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5" r:id="rId2"/>
    <p:sldId id="556" r:id="rId3"/>
    <p:sldId id="557" r:id="rId4"/>
    <p:sldId id="559" r:id="rId5"/>
    <p:sldId id="560" r:id="rId6"/>
    <p:sldId id="561" r:id="rId7"/>
    <p:sldId id="563" r:id="rId8"/>
    <p:sldId id="564" r:id="rId9"/>
    <p:sldId id="558" r:id="rId10"/>
    <p:sldId id="565" r:id="rId11"/>
    <p:sldId id="566" r:id="rId12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FF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/>
    <p:restoredTop sz="94689"/>
  </p:normalViewPr>
  <p:slideViewPr>
    <p:cSldViewPr>
      <p:cViewPr varScale="1">
        <p:scale>
          <a:sx n="144" d="100"/>
          <a:sy n="144" d="100"/>
        </p:scale>
        <p:origin x="19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7/10/18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7/10/18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2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1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5"/>
            <a:ext cx="74676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/>
          <a:lstStyle>
            <a:lvl1pPr>
              <a:defRPr>
                <a:solidFill>
                  <a:srgbClr val="231FFF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950"/>
            <a:ext cx="4038600" cy="3851673"/>
          </a:xfrm>
        </p:spPr>
        <p:txBody>
          <a:bodyPr/>
          <a:lstStyle>
            <a:lvl1pPr>
              <a:defRPr sz="240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2950"/>
            <a:ext cx="4038600" cy="385167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05"/>
            <a:ext cx="8534400" cy="5655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July 19-20, 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5005"/>
            <a:ext cx="8534400" cy="5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42950"/>
            <a:ext cx="8229600" cy="38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July 19-20,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2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MVTX Director’s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5" y="4869657"/>
            <a:ext cx="53419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7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3" cy="1200150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en-US" altLang="en-US" b="0" dirty="0">
                <a:solidFill>
                  <a:schemeClr val="bg1"/>
                </a:solidFill>
              </a:rPr>
              <a:t>MVTX Summary</a:t>
            </a: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19200" y="2038350"/>
            <a:ext cx="6858000" cy="2190750"/>
          </a:xfrm>
        </p:spPr>
        <p:txBody>
          <a:bodyPr/>
          <a:lstStyle/>
          <a:p>
            <a:r>
              <a:rPr lang="en-US" altLang="en-US" sz="2800" b="0" dirty="0">
                <a:solidFill>
                  <a:srgbClr val="3399FF"/>
                </a:solidFill>
              </a:rPr>
              <a:t>Ming Liu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Los Alamos National Laboratory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MVTX BNL Director’s Review</a:t>
            </a:r>
          </a:p>
          <a:p>
            <a:r>
              <a:rPr lang="en-US" altLang="en-US" sz="2800" b="0" dirty="0">
                <a:solidFill>
                  <a:srgbClr val="3399FF"/>
                </a:solidFill>
              </a:rPr>
              <a:t>July 19-20, 2018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July 19-20,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Director’s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9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005"/>
            <a:ext cx="7162800" cy="56554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#9, Status of the simulation to optimize the MVTX and INTT for tacking in sPHENIX and timescale for its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8611"/>
            <a:ext cx="7339543" cy="143922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All essential sPHENIX simulation tools are available to verify tracking performance with various layers of INTT configurations</a:t>
            </a:r>
          </a:p>
          <a:p>
            <a:r>
              <a:rPr lang="en-US" sz="1600" dirty="0">
                <a:solidFill>
                  <a:schemeClr val="tx1"/>
                </a:solidFill>
              </a:rPr>
              <a:t>A simulation task force formed, with charge and targeted due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B90C-185E-0B49-BBC5-6913921F03BC}" type="datetime1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65C19-5E73-9945-A705-D1359DEDE0BC}"/>
              </a:ext>
            </a:extLst>
          </p:cNvPr>
          <p:cNvSpPr txBox="1"/>
          <p:nvPr/>
        </p:nvSpPr>
        <p:spPr>
          <a:xfrm>
            <a:off x="6918519" y="649486"/>
            <a:ext cx="22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Tony, Dave &amp; Gunther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A2F50-6569-9E4C-B599-0998A18D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24150"/>
            <a:ext cx="2614668" cy="1815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1D6D6-9265-E044-A1C6-C40A9875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91" y="2625636"/>
            <a:ext cx="5091409" cy="19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8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27" y="1384"/>
            <a:ext cx="6470498" cy="51296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#10, Status of the mechanical integration between the MVTX, INTT and other sPHENIX components and timescale for a final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850"/>
            <a:ext cx="7772400" cy="119274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sPHENIX Office of System Integration coordinates integration effort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Significant progress on the integration in the past few months - the integration issues of inner tracking system appear manageable 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Detailed 3-D models being developed</a:t>
            </a:r>
            <a:r>
              <a:rPr lang="en-US" sz="1600">
                <a:solidFill>
                  <a:schemeClr val="tx1"/>
                </a:solidFill>
              </a:rPr>
              <a:t>, a mock </a:t>
            </a:r>
            <a:r>
              <a:rPr lang="en-US" sz="1600" dirty="0">
                <a:solidFill>
                  <a:schemeClr val="tx1"/>
                </a:solidFill>
              </a:rPr>
              <a:t>up to confirm the final design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2EC7-BEF9-5341-9F30-298C17C255D7}" type="datetime1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19B7D-F9A3-F14A-B91B-40BE5697CE3D}"/>
              </a:ext>
            </a:extLst>
          </p:cNvPr>
          <p:cNvSpPr txBox="1"/>
          <p:nvPr/>
        </p:nvSpPr>
        <p:spPr>
          <a:xfrm>
            <a:off x="7616621" y="81915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Walt &amp; Dan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A2D49A-DBA7-EC47-B8E9-216E887B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82" y="2548257"/>
            <a:ext cx="2100831" cy="2132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E85E27-F7C4-B04A-A45B-FF0525353E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14335" r="15769" b="29790"/>
          <a:stretch/>
        </p:blipFill>
        <p:spPr>
          <a:xfrm>
            <a:off x="1039327" y="2625706"/>
            <a:ext cx="3758712" cy="18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4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DDE0-5881-114C-9FD8-FFD2C1BB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50" y="-247650"/>
            <a:ext cx="2722897" cy="994172"/>
          </a:xfrm>
        </p:spPr>
        <p:txBody>
          <a:bodyPr/>
          <a:lstStyle/>
          <a:p>
            <a:r>
              <a:rPr lang="en-US" sz="3200" b="1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D5C86-F6E2-1E4E-98AE-B1517E7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0C4F-DCCB-4C41-AD2C-7E33F8070572}" type="datetime1">
              <a:rPr lang="en-US" smtClean="0"/>
              <a:t>7/10/18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6E025-7D9E-B74D-B74B-4C545005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D215B-348C-C548-B08A-24238908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9015EB-0DC3-B643-8415-8F3F6437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246" y="596088"/>
            <a:ext cx="3461832" cy="4480018"/>
          </a:xfrm>
          <a:prstGeom prst="rect">
            <a:avLst/>
          </a:prstGeom>
        </p:spPr>
      </p:pic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E311AA8A-94B4-624B-8CE8-970547F9D4F2}"/>
              </a:ext>
            </a:extLst>
          </p:cNvPr>
          <p:cNvSpPr txBox="1">
            <a:spLocks/>
          </p:cNvSpPr>
          <p:nvPr/>
        </p:nvSpPr>
        <p:spPr>
          <a:xfrm>
            <a:off x="609600" y="819150"/>
            <a:ext cx="3556495" cy="4095752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rgbClr val="192DFF"/>
                </a:solidFill>
              </a:rPr>
              <a:t>sPHENIX overview – Dave/Gunther</a:t>
            </a:r>
          </a:p>
          <a:p>
            <a:pPr lvl="1"/>
            <a:r>
              <a:rPr lang="en-US" sz="1800" dirty="0"/>
              <a:t>Compelling science</a:t>
            </a:r>
          </a:p>
          <a:p>
            <a:r>
              <a:rPr lang="en-US" sz="2100" dirty="0">
                <a:solidFill>
                  <a:srgbClr val="192DFF"/>
                </a:solidFill>
              </a:rPr>
              <a:t>MVTX overview –Ming</a:t>
            </a:r>
          </a:p>
          <a:p>
            <a:pPr lvl="1"/>
            <a:r>
              <a:rPr lang="en-US" sz="1800" dirty="0"/>
              <a:t>Status and highlights</a:t>
            </a:r>
          </a:p>
          <a:p>
            <a:r>
              <a:rPr lang="en-US" sz="2100" dirty="0">
                <a:solidFill>
                  <a:srgbClr val="192DFF"/>
                </a:solidFill>
              </a:rPr>
              <a:t>Readout integration – Alex/</a:t>
            </a:r>
            <a:r>
              <a:rPr lang="en-US" sz="2100" dirty="0" err="1">
                <a:solidFill>
                  <a:srgbClr val="192DFF"/>
                </a:solidFill>
              </a:rPr>
              <a:t>Sho</a:t>
            </a:r>
            <a:endParaRPr lang="en-US" sz="2100" dirty="0">
              <a:solidFill>
                <a:srgbClr val="192DFF"/>
              </a:solidFill>
            </a:endParaRPr>
          </a:p>
          <a:p>
            <a:pPr lvl="1"/>
            <a:r>
              <a:rPr lang="en-US" sz="1800" dirty="0"/>
              <a:t>#1, 2, 3</a:t>
            </a:r>
          </a:p>
          <a:p>
            <a:r>
              <a:rPr lang="en-US" sz="2100" dirty="0">
                <a:solidFill>
                  <a:srgbClr val="192DFF"/>
                </a:solidFill>
              </a:rPr>
              <a:t>Staves – Leo/Grazyna</a:t>
            </a:r>
          </a:p>
          <a:p>
            <a:pPr lvl="1"/>
            <a:r>
              <a:rPr lang="en-US" sz="1800" dirty="0"/>
              <a:t>#1, 3, 4, 5, 6, 7, 8</a:t>
            </a:r>
          </a:p>
          <a:p>
            <a:r>
              <a:rPr lang="en-US" sz="2100" dirty="0">
                <a:solidFill>
                  <a:srgbClr val="192DFF"/>
                </a:solidFill>
              </a:rPr>
              <a:t>Readout Units – Jo</a:t>
            </a:r>
          </a:p>
          <a:p>
            <a:pPr lvl="1"/>
            <a:r>
              <a:rPr lang="en-US" sz="1800" dirty="0"/>
              <a:t>#1, 3, 4, 5, 6, 7, 8</a:t>
            </a:r>
          </a:p>
          <a:p>
            <a:r>
              <a:rPr lang="en-US" sz="2100" dirty="0">
                <a:solidFill>
                  <a:srgbClr val="192DFF"/>
                </a:solidFill>
              </a:rPr>
              <a:t>INTT overview – Rachid</a:t>
            </a:r>
          </a:p>
          <a:p>
            <a:pPr lvl="1"/>
            <a:r>
              <a:rPr lang="en-US" sz="1800" dirty="0"/>
              <a:t>Important for tracking</a:t>
            </a:r>
          </a:p>
          <a:p>
            <a:r>
              <a:rPr lang="en-US" sz="2100" dirty="0">
                <a:solidFill>
                  <a:srgbClr val="192DFF"/>
                </a:solidFill>
              </a:rPr>
              <a:t>Mechanical integration – Walt/Dan</a:t>
            </a:r>
          </a:p>
          <a:p>
            <a:pPr lvl="1"/>
            <a:r>
              <a:rPr lang="en-US" sz="1800" dirty="0"/>
              <a:t>#10</a:t>
            </a:r>
          </a:p>
          <a:p>
            <a:r>
              <a:rPr lang="en-US" sz="2100" dirty="0">
                <a:solidFill>
                  <a:srgbClr val="192DFF"/>
                </a:solidFill>
              </a:rPr>
              <a:t>Tracking simulation – Tony</a:t>
            </a:r>
          </a:p>
          <a:p>
            <a:pPr lvl="1"/>
            <a:r>
              <a:rPr lang="en-US" sz="1800" dirty="0"/>
              <a:t>#9</a:t>
            </a:r>
          </a:p>
          <a:p>
            <a:r>
              <a:rPr lang="en-US" sz="2100" dirty="0">
                <a:solidFill>
                  <a:srgbClr val="192DFF"/>
                </a:solidFill>
              </a:rPr>
              <a:t>Summary – Ming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YES, we are ready, #1, 8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D9A81D-2EC8-7C4F-BF57-2519D48E7621}"/>
              </a:ext>
            </a:extLst>
          </p:cNvPr>
          <p:cNvCxnSpPr/>
          <p:nvPr/>
        </p:nvCxnSpPr>
        <p:spPr>
          <a:xfrm>
            <a:off x="3171031" y="1809750"/>
            <a:ext cx="1934369" cy="457200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EDBE55-3BFC-F44D-8486-89A957BAA3A4}"/>
              </a:ext>
            </a:extLst>
          </p:cNvPr>
          <p:cNvCxnSpPr>
            <a:cxnSpLocks/>
          </p:cNvCxnSpPr>
          <p:nvPr/>
        </p:nvCxnSpPr>
        <p:spPr>
          <a:xfrm>
            <a:off x="3171031" y="1809750"/>
            <a:ext cx="1924304" cy="615173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C45AA8-94A7-4347-B3CA-4FF7382B7EFF}"/>
              </a:ext>
            </a:extLst>
          </p:cNvPr>
          <p:cNvCxnSpPr>
            <a:cxnSpLocks/>
          </p:cNvCxnSpPr>
          <p:nvPr/>
        </p:nvCxnSpPr>
        <p:spPr>
          <a:xfrm>
            <a:off x="3171031" y="1809750"/>
            <a:ext cx="1924304" cy="806801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27872E-5CBC-7744-96CB-66E2B348FEE0}"/>
              </a:ext>
            </a:extLst>
          </p:cNvPr>
          <p:cNvCxnSpPr>
            <a:cxnSpLocks/>
          </p:cNvCxnSpPr>
          <p:nvPr/>
        </p:nvCxnSpPr>
        <p:spPr>
          <a:xfrm>
            <a:off x="2529777" y="2301237"/>
            <a:ext cx="2575623" cy="7771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038EAB-7830-BA4D-9F1C-8381A11AE7E3}"/>
              </a:ext>
            </a:extLst>
          </p:cNvPr>
          <p:cNvCxnSpPr>
            <a:cxnSpLocks/>
          </p:cNvCxnSpPr>
          <p:nvPr/>
        </p:nvCxnSpPr>
        <p:spPr>
          <a:xfrm>
            <a:off x="2519712" y="2303737"/>
            <a:ext cx="2575623" cy="305928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EDEFC9-16EA-BC43-AA67-11FBC97ADED7}"/>
              </a:ext>
            </a:extLst>
          </p:cNvPr>
          <p:cNvCxnSpPr>
            <a:cxnSpLocks/>
          </p:cNvCxnSpPr>
          <p:nvPr/>
        </p:nvCxnSpPr>
        <p:spPr>
          <a:xfrm>
            <a:off x="2519712" y="2303737"/>
            <a:ext cx="2575622" cy="428457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C658D7-6EE6-DB48-9890-875A5FD928E5}"/>
              </a:ext>
            </a:extLst>
          </p:cNvPr>
          <p:cNvCxnSpPr>
            <a:cxnSpLocks/>
          </p:cNvCxnSpPr>
          <p:nvPr/>
        </p:nvCxnSpPr>
        <p:spPr>
          <a:xfrm>
            <a:off x="2519711" y="2314279"/>
            <a:ext cx="2578974" cy="564288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B49328-1328-D745-9F13-E36462D8588E}"/>
              </a:ext>
            </a:extLst>
          </p:cNvPr>
          <p:cNvCxnSpPr>
            <a:cxnSpLocks/>
          </p:cNvCxnSpPr>
          <p:nvPr/>
        </p:nvCxnSpPr>
        <p:spPr>
          <a:xfrm>
            <a:off x="2516360" y="2303737"/>
            <a:ext cx="2589040" cy="748022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4A0B3A-EED2-AB44-A034-850CB160B354}"/>
              </a:ext>
            </a:extLst>
          </p:cNvPr>
          <p:cNvCxnSpPr>
            <a:cxnSpLocks/>
          </p:cNvCxnSpPr>
          <p:nvPr/>
        </p:nvCxnSpPr>
        <p:spPr>
          <a:xfrm>
            <a:off x="2519710" y="2292137"/>
            <a:ext cx="2598283" cy="898827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60AA60-049B-6D43-827C-FB7692178D2A}"/>
              </a:ext>
            </a:extLst>
          </p:cNvPr>
          <p:cNvCxnSpPr>
            <a:cxnSpLocks/>
          </p:cNvCxnSpPr>
          <p:nvPr/>
        </p:nvCxnSpPr>
        <p:spPr>
          <a:xfrm>
            <a:off x="2519709" y="2299908"/>
            <a:ext cx="2614098" cy="982332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8EF280-8851-184F-B0A2-CECA76251F44}"/>
              </a:ext>
            </a:extLst>
          </p:cNvPr>
          <p:cNvCxnSpPr>
            <a:cxnSpLocks/>
          </p:cNvCxnSpPr>
          <p:nvPr/>
        </p:nvCxnSpPr>
        <p:spPr>
          <a:xfrm flipV="1">
            <a:off x="2516358" y="2307679"/>
            <a:ext cx="2578976" cy="420227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AE2948-D364-8540-8390-DC0D22796BE3}"/>
              </a:ext>
            </a:extLst>
          </p:cNvPr>
          <p:cNvCxnSpPr>
            <a:cxnSpLocks/>
          </p:cNvCxnSpPr>
          <p:nvPr/>
        </p:nvCxnSpPr>
        <p:spPr>
          <a:xfrm flipV="1">
            <a:off x="2516357" y="2594106"/>
            <a:ext cx="2584727" cy="140400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45F79C-50D8-7441-A72D-038C7DF1438B}"/>
              </a:ext>
            </a:extLst>
          </p:cNvPr>
          <p:cNvCxnSpPr>
            <a:cxnSpLocks/>
          </p:cNvCxnSpPr>
          <p:nvPr/>
        </p:nvCxnSpPr>
        <p:spPr>
          <a:xfrm>
            <a:off x="2516357" y="2719121"/>
            <a:ext cx="2568916" cy="22429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2F9BCAA-BA38-2442-B872-50F1A66A135C}"/>
              </a:ext>
            </a:extLst>
          </p:cNvPr>
          <p:cNvCxnSpPr>
            <a:cxnSpLocks/>
          </p:cNvCxnSpPr>
          <p:nvPr/>
        </p:nvCxnSpPr>
        <p:spPr>
          <a:xfrm>
            <a:off x="2513961" y="2738335"/>
            <a:ext cx="2581373" cy="161988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8E68B8-F439-2745-B400-B0B1EB065A47}"/>
              </a:ext>
            </a:extLst>
          </p:cNvPr>
          <p:cNvCxnSpPr>
            <a:cxnSpLocks/>
          </p:cNvCxnSpPr>
          <p:nvPr/>
        </p:nvCxnSpPr>
        <p:spPr>
          <a:xfrm>
            <a:off x="2519708" y="2726007"/>
            <a:ext cx="2585692" cy="327667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675EA5D-2E73-464A-A95F-BE1BA8FE1BFF}"/>
              </a:ext>
            </a:extLst>
          </p:cNvPr>
          <p:cNvCxnSpPr>
            <a:cxnSpLocks/>
          </p:cNvCxnSpPr>
          <p:nvPr/>
        </p:nvCxnSpPr>
        <p:spPr>
          <a:xfrm>
            <a:off x="2519708" y="2738335"/>
            <a:ext cx="2589042" cy="440180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017A133-8CAC-7A46-8815-C3E02D706C0A}"/>
              </a:ext>
            </a:extLst>
          </p:cNvPr>
          <p:cNvCxnSpPr>
            <a:cxnSpLocks/>
          </p:cNvCxnSpPr>
          <p:nvPr/>
        </p:nvCxnSpPr>
        <p:spPr>
          <a:xfrm>
            <a:off x="2519707" y="2725886"/>
            <a:ext cx="2592393" cy="540796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40E5917-6D4D-0542-883F-E2CDE5AAC45C}"/>
              </a:ext>
            </a:extLst>
          </p:cNvPr>
          <p:cNvCxnSpPr>
            <a:cxnSpLocks/>
          </p:cNvCxnSpPr>
          <p:nvPr/>
        </p:nvCxnSpPr>
        <p:spPr>
          <a:xfrm>
            <a:off x="3293490" y="3576438"/>
            <a:ext cx="1890345" cy="204745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91E4C4-1449-FC4A-AC42-00299E36C8C9}"/>
              </a:ext>
            </a:extLst>
          </p:cNvPr>
          <p:cNvCxnSpPr>
            <a:cxnSpLocks/>
          </p:cNvCxnSpPr>
          <p:nvPr/>
        </p:nvCxnSpPr>
        <p:spPr>
          <a:xfrm flipV="1">
            <a:off x="2833366" y="3636205"/>
            <a:ext cx="2350469" cy="401099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10B812-6F6A-C447-A6BA-E45A545CC628}"/>
              </a:ext>
            </a:extLst>
          </p:cNvPr>
          <p:cNvCxnSpPr>
            <a:cxnSpLocks/>
          </p:cNvCxnSpPr>
          <p:nvPr/>
        </p:nvCxnSpPr>
        <p:spPr>
          <a:xfrm>
            <a:off x="2669271" y="3128344"/>
            <a:ext cx="2514564" cy="488109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74841AD-5FC9-3643-91E6-85F54F630E01}"/>
              </a:ext>
            </a:extLst>
          </p:cNvPr>
          <p:cNvCxnSpPr>
            <a:cxnSpLocks/>
          </p:cNvCxnSpPr>
          <p:nvPr/>
        </p:nvCxnSpPr>
        <p:spPr>
          <a:xfrm>
            <a:off x="2669271" y="3129884"/>
            <a:ext cx="2514564" cy="658553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D3F2B85-9DB8-934F-BECB-EA18350035A5}"/>
              </a:ext>
            </a:extLst>
          </p:cNvPr>
          <p:cNvCxnSpPr>
            <a:cxnSpLocks/>
          </p:cNvCxnSpPr>
          <p:nvPr/>
        </p:nvCxnSpPr>
        <p:spPr>
          <a:xfrm flipV="1">
            <a:off x="2843428" y="2260361"/>
            <a:ext cx="2241845" cy="1773114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3F8D32D-40CD-1C46-BA3D-3790131989BB}"/>
              </a:ext>
            </a:extLst>
          </p:cNvPr>
          <p:cNvCxnSpPr>
            <a:cxnSpLocks/>
          </p:cNvCxnSpPr>
          <p:nvPr/>
        </p:nvCxnSpPr>
        <p:spPr>
          <a:xfrm flipV="1">
            <a:off x="3293489" y="2280156"/>
            <a:ext cx="1798499" cy="1296282"/>
          </a:xfrm>
          <a:prstGeom prst="straightConnector1">
            <a:avLst/>
          </a:prstGeom>
          <a:ln>
            <a:solidFill>
              <a:srgbClr val="231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68ECA6B-6F5E-EC4D-AEB3-DD1874B26807}"/>
              </a:ext>
            </a:extLst>
          </p:cNvPr>
          <p:cNvSpPr/>
          <p:nvPr/>
        </p:nvSpPr>
        <p:spPr>
          <a:xfrm>
            <a:off x="3124200" y="1767600"/>
            <a:ext cx="46831" cy="76200"/>
          </a:xfrm>
          <a:prstGeom prst="rect">
            <a:avLst/>
          </a:prstGeom>
          <a:solidFill>
            <a:srgbClr val="231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5F31E1A-7EB3-F94E-8BE9-D0332CEFA28C}"/>
              </a:ext>
            </a:extLst>
          </p:cNvPr>
          <p:cNvSpPr/>
          <p:nvPr/>
        </p:nvSpPr>
        <p:spPr>
          <a:xfrm>
            <a:off x="2514600" y="2266950"/>
            <a:ext cx="46831" cy="76200"/>
          </a:xfrm>
          <a:prstGeom prst="rect">
            <a:avLst/>
          </a:prstGeom>
          <a:solidFill>
            <a:srgbClr val="231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CEEA3C1-7A60-4249-AE2F-F5EB4566B80C}"/>
              </a:ext>
            </a:extLst>
          </p:cNvPr>
          <p:cNvSpPr/>
          <p:nvPr/>
        </p:nvSpPr>
        <p:spPr>
          <a:xfrm>
            <a:off x="2508068" y="2689072"/>
            <a:ext cx="46831" cy="76200"/>
          </a:xfrm>
          <a:prstGeom prst="rect">
            <a:avLst/>
          </a:prstGeom>
          <a:solidFill>
            <a:srgbClr val="231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071D8CB-E904-6345-8936-33A42088AA9D}"/>
              </a:ext>
            </a:extLst>
          </p:cNvPr>
          <p:cNvSpPr/>
          <p:nvPr/>
        </p:nvSpPr>
        <p:spPr>
          <a:xfrm>
            <a:off x="2630476" y="3088156"/>
            <a:ext cx="46831" cy="76200"/>
          </a:xfrm>
          <a:prstGeom prst="rect">
            <a:avLst/>
          </a:prstGeom>
          <a:solidFill>
            <a:srgbClr val="231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5984D6-9DE8-7D41-B5CF-450D45FDCE01}"/>
              </a:ext>
            </a:extLst>
          </p:cNvPr>
          <p:cNvSpPr/>
          <p:nvPr/>
        </p:nvSpPr>
        <p:spPr>
          <a:xfrm>
            <a:off x="3270073" y="3516646"/>
            <a:ext cx="46831" cy="76200"/>
          </a:xfrm>
          <a:prstGeom prst="rect">
            <a:avLst/>
          </a:prstGeom>
          <a:solidFill>
            <a:srgbClr val="231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0229BC-2D5E-2847-ADAB-4BB0028EB9B5}"/>
              </a:ext>
            </a:extLst>
          </p:cNvPr>
          <p:cNvSpPr/>
          <p:nvPr/>
        </p:nvSpPr>
        <p:spPr>
          <a:xfrm>
            <a:off x="2796597" y="3996704"/>
            <a:ext cx="46831" cy="76200"/>
          </a:xfrm>
          <a:prstGeom prst="rect">
            <a:avLst/>
          </a:prstGeom>
          <a:solidFill>
            <a:srgbClr val="231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9554"/>
            <a:ext cx="6993732" cy="58461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#1: Does the current design demonstrate that the MVTX staves and readout units will be compliant with their specifications?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4" y="717170"/>
            <a:ext cx="2667000" cy="1649926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231FFF"/>
                </a:solidFill>
              </a:rPr>
              <a:t>Yes!</a:t>
            </a:r>
          </a:p>
          <a:p>
            <a:pPr lvl="1"/>
            <a:r>
              <a:rPr lang="en-US" sz="1400" dirty="0"/>
              <a:t>Acceptance</a:t>
            </a:r>
          </a:p>
          <a:p>
            <a:pPr lvl="1"/>
            <a:r>
              <a:rPr lang="en-US" sz="1400" dirty="0"/>
              <a:t>Readout speed</a:t>
            </a:r>
          </a:p>
          <a:p>
            <a:pPr lvl="1"/>
            <a:r>
              <a:rPr lang="en-US" sz="1400" dirty="0"/>
              <a:t>Spatial resolution </a:t>
            </a:r>
          </a:p>
          <a:p>
            <a:pPr lvl="1"/>
            <a:r>
              <a:rPr lang="en-US" sz="1400" dirty="0"/>
              <a:t>Hit efficiency </a:t>
            </a:r>
          </a:p>
          <a:p>
            <a:pPr lvl="1"/>
            <a:r>
              <a:rPr lang="en-US" sz="1400" dirty="0"/>
              <a:t>Noise and occupancy </a:t>
            </a:r>
          </a:p>
          <a:p>
            <a:pPr lvl="1"/>
            <a:r>
              <a:rPr lang="en-US" sz="1400" dirty="0"/>
              <a:t>Radiation tolerance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1FFB-C9B1-3342-AB99-C32EC91A40B2}" type="datetime1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99B8D-7E23-B548-96A4-41387D549B50}"/>
              </a:ext>
            </a:extLst>
          </p:cNvPr>
          <p:cNvGrpSpPr/>
          <p:nvPr/>
        </p:nvGrpSpPr>
        <p:grpSpPr>
          <a:xfrm>
            <a:off x="2495956" y="2682124"/>
            <a:ext cx="3422977" cy="1989493"/>
            <a:chOff x="91441" y="1325362"/>
            <a:chExt cx="9022763" cy="48322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26914E-2356-E04F-9E1F-4447B88F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3"/>
              <a:ext cx="4542205" cy="42635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86F70-D70A-5343-B839-9AF0601C1C65}"/>
                </a:ext>
              </a:extLst>
            </p:cNvPr>
            <p:cNvSpPr txBox="1"/>
            <p:nvPr/>
          </p:nvSpPr>
          <p:spPr>
            <a:xfrm>
              <a:off x="5055945" y="1325362"/>
              <a:ext cx="3309349" cy="50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FF0000"/>
                  </a:solidFill>
                </a:rPr>
                <a:t>Data: Hit efficiency &gt; 99.5%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0D9C71-7C78-A54E-B8AE-78845102E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1" y="1709392"/>
              <a:ext cx="4178808" cy="39939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B0BFB-2359-7649-9B6E-EFEE696CE026}"/>
                </a:ext>
              </a:extLst>
            </p:cNvPr>
            <p:cNvSpPr txBox="1"/>
            <p:nvPr/>
          </p:nvSpPr>
          <p:spPr>
            <a:xfrm>
              <a:off x="352694" y="5522155"/>
              <a:ext cx="4222041" cy="635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Pixel size (27um x 29um)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C7EEB-637B-8A41-95AC-2C64824B0709}"/>
                </a:ext>
              </a:extLst>
            </p:cNvPr>
            <p:cNvSpPr txBox="1"/>
            <p:nvPr/>
          </p:nvSpPr>
          <p:spPr>
            <a:xfrm>
              <a:off x="352692" y="1339940"/>
              <a:ext cx="4139721" cy="50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rgbClr val="FF0000"/>
                  </a:solidFill>
                </a:rPr>
                <a:t>Data: Hit spatial resolution: &lt; 5 um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A02E9C-8983-424D-B39B-0B02AAFA3CAC}"/>
              </a:ext>
            </a:extLst>
          </p:cNvPr>
          <p:cNvSpPr txBox="1"/>
          <p:nvPr/>
        </p:nvSpPr>
        <p:spPr>
          <a:xfrm>
            <a:off x="6787152" y="708391"/>
            <a:ext cx="224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Presentations from all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ED9311-FBAB-D74A-A5D9-07CA9A07B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2444" r="28741" b="28559"/>
          <a:stretch/>
        </p:blipFill>
        <p:spPr>
          <a:xfrm>
            <a:off x="5949125" y="3016337"/>
            <a:ext cx="2901898" cy="1393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D75A4A-CDC6-FA40-90BA-2A0BA608F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788" y="1366644"/>
            <a:ext cx="4444673" cy="109438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30E5E6B-F5B6-C340-9158-40D54EB337FF}"/>
              </a:ext>
            </a:extLst>
          </p:cNvPr>
          <p:cNvGrpSpPr/>
          <p:nvPr/>
        </p:nvGrpSpPr>
        <p:grpSpPr>
          <a:xfrm>
            <a:off x="193714" y="2947727"/>
            <a:ext cx="1870550" cy="1636037"/>
            <a:chOff x="1892300" y="2925324"/>
            <a:chExt cx="2259394" cy="19006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EAAB10-F889-F440-B5AA-EC9A67F5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2300" y="2925324"/>
              <a:ext cx="2259394" cy="19006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C38765-F2B8-8C4F-B967-31C3AEB48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2140" y="2988305"/>
              <a:ext cx="1851766" cy="159653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EFBDDB9-3201-B242-A894-EF068B8DAF7C}"/>
              </a:ext>
            </a:extLst>
          </p:cNvPr>
          <p:cNvSpPr txBox="1"/>
          <p:nvPr/>
        </p:nvSpPr>
        <p:spPr>
          <a:xfrm>
            <a:off x="458509" y="2690485"/>
            <a:ext cx="15135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0000"/>
                </a:solidFill>
              </a:rPr>
              <a:t>Simulation: Excellent b-jet tagging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F2C5D5-936F-FB4C-85A9-0F580690E3E9}"/>
              </a:ext>
            </a:extLst>
          </p:cNvPr>
          <p:cNvSpPr txBox="1"/>
          <p:nvPr/>
        </p:nvSpPr>
        <p:spPr>
          <a:xfrm>
            <a:off x="6173041" y="2690485"/>
            <a:ext cx="122822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0000"/>
                </a:solidFill>
              </a:rPr>
              <a:t>Data: Impacts of radiation </a:t>
            </a:r>
          </a:p>
        </p:txBody>
      </p:sp>
    </p:spTree>
    <p:extLst>
      <p:ext uri="{BB962C8B-B14F-4D97-AF65-F5344CB8AC3E}">
        <p14:creationId xmlns:p14="http://schemas.microsoft.com/office/powerpoint/2010/main" val="29163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6215063" cy="51434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#2: Can the data from MVTX staves be extracted, readout and integrated into sPHENIX DAQ?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362"/>
            <a:ext cx="7143750" cy="85496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231FFF"/>
                </a:solidFill>
              </a:rPr>
              <a:t>Yes!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Test beam online monitoring and data analysis are carried out in the sPHENIX online and offline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A089-6E5D-BD48-8317-A732BD275F29}" type="datetime1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338767-FCDC-6344-BEC1-0E5E3AEDDBB9}"/>
              </a:ext>
            </a:extLst>
          </p:cNvPr>
          <p:cNvGrpSpPr/>
          <p:nvPr/>
        </p:nvGrpSpPr>
        <p:grpSpPr>
          <a:xfrm>
            <a:off x="4608057" y="2197714"/>
            <a:ext cx="4391026" cy="2931321"/>
            <a:chOff x="91441" y="1465881"/>
            <a:chExt cx="9022763" cy="50012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01A5C9-8BA3-A949-8228-51E7D55C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3"/>
              <a:ext cx="4542205" cy="426354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0CD06-7F72-9A4D-86F6-3ED913D28D22}"/>
                </a:ext>
              </a:extLst>
            </p:cNvPr>
            <p:cNvSpPr txBox="1"/>
            <p:nvPr/>
          </p:nvSpPr>
          <p:spPr>
            <a:xfrm>
              <a:off x="5018370" y="1465881"/>
              <a:ext cx="3292509" cy="528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Hit Efficiency &gt; 99.5%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D94065-0C98-5842-AC23-5EFD271EB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1" y="1709392"/>
              <a:ext cx="4178808" cy="39939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2A77CB-0182-7549-A3AF-ABE36BFCC50D}"/>
                </a:ext>
              </a:extLst>
            </p:cNvPr>
            <p:cNvSpPr txBox="1"/>
            <p:nvPr/>
          </p:nvSpPr>
          <p:spPr>
            <a:xfrm>
              <a:off x="1579314" y="5577475"/>
              <a:ext cx="5548701" cy="88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size (~28um)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2FB60C-F66C-EB44-AB8C-84AE82998DF9}"/>
                </a:ext>
              </a:extLst>
            </p:cNvPr>
            <p:cNvSpPr txBox="1"/>
            <p:nvPr/>
          </p:nvSpPr>
          <p:spPr>
            <a:xfrm>
              <a:off x="352692" y="1465881"/>
              <a:ext cx="4219306" cy="834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srgbClr val="FF0000"/>
                  </a:solidFill>
                </a:rPr>
                <a:t>Hit Spatial Resolution: &lt; 5 um </a:t>
              </a:r>
            </a:p>
          </p:txBody>
        </p:sp>
      </p:grpSp>
      <p:pic>
        <p:nvPicPr>
          <p:cNvPr id="18" name="Picture 9" descr="F:\run114_tall.png">
            <a:extLst>
              <a:ext uri="{FF2B5EF4-FFF2-40B4-BE49-F238E27FC236}">
                <a16:creationId xmlns:a16="http://schemas.microsoft.com/office/drawing/2014/main" id="{1BFE84FE-7FC0-E044-9433-5338558C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2" y="2157797"/>
            <a:ext cx="3290077" cy="26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057E0A-A8FE-004C-A602-1B8CEAF40FB2}"/>
              </a:ext>
            </a:extLst>
          </p:cNvPr>
          <p:cNvSpPr txBox="1"/>
          <p:nvPr/>
        </p:nvSpPr>
        <p:spPr>
          <a:xfrm>
            <a:off x="686472" y="1915025"/>
            <a:ext cx="1261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Online display: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E38F6-9325-2A4B-AB05-ED8B69DBDD03}"/>
              </a:ext>
            </a:extLst>
          </p:cNvPr>
          <p:cNvSpPr txBox="1"/>
          <p:nvPr/>
        </p:nvSpPr>
        <p:spPr>
          <a:xfrm>
            <a:off x="7551571" y="727246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71480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6833406" cy="51435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#3: Are the electrical interfaces of the Staves ad Readout Units to other sPHENIX components at a proper level of understanding?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0E0D-40EC-B949-BBA3-DD2A524B9CF9}" type="datetime1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C3D87A-BD59-BD46-B18B-4108A1A2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0955"/>
            <a:ext cx="4331369" cy="332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E8E1DE-4CE3-9A43-ADBE-A36D1A508700}"/>
              </a:ext>
            </a:extLst>
          </p:cNvPr>
          <p:cNvSpPr txBox="1">
            <a:spLocks/>
          </p:cNvSpPr>
          <p:nvPr/>
        </p:nvSpPr>
        <p:spPr>
          <a:xfrm>
            <a:off x="930216" y="844386"/>
            <a:ext cx="7315200" cy="8583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192DFF"/>
                </a:solidFill>
              </a:rPr>
              <a:t>Yes!</a:t>
            </a:r>
          </a:p>
          <a:p>
            <a:pPr marL="457200" lvl="1" indent="0">
              <a:buNone/>
            </a:pPr>
            <a:r>
              <a:rPr lang="en-US" sz="1400" dirty="0"/>
              <a:t>-  We have exercised the full readout chain and controls at </a:t>
            </a:r>
            <a:r>
              <a:rPr lang="en-US" sz="1400" dirty="0" err="1"/>
              <a:t>Fermilab</a:t>
            </a:r>
            <a:r>
              <a:rPr lang="en-US" sz="1400" dirty="0"/>
              <a:t> test beam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4B6A-F96D-A949-8CD7-0BB8CC26164C}"/>
              </a:ext>
            </a:extLst>
          </p:cNvPr>
          <p:cNvSpPr txBox="1"/>
          <p:nvPr/>
        </p:nvSpPr>
        <p:spPr>
          <a:xfrm>
            <a:off x="7525579" y="746882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354238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188" y="-80014"/>
            <a:ext cx="6531429" cy="136335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#4, Has the responsibility for fabrication, tests for the Staves and Readout Units been defined?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#5, Has a QA plan and acceptance tests for the Staves and Readout Units been defined?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19150"/>
            <a:ext cx="5915025" cy="701717"/>
          </a:xfrm>
        </p:spPr>
        <p:txBody>
          <a:bodyPr>
            <a:normAutofit fontScale="55000" lnSpcReduction="20000"/>
          </a:bodyPr>
          <a:lstStyle/>
          <a:p>
            <a:r>
              <a:rPr lang="en-US" sz="2600" dirty="0">
                <a:solidFill>
                  <a:srgbClr val="231FFF"/>
                </a:solidFill>
              </a:rPr>
              <a:t>Yes! </a:t>
            </a:r>
          </a:p>
          <a:p>
            <a:pPr lvl="1"/>
            <a:r>
              <a:rPr lang="en-US" sz="2500" dirty="0"/>
              <a:t>ALICE/CERN will produce staves and RU for sPHENIX. </a:t>
            </a:r>
          </a:p>
          <a:p>
            <a:pPr lvl="1"/>
            <a:r>
              <a:rPr lang="en-US" sz="2500" dirty="0"/>
              <a:t>sPHENIX/MVTX group does the acceptance test and QA in US.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E952-AC32-0446-8D6C-A229F106DD78}" type="datetime1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1F867-F82E-C54D-81E6-B9AB29F2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309499"/>
            <a:ext cx="1853032" cy="2581338"/>
          </a:xfrm>
          <a:prstGeom prst="rect">
            <a:avLst/>
          </a:prstGeom>
          <a:ln>
            <a:solidFill>
              <a:srgbClr val="192D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7FBF2-9C5C-1047-8E65-BA4F98E3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8" y="2233529"/>
            <a:ext cx="1926657" cy="2659105"/>
          </a:xfrm>
          <a:prstGeom prst="rect">
            <a:avLst/>
          </a:prstGeom>
          <a:ln>
            <a:solidFill>
              <a:srgbClr val="192DFF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E8E90-957B-054B-9EDF-84EC608ECFD4}"/>
              </a:ext>
            </a:extLst>
          </p:cNvPr>
          <p:cNvSpPr txBox="1"/>
          <p:nvPr/>
        </p:nvSpPr>
        <p:spPr>
          <a:xfrm>
            <a:off x="1021889" y="1973325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L3: Grazyna </a:t>
            </a:r>
            <a:r>
              <a:rPr lang="en-US" sz="1000" dirty="0" err="1">
                <a:solidFill>
                  <a:srgbClr val="FF0000"/>
                </a:solidFill>
              </a:rPr>
              <a:t>Odyniec</a:t>
            </a:r>
            <a:r>
              <a:rPr lang="en-US" sz="1000" dirty="0">
                <a:solidFill>
                  <a:srgbClr val="FF0000"/>
                </a:solidFill>
              </a:rPr>
              <a:t>/LBNL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46456-F2E1-6942-8F86-49730BD19927}"/>
              </a:ext>
            </a:extLst>
          </p:cNvPr>
          <p:cNvSpPr txBox="1"/>
          <p:nvPr/>
        </p:nvSpPr>
        <p:spPr>
          <a:xfrm>
            <a:off x="5257800" y="2056679"/>
            <a:ext cx="2079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L3: Joachim J. </a:t>
            </a:r>
            <a:r>
              <a:rPr lang="en-US" sz="1000" dirty="0" err="1">
                <a:solidFill>
                  <a:srgbClr val="FF0000"/>
                </a:solidFill>
              </a:rPr>
              <a:t>Schambach</a:t>
            </a:r>
            <a:r>
              <a:rPr lang="en-US" sz="1000" dirty="0">
                <a:solidFill>
                  <a:srgbClr val="FF0000"/>
                </a:solidFill>
              </a:rPr>
              <a:t>/UT-Austin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90493-C621-DA44-8992-95C03DA7E364}"/>
              </a:ext>
            </a:extLst>
          </p:cNvPr>
          <p:cNvSpPr txBox="1"/>
          <p:nvPr/>
        </p:nvSpPr>
        <p:spPr>
          <a:xfrm>
            <a:off x="7922396" y="93939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361127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5005"/>
            <a:ext cx="6096000" cy="56554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#6, Has the inspection/test records archive plan been defined and is the information easily accessible?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17536"/>
            <a:ext cx="6375626" cy="122242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231FFF"/>
                </a:solidFill>
              </a:rPr>
              <a:t>Yes!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Follow the same QA procedures being used for ALICE ITS/IB production at CERN</a:t>
            </a:r>
          </a:p>
          <a:p>
            <a:pPr lvl="1"/>
            <a:r>
              <a:rPr lang="en-US" sz="1400" dirty="0"/>
              <a:t>Use ALICE DB for initial sPHENIX production 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/>
              <a:t>Move to</a:t>
            </a:r>
            <a:r>
              <a:rPr lang="en-US" sz="1400" dirty="0">
                <a:solidFill>
                  <a:schemeClr val="tx1"/>
                </a:solidFill>
              </a:rPr>
              <a:t> sPHENIX DB later when available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F2C3-568A-0C4F-90EE-2EBDA395BAC7}" type="datetime1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EA8BE-A761-9340-AE99-F2FC32253A0C}"/>
              </a:ext>
            </a:extLst>
          </p:cNvPr>
          <p:cNvSpPr txBox="1"/>
          <p:nvPr/>
        </p:nvSpPr>
        <p:spPr>
          <a:xfrm>
            <a:off x="7898749" y="81915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11E41-D8B0-C74C-8507-4FA90D0D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53455"/>
            <a:ext cx="5173822" cy="2517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501CE2-D994-CE4C-9BB6-8899D7562C33}"/>
              </a:ext>
            </a:extLst>
          </p:cNvPr>
          <p:cNvSpPr txBox="1"/>
          <p:nvPr/>
        </p:nvSpPr>
        <p:spPr>
          <a:xfrm>
            <a:off x="6409579" y="2724150"/>
            <a:ext cx="226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 example from </a:t>
            </a:r>
          </a:p>
          <a:p>
            <a:r>
              <a:rPr lang="en-US" sz="1600" dirty="0"/>
              <a:t>ALICE ITS stave electrical </a:t>
            </a:r>
          </a:p>
          <a:p>
            <a:r>
              <a:rPr lang="en-US" sz="1600" dirty="0"/>
              <a:t>QA characterization </a:t>
            </a:r>
          </a:p>
        </p:txBody>
      </p:sp>
    </p:spTree>
    <p:extLst>
      <p:ext uri="{BB962C8B-B14F-4D97-AF65-F5344CB8AC3E}">
        <p14:creationId xmlns:p14="http://schemas.microsoft.com/office/powerpoint/2010/main" val="411722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145" y="135346"/>
            <a:ext cx="5935436" cy="37900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#7: Is the design of the Stave and Readout Units final?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396" y="1092341"/>
            <a:ext cx="3680604" cy="10984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rgbClr val="192DFF"/>
                </a:solidFill>
              </a:rPr>
              <a:t>Stave: Yes!</a:t>
            </a:r>
          </a:p>
          <a:p>
            <a:pPr marL="0" indent="0">
              <a:buNone/>
            </a:pPr>
            <a:r>
              <a:rPr lang="en-US" sz="2500" dirty="0"/>
              <a:t> -  Minor modification of power extension cable</a:t>
            </a:r>
          </a:p>
          <a:p>
            <a:pPr marL="0" indent="0">
              <a:buNone/>
            </a:pPr>
            <a:r>
              <a:rPr lang="en-US" sz="2500" dirty="0"/>
              <a:t>     for FPC, MVTX 35cm cables (ALICE, 15cm)</a:t>
            </a:r>
          </a:p>
          <a:p>
            <a:pPr marL="0" indent="0">
              <a:buNone/>
            </a:pPr>
            <a:r>
              <a:rPr lang="en-US" sz="2500" dirty="0"/>
              <a:t> -  ALICE ITS/IB staves production in progress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BA285B-089A-D744-8E71-21C40BDA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55" y="1092341"/>
            <a:ext cx="4017510" cy="9739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>
                <a:solidFill>
                  <a:srgbClr val="192DFF"/>
                </a:solidFill>
              </a:rPr>
              <a:t>RU: Yes!</a:t>
            </a:r>
          </a:p>
          <a:p>
            <a:pPr marL="0" indent="0">
              <a:buNone/>
            </a:pPr>
            <a:r>
              <a:rPr lang="en-US" sz="2500" dirty="0"/>
              <a:t>- Pre-production boards (v2.0) being tested at CERN   </a:t>
            </a:r>
          </a:p>
          <a:p>
            <a:pPr marL="0" indent="0">
              <a:buNone/>
            </a:pPr>
            <a:r>
              <a:rPr lang="en-US" sz="2500" dirty="0"/>
              <a:t>- ALICE ITS RU production follows after the test.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726F-6CAD-414E-BD9F-EC8DEF39B87D}" type="datetime1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4A1BB-1317-2D41-92AC-29D1EAA22498}"/>
              </a:ext>
            </a:extLst>
          </p:cNvPr>
          <p:cNvSpPr txBox="1"/>
          <p:nvPr/>
        </p:nvSpPr>
        <p:spPr>
          <a:xfrm>
            <a:off x="7865014" y="74856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1BD3F-A40E-434D-AF0B-4EBB551BA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86826"/>
            <a:ext cx="3336615" cy="2142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0106B-E7EA-8040-A226-6572541813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599" y="2443223"/>
            <a:ext cx="4020587" cy="20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#8, Are the staves and readout units ready for procurement?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6" y="964794"/>
            <a:ext cx="4038600" cy="1225955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>
                <a:solidFill>
                  <a:srgbClr val="192DFF"/>
                </a:solidFill>
              </a:rPr>
              <a:t>Staves: Yes!</a:t>
            </a:r>
          </a:p>
          <a:p>
            <a:pPr lvl="1"/>
            <a:r>
              <a:rPr lang="en-US" sz="1500" dirty="0"/>
              <a:t>High-speed line, no change</a:t>
            </a:r>
          </a:p>
          <a:p>
            <a:pPr lvl="1"/>
            <a:r>
              <a:rPr lang="en-US" sz="1500" dirty="0"/>
              <a:t>Longer (15cm -&gt;35cm) power extension cables, Prototype power extension cables produced at LANL for testing.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626887-75C6-C745-AA0A-4F72E2F7D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264" y="964795"/>
            <a:ext cx="4038600" cy="1378356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>
                <a:solidFill>
                  <a:srgbClr val="192DFF"/>
                </a:solidFill>
              </a:rPr>
              <a:t>RU: Yes!</a:t>
            </a:r>
          </a:p>
          <a:p>
            <a:pPr lvl="1"/>
            <a:r>
              <a:rPr lang="en-US" sz="1500" dirty="0"/>
              <a:t>Once the final v2 pre-production boards pass the test, full production will proceed</a:t>
            </a:r>
          </a:p>
          <a:p>
            <a:pPr lvl="1"/>
            <a:r>
              <a:rPr lang="en-US" sz="1500" dirty="0"/>
              <a:t>RU v1 meets readout integration requirements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2B6A-8C46-704B-9EDB-951644FAD99F}" type="datetime1">
              <a:rPr lang="en-US" smtClean="0"/>
              <a:t>7/10/18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CC6FB-4A49-B44C-8860-5E7C93E89239}"/>
              </a:ext>
            </a:extLst>
          </p:cNvPr>
          <p:cNvSpPr txBox="1"/>
          <p:nvPr/>
        </p:nvSpPr>
        <p:spPr>
          <a:xfrm>
            <a:off x="7620000" y="726163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Leo, Jo, Walt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3F12A-455F-9E4F-AC0A-6A9838CA2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t="28007" r="4423" b="35883"/>
          <a:stretch/>
        </p:blipFill>
        <p:spPr>
          <a:xfrm>
            <a:off x="120608" y="2275185"/>
            <a:ext cx="4689373" cy="1598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8EB906-8160-2940-8938-7858002820BE}"/>
              </a:ext>
            </a:extLst>
          </p:cNvPr>
          <p:cNvSpPr txBox="1"/>
          <p:nvPr/>
        </p:nvSpPr>
        <p:spPr>
          <a:xfrm>
            <a:off x="315538" y="3504056"/>
            <a:ext cx="214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FPC power extension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DA635-4BBD-2E44-927C-488A0A218F7C}"/>
              </a:ext>
            </a:extLst>
          </p:cNvPr>
          <p:cNvSpPr txBox="1"/>
          <p:nvPr/>
        </p:nvSpPr>
        <p:spPr>
          <a:xfrm>
            <a:off x="3054364" y="3779621"/>
            <a:ext cx="143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barrel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1062425D-2D5D-7440-B1FC-8DDDBB052E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418206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1D660C-6D6D-C948-87D5-D85CA3577F8A}"/>
              </a:ext>
            </a:extLst>
          </p:cNvPr>
          <p:cNvSpPr txBox="1"/>
          <p:nvPr/>
        </p:nvSpPr>
        <p:spPr>
          <a:xfrm>
            <a:off x="6638781" y="336609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RU v1.0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B6BB4B-1CD5-E040-981E-734CD50EC79D}"/>
              </a:ext>
            </a:extLst>
          </p:cNvPr>
          <p:cNvSpPr txBox="1"/>
          <p:nvPr/>
        </p:nvSpPr>
        <p:spPr>
          <a:xfrm>
            <a:off x="7315200" y="3691089"/>
            <a:ext cx="11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Stave/HIC</a:t>
            </a:r>
          </a:p>
        </p:txBody>
      </p:sp>
    </p:spTree>
    <p:extLst>
      <p:ext uri="{BB962C8B-B14F-4D97-AF65-F5344CB8AC3E}">
        <p14:creationId xmlns:p14="http://schemas.microsoft.com/office/powerpoint/2010/main" val="4001293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789</Words>
  <Application>Microsoft Macintosh PowerPoint</Application>
  <PresentationFormat>On-screen Show (16:9)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Office Theme</vt:lpstr>
      <vt:lpstr>MVTX Summary</vt:lpstr>
      <vt:lpstr>Summary</vt:lpstr>
      <vt:lpstr>#1: Does the current design demonstrate that the MVTX staves and readout units will be compliant with their specifications?</vt:lpstr>
      <vt:lpstr>#2: Can the data from MVTX staves be extracted, readout and integrated into sPHENIX DAQ?</vt:lpstr>
      <vt:lpstr>#3: Are the electrical interfaces of the Staves ad Readout Units to other sPHENIX components at a proper level of understanding? </vt:lpstr>
      <vt:lpstr>#4, Has the responsibility for fabrication, tests for the Staves and Readout Units been defined? #5, Has a QA plan and acceptance tests for the Staves and Readout Units been defined?</vt:lpstr>
      <vt:lpstr>#6, Has the inspection/test records archive plan been defined and is the information easily accessible?</vt:lpstr>
      <vt:lpstr>#7: Is the design of the Stave and Readout Units final?</vt:lpstr>
      <vt:lpstr>#8, Are the staves and readout units ready for procurement?</vt:lpstr>
      <vt:lpstr>#9, Status of the simulation to optimize the MVTX and INTT for tacking in sPHENIX and timescale for its completion</vt:lpstr>
      <vt:lpstr>#10, Status of the mechanical integration between the MVTX, INTT and other sPHENIX components and timescale for a final design?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MVTX Director’s Review</dc:title>
  <dc:creator>Ming Liu</dc:creator>
  <cp:lastModifiedBy>Ming Liu</cp:lastModifiedBy>
  <cp:revision>51</cp:revision>
  <cp:lastPrinted>2015-10-28T19:08:40Z</cp:lastPrinted>
  <dcterms:created xsi:type="dcterms:W3CDTF">2018-07-10T19:09:12Z</dcterms:created>
  <dcterms:modified xsi:type="dcterms:W3CDTF">2018-07-11T04:34:08Z</dcterms:modified>
</cp:coreProperties>
</file>