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315" r:id="rId2"/>
    <p:sldId id="256" r:id="rId3"/>
    <p:sldId id="297" r:id="rId4"/>
    <p:sldId id="300" r:id="rId5"/>
    <p:sldId id="301" r:id="rId6"/>
    <p:sldId id="302" r:id="rId7"/>
    <p:sldId id="316" r:id="rId8"/>
    <p:sldId id="317" r:id="rId9"/>
    <p:sldId id="318" r:id="rId10"/>
    <p:sldId id="319" r:id="rId11"/>
    <p:sldId id="320" r:id="rId12"/>
  </p:sldIdLst>
  <p:sldSz cx="9144000" cy="5143500" type="screen16x9"/>
  <p:notesSz cx="6985000" cy="92837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5"/>
    <p:restoredTop sz="94643"/>
  </p:normalViewPr>
  <p:slideViewPr>
    <p:cSldViewPr>
      <p:cViewPr varScale="1">
        <p:scale>
          <a:sx n="157" d="100"/>
          <a:sy n="157" d="100"/>
        </p:scale>
        <p:origin x="176" y="368"/>
      </p:cViewPr>
      <p:guideLst>
        <p:guide orient="horz" pos="1620"/>
        <p:guide pos="2880"/>
      </p:guideLst>
    </p:cSldViewPr>
  </p:slideViewPr>
  <p:notesTextViewPr>
    <p:cViewPr>
      <p:scale>
        <a:sx n="1" d="1"/>
        <a:sy n="1" d="1"/>
      </p:scale>
      <p:origin x="0" y="0"/>
    </p:cViewPr>
  </p:notesTextViewPr>
  <p:sorterViewPr>
    <p:cViewPr>
      <p:scale>
        <a:sx n="167" d="100"/>
        <a:sy n="16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atin typeface="Calibri" charset="0"/>
                <a:ea typeface="MS PGothic" charset="0"/>
                <a:cs typeface="MS PGothic" charset="0"/>
              </a:defRPr>
            </a:lvl1pPr>
          </a:lstStyle>
          <a:p>
            <a:pPr>
              <a:defRPr/>
            </a:pPr>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137DB6B-55ED-4249-BA1E-E948113C61F4}" type="datetimeFigureOut">
              <a:rPr lang="en-US" altLang="en-US"/>
              <a:pPr/>
              <a:t>7/19/18</a:t>
            </a:fld>
            <a:endParaRPr lang="en-US" alt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atin typeface="Calibri" charset="0"/>
                <a:ea typeface="MS PGothic" charset="0"/>
                <a:cs typeface="MS PGothic" charset="0"/>
              </a:defRPr>
            </a:lvl1pPr>
          </a:lstStyle>
          <a:p>
            <a:pPr>
              <a:defRPr/>
            </a:pPr>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D366E04-6360-4839-8AA2-1749D5CA7F4C}" type="slidenum">
              <a:rPr lang="en-US" altLang="en-US"/>
              <a:pPr/>
              <a:t>‹#›</a:t>
            </a:fld>
            <a:endParaRPr lang="en-US" altLang="en-US"/>
          </a:p>
        </p:txBody>
      </p:sp>
    </p:spTree>
    <p:extLst>
      <p:ext uri="{BB962C8B-B14F-4D97-AF65-F5344CB8AC3E}">
        <p14:creationId xmlns:p14="http://schemas.microsoft.com/office/powerpoint/2010/main" val="3868674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wrap="square" lIns="92958" tIns="46479" rIns="92958" bIns="46479" numCol="1" anchor="t" anchorCtr="0" compatLnSpc="1">
            <a:prstTxWarp prst="textNoShape">
              <a:avLst/>
            </a:prstTxWarp>
          </a:bodyPr>
          <a:lstStyle>
            <a:lvl1pPr algn="r">
              <a:defRPr sz="1200"/>
            </a:lvl1pPr>
          </a:lstStyle>
          <a:p>
            <a:fld id="{CF8C9284-E3F8-4D87-B0A8-5DBDDC2FC668}" type="datetimeFigureOut">
              <a:rPr lang="en-US" altLang="en-US"/>
              <a:pPr/>
              <a:t>7/19/18</a:t>
            </a:fld>
            <a:endParaRPr lang="en-US" altLang="en-US"/>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pPr lvl="0"/>
            <a:endParaRPr lang="en-US" noProof="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E0B0354B-7771-4630-B454-53C09215E4B9}" type="slidenum">
              <a:rPr lang="en-US" altLang="en-US"/>
              <a:pPr/>
              <a:t>‹#›</a:t>
            </a:fld>
            <a:endParaRPr lang="en-US" altLang="en-US"/>
          </a:p>
        </p:txBody>
      </p:sp>
    </p:spTree>
    <p:extLst>
      <p:ext uri="{BB962C8B-B14F-4D97-AF65-F5344CB8AC3E}">
        <p14:creationId xmlns:p14="http://schemas.microsoft.com/office/powerpoint/2010/main" val="21460839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6C2CF8A4-88DD-4EF6-9ADE-CE13E771D768}" type="datetime1">
              <a:rPr lang="en-US" smtClean="0"/>
              <a:t>7/19/18</a:t>
            </a:fld>
            <a:endParaRPr lang="en-US"/>
          </a:p>
        </p:txBody>
      </p:sp>
      <p:sp>
        <p:nvSpPr>
          <p:cNvPr id="5" name="Slide Number Placeholder 4"/>
          <p:cNvSpPr>
            <a:spLocks noGrp="1"/>
          </p:cNvSpPr>
          <p:nvPr>
            <p:ph type="sldNum" sz="quarter" idx="11"/>
          </p:nvPr>
        </p:nvSpPr>
        <p:spPr/>
        <p:txBody>
          <a:bodyPr/>
          <a:lstStyle/>
          <a:p>
            <a:fld id="{E80459E1-DB32-4B36-A16A-AF196AAAC9EC}" type="slidenum">
              <a:rPr lang="en-US" smtClean="0"/>
              <a:t>3</a:t>
            </a:fld>
            <a:endParaRPr lang="en-US"/>
          </a:p>
        </p:txBody>
      </p:sp>
    </p:spTree>
    <p:extLst>
      <p:ext uri="{BB962C8B-B14F-4D97-AF65-F5344CB8AC3E}">
        <p14:creationId xmlns:p14="http://schemas.microsoft.com/office/powerpoint/2010/main" val="2129078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71502"/>
            <a:ext cx="8686800" cy="1102519"/>
          </a:xfrm>
          <a:solidFill>
            <a:srgbClr val="3399FF"/>
          </a:solidFill>
        </p:spPr>
        <p:txBody>
          <a:bodyPr/>
          <a:lstStyle>
            <a:lvl1pPr algn="ctr">
              <a:defRPr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sz="32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ltLang="en-US"/>
              <a:t>July 19-20, 2018</a:t>
            </a:r>
          </a:p>
        </p:txBody>
      </p:sp>
      <p:sp>
        <p:nvSpPr>
          <p:cNvPr id="5" name="Footer Placeholder 4"/>
          <p:cNvSpPr>
            <a:spLocks noGrp="1"/>
          </p:cNvSpPr>
          <p:nvPr>
            <p:ph type="ftr" sz="quarter" idx="11"/>
          </p:nvPr>
        </p:nvSpPr>
        <p:spPr/>
        <p:txBody>
          <a:bodyPr/>
          <a:lstStyle>
            <a:lvl1pPr>
              <a:defRPr/>
            </a:lvl1pPr>
          </a:lstStyle>
          <a:p>
            <a:pPr>
              <a:defRPr/>
            </a:pPr>
            <a:r>
              <a:rPr lang="en-US"/>
              <a:t>MVTX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821615D7-3BC1-4233-BC99-0E8D4008AB52}" type="slidenum">
              <a:rPr lang="en-US" altLang="en-US"/>
              <a:pPr/>
              <a:t>‹#›</a:t>
            </a:fld>
            <a:endParaRPr lang="en-US" altLang="en-US"/>
          </a:p>
        </p:txBody>
      </p:sp>
    </p:spTree>
    <p:extLst>
      <p:ext uri="{BB962C8B-B14F-4D97-AF65-F5344CB8AC3E}">
        <p14:creationId xmlns:p14="http://schemas.microsoft.com/office/powerpoint/2010/main" val="225448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July 19-20, 2018</a:t>
            </a:r>
          </a:p>
        </p:txBody>
      </p:sp>
      <p:sp>
        <p:nvSpPr>
          <p:cNvPr id="5" name="Footer Placeholder 4"/>
          <p:cNvSpPr>
            <a:spLocks noGrp="1"/>
          </p:cNvSpPr>
          <p:nvPr>
            <p:ph type="ftr" sz="quarter" idx="11"/>
          </p:nvPr>
        </p:nvSpPr>
        <p:spPr/>
        <p:txBody>
          <a:bodyPr/>
          <a:lstStyle>
            <a:lvl1pPr>
              <a:defRPr/>
            </a:lvl1pPr>
          </a:lstStyle>
          <a:p>
            <a:pPr>
              <a:defRPr/>
            </a:pPr>
            <a:r>
              <a:rPr lang="en-US"/>
              <a:t>MVTX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A9402D54-6124-4A07-84DF-DC258B2E3D64}" type="slidenum">
              <a:rPr lang="en-US" altLang="en-US"/>
              <a:pPr/>
              <a:t>‹#›</a:t>
            </a:fld>
            <a:endParaRPr lang="en-US" altLang="en-US"/>
          </a:p>
        </p:txBody>
      </p:sp>
    </p:spTree>
    <p:extLst>
      <p:ext uri="{BB962C8B-B14F-4D97-AF65-F5344CB8AC3E}">
        <p14:creationId xmlns:p14="http://schemas.microsoft.com/office/powerpoint/2010/main" val="134902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63181"/>
            <a:ext cx="1981200" cy="42517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63178"/>
            <a:ext cx="5791200" cy="42517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July 19-20, 2018</a:t>
            </a:r>
          </a:p>
        </p:txBody>
      </p:sp>
      <p:sp>
        <p:nvSpPr>
          <p:cNvPr id="5" name="Footer Placeholder 4"/>
          <p:cNvSpPr>
            <a:spLocks noGrp="1"/>
          </p:cNvSpPr>
          <p:nvPr>
            <p:ph type="ftr" sz="quarter" idx="11"/>
          </p:nvPr>
        </p:nvSpPr>
        <p:spPr/>
        <p:txBody>
          <a:bodyPr/>
          <a:lstStyle>
            <a:lvl1pPr>
              <a:defRPr/>
            </a:lvl1pPr>
          </a:lstStyle>
          <a:p>
            <a:pPr>
              <a:defRPr/>
            </a:pPr>
            <a:r>
              <a:rPr lang="en-US"/>
              <a:t>MVTX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578D13BC-AB3C-4A21-AA4D-4F8B67A1572E}" type="slidenum">
              <a:rPr lang="en-US" altLang="en-US"/>
              <a:pPr/>
              <a:t>‹#›</a:t>
            </a:fld>
            <a:endParaRPr lang="en-US" altLang="en-US"/>
          </a:p>
        </p:txBody>
      </p:sp>
    </p:spTree>
    <p:extLst>
      <p:ext uri="{BB962C8B-B14F-4D97-AF65-F5344CB8AC3E}">
        <p14:creationId xmlns:p14="http://schemas.microsoft.com/office/powerpoint/2010/main" val="11856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742950"/>
            <a:ext cx="8229600" cy="3851673"/>
          </a:xfrm>
        </p:spPr>
        <p:txBody>
          <a:bodyPr/>
          <a:lstStyle>
            <a:lvl2pPr>
              <a:defRPr b="0"/>
            </a:lvl2pPr>
            <a:lvl3pPr>
              <a:defRPr b="0"/>
            </a:lvl3pPr>
            <a:lvl4pPr>
              <a:defRPr b="0"/>
            </a:lvl4pPr>
            <a:lvl5pPr>
              <a:defRPr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ltLang="en-US"/>
              <a:t>July 19-20, 2018</a:t>
            </a:r>
          </a:p>
        </p:txBody>
      </p:sp>
      <p:sp>
        <p:nvSpPr>
          <p:cNvPr id="5" name="Footer Placeholder 4"/>
          <p:cNvSpPr>
            <a:spLocks noGrp="1"/>
          </p:cNvSpPr>
          <p:nvPr>
            <p:ph type="ftr" sz="quarter" idx="11"/>
          </p:nvPr>
        </p:nvSpPr>
        <p:spPr/>
        <p:txBody>
          <a:bodyPr/>
          <a:lstStyle>
            <a:lvl1pPr>
              <a:defRPr/>
            </a:lvl1pPr>
          </a:lstStyle>
          <a:p>
            <a:pPr>
              <a:defRPr/>
            </a:pPr>
            <a:r>
              <a:rPr lang="en-US"/>
              <a:t>MVTX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4B932B3A-BA38-40C7-ADEE-2A1902CEB265}" type="slidenum">
              <a:rPr lang="en-US" altLang="en-US"/>
              <a:pPr/>
              <a:t>‹#›</a:t>
            </a:fld>
            <a:endParaRPr lang="en-US" altLang="en-US"/>
          </a:p>
        </p:txBody>
      </p:sp>
    </p:spTree>
    <p:extLst>
      <p:ext uri="{BB962C8B-B14F-4D97-AF65-F5344CB8AC3E}">
        <p14:creationId xmlns:p14="http://schemas.microsoft.com/office/powerpoint/2010/main" val="428541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343151"/>
            <a:ext cx="7772400" cy="571500"/>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304800" y="571501"/>
            <a:ext cx="8610600" cy="457200"/>
          </a:xfrm>
          <a:solidFill>
            <a:srgbClr val="3399FF"/>
          </a:solidFill>
        </p:spPr>
        <p:txBody>
          <a:bodyPr anchor="b"/>
          <a:lstStyle>
            <a:lvl1pPr marL="0" indent="0" algn="ctr">
              <a:buNone/>
              <a:defRPr sz="24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a:t>July 19-20, 2018</a:t>
            </a:r>
          </a:p>
        </p:txBody>
      </p:sp>
      <p:sp>
        <p:nvSpPr>
          <p:cNvPr id="5" name="Footer Placeholder 4"/>
          <p:cNvSpPr>
            <a:spLocks noGrp="1"/>
          </p:cNvSpPr>
          <p:nvPr>
            <p:ph type="ftr" sz="quarter" idx="11"/>
          </p:nvPr>
        </p:nvSpPr>
        <p:spPr/>
        <p:txBody>
          <a:bodyPr/>
          <a:lstStyle>
            <a:lvl1pPr>
              <a:defRPr/>
            </a:lvl1pPr>
          </a:lstStyle>
          <a:p>
            <a:pPr>
              <a:defRPr/>
            </a:pPr>
            <a:r>
              <a:rPr lang="en-US"/>
              <a:t>MVTX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EB3FCDEC-F6B6-422E-BA54-90C8645EF9E1}" type="slidenum">
              <a:rPr lang="en-US" altLang="en-US"/>
              <a:pPr/>
              <a:t>‹#›</a:t>
            </a:fld>
            <a:endParaRPr lang="en-US" altLang="en-US"/>
          </a:p>
        </p:txBody>
      </p:sp>
    </p:spTree>
    <p:extLst>
      <p:ext uri="{BB962C8B-B14F-4D97-AF65-F5344CB8AC3E}">
        <p14:creationId xmlns:p14="http://schemas.microsoft.com/office/powerpoint/2010/main" val="3359973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5005"/>
            <a:ext cx="8534400" cy="56554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742950"/>
            <a:ext cx="4038600" cy="3851673"/>
          </a:xfrm>
        </p:spPr>
        <p:txBody>
          <a:bodyPr/>
          <a:lstStyle>
            <a:lvl1pPr>
              <a:defRPr sz="2400"/>
            </a:lvl1pPr>
            <a:lvl2pPr>
              <a:defRPr sz="2000" b="0"/>
            </a:lvl2pPr>
            <a:lvl3pPr>
              <a:defRPr sz="1800" b="0"/>
            </a:lvl3pPr>
            <a:lvl4pPr>
              <a:defRPr sz="1800" b="0"/>
            </a:lvl4pPr>
            <a:lvl5pPr>
              <a:defRPr sz="1800" b="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742950"/>
            <a:ext cx="4038600" cy="3851673"/>
          </a:xfrm>
        </p:spPr>
        <p:txBody>
          <a:bodyPr/>
          <a:lstStyle>
            <a:lvl1pPr>
              <a:defRPr sz="2400" b="0"/>
            </a:lvl1pPr>
            <a:lvl2pPr>
              <a:defRPr sz="2000" b="0"/>
            </a:lvl2pPr>
            <a:lvl3pPr>
              <a:defRPr sz="1800" b="0"/>
            </a:lvl3pPr>
            <a:lvl4pPr>
              <a:defRPr sz="1800" b="0"/>
            </a:lvl4pPr>
            <a:lvl5pPr>
              <a:defRPr sz="1800" b="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r>
              <a:rPr lang="en-US" altLang="en-US"/>
              <a:t>July 19-20, 2018</a:t>
            </a:r>
          </a:p>
        </p:txBody>
      </p:sp>
      <p:sp>
        <p:nvSpPr>
          <p:cNvPr id="6" name="Footer Placeholder 4"/>
          <p:cNvSpPr>
            <a:spLocks noGrp="1"/>
          </p:cNvSpPr>
          <p:nvPr>
            <p:ph type="ftr" sz="quarter" idx="11"/>
          </p:nvPr>
        </p:nvSpPr>
        <p:spPr/>
        <p:txBody>
          <a:bodyPr/>
          <a:lstStyle>
            <a:lvl1pPr>
              <a:defRPr/>
            </a:lvl1pPr>
          </a:lstStyle>
          <a:p>
            <a:pPr>
              <a:defRPr/>
            </a:pPr>
            <a:r>
              <a:rPr lang="en-US"/>
              <a:t>MVTX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27CB7689-1836-4D61-9E3B-BD5F97E6A309}" type="slidenum">
              <a:rPr lang="en-US" altLang="en-US"/>
              <a:pPr/>
              <a:t>‹#›</a:t>
            </a:fld>
            <a:endParaRPr lang="en-US" altLang="en-US"/>
          </a:p>
        </p:txBody>
      </p:sp>
    </p:spTree>
    <p:extLst>
      <p:ext uri="{BB962C8B-B14F-4D97-AF65-F5344CB8AC3E}">
        <p14:creationId xmlns:p14="http://schemas.microsoft.com/office/powerpoint/2010/main" val="130244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1" y="1151335"/>
            <a:ext cx="4040188" cy="47982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1" y="1631156"/>
            <a:ext cx="4040188" cy="2963466"/>
          </a:xfrm>
        </p:spPr>
        <p:txBody>
          <a:bodyPr/>
          <a:lstStyle>
            <a:lvl1pPr>
              <a:defRPr sz="20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0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r>
              <a:rPr lang="en-US" altLang="en-US"/>
              <a:t>July 19-20, 2018</a:t>
            </a:r>
          </a:p>
        </p:txBody>
      </p:sp>
      <p:sp>
        <p:nvSpPr>
          <p:cNvPr id="8" name="Footer Placeholder 4"/>
          <p:cNvSpPr>
            <a:spLocks noGrp="1"/>
          </p:cNvSpPr>
          <p:nvPr>
            <p:ph type="ftr" sz="quarter" idx="11"/>
          </p:nvPr>
        </p:nvSpPr>
        <p:spPr/>
        <p:txBody>
          <a:bodyPr/>
          <a:lstStyle>
            <a:lvl1pPr>
              <a:defRPr/>
            </a:lvl1pPr>
          </a:lstStyle>
          <a:p>
            <a:pPr>
              <a:defRPr/>
            </a:pPr>
            <a:r>
              <a:rPr lang="en-US"/>
              <a:t>MVTX Director’s Review</a:t>
            </a:r>
            <a:endParaRPr lang="en-US" dirty="0"/>
          </a:p>
        </p:txBody>
      </p:sp>
      <p:sp>
        <p:nvSpPr>
          <p:cNvPr id="9" name="Slide Number Placeholder 5"/>
          <p:cNvSpPr>
            <a:spLocks noGrp="1"/>
          </p:cNvSpPr>
          <p:nvPr>
            <p:ph type="sldNum" sz="quarter" idx="12"/>
          </p:nvPr>
        </p:nvSpPr>
        <p:spPr/>
        <p:txBody>
          <a:bodyPr/>
          <a:lstStyle>
            <a:lvl1pPr>
              <a:defRPr/>
            </a:lvl1pPr>
          </a:lstStyle>
          <a:p>
            <a:fld id="{6BE62ED1-0628-4F6E-8766-956371ABBD5B}" type="slidenum">
              <a:rPr lang="en-US" altLang="en-US"/>
              <a:pPr/>
              <a:t>‹#›</a:t>
            </a:fld>
            <a:endParaRPr lang="en-US" altLang="en-US"/>
          </a:p>
        </p:txBody>
      </p:sp>
    </p:spTree>
    <p:extLst>
      <p:ext uri="{BB962C8B-B14F-4D97-AF65-F5344CB8AC3E}">
        <p14:creationId xmlns:p14="http://schemas.microsoft.com/office/powerpoint/2010/main" val="3819542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25005"/>
            <a:ext cx="8534400" cy="565545"/>
          </a:xfrm>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US" altLang="en-US"/>
              <a:t>July 19-20, 2018</a:t>
            </a:r>
          </a:p>
        </p:txBody>
      </p:sp>
      <p:sp>
        <p:nvSpPr>
          <p:cNvPr id="4" name="Footer Placeholder 4"/>
          <p:cNvSpPr>
            <a:spLocks noGrp="1"/>
          </p:cNvSpPr>
          <p:nvPr>
            <p:ph type="ftr" sz="quarter" idx="11"/>
          </p:nvPr>
        </p:nvSpPr>
        <p:spPr>
          <a:xfrm>
            <a:off x="3200400" y="4926807"/>
            <a:ext cx="2895600" cy="216694"/>
          </a:xfrm>
        </p:spPr>
        <p:txBody>
          <a:bodyPr/>
          <a:lstStyle>
            <a:lvl1pPr>
              <a:defRPr/>
            </a:lvl1pPr>
          </a:lstStyle>
          <a:p>
            <a:pPr>
              <a:defRPr/>
            </a:pPr>
            <a:r>
              <a:rPr lang="en-US"/>
              <a:t>MVTX Director’s Review</a:t>
            </a:r>
            <a:endParaRPr lang="en-US" dirty="0"/>
          </a:p>
        </p:txBody>
      </p:sp>
      <p:sp>
        <p:nvSpPr>
          <p:cNvPr id="5" name="Slide Number Placeholder 5"/>
          <p:cNvSpPr>
            <a:spLocks noGrp="1"/>
          </p:cNvSpPr>
          <p:nvPr>
            <p:ph type="sldNum" sz="quarter" idx="12"/>
          </p:nvPr>
        </p:nvSpPr>
        <p:spPr/>
        <p:txBody>
          <a:bodyPr/>
          <a:lstStyle>
            <a:lvl1pPr>
              <a:defRPr/>
            </a:lvl1pPr>
          </a:lstStyle>
          <a:p>
            <a:fld id="{0AE0C637-5835-444B-B8C0-92C25AFA2084}" type="slidenum">
              <a:rPr lang="en-US" altLang="en-US"/>
              <a:pPr/>
              <a:t>‹#›</a:t>
            </a:fld>
            <a:endParaRPr lang="en-US" altLang="en-US"/>
          </a:p>
        </p:txBody>
      </p:sp>
    </p:spTree>
    <p:extLst>
      <p:ext uri="{BB962C8B-B14F-4D97-AF65-F5344CB8AC3E}">
        <p14:creationId xmlns:p14="http://schemas.microsoft.com/office/powerpoint/2010/main" val="143414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a:t>July 19-20, 2018</a:t>
            </a:r>
          </a:p>
        </p:txBody>
      </p:sp>
      <p:sp>
        <p:nvSpPr>
          <p:cNvPr id="3" name="Footer Placeholder 4"/>
          <p:cNvSpPr>
            <a:spLocks noGrp="1"/>
          </p:cNvSpPr>
          <p:nvPr>
            <p:ph type="ftr" sz="quarter" idx="11"/>
          </p:nvPr>
        </p:nvSpPr>
        <p:spPr/>
        <p:txBody>
          <a:bodyPr/>
          <a:lstStyle>
            <a:lvl1pPr>
              <a:defRPr/>
            </a:lvl1pPr>
          </a:lstStyle>
          <a:p>
            <a:pPr>
              <a:defRPr/>
            </a:pPr>
            <a:r>
              <a:rPr lang="en-US"/>
              <a:t>MVTX Director’s Review</a:t>
            </a:r>
            <a:endParaRPr lang="en-US" dirty="0"/>
          </a:p>
        </p:txBody>
      </p:sp>
      <p:sp>
        <p:nvSpPr>
          <p:cNvPr id="4" name="Slide Number Placeholder 5"/>
          <p:cNvSpPr>
            <a:spLocks noGrp="1"/>
          </p:cNvSpPr>
          <p:nvPr>
            <p:ph type="sldNum" sz="quarter" idx="12"/>
          </p:nvPr>
        </p:nvSpPr>
        <p:spPr/>
        <p:txBody>
          <a:bodyPr/>
          <a:lstStyle>
            <a:lvl1pPr>
              <a:defRPr/>
            </a:lvl1pPr>
          </a:lstStyle>
          <a:p>
            <a:fld id="{07AE5DAE-5A25-4D93-A5BA-3F3E3A62C8C6}" type="slidenum">
              <a:rPr lang="en-US" altLang="en-US"/>
              <a:pPr/>
              <a:t>‹#›</a:t>
            </a:fld>
            <a:endParaRPr lang="en-US" altLang="en-US"/>
          </a:p>
        </p:txBody>
      </p:sp>
    </p:spTree>
    <p:extLst>
      <p:ext uri="{BB962C8B-B14F-4D97-AF65-F5344CB8AC3E}">
        <p14:creationId xmlns:p14="http://schemas.microsoft.com/office/powerpoint/2010/main" val="99692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1"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a:t>July 19-20, 2018</a:t>
            </a:r>
          </a:p>
        </p:txBody>
      </p:sp>
      <p:sp>
        <p:nvSpPr>
          <p:cNvPr id="6" name="Footer Placeholder 4"/>
          <p:cNvSpPr>
            <a:spLocks noGrp="1"/>
          </p:cNvSpPr>
          <p:nvPr>
            <p:ph type="ftr" sz="quarter" idx="11"/>
          </p:nvPr>
        </p:nvSpPr>
        <p:spPr/>
        <p:txBody>
          <a:bodyPr/>
          <a:lstStyle>
            <a:lvl1pPr>
              <a:defRPr/>
            </a:lvl1pPr>
          </a:lstStyle>
          <a:p>
            <a:pPr>
              <a:defRPr/>
            </a:pPr>
            <a:r>
              <a:rPr lang="en-US"/>
              <a:t>MVTX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A512F53E-39E3-4364-949C-11FEB55F8985}" type="slidenum">
              <a:rPr lang="en-US" altLang="en-US"/>
              <a:pPr/>
              <a:t>‹#›</a:t>
            </a:fld>
            <a:endParaRPr lang="en-US" altLang="en-US"/>
          </a:p>
        </p:txBody>
      </p:sp>
    </p:spTree>
    <p:extLst>
      <p:ext uri="{BB962C8B-B14F-4D97-AF65-F5344CB8AC3E}">
        <p14:creationId xmlns:p14="http://schemas.microsoft.com/office/powerpoint/2010/main" val="1374814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377190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8800" y="685800"/>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828800" y="4229102"/>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a:t>July 19-20, 2018</a:t>
            </a:r>
          </a:p>
        </p:txBody>
      </p:sp>
      <p:sp>
        <p:nvSpPr>
          <p:cNvPr id="6" name="Footer Placeholder 4"/>
          <p:cNvSpPr>
            <a:spLocks noGrp="1"/>
          </p:cNvSpPr>
          <p:nvPr>
            <p:ph type="ftr" sz="quarter" idx="11"/>
          </p:nvPr>
        </p:nvSpPr>
        <p:spPr/>
        <p:txBody>
          <a:bodyPr/>
          <a:lstStyle>
            <a:lvl1pPr>
              <a:defRPr/>
            </a:lvl1pPr>
          </a:lstStyle>
          <a:p>
            <a:pPr>
              <a:defRPr/>
            </a:pPr>
            <a:r>
              <a:rPr lang="en-US"/>
              <a:t>MVTX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527F5ED1-7F2B-4A78-A513-4A7819BDBA8F}" type="slidenum">
              <a:rPr lang="en-US" altLang="en-US"/>
              <a:pPr/>
              <a:t>‹#›</a:t>
            </a:fld>
            <a:endParaRPr lang="en-US" altLang="en-US"/>
          </a:p>
        </p:txBody>
      </p:sp>
    </p:spTree>
    <p:extLst>
      <p:ext uri="{BB962C8B-B14F-4D97-AF65-F5344CB8AC3E}">
        <p14:creationId xmlns:p14="http://schemas.microsoft.com/office/powerpoint/2010/main" val="485311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2400" y="25005"/>
            <a:ext cx="8534400" cy="565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457200" y="742950"/>
            <a:ext cx="8229600" cy="38516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p:cNvSpPr>
            <a:spLocks noGrp="1"/>
          </p:cNvSpPr>
          <p:nvPr>
            <p:ph type="dt" sz="half" idx="2"/>
          </p:nvPr>
        </p:nvSpPr>
        <p:spPr>
          <a:xfrm>
            <a:off x="0" y="4972050"/>
            <a:ext cx="2133600" cy="171450"/>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tx1"/>
                </a:solidFill>
                <a:latin typeface="Calibri" pitchFamily="34" charset="0"/>
                <a:ea typeface="MS PGothic" pitchFamily="34" charset="-128"/>
                <a:cs typeface="+mn-cs"/>
              </a:defRPr>
            </a:lvl1pPr>
          </a:lstStyle>
          <a:p>
            <a:pPr>
              <a:defRPr/>
            </a:pPr>
            <a:r>
              <a:rPr lang="en-US" altLang="en-US"/>
              <a:t>July 19-20, 2018</a:t>
            </a:r>
            <a:endParaRPr lang="en-US" altLang="en-US" dirty="0"/>
          </a:p>
        </p:txBody>
      </p:sp>
      <p:sp>
        <p:nvSpPr>
          <p:cNvPr id="5" name="Footer Placeholder 4"/>
          <p:cNvSpPr>
            <a:spLocks noGrp="1"/>
          </p:cNvSpPr>
          <p:nvPr>
            <p:ph type="ftr" sz="quarter" idx="3"/>
          </p:nvPr>
        </p:nvSpPr>
        <p:spPr>
          <a:xfrm>
            <a:off x="3171031" y="4914902"/>
            <a:ext cx="2895600" cy="207169"/>
          </a:xfrm>
          <a:prstGeom prst="rect">
            <a:avLst/>
          </a:prstGeom>
        </p:spPr>
        <p:txBody>
          <a:bodyPr vert="horz" lIns="91440" tIns="45720" rIns="91440" bIns="45720" rtlCol="0" anchor="ctr"/>
          <a:lstStyle>
            <a:lvl1pPr algn="ctr" fontAlgn="auto">
              <a:spcBef>
                <a:spcPts val="0"/>
              </a:spcBef>
              <a:spcAft>
                <a:spcPts val="0"/>
              </a:spcAft>
              <a:defRPr sz="1200" b="0">
                <a:solidFill>
                  <a:schemeClr val="tx1"/>
                </a:solidFill>
                <a:latin typeface="+mn-lt"/>
                <a:ea typeface="+mn-ea"/>
                <a:cs typeface="+mn-cs"/>
              </a:defRPr>
            </a:lvl1pPr>
          </a:lstStyle>
          <a:p>
            <a:pPr>
              <a:defRPr/>
            </a:pPr>
            <a:r>
              <a:rPr lang="en-US" dirty="0"/>
              <a:t>MVTX Director’s Review</a:t>
            </a:r>
          </a:p>
        </p:txBody>
      </p:sp>
      <p:sp>
        <p:nvSpPr>
          <p:cNvPr id="6" name="Slide Number Placeholder 5"/>
          <p:cNvSpPr>
            <a:spLocks noGrp="1"/>
          </p:cNvSpPr>
          <p:nvPr>
            <p:ph type="sldNum" sz="quarter" idx="4"/>
          </p:nvPr>
        </p:nvSpPr>
        <p:spPr>
          <a:xfrm>
            <a:off x="8609805" y="4869657"/>
            <a:ext cx="534195" cy="273844"/>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1"/>
                </a:solidFill>
              </a:defRPr>
            </a:lvl1pPr>
          </a:lstStyle>
          <a:p>
            <a:fld id="{C3C23168-0BC3-45A3-990F-8F7CC9491814}" type="slidenum">
              <a:rPr lang="en-US" altLang="en-US" smtClean="0"/>
              <a:pPr/>
              <a:t>‹#›</a:t>
            </a:fld>
            <a:endParaRPr lang="en-US" altLang="en-US" dirty="0"/>
          </a:p>
        </p:txBody>
      </p:sp>
      <p:cxnSp>
        <p:nvCxnSpPr>
          <p:cNvPr id="7" name="Straight Connector 6"/>
          <p:cNvCxnSpPr>
            <a:cxnSpLocks noChangeShapeType="1"/>
          </p:cNvCxnSpPr>
          <p:nvPr userDrawn="1"/>
        </p:nvCxnSpPr>
        <p:spPr bwMode="auto">
          <a:xfrm>
            <a:off x="301627" y="571500"/>
            <a:ext cx="8634413"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pic>
        <p:nvPicPr>
          <p:cNvPr id="9" name="Picture 2" descr="https://www.sphenix.bnl.gov/web/system/files/u7/sphenix-logo-white-bg.png">
            <a:extLst>
              <a:ext uri="{FF2B5EF4-FFF2-40B4-BE49-F238E27FC236}">
                <a16:creationId xmlns:a16="http://schemas.microsoft.com/office/drawing/2014/main" id="{E21E0E1C-C51F-4944-BAEC-913171417A8F}"/>
              </a:ext>
            </a:extLst>
          </p:cNvPr>
          <p:cNvPicPr>
            <a:picLocks noChangeAspect="1" noChangeArrowheads="1"/>
          </p:cNvPicPr>
          <p:nvPr userDrawn="1"/>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2" y="3"/>
            <a:ext cx="1149783" cy="571499"/>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3" r:id="rId6"/>
    <p:sldLayoutId id="2147483678" r:id="rId7"/>
    <p:sldLayoutId id="2147483679" r:id="rId8"/>
    <p:sldLayoutId id="2147483680" r:id="rId9"/>
    <p:sldLayoutId id="2147483681" r:id="rId10"/>
    <p:sldLayoutId id="2147483682" r:id="rId11"/>
  </p:sldLayoutIdLst>
  <p:hf hdr="0"/>
  <p:txStyles>
    <p:titleStyle>
      <a:lvl1pPr algn="l" rtl="0" eaLnBrk="1" fontAlgn="base" hangingPunct="1">
        <a:spcBef>
          <a:spcPct val="0"/>
        </a:spcBef>
        <a:spcAft>
          <a:spcPct val="0"/>
        </a:spcAft>
        <a:defRPr sz="4400" b="0" kern="1200">
          <a:solidFill>
            <a:schemeClr val="tx1"/>
          </a:solidFill>
          <a:latin typeface="+mj-lt"/>
          <a:ea typeface="MS PGothic" pitchFamily="34" charset="-128"/>
          <a:cs typeface="MS PGothic" charset="0"/>
        </a:defRPr>
      </a:lvl1pPr>
      <a:lvl2pPr algn="l" rtl="0" eaLnBrk="1" fontAlgn="base" hangingPunct="1">
        <a:spcBef>
          <a:spcPct val="0"/>
        </a:spcBef>
        <a:spcAft>
          <a:spcPct val="0"/>
        </a:spcAft>
        <a:defRPr sz="4400">
          <a:solidFill>
            <a:schemeClr val="tx1"/>
          </a:solidFill>
          <a:latin typeface="Calibri" charset="0"/>
          <a:ea typeface="MS PGothic" pitchFamily="34" charset="-128"/>
          <a:cs typeface="MS PGothic" charset="0"/>
        </a:defRPr>
      </a:lvl2pPr>
      <a:lvl3pPr algn="l" rtl="0" eaLnBrk="1" fontAlgn="base" hangingPunct="1">
        <a:spcBef>
          <a:spcPct val="0"/>
        </a:spcBef>
        <a:spcAft>
          <a:spcPct val="0"/>
        </a:spcAft>
        <a:defRPr sz="4400">
          <a:solidFill>
            <a:schemeClr val="tx1"/>
          </a:solidFill>
          <a:latin typeface="Calibri" charset="0"/>
          <a:ea typeface="MS PGothic" pitchFamily="34" charset="-128"/>
          <a:cs typeface="MS PGothic" charset="0"/>
        </a:defRPr>
      </a:lvl3pPr>
      <a:lvl4pPr algn="l" rtl="0" eaLnBrk="1" fontAlgn="base" hangingPunct="1">
        <a:spcBef>
          <a:spcPct val="0"/>
        </a:spcBef>
        <a:spcAft>
          <a:spcPct val="0"/>
        </a:spcAft>
        <a:defRPr sz="4400">
          <a:solidFill>
            <a:schemeClr val="tx1"/>
          </a:solidFill>
          <a:latin typeface="Calibri" charset="0"/>
          <a:ea typeface="MS PGothic" pitchFamily="34" charset="-128"/>
          <a:cs typeface="MS PGothic" charset="0"/>
        </a:defRPr>
      </a:lvl4pPr>
      <a:lvl5pPr algn="l" rtl="0" eaLnBrk="1" fontAlgn="base" hangingPunct="1">
        <a:spcBef>
          <a:spcPct val="0"/>
        </a:spcBef>
        <a:spcAft>
          <a:spcPct val="0"/>
        </a:spcAft>
        <a:defRPr sz="4400">
          <a:solidFill>
            <a:schemeClr val="tx1"/>
          </a:solidFill>
          <a:latin typeface="Calibri" charset="0"/>
          <a:ea typeface="MS PGothic"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1" fontAlgn="base" hangingPunct="1">
        <a:spcBef>
          <a:spcPct val="20000"/>
        </a:spcBef>
        <a:spcAft>
          <a:spcPct val="0"/>
        </a:spcAft>
        <a:buFont typeface="Arial" pitchFamily="34" charset="0"/>
        <a:buChar char="•"/>
        <a:defRPr sz="2400" b="0" kern="1200">
          <a:solidFill>
            <a:schemeClr val="tx1"/>
          </a:solidFill>
          <a:latin typeface="+mn-lt"/>
          <a:ea typeface="MS PGothic" pitchFamily="34" charset="-128"/>
          <a:cs typeface="MS PGothic" charset="0"/>
        </a:defRPr>
      </a:lvl1pPr>
      <a:lvl2pPr marL="742950" indent="-285750" algn="l" rtl="0" eaLnBrk="1" fontAlgn="base" hangingPunct="1">
        <a:spcBef>
          <a:spcPct val="20000"/>
        </a:spcBef>
        <a:spcAft>
          <a:spcPct val="0"/>
        </a:spcAft>
        <a:buFont typeface="Arial" pitchFamily="34" charset="0"/>
        <a:buChar char="–"/>
        <a:defRPr sz="2000" b="0" kern="1200">
          <a:solidFill>
            <a:schemeClr val="tx1"/>
          </a:solidFill>
          <a:latin typeface="+mn-lt"/>
          <a:ea typeface="MS PGothic" pitchFamily="34" charset="-128"/>
          <a:cs typeface="MS PGothic" charset="0"/>
        </a:defRPr>
      </a:lvl2pPr>
      <a:lvl3pPr marL="1143000" indent="-228600" algn="l" rtl="0" eaLnBrk="1" fontAlgn="base" hangingPunct="1">
        <a:spcBef>
          <a:spcPct val="20000"/>
        </a:spcBef>
        <a:spcAft>
          <a:spcPct val="0"/>
        </a:spcAft>
        <a:buFont typeface="Arial" pitchFamily="34" charset="0"/>
        <a:buChar char="•"/>
        <a:defRPr sz="1800" b="0" kern="1200">
          <a:solidFill>
            <a:schemeClr val="tx1"/>
          </a:solidFill>
          <a:latin typeface="+mn-lt"/>
          <a:ea typeface="MS PGothic" pitchFamily="34" charset="-128"/>
          <a:cs typeface="MS PGothic" charset="0"/>
        </a:defRPr>
      </a:lvl3pPr>
      <a:lvl4pPr marL="1600200" indent="-228600" algn="l" rtl="0" eaLnBrk="1" fontAlgn="base" hangingPunct="1">
        <a:spcBef>
          <a:spcPct val="20000"/>
        </a:spcBef>
        <a:spcAft>
          <a:spcPct val="0"/>
        </a:spcAft>
        <a:buFont typeface="Arial" pitchFamily="34" charset="0"/>
        <a:buChar char="–"/>
        <a:defRPr sz="1600" b="0" kern="1200">
          <a:solidFill>
            <a:schemeClr val="tx1"/>
          </a:solidFill>
          <a:latin typeface="+mn-lt"/>
          <a:ea typeface="MS PGothic" pitchFamily="34" charset="-128"/>
          <a:cs typeface="MS PGothic" charset="0"/>
        </a:defRPr>
      </a:lvl4pPr>
      <a:lvl5pPr marL="2057400" indent="-228600" algn="l" rtl="0" eaLnBrk="1" fontAlgn="base" hangingPunct="1">
        <a:spcBef>
          <a:spcPct val="20000"/>
        </a:spcBef>
        <a:spcAft>
          <a:spcPct val="0"/>
        </a:spcAft>
        <a:buFont typeface="Arial" pitchFamily="34" charset="0"/>
        <a:buChar char="»"/>
        <a:defRPr sz="1400" b="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2"/>
          <p:cNvSpPr>
            <a:spLocks noGrp="1"/>
          </p:cNvSpPr>
          <p:nvPr>
            <p:ph type="ctrTitle"/>
          </p:nvPr>
        </p:nvSpPr>
        <p:spPr>
          <a:xfrm>
            <a:off x="287338" y="571500"/>
            <a:ext cx="8704263" cy="2095498"/>
          </a:xfrm>
          <a:solidFill>
            <a:srgbClr val="3399FF"/>
          </a:solidFill>
        </p:spPr>
        <p:txBody>
          <a:bodyPr/>
          <a:lstStyle/>
          <a:p>
            <a:pPr algn="ctr"/>
            <a:br>
              <a:rPr lang="en-US" altLang="en-US" b="0" dirty="0">
                <a:solidFill>
                  <a:schemeClr val="bg1"/>
                </a:solidFill>
              </a:rPr>
            </a:br>
            <a:r>
              <a:rPr lang="en-US" altLang="en-US" b="0" dirty="0">
                <a:solidFill>
                  <a:schemeClr val="bg1"/>
                </a:solidFill>
              </a:rPr>
              <a:t> MVTX Director’s </a:t>
            </a:r>
            <a:r>
              <a:rPr lang="en-US" altLang="en-US" b="0" dirty="0"/>
              <a:t>Review</a:t>
            </a:r>
            <a:br>
              <a:rPr lang="en-US" altLang="en-US" b="0" dirty="0"/>
            </a:br>
            <a:r>
              <a:rPr lang="en-US" altLang="en-US" b="0" dirty="0"/>
              <a:t>Q&amp;A</a:t>
            </a:r>
            <a:endParaRPr lang="en-US" altLang="en-US" b="0" dirty="0">
              <a:solidFill>
                <a:schemeClr val="bg1"/>
              </a:solidFill>
            </a:endParaRPr>
          </a:p>
        </p:txBody>
      </p:sp>
      <p:sp>
        <p:nvSpPr>
          <p:cNvPr id="15362" name="Subtitle 3"/>
          <p:cNvSpPr>
            <a:spLocks noGrp="1"/>
          </p:cNvSpPr>
          <p:nvPr>
            <p:ph type="subTitle" idx="1"/>
          </p:nvPr>
        </p:nvSpPr>
        <p:spPr>
          <a:xfrm>
            <a:off x="1210469" y="3028950"/>
            <a:ext cx="6858000" cy="1524000"/>
          </a:xfrm>
        </p:spPr>
        <p:txBody>
          <a:bodyPr/>
          <a:lstStyle/>
          <a:p>
            <a:r>
              <a:rPr lang="en-US" altLang="en-US" sz="2800" b="0" dirty="0">
                <a:solidFill>
                  <a:srgbClr val="3399FF"/>
                </a:solidFill>
              </a:rPr>
              <a:t>Ming Liu, for the MVTX Group</a:t>
            </a:r>
          </a:p>
          <a:p>
            <a:r>
              <a:rPr lang="en-US" altLang="en-US" sz="2800" b="0" dirty="0">
                <a:solidFill>
                  <a:srgbClr val="3399FF"/>
                </a:solidFill>
              </a:rPr>
              <a:t>LANL</a:t>
            </a:r>
          </a:p>
          <a:p>
            <a:r>
              <a:rPr lang="en-US" altLang="en-US" sz="2800" b="0" dirty="0">
                <a:solidFill>
                  <a:srgbClr val="3399FF"/>
                </a:solidFill>
              </a:rPr>
              <a:t>July 19-20, 2018</a:t>
            </a:r>
          </a:p>
        </p:txBody>
      </p:sp>
      <p:sp>
        <p:nvSpPr>
          <p:cNvPr id="15363" name="Date Placeholder 3"/>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a:solidFill>
                  <a:srgbClr val="898989"/>
                </a:solidFill>
              </a:rPr>
              <a:t>July 19-20, 2018</a:t>
            </a:r>
          </a:p>
        </p:txBody>
      </p:sp>
      <p:sp>
        <p:nvSpPr>
          <p:cNvPr id="5" name="Footer Placeholder 4"/>
          <p:cNvSpPr>
            <a:spLocks noGrp="1"/>
          </p:cNvSpPr>
          <p:nvPr>
            <p:ph type="ftr" sz="quarter" idx="11"/>
          </p:nvPr>
        </p:nvSpPr>
        <p:spPr/>
        <p:txBody>
          <a:bodyPr/>
          <a:lstStyle/>
          <a:p>
            <a:pPr>
              <a:defRPr/>
            </a:pPr>
            <a:r>
              <a:rPr lang="en-US"/>
              <a:t>MVTX Director’s Review</a:t>
            </a:r>
            <a:endParaRPr lang="en-US" dirty="0"/>
          </a:p>
        </p:txBody>
      </p:sp>
      <p:sp>
        <p:nvSpPr>
          <p:cNvPr id="15365"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77863702-4EAA-4F39-8171-E0F2AE3043F7}" type="slidenum">
              <a:rPr lang="en-US" altLang="en-US" sz="1200">
                <a:solidFill>
                  <a:srgbClr val="898989"/>
                </a:solidFill>
              </a:rPr>
              <a:pPr eaLnBrk="1" hangingPunct="1"/>
              <a:t>1</a:t>
            </a:fld>
            <a:endParaRPr lang="en-US" altLang="en-US" sz="1200">
              <a:solidFill>
                <a:srgbClr val="898989"/>
              </a:solidFill>
            </a:endParaRPr>
          </a:p>
        </p:txBody>
      </p:sp>
      <p:cxnSp>
        <p:nvCxnSpPr>
          <p:cNvPr id="7" name="Straight Connector 6"/>
          <p:cNvCxnSpPr>
            <a:cxnSpLocks noChangeShapeType="1"/>
          </p:cNvCxnSpPr>
          <p:nvPr/>
        </p:nvCxnSpPr>
        <p:spPr bwMode="auto">
          <a:xfrm>
            <a:off x="287339" y="578644"/>
            <a:ext cx="8634412"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2965156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2A622-65D7-6140-8507-D458ABD5E495}"/>
              </a:ext>
            </a:extLst>
          </p:cNvPr>
          <p:cNvSpPr>
            <a:spLocks noGrp="1"/>
          </p:cNvSpPr>
          <p:nvPr>
            <p:ph type="title"/>
          </p:nvPr>
        </p:nvSpPr>
        <p:spPr>
          <a:xfrm>
            <a:off x="152400" y="82750"/>
            <a:ext cx="8534400" cy="565545"/>
          </a:xfrm>
        </p:spPr>
        <p:txBody>
          <a:bodyPr/>
          <a:lstStyle/>
          <a:p>
            <a:r>
              <a:rPr lang="en-US" sz="1600" dirty="0">
                <a:solidFill>
                  <a:srgbClr val="FF0000"/>
                </a:solidFill>
              </a:rPr>
              <a:t>5.     How quickly do you think you could do a mockup that while not being the final design, would serve as a proof of principle that the INTT and </a:t>
            </a:r>
            <a:r>
              <a:rPr lang="en-US" sz="1600" dirty="0" err="1">
                <a:solidFill>
                  <a:srgbClr val="FF0000"/>
                </a:solidFill>
              </a:rPr>
              <a:t>Mvtx</a:t>
            </a:r>
            <a:r>
              <a:rPr lang="en-US" sz="1600" dirty="0">
                <a:solidFill>
                  <a:srgbClr val="FF0000"/>
                </a:solidFill>
              </a:rPr>
              <a:t> can co-exist in their separate envelopes?</a:t>
            </a:r>
            <a:br>
              <a:rPr lang="en-US" sz="1600" dirty="0">
                <a:solidFill>
                  <a:srgbClr val="FF0000"/>
                </a:solidFill>
              </a:rPr>
            </a:br>
            <a:endParaRPr lang="en-US" sz="1600" dirty="0"/>
          </a:p>
        </p:txBody>
      </p:sp>
      <p:sp>
        <p:nvSpPr>
          <p:cNvPr id="3" name="Content Placeholder 2">
            <a:extLst>
              <a:ext uri="{FF2B5EF4-FFF2-40B4-BE49-F238E27FC236}">
                <a16:creationId xmlns:a16="http://schemas.microsoft.com/office/drawing/2014/main" id="{9103E150-01A3-5144-9156-DC76DCAF5834}"/>
              </a:ext>
            </a:extLst>
          </p:cNvPr>
          <p:cNvSpPr>
            <a:spLocks noGrp="1"/>
          </p:cNvSpPr>
          <p:nvPr>
            <p:ph idx="1"/>
          </p:nvPr>
        </p:nvSpPr>
        <p:spPr/>
        <p:txBody>
          <a:bodyPr/>
          <a:lstStyle/>
          <a:p>
            <a:pPr marL="0" indent="0">
              <a:buNone/>
            </a:pPr>
            <a:r>
              <a:rPr lang="en-US" dirty="0"/>
              <a:t>Los Alamos and BNL engineers will work on MVTX and INTT mechanical designs, respectively, in the coming ~6 weeks to produce a preliminary 3-D physical mockup based on the current understanding of the integration envelope to confirm the feasibility of the proposed integration design. </a:t>
            </a:r>
          </a:p>
          <a:p>
            <a:pPr marL="0" indent="0">
              <a:buNone/>
            </a:pPr>
            <a:endParaRPr lang="en-US" dirty="0"/>
          </a:p>
          <a:p>
            <a:pPr marL="0" indent="0">
              <a:buNone/>
            </a:pPr>
            <a:r>
              <a:rPr lang="en-US" dirty="0"/>
              <a:t>BNL/OSI will make sure two of them will fit together;</a:t>
            </a:r>
          </a:p>
          <a:p>
            <a:pPr marL="0" indent="0">
              <a:buNone/>
            </a:pPr>
            <a:endParaRPr lang="en-US" dirty="0"/>
          </a:p>
        </p:txBody>
      </p:sp>
      <p:sp>
        <p:nvSpPr>
          <p:cNvPr id="4" name="Date Placeholder 3">
            <a:extLst>
              <a:ext uri="{FF2B5EF4-FFF2-40B4-BE49-F238E27FC236}">
                <a16:creationId xmlns:a16="http://schemas.microsoft.com/office/drawing/2014/main" id="{2C87E346-09D1-1F4F-A2D1-BCA6314B6299}"/>
              </a:ext>
            </a:extLst>
          </p:cNvPr>
          <p:cNvSpPr>
            <a:spLocks noGrp="1"/>
          </p:cNvSpPr>
          <p:nvPr>
            <p:ph type="dt" sz="half" idx="10"/>
          </p:nvPr>
        </p:nvSpPr>
        <p:spPr/>
        <p:txBody>
          <a:bodyPr/>
          <a:lstStyle/>
          <a:p>
            <a:pPr>
              <a:defRPr/>
            </a:pPr>
            <a:r>
              <a:rPr lang="en-US" altLang="en-US"/>
              <a:t>July 19-20, 2018</a:t>
            </a:r>
          </a:p>
        </p:txBody>
      </p:sp>
      <p:sp>
        <p:nvSpPr>
          <p:cNvPr id="5" name="Footer Placeholder 4">
            <a:extLst>
              <a:ext uri="{FF2B5EF4-FFF2-40B4-BE49-F238E27FC236}">
                <a16:creationId xmlns:a16="http://schemas.microsoft.com/office/drawing/2014/main" id="{8D624BAD-2D40-DC49-9299-3DE6057BED56}"/>
              </a:ext>
            </a:extLst>
          </p:cNvPr>
          <p:cNvSpPr>
            <a:spLocks noGrp="1"/>
          </p:cNvSpPr>
          <p:nvPr>
            <p:ph type="ftr" sz="quarter" idx="11"/>
          </p:nvPr>
        </p:nvSpPr>
        <p:spPr/>
        <p:txBody>
          <a:bodyPr/>
          <a:lstStyle/>
          <a:p>
            <a:pPr>
              <a:defRPr/>
            </a:pPr>
            <a:r>
              <a:rPr lang="en-US"/>
              <a:t>MVTX Director’s Review</a:t>
            </a:r>
            <a:endParaRPr lang="en-US" dirty="0"/>
          </a:p>
        </p:txBody>
      </p:sp>
      <p:sp>
        <p:nvSpPr>
          <p:cNvPr id="6" name="Slide Number Placeholder 5">
            <a:extLst>
              <a:ext uri="{FF2B5EF4-FFF2-40B4-BE49-F238E27FC236}">
                <a16:creationId xmlns:a16="http://schemas.microsoft.com/office/drawing/2014/main" id="{B7BE1107-A0FB-C94B-8311-C86CE5AD5D3B}"/>
              </a:ext>
            </a:extLst>
          </p:cNvPr>
          <p:cNvSpPr>
            <a:spLocks noGrp="1"/>
          </p:cNvSpPr>
          <p:nvPr>
            <p:ph type="sldNum" sz="quarter" idx="12"/>
          </p:nvPr>
        </p:nvSpPr>
        <p:spPr/>
        <p:txBody>
          <a:bodyPr/>
          <a:lstStyle/>
          <a:p>
            <a:fld id="{4B932B3A-BA38-40C7-ADEE-2A1902CEB265}" type="slidenum">
              <a:rPr lang="en-US" altLang="en-US" smtClean="0"/>
              <a:pPr/>
              <a:t>10</a:t>
            </a:fld>
            <a:endParaRPr lang="en-US" altLang="en-US"/>
          </a:p>
        </p:txBody>
      </p:sp>
    </p:spTree>
    <p:extLst>
      <p:ext uri="{BB962C8B-B14F-4D97-AF65-F5344CB8AC3E}">
        <p14:creationId xmlns:p14="http://schemas.microsoft.com/office/powerpoint/2010/main" val="3825294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29352C-1028-A641-BC7F-8654657AE934}"/>
              </a:ext>
            </a:extLst>
          </p:cNvPr>
          <p:cNvPicPr>
            <a:picLocks noChangeAspect="1"/>
          </p:cNvPicPr>
          <p:nvPr/>
        </p:nvPicPr>
        <p:blipFill rotWithShape="1">
          <a:blip r:embed="rId2">
            <a:extLst>
              <a:ext uri="{28A0092B-C50C-407E-A947-70E740481C1C}">
                <a14:useLocalDpi xmlns:a14="http://schemas.microsoft.com/office/drawing/2010/main" val="0"/>
              </a:ext>
            </a:extLst>
          </a:blip>
          <a:srcRect l="5188" t="37147" r="8680" b="14122"/>
          <a:stretch/>
        </p:blipFill>
        <p:spPr>
          <a:xfrm>
            <a:off x="1626258" y="3081267"/>
            <a:ext cx="5586683" cy="1890783"/>
          </a:xfrm>
          <a:prstGeom prst="rect">
            <a:avLst/>
          </a:prstGeom>
        </p:spPr>
      </p:pic>
      <p:sp>
        <p:nvSpPr>
          <p:cNvPr id="2" name="Title 1">
            <a:extLst>
              <a:ext uri="{FF2B5EF4-FFF2-40B4-BE49-F238E27FC236}">
                <a16:creationId xmlns:a16="http://schemas.microsoft.com/office/drawing/2014/main" id="{7E8A2B6F-656E-C741-8C50-EA6E7113B21F}"/>
              </a:ext>
            </a:extLst>
          </p:cNvPr>
          <p:cNvSpPr>
            <a:spLocks noGrp="1"/>
          </p:cNvSpPr>
          <p:nvPr>
            <p:ph type="title"/>
          </p:nvPr>
        </p:nvSpPr>
        <p:spPr/>
        <p:txBody>
          <a:bodyPr/>
          <a:lstStyle/>
          <a:p>
            <a:r>
              <a:rPr lang="en-US" sz="1600" dirty="0">
                <a:solidFill>
                  <a:srgbClr val="FF0000"/>
                </a:solidFill>
              </a:rPr>
              <a:t>#5, Cont.  - toward a final design </a:t>
            </a:r>
          </a:p>
        </p:txBody>
      </p:sp>
      <p:sp>
        <p:nvSpPr>
          <p:cNvPr id="3" name="Content Placeholder 2">
            <a:extLst>
              <a:ext uri="{FF2B5EF4-FFF2-40B4-BE49-F238E27FC236}">
                <a16:creationId xmlns:a16="http://schemas.microsoft.com/office/drawing/2014/main" id="{558D9313-CF15-B14A-BE3A-076261DEFB97}"/>
              </a:ext>
            </a:extLst>
          </p:cNvPr>
          <p:cNvSpPr>
            <a:spLocks noGrp="1"/>
          </p:cNvSpPr>
          <p:nvPr>
            <p:ph idx="1"/>
          </p:nvPr>
        </p:nvSpPr>
        <p:spPr>
          <a:xfrm>
            <a:off x="457200" y="742951"/>
            <a:ext cx="8229600" cy="2590799"/>
          </a:xfrm>
        </p:spPr>
        <p:txBody>
          <a:bodyPr>
            <a:normAutofit fontScale="62500" lnSpcReduction="20000"/>
          </a:bodyPr>
          <a:lstStyle/>
          <a:p>
            <a:r>
              <a:rPr lang="en-US" dirty="0"/>
              <a:t>At the present time we believe we have clearance between these two tracking systems, because these modifications have recently been made a better understanding of each system needs further modeling.</a:t>
            </a:r>
          </a:p>
          <a:p>
            <a:endParaRPr lang="en-US" dirty="0"/>
          </a:p>
          <a:p>
            <a:r>
              <a:rPr lang="en-US" dirty="0">
                <a:solidFill>
                  <a:srgbClr val="FF0000"/>
                </a:solidFill>
              </a:rPr>
              <a:t>The current plan for the MVTX is to complete the integration of  the reduced size patch-panel assemblies and incorporate new smaller composite shells, along with a new – possibly extended outer shell.</a:t>
            </a:r>
          </a:p>
          <a:p>
            <a:endParaRPr lang="en-US" dirty="0"/>
          </a:p>
          <a:p>
            <a:r>
              <a:rPr lang="en-US" dirty="0"/>
              <a:t>The next step would be to perform an analysis on this  structure to verify its stability in the small volume allowed for this assembly around the  beam-pipe..</a:t>
            </a:r>
          </a:p>
          <a:p>
            <a:r>
              <a:rPr lang="en-US" dirty="0"/>
              <a:t>Because of this level of  work, a  realistic final mock-up will take place at a later time.</a:t>
            </a:r>
          </a:p>
          <a:p>
            <a:endParaRPr lang="en-US" dirty="0"/>
          </a:p>
        </p:txBody>
      </p:sp>
      <p:sp>
        <p:nvSpPr>
          <p:cNvPr id="4" name="Date Placeholder 3">
            <a:extLst>
              <a:ext uri="{FF2B5EF4-FFF2-40B4-BE49-F238E27FC236}">
                <a16:creationId xmlns:a16="http://schemas.microsoft.com/office/drawing/2014/main" id="{C7AD946F-F6D9-F642-99BB-3DABDE4D1A2A}"/>
              </a:ext>
            </a:extLst>
          </p:cNvPr>
          <p:cNvSpPr>
            <a:spLocks noGrp="1"/>
          </p:cNvSpPr>
          <p:nvPr>
            <p:ph type="dt" sz="half" idx="10"/>
          </p:nvPr>
        </p:nvSpPr>
        <p:spPr/>
        <p:txBody>
          <a:bodyPr/>
          <a:lstStyle/>
          <a:p>
            <a:pPr>
              <a:defRPr/>
            </a:pPr>
            <a:r>
              <a:rPr lang="en-US" altLang="en-US"/>
              <a:t>July 19-20, 2018</a:t>
            </a:r>
          </a:p>
        </p:txBody>
      </p:sp>
      <p:sp>
        <p:nvSpPr>
          <p:cNvPr id="5" name="Footer Placeholder 4">
            <a:extLst>
              <a:ext uri="{FF2B5EF4-FFF2-40B4-BE49-F238E27FC236}">
                <a16:creationId xmlns:a16="http://schemas.microsoft.com/office/drawing/2014/main" id="{F069BD91-B2F7-5043-8C91-3317B4601DFF}"/>
              </a:ext>
            </a:extLst>
          </p:cNvPr>
          <p:cNvSpPr>
            <a:spLocks noGrp="1"/>
          </p:cNvSpPr>
          <p:nvPr>
            <p:ph type="ftr" sz="quarter" idx="11"/>
          </p:nvPr>
        </p:nvSpPr>
        <p:spPr/>
        <p:txBody>
          <a:bodyPr/>
          <a:lstStyle/>
          <a:p>
            <a:pPr>
              <a:defRPr/>
            </a:pPr>
            <a:r>
              <a:rPr lang="en-US"/>
              <a:t>MVTX Director’s Review</a:t>
            </a:r>
            <a:endParaRPr lang="en-US" dirty="0"/>
          </a:p>
        </p:txBody>
      </p:sp>
      <p:sp>
        <p:nvSpPr>
          <p:cNvPr id="6" name="Slide Number Placeholder 5">
            <a:extLst>
              <a:ext uri="{FF2B5EF4-FFF2-40B4-BE49-F238E27FC236}">
                <a16:creationId xmlns:a16="http://schemas.microsoft.com/office/drawing/2014/main" id="{1FE92E48-6744-0641-BA49-0A3E8ECBDAF3}"/>
              </a:ext>
            </a:extLst>
          </p:cNvPr>
          <p:cNvSpPr>
            <a:spLocks noGrp="1"/>
          </p:cNvSpPr>
          <p:nvPr>
            <p:ph type="sldNum" sz="quarter" idx="12"/>
          </p:nvPr>
        </p:nvSpPr>
        <p:spPr/>
        <p:txBody>
          <a:bodyPr/>
          <a:lstStyle/>
          <a:p>
            <a:fld id="{4B932B3A-BA38-40C7-ADEE-2A1902CEB265}" type="slidenum">
              <a:rPr lang="en-US" altLang="en-US" smtClean="0"/>
              <a:pPr/>
              <a:t>11</a:t>
            </a:fld>
            <a:endParaRPr lang="en-US" altLang="en-US"/>
          </a:p>
        </p:txBody>
      </p:sp>
    </p:spTree>
    <p:extLst>
      <p:ext uri="{BB962C8B-B14F-4D97-AF65-F5344CB8AC3E}">
        <p14:creationId xmlns:p14="http://schemas.microsoft.com/office/powerpoint/2010/main" val="3515199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50351F-F195-B047-8276-61754D0D72DD}"/>
              </a:ext>
            </a:extLst>
          </p:cNvPr>
          <p:cNvSpPr>
            <a:spLocks noGrp="1"/>
          </p:cNvSpPr>
          <p:nvPr>
            <p:ph type="title"/>
          </p:nvPr>
        </p:nvSpPr>
        <p:spPr/>
        <p:txBody>
          <a:bodyPr/>
          <a:lstStyle/>
          <a:p>
            <a:r>
              <a:rPr lang="en-US" dirty="0"/>
              <a:t>Review Questions</a:t>
            </a:r>
          </a:p>
        </p:txBody>
      </p:sp>
      <p:sp>
        <p:nvSpPr>
          <p:cNvPr id="5" name="Content Placeholder 4">
            <a:extLst>
              <a:ext uri="{FF2B5EF4-FFF2-40B4-BE49-F238E27FC236}">
                <a16:creationId xmlns:a16="http://schemas.microsoft.com/office/drawing/2014/main" id="{1947450A-4AB8-BD48-9186-0D8D83445051}"/>
              </a:ext>
            </a:extLst>
          </p:cNvPr>
          <p:cNvSpPr>
            <a:spLocks noGrp="1"/>
          </p:cNvSpPr>
          <p:nvPr>
            <p:ph idx="1"/>
          </p:nvPr>
        </p:nvSpPr>
        <p:spPr/>
        <p:txBody>
          <a:bodyPr>
            <a:normAutofit fontScale="62500" lnSpcReduction="20000"/>
          </a:bodyPr>
          <a:lstStyle/>
          <a:p>
            <a:pPr marL="0" indent="0">
              <a:buNone/>
            </a:pPr>
            <a:r>
              <a:rPr lang="en-US" dirty="0"/>
              <a:t>  </a:t>
            </a:r>
          </a:p>
          <a:p>
            <a:pPr marL="0" indent="0">
              <a:buNone/>
            </a:pPr>
            <a:r>
              <a:rPr lang="en-US" dirty="0"/>
              <a:t>    </a:t>
            </a:r>
            <a:r>
              <a:rPr lang="en-US" dirty="0">
                <a:solidFill>
                  <a:srgbClr val="FF0000"/>
                </a:solidFill>
              </a:rPr>
              <a:t>1.     How exactly do you propose to extend the power cable so the patch panel can be further out in z? Illustrate this change.</a:t>
            </a:r>
          </a:p>
          <a:p>
            <a:pPr marL="0" indent="0">
              <a:buNone/>
            </a:pPr>
            <a:r>
              <a:rPr lang="en-US" dirty="0"/>
              <a:t>    </a:t>
            </a:r>
          </a:p>
          <a:p>
            <a:pPr marL="0" indent="0">
              <a:buNone/>
            </a:pPr>
            <a:r>
              <a:rPr lang="en-US" dirty="0"/>
              <a:t>    2.     What is the estimated total cost of the Readout units if you join the Alice order, or if you do it later? How many units? Are there other users who plan to join the order? Give us total breakdown.</a:t>
            </a:r>
          </a:p>
          <a:p>
            <a:pPr marL="0" indent="0">
              <a:buNone/>
            </a:pPr>
            <a:r>
              <a:rPr lang="en-US" dirty="0"/>
              <a:t>    </a:t>
            </a:r>
          </a:p>
          <a:p>
            <a:pPr marL="0" indent="0">
              <a:buNone/>
            </a:pPr>
            <a:r>
              <a:rPr lang="en-US" dirty="0"/>
              <a:t>    3.     What is the prioritized plan for the layout simulations? What are the configurations and estimated timescale for completion.</a:t>
            </a:r>
          </a:p>
          <a:p>
            <a:pPr marL="0" indent="0">
              <a:buNone/>
            </a:pPr>
            <a:r>
              <a:rPr lang="en-US" dirty="0"/>
              <a:t>    </a:t>
            </a:r>
          </a:p>
          <a:p>
            <a:pPr marL="0" indent="0">
              <a:buNone/>
            </a:pPr>
            <a:r>
              <a:rPr lang="en-US" dirty="0"/>
              <a:t>    4.     What is the timeline to do the full 1 </a:t>
            </a:r>
            <a:r>
              <a:rPr lang="en-US" dirty="0" err="1"/>
              <a:t>Mrad</a:t>
            </a:r>
            <a:r>
              <a:rPr lang="en-US" dirty="0"/>
              <a:t> irradiation of a number of </a:t>
            </a:r>
            <a:r>
              <a:rPr lang="en-US" dirty="0" err="1"/>
              <a:t>Alpide</a:t>
            </a:r>
            <a:r>
              <a:rPr lang="en-US" dirty="0"/>
              <a:t> sensors to determine the fake hit rate. Do you intend to go to 2 </a:t>
            </a:r>
            <a:r>
              <a:rPr lang="en-US" dirty="0" err="1"/>
              <a:t>Mrad</a:t>
            </a:r>
            <a:r>
              <a:rPr lang="en-US" dirty="0"/>
              <a:t> or higher?</a:t>
            </a:r>
          </a:p>
          <a:p>
            <a:pPr marL="0" indent="0">
              <a:buNone/>
            </a:pPr>
            <a:r>
              <a:rPr lang="en-US" dirty="0"/>
              <a:t>    </a:t>
            </a:r>
          </a:p>
          <a:p>
            <a:pPr marL="0" indent="0">
              <a:buNone/>
            </a:pPr>
            <a:r>
              <a:rPr lang="en-US" dirty="0"/>
              <a:t>    5.     How quickly do you think you could do a mockup that while not being the final design, would serve as a proof of principle that the INTT and </a:t>
            </a:r>
            <a:r>
              <a:rPr lang="en-US" dirty="0" err="1"/>
              <a:t>Mvtx</a:t>
            </a:r>
            <a:r>
              <a:rPr lang="en-US" dirty="0"/>
              <a:t> can co-exist in their separate envelopes?</a:t>
            </a:r>
          </a:p>
          <a:p>
            <a:endParaRPr lang="en-US" dirty="0"/>
          </a:p>
        </p:txBody>
      </p:sp>
    </p:spTree>
    <p:extLst>
      <p:ext uri="{BB962C8B-B14F-4D97-AF65-F5344CB8AC3E}">
        <p14:creationId xmlns:p14="http://schemas.microsoft.com/office/powerpoint/2010/main" val="423870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July 20, 2018</a:t>
            </a:r>
          </a:p>
        </p:txBody>
      </p:sp>
      <p:sp>
        <p:nvSpPr>
          <p:cNvPr id="4" name="Slide Number Placeholder 3"/>
          <p:cNvSpPr>
            <a:spLocks noGrp="1"/>
          </p:cNvSpPr>
          <p:nvPr>
            <p:ph type="sldNum" sz="quarter" idx="12"/>
          </p:nvPr>
        </p:nvSpPr>
        <p:spPr/>
        <p:txBody>
          <a:bodyPr/>
          <a:lstStyle/>
          <a:p>
            <a:fld id="{DA8D54E1-870A-482E-AB10-1EEE69D2EC75}" type="slidenum">
              <a:rPr lang="en-US" smtClean="0"/>
              <a:t>3</a:t>
            </a:fld>
            <a:endParaRPr lang="en-US"/>
          </a:p>
        </p:txBody>
      </p:sp>
      <p:sp>
        <p:nvSpPr>
          <p:cNvPr id="2" name="Title 1"/>
          <p:cNvSpPr>
            <a:spLocks noGrp="1"/>
          </p:cNvSpPr>
          <p:nvPr>
            <p:ph type="title"/>
          </p:nvPr>
        </p:nvSpPr>
        <p:spPr>
          <a:xfrm>
            <a:off x="221893" y="-26577"/>
            <a:ext cx="7480457" cy="745629"/>
          </a:xfrm>
        </p:spPr>
        <p:txBody>
          <a:bodyPr>
            <a:noAutofit/>
          </a:bodyPr>
          <a:lstStyle/>
          <a:p>
            <a:r>
              <a:rPr lang="en-US" sz="2700" b="1" i="1" dirty="0">
                <a:solidFill>
                  <a:srgbClr val="C00000"/>
                </a:solidFill>
                <a:effectLst>
                  <a:outerShdw blurRad="38100" dist="38100" dir="2700000" algn="tl">
                    <a:srgbClr val="000000">
                      <a:alpha val="43137"/>
                    </a:srgbClr>
                  </a:outerShdw>
                </a:effectLst>
              </a:rPr>
              <a:t>ALICE power extensions added  on to stave FPC</a:t>
            </a:r>
          </a:p>
        </p:txBody>
      </p:sp>
      <p:pic>
        <p:nvPicPr>
          <p:cNvPr id="19" name="Picture 18"/>
          <p:cNvPicPr>
            <a:picLocks noChangeAspect="1"/>
          </p:cNvPicPr>
          <p:nvPr/>
        </p:nvPicPr>
        <p:blipFill>
          <a:blip r:embed="rId3"/>
          <a:stretch>
            <a:fillRect/>
          </a:stretch>
        </p:blipFill>
        <p:spPr>
          <a:xfrm>
            <a:off x="897579" y="581479"/>
            <a:ext cx="7501241" cy="4242935"/>
          </a:xfrm>
          <a:prstGeom prst="rect">
            <a:avLst/>
          </a:prstGeom>
        </p:spPr>
      </p:pic>
      <p:sp>
        <p:nvSpPr>
          <p:cNvPr id="11" name="Rectangle 10"/>
          <p:cNvSpPr/>
          <p:nvPr/>
        </p:nvSpPr>
        <p:spPr>
          <a:xfrm>
            <a:off x="7091094" y="4663832"/>
            <a:ext cx="200564" cy="174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614488" y="4587097"/>
            <a:ext cx="369588" cy="180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274389" y="4587097"/>
            <a:ext cx="407598" cy="251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371600" y="4628764"/>
            <a:ext cx="6096000" cy="369332"/>
          </a:xfrm>
          <a:prstGeom prst="rect">
            <a:avLst/>
          </a:prstGeom>
          <a:noFill/>
        </p:spPr>
        <p:txBody>
          <a:bodyPr wrap="square" rtlCol="0">
            <a:spAutoFit/>
          </a:bodyPr>
          <a:lstStyle/>
          <a:p>
            <a:r>
              <a:rPr lang="en-US" dirty="0"/>
              <a:t>IB </a:t>
            </a:r>
            <a:r>
              <a:rPr lang="en-US" dirty="0" err="1"/>
              <a:t>fpc</a:t>
            </a:r>
            <a:r>
              <a:rPr lang="en-US" dirty="0"/>
              <a:t>  assembly after power extensions soldered on</a:t>
            </a:r>
          </a:p>
        </p:txBody>
      </p:sp>
      <p:sp>
        <p:nvSpPr>
          <p:cNvPr id="18" name="Footer Placeholder 17"/>
          <p:cNvSpPr>
            <a:spLocks noGrp="1"/>
          </p:cNvSpPr>
          <p:nvPr>
            <p:ph type="ftr" sz="quarter" idx="11"/>
          </p:nvPr>
        </p:nvSpPr>
        <p:spPr/>
        <p:txBody>
          <a:bodyPr/>
          <a:lstStyle/>
          <a:p>
            <a:r>
              <a:rPr lang="en-US"/>
              <a:t>MVTX Director’s Review</a:t>
            </a:r>
          </a:p>
        </p:txBody>
      </p:sp>
    </p:spTree>
    <p:extLst>
      <p:ext uri="{BB962C8B-B14F-4D97-AF65-F5344CB8AC3E}">
        <p14:creationId xmlns:p14="http://schemas.microsoft.com/office/powerpoint/2010/main" val="1300721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July 20, 2018</a:t>
            </a:r>
          </a:p>
        </p:txBody>
      </p:sp>
      <p:sp>
        <p:nvSpPr>
          <p:cNvPr id="3" name="Slide Number Placeholder 2"/>
          <p:cNvSpPr>
            <a:spLocks noGrp="1"/>
          </p:cNvSpPr>
          <p:nvPr>
            <p:ph type="sldNum" sz="quarter" idx="12"/>
          </p:nvPr>
        </p:nvSpPr>
        <p:spPr/>
        <p:txBody>
          <a:bodyPr/>
          <a:lstStyle/>
          <a:p>
            <a:fld id="{DA8D54E1-870A-482E-AB10-1EEE69D2EC75}" type="slidenum">
              <a:rPr lang="en-US" smtClean="0"/>
              <a:t>4</a:t>
            </a:fld>
            <a:endParaRPr lang="en-US"/>
          </a:p>
        </p:txBody>
      </p:sp>
      <p:pic>
        <p:nvPicPr>
          <p:cNvPr id="5" name="Picture 4"/>
          <p:cNvPicPr>
            <a:picLocks noChangeAspect="1"/>
          </p:cNvPicPr>
          <p:nvPr/>
        </p:nvPicPr>
        <p:blipFill>
          <a:blip r:embed="rId2"/>
          <a:stretch>
            <a:fillRect/>
          </a:stretch>
        </p:blipFill>
        <p:spPr>
          <a:xfrm>
            <a:off x="1388854" y="1079667"/>
            <a:ext cx="6471940" cy="3687598"/>
          </a:xfrm>
          <a:prstGeom prst="rect">
            <a:avLst/>
          </a:prstGeom>
        </p:spPr>
      </p:pic>
      <p:sp>
        <p:nvSpPr>
          <p:cNvPr id="6" name="Rectangle 5"/>
          <p:cNvSpPr/>
          <p:nvPr/>
        </p:nvSpPr>
        <p:spPr>
          <a:xfrm>
            <a:off x="1751162" y="4535338"/>
            <a:ext cx="498176" cy="1617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218153" y="4477109"/>
            <a:ext cx="311360" cy="290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46519" y="168217"/>
            <a:ext cx="6126911" cy="507831"/>
          </a:xfrm>
          <a:prstGeom prst="rect">
            <a:avLst/>
          </a:prstGeom>
          <a:noFill/>
        </p:spPr>
        <p:txBody>
          <a:bodyPr wrap="square" rtlCol="0">
            <a:spAutoFit/>
          </a:bodyPr>
          <a:lstStyle/>
          <a:p>
            <a:r>
              <a:rPr lang="en-US" sz="2700" b="1" i="1" dirty="0">
                <a:solidFill>
                  <a:srgbClr val="C00000"/>
                </a:solidFill>
                <a:effectLst>
                  <a:outerShdw blurRad="38100" dist="38100" dir="2700000" algn="tl">
                    <a:srgbClr val="000000">
                      <a:alpha val="43137"/>
                    </a:srgbClr>
                  </a:outerShdw>
                </a:effectLst>
              </a:rPr>
              <a:t>FPC extension interface with patch panel:</a:t>
            </a:r>
          </a:p>
        </p:txBody>
      </p:sp>
      <p:sp>
        <p:nvSpPr>
          <p:cNvPr id="9" name="TextBox 8"/>
          <p:cNvSpPr txBox="1"/>
          <p:nvPr/>
        </p:nvSpPr>
        <p:spPr>
          <a:xfrm>
            <a:off x="2449902" y="4412411"/>
            <a:ext cx="1591574" cy="369332"/>
          </a:xfrm>
          <a:prstGeom prst="rect">
            <a:avLst/>
          </a:prstGeom>
          <a:noFill/>
        </p:spPr>
        <p:txBody>
          <a:bodyPr wrap="square" rtlCol="0">
            <a:spAutoFit/>
          </a:bodyPr>
          <a:lstStyle/>
          <a:p>
            <a:r>
              <a:rPr lang="en-US" dirty="0"/>
              <a:t>Patch panel</a:t>
            </a:r>
          </a:p>
        </p:txBody>
      </p:sp>
      <p:sp>
        <p:nvSpPr>
          <p:cNvPr id="10" name="Footer Placeholder 9"/>
          <p:cNvSpPr>
            <a:spLocks noGrp="1"/>
          </p:cNvSpPr>
          <p:nvPr>
            <p:ph type="ftr" sz="quarter" idx="11"/>
          </p:nvPr>
        </p:nvSpPr>
        <p:spPr/>
        <p:txBody>
          <a:bodyPr/>
          <a:lstStyle/>
          <a:p>
            <a:r>
              <a:rPr lang="en-US"/>
              <a:t>MVTX Director’s Review</a:t>
            </a:r>
          </a:p>
        </p:txBody>
      </p:sp>
    </p:spTree>
    <p:extLst>
      <p:ext uri="{BB962C8B-B14F-4D97-AF65-F5344CB8AC3E}">
        <p14:creationId xmlns:p14="http://schemas.microsoft.com/office/powerpoint/2010/main" val="2569997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July 20, 2018</a:t>
            </a:r>
          </a:p>
        </p:txBody>
      </p:sp>
      <p:sp>
        <p:nvSpPr>
          <p:cNvPr id="3" name="Slide Number Placeholder 2"/>
          <p:cNvSpPr>
            <a:spLocks noGrp="1"/>
          </p:cNvSpPr>
          <p:nvPr>
            <p:ph type="sldNum" sz="quarter" idx="12"/>
          </p:nvPr>
        </p:nvSpPr>
        <p:spPr/>
        <p:txBody>
          <a:bodyPr/>
          <a:lstStyle/>
          <a:p>
            <a:fld id="{DA8D54E1-870A-482E-AB10-1EEE69D2EC75}" type="slidenum">
              <a:rPr lang="en-US" smtClean="0"/>
              <a:t>5</a:t>
            </a:fld>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6509" t="28888" r="12925" b="23512"/>
          <a:stretch/>
        </p:blipFill>
        <p:spPr>
          <a:xfrm>
            <a:off x="1276458" y="2686097"/>
            <a:ext cx="6681660" cy="2355011"/>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227" t="32526" r="94" b="30311"/>
          <a:stretch/>
        </p:blipFill>
        <p:spPr>
          <a:xfrm>
            <a:off x="1233576" y="1222795"/>
            <a:ext cx="6767424" cy="1520406"/>
          </a:xfrm>
          <a:prstGeom prst="rect">
            <a:avLst/>
          </a:prstGeom>
        </p:spPr>
      </p:pic>
      <p:sp>
        <p:nvSpPr>
          <p:cNvPr id="7" name="TextBox 6"/>
          <p:cNvSpPr txBox="1"/>
          <p:nvPr/>
        </p:nvSpPr>
        <p:spPr>
          <a:xfrm>
            <a:off x="1401794" y="103519"/>
            <a:ext cx="5576977" cy="507831"/>
          </a:xfrm>
          <a:prstGeom prst="rect">
            <a:avLst/>
          </a:prstGeom>
          <a:noFill/>
        </p:spPr>
        <p:txBody>
          <a:bodyPr wrap="square" rtlCol="0">
            <a:spAutoFit/>
          </a:bodyPr>
          <a:lstStyle/>
          <a:p>
            <a:r>
              <a:rPr lang="en-US" sz="2700" b="1" i="1" dirty="0">
                <a:solidFill>
                  <a:srgbClr val="C00000"/>
                </a:solidFill>
                <a:effectLst>
                  <a:outerShdw blurRad="38100" dist="38100" dir="2700000" algn="tl">
                    <a:srgbClr val="000000">
                      <a:alpha val="43137"/>
                    </a:srgbClr>
                  </a:outerShdw>
                </a:effectLst>
              </a:rPr>
              <a:t>Extended FPC:</a:t>
            </a:r>
          </a:p>
        </p:txBody>
      </p:sp>
      <p:sp>
        <p:nvSpPr>
          <p:cNvPr id="8" name="TextBox 7"/>
          <p:cNvSpPr txBox="1"/>
          <p:nvPr/>
        </p:nvSpPr>
        <p:spPr>
          <a:xfrm>
            <a:off x="2210520" y="1222796"/>
            <a:ext cx="3131389" cy="923330"/>
          </a:xfrm>
          <a:prstGeom prst="rect">
            <a:avLst/>
          </a:prstGeom>
          <a:noFill/>
        </p:spPr>
        <p:txBody>
          <a:bodyPr wrap="square" rtlCol="0">
            <a:spAutoFit/>
          </a:bodyPr>
          <a:lstStyle/>
          <a:p>
            <a:r>
              <a:rPr lang="en-US" dirty="0"/>
              <a:t>Stave  side with FPC and signal cable  connection original length</a:t>
            </a:r>
          </a:p>
        </p:txBody>
      </p:sp>
      <p:sp>
        <p:nvSpPr>
          <p:cNvPr id="9" name="TextBox 8"/>
          <p:cNvSpPr txBox="1"/>
          <p:nvPr/>
        </p:nvSpPr>
        <p:spPr>
          <a:xfrm>
            <a:off x="1524718" y="3014933"/>
            <a:ext cx="3862478" cy="923330"/>
          </a:xfrm>
          <a:prstGeom prst="rect">
            <a:avLst/>
          </a:prstGeom>
          <a:noFill/>
        </p:spPr>
        <p:txBody>
          <a:bodyPr wrap="square" rtlCol="0">
            <a:spAutoFit/>
          </a:bodyPr>
          <a:lstStyle/>
          <a:p>
            <a:r>
              <a:rPr lang="en-US" dirty="0"/>
              <a:t>Stave truss support side showing FPC power extension cables and  cooling lines</a:t>
            </a:r>
          </a:p>
        </p:txBody>
      </p:sp>
      <p:sp>
        <p:nvSpPr>
          <p:cNvPr id="10" name="Footer Placeholder 9"/>
          <p:cNvSpPr>
            <a:spLocks noGrp="1"/>
          </p:cNvSpPr>
          <p:nvPr>
            <p:ph type="ftr" sz="quarter" idx="11"/>
          </p:nvPr>
        </p:nvSpPr>
        <p:spPr/>
        <p:txBody>
          <a:bodyPr/>
          <a:lstStyle/>
          <a:p>
            <a:r>
              <a:rPr lang="en-US"/>
              <a:t>MVTX Director’s Review</a:t>
            </a:r>
          </a:p>
        </p:txBody>
      </p:sp>
    </p:spTree>
    <p:extLst>
      <p:ext uri="{BB962C8B-B14F-4D97-AF65-F5344CB8AC3E}">
        <p14:creationId xmlns:p14="http://schemas.microsoft.com/office/powerpoint/2010/main" val="3766465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July 20, 2018</a:t>
            </a:r>
          </a:p>
        </p:txBody>
      </p:sp>
      <p:sp>
        <p:nvSpPr>
          <p:cNvPr id="3" name="Slide Number Placeholder 2"/>
          <p:cNvSpPr>
            <a:spLocks noGrp="1"/>
          </p:cNvSpPr>
          <p:nvPr>
            <p:ph type="sldNum" sz="quarter" idx="12"/>
          </p:nvPr>
        </p:nvSpPr>
        <p:spPr/>
        <p:txBody>
          <a:bodyPr/>
          <a:lstStyle/>
          <a:p>
            <a:fld id="{DA8D54E1-870A-482E-AB10-1EEE69D2EC75}" type="slidenum">
              <a:rPr lang="en-US" smtClean="0"/>
              <a:t>6</a:t>
            </a:fld>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754" t="27370" r="-378" b="14753"/>
          <a:stretch/>
        </p:blipFill>
        <p:spPr>
          <a:xfrm>
            <a:off x="1614489" y="1023790"/>
            <a:ext cx="5722217" cy="1988687"/>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188" t="37147" r="8680" b="14122"/>
          <a:stretch/>
        </p:blipFill>
        <p:spPr>
          <a:xfrm>
            <a:off x="2281687" y="2876480"/>
            <a:ext cx="5586683" cy="1890783"/>
          </a:xfrm>
          <a:prstGeom prst="rect">
            <a:avLst/>
          </a:prstGeom>
        </p:spPr>
      </p:pic>
      <p:sp>
        <p:nvSpPr>
          <p:cNvPr id="7" name="TextBox 6"/>
          <p:cNvSpPr txBox="1"/>
          <p:nvPr/>
        </p:nvSpPr>
        <p:spPr>
          <a:xfrm>
            <a:off x="1485900" y="129397"/>
            <a:ext cx="5544629" cy="507831"/>
          </a:xfrm>
          <a:prstGeom prst="rect">
            <a:avLst/>
          </a:prstGeom>
          <a:noFill/>
        </p:spPr>
        <p:txBody>
          <a:bodyPr wrap="square" rtlCol="0">
            <a:spAutoFit/>
          </a:bodyPr>
          <a:lstStyle/>
          <a:p>
            <a:r>
              <a:rPr lang="en-US" sz="2700" b="1" i="1" dirty="0">
                <a:solidFill>
                  <a:srgbClr val="C00000"/>
                </a:solidFill>
                <a:effectLst>
                  <a:outerShdw blurRad="38100" dist="38100" dir="2700000" algn="tl">
                    <a:srgbClr val="000000">
                      <a:alpha val="43137"/>
                    </a:srgbClr>
                  </a:outerShdw>
                </a:effectLst>
              </a:rPr>
              <a:t>MVTX inner layer extended staves:</a:t>
            </a:r>
          </a:p>
        </p:txBody>
      </p:sp>
      <p:sp>
        <p:nvSpPr>
          <p:cNvPr id="8" name="Footer Placeholder 7"/>
          <p:cNvSpPr>
            <a:spLocks noGrp="1"/>
          </p:cNvSpPr>
          <p:nvPr>
            <p:ph type="ftr" sz="quarter" idx="11"/>
          </p:nvPr>
        </p:nvSpPr>
        <p:spPr/>
        <p:txBody>
          <a:bodyPr/>
          <a:lstStyle/>
          <a:p>
            <a:r>
              <a:rPr lang="en-US"/>
              <a:t>MVTX Director’s Review</a:t>
            </a:r>
          </a:p>
        </p:txBody>
      </p:sp>
    </p:spTree>
    <p:extLst>
      <p:ext uri="{BB962C8B-B14F-4D97-AF65-F5344CB8AC3E}">
        <p14:creationId xmlns:p14="http://schemas.microsoft.com/office/powerpoint/2010/main" val="3878767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12A12-585F-304B-81DD-D5CA18565517}"/>
              </a:ext>
            </a:extLst>
          </p:cNvPr>
          <p:cNvSpPr>
            <a:spLocks noGrp="1"/>
          </p:cNvSpPr>
          <p:nvPr>
            <p:ph type="title"/>
          </p:nvPr>
        </p:nvSpPr>
        <p:spPr>
          <a:xfrm>
            <a:off x="152400" y="25005"/>
            <a:ext cx="8534400" cy="717945"/>
          </a:xfrm>
        </p:spPr>
        <p:txBody>
          <a:bodyPr/>
          <a:lstStyle/>
          <a:p>
            <a:r>
              <a:rPr lang="en-US" sz="1600" dirty="0">
                <a:solidFill>
                  <a:srgbClr val="FF0000"/>
                </a:solidFill>
              </a:rPr>
              <a:t>2.     What is the estimated total cost of the Readout units if you join the Alice order, or if you do it later? How many units? Are there other users who plan to join the order? Give us total breakdown.</a:t>
            </a:r>
            <a:br>
              <a:rPr lang="en-US" sz="1600" dirty="0">
                <a:solidFill>
                  <a:srgbClr val="FF0000"/>
                </a:solidFill>
              </a:rPr>
            </a:br>
            <a:endParaRPr lang="en-US" sz="1600" dirty="0"/>
          </a:p>
        </p:txBody>
      </p:sp>
      <p:sp>
        <p:nvSpPr>
          <p:cNvPr id="3" name="Content Placeholder 2">
            <a:extLst>
              <a:ext uri="{FF2B5EF4-FFF2-40B4-BE49-F238E27FC236}">
                <a16:creationId xmlns:a16="http://schemas.microsoft.com/office/drawing/2014/main" id="{B5F684E9-E0CB-5041-8444-BB7CB3CE4215}"/>
              </a:ext>
            </a:extLst>
          </p:cNvPr>
          <p:cNvSpPr>
            <a:spLocks noGrp="1"/>
          </p:cNvSpPr>
          <p:nvPr>
            <p:ph idx="1"/>
          </p:nvPr>
        </p:nvSpPr>
        <p:spPr/>
        <p:txBody>
          <a:bodyPr>
            <a:normAutofit fontScale="55000" lnSpcReduction="20000"/>
          </a:bodyPr>
          <a:lstStyle/>
          <a:p>
            <a:pPr marL="0" indent="0">
              <a:buNone/>
            </a:pPr>
            <a:r>
              <a:rPr lang="en-US" dirty="0"/>
              <a:t>The cost for a few test boards was about US$5K each (LANL paid) for RU1.1. </a:t>
            </a:r>
          </a:p>
          <a:p>
            <a:pPr marL="0" indent="0">
              <a:buNone/>
            </a:pPr>
            <a:r>
              <a:rPr lang="en-US" dirty="0"/>
              <a:t>For ALICE production, a total of CHF 740K for 310 RUv2, or  $2400/RU </a:t>
            </a:r>
          </a:p>
          <a:p>
            <a:pPr marL="0" indent="0">
              <a:buNone/>
            </a:pPr>
            <a:r>
              <a:rPr lang="en-US" dirty="0"/>
              <a:t>(US $1.00 = CHF $1.00)</a:t>
            </a:r>
          </a:p>
          <a:p>
            <a:pPr marL="0" indent="0">
              <a:buNone/>
            </a:pPr>
            <a:r>
              <a:rPr lang="en-US" b="1" dirty="0">
                <a:solidFill>
                  <a:srgbClr val="002060"/>
                </a:solidFill>
              </a:rPr>
              <a:t>sPHENIX needs 58 RUv2, a total of  US $140K.  AT $5K per board, the total cost = $290K</a:t>
            </a:r>
          </a:p>
          <a:p>
            <a:pPr marL="0" indent="0">
              <a:buNone/>
            </a:pPr>
            <a:r>
              <a:rPr lang="en-US" b="1" dirty="0">
                <a:solidFill>
                  <a:srgbClr val="002060"/>
                </a:solidFill>
              </a:rPr>
              <a:t>All w/o contingency (~20% assumed in the project)</a:t>
            </a:r>
          </a:p>
          <a:p>
            <a:pPr marL="0" indent="0">
              <a:buNone/>
            </a:pPr>
            <a:endParaRPr lang="en-US" dirty="0"/>
          </a:p>
          <a:p>
            <a:pPr marL="0" indent="0">
              <a:buNone/>
            </a:pPr>
            <a:br>
              <a:rPr lang="en-US" dirty="0"/>
            </a:br>
            <a:r>
              <a:rPr lang="en-US" dirty="0"/>
              <a:t>•ITS + MFT production:     310 boards</a:t>
            </a:r>
          </a:p>
          <a:p>
            <a:pPr marL="0" indent="0">
              <a:buNone/>
            </a:pPr>
            <a:r>
              <a:rPr lang="en-US" dirty="0"/>
              <a:t>•XCKU060:       390kCHF (~ 1260 CHF per FPGA vs $2600 for small qty)</a:t>
            </a:r>
          </a:p>
          <a:p>
            <a:pPr marL="0" indent="0">
              <a:buNone/>
            </a:pPr>
            <a:r>
              <a:rPr lang="en-US" dirty="0"/>
              <a:t>•APFL600:      50 </a:t>
            </a:r>
            <a:r>
              <a:rPr lang="en-US" dirty="0" err="1"/>
              <a:t>kCHF</a:t>
            </a:r>
            <a:endParaRPr lang="en-US" dirty="0"/>
          </a:p>
          <a:p>
            <a:pPr marL="0" indent="0">
              <a:buNone/>
            </a:pPr>
            <a:r>
              <a:rPr lang="en-US" dirty="0"/>
              <a:t>•GBT chipset:  150 </a:t>
            </a:r>
            <a:r>
              <a:rPr lang="en-US" dirty="0" err="1"/>
              <a:t>kCHF</a:t>
            </a:r>
            <a:endParaRPr lang="en-US" dirty="0"/>
          </a:p>
          <a:p>
            <a:pPr marL="0" indent="0">
              <a:buNone/>
            </a:pPr>
            <a:r>
              <a:rPr lang="en-US" dirty="0"/>
              <a:t>•RU production (includes passives and other components):  150 </a:t>
            </a:r>
            <a:r>
              <a:rPr lang="en-US" dirty="0" err="1"/>
              <a:t>kCHF</a:t>
            </a:r>
            <a:endParaRPr lang="en-US" dirty="0"/>
          </a:p>
          <a:p>
            <a:pPr marL="0" indent="0">
              <a:buNone/>
            </a:pPr>
            <a:br>
              <a:rPr lang="en-US" dirty="0"/>
            </a:br>
            <a:r>
              <a:rPr lang="en-US" dirty="0"/>
              <a:t>•Total:  740 </a:t>
            </a:r>
            <a:r>
              <a:rPr lang="en-US" dirty="0" err="1"/>
              <a:t>kCHF</a:t>
            </a:r>
            <a:endParaRPr lang="en-US" dirty="0"/>
          </a:p>
          <a:p>
            <a:pPr marL="0" indent="0">
              <a:buNone/>
            </a:pPr>
            <a:r>
              <a:rPr lang="en-US" dirty="0"/>
              <a:t>•Per board:  ~2400 CHF</a:t>
            </a:r>
          </a:p>
          <a:p>
            <a:pPr marL="0" indent="0">
              <a:buNone/>
            </a:pPr>
            <a:r>
              <a:rPr lang="en-US" dirty="0"/>
              <a:t>•58 boards = ~140 </a:t>
            </a:r>
            <a:r>
              <a:rPr lang="en-US" dirty="0" err="1"/>
              <a:t>kCHF</a:t>
            </a:r>
            <a:endParaRPr lang="en-US" dirty="0"/>
          </a:p>
          <a:p>
            <a:pPr marL="0" indent="0">
              <a:buNone/>
            </a:pPr>
            <a:r>
              <a:rPr lang="en-US" dirty="0"/>
              <a:t>Additional cost for small qty FPGA:         $75,400</a:t>
            </a:r>
          </a:p>
          <a:p>
            <a:pPr marL="0" indent="0">
              <a:buNone/>
            </a:pPr>
            <a:r>
              <a:rPr lang="en-US" dirty="0"/>
              <a:t>Additional cost for small qty board fab:    $???</a:t>
            </a:r>
          </a:p>
          <a:p>
            <a:pPr marL="0" indent="0">
              <a:buNone/>
            </a:pPr>
            <a:endParaRPr lang="en-US" dirty="0"/>
          </a:p>
        </p:txBody>
      </p:sp>
      <p:sp>
        <p:nvSpPr>
          <p:cNvPr id="4" name="Date Placeholder 3">
            <a:extLst>
              <a:ext uri="{FF2B5EF4-FFF2-40B4-BE49-F238E27FC236}">
                <a16:creationId xmlns:a16="http://schemas.microsoft.com/office/drawing/2014/main" id="{1F088852-D8A6-FD4C-A429-CF73A863D435}"/>
              </a:ext>
            </a:extLst>
          </p:cNvPr>
          <p:cNvSpPr>
            <a:spLocks noGrp="1"/>
          </p:cNvSpPr>
          <p:nvPr>
            <p:ph type="dt" sz="half" idx="10"/>
          </p:nvPr>
        </p:nvSpPr>
        <p:spPr/>
        <p:txBody>
          <a:bodyPr/>
          <a:lstStyle/>
          <a:p>
            <a:pPr>
              <a:defRPr/>
            </a:pPr>
            <a:r>
              <a:rPr lang="en-US" altLang="en-US"/>
              <a:t>July 19-20, 2018</a:t>
            </a:r>
          </a:p>
        </p:txBody>
      </p:sp>
      <p:sp>
        <p:nvSpPr>
          <p:cNvPr id="5" name="Footer Placeholder 4">
            <a:extLst>
              <a:ext uri="{FF2B5EF4-FFF2-40B4-BE49-F238E27FC236}">
                <a16:creationId xmlns:a16="http://schemas.microsoft.com/office/drawing/2014/main" id="{D0405922-D177-094D-92DE-8DD2CD8C7A6F}"/>
              </a:ext>
            </a:extLst>
          </p:cNvPr>
          <p:cNvSpPr>
            <a:spLocks noGrp="1"/>
          </p:cNvSpPr>
          <p:nvPr>
            <p:ph type="ftr" sz="quarter" idx="11"/>
          </p:nvPr>
        </p:nvSpPr>
        <p:spPr/>
        <p:txBody>
          <a:bodyPr/>
          <a:lstStyle/>
          <a:p>
            <a:pPr>
              <a:defRPr/>
            </a:pPr>
            <a:r>
              <a:rPr lang="en-US"/>
              <a:t>MVTX Director’s Review</a:t>
            </a:r>
            <a:endParaRPr lang="en-US" dirty="0"/>
          </a:p>
        </p:txBody>
      </p:sp>
      <p:sp>
        <p:nvSpPr>
          <p:cNvPr id="6" name="Slide Number Placeholder 5">
            <a:extLst>
              <a:ext uri="{FF2B5EF4-FFF2-40B4-BE49-F238E27FC236}">
                <a16:creationId xmlns:a16="http://schemas.microsoft.com/office/drawing/2014/main" id="{1A571AEA-6876-A24A-9F8D-77BA5F2E616D}"/>
              </a:ext>
            </a:extLst>
          </p:cNvPr>
          <p:cNvSpPr>
            <a:spLocks noGrp="1"/>
          </p:cNvSpPr>
          <p:nvPr>
            <p:ph type="sldNum" sz="quarter" idx="12"/>
          </p:nvPr>
        </p:nvSpPr>
        <p:spPr/>
        <p:txBody>
          <a:bodyPr/>
          <a:lstStyle/>
          <a:p>
            <a:fld id="{4B932B3A-BA38-40C7-ADEE-2A1902CEB265}" type="slidenum">
              <a:rPr lang="en-US" altLang="en-US" smtClean="0"/>
              <a:pPr/>
              <a:t>7</a:t>
            </a:fld>
            <a:endParaRPr lang="en-US" altLang="en-US"/>
          </a:p>
        </p:txBody>
      </p:sp>
    </p:spTree>
    <p:extLst>
      <p:ext uri="{BB962C8B-B14F-4D97-AF65-F5344CB8AC3E}">
        <p14:creationId xmlns:p14="http://schemas.microsoft.com/office/powerpoint/2010/main" val="938260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EE66F-0759-4240-BEB7-DB273A777232}"/>
              </a:ext>
            </a:extLst>
          </p:cNvPr>
          <p:cNvSpPr>
            <a:spLocks noGrp="1"/>
          </p:cNvSpPr>
          <p:nvPr>
            <p:ph type="title"/>
          </p:nvPr>
        </p:nvSpPr>
        <p:spPr>
          <a:xfrm>
            <a:off x="152400" y="25005"/>
            <a:ext cx="8534400" cy="717945"/>
          </a:xfrm>
        </p:spPr>
        <p:txBody>
          <a:bodyPr/>
          <a:lstStyle/>
          <a:p>
            <a:r>
              <a:rPr lang="en-US" sz="1600" dirty="0">
                <a:solidFill>
                  <a:srgbClr val="FF0000"/>
                </a:solidFill>
              </a:rPr>
              <a:t>3.     What is the prioritized plan for the layout simulations? What are the configurations and estimated timescale for completion.</a:t>
            </a:r>
            <a:br>
              <a:rPr lang="en-US" sz="1600" dirty="0">
                <a:solidFill>
                  <a:srgbClr val="FF0000"/>
                </a:solidFill>
              </a:rPr>
            </a:br>
            <a:endParaRPr lang="en-US" sz="1600" dirty="0"/>
          </a:p>
        </p:txBody>
      </p:sp>
      <p:graphicFrame>
        <p:nvGraphicFramePr>
          <p:cNvPr id="7" name="Content Placeholder 6">
            <a:extLst>
              <a:ext uri="{FF2B5EF4-FFF2-40B4-BE49-F238E27FC236}">
                <a16:creationId xmlns:a16="http://schemas.microsoft.com/office/drawing/2014/main" id="{FC043E94-6F26-8A48-8DBD-FCD6F9589363}"/>
              </a:ext>
            </a:extLst>
          </p:cNvPr>
          <p:cNvGraphicFramePr>
            <a:graphicFrameLocks noGrp="1"/>
          </p:cNvGraphicFramePr>
          <p:nvPr>
            <p:ph idx="1"/>
            <p:extLst>
              <p:ext uri="{D42A27DB-BD31-4B8C-83A1-F6EECF244321}">
                <p14:modId xmlns:p14="http://schemas.microsoft.com/office/powerpoint/2010/main" val="145909528"/>
              </p:ext>
            </p:extLst>
          </p:nvPr>
        </p:nvGraphicFramePr>
        <p:xfrm>
          <a:off x="1404143" y="3012917"/>
          <a:ext cx="5934075" cy="1856740"/>
        </p:xfrm>
        <a:graphic>
          <a:graphicData uri="http://schemas.openxmlformats.org/drawingml/2006/table">
            <a:tbl>
              <a:tblPr/>
              <a:tblGrid>
                <a:gridCol w="628650">
                  <a:extLst>
                    <a:ext uri="{9D8B030D-6E8A-4147-A177-3AD203B41FA5}">
                      <a16:colId xmlns:a16="http://schemas.microsoft.com/office/drawing/2014/main" val="503516739"/>
                    </a:ext>
                  </a:extLst>
                </a:gridCol>
                <a:gridCol w="4171950">
                  <a:extLst>
                    <a:ext uri="{9D8B030D-6E8A-4147-A177-3AD203B41FA5}">
                      <a16:colId xmlns:a16="http://schemas.microsoft.com/office/drawing/2014/main" val="3311572392"/>
                    </a:ext>
                  </a:extLst>
                </a:gridCol>
                <a:gridCol w="1133475">
                  <a:extLst>
                    <a:ext uri="{9D8B030D-6E8A-4147-A177-3AD203B41FA5}">
                      <a16:colId xmlns:a16="http://schemas.microsoft.com/office/drawing/2014/main" val="1229967683"/>
                    </a:ext>
                  </a:extLst>
                </a:gridCol>
              </a:tblGrid>
              <a:tr h="0">
                <a:tc>
                  <a:txBody>
                    <a:bodyPr/>
                    <a:lstStyle/>
                    <a:p>
                      <a:pPr rtl="0" fontAlgn="t">
                        <a:spcBef>
                          <a:spcPts val="0"/>
                        </a:spcBef>
                        <a:spcAft>
                          <a:spcPts val="0"/>
                        </a:spcAft>
                      </a:pPr>
                      <a:r>
                        <a:rPr lang="en-US" sz="1100" b="1" i="0" u="none" strike="noStrike">
                          <a:solidFill>
                            <a:srgbClr val="222222"/>
                          </a:solidFill>
                          <a:effectLst/>
                          <a:latin typeface="Arial" panose="020B0604020202020204" pitchFamily="34" charset="0"/>
                        </a:rPr>
                        <a:t>priority</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100" b="1" i="0" u="none" strike="noStrike">
                          <a:solidFill>
                            <a:srgbClr val="222222"/>
                          </a:solidFill>
                          <a:effectLst/>
                          <a:latin typeface="Arial" panose="020B0604020202020204" pitchFamily="34" charset="0"/>
                        </a:rPr>
                        <a:t>Planned studies</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100" b="1" i="0" u="none" strike="noStrike">
                          <a:solidFill>
                            <a:srgbClr val="222222"/>
                          </a:solidFill>
                          <a:effectLst/>
                          <a:latin typeface="Arial" panose="020B0604020202020204" pitchFamily="34" charset="0"/>
                        </a:rPr>
                        <a:t>ETA</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6136213"/>
                  </a:ext>
                </a:extLst>
              </a:tr>
              <a:tr h="0">
                <a:tc>
                  <a:txBody>
                    <a:bodyPr/>
                    <a:lstStyle/>
                    <a:p>
                      <a:pPr rtl="0" fontAlgn="t">
                        <a:spcBef>
                          <a:spcPts val="0"/>
                        </a:spcBef>
                        <a:spcAft>
                          <a:spcPts val="0"/>
                        </a:spcAft>
                      </a:pPr>
                      <a:r>
                        <a:rPr lang="en-US" sz="1100" b="0" i="0" u="none" strike="noStrike">
                          <a:solidFill>
                            <a:srgbClr val="222222"/>
                          </a:solidFill>
                          <a:effectLst/>
                          <a:latin typeface="Arial" panose="020B0604020202020204" pitchFamily="34" charset="0"/>
                        </a:rPr>
                        <a:t>0</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100" b="0" i="0" u="none" strike="noStrike">
                          <a:solidFill>
                            <a:srgbClr val="000000"/>
                          </a:solidFill>
                          <a:effectLst/>
                          <a:latin typeface="Arial" panose="020B0604020202020204" pitchFamily="34" charset="0"/>
                        </a:rPr>
                        <a:t>Update the inner tracker simulation up to the most recent detector design</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100" b="0" i="0" u="none" strike="noStrike">
                          <a:solidFill>
                            <a:srgbClr val="222222"/>
                          </a:solidFill>
                          <a:effectLst/>
                          <a:latin typeface="Arial" panose="020B0604020202020204" pitchFamily="34" charset="0"/>
                        </a:rPr>
                        <a:t>1 Month</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8636626"/>
                  </a:ext>
                </a:extLst>
              </a:tr>
              <a:tr h="0">
                <a:tc>
                  <a:txBody>
                    <a:bodyPr/>
                    <a:lstStyle/>
                    <a:p>
                      <a:pPr rtl="0" fontAlgn="t">
                        <a:spcBef>
                          <a:spcPts val="0"/>
                        </a:spcBef>
                        <a:spcAft>
                          <a:spcPts val="0"/>
                        </a:spcAft>
                      </a:pPr>
                      <a:r>
                        <a:rPr lang="en-US" sz="1100" b="0" i="0" u="none" strike="noStrike">
                          <a:solidFill>
                            <a:srgbClr val="222222"/>
                          </a:solidFill>
                          <a:effectLst/>
                          <a:latin typeface="Arial" panose="020B0604020202020204" pitchFamily="34" charset="0"/>
                        </a:rPr>
                        <a:t>1</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100" b="0" i="0" u="none" strike="noStrike">
                          <a:solidFill>
                            <a:srgbClr val="222222"/>
                          </a:solidFill>
                          <a:effectLst/>
                          <a:latin typeface="Arial" panose="020B0604020202020204" pitchFamily="34" charset="0"/>
                        </a:rPr>
                        <a:t>Tracking performance in high rate p+p collisions and quantifying INTT’s capability of beam-crossing tagging</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100" b="0" i="0" u="none" strike="noStrike">
                          <a:solidFill>
                            <a:srgbClr val="222222"/>
                          </a:solidFill>
                          <a:effectLst/>
                          <a:latin typeface="Arial" panose="020B0604020202020204" pitchFamily="34" charset="0"/>
                        </a:rPr>
                        <a:t>3 Months</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6782518"/>
                  </a:ext>
                </a:extLst>
              </a:tr>
              <a:tr h="342900">
                <a:tc>
                  <a:txBody>
                    <a:bodyPr/>
                    <a:lstStyle/>
                    <a:p>
                      <a:pPr rtl="0" fontAlgn="t">
                        <a:spcBef>
                          <a:spcPts val="0"/>
                        </a:spcBef>
                        <a:spcAft>
                          <a:spcPts val="0"/>
                        </a:spcAft>
                      </a:pPr>
                      <a:r>
                        <a:rPr lang="en-US" sz="1100" b="0" i="0" u="none" strike="noStrike">
                          <a:solidFill>
                            <a:srgbClr val="222222"/>
                          </a:solidFill>
                          <a:effectLst/>
                          <a:latin typeface="Arial" panose="020B0604020202020204" pitchFamily="34" charset="0"/>
                        </a:rPr>
                        <a:t>2</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100" b="0" i="0" u="none" strike="noStrike">
                          <a:solidFill>
                            <a:srgbClr val="222222"/>
                          </a:solidFill>
                          <a:effectLst/>
                          <a:latin typeface="Arial" panose="020B0604020202020204" pitchFamily="34" charset="0"/>
                        </a:rPr>
                        <a:t>HF performance under high pile up conditions </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100" b="0" i="0" u="none" strike="noStrike">
                          <a:solidFill>
                            <a:srgbClr val="222222"/>
                          </a:solidFill>
                          <a:effectLst/>
                          <a:latin typeface="Arial" panose="020B0604020202020204" pitchFamily="34" charset="0"/>
                        </a:rPr>
                        <a:t>5 Months?</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2075058"/>
                  </a:ext>
                </a:extLst>
              </a:tr>
              <a:tr h="0">
                <a:tc>
                  <a:txBody>
                    <a:bodyPr/>
                    <a:lstStyle/>
                    <a:p>
                      <a:pPr rtl="0" fontAlgn="t">
                        <a:spcBef>
                          <a:spcPts val="0"/>
                        </a:spcBef>
                        <a:spcAft>
                          <a:spcPts val="0"/>
                        </a:spcAft>
                      </a:pPr>
                      <a:r>
                        <a:rPr lang="en-US" sz="1100" b="0" i="0" u="none" strike="noStrike">
                          <a:solidFill>
                            <a:srgbClr val="222222"/>
                          </a:solidFill>
                          <a:effectLst/>
                          <a:latin typeface="Arial" panose="020B0604020202020204" pitchFamily="34" charset="0"/>
                        </a:rPr>
                        <a:t>3</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100" b="0" i="0" u="none" strike="noStrike" dirty="0">
                          <a:solidFill>
                            <a:srgbClr val="222222"/>
                          </a:solidFill>
                          <a:effectLst/>
                          <a:latin typeface="Arial" panose="020B0604020202020204" pitchFamily="34" charset="0"/>
                        </a:rPr>
                        <a:t>TPC calibration and distortion control using the inner trackers</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100" b="0" i="0" u="none" strike="noStrike" dirty="0">
                          <a:solidFill>
                            <a:srgbClr val="222222"/>
                          </a:solidFill>
                          <a:effectLst/>
                          <a:latin typeface="Arial" panose="020B0604020202020204" pitchFamily="34" charset="0"/>
                        </a:rPr>
                        <a:t>8 months</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5761657"/>
                  </a:ext>
                </a:extLst>
              </a:tr>
            </a:tbl>
          </a:graphicData>
        </a:graphic>
      </p:graphicFrame>
      <p:sp>
        <p:nvSpPr>
          <p:cNvPr id="4" name="Date Placeholder 3">
            <a:extLst>
              <a:ext uri="{FF2B5EF4-FFF2-40B4-BE49-F238E27FC236}">
                <a16:creationId xmlns:a16="http://schemas.microsoft.com/office/drawing/2014/main" id="{20F45967-5E4E-4344-9ACC-56B611F5EC5F}"/>
              </a:ext>
            </a:extLst>
          </p:cNvPr>
          <p:cNvSpPr>
            <a:spLocks noGrp="1"/>
          </p:cNvSpPr>
          <p:nvPr>
            <p:ph type="dt" sz="half" idx="10"/>
          </p:nvPr>
        </p:nvSpPr>
        <p:spPr/>
        <p:txBody>
          <a:bodyPr/>
          <a:lstStyle/>
          <a:p>
            <a:pPr>
              <a:defRPr/>
            </a:pPr>
            <a:r>
              <a:rPr lang="en-US" altLang="en-US"/>
              <a:t>July 19-20, 2018</a:t>
            </a:r>
          </a:p>
        </p:txBody>
      </p:sp>
      <p:sp>
        <p:nvSpPr>
          <p:cNvPr id="5" name="Footer Placeholder 4">
            <a:extLst>
              <a:ext uri="{FF2B5EF4-FFF2-40B4-BE49-F238E27FC236}">
                <a16:creationId xmlns:a16="http://schemas.microsoft.com/office/drawing/2014/main" id="{0DFEA762-F8A8-E04D-87A2-3B6432242DF4}"/>
              </a:ext>
            </a:extLst>
          </p:cNvPr>
          <p:cNvSpPr>
            <a:spLocks noGrp="1"/>
          </p:cNvSpPr>
          <p:nvPr>
            <p:ph type="ftr" sz="quarter" idx="11"/>
          </p:nvPr>
        </p:nvSpPr>
        <p:spPr/>
        <p:txBody>
          <a:bodyPr/>
          <a:lstStyle/>
          <a:p>
            <a:pPr>
              <a:defRPr/>
            </a:pPr>
            <a:r>
              <a:rPr lang="en-US"/>
              <a:t>MVTX Director’s Review</a:t>
            </a:r>
            <a:endParaRPr lang="en-US" dirty="0"/>
          </a:p>
        </p:txBody>
      </p:sp>
      <p:sp>
        <p:nvSpPr>
          <p:cNvPr id="6" name="Slide Number Placeholder 5">
            <a:extLst>
              <a:ext uri="{FF2B5EF4-FFF2-40B4-BE49-F238E27FC236}">
                <a16:creationId xmlns:a16="http://schemas.microsoft.com/office/drawing/2014/main" id="{B90DAE95-8521-224C-AF3A-49DD6D1D0A84}"/>
              </a:ext>
            </a:extLst>
          </p:cNvPr>
          <p:cNvSpPr>
            <a:spLocks noGrp="1"/>
          </p:cNvSpPr>
          <p:nvPr>
            <p:ph type="sldNum" sz="quarter" idx="12"/>
          </p:nvPr>
        </p:nvSpPr>
        <p:spPr/>
        <p:txBody>
          <a:bodyPr/>
          <a:lstStyle/>
          <a:p>
            <a:fld id="{4B932B3A-BA38-40C7-ADEE-2A1902CEB265}" type="slidenum">
              <a:rPr lang="en-US" altLang="en-US" smtClean="0"/>
              <a:pPr/>
              <a:t>8</a:t>
            </a:fld>
            <a:endParaRPr lang="en-US" altLang="en-US"/>
          </a:p>
        </p:txBody>
      </p:sp>
      <p:sp>
        <p:nvSpPr>
          <p:cNvPr id="8" name="Rectangle 1">
            <a:extLst>
              <a:ext uri="{FF2B5EF4-FFF2-40B4-BE49-F238E27FC236}">
                <a16:creationId xmlns:a16="http://schemas.microsoft.com/office/drawing/2014/main" id="{31368375-F47B-0444-9C0A-9BA1A8CA0B1A}"/>
              </a:ext>
            </a:extLst>
          </p:cNvPr>
          <p:cNvSpPr>
            <a:spLocks noChangeArrowheads="1"/>
          </p:cNvSpPr>
          <p:nvPr/>
        </p:nvSpPr>
        <p:spPr bwMode="auto">
          <a:xfrm>
            <a:off x="1066800" y="992961"/>
            <a:ext cx="3810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DDA3DEE4-41FC-0041-920E-E49F9A2FD95D}"/>
              </a:ext>
            </a:extLst>
          </p:cNvPr>
          <p:cNvSpPr txBox="1"/>
          <p:nvPr/>
        </p:nvSpPr>
        <p:spPr>
          <a:xfrm>
            <a:off x="304800" y="616050"/>
            <a:ext cx="17831292" cy="2523768"/>
          </a:xfrm>
          <a:prstGeom prst="rect">
            <a:avLst/>
          </a:prstGeom>
          <a:noFill/>
        </p:spPr>
        <p:txBody>
          <a:bodyPr wrap="none" rtlCol="0">
            <a:spAutoFit/>
          </a:bodyPr>
          <a:lstStyle/>
          <a:p>
            <a:pPr lvl="0" eaLnBrk="0" hangingPunct="0"/>
            <a:r>
              <a:rPr lang="en-US" altLang="en-US" sz="1400" dirty="0">
                <a:solidFill>
                  <a:srgbClr val="000000"/>
                </a:solidFill>
                <a:latin typeface="+mn-lt"/>
              </a:rPr>
              <a:t>The task force plans to update the inner tracker simulation to the most </a:t>
            </a:r>
          </a:p>
          <a:p>
            <a:pPr lvl="0" eaLnBrk="0" hangingPunct="0"/>
            <a:r>
              <a:rPr lang="en-US" altLang="en-US" sz="1400" dirty="0">
                <a:solidFill>
                  <a:srgbClr val="000000"/>
                </a:solidFill>
                <a:latin typeface="+mn-lt"/>
              </a:rPr>
              <a:t>recent detector design, including sensor geometry, material distribution, </a:t>
            </a:r>
          </a:p>
          <a:p>
            <a:pPr lvl="0" eaLnBrk="0" hangingPunct="0"/>
            <a:r>
              <a:rPr lang="en-US" altLang="en-US" sz="1400" dirty="0">
                <a:solidFill>
                  <a:srgbClr val="000000"/>
                </a:solidFill>
                <a:latin typeface="+mn-lt"/>
              </a:rPr>
              <a:t>and possible dead areas (time scale: 1 month). </a:t>
            </a:r>
          </a:p>
          <a:p>
            <a:pPr lvl="0" eaLnBrk="0" hangingPunct="0"/>
            <a:endParaRPr lang="en-US" altLang="en-US" sz="1400" dirty="0">
              <a:solidFill>
                <a:srgbClr val="000000"/>
              </a:solidFill>
              <a:latin typeface="+mn-lt"/>
            </a:endParaRPr>
          </a:p>
          <a:p>
            <a:pPr lvl="0" eaLnBrk="0" hangingPunct="0"/>
            <a:r>
              <a:rPr lang="en-US" altLang="en-US" sz="1400" dirty="0">
                <a:solidFill>
                  <a:srgbClr val="000000"/>
                </a:solidFill>
                <a:latin typeface="+mn-lt"/>
              </a:rPr>
              <a:t>Then we will run a series of studies as listed below. Each study will consider various inner tracker layout configurations, and will compare performance between these configurations. Possible inner tracker layout configurations to be studied are</a:t>
            </a:r>
            <a:endParaRPr lang="en-US" altLang="en-US" sz="1000" dirty="0">
              <a:latin typeface="+mn-lt"/>
            </a:endParaRPr>
          </a:p>
          <a:p>
            <a:pPr lvl="0" eaLnBrk="0" hangingPunct="0">
              <a:buFontTx/>
              <a:buChar char="•"/>
            </a:pPr>
            <a:r>
              <a:rPr lang="en-US" altLang="en-US" sz="1400" dirty="0">
                <a:solidFill>
                  <a:srgbClr val="000000"/>
                </a:solidFill>
                <a:latin typeface="+mn-lt"/>
                <a:cs typeface="Arial" panose="020B0604020202020204" pitchFamily="34" charset="0"/>
              </a:rPr>
              <a:t>3-layer MVTX + 4-layer INTT: current baseline configuration</a:t>
            </a:r>
          </a:p>
          <a:p>
            <a:pPr lvl="0" eaLnBrk="0" hangingPunct="0">
              <a:buFontTx/>
              <a:buChar char="•"/>
            </a:pPr>
            <a:r>
              <a:rPr lang="en-US" altLang="en-US" sz="1400" dirty="0">
                <a:solidFill>
                  <a:srgbClr val="000000"/>
                </a:solidFill>
                <a:latin typeface="+mn-lt"/>
                <a:cs typeface="Arial" panose="020B0604020202020204" pitchFamily="34" charset="0"/>
              </a:rPr>
              <a:t>3-layer MVTX + 3- or 2-layer INTT</a:t>
            </a:r>
          </a:p>
          <a:p>
            <a:pPr lvl="0" eaLnBrk="0" hangingPunct="0">
              <a:buFontTx/>
              <a:buChar char="•"/>
            </a:pPr>
            <a:r>
              <a:rPr lang="en-US" altLang="en-US" sz="1400" dirty="0">
                <a:solidFill>
                  <a:srgbClr val="000000"/>
                </a:solidFill>
                <a:latin typeface="+mn-lt"/>
                <a:cs typeface="Arial" panose="020B0604020202020204" pitchFamily="34" charset="0"/>
              </a:rPr>
              <a:t>INTT inner layer with phi-sensitive strips VS z-sensitive strips</a:t>
            </a:r>
          </a:p>
          <a:p>
            <a:pPr lvl="0" eaLnBrk="0" hangingPunct="0">
              <a:buFontTx/>
              <a:buChar char="•"/>
            </a:pPr>
            <a:r>
              <a:rPr lang="en-US" altLang="en-US" sz="1400" dirty="0">
                <a:solidFill>
                  <a:srgbClr val="000000"/>
                </a:solidFill>
                <a:latin typeface="+mn-lt"/>
                <a:cs typeface="Arial" panose="020B0604020202020204" pitchFamily="34" charset="0"/>
              </a:rPr>
              <a:t>2-layer MVTX + 2 layer INTT </a:t>
            </a:r>
          </a:p>
          <a:p>
            <a:pPr lvl="0" eaLnBrk="0" hangingPunct="0">
              <a:buFontTx/>
              <a:buChar char="•"/>
            </a:pPr>
            <a:r>
              <a:rPr lang="en-US" altLang="en-US" sz="1400" dirty="0">
                <a:solidFill>
                  <a:srgbClr val="000000"/>
                </a:solidFill>
                <a:latin typeface="+mn-lt"/>
                <a:cs typeface="Arial" panose="020B0604020202020204" pitchFamily="34" charset="0"/>
              </a:rPr>
              <a:t>INTT only, with the 1st layer radius reduced</a:t>
            </a:r>
            <a:endParaRPr lang="en-US" altLang="en-US" sz="1000" dirty="0">
              <a:latin typeface="+mn-lt"/>
            </a:endParaRPr>
          </a:p>
          <a:p>
            <a:endParaRPr lang="en-US" dirty="0"/>
          </a:p>
        </p:txBody>
      </p:sp>
    </p:spTree>
    <p:extLst>
      <p:ext uri="{BB962C8B-B14F-4D97-AF65-F5344CB8AC3E}">
        <p14:creationId xmlns:p14="http://schemas.microsoft.com/office/powerpoint/2010/main" val="3514978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0A06E-E55E-1E4C-A3DE-5B85463E4F30}"/>
              </a:ext>
            </a:extLst>
          </p:cNvPr>
          <p:cNvSpPr>
            <a:spLocks noGrp="1"/>
          </p:cNvSpPr>
          <p:nvPr>
            <p:ph type="title"/>
          </p:nvPr>
        </p:nvSpPr>
        <p:spPr/>
        <p:txBody>
          <a:bodyPr/>
          <a:lstStyle/>
          <a:p>
            <a:r>
              <a:rPr lang="en-US" sz="1600" dirty="0">
                <a:solidFill>
                  <a:srgbClr val="FF0000"/>
                </a:solidFill>
              </a:rPr>
              <a:t>4.     What is the timeline to do the full 1 </a:t>
            </a:r>
            <a:r>
              <a:rPr lang="en-US" sz="1600" dirty="0" err="1">
                <a:solidFill>
                  <a:srgbClr val="FF0000"/>
                </a:solidFill>
              </a:rPr>
              <a:t>Mrad</a:t>
            </a:r>
            <a:r>
              <a:rPr lang="en-US" sz="1600" dirty="0">
                <a:solidFill>
                  <a:srgbClr val="FF0000"/>
                </a:solidFill>
              </a:rPr>
              <a:t> irradiation of a number of </a:t>
            </a:r>
            <a:r>
              <a:rPr lang="en-US" sz="1600" dirty="0" err="1">
                <a:solidFill>
                  <a:srgbClr val="FF0000"/>
                </a:solidFill>
              </a:rPr>
              <a:t>Alpide</a:t>
            </a:r>
            <a:r>
              <a:rPr lang="en-US" sz="1600" dirty="0">
                <a:solidFill>
                  <a:srgbClr val="FF0000"/>
                </a:solidFill>
              </a:rPr>
              <a:t> sensors to determine the fake hit rate. Do you intend to go to 2 </a:t>
            </a:r>
            <a:r>
              <a:rPr lang="en-US" sz="1600" dirty="0" err="1">
                <a:solidFill>
                  <a:srgbClr val="FF0000"/>
                </a:solidFill>
              </a:rPr>
              <a:t>Mrad</a:t>
            </a:r>
            <a:r>
              <a:rPr lang="en-US" sz="1600" dirty="0">
                <a:solidFill>
                  <a:srgbClr val="FF0000"/>
                </a:solidFill>
              </a:rPr>
              <a:t> or higher?</a:t>
            </a:r>
            <a:endParaRPr lang="en-US" sz="1600" dirty="0"/>
          </a:p>
        </p:txBody>
      </p:sp>
      <p:sp>
        <p:nvSpPr>
          <p:cNvPr id="3" name="Content Placeholder 2">
            <a:extLst>
              <a:ext uri="{FF2B5EF4-FFF2-40B4-BE49-F238E27FC236}">
                <a16:creationId xmlns:a16="http://schemas.microsoft.com/office/drawing/2014/main" id="{29F712DB-F006-C744-B8A8-B78A0BBD9104}"/>
              </a:ext>
            </a:extLst>
          </p:cNvPr>
          <p:cNvSpPr>
            <a:spLocks noGrp="1"/>
          </p:cNvSpPr>
          <p:nvPr>
            <p:ph idx="1"/>
          </p:nvPr>
        </p:nvSpPr>
        <p:spPr/>
        <p:txBody>
          <a:bodyPr>
            <a:normAutofit fontScale="92500" lnSpcReduction="20000"/>
          </a:bodyPr>
          <a:lstStyle/>
          <a:p>
            <a:pPr marL="0" indent="0">
              <a:buNone/>
            </a:pPr>
            <a:r>
              <a:rPr lang="en-US" dirty="0"/>
              <a:t>We intend to do this test in the next few months time frame. We have the materials available:</a:t>
            </a:r>
          </a:p>
          <a:p>
            <a:pPr marL="0" indent="0">
              <a:buNone/>
            </a:pPr>
            <a:r>
              <a:rPr lang="en-US" dirty="0"/>
              <a:t>    - 5 ALPIDE sensors</a:t>
            </a:r>
          </a:p>
          <a:p>
            <a:pPr marL="0" indent="0">
              <a:buNone/>
            </a:pPr>
            <a:r>
              <a:rPr lang="en-US" dirty="0"/>
              <a:t>    - 1 MOSAIC RDO board</a:t>
            </a:r>
          </a:p>
          <a:p>
            <a:pPr marL="0" indent="0">
              <a:buNone/>
            </a:pPr>
            <a:r>
              <a:rPr lang="en-US" dirty="0"/>
              <a:t>    - Existing ALICE software and firmware</a:t>
            </a:r>
          </a:p>
          <a:p>
            <a:pPr marL="0" indent="0">
              <a:buNone/>
            </a:pPr>
            <a:r>
              <a:rPr lang="en-US" dirty="0"/>
              <a:t>    </a:t>
            </a:r>
          </a:p>
          <a:p>
            <a:pPr marL="0" indent="0">
              <a:buNone/>
            </a:pPr>
            <a:r>
              <a:rPr lang="en-US" dirty="0"/>
              <a:t>We are investigating irradiation facilities. The first option would be the BASE facility at LBNL for proton (50 MeV). Depending on availability we will investigate other TID exposure facilities. We expect to irradiate to 2 </a:t>
            </a:r>
            <a:r>
              <a:rPr lang="en-US" dirty="0" err="1"/>
              <a:t>MRad</a:t>
            </a:r>
            <a:r>
              <a:rPr lang="en-US" dirty="0"/>
              <a:t> measuring fake hit rate during the full exposure to verify the ALICE measurements and to extend them into the higher exposure level.</a:t>
            </a:r>
          </a:p>
          <a:p>
            <a:pPr marL="0" indent="0">
              <a:buNone/>
            </a:pPr>
            <a:endParaRPr lang="en-US" dirty="0"/>
          </a:p>
        </p:txBody>
      </p:sp>
      <p:sp>
        <p:nvSpPr>
          <p:cNvPr id="4" name="Date Placeholder 3">
            <a:extLst>
              <a:ext uri="{FF2B5EF4-FFF2-40B4-BE49-F238E27FC236}">
                <a16:creationId xmlns:a16="http://schemas.microsoft.com/office/drawing/2014/main" id="{A97033A3-AD52-864E-BE13-CDBBE4B750C5}"/>
              </a:ext>
            </a:extLst>
          </p:cNvPr>
          <p:cNvSpPr>
            <a:spLocks noGrp="1"/>
          </p:cNvSpPr>
          <p:nvPr>
            <p:ph type="dt" sz="half" idx="10"/>
          </p:nvPr>
        </p:nvSpPr>
        <p:spPr/>
        <p:txBody>
          <a:bodyPr/>
          <a:lstStyle/>
          <a:p>
            <a:pPr>
              <a:defRPr/>
            </a:pPr>
            <a:r>
              <a:rPr lang="en-US" altLang="en-US"/>
              <a:t>July 19-20, 2018</a:t>
            </a:r>
          </a:p>
        </p:txBody>
      </p:sp>
      <p:sp>
        <p:nvSpPr>
          <p:cNvPr id="5" name="Footer Placeholder 4">
            <a:extLst>
              <a:ext uri="{FF2B5EF4-FFF2-40B4-BE49-F238E27FC236}">
                <a16:creationId xmlns:a16="http://schemas.microsoft.com/office/drawing/2014/main" id="{8056F487-6035-E74B-80E0-DBDFEA8E55F9}"/>
              </a:ext>
            </a:extLst>
          </p:cNvPr>
          <p:cNvSpPr>
            <a:spLocks noGrp="1"/>
          </p:cNvSpPr>
          <p:nvPr>
            <p:ph type="ftr" sz="quarter" idx="11"/>
          </p:nvPr>
        </p:nvSpPr>
        <p:spPr/>
        <p:txBody>
          <a:bodyPr/>
          <a:lstStyle/>
          <a:p>
            <a:pPr>
              <a:defRPr/>
            </a:pPr>
            <a:r>
              <a:rPr lang="en-US"/>
              <a:t>MVTX Director’s Review</a:t>
            </a:r>
            <a:endParaRPr lang="en-US" dirty="0"/>
          </a:p>
        </p:txBody>
      </p:sp>
      <p:sp>
        <p:nvSpPr>
          <p:cNvPr id="6" name="Slide Number Placeholder 5">
            <a:extLst>
              <a:ext uri="{FF2B5EF4-FFF2-40B4-BE49-F238E27FC236}">
                <a16:creationId xmlns:a16="http://schemas.microsoft.com/office/drawing/2014/main" id="{DE8B195A-2DD7-5E46-9A02-24ED0EBF62C6}"/>
              </a:ext>
            </a:extLst>
          </p:cNvPr>
          <p:cNvSpPr>
            <a:spLocks noGrp="1"/>
          </p:cNvSpPr>
          <p:nvPr>
            <p:ph type="sldNum" sz="quarter" idx="12"/>
          </p:nvPr>
        </p:nvSpPr>
        <p:spPr/>
        <p:txBody>
          <a:bodyPr/>
          <a:lstStyle/>
          <a:p>
            <a:fld id="{4B932B3A-BA38-40C7-ADEE-2A1902CEB265}" type="slidenum">
              <a:rPr lang="en-US" altLang="en-US" smtClean="0"/>
              <a:pPr/>
              <a:t>9</a:t>
            </a:fld>
            <a:endParaRPr lang="en-US" altLang="en-US"/>
          </a:p>
        </p:txBody>
      </p:sp>
    </p:spTree>
    <p:extLst>
      <p:ext uri="{BB962C8B-B14F-4D97-AF65-F5344CB8AC3E}">
        <p14:creationId xmlns:p14="http://schemas.microsoft.com/office/powerpoint/2010/main" val="3961303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30</TotalTime>
  <Words>573</Words>
  <Application>Microsoft Macintosh PowerPoint</Application>
  <PresentationFormat>On-screen Show (16:9)</PresentationFormat>
  <Paragraphs>117</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ＭＳ Ｐゴシック</vt:lpstr>
      <vt:lpstr>ＭＳ Ｐゴシック</vt:lpstr>
      <vt:lpstr>Arial</vt:lpstr>
      <vt:lpstr>Calibri</vt:lpstr>
      <vt:lpstr>Office Theme</vt:lpstr>
      <vt:lpstr>  MVTX Director’s Review Q&amp;A</vt:lpstr>
      <vt:lpstr>Review Questions</vt:lpstr>
      <vt:lpstr>ALICE power extensions added  on to stave FPC</vt:lpstr>
      <vt:lpstr>PowerPoint Presentation</vt:lpstr>
      <vt:lpstr>PowerPoint Presentation</vt:lpstr>
      <vt:lpstr>PowerPoint Presentation</vt:lpstr>
      <vt:lpstr>2.     What is the estimated total cost of the Readout units if you join the Alice order, or if you do it later? How many units? Are there other users who plan to join the order? Give us total breakdown. </vt:lpstr>
      <vt:lpstr>3.     What is the prioritized plan for the layout simulations? What are the configurations and estimated timescale for completion. </vt:lpstr>
      <vt:lpstr>4.     What is the timeline to do the full 1 Mrad irradiation of a number of Alpide sensors to determine the fake hit rate. Do you intend to go to 2 Mrad or higher?</vt:lpstr>
      <vt:lpstr>5.     How quickly do you think you could do a mockup that while not being the final design, would serve as a proof of principle that the INTT and Mvtx can co-exist in their separate envelopes? </vt:lpstr>
      <vt:lpstr>#5, Cont.  - toward a final design </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MVTX Director’s Review</dc:title>
  <dc:creator>Ming Liu</dc:creator>
  <cp:lastModifiedBy>Ming Liu</cp:lastModifiedBy>
  <cp:revision>21</cp:revision>
  <cp:lastPrinted>2015-10-28T19:08:40Z</cp:lastPrinted>
  <dcterms:created xsi:type="dcterms:W3CDTF">2018-07-20T03:03:58Z</dcterms:created>
  <dcterms:modified xsi:type="dcterms:W3CDTF">2018-07-20T03:34:56Z</dcterms:modified>
</cp:coreProperties>
</file>