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sldIdLst>
    <p:sldId id="256" r:id="rId2"/>
    <p:sldId id="257" r:id="rId3"/>
    <p:sldId id="258" r:id="rId4"/>
    <p:sldId id="317" r:id="rId5"/>
    <p:sldId id="495" r:id="rId6"/>
    <p:sldId id="380" r:id="rId7"/>
    <p:sldId id="514" r:id="rId8"/>
    <p:sldId id="420" r:id="rId9"/>
    <p:sldId id="498" r:id="rId10"/>
    <p:sldId id="308" r:id="rId11"/>
    <p:sldId id="414" r:id="rId12"/>
    <p:sldId id="389" r:id="rId13"/>
    <p:sldId id="382" r:id="rId14"/>
    <p:sldId id="560" r:id="rId15"/>
    <p:sldId id="573" r:id="rId16"/>
    <p:sldId id="572" r:id="rId17"/>
    <p:sldId id="263" r:id="rId18"/>
    <p:sldId id="417" r:id="rId19"/>
    <p:sldId id="265" r:id="rId20"/>
    <p:sldId id="421" r:id="rId21"/>
    <p:sldId id="415" r:id="rId22"/>
    <p:sldId id="427" r:id="rId23"/>
    <p:sldId id="505" r:id="rId24"/>
    <p:sldId id="500" r:id="rId25"/>
    <p:sldId id="510" r:id="rId26"/>
    <p:sldId id="419" r:id="rId27"/>
    <p:sldId id="314" r:id="rId28"/>
    <p:sldId id="418" r:id="rId29"/>
    <p:sldId id="568" r:id="rId30"/>
    <p:sldId id="569" r:id="rId31"/>
    <p:sldId id="556" r:id="rId32"/>
    <p:sldId id="570" r:id="rId33"/>
    <p:sldId id="422" r:id="rId34"/>
    <p:sldId id="316" r:id="rId35"/>
    <p:sldId id="517" r:id="rId36"/>
    <p:sldId id="555" r:id="rId37"/>
    <p:sldId id="260" r:id="rId38"/>
    <p:sldId id="406" r:id="rId39"/>
    <p:sldId id="400" r:id="rId40"/>
    <p:sldId id="424" r:id="rId41"/>
    <p:sldId id="423" r:id="rId42"/>
    <p:sldId id="425" r:id="rId43"/>
    <p:sldId id="409" r:id="rId44"/>
    <p:sldId id="327" r:id="rId45"/>
    <p:sldId id="332" r:id="rId46"/>
    <p:sldId id="410" r:id="rId47"/>
    <p:sldId id="567" r:id="rId48"/>
    <p:sldId id="333" r:id="rId49"/>
    <p:sldId id="334" r:id="rId50"/>
    <p:sldId id="571" r:id="rId51"/>
    <p:sldId id="371" r:id="rId52"/>
    <p:sldId id="561" r:id="rId53"/>
    <p:sldId id="562" r:id="rId54"/>
    <p:sldId id="563" r:id="rId55"/>
    <p:sldId id="564" r:id="rId56"/>
    <p:sldId id="565" r:id="rId57"/>
    <p:sldId id="566" r:id="rId58"/>
    <p:sldId id="426" r:id="rId59"/>
    <p:sldId id="553" r:id="rId60"/>
    <p:sldId id="512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8"/>
    <p:restoredTop sz="92321"/>
  </p:normalViewPr>
  <p:slideViewPr>
    <p:cSldViewPr snapToGrid="0" snapToObjects="1">
      <p:cViewPr varScale="1">
        <p:scale>
          <a:sx n="88" d="100"/>
          <a:sy n="88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EC975-B8BC-7E46-8536-0CD8001E9DAC}" type="datetimeFigureOut">
              <a:rPr lang="en-US" smtClean="0"/>
              <a:t>7/7/18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26110-A22D-414D-90F6-247F55AB9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2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7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55975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89EE-E9A3-7147-B251-C9BC3D9A04F4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EB50-1CDB-304F-BA19-B2210F77CF45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73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C55B-D882-3A4A-843F-AFD2A8AF7AF8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23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ALICE ITS UPGRADE</a:t>
            </a: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89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ALICE ITS UPGRADE</a:t>
            </a: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577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6B07-F8AB-8A44-BD4F-2836674E93AB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8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611A-03E3-6748-BA7E-933599780185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1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EC7B-793C-5F41-B1E6-741844E0752A}" type="datetime1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E048-98D2-9A4B-8207-79E8A802613E}" type="datetime1">
              <a:rPr lang="en-US" smtClean="0"/>
              <a:t>7/7/18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47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09CC-83CB-3341-BBCD-5A5BE552DDCC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9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FD6-EBF8-4849-BED3-2EDC2CD90DB7}" type="datetime1">
              <a:rPr lang="en-US" smtClean="0"/>
              <a:t>7/7/18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2457-33F7-8F45-94B3-EB1BDC228F4A}" type="datetime1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2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0157-B8B4-2641-B8F7-F4A6193535AA}" type="datetime1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44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D627E-47C0-6E4F-88FD-4DFA97B7C638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0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8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ACF2-5D48-844B-AE89-92F569A46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01502"/>
            <a:ext cx="7772400" cy="2387600"/>
          </a:xfrm>
        </p:spPr>
        <p:txBody>
          <a:bodyPr/>
          <a:lstStyle/>
          <a:p>
            <a:r>
              <a:rPr lang="en-US" dirty="0"/>
              <a:t>MVTX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60954-DF3E-9E4E-A37E-316039F1B7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/>
              <a:t>Los Alamos National Laboratory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90E46-26BF-D04C-ACA2-6CD7DF89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CB2F-2891-5A46-A7D6-119FF83277B4}" type="datetime1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F4616-6304-6B42-8CDD-2EAB4B82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F086B-A67C-6A44-B15F-BB7C67A6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42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/>
              <a:t>Monolithic-Active-Pixel-Sensors (MAPS)</a:t>
            </a:r>
            <a:br>
              <a:rPr lang="en-US" sz="3600" dirty="0"/>
            </a:br>
            <a:r>
              <a:rPr lang="en-US" sz="24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327665"/>
            <a:ext cx="5159560" cy="245996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(28x28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Time resolution, as high as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88C5-D778-2244-A61B-9A66EFA19B8C}" type="datetime1">
              <a:rPr lang="en-US" smtClean="0"/>
              <a:t>7/7/18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10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20" y="3787634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33128" y="4261069"/>
            <a:ext cx="0" cy="1764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153807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62230" y="6162610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7891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143141" y="1151950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Cooling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595350" y="338063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6119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43" y="13144"/>
            <a:ext cx="8229600" cy="1143000"/>
          </a:xfrm>
        </p:spPr>
        <p:txBody>
          <a:bodyPr/>
          <a:lstStyle/>
          <a:p>
            <a:r>
              <a:rPr lang="en-US" dirty="0"/>
              <a:t>ALPIDE/MAPS Timing &amp;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2284"/>
            <a:ext cx="7383311" cy="456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Well fit sPHENIX/RHIC environment, 10MHz Clock (LHC 40MHz)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37AC-3D78-D142-AB17-6AE3F5BCAD94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1" y="1832682"/>
            <a:ext cx="7701445" cy="19823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4029" y="4202387"/>
            <a:ext cx="2619600" cy="1521228"/>
            <a:chOff x="6713449" y="4955136"/>
            <a:chExt cx="2403022" cy="1374752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709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anose="05050102010706020507" pitchFamily="18" charset="2"/>
                </a:rPr>
                <a:t>D</a:t>
              </a:r>
              <a:r>
                <a:rPr lang="en-US" sz="1200" dirty="0"/>
                <a:t>V=Q/C</a:t>
              </a:r>
              <a:endParaRPr lang="en-GB" sz="1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048469" cy="1346031"/>
              <a:chOff x="1957049" y="5218292"/>
              <a:chExt cx="2048469" cy="1346031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1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PIX_IN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34060" cy="417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r</a:t>
              </a:r>
              <a:r>
                <a:rPr lang="en-US" sz="1200" dirty="0"/>
                <a:t>&gt; 100 </a:t>
              </a:r>
              <a:r>
                <a:rPr lang="en-US" sz="1200" dirty="0" err="1">
                  <a:solidFill>
                    <a:srgbClr val="000000"/>
                  </a:solidFill>
                </a:rPr>
                <a:t>μs</a:t>
              </a:r>
              <a:endParaRPr lang="en-US" sz="1200" dirty="0">
                <a:solidFill>
                  <a:srgbClr val="000000"/>
                </a:solidFill>
              </a:endParaRPr>
            </a:p>
            <a:p>
              <a:endParaRPr lang="en-GB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f</a:t>
              </a:r>
              <a:r>
                <a:rPr lang="en-US" sz="1200" dirty="0">
                  <a:latin typeface="+mj-lt"/>
                </a:rPr>
                <a:t>~=</a:t>
              </a:r>
              <a:r>
                <a:rPr lang="en-US" sz="1200" dirty="0"/>
                <a:t> 10 ns</a:t>
              </a:r>
              <a:endParaRPr lang="en-GB" sz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36681" y="4172557"/>
            <a:ext cx="2345057" cy="1328105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663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STROBE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~5-6</a:t>
              </a:r>
              <a:r>
                <a:rPr lang="en-US" sz="1200" dirty="0"/>
                <a:t> </a:t>
              </a:r>
              <a:r>
                <a:rPr lang="en-US" sz="1200" dirty="0" err="1">
                  <a:latin typeface="Symbol" panose="05050102010706020507" pitchFamily="18" charset="2"/>
                </a:rPr>
                <a:t>m</a:t>
              </a:r>
              <a:r>
                <a:rPr lang="en-US" sz="1200" dirty="0" err="1"/>
                <a:t>s</a:t>
              </a:r>
              <a:endParaRPr lang="en-GB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23629" y="4218639"/>
            <a:ext cx="2193509" cy="1504976"/>
            <a:chOff x="4911627" y="2884406"/>
            <a:chExt cx="2048469" cy="1385322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6"/>
              <a:ext cx="639522" cy="254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~5-6 </a:t>
              </a:r>
              <a:r>
                <a:rPr lang="en-US" sz="1200" dirty="0" err="1"/>
                <a:t>μs</a:t>
              </a:r>
              <a:endParaRPr lang="en-US" sz="12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048469" cy="1346031"/>
              <a:chOff x="4770375" y="4680174"/>
              <a:chExt cx="2048469" cy="1346031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8" y="2884406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OUT_A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82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threshold</a:t>
              </a:r>
              <a:endParaRPr lang="en-GB" sz="12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449765" y="5723615"/>
            <a:ext cx="299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sPHENIX trigger latency: ~4 </a:t>
            </a:r>
            <a:r>
              <a:rPr lang="en-US" dirty="0" err="1">
                <a:solidFill>
                  <a:srgbClr val="0000FF"/>
                </a:solidFill>
              </a:rPr>
              <a:t>μs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15439" y="3452568"/>
            <a:ext cx="2141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shaping time: 2, 5, 10 </a:t>
            </a:r>
            <a:r>
              <a:rPr lang="mr-IN" sz="1400" dirty="0">
                <a:solidFill>
                  <a:srgbClr val="0000FF"/>
                </a:solidFill>
              </a:rPr>
              <a:t>…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μs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55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77752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Power Board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Filtering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Capacitors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Samtec</a:t>
            </a:r>
            <a:r>
              <a:rPr lang="en-US" sz="1200" dirty="0"/>
              <a:t> </a:t>
            </a:r>
            <a:r>
              <a:rPr lang="en-US" sz="1200" dirty="0" err="1"/>
              <a:t>Twinax</a:t>
            </a:r>
            <a:r>
              <a:rPr lang="en-US" sz="1200" dirty="0"/>
              <a:t> “</a:t>
            </a:r>
            <a:r>
              <a:rPr lang="en-US" sz="1200" dirty="0" err="1"/>
              <a:t>FireFly</a:t>
            </a:r>
            <a:r>
              <a:rPr lang="en-US" sz="1200" dirty="0"/>
              <a:t>”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 Data (1.2Gbps)</a:t>
            </a:r>
          </a:p>
          <a:p>
            <a:r>
              <a:rPr lang="en-US" sz="1200" dirty="0"/>
              <a:t>1 Clock, 1 Control/Trigger</a:t>
            </a:r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293711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Readout Unit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Regulated Power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FELIX</a:t>
            </a:r>
            <a:r>
              <a:rPr lang="en-US" sz="1200" dirty="0"/>
              <a:t>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43283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</a:p>
        </p:txBody>
      </p:sp>
      <p:sp>
        <p:nvSpPr>
          <p:cNvPr id="138" name="Left-Right Arrow 137"/>
          <p:cNvSpPr/>
          <p:nvPr/>
        </p:nvSpPr>
        <p:spPr>
          <a:xfrm>
            <a:off x="643283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141" name="Left Arrow 140"/>
          <p:cNvSpPr/>
          <p:nvPr/>
        </p:nvSpPr>
        <p:spPr>
          <a:xfrm>
            <a:off x="6432839" y="3383583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 ALPIDE Sensors</a:t>
            </a:r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2" y="3454698"/>
            <a:ext cx="199386" cy="7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8"/>
            <a:ext cx="16901" cy="7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886609" y="4467163"/>
            <a:ext cx="414685" cy="105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FPC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Cold Plate</a:t>
            </a:r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regulators</a:t>
            </a:r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Power</a:t>
            </a:r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788005" y="2141779"/>
            <a:ext cx="879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5~10 m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6416937" y="2393430"/>
            <a:ext cx="126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GBT Optical Links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121248" y="279441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9-sensor Stave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2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MVTX Readout and Control System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3875-700F-3E47-AA5D-608106C78CB9}" type="datetime1">
              <a:rPr lang="en-US" smtClean="0"/>
              <a:t>7/7/18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582956" y="1160592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FF"/>
                </a:solidFill>
                <a:latin typeface="Calibri Light" panose="020F0302020204030204" pitchFamily="34" charset="0"/>
              </a:rPr>
              <a:t>sPHENIX GL-1 &amp; GTM</a:t>
            </a:r>
          </a:p>
        </p:txBody>
      </p:sp>
      <p:sp>
        <p:nvSpPr>
          <p:cNvPr id="64" name="Rectangle 63"/>
          <p:cNvSpPr/>
          <p:nvPr/>
        </p:nvSpPr>
        <p:spPr>
          <a:xfrm rot="16200000">
            <a:off x="8146739" y="1988868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libri Light" panose="020F0302020204030204" pitchFamily="34" charset="0"/>
              </a:rPr>
              <a:t>DCS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019800" y="2204869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6019800" y="2204868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53742" y="199396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457208" y="2480550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842" y="2802581"/>
            <a:ext cx="1353052" cy="8349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502956" y="4408363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libri Light" panose="020F0302020204030204" pitchFamily="34" charset="0"/>
              </a:rPr>
              <a:t>Power supplies</a:t>
            </a:r>
          </a:p>
        </p:txBody>
      </p:sp>
      <p:sp>
        <p:nvSpPr>
          <p:cNvPr id="87" name="Left Arrow 86"/>
          <p:cNvSpPr/>
          <p:nvPr/>
        </p:nvSpPr>
        <p:spPr>
          <a:xfrm>
            <a:off x="5987638" y="4341228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</a:p>
        </p:txBody>
      </p:sp>
      <p:sp>
        <p:nvSpPr>
          <p:cNvPr id="77" name="Left Arrow 76"/>
          <p:cNvSpPr/>
          <p:nvPr/>
        </p:nvSpPr>
        <p:spPr>
          <a:xfrm rot="16200000">
            <a:off x="8379726" y="2025655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</a:t>
            </a:fld>
            <a:endParaRPr lang="en-US"/>
          </a:p>
        </p:txBody>
      </p:sp>
      <p:pic>
        <p:nvPicPr>
          <p:cNvPr id="75" name="Picture 74" descr="Screen Clippi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8" y="1916827"/>
            <a:ext cx="1953712" cy="502873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7150955" y="94621"/>
            <a:ext cx="196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Jo, </a:t>
            </a:r>
            <a:r>
              <a:rPr lang="en-US" dirty="0" err="1"/>
              <a:t>Sho</a:t>
            </a:r>
            <a:r>
              <a:rPr lang="en-US" dirty="0"/>
              <a:t>, Alex’s talks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919" y="5906956"/>
            <a:ext cx="400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LANL, UT-Austin, LBNL, BNL, ALICE/ITS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8705" y="1623075"/>
            <a:ext cx="1084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ALPIDE Sensor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01696" y="2405525"/>
            <a:ext cx="335753" cy="861186"/>
          </a:xfrm>
          <a:prstGeom prst="straightConnector1">
            <a:avLst/>
          </a:prstGeom>
          <a:ln w="9525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886609" y="2393430"/>
            <a:ext cx="992837" cy="892636"/>
          </a:xfrm>
          <a:prstGeom prst="straightConnector1">
            <a:avLst/>
          </a:prstGeom>
          <a:ln w="9525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342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71" y="0"/>
            <a:ext cx="8876671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sPHENIX MVTX </a:t>
            </a:r>
            <a:r>
              <a:rPr lang="en-US" sz="4000" dirty="0" err="1"/>
              <a:t>vs</a:t>
            </a:r>
            <a:r>
              <a:rPr lang="en-US" sz="4000" dirty="0"/>
              <a:t> ALICE ITS/IB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969E-281B-2A42-9C44-FB1263DCF0A2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270086" y="1223306"/>
          <a:ext cx="6837324" cy="1897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9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43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ALICE (Run3)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sPHENIX (Max)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err="1"/>
                        <a:t>Pb+Pb</a:t>
                      </a:r>
                      <a:r>
                        <a:rPr lang="en-US" dirty="0"/>
                        <a:t> /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 kHz (50kHz)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200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 kHz (200kHz)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13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/>
                        <a:t>Trigger/Readout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&gt;50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15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052285" y="3469482"/>
            <a:ext cx="7305525" cy="3011429"/>
            <a:chOff x="0" y="1773878"/>
            <a:chExt cx="9143999" cy="4273327"/>
          </a:xfrm>
        </p:grpSpPr>
        <p:pic>
          <p:nvPicPr>
            <p:cNvPr id="16" name="Picture 15" descr="Projection_pp_dNdet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669142" y="3873588"/>
              <a:ext cx="12941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sPHENIX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9048" y="3873588"/>
              <a:ext cx="12820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ALICE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67747" y="3163035"/>
            <a:ext cx="5855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MB Event  track multiplicity </a:t>
            </a:r>
            <a:r>
              <a:rPr lang="en-US" sz="1400" dirty="0" err="1">
                <a:solidFill>
                  <a:srgbClr val="FF0000"/>
                </a:solidFill>
              </a:rPr>
              <a:t>dN</a:t>
            </a:r>
            <a:r>
              <a:rPr lang="en-US" sz="1400" dirty="0">
                <a:solidFill>
                  <a:srgbClr val="FF0000"/>
                </a:solidFill>
              </a:rPr>
              <a:t>/</a:t>
            </a:r>
            <a:r>
              <a:rPr lang="en-US" sz="1400" dirty="0" err="1">
                <a:solidFill>
                  <a:srgbClr val="FF0000"/>
                </a:solidFill>
              </a:rPr>
              <a:t>dη</a:t>
            </a:r>
            <a:r>
              <a:rPr lang="en-US" sz="1400" dirty="0">
                <a:solidFill>
                  <a:srgbClr val="FF0000"/>
                </a:solidFill>
              </a:rPr>
              <a:t>: sPHENIX = 1/3 ALICE (pp), 1/4.5 ALICE(AA)</a:t>
            </a:r>
          </a:p>
        </p:txBody>
      </p:sp>
    </p:spTree>
    <p:extLst>
      <p:ext uri="{BB962C8B-B14F-4D97-AF65-F5344CB8AC3E}">
        <p14:creationId xmlns:p14="http://schemas.microsoft.com/office/powerpoint/2010/main" val="1340718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E23A-B31C-9749-85A6-9778683F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7109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Expected Radiation Level in sPHENIX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52F0C-DB8B-9842-A50C-E2C0366CB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8454"/>
            <a:ext cx="7886700" cy="13524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Projected sPHENIX radiation level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L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2"/>
            <a:r>
              <a:rPr lang="en-US" dirty="0">
                <a:sym typeface="Wingdings" pitchFamily="2" charset="2"/>
              </a:rPr>
              <a:t>@R=10cm, D_AA = 214/50 x 0.2x10</a:t>
            </a:r>
            <a:r>
              <a:rPr lang="en-US" baseline="30000" dirty="0">
                <a:sym typeface="Wingdings" pitchFamily="2" charset="2"/>
              </a:rPr>
              <a:t>12</a:t>
            </a:r>
            <a:r>
              <a:rPr lang="en-US" dirty="0">
                <a:sym typeface="Wingdings" pitchFamily="2" charset="2"/>
              </a:rPr>
              <a:t> = 0.9x10</a:t>
            </a:r>
            <a:r>
              <a:rPr lang="en-US" baseline="30000" dirty="0">
                <a:sym typeface="Wingdings" pitchFamily="2" charset="2"/>
              </a:rPr>
              <a:t>12 </a:t>
            </a:r>
            <a:r>
              <a:rPr lang="en-US" dirty="0" err="1">
                <a:sym typeface="Wingdings" pitchFamily="2" charset="2"/>
              </a:rPr>
              <a:t>nEq</a:t>
            </a:r>
            <a:r>
              <a:rPr lang="en-US" dirty="0">
                <a:sym typeface="Wingdings" pitchFamily="2" charset="2"/>
              </a:rPr>
              <a:t>/cm</a:t>
            </a:r>
            <a:r>
              <a:rPr lang="en-US" baseline="30000" dirty="0">
                <a:sym typeface="Wingdings" pitchFamily="2" charset="2"/>
              </a:rPr>
              <a:t>2</a:t>
            </a:r>
            <a:endParaRPr lang="en-US" baseline="30000" dirty="0"/>
          </a:p>
          <a:p>
            <a:pPr lvl="1"/>
            <a:r>
              <a:rPr lang="en-US" dirty="0" err="1"/>
              <a:t>p+p</a:t>
            </a:r>
            <a:r>
              <a:rPr lang="en-US" dirty="0"/>
              <a:t>: L = 1050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lvl="2"/>
            <a:r>
              <a:rPr lang="en-US" dirty="0">
                <a:sym typeface="Wingdings" pitchFamily="2" charset="2"/>
              </a:rPr>
              <a:t>@R=10cm, </a:t>
            </a:r>
            <a:r>
              <a:rPr lang="en-US" dirty="0"/>
              <a:t> </a:t>
            </a:r>
            <a:r>
              <a:rPr lang="en-US" dirty="0" err="1"/>
              <a:t>D_pp</a:t>
            </a:r>
            <a:r>
              <a:rPr lang="en-US" dirty="0"/>
              <a:t> = 1050/700 x 0.3x10</a:t>
            </a:r>
            <a:r>
              <a:rPr lang="en-US" baseline="30000" dirty="0"/>
              <a:t>12</a:t>
            </a:r>
            <a:r>
              <a:rPr lang="en-US" dirty="0"/>
              <a:t> = 0.5x10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>
                <a:sym typeface="Wingdings" pitchFamily="2" charset="2"/>
              </a:rPr>
              <a:t>nEq</a:t>
            </a:r>
            <a:r>
              <a:rPr lang="en-US" dirty="0">
                <a:sym typeface="Wingdings" pitchFamily="2" charset="2"/>
              </a:rPr>
              <a:t>/cm</a:t>
            </a:r>
            <a:r>
              <a:rPr lang="en-US" baseline="30000" dirty="0">
                <a:sym typeface="Wingdings" pitchFamily="2" charset="2"/>
              </a:rPr>
              <a:t>2</a:t>
            </a:r>
            <a:endParaRPr lang="en-US" baseline="30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683FA-C3A5-BF4B-B91D-4B881C37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4655-0EBC-B147-9619-9862BF83C5D0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8DBC-5A10-E44D-BD12-A99F514B7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5AB58-C0ED-D449-9E38-977EFF14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85574-BBF1-6C48-890E-5E025D142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628188"/>
            <a:ext cx="3568700" cy="49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0DE0D-FC72-884C-B956-F5A874E49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491009"/>
            <a:ext cx="4800600" cy="162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7336C1-DFFA-FD40-A30E-5257855C801C}"/>
              </a:ext>
            </a:extLst>
          </p:cNvPr>
          <p:cNvSpPr txBox="1"/>
          <p:nvPr/>
        </p:nvSpPr>
        <p:spPr>
          <a:xfrm>
            <a:off x="6025910" y="2682652"/>
            <a:ext cx="2921479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MVTX R_0 = 2.6cm</a:t>
            </a:r>
          </a:p>
          <a:p>
            <a:endParaRPr lang="en-US" dirty="0"/>
          </a:p>
          <a:p>
            <a:r>
              <a:rPr lang="en-US" dirty="0"/>
              <a:t>R-factor: </a:t>
            </a:r>
          </a:p>
          <a:p>
            <a:r>
              <a:rPr lang="en-US" dirty="0"/>
              <a:t>(10/2.6)</a:t>
            </a:r>
            <a:r>
              <a:rPr lang="en-US" baseline="30000" dirty="0"/>
              <a:t>1.83</a:t>
            </a:r>
            <a:r>
              <a:rPr lang="en-US" dirty="0"/>
              <a:t> = 11.8</a:t>
            </a:r>
          </a:p>
          <a:p>
            <a:endParaRPr lang="en-US" dirty="0"/>
          </a:p>
          <a:p>
            <a:r>
              <a:rPr lang="en-US" dirty="0"/>
              <a:t>Fluence from </a:t>
            </a:r>
            <a:r>
              <a:rPr lang="en-US" dirty="0" err="1"/>
              <a:t>AuAu</a:t>
            </a:r>
            <a:r>
              <a:rPr lang="en-US" dirty="0"/>
              <a:t> runs:</a:t>
            </a:r>
          </a:p>
          <a:p>
            <a:r>
              <a:rPr lang="en-US" dirty="0"/>
              <a:t>- 10 x 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/>
              <a:t>nEq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  </a:t>
            </a:r>
          </a:p>
          <a:p>
            <a:endParaRPr lang="en-US" dirty="0"/>
          </a:p>
          <a:p>
            <a:r>
              <a:rPr lang="en-US" dirty="0"/>
              <a:t>Fluence from pp runs:</a:t>
            </a:r>
          </a:p>
          <a:p>
            <a:pPr marL="285750" indent="-285750">
              <a:buFontTx/>
              <a:buChar char="-"/>
            </a:pPr>
            <a:r>
              <a:rPr lang="en-US" dirty="0"/>
              <a:t>6 x 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/>
              <a:t>nEq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 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Total: 1.6 x 10</a:t>
            </a:r>
            <a:r>
              <a:rPr lang="en-US" baseline="30000" dirty="0"/>
              <a:t>13</a:t>
            </a:r>
            <a:r>
              <a:rPr lang="en-US" dirty="0"/>
              <a:t> </a:t>
            </a:r>
            <a:r>
              <a:rPr lang="en-US" dirty="0" err="1"/>
              <a:t>nEq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  <a:p>
            <a:r>
              <a:rPr lang="en-US" dirty="0"/>
              <a:t>(~ 10x ALICE L0)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B4CC3-32DC-634E-9724-2455A07E568F}"/>
              </a:ext>
            </a:extLst>
          </p:cNvPr>
          <p:cNvSpPr txBox="1"/>
          <p:nvPr/>
        </p:nvSpPr>
        <p:spPr>
          <a:xfrm>
            <a:off x="628650" y="3090695"/>
            <a:ext cx="255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RHIC-II projected dosage: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44D8F-B164-BF40-9259-B99CA6D11663}"/>
              </a:ext>
            </a:extLst>
          </p:cNvPr>
          <p:cNvSpPr txBox="1"/>
          <p:nvPr/>
        </p:nvSpPr>
        <p:spPr>
          <a:xfrm>
            <a:off x="3428443" y="4192608"/>
            <a:ext cx="1817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arXiv</a:t>
            </a:r>
            <a:r>
              <a:rPr lang="en-US" sz="1200" dirty="0"/>
              <a:t>: 0710.2676 [</a:t>
            </a:r>
            <a:r>
              <a:rPr lang="en-US" sz="1200" dirty="0" err="1"/>
              <a:t>nucl</a:t>
            </a:r>
            <a:r>
              <a:rPr lang="en-US" sz="1200" dirty="0"/>
              <a:t>-ex]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A8D333-A6C8-1944-B142-FA2A08BB85B1}"/>
              </a:ext>
            </a:extLst>
          </p:cNvPr>
          <p:cNvSpPr/>
          <p:nvPr/>
        </p:nvSpPr>
        <p:spPr>
          <a:xfrm>
            <a:off x="672861" y="5417389"/>
            <a:ext cx="4669766" cy="4428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42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46EE-99E9-7949-A6D1-C80508E8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3" y="88987"/>
            <a:ext cx="8998857" cy="821148"/>
          </a:xfrm>
        </p:spPr>
        <p:txBody>
          <a:bodyPr>
            <a:normAutofit/>
          </a:bodyPr>
          <a:lstStyle/>
          <a:p>
            <a:r>
              <a:rPr lang="en-US" sz="3600" dirty="0"/>
              <a:t>Fluences by cross section scaling: LHC vs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AF35E-BB6D-4741-A96F-EEFA6F368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143" y="1127850"/>
            <a:ext cx="4369707" cy="27184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LHC: </a:t>
            </a:r>
            <a:r>
              <a:rPr lang="en-US" dirty="0" err="1"/>
              <a:t>Pb-Pb</a:t>
            </a:r>
            <a:r>
              <a:rPr lang="en-US" dirty="0"/>
              <a:t> 5.5TeV, </a:t>
            </a:r>
          </a:p>
          <a:p>
            <a:pPr lvl="1"/>
            <a:r>
              <a:rPr lang="en-US" dirty="0" err="1"/>
              <a:t>sigma_NN</a:t>
            </a:r>
            <a:r>
              <a:rPr lang="en-US" dirty="0"/>
              <a:t> = 72mb</a:t>
            </a:r>
          </a:p>
          <a:p>
            <a:pPr lvl="1"/>
            <a:r>
              <a:rPr lang="en-US" dirty="0" err="1"/>
              <a:t>Sigma_PbPb</a:t>
            </a:r>
            <a:r>
              <a:rPr lang="en-US" dirty="0"/>
              <a:t> = 7750mb</a:t>
            </a:r>
          </a:p>
          <a:p>
            <a:r>
              <a:rPr lang="en-US" dirty="0"/>
              <a:t>L = 13nb</a:t>
            </a:r>
            <a:r>
              <a:rPr lang="en-US" baseline="30000" dirty="0"/>
              <a:t>-1</a:t>
            </a:r>
            <a:r>
              <a:rPr lang="en-US" dirty="0"/>
              <a:t> </a:t>
            </a:r>
          </a:p>
          <a:p>
            <a:r>
              <a:rPr lang="en-US" dirty="0" err="1"/>
              <a:t>N_evts</a:t>
            </a:r>
            <a:r>
              <a:rPr lang="en-US" dirty="0"/>
              <a:t> = 7750mb x 13nb^-1 </a:t>
            </a:r>
          </a:p>
          <a:p>
            <a:pPr marL="0" indent="0">
              <a:buNone/>
            </a:pPr>
            <a:r>
              <a:rPr lang="en-US" dirty="0"/>
              <a:t>    = 100 x10^9</a:t>
            </a:r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2DD32B-CDC3-3540-A44E-BE57C2E06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4850" y="1127850"/>
            <a:ext cx="4484914" cy="25007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RHIC: </a:t>
            </a:r>
            <a:r>
              <a:rPr lang="en-US" dirty="0" err="1"/>
              <a:t>AuAu</a:t>
            </a:r>
            <a:r>
              <a:rPr lang="en-US" dirty="0"/>
              <a:t> 200GeV</a:t>
            </a:r>
          </a:p>
          <a:p>
            <a:pPr lvl="1"/>
            <a:r>
              <a:rPr lang="en-US" dirty="0" err="1"/>
              <a:t>Sigma_NN</a:t>
            </a:r>
            <a:r>
              <a:rPr lang="en-US" dirty="0"/>
              <a:t> = 42mb</a:t>
            </a:r>
          </a:p>
          <a:p>
            <a:pPr lvl="1"/>
            <a:r>
              <a:rPr lang="en-US" dirty="0" err="1"/>
              <a:t>Sigma_AuAu</a:t>
            </a:r>
            <a:r>
              <a:rPr lang="en-US" dirty="0"/>
              <a:t> = 7000mb</a:t>
            </a:r>
          </a:p>
          <a:p>
            <a:r>
              <a:rPr lang="en-US" dirty="0"/>
              <a:t>L = 214nb</a:t>
            </a:r>
            <a:r>
              <a:rPr lang="en-US" baseline="30000" dirty="0"/>
              <a:t>-1</a:t>
            </a:r>
            <a:r>
              <a:rPr lang="en-US" dirty="0"/>
              <a:t>  </a:t>
            </a:r>
          </a:p>
          <a:p>
            <a:r>
              <a:rPr lang="en-US" dirty="0" err="1"/>
              <a:t>N_evts</a:t>
            </a:r>
            <a:r>
              <a:rPr lang="en-US" dirty="0"/>
              <a:t> = 7000mb x 214nb^-1 </a:t>
            </a:r>
          </a:p>
          <a:p>
            <a:pPr marL="0" indent="0">
              <a:buNone/>
            </a:pPr>
            <a:r>
              <a:rPr lang="en-US" dirty="0"/>
              <a:t>    = 1,500 x 10^9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922C9-7470-CC4F-B0B9-CC12E812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5BF5-6D65-4E48-9FCC-B7D0A3F36016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E8CAA-F7E6-D144-BE6E-7D197E4A7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E38F9-EED5-9C48-B327-C1BC632B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05B6D-205E-7F4B-AF29-1AD1EB6D89AD}"/>
              </a:ext>
            </a:extLst>
          </p:cNvPr>
          <p:cNvSpPr txBox="1"/>
          <p:nvPr/>
        </p:nvSpPr>
        <p:spPr>
          <a:xfrm>
            <a:off x="628650" y="3846286"/>
            <a:ext cx="69051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RHIC (</a:t>
            </a:r>
            <a:r>
              <a:rPr lang="en-US" dirty="0" err="1">
                <a:solidFill>
                  <a:srgbClr val="FF0000"/>
                </a:solidFill>
              </a:rPr>
              <a:t>AuAu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dN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deta</a:t>
            </a:r>
            <a:r>
              <a:rPr lang="en-US" dirty="0">
                <a:solidFill>
                  <a:srgbClr val="FF0000"/>
                </a:solidFill>
              </a:rPr>
              <a:t> = 1/4.5 LHC(</a:t>
            </a:r>
            <a:r>
              <a:rPr lang="en-US" dirty="0" err="1">
                <a:solidFill>
                  <a:srgbClr val="FF0000"/>
                </a:solidFill>
              </a:rPr>
              <a:t>PbPb</a:t>
            </a:r>
            <a:r>
              <a:rPr lang="en-US" dirty="0">
                <a:solidFill>
                  <a:srgbClr val="FF0000"/>
                </a:solidFill>
              </a:rPr>
              <a:t>):</a:t>
            </a:r>
          </a:p>
          <a:p>
            <a:endParaRPr lang="en-US" dirty="0"/>
          </a:p>
          <a:p>
            <a:r>
              <a:rPr lang="en-US" dirty="0"/>
              <a:t>Fluence (RHIC, </a:t>
            </a:r>
            <a:r>
              <a:rPr lang="en-US" dirty="0" err="1"/>
              <a:t>AuAu</a:t>
            </a:r>
            <a:r>
              <a:rPr lang="en-US" dirty="0"/>
              <a:t>) = 1/4.5 x 1500/100 = 3.3 x LHC(</a:t>
            </a:r>
            <a:r>
              <a:rPr lang="en-US" dirty="0" err="1"/>
              <a:t>PbPb</a:t>
            </a:r>
            <a:r>
              <a:rPr lang="en-US" dirty="0"/>
              <a:t>)</a:t>
            </a:r>
          </a:p>
          <a:p>
            <a:r>
              <a:rPr lang="en-US" dirty="0"/>
              <a:t>Fluence (RHIC, pp) = 5/9 Fluence (RHIC, </a:t>
            </a:r>
            <a:r>
              <a:rPr lang="en-US" dirty="0" err="1"/>
              <a:t>AuAu</a:t>
            </a:r>
            <a:r>
              <a:rPr lang="en-US" dirty="0"/>
              <a:t>)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Total (RHIC: </a:t>
            </a:r>
            <a:r>
              <a:rPr lang="en-US" dirty="0" err="1"/>
              <a:t>AuAu+pp</a:t>
            </a:r>
            <a:r>
              <a:rPr lang="en-US" dirty="0"/>
              <a:t>) = 3.3 x (1+5/9) x LHC(</a:t>
            </a:r>
            <a:r>
              <a:rPr lang="en-US" dirty="0" err="1"/>
              <a:t>PbPb</a:t>
            </a:r>
            <a:r>
              <a:rPr lang="en-US" dirty="0"/>
              <a:t>) = 5.2 ALICE(</a:t>
            </a:r>
            <a:r>
              <a:rPr lang="en-US" dirty="0" err="1"/>
              <a:t>PbPb</a:t>
            </a:r>
            <a:r>
              <a:rPr lang="en-US" dirty="0"/>
              <a:t>) L0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21B606-5D47-3C41-AD64-EDD93C795A16}"/>
              </a:ext>
            </a:extLst>
          </p:cNvPr>
          <p:cNvSpPr txBox="1"/>
          <p:nvPr/>
        </p:nvSpPr>
        <p:spPr>
          <a:xfrm>
            <a:off x="435429" y="5907314"/>
            <a:ext cx="804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Expected </a:t>
            </a:r>
            <a:r>
              <a:rPr lang="en-US" b="1" dirty="0" err="1">
                <a:solidFill>
                  <a:srgbClr val="FF0000"/>
                </a:solidFill>
              </a:rPr>
              <a:t>sPHENIX</a:t>
            </a:r>
            <a:r>
              <a:rPr lang="en-US" b="1" dirty="0">
                <a:solidFill>
                  <a:srgbClr val="FF0000"/>
                </a:solidFill>
              </a:rPr>
              <a:t> MVTX L0 received fluence = 5~10 x ALICE L0 (1.7 x10</a:t>
            </a:r>
            <a:r>
              <a:rPr lang="en-US" b="1" baseline="30000" dirty="0">
                <a:solidFill>
                  <a:srgbClr val="FF0000"/>
                </a:solidFill>
              </a:rPr>
              <a:t>12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nEq</a:t>
            </a:r>
            <a:r>
              <a:rPr lang="en-US" b="1" dirty="0">
                <a:solidFill>
                  <a:srgbClr val="FF0000"/>
                </a:solidFill>
              </a:rPr>
              <a:t>/cm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006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44471"/>
            <a:ext cx="8928100" cy="450110"/>
          </a:xfrm>
        </p:spPr>
        <p:txBody>
          <a:bodyPr>
            <a:normAutofit/>
          </a:bodyPr>
          <a:lstStyle/>
          <a:p>
            <a:r>
              <a:rPr lang="en-US" dirty="0"/>
              <a:t>ITS Radiation Load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741300"/>
              </p:ext>
            </p:extLst>
          </p:nvPr>
        </p:nvGraphicFramePr>
        <p:xfrm>
          <a:off x="107950" y="1109935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0" baseline="30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950" y="5418539"/>
            <a:ext cx="8923632" cy="292801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93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1143000"/>
          </a:xfrm>
        </p:spPr>
        <p:txBody>
          <a:bodyPr/>
          <a:lstStyle/>
          <a:p>
            <a:r>
              <a:rPr lang="en-US" dirty="0"/>
              <a:t>MVTX Full Proposal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93253"/>
            <a:ext cx="6355681" cy="277489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Pre-proposal submitted to DOE, 2/2017</a:t>
            </a:r>
          </a:p>
          <a:p>
            <a:pPr lvl="1"/>
            <a:r>
              <a:rPr lang="en-US" dirty="0"/>
              <a:t>Follow-up discussions with DOE and BNL managers</a:t>
            </a:r>
          </a:p>
          <a:p>
            <a:pPr lvl="1"/>
            <a:r>
              <a:rPr lang="en-US" dirty="0"/>
              <a:t>Weekly </a:t>
            </a:r>
            <a:r>
              <a:rPr lang="en-US" dirty="0" err="1"/>
              <a:t>proj</a:t>
            </a:r>
            <a:r>
              <a:rPr lang="en-US" dirty="0"/>
              <a:t>. leaders’ meeting, BNL/LANL/LBNL/MIT </a:t>
            </a:r>
          </a:p>
          <a:p>
            <a:r>
              <a:rPr lang="en-US" dirty="0"/>
              <a:t>Full proposal submitted to BNL ALD, Feb 2018 </a:t>
            </a:r>
          </a:p>
          <a:p>
            <a:pPr lvl="1"/>
            <a:r>
              <a:rPr lang="en-US" dirty="0"/>
              <a:t>Expanded science +  Cost &amp; Schedule </a:t>
            </a:r>
          </a:p>
          <a:p>
            <a:pPr lvl="1"/>
            <a:r>
              <a:rPr lang="en-US" dirty="0"/>
              <a:t>Assumed funding starts in FY18</a:t>
            </a:r>
          </a:p>
          <a:p>
            <a:r>
              <a:rPr lang="en-US" dirty="0"/>
              <a:t>A growing collaboration </a:t>
            </a:r>
          </a:p>
          <a:p>
            <a:pPr lvl="1"/>
            <a:r>
              <a:rPr lang="en-US" dirty="0"/>
              <a:t>15+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63" y="1177359"/>
            <a:ext cx="1985818" cy="25698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B176-AD36-8749-884A-DEFCB92E4A17}" type="datetime1">
              <a:rPr lang="en-US" smtClean="0"/>
              <a:t>7/7/18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4081469"/>
            <a:ext cx="8534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Adapt ALICE ITS Upgrade Inner Barrel 3-layer MAPS detector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Max. Physics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Precision </a:t>
            </a:r>
            <a:r>
              <a:rPr lang="en-US" sz="1600" dirty="0" err="1"/>
              <a:t>vertexing</a:t>
            </a:r>
            <a:r>
              <a:rPr lang="en-US" sz="1600" dirty="0"/>
              <a:t> for b-jet/B-hadron tagging in HI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B-jet modification in QGP at low-medium </a:t>
            </a:r>
            <a:r>
              <a:rPr lang="en-US" sz="1600" dirty="0" err="1"/>
              <a:t>pT</a:t>
            </a:r>
            <a:r>
              <a:rPr lang="en-US" sz="1600" dirty="0"/>
              <a:t> to determine QGP properties, study mass-dependence on collisional </a:t>
            </a:r>
            <a:r>
              <a:rPr lang="en-US" sz="1600" dirty="0" err="1"/>
              <a:t>vs</a:t>
            </a:r>
            <a:r>
              <a:rPr lang="en-US" sz="1600" dirty="0"/>
              <a:t> </a:t>
            </a:r>
            <a:r>
              <a:rPr lang="en-US" sz="1600" dirty="0" err="1"/>
              <a:t>radiative</a:t>
            </a:r>
            <a:r>
              <a:rPr lang="en-US" sz="1600" dirty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Early R&amp;D by LANL LDRD, $5M, FY17-19, readout, mechanical design and physics; established LANL-ALICE MoU in 12/2016 for joint R&amp;D and training  </a:t>
            </a:r>
          </a:p>
        </p:txBody>
      </p:sp>
    </p:spTree>
    <p:extLst>
      <p:ext uri="{BB962C8B-B14F-4D97-AF65-F5344CB8AC3E}">
        <p14:creationId xmlns:p14="http://schemas.microsoft.com/office/powerpoint/2010/main" val="1592252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6298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Updated Funding &amp; Schedule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2658"/>
            <a:ext cx="8229600" cy="4671681"/>
          </a:xfrm>
        </p:spPr>
        <p:txBody>
          <a:bodyPr>
            <a:normAutofit/>
          </a:bodyPr>
          <a:lstStyle/>
          <a:p>
            <a:r>
              <a:rPr lang="en-US" dirty="0"/>
              <a:t>Tied to sPHENIX and ALICE schedule </a:t>
            </a:r>
          </a:p>
          <a:p>
            <a:pPr lvl="1"/>
            <a:r>
              <a:rPr lang="en-US" dirty="0"/>
              <a:t>Stave production </a:t>
            </a:r>
          </a:p>
          <a:p>
            <a:pPr lvl="1"/>
            <a:r>
              <a:rPr lang="en-US" dirty="0"/>
              <a:t>Readout electronics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FF"/>
                </a:solidFill>
              </a:rPr>
              <a:t>To minimize technical risk and cost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Cost based on ALICE/ITS and recent STAR &amp; PHENIX upgrade projects at RHIC</a:t>
            </a:r>
          </a:p>
          <a:p>
            <a:pPr lvl="1"/>
            <a:r>
              <a:rPr lang="en-US" dirty="0"/>
              <a:t>STAR HFT</a:t>
            </a:r>
          </a:p>
          <a:p>
            <a:pPr lvl="1"/>
            <a:r>
              <a:rPr lang="en-US" dirty="0"/>
              <a:t>PHENIX FVTX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EFE2-C43A-6E45-912D-6CD0DE283ACB}" type="datetime1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76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858553"/>
          </a:xfrm>
        </p:spPr>
        <p:txBody>
          <a:bodyPr/>
          <a:lstStyle/>
          <a:p>
            <a:r>
              <a:rPr lang="en-US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489" y="990602"/>
            <a:ext cx="4495800" cy="561554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Produce 84 ITS inner Barrel Staves</a:t>
            </a:r>
          </a:p>
          <a:p>
            <a:pPr lvl="2"/>
            <a:r>
              <a:rPr lang="en-US" dirty="0"/>
              <a:t>No modification on high-speed </a:t>
            </a:r>
          </a:p>
          <a:p>
            <a:pPr lvl="2"/>
            <a:r>
              <a:rPr lang="en-US" dirty="0"/>
              <a:t>Extended power cables</a:t>
            </a:r>
          </a:p>
          <a:p>
            <a:pPr marL="914400" lvl="2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Readout Electronics R&amp;D (LANL LDRD)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Modify/reprogram RU &amp; FELIX for sPHENIX </a:t>
            </a:r>
            <a:endParaRPr lang="en-US" dirty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Production: </a:t>
            </a:r>
          </a:p>
          <a:p>
            <a:pPr lvl="2"/>
            <a:r>
              <a:rPr lang="en-US" dirty="0"/>
              <a:t>Extend ALICE/ITS MAPS stave production</a:t>
            </a:r>
          </a:p>
          <a:p>
            <a:pPr lvl="3"/>
            <a:r>
              <a:rPr lang="en-US" dirty="0"/>
              <a:t>WBS 1.5.3.1, LANL, LBNL</a:t>
            </a:r>
          </a:p>
          <a:p>
            <a:pPr lvl="3"/>
            <a:r>
              <a:rPr lang="en-US" dirty="0"/>
              <a:t>sPHENIX personnel help at CERN</a:t>
            </a:r>
          </a:p>
          <a:p>
            <a:pPr lvl="2"/>
            <a:r>
              <a:rPr lang="en-US" dirty="0"/>
              <a:t>Reproduce additional ALICE/RU &amp; ATLAS/FELIX</a:t>
            </a:r>
          </a:p>
          <a:p>
            <a:pPr lvl="3"/>
            <a:r>
              <a:rPr lang="en-US" dirty="0"/>
              <a:t>WBS 1.5.2.2, UT-Austin, RU  </a:t>
            </a:r>
          </a:p>
          <a:p>
            <a:pPr lvl="3"/>
            <a:r>
              <a:rPr lang="en-US" dirty="0"/>
              <a:t>WBS 1.5.2.3 , LANL, FELIX</a:t>
            </a:r>
          </a:p>
          <a:p>
            <a:pPr lvl="2"/>
            <a:r>
              <a:rPr lang="en-US" dirty="0"/>
              <a:t>Final assembly and test in US</a:t>
            </a:r>
          </a:p>
          <a:p>
            <a:pPr lvl="3"/>
            <a:r>
              <a:rPr lang="en-US" dirty="0"/>
              <a:t>WBS 1.5.3, LBNL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Ancillary systems, “adopt” ALICE system</a:t>
            </a:r>
          </a:p>
          <a:p>
            <a:pPr lvl="2"/>
            <a:r>
              <a:rPr lang="en-US" dirty="0"/>
              <a:t>Power distribution, cables, crates, racks etc.,</a:t>
            </a:r>
          </a:p>
          <a:p>
            <a:pPr lvl="3"/>
            <a:r>
              <a:rPr lang="en-US" dirty="0"/>
              <a:t>WBS 1.5.2.3,  LBNL</a:t>
            </a:r>
          </a:p>
          <a:p>
            <a:pPr lvl="2"/>
            <a:r>
              <a:rPr lang="en-US" dirty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81934" y="990602"/>
            <a:ext cx="4567420" cy="536574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Mechanics &amp; Cooling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Some changes </a:t>
            </a:r>
            <a:r>
              <a:rPr lang="en-US" dirty="0"/>
              <a:t>to ALICE/ITS inner tracker mechanical structures, 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and Service half barrels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Mechanical Integration, </a:t>
            </a:r>
          </a:p>
          <a:p>
            <a:pPr lvl="2"/>
            <a:r>
              <a:rPr lang="en-US" b="1" dirty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/>
              <a:t>Prototype by sPHENIX R&amp;D, MIT/LANL </a:t>
            </a:r>
          </a:p>
          <a:p>
            <a:pPr lvl="2"/>
            <a:r>
              <a:rPr lang="en-US" dirty="0"/>
              <a:t>Design integration frames</a:t>
            </a:r>
          </a:p>
          <a:p>
            <a:pPr lvl="2"/>
            <a:r>
              <a:rPr lang="en-US" dirty="0"/>
              <a:t>Carbon frames etc., LBNL</a:t>
            </a:r>
          </a:p>
          <a:p>
            <a:pPr lvl="2"/>
            <a:r>
              <a:rPr lang="en-US" dirty="0"/>
              <a:t>Installation tooling etc.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Minor modification to fit sPHENIX</a:t>
            </a:r>
          </a:p>
          <a:p>
            <a:pPr lvl="2"/>
            <a:r>
              <a:rPr lang="en-US" dirty="0"/>
              <a:t>Smaller heat load than ALICE ITS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Metrology and Survey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D9A1-CADD-EC45-9685-38A476165E56}" type="datetime1">
              <a:rPr lang="en-US" smtClean="0"/>
              <a:t>7/7/18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73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719E45-6A75-7746-9C01-E8E235D7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83"/>
            <a:ext cx="5288184" cy="684353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B9A3D4-6D21-CC4D-9A7A-4BC55438A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38B9-7970-5E4D-BAEB-B31EA6F97FDC}" type="datetime1">
              <a:rPr lang="en-US" smtClean="0"/>
              <a:t>7/7/18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5D8131-0C2A-E14F-B4BF-4DCD8DA5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440A15-CC12-C442-82E7-27668CD6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6D146-A129-744E-9A04-E212C6A26014}"/>
              </a:ext>
            </a:extLst>
          </p:cNvPr>
          <p:cNvSpPr txBox="1"/>
          <p:nvPr/>
        </p:nvSpPr>
        <p:spPr>
          <a:xfrm>
            <a:off x="5225144" y="1820040"/>
            <a:ext cx="3780876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Presentations: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sPHENIX overview </a:t>
            </a:r>
          </a:p>
          <a:p>
            <a:pPr marL="285750" indent="-285750">
              <a:buFontTx/>
              <a:buChar char="-"/>
            </a:pPr>
            <a:r>
              <a:rPr lang="en-US" dirty="0"/>
              <a:t>MVTX project overview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Readout integration &amp; test beam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production &amp; QA</a:t>
            </a:r>
          </a:p>
          <a:p>
            <a:pPr marL="285750" indent="-285750">
              <a:buFontTx/>
              <a:buChar char="-"/>
            </a:pPr>
            <a:r>
              <a:rPr lang="en-US" dirty="0"/>
              <a:t>RU production &amp; QA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INTT overview </a:t>
            </a:r>
          </a:p>
          <a:p>
            <a:pPr marL="285750" indent="-285750">
              <a:buFontTx/>
              <a:buChar char="-"/>
            </a:pPr>
            <a:r>
              <a:rPr lang="en-US" dirty="0"/>
              <a:t>Mechanical integration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Tracking simulations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Summary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69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Integration into sPHENIX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BE84-2245-F149-993D-BB3CDB7EFA76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B361-D1CB-A541-B00C-E267E9B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85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872" y="0"/>
            <a:ext cx="7717128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Electronics,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224" y="810225"/>
            <a:ext cx="8836298" cy="4295175"/>
            <a:chOff x="121974" y="1442743"/>
            <a:chExt cx="8836298" cy="4295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5-10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07230" y="5393333"/>
            <a:ext cx="8731970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|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B6CC-AC90-6148-9D6D-DB2C5A7CFCE2}" type="datetime1">
              <a:rPr lang="en-US" smtClean="0"/>
              <a:t>7/7/18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1196722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3070193"/>
            <a:ext cx="5486399" cy="300204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Readout Unit configures Stave using USB interface</a:t>
            </a:r>
          </a:p>
          <a:p>
            <a:r>
              <a:rPr lang="en-US" sz="2000" dirty="0"/>
              <a:t>FELIX distributes clock to Readout Unit</a:t>
            </a:r>
          </a:p>
          <a:p>
            <a:r>
              <a:rPr lang="en-US" sz="2000" dirty="0"/>
              <a:t>Readout Unit distributes clock to the Stave</a:t>
            </a:r>
          </a:p>
          <a:p>
            <a:r>
              <a:rPr lang="en-US" sz="2000" dirty="0"/>
              <a:t>Stave is triggered, sends data at 1.2Gb/s</a:t>
            </a:r>
          </a:p>
          <a:p>
            <a:r>
              <a:rPr lang="en-US" sz="2000" dirty="0"/>
              <a:t>Configured GBT link to recover clock from FELIX</a:t>
            </a:r>
          </a:p>
          <a:p>
            <a:r>
              <a:rPr lang="en-US" sz="2000" dirty="0"/>
              <a:t>Readout Unit receives the data and sends the data to FELIX over fiber using GBT link</a:t>
            </a:r>
          </a:p>
          <a:p>
            <a:r>
              <a:rPr lang="en-US" sz="2000" dirty="0"/>
              <a:t>FELIX packs data, stores it on disk using RCDAQ - the sPHENIX data format and software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19349" y="0"/>
            <a:ext cx="7842070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Full Readout Chain Demonstrated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20015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5410200" cy="195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600200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543800" y="990600"/>
            <a:ext cx="0" cy="1143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H="1">
            <a:off x="1905000" y="990600"/>
            <a:ext cx="5638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05000" y="990600"/>
            <a:ext cx="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52600" y="1597968"/>
            <a:ext cx="381000" cy="233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3" name="TextBox 32"/>
          <p:cNvSpPr txBox="1"/>
          <p:nvPr/>
        </p:nvSpPr>
        <p:spPr>
          <a:xfrm>
            <a:off x="1524000" y="148875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Readout</a:t>
            </a:r>
          </a:p>
          <a:p>
            <a:r>
              <a:rPr lang="en-US" sz="1200" dirty="0"/>
              <a:t>     Unit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800" y="1536412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14800" y="1613357"/>
            <a:ext cx="381000" cy="233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7" name="TextBox 36"/>
          <p:cNvSpPr txBox="1"/>
          <p:nvPr/>
        </p:nvSpPr>
        <p:spPr>
          <a:xfrm>
            <a:off x="3886200" y="15240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FELIX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9600" y="838200"/>
            <a:ext cx="815975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9600" y="838200"/>
            <a:ext cx="0" cy="5334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5400000">
            <a:off x="7924800" y="1676400"/>
            <a:ext cx="1676400" cy="12700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305300" y="1966752"/>
            <a:ext cx="0" cy="77644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305300" y="2743200"/>
            <a:ext cx="14097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715000" y="2743200"/>
            <a:ext cx="0" cy="9906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715000" y="3733800"/>
            <a:ext cx="12954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096000" y="5943600"/>
            <a:ext cx="282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 + FELIX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96000" y="3352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Readout Unit + Stave</a:t>
            </a:r>
          </a:p>
        </p:txBody>
      </p:sp>
      <p:pic>
        <p:nvPicPr>
          <p:cNvPr id="81" name="Picture 80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29" y="4191000"/>
            <a:ext cx="3148221" cy="17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Arrow Connector 74"/>
          <p:cNvCxnSpPr/>
          <p:nvPr/>
        </p:nvCxnSpPr>
        <p:spPr>
          <a:xfrm>
            <a:off x="7010400" y="3733800"/>
            <a:ext cx="0" cy="11430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06640-1020-054C-B394-1B2810883ACB}" type="datetime1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2264037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56A28A-656A-1141-B854-D5261FDB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568" y="-64358"/>
            <a:ext cx="5924550" cy="131863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MVTX Test Beam at </a:t>
            </a:r>
            <a:r>
              <a:rPr lang="en-US" sz="4000" b="1" dirty="0" err="1"/>
              <a:t>Fermilab</a:t>
            </a:r>
            <a:r>
              <a:rPr lang="en-US" sz="4000" b="1" dirty="0"/>
              <a:t> 02/20-03/10,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E11EC-D8B5-E041-BFCB-048BA36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9" y="1263510"/>
            <a:ext cx="4229893" cy="187550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Test full readout chain </a:t>
            </a:r>
          </a:p>
          <a:p>
            <a:pPr lvl="1"/>
            <a:r>
              <a:rPr lang="en-US" dirty="0"/>
              <a:t>Evaluate ALPIDE sensor performance</a:t>
            </a:r>
          </a:p>
          <a:p>
            <a:r>
              <a:rPr lang="en-US" dirty="0"/>
              <a:t>Experimental setup </a:t>
            </a:r>
          </a:p>
          <a:p>
            <a:pPr lvl="1"/>
            <a:r>
              <a:rPr lang="en-US" dirty="0"/>
              <a:t>A 4-sensor telescope </a:t>
            </a:r>
          </a:p>
          <a:p>
            <a:pPr lvl="1"/>
            <a:r>
              <a:rPr lang="en-US" dirty="0"/>
              <a:t>Full readout chain: MAPS+RU+FELIX+RCDAQ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8A9F-4FE8-2C43-AF20-D7064D376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6339"/>
            <a:ext cx="9144000" cy="2744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16F1-EB04-FA46-AB73-0C2A1FF35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3199" y="617730"/>
            <a:ext cx="2726268" cy="2044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F8810-E5F7-BE49-9192-9D4EE55B055C}"/>
              </a:ext>
            </a:extLst>
          </p:cNvPr>
          <p:cNvSpPr txBox="1"/>
          <p:nvPr/>
        </p:nvSpPr>
        <p:spPr>
          <a:xfrm>
            <a:off x="4174015" y="2263837"/>
            <a:ext cx="26870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Parasitic with INTT run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Very productive &amp; collaborative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0221B-175B-CE47-8DE7-7C07E2237E34}"/>
              </a:ext>
            </a:extLst>
          </p:cNvPr>
          <p:cNvCxnSpPr/>
          <p:nvPr/>
        </p:nvCxnSpPr>
        <p:spPr>
          <a:xfrm>
            <a:off x="6222419" y="1380836"/>
            <a:ext cx="7112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86B6DE-C9DE-2142-A0B3-AE1E1B30F715}"/>
              </a:ext>
            </a:extLst>
          </p:cNvPr>
          <p:cNvSpPr txBox="1"/>
          <p:nvPr/>
        </p:nvSpPr>
        <p:spPr>
          <a:xfrm>
            <a:off x="6163366" y="1408684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350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E958D2-57AA-5744-B36D-2ADCAF463E92}"/>
              </a:ext>
            </a:extLst>
          </p:cNvPr>
          <p:cNvSpPr/>
          <p:nvPr/>
        </p:nvSpPr>
        <p:spPr>
          <a:xfrm>
            <a:off x="6032500" y="3575050"/>
            <a:ext cx="901119" cy="2133600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B2D37-861C-AF49-BDAA-BA6684B1AF95}"/>
              </a:ext>
            </a:extLst>
          </p:cNvPr>
          <p:cNvSpPr txBox="1"/>
          <p:nvPr/>
        </p:nvSpPr>
        <p:spPr>
          <a:xfrm>
            <a:off x="7302863" y="2341568"/>
            <a:ext cx="111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4-sensor</a:t>
            </a:r>
          </a:p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B41CF-56EA-1540-8BDC-F5E259D4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1F6A6-2F4B-5745-8ED3-60BC836CBF35}" type="datetime1">
              <a:rPr lang="en-US" smtClean="0"/>
              <a:t>7/7/18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F51AA-ADA6-1348-A0C8-02B1A6CC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C1A6-E2FB-2240-9A6E-7C1FD4A1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19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7A-8808-7342-983D-77ED739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402" y="0"/>
            <a:ext cx="7223948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F2A0-C4DD-CC48-9B1A-5062F90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7D401-BB50-594D-A907-E334976CDD25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14A4-2705-B446-AE97-E611C458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0DE9-46F5-FA4E-AE08-D0A08F1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BAFC-559C-014F-8804-FCD52099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4" y="2139168"/>
            <a:ext cx="8451590" cy="382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B0BE2-CA99-1A46-91A1-1A231D5283BB}"/>
              </a:ext>
            </a:extLst>
          </p:cNvPr>
          <p:cNvSpPr txBox="1"/>
          <p:nvPr/>
        </p:nvSpPr>
        <p:spPr>
          <a:xfrm>
            <a:off x="2556673" y="1170633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4-hit track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0DA217-C68D-4C42-AE29-E323E29FF03D}"/>
              </a:ext>
            </a:extLst>
          </p:cNvPr>
          <p:cNvGrpSpPr/>
          <p:nvPr/>
        </p:nvGrpSpPr>
        <p:grpSpPr>
          <a:xfrm>
            <a:off x="1591056" y="1077526"/>
            <a:ext cx="850392" cy="1098746"/>
            <a:chOff x="950976" y="1179576"/>
            <a:chExt cx="502919" cy="8046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C82B01-1DE3-D441-BDD5-6DA037648A15}"/>
                </a:ext>
              </a:extLst>
            </p:cNvPr>
            <p:cNvSpPr/>
            <p:nvPr/>
          </p:nvSpPr>
          <p:spPr>
            <a:xfrm>
              <a:off x="9509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484BF2-5538-E342-AEC5-AAB21D0DCB6F}"/>
                </a:ext>
              </a:extLst>
            </p:cNvPr>
            <p:cNvSpPr/>
            <p:nvPr/>
          </p:nvSpPr>
          <p:spPr>
            <a:xfrm>
              <a:off x="11033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9D5D57-B6C4-E44A-AB5C-0A9FC7598D7B}"/>
                </a:ext>
              </a:extLst>
            </p:cNvPr>
            <p:cNvSpPr/>
            <p:nvPr/>
          </p:nvSpPr>
          <p:spPr>
            <a:xfrm>
              <a:off x="1273302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730ED-4823-7D49-A974-DD42D78D2398}"/>
                </a:ext>
              </a:extLst>
            </p:cNvPr>
            <p:cNvSpPr/>
            <p:nvPr/>
          </p:nvSpPr>
          <p:spPr>
            <a:xfrm>
              <a:off x="14081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CFBEDA-F2B8-6F4D-B0AF-FEECB820FAFA}"/>
              </a:ext>
            </a:extLst>
          </p:cNvPr>
          <p:cNvCxnSpPr>
            <a:cxnSpLocks/>
          </p:cNvCxnSpPr>
          <p:nvPr/>
        </p:nvCxnSpPr>
        <p:spPr>
          <a:xfrm>
            <a:off x="955223" y="1622248"/>
            <a:ext cx="2571753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C554E9-BF19-0B42-9CC8-758782A4BC5E}"/>
              </a:ext>
            </a:extLst>
          </p:cNvPr>
          <p:cNvSpPr txBox="1"/>
          <p:nvPr/>
        </p:nvSpPr>
        <p:spPr>
          <a:xfrm>
            <a:off x="6199632" y="3300984"/>
            <a:ext cx="21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 size: 2.1 ~ 2.4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29966-6F11-3448-93AB-38A0C04A6B21}"/>
              </a:ext>
            </a:extLst>
          </p:cNvPr>
          <p:cNvSpPr txBox="1"/>
          <p:nvPr/>
        </p:nvSpPr>
        <p:spPr>
          <a:xfrm>
            <a:off x="2093975" y="3271769"/>
            <a:ext cx="202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single tracks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836C9-7751-3049-828B-6D02D76D16BA}"/>
              </a:ext>
            </a:extLst>
          </p:cNvPr>
          <p:cNvSpPr txBox="1"/>
          <p:nvPr/>
        </p:nvSpPr>
        <p:spPr>
          <a:xfrm>
            <a:off x="2477042" y="1894113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4-sensor telescope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C15B-77AA-A14A-85A7-EDD5CFCE7820}"/>
              </a:ext>
            </a:extLst>
          </p:cNvPr>
          <p:cNvSpPr txBox="1"/>
          <p:nvPr/>
        </p:nvSpPr>
        <p:spPr>
          <a:xfrm>
            <a:off x="969503" y="5605121"/>
            <a:ext cx="21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tracks per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746EB-A4C8-254B-8641-AD368BC7CED3}"/>
              </a:ext>
            </a:extLst>
          </p:cNvPr>
          <p:cNvSpPr txBox="1"/>
          <p:nvPr/>
        </p:nvSpPr>
        <p:spPr>
          <a:xfrm>
            <a:off x="5453834" y="5605121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1AB38-C5C9-944A-98F3-10F7C74D7494}"/>
              </a:ext>
            </a:extLst>
          </p:cNvPr>
          <p:cNvSpPr txBox="1"/>
          <p:nvPr/>
        </p:nvSpPr>
        <p:spPr>
          <a:xfrm>
            <a:off x="4126470" y="1402254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120 GeV proton beam</a:t>
            </a:r>
          </a:p>
        </p:txBody>
      </p:sp>
      <p:pic>
        <p:nvPicPr>
          <p:cNvPr id="21" name="Picture 2" descr="Picture 2">
            <a:extLst>
              <a:ext uri="{FF2B5EF4-FFF2-40B4-BE49-F238E27FC236}">
                <a16:creationId xmlns:a16="http://schemas.microsoft.com/office/drawing/2014/main" id="{97879833-B0CB-BC44-B729-70517CF80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ECEB99-ACEE-B741-B3B0-725205658A18}"/>
              </a:ext>
            </a:extLst>
          </p:cNvPr>
          <p:cNvSpPr txBox="1"/>
          <p:nvPr/>
        </p:nvSpPr>
        <p:spPr>
          <a:xfrm>
            <a:off x="1591056" y="6083300"/>
            <a:ext cx="5546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Beautiful analysis done by </a:t>
            </a:r>
            <a:r>
              <a:rPr lang="en-US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and Darren + others </a:t>
            </a:r>
          </a:p>
        </p:txBody>
      </p:sp>
    </p:spTree>
    <p:extLst>
      <p:ext uri="{BB962C8B-B14F-4D97-AF65-F5344CB8AC3E}">
        <p14:creationId xmlns:p14="http://schemas.microsoft.com/office/powerpoint/2010/main" val="3660902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D5CC-F414-C345-892C-23064991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662" y="80495"/>
            <a:ext cx="7130687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(II)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4F667-A32E-1143-B61A-01A4DF62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7E64-9861-E047-811E-156A0E432D7A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3F423-9A8B-F746-BC5D-60EA3823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D79BA-4C41-BA40-A6C5-DD9C57B2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9EA70-90CA-754C-9E5B-3A423521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709393"/>
            <a:ext cx="4542205" cy="4263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58613-3E78-D94F-BBDE-8EF5022C3E5A}"/>
              </a:ext>
            </a:extLst>
          </p:cNvPr>
          <p:cNvSpPr txBox="1"/>
          <p:nvPr/>
        </p:nvSpPr>
        <p:spPr>
          <a:xfrm>
            <a:off x="5018371" y="1465881"/>
            <a:ext cx="219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Efficiency &gt; 99.5%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" y="1709392"/>
            <a:ext cx="4178808" cy="3993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F44F1-4F7B-0E43-9C8D-ED8F25E0F8AE}"/>
              </a:ext>
            </a:extLst>
          </p:cNvPr>
          <p:cNvSpPr txBox="1"/>
          <p:nvPr/>
        </p:nvSpPr>
        <p:spPr>
          <a:xfrm>
            <a:off x="1579314" y="5577476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size (~28um)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031F0-2747-BE46-B324-65AD634F27E2}"/>
              </a:ext>
            </a:extLst>
          </p:cNvPr>
          <p:cNvSpPr txBox="1"/>
          <p:nvPr/>
        </p:nvSpPr>
        <p:spPr>
          <a:xfrm>
            <a:off x="352696" y="1465881"/>
            <a:ext cx="300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&lt; 5 um </a:t>
            </a:r>
          </a:p>
        </p:txBody>
      </p:sp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ABAD07FF-8FBE-4F41-8B4D-E730B5D10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3534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F12155-1A9E-F746-AD89-4313C15D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Staves Production and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6ACC2-D3FD-9D40-ADD5-095F71F8E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Purchase from ALICE Production </a:t>
            </a:r>
          </a:p>
          <a:p>
            <a:pPr lvl="1"/>
            <a:r>
              <a:rPr lang="en-US" dirty="0"/>
              <a:t>84 staves for MVTX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last 6-12 months (TBD)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golden staves or allow some Silvers? (same ~ALICE IB standard)</a:t>
            </a:r>
          </a:p>
          <a:p>
            <a:pPr lvl="2"/>
            <a:r>
              <a:rPr lang="en-US" dirty="0"/>
              <a:t>A LANL postdoc (Dr. Yasser Morales) oversees </a:t>
            </a:r>
            <a:r>
              <a:rPr lang="en-US"/>
              <a:t>QA at CERN</a:t>
            </a:r>
            <a:endParaRPr lang="en-US" dirty="0"/>
          </a:p>
          <a:p>
            <a:r>
              <a:rPr lang="en-US" dirty="0"/>
              <a:t>QA at LBNL</a:t>
            </a:r>
          </a:p>
          <a:p>
            <a:pPr lvl="1"/>
            <a:r>
              <a:rPr lang="en-US" dirty="0"/>
              <a:t>Full test and QA at LBNL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  <a:p>
            <a:r>
              <a:rPr lang="en-US" dirty="0"/>
              <a:t>ALICE status</a:t>
            </a:r>
          </a:p>
          <a:p>
            <a:pPr lvl="1"/>
            <a:r>
              <a:rPr lang="en-US" dirty="0"/>
              <a:t>IB stave in full production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56FFC-B39A-4D4E-8A7C-24D180B6ACA9}"/>
              </a:ext>
            </a:extLst>
          </p:cNvPr>
          <p:cNvSpPr txBox="1"/>
          <p:nvPr/>
        </p:nvSpPr>
        <p:spPr>
          <a:xfrm>
            <a:off x="7867934" y="464024"/>
            <a:ext cx="104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Leo’s talk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08A19D4-77E3-A449-B10A-85DD17C2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7DA0-D865-8544-B584-32C79246AA6A}" type="datetime1">
              <a:rPr lang="en-US" smtClean="0"/>
              <a:t>7/7/18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397A67-A641-BD44-8833-E23BDDEFE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BE8B34-D498-0D49-974C-15132916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16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Detector Assembly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r="2935"/>
          <a:stretch/>
        </p:blipFill>
        <p:spPr>
          <a:xfrm>
            <a:off x="0" y="705279"/>
            <a:ext cx="4754880" cy="3561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93879" y="1143000"/>
            <a:ext cx="2740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50773" y="2362200"/>
            <a:ext cx="6769427" cy="3782846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2" y="403131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4" y="1509314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7" y="201056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4189209"/>
            <a:ext cx="289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Assembly of layers and carbon fiber structure into half-detector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Stave testing at each step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Metrology survey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34669" y="20538"/>
            <a:ext cx="104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Leo’s talk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84F0-9CF3-F240-BDC2-0D6E6F64B8D3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93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4CE170-BC7D-9949-849A-C7F79C66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1" y="365126"/>
            <a:ext cx="8620663" cy="1325563"/>
          </a:xfrm>
        </p:spPr>
        <p:txBody>
          <a:bodyPr/>
          <a:lstStyle/>
          <a:p>
            <a:r>
              <a:rPr lang="en-US" dirty="0"/>
              <a:t>Readout Unit Production and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5FA93-4FD6-0244-BA3B-1F7BCD6A9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be purchased from ALICE at CERN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r>
              <a:rPr lang="en-US" dirty="0"/>
              <a:t>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F506AB-A13B-B646-BB8F-21EF381C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C490-2090-CB41-B737-9F5BC9BA8193}" type="datetime1">
              <a:rPr lang="en-US" smtClean="0"/>
              <a:t>7/7/18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D53DD-CA95-AB46-A59C-74304CA2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386DA-95AE-ED40-AD40-D62E7AD9F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1B3D97-C016-224F-9498-68A28E417F82}"/>
              </a:ext>
            </a:extLst>
          </p:cNvPr>
          <p:cNvSpPr txBox="1"/>
          <p:nvPr/>
        </p:nvSpPr>
        <p:spPr>
          <a:xfrm>
            <a:off x="7607024" y="1276905"/>
            <a:ext cx="90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Jo’s talk</a:t>
            </a:r>
          </a:p>
        </p:txBody>
      </p:sp>
    </p:spTree>
    <p:extLst>
      <p:ext uri="{BB962C8B-B14F-4D97-AF65-F5344CB8AC3E}">
        <p14:creationId xmlns:p14="http://schemas.microsoft.com/office/powerpoint/2010/main" val="1493289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Mechanical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88" y="1267784"/>
            <a:ext cx="7886700" cy="4351338"/>
          </a:xfrm>
        </p:spPr>
        <p:txBody>
          <a:bodyPr/>
          <a:lstStyle/>
          <a:p>
            <a:r>
              <a:rPr lang="en-US" dirty="0"/>
              <a:t>MVTX and INTT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E364-58CB-B64E-B08D-2074C27F6948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B8B60-984C-854F-BDD0-7FA159E940B0}"/>
              </a:ext>
            </a:extLst>
          </p:cNvPr>
          <p:cNvSpPr txBox="1"/>
          <p:nvPr/>
        </p:nvSpPr>
        <p:spPr>
          <a:xfrm>
            <a:off x="6395050" y="1759789"/>
            <a:ext cx="256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Walt, Dan &amp; Mickey’s 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15756-0A1C-3545-8B5E-B65CB5E3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56" y="2407928"/>
            <a:ext cx="6774860" cy="39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35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F338-CE60-BF4E-9348-E130AF6E3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08994-9D36-EC4E-AA50-96F9C2F7E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of MVTX</a:t>
            </a:r>
          </a:p>
          <a:p>
            <a:r>
              <a:rPr lang="en-US" dirty="0"/>
              <a:t>Scope of MVTX project</a:t>
            </a:r>
          </a:p>
          <a:p>
            <a:r>
              <a:rPr lang="en-US" dirty="0"/>
              <a:t>R&amp;D highlights</a:t>
            </a:r>
          </a:p>
          <a:p>
            <a:r>
              <a:rPr lang="en-US" dirty="0"/>
              <a:t>Project Status &amp; Plan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A30C55-3B37-1D47-8C84-566D777BBC59}"/>
              </a:ext>
            </a:extLst>
          </p:cNvPr>
          <p:cNvGrpSpPr/>
          <p:nvPr/>
        </p:nvGrpSpPr>
        <p:grpSpPr>
          <a:xfrm>
            <a:off x="5127348" y="1158411"/>
            <a:ext cx="3945002" cy="4524192"/>
            <a:chOff x="5127348" y="1158411"/>
            <a:chExt cx="3945002" cy="45241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87465E-C83D-EC42-A924-65B37B09A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930125-D961-214D-8551-4E32286A1EC8}"/>
                </a:ext>
              </a:extLst>
            </p:cNvPr>
            <p:cNvSpPr txBox="1"/>
            <p:nvPr/>
          </p:nvSpPr>
          <p:spPr>
            <a:xfrm>
              <a:off x="5127348" y="1158411"/>
              <a:ext cx="34830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https://</a:t>
              </a:r>
              <a:r>
                <a:rPr lang="en-US" dirty="0" err="1">
                  <a:solidFill>
                    <a:srgbClr val="FFFF00"/>
                  </a:solidFill>
                </a:rPr>
                <a:t>indico.bnl.gov</a:t>
              </a:r>
              <a:r>
                <a:rPr lang="en-US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922CFB-B9D9-C34A-B51C-A1CE4962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3A3F-0A64-B64B-9D26-FA086D39D6B9}" type="datetime1">
              <a:rPr lang="en-US" smtClean="0"/>
              <a:t>7/7/18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F7078-C9D7-2B45-B7C2-47FF8301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F8E085-9E50-8F43-B415-40529EBB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23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6279-4456-914B-BC29-23BDC5CF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981"/>
            <a:ext cx="7886700" cy="1325563"/>
          </a:xfrm>
        </p:spPr>
        <p:txBody>
          <a:bodyPr/>
          <a:lstStyle/>
          <a:p>
            <a:r>
              <a:rPr lang="en-US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C743-25F0-AA4A-97D7-7BA2EEBD9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0034"/>
            <a:ext cx="7886700" cy="4351338"/>
          </a:xfrm>
        </p:spPr>
        <p:txBody>
          <a:bodyPr/>
          <a:lstStyle/>
          <a:p>
            <a:r>
              <a:rPr lang="en-US" dirty="0"/>
              <a:t>Task force formed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5610C-E67E-D94B-9B3A-29557898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FC89-5B08-6D4D-AE28-BB1CD87EF936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7B90D-BAE6-A64C-ABC7-1E357DAF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8D7BB-C7F2-834C-9AA7-8C3BDA26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43F92-06D7-4847-B254-70A30FC6AD94}"/>
              </a:ext>
            </a:extLst>
          </p:cNvPr>
          <p:cNvSpPr txBox="1"/>
          <p:nvPr/>
        </p:nvSpPr>
        <p:spPr>
          <a:xfrm>
            <a:off x="7274943" y="1230702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Tony’s talk</a:t>
            </a:r>
          </a:p>
        </p:txBody>
      </p:sp>
      <p:pic>
        <p:nvPicPr>
          <p:cNvPr id="8" name="Picture 2" descr="https://writelatex.s3.amazonaws.com/cvzwrwtdqjrg/uploads/96/12999568/1.png">
            <a:extLst>
              <a:ext uri="{FF2B5EF4-FFF2-40B4-BE49-F238E27FC236}">
                <a16:creationId xmlns:a16="http://schemas.microsoft.com/office/drawing/2014/main" id="{5DE6DC59-B0B6-6F4A-8BEB-18FAA140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2145574" y="2346386"/>
            <a:ext cx="3644109" cy="363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763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DDE0-5881-114C-9FD8-FFD2C1BB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454"/>
            <a:ext cx="78867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43C73-EA1F-0E4D-A65E-0D281C4B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3" y="1354137"/>
            <a:ext cx="7886700" cy="500221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Compelling science  </a:t>
            </a:r>
          </a:p>
          <a:p>
            <a:r>
              <a:rPr lang="en-US" dirty="0"/>
              <a:t>Demonstrated full readout and control chain in sPHENIX framework</a:t>
            </a:r>
          </a:p>
          <a:p>
            <a:pPr lvl="1"/>
            <a:r>
              <a:rPr lang="en-US" dirty="0"/>
              <a:t>ALPIDE + RU + FELIX + RCDAQ</a:t>
            </a:r>
          </a:p>
          <a:p>
            <a:pPr lvl="1"/>
            <a:r>
              <a:rPr lang="en-US" dirty="0"/>
              <a:t>Trigger rate &gt; 15kHz</a:t>
            </a:r>
          </a:p>
          <a:p>
            <a:pPr lvl="1"/>
            <a:r>
              <a:rPr lang="en-US" dirty="0"/>
              <a:t>sPHENIX raw data format defined for online and offline analysis</a:t>
            </a:r>
          </a:p>
          <a:p>
            <a:r>
              <a:rPr lang="en-US" dirty="0"/>
              <a:t>Demonstrated detector performance with test beam data</a:t>
            </a:r>
          </a:p>
          <a:p>
            <a:pPr lvl="1"/>
            <a:r>
              <a:rPr lang="en-US" dirty="0"/>
              <a:t>Spatial resolution better than 5um</a:t>
            </a:r>
          </a:p>
          <a:p>
            <a:pPr lvl="1"/>
            <a:r>
              <a:rPr lang="en-US" dirty="0"/>
              <a:t>Hit efficiency &gt; 99%</a:t>
            </a:r>
          </a:p>
          <a:p>
            <a:r>
              <a:rPr lang="en-US" dirty="0"/>
              <a:t>QA plan developed for RU and Staves, documents ready for review</a:t>
            </a:r>
          </a:p>
          <a:p>
            <a:pPr lvl="1"/>
            <a:r>
              <a:rPr lang="en-US" dirty="0"/>
              <a:t>Follow ALICE ITS QA procedures</a:t>
            </a:r>
          </a:p>
          <a:p>
            <a:r>
              <a:rPr lang="en-US" dirty="0"/>
              <a:t>Preliminary design of mechanical integration</a:t>
            </a:r>
          </a:p>
          <a:p>
            <a:pPr lvl="1"/>
            <a:r>
              <a:rPr lang="en-US" dirty="0"/>
              <a:t>MVTX + INTT  + (TPC/sPHENIX)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Ready for stave and RU production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D5C86-F6E2-1E4E-98AE-B1517E75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6C14-36F3-BB4F-88BE-94D4D278CBE1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6E025-7D9E-B74D-B74B-4C545005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215B-348C-C548-B08A-24238908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06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CFED-615F-BA4D-BAED-C7D0591B8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E496C-0005-8C47-9470-254656B5D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99108-30CF-1B43-AF65-7D63409C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4F8-3444-E34D-88E3-38583184470C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42235-3895-9441-BE0D-11EAB9A91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86748-7713-D349-8182-CD9677D5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4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8461-3AA1-DD45-9F0E-D2FA1B215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44102-C2C4-BB40-B893-2EEB6522A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B572-73E1-FF45-AACD-A536C3696404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2CA71-95CA-474F-8C91-F5AAB763F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993F1-4036-2E4C-940A-CC645ADB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96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0521" y="13482"/>
            <a:ext cx="8229600" cy="1004574"/>
          </a:xfrm>
        </p:spPr>
        <p:txBody>
          <a:bodyPr>
            <a:normAutofit/>
          </a:bodyPr>
          <a:lstStyle/>
          <a:p>
            <a:r>
              <a:rPr lang="en-US" sz="3600" dirty="0"/>
              <a:t>A Multi-Year Plan for sPHENIX 2023+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0521" y="3306351"/>
            <a:ext cx="8445554" cy="3005674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Projected maximum collision rates:</a:t>
            </a:r>
          </a:p>
          <a:p>
            <a:pPr lvl="1"/>
            <a:r>
              <a:rPr lang="en-US" dirty="0" err="1"/>
              <a:t>Au+Au</a:t>
            </a:r>
            <a:r>
              <a:rPr lang="en-US" dirty="0"/>
              <a:t>:  240 kHz   ( ~70  kHz,  |Z|&lt;10cm)</a:t>
            </a:r>
          </a:p>
          <a:p>
            <a:pPr lvl="1"/>
            <a:r>
              <a:rPr lang="en-US" dirty="0" err="1"/>
              <a:t>p+p</a:t>
            </a:r>
            <a:r>
              <a:rPr lang="en-US" dirty="0"/>
              <a:t>:       13  MHz   ( ~2.4 MHz,    |Z|&lt;10cm)</a:t>
            </a:r>
          </a:p>
          <a:p>
            <a:pPr lvl="1"/>
            <a:r>
              <a:rPr lang="en-US" dirty="0" err="1"/>
              <a:t>p+A</a:t>
            </a:r>
            <a:r>
              <a:rPr lang="en-US" dirty="0"/>
              <a:t>:       2.8 MHz  ( ~0.7 </a:t>
            </a:r>
            <a:r>
              <a:rPr lang="en-US" dirty="0" err="1"/>
              <a:t>MHz,|Z</a:t>
            </a:r>
            <a:r>
              <a:rPr lang="en-US" dirty="0"/>
              <a:t>|&lt;10cm)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sPHENIX DAQ:     15kHz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Precision </a:t>
            </a:r>
            <a:r>
              <a:rPr lang="en-US" dirty="0" err="1">
                <a:solidFill>
                  <a:srgbClr val="0000FF"/>
                </a:solidFill>
              </a:rPr>
              <a:t>vertexing</a:t>
            </a:r>
            <a:r>
              <a:rPr lang="en-US" dirty="0">
                <a:solidFill>
                  <a:srgbClr val="0000FF"/>
                </a:solidFill>
              </a:rPr>
              <a:t> for B-tagging:</a:t>
            </a:r>
          </a:p>
          <a:p>
            <a:pPr lvl="1"/>
            <a:r>
              <a:rPr lang="en-US" dirty="0"/>
              <a:t>Tracking resolution better than 60um @</a:t>
            </a:r>
            <a:r>
              <a:rPr lang="en-US" dirty="0" err="1"/>
              <a:t>pT</a:t>
            </a:r>
            <a:r>
              <a:rPr lang="en-US" dirty="0"/>
              <a:t>=1GeV</a:t>
            </a:r>
          </a:p>
          <a:p>
            <a:pPr lvl="1"/>
            <a:r>
              <a:rPr lang="en-US" dirty="0"/>
              <a:t>High multiplicity HI collisions</a:t>
            </a:r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lvl="1"/>
            <a:r>
              <a:rPr lang="en-US" dirty="0"/>
              <a:t>High efficiency and high purity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8C3-F9BD-4541-A358-D0E85F76FAF5}" type="datetime1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34</a:t>
            </a:fld>
            <a:endParaRPr lang="en-US"/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66" y="4201130"/>
            <a:ext cx="1961072" cy="215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2334" y="3461522"/>
            <a:ext cx="3007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 hadrons/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&lt;15GeV:  </a:t>
            </a:r>
            <a:r>
              <a:rPr lang="en-US" i="1" dirty="0">
                <a:solidFill>
                  <a:srgbClr val="FF0000"/>
                </a:solidFill>
              </a:rPr>
              <a:t>O(1M)</a:t>
            </a:r>
          </a:p>
          <a:p>
            <a:r>
              <a:rPr lang="en-US" dirty="0">
                <a:solidFill>
                  <a:srgbClr val="FF0000"/>
                </a:solidFill>
              </a:rPr>
              <a:t>b-jets/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&gt;15GeV:  </a:t>
            </a:r>
            <a:r>
              <a:rPr lang="en-US" i="1" dirty="0">
                <a:solidFill>
                  <a:srgbClr val="FF0000"/>
                </a:solidFill>
              </a:rPr>
              <a:t>O(100K)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81" y="963862"/>
            <a:ext cx="5996820" cy="238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295369"/>
            <a:ext cx="7554906" cy="1838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7029802" y="908377"/>
            <a:ext cx="1561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sPH-TRG-2018-001</a:t>
            </a:r>
          </a:p>
        </p:txBody>
      </p:sp>
    </p:spTree>
    <p:extLst>
      <p:ext uri="{BB962C8B-B14F-4D97-AF65-F5344CB8AC3E}">
        <p14:creationId xmlns:p14="http://schemas.microsoft.com/office/powerpoint/2010/main" val="2519639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1C7C-672E-2240-A1FA-EE8AA2E3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1"/>
            <a:ext cx="7632270" cy="1022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Status: Where do we stand?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06AF6-F149-9347-8177-4A0F1FDCB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23" y="1241910"/>
            <a:ext cx="7886700" cy="511444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Full proposal submitted to BNL Associate Laboratory Director Dr. Berndt Mueller in Feb. 2018</a:t>
            </a:r>
          </a:p>
          <a:p>
            <a:endParaRPr lang="en-US" dirty="0"/>
          </a:p>
          <a:p>
            <a:r>
              <a:rPr lang="en-US" dirty="0"/>
              <a:t>March 27, a meeting of ALD, MVTX principals, co-SP and sPHENIX project office. Given improved DOE funding fiscal outlook, ALD recommended to bring MVTX into MIE baseline: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This would be post-OPC/CD-1 Review(5/23-25, 2018), MIE baseline will be defined in the CD-2 (~summer 2019); </a:t>
            </a:r>
            <a:r>
              <a:rPr lang="en-US" dirty="0"/>
              <a:t>MS Project -&gt; P6 in progress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Exploring advance-funding options to procure Readout Units ($250K, now) and staves from ALICE at CERN ($1.2M, fall 2018)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Cost saving and reduce technical and schedule risks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ALD seeks DOE agreement to proceed</a:t>
            </a:r>
          </a:p>
          <a:p>
            <a:pPr lvl="1"/>
            <a:endParaRPr lang="en-US" dirty="0"/>
          </a:p>
          <a:p>
            <a:r>
              <a:rPr lang="en-US" dirty="0"/>
              <a:t> MVTX workfest at MIT 4/30-5/1, 2018</a:t>
            </a:r>
          </a:p>
          <a:p>
            <a:pPr lvl="1"/>
            <a:r>
              <a:rPr lang="en-US" dirty="0"/>
              <a:t>Refine MVTX roadmap – cost &amp; schedule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Prepare for sPHENIX integration mini review (~summer 18)</a:t>
            </a:r>
          </a:p>
          <a:p>
            <a:pPr lvl="2"/>
            <a:r>
              <a:rPr lang="en-US" dirty="0"/>
              <a:t>MVTX+INTT+TPC…</a:t>
            </a:r>
          </a:p>
          <a:p>
            <a:pPr lvl="2"/>
            <a:r>
              <a:rPr lang="en-US" dirty="0"/>
              <a:t>Both electrical and mechanical systems</a:t>
            </a:r>
          </a:p>
          <a:p>
            <a:pPr marL="0" indent="0">
              <a:buNone/>
            </a:pPr>
            <a:r>
              <a:rPr lang="en-US" dirty="0"/>
              <a:t>         https://</a:t>
            </a:r>
            <a:r>
              <a:rPr lang="en-US" dirty="0" err="1"/>
              <a:t>indico.bnl.gov</a:t>
            </a:r>
            <a:r>
              <a:rPr lang="en-US" dirty="0"/>
              <a:t>/event/4380/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B5D67-272B-2A46-935F-A9038F72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A1B7-576A-B24F-8C14-358DCF0B773E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7BB64-FF7F-AF45-9C5C-876900EB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A1683-3352-9F46-8F24-471F72EF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38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EE7D-AB1E-6047-A4E7-4A150178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BE4B3F-153A-F648-87B0-7A3A5D31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89AF-B67A-4140-BD32-630F3DD6AFCE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0E8780-212A-B843-A213-1917FF035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82E7F-893C-B244-8FF2-26326A63C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22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37" y="49351"/>
            <a:ext cx="8482243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MVTX </a:t>
            </a:r>
            <a:r>
              <a:rPr lang="mr-IN" sz="3200" dirty="0"/>
              <a:t>–</a:t>
            </a:r>
            <a:r>
              <a:rPr lang="en-US" sz="3200" dirty="0"/>
              <a:t> Bring sPHENIX to a New Horizon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721" y="1086701"/>
            <a:ext cx="7923422" cy="144201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Unambiguously determine quark energy loss mechanisms, particularly over the interesting transition region, </a:t>
            </a:r>
            <a:r>
              <a:rPr lang="en-US" dirty="0" err="1"/>
              <a:t>pT</a:t>
            </a:r>
            <a:r>
              <a:rPr lang="en-US" dirty="0"/>
              <a:t> ~ M</a:t>
            </a:r>
          </a:p>
          <a:p>
            <a:pPr lvl="1"/>
            <a:r>
              <a:rPr lang="en-US" dirty="0" err="1"/>
              <a:t>Radiative</a:t>
            </a:r>
            <a:r>
              <a:rPr lang="en-US" dirty="0"/>
              <a:t> </a:t>
            </a:r>
            <a:r>
              <a:rPr lang="en-US" dirty="0" err="1"/>
              <a:t>dE</a:t>
            </a:r>
            <a:r>
              <a:rPr lang="en-US" dirty="0"/>
              <a:t>/</a:t>
            </a:r>
            <a:r>
              <a:rPr lang="en-US" dirty="0" err="1"/>
              <a:t>dX</a:t>
            </a:r>
            <a:endParaRPr lang="en-US" dirty="0"/>
          </a:p>
          <a:p>
            <a:pPr lvl="1"/>
            <a:r>
              <a:rPr lang="en-US" dirty="0"/>
              <a:t>Collisional </a:t>
            </a:r>
            <a:r>
              <a:rPr lang="en-US" dirty="0" err="1"/>
              <a:t>dE</a:t>
            </a:r>
            <a:r>
              <a:rPr lang="en-US" dirty="0"/>
              <a:t>/</a:t>
            </a:r>
            <a:r>
              <a:rPr lang="en-US" dirty="0" err="1"/>
              <a:t>dX</a:t>
            </a:r>
            <a:endParaRPr lang="en-US" dirty="0"/>
          </a:p>
          <a:p>
            <a:pPr lvl="1"/>
            <a:r>
              <a:rPr lang="en-US" dirty="0"/>
              <a:t>Other effects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0D52-E9E4-BB49-8185-BA4168A5E219}" type="datetime1">
              <a:rPr lang="en-US" smtClean="0"/>
              <a:t>7/7/18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8483" y="2992398"/>
            <a:ext cx="243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Expectations @sPHENIX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83005" y="3055443"/>
            <a:ext cx="171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Learned @CERN</a:t>
            </a:r>
          </a:p>
        </p:txBody>
      </p:sp>
      <p:pic>
        <p:nvPicPr>
          <p:cNvPr id="15" name="Picture 9" descr="Rcp_proj_100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" y="3691388"/>
            <a:ext cx="3358124" cy="241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296060" y="1785568"/>
            <a:ext cx="5319986" cy="1206830"/>
            <a:chOff x="3467894" y="1725658"/>
            <a:chExt cx="5319986" cy="1206830"/>
          </a:xfrm>
        </p:grpSpPr>
        <p:pic>
          <p:nvPicPr>
            <p:cNvPr id="4" name="Content Placeholder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-3" b="66798"/>
            <a:stretch/>
          </p:blipFill>
          <p:spPr>
            <a:xfrm>
              <a:off x="3467894" y="1725658"/>
              <a:ext cx="2548424" cy="1206830"/>
            </a:xfrm>
            <a:prstGeom prst="rect">
              <a:avLst/>
            </a:prstGeom>
          </p:spPr>
        </p:pic>
        <p:pic>
          <p:nvPicPr>
            <p:cNvPr id="17" name="Content Placeholder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33594" b="33835"/>
            <a:stretch/>
          </p:blipFill>
          <p:spPr>
            <a:xfrm>
              <a:off x="6189950" y="1725659"/>
              <a:ext cx="2597930" cy="120682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338483" y="3721358"/>
            <a:ext cx="105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B-hadron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119" y="3411936"/>
            <a:ext cx="145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sPH-HF-2017-002</a:t>
            </a:r>
          </a:p>
        </p:txBody>
      </p:sp>
      <p:sp>
        <p:nvSpPr>
          <p:cNvPr id="9" name="Rectangle 8"/>
          <p:cNvSpPr/>
          <p:nvPr/>
        </p:nvSpPr>
        <p:spPr>
          <a:xfrm>
            <a:off x="6823137" y="4865843"/>
            <a:ext cx="1394511" cy="169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sPHENIX</a:t>
            </a:r>
          </a:p>
        </p:txBody>
      </p:sp>
      <p:pic>
        <p:nvPicPr>
          <p:cNvPr id="18" name="Picture 17" descr="b-proj4-trigger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60" y="3573332"/>
            <a:ext cx="3130947" cy="25713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36413" y="523326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B-jet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21399" y="3410110"/>
            <a:ext cx="145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sPH-HF-2017-001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404328" y="3457583"/>
            <a:ext cx="2739672" cy="2557209"/>
            <a:chOff x="6404328" y="3457583"/>
            <a:chExt cx="2739672" cy="255720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4328" y="3457583"/>
              <a:ext cx="2691751" cy="255720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529829" y="3466727"/>
              <a:ext cx="6141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QM’17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402671" y="2527908"/>
            <a:ext cx="95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pT</a:t>
            </a:r>
            <a:r>
              <a:rPr lang="en-US" dirty="0"/>
              <a:t> &gt;&gt; 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55296" y="2530360"/>
            <a:ext cx="95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pT</a:t>
            </a:r>
            <a:r>
              <a:rPr lang="en-US" dirty="0"/>
              <a:t> &lt;&lt; 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3197" y="4770034"/>
            <a:ext cx="1327996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sPHENIX</a:t>
            </a:r>
          </a:p>
        </p:txBody>
      </p:sp>
    </p:spTree>
    <p:extLst>
      <p:ext uri="{BB962C8B-B14F-4D97-AF65-F5344CB8AC3E}">
        <p14:creationId xmlns:p14="http://schemas.microsoft.com/office/powerpoint/2010/main" val="2107158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115"/>
          </a:xfrm>
        </p:spPr>
        <p:txBody>
          <a:bodyPr>
            <a:normAutofit/>
          </a:bodyPr>
          <a:lstStyle/>
          <a:p>
            <a:r>
              <a:rPr lang="en-US" sz="3200" dirty="0"/>
              <a:t>Expected Luminosities and Collision Rates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AEE7-33B5-854C-B522-3CC7EA20F2AA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" b="14738"/>
          <a:stretch/>
        </p:blipFill>
        <p:spPr>
          <a:xfrm>
            <a:off x="616857" y="930753"/>
            <a:ext cx="8069943" cy="54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38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/>
              <a:t>dN</a:t>
            </a:r>
            <a:r>
              <a:rPr lang="en-US" sz="3200" dirty="0"/>
              <a:t>/</a:t>
            </a:r>
            <a:r>
              <a:rPr lang="en-US" sz="3200" dirty="0" err="1"/>
              <a:t>dη</a:t>
            </a:r>
            <a:r>
              <a:rPr lang="en-US" sz="3200" dirty="0"/>
              <a:t> in </a:t>
            </a:r>
            <a:r>
              <a:rPr lang="en-US" sz="3200" dirty="0" err="1"/>
              <a:t>p+p</a:t>
            </a:r>
            <a:r>
              <a:rPr lang="en-US" sz="3200" dirty="0"/>
              <a:t>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/>
              <a:t>With |</a:t>
            </a:r>
            <a:r>
              <a:rPr lang="en-US" sz="2800" dirty="0" err="1"/>
              <a:t>η</a:t>
            </a:r>
            <a:r>
              <a:rPr lang="en-US" sz="2800" dirty="0"/>
              <a:t>|&lt;2.0 region, </a:t>
            </a:r>
            <a:r>
              <a:rPr lang="en-US" sz="2800" dirty="0" err="1"/>
              <a:t>dN</a:t>
            </a:r>
            <a:r>
              <a:rPr lang="en-US" sz="2800" dirty="0"/>
              <a:t>(ALICE) ~2.9*</a:t>
            </a:r>
            <a:r>
              <a:rPr lang="en-US" sz="2800" dirty="0" err="1"/>
              <a:t>dN</a:t>
            </a:r>
            <a:r>
              <a:rPr lang="en-US" sz="2800" dirty="0"/>
              <a:t>(sPHENIX).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ED6C-6300-8A4B-A778-97114AAA1AF9}" type="datetime1">
              <a:rPr lang="en-US" smtClean="0"/>
              <a:t>7/7/18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1773878"/>
            <a:ext cx="9143999" cy="4273327"/>
            <a:chOff x="0" y="1773878"/>
            <a:chExt cx="9143999" cy="4273327"/>
          </a:xfrm>
        </p:grpSpPr>
        <p:pic>
          <p:nvPicPr>
            <p:cNvPr id="10" name="Picture 9" descr="Projection_pp_dNdet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69142" y="3873588"/>
              <a:ext cx="12941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sPHENIX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29048" y="3873588"/>
              <a:ext cx="12820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46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0"/>
            <a:ext cx="8739909" cy="896252"/>
          </a:xfrm>
        </p:spPr>
        <p:txBody>
          <a:bodyPr>
            <a:normAutofit/>
          </a:bodyPr>
          <a:lstStyle/>
          <a:p>
            <a:r>
              <a:rPr lang="en-US" dirty="0"/>
              <a:t>Exciting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028959"/>
            <a:ext cx="4956029" cy="256662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/>
              <a:t>MVTX will complete QGP heavy flavor physics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Precision study of the “inner workings of QGP”(LRP15)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440558" y="1398036"/>
            <a:ext cx="35187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</a:t>
            </a:r>
            <a:r>
              <a:rPr lang="en-US" sz="1600" b="1" baseline="0" dirty="0">
                <a:solidFill>
                  <a:srgbClr val="FF0000"/>
                </a:solidFill>
              </a:rPr>
              <a:t>omplement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baseline="0" dirty="0">
                <a:solidFill>
                  <a:srgbClr val="FF0000"/>
                </a:solidFill>
              </a:rPr>
              <a:t> &amp; extend current and future RHIC and LHC QGP programs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5B61-04B6-F642-9F70-AB3C23146288}" type="datetime1">
              <a:rPr lang="en-US" smtClean="0"/>
              <a:t>7/7/18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63929" y="617268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09162" y="3595582"/>
            <a:ext cx="2546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846069" y="4110543"/>
            <a:ext cx="2315443" cy="201364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7" y="5279697"/>
                <a:ext cx="330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5"/>
              <a:ext cx="14175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95503" y="3954973"/>
            <a:ext cx="2210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arxiv.org</a:t>
            </a:r>
            <a:r>
              <a:rPr lang="en-US" sz="1000" dirty="0"/>
              <a:t>/</a:t>
            </a:r>
            <a:r>
              <a:rPr lang="en-US" sz="1000" dirty="0" err="1"/>
              <a:t>pdf</a:t>
            </a:r>
            <a:r>
              <a:rPr lang="en-US" sz="1000" dirty="0"/>
              <a:t>/1501.06197v1.pdf</a:t>
            </a:r>
          </a:p>
        </p:txBody>
      </p:sp>
    </p:spTree>
    <p:extLst>
      <p:ext uri="{BB962C8B-B14F-4D97-AF65-F5344CB8AC3E}">
        <p14:creationId xmlns:p14="http://schemas.microsoft.com/office/powerpoint/2010/main" val="151610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/>
              <a:t>dN</a:t>
            </a:r>
            <a:r>
              <a:rPr lang="en-US" sz="3200" dirty="0"/>
              <a:t>/</a:t>
            </a:r>
            <a:r>
              <a:rPr lang="en-US" sz="3200" dirty="0" err="1"/>
              <a:t>dη</a:t>
            </a:r>
            <a:r>
              <a:rPr lang="en-US" sz="3200" dirty="0"/>
              <a:t> in MB </a:t>
            </a:r>
            <a:r>
              <a:rPr lang="en-US" sz="3200" dirty="0" err="1"/>
              <a:t>Au+Au</a:t>
            </a:r>
            <a:r>
              <a:rPr lang="en-US" sz="3200" dirty="0"/>
              <a:t>/</a:t>
            </a:r>
            <a:r>
              <a:rPr lang="en-US" sz="3200" dirty="0" err="1"/>
              <a:t>Pb+Pb</a:t>
            </a:r>
            <a:r>
              <a:rPr lang="en-US" sz="3200" dirty="0"/>
              <a:t>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/>
              <a:t>With |</a:t>
            </a:r>
            <a:r>
              <a:rPr lang="en-US" sz="2800" dirty="0" err="1"/>
              <a:t>η</a:t>
            </a:r>
            <a:r>
              <a:rPr lang="en-US" sz="2800" dirty="0"/>
              <a:t>|&lt;2.0 region, </a:t>
            </a:r>
            <a:r>
              <a:rPr lang="en-US" sz="2800" dirty="0" err="1"/>
              <a:t>dN</a:t>
            </a:r>
            <a:r>
              <a:rPr lang="en-US" sz="2800" dirty="0"/>
              <a:t>(ALICE) ~4.6*</a:t>
            </a:r>
            <a:r>
              <a:rPr lang="en-US" sz="2800" dirty="0" err="1"/>
              <a:t>dN</a:t>
            </a:r>
            <a:r>
              <a:rPr lang="en-US" sz="2800" dirty="0"/>
              <a:t>(</a:t>
            </a:r>
            <a:r>
              <a:rPr lang="en-US" sz="2800" dirty="0" err="1"/>
              <a:t>sPHENIX</a:t>
            </a:r>
            <a:r>
              <a:rPr lang="en-US" sz="2800" dirty="0"/>
              <a:t>).</a:t>
            </a:r>
          </a:p>
          <a:p>
            <a:r>
              <a:rPr lang="en-US" sz="2800" dirty="0" err="1"/>
              <a:t>Ncoll</a:t>
            </a:r>
            <a:r>
              <a:rPr lang="en-US" sz="2800" dirty="0"/>
              <a:t>(</a:t>
            </a:r>
            <a:r>
              <a:rPr lang="en-US" sz="2800" dirty="0" err="1"/>
              <a:t>Au+Au</a:t>
            </a:r>
            <a:r>
              <a:rPr lang="en-US" sz="2800" dirty="0"/>
              <a:t>)=258, </a:t>
            </a:r>
            <a:r>
              <a:rPr lang="en-US" sz="2800" dirty="0" err="1"/>
              <a:t>Ncoll</a:t>
            </a:r>
            <a:r>
              <a:rPr lang="en-US" sz="2800" dirty="0"/>
              <a:t>(</a:t>
            </a:r>
            <a:r>
              <a:rPr lang="en-US" sz="2800" dirty="0" err="1"/>
              <a:t>Pb+Pb</a:t>
            </a:r>
            <a:r>
              <a:rPr lang="en-US" sz="2800" dirty="0"/>
              <a:t>)=401.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 descr="Projection_HI_MB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023"/>
            <a:ext cx="9144000" cy="4273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9142" y="3873588"/>
            <a:ext cx="1294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sPHENIX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9048" y="3873588"/>
            <a:ext cx="1282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ALICE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4C1168D-3FF8-0A48-B4C5-93D325BD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62BF-DDDF-2740-A9C1-5BCBA945C970}" type="datetime1">
              <a:rPr lang="en-US" smtClean="0"/>
              <a:t>7/7/18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3B46AA-05E2-A640-B42A-5FF7881F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1109865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/>
              <a:t>dN</a:t>
            </a:r>
            <a:r>
              <a:rPr lang="en-US" sz="3200" dirty="0"/>
              <a:t>/</a:t>
            </a:r>
            <a:r>
              <a:rPr lang="en-US" sz="3200" dirty="0" err="1"/>
              <a:t>dη</a:t>
            </a:r>
            <a:r>
              <a:rPr lang="en-US" sz="3200" dirty="0"/>
              <a:t> in 0-10% </a:t>
            </a:r>
            <a:r>
              <a:rPr lang="en-US" sz="3200" dirty="0" err="1"/>
              <a:t>Au+Au</a:t>
            </a:r>
            <a:r>
              <a:rPr lang="en-US" sz="3200" dirty="0"/>
              <a:t>/</a:t>
            </a:r>
            <a:r>
              <a:rPr lang="en-US" sz="3200" dirty="0" err="1"/>
              <a:t>Pb+Pb</a:t>
            </a:r>
            <a:r>
              <a:rPr lang="en-US" sz="3200" dirty="0"/>
              <a:t>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/>
              <a:t>With |</a:t>
            </a:r>
            <a:r>
              <a:rPr lang="en-US" sz="2800" dirty="0" err="1"/>
              <a:t>η</a:t>
            </a:r>
            <a:r>
              <a:rPr lang="en-US" sz="2800" dirty="0"/>
              <a:t>|&lt;2.0 region, </a:t>
            </a:r>
            <a:r>
              <a:rPr lang="en-US" sz="2800" dirty="0" err="1"/>
              <a:t>dN</a:t>
            </a:r>
            <a:r>
              <a:rPr lang="en-US" sz="2800" dirty="0"/>
              <a:t>(ALICE) ~5.1*</a:t>
            </a:r>
            <a:r>
              <a:rPr lang="en-US" sz="2800" dirty="0" err="1"/>
              <a:t>dN</a:t>
            </a:r>
            <a:r>
              <a:rPr lang="en-US" sz="2800" dirty="0"/>
              <a:t>(</a:t>
            </a:r>
            <a:r>
              <a:rPr lang="en-US" sz="2800" dirty="0" err="1"/>
              <a:t>sPHENIX</a:t>
            </a:r>
            <a:r>
              <a:rPr lang="en-US" sz="2800" dirty="0"/>
              <a:t>).</a:t>
            </a:r>
          </a:p>
          <a:p>
            <a:r>
              <a:rPr lang="en-US" sz="2800" dirty="0" err="1"/>
              <a:t>Ncoll</a:t>
            </a:r>
            <a:r>
              <a:rPr lang="en-US" sz="2800" dirty="0"/>
              <a:t>(</a:t>
            </a:r>
            <a:r>
              <a:rPr lang="en-US" sz="2800" dirty="0" err="1"/>
              <a:t>Au+Au</a:t>
            </a:r>
            <a:r>
              <a:rPr lang="en-US" sz="2800" dirty="0"/>
              <a:t>)=962, </a:t>
            </a:r>
            <a:r>
              <a:rPr lang="en-US" sz="2800" dirty="0" err="1"/>
              <a:t>Ncoll</a:t>
            </a:r>
            <a:r>
              <a:rPr lang="en-US" sz="2800" dirty="0"/>
              <a:t>(</a:t>
            </a:r>
            <a:r>
              <a:rPr lang="en-US" sz="2800" dirty="0" err="1"/>
              <a:t>Pb+Pb</a:t>
            </a:r>
            <a:r>
              <a:rPr lang="en-US" sz="2800" dirty="0"/>
              <a:t>)=1670.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Projection_HI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023"/>
            <a:ext cx="9144000" cy="4273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9142" y="3873588"/>
            <a:ext cx="1294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sPHENIX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9048" y="3873588"/>
            <a:ext cx="1282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4169D-F1B9-DF4F-97E4-92E1E877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6D29-9F20-1640-88BF-DCE3BCB00112}" type="datetime1">
              <a:rPr lang="en-US" smtClean="0"/>
              <a:t>7/7/18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EFB18F-A09C-E540-A016-FEFB15E5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16324935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7531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宋体" charset="0"/>
                <a:cs typeface="宋体" charset="0"/>
              </a:rPr>
              <a:t>Hit Density on STAR PXL at RHIC Environment</a:t>
            </a:r>
          </a:p>
        </p:txBody>
      </p:sp>
      <p:sp>
        <p:nvSpPr>
          <p:cNvPr id="8397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8C2A9C85-7229-F942-AE1A-70943D0BCAB6}" type="slidenum">
              <a:rPr lang="en-US" altLang="zh-CN" sz="1400">
                <a:latin typeface="Times New Roman" charset="0"/>
                <a:cs typeface="Arial" charset="0"/>
              </a:rPr>
              <a:pPr/>
              <a:t>42</a:t>
            </a:fld>
            <a:endParaRPr lang="en-US" altLang="zh-CN" sz="1400">
              <a:latin typeface="Times New Roman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796925"/>
          <a:ext cx="5562600" cy="2057400"/>
        </p:xfrm>
        <a:graphic>
          <a:graphicData uri="http://schemas.openxmlformats.org/drawingml/2006/table">
            <a:tbl>
              <a:tblPr/>
              <a:tblGrid>
                <a:gridCol w="281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inner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outer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Radius (cm)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2.8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pileup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13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UPC electrons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33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Total bkgd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signal Au+Au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4002" name="TextBox 6"/>
          <p:cNvSpPr txBox="1">
            <a:spLocks noChangeArrowheads="1"/>
          </p:cNvSpPr>
          <p:nvPr/>
        </p:nvSpPr>
        <p:spPr bwMode="auto">
          <a:xfrm rot="-5400000">
            <a:off x="346075" y="1787525"/>
            <a:ext cx="1931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Simulation@50kHz</a:t>
            </a:r>
          </a:p>
        </p:txBody>
      </p:sp>
      <p:sp>
        <p:nvSpPr>
          <p:cNvPr id="84003" name="TextBox 7"/>
          <p:cNvSpPr txBox="1">
            <a:spLocks noChangeArrowheads="1"/>
          </p:cNvSpPr>
          <p:nvPr/>
        </p:nvSpPr>
        <p:spPr bwMode="auto">
          <a:xfrm>
            <a:off x="457200" y="4038600"/>
            <a:ext cx="4038600" cy="1816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Signal hits fraction in MB (Central) events:</a:t>
            </a:r>
          </a:p>
          <a:p>
            <a:pPr eaLnBrk="1" hangingPunct="1"/>
            <a:r>
              <a:rPr lang="en-US"/>
              <a:t>    ~15% (~30%) at PXL inner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Increasing fake matches in low p</a:t>
            </a:r>
            <a:r>
              <a:rPr lang="en-US" baseline="-25000"/>
              <a:t>T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Technology chosen considering both physics and technology readiness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0" y="2930525"/>
          <a:ext cx="5562600" cy="335132"/>
        </p:xfrm>
        <a:graphic>
          <a:graphicData uri="http://schemas.openxmlformats.org/drawingml/2006/table">
            <a:tbl>
              <a:tblPr/>
              <a:tblGrid>
                <a:gridCol w="281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Au+Au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MB real data (cm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4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4243388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15" name="TextBox 11"/>
          <p:cNvSpPr txBox="1">
            <a:spLocks noChangeArrowheads="1"/>
          </p:cNvSpPr>
          <p:nvPr/>
        </p:nvSpPr>
        <p:spPr bwMode="auto">
          <a:xfrm>
            <a:off x="7696200" y="3505200"/>
            <a:ext cx="102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400" u="sng"/>
              <a:t>Simulation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1591" y="782790"/>
            <a:ext cx="18811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>
                <a:solidFill>
                  <a:srgbClr val="FF0000"/>
                </a:solidFill>
              </a:rPr>
              <a:t>- Ming’s note: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With 5uS integration time,  BG rate can be reduced by, 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5/200 = 1/40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S/B ~ 8/1 for sPHENIX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488CD-A90D-5E42-AEB3-77489153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1E7E-7B22-D542-92F6-D87DFB77F563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5130A-9CAE-5646-98D8-8A9E2607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465915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361"/>
            <a:ext cx="8229600" cy="1143000"/>
          </a:xfrm>
        </p:spPr>
        <p:txBody>
          <a:bodyPr/>
          <a:lstStyle/>
          <a:p>
            <a:r>
              <a:rPr lang="en-US" dirty="0"/>
              <a:t>Hits and Event Data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549"/>
            <a:ext cx="8229600" cy="8890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Event size: sPHENIX = 1/3 ALICE</a:t>
            </a:r>
          </a:p>
          <a:p>
            <a:r>
              <a:rPr lang="en-US" dirty="0"/>
              <a:t>Identical geometry for MVTX and ITS/IB(layer 0-2)</a:t>
            </a:r>
          </a:p>
          <a:p>
            <a:r>
              <a:rPr lang="en-US" dirty="0"/>
              <a:t>sPHENIX integration time ~5uS, less noise compared with ALICE with 10~20uS.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B8F5-FFA8-374C-8B66-DE3EA505A293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28" y="2184401"/>
            <a:ext cx="8399672" cy="39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99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1162508" y="4493085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4361" y="4559470"/>
            <a:ext cx="2480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48 inner staves;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48 RU boards;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6 FELIX boards;</a:t>
            </a:r>
          </a:p>
          <a:p>
            <a:r>
              <a:rPr lang="en-US" sz="2400" dirty="0"/>
              <a:t>   - 8RU -&gt;1 FELIX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Readout Units Required for ITS &amp; sPHENIX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9D0B6-5597-0448-BE6A-51C634904175}" type="datetime1">
              <a:rPr lang="en-US" smtClean="0"/>
              <a:t>7/7/18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125057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380" y="0"/>
            <a:ext cx="8928100" cy="602653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ALPIDE Modes of Operation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02653"/>
            <a:ext cx="8569190" cy="1602177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The ITS is planned to be operated in two modes:</a:t>
            </a:r>
          </a:p>
          <a:p>
            <a:pPr lvl="1" defTabSz="519113"/>
            <a:endParaRPr lang="en-US" sz="20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>
                <a:solidFill>
                  <a:schemeClr val="tx2"/>
                </a:solidFill>
                <a:latin typeface="Calibri Light" panose="020F0302020204030204" pitchFamily="34" charset="0"/>
              </a:rPr>
              <a:t>Triggered mode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with a short strobe window and read out based on an external trigger.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endParaRPr lang="en-US" sz="2000" b="1" i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>
                <a:solidFill>
                  <a:schemeClr val="tx2"/>
                </a:solidFill>
                <a:latin typeface="Calibri Light" panose="020F0302020204030204" pitchFamily="34" charset="0"/>
              </a:rPr>
              <a:t>Continuous mode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using a long, periodic strobe window and read out.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56" t="21044" r="14185" b="62852"/>
          <a:stretch/>
        </p:blipFill>
        <p:spPr>
          <a:xfrm>
            <a:off x="286835" y="2204830"/>
            <a:ext cx="8569190" cy="1296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691" t="21045" r="14295" b="62767"/>
          <a:stretch/>
        </p:blipFill>
        <p:spPr>
          <a:xfrm>
            <a:off x="286834" y="4869200"/>
            <a:ext cx="8533755" cy="12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14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62" y="62972"/>
            <a:ext cx="8229600" cy="1143000"/>
          </a:xfrm>
        </p:spPr>
        <p:txBody>
          <a:bodyPr/>
          <a:lstStyle/>
          <a:p>
            <a:r>
              <a:rPr lang="en-US" dirty="0"/>
              <a:t>ALICE Data Rate and Dead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AB53-DCB9-F544-8AE5-4EDC943A8640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9" y="1197429"/>
            <a:ext cx="9081556" cy="48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94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5A3ED-DA28-304D-B2AE-8A8D1752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sPHENIX Radiation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4A837-958D-784F-B197-DB8831FA3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CFA9-9208-F849-B3FE-F9B3B20FABEA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EDD2C-0CF6-F04B-803B-FC29D617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CE2E6-9190-1046-BB75-65DD49B8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95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Radiation Measurements in PHENIX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Used </a:t>
            </a:r>
            <a:r>
              <a:rPr lang="en-US" sz="2000" dirty="0" err="1"/>
              <a:t>RadMons</a:t>
            </a:r>
            <a:r>
              <a:rPr lang="en-US" sz="2000" dirty="0"/>
              <a:t> from CERN</a:t>
            </a:r>
          </a:p>
          <a:p>
            <a:pPr lvl="1"/>
            <a:r>
              <a:rPr lang="en-US" sz="1600" dirty="0" err="1"/>
              <a:t>RadFET</a:t>
            </a:r>
            <a:r>
              <a:rPr lang="en-US" sz="1600" dirty="0"/>
              <a:t> sensitive primarily to ionizing radiation</a:t>
            </a:r>
          </a:p>
          <a:p>
            <a:pPr lvl="1"/>
            <a:r>
              <a:rPr lang="en-US" sz="1600" dirty="0"/>
              <a:t>Pin Diode sensitive to neutrons</a:t>
            </a:r>
          </a:p>
          <a:p>
            <a:pPr lvl="1"/>
            <a:r>
              <a:rPr lang="en-US" sz="1600" dirty="0"/>
              <a:t>Both are integrating devices</a:t>
            </a:r>
          </a:p>
          <a:p>
            <a:endParaRPr lang="en-US" sz="2000" dirty="0"/>
          </a:p>
          <a:p>
            <a:r>
              <a:rPr lang="en-US" sz="2000" dirty="0"/>
              <a:t>Placed in the IR for RUNs 13-16</a:t>
            </a:r>
          </a:p>
          <a:p>
            <a:pPr lvl="1"/>
            <a:r>
              <a:rPr lang="en-US" sz="1600" dirty="0"/>
              <a:t>Run 13: 510 </a:t>
            </a:r>
            <a:r>
              <a:rPr lang="en-US" sz="1600" dirty="0" err="1"/>
              <a:t>GeV</a:t>
            </a:r>
            <a:r>
              <a:rPr lang="en-US" sz="1600" dirty="0"/>
              <a:t> p-p</a:t>
            </a:r>
          </a:p>
          <a:p>
            <a:pPr lvl="1"/>
            <a:r>
              <a:rPr lang="en-US" sz="1600" dirty="0"/>
              <a:t>Run 14: Mixed Heavy Ion Running</a:t>
            </a:r>
          </a:p>
          <a:p>
            <a:pPr lvl="1"/>
            <a:r>
              <a:rPr lang="en-US" sz="1600" dirty="0"/>
              <a:t>Run 15: 100 </a:t>
            </a:r>
            <a:r>
              <a:rPr lang="en-US" sz="1600" dirty="0" err="1"/>
              <a:t>GeV</a:t>
            </a:r>
            <a:r>
              <a:rPr lang="en-US" sz="1600" dirty="0"/>
              <a:t> p-p</a:t>
            </a:r>
          </a:p>
          <a:p>
            <a:pPr lvl="1"/>
            <a:r>
              <a:rPr lang="en-US" sz="1600" dirty="0"/>
              <a:t>Run 16: 200 </a:t>
            </a:r>
            <a:r>
              <a:rPr lang="en-US" sz="1600" dirty="0" err="1"/>
              <a:t>GeV</a:t>
            </a:r>
            <a:r>
              <a:rPr lang="en-US" sz="1600" dirty="0"/>
              <a:t> Au-Au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Locations: </a:t>
            </a:r>
          </a:p>
          <a:p>
            <a:pPr lvl="1"/>
            <a:r>
              <a:rPr lang="en-US" sz="1600" dirty="0"/>
              <a:t>3 positioned on North Nose Cone @ ~ 3cm, ~8 cm and ~16 cm (shown)</a:t>
            </a:r>
          </a:p>
          <a:p>
            <a:pPr lvl="1"/>
            <a:r>
              <a:rPr lang="en-US" sz="1600" dirty="0"/>
              <a:t>Others positioned inside the pistons, used for </a:t>
            </a:r>
            <a:r>
              <a:rPr lang="en-US" sz="1600" dirty="0" err="1"/>
              <a:t>SiPM</a:t>
            </a:r>
            <a:r>
              <a:rPr lang="en-US" sz="1600" dirty="0"/>
              <a:t> damage, </a:t>
            </a:r>
            <a:r>
              <a:rPr lang="mr-IN" sz="1600" dirty="0"/>
              <a:t>…</a:t>
            </a:r>
            <a:r>
              <a:rPr lang="en-US" sz="1600" dirty="0"/>
              <a:t> (Not shown)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913F96-20D4-C242-8284-44D664B4B641}" type="datetime1">
              <a:rPr lang="en-US" altLang="en-US" smtClean="0"/>
              <a:t>7/7/18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 @BNL Directors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48</a:t>
            </a:fld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7C6BD-55A0-7043-B085-DEA6A2CC4AAD}"/>
              </a:ext>
            </a:extLst>
          </p:cNvPr>
          <p:cNvSpPr txBox="1"/>
          <p:nvPr/>
        </p:nvSpPr>
        <p:spPr>
          <a:xfrm>
            <a:off x="5388634" y="5454075"/>
            <a:ext cx="3368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Eric </a:t>
            </a:r>
            <a:r>
              <a:rPr lang="en-US" dirty="0" err="1"/>
              <a:t>Mannel</a:t>
            </a:r>
            <a:endParaRPr lang="en-US" dirty="0"/>
          </a:p>
          <a:p>
            <a:r>
              <a:rPr lang="en-US" dirty="0"/>
              <a:t>sPHENIX Directors Review, 3/2018</a:t>
            </a:r>
          </a:p>
        </p:txBody>
      </p:sp>
    </p:spTree>
    <p:extLst>
      <p:ext uri="{BB962C8B-B14F-4D97-AF65-F5344CB8AC3E}">
        <p14:creationId xmlns:p14="http://schemas.microsoft.com/office/powerpoint/2010/main" val="32030648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RadFET</a:t>
            </a:r>
            <a:r>
              <a:rPr lang="en-US" sz="3600" dirty="0"/>
              <a:t> Results</a:t>
            </a:r>
          </a:p>
        </p:txBody>
      </p:sp>
      <p:pic>
        <p:nvPicPr>
          <p:cNvPr id="8" name="Content Placeholder 7" descr="All_Runs_CH_0-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83" b="-8483"/>
          <a:stretch>
            <a:fillRect/>
          </a:stretch>
        </p:blipFill>
        <p:spPr>
          <a:xfrm>
            <a:off x="195532" y="1340667"/>
            <a:ext cx="4319318" cy="4836296"/>
          </a:xfrm>
        </p:spPr>
      </p:pic>
      <p:pic>
        <p:nvPicPr>
          <p:cNvPr id="9" name="Content Placeholder 8" descr="All_Runs_CH_0-2_Zoo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83" b="-8483"/>
          <a:stretch>
            <a:fillRect/>
          </a:stretch>
        </p:blipFill>
        <p:spPr>
          <a:xfrm>
            <a:off x="4629150" y="1340667"/>
            <a:ext cx="4319318" cy="4836296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D635C-BCF8-744F-857B-488AF4C56BDC}" type="datetime1">
              <a:rPr lang="en-US" altLang="en-US" smtClean="0"/>
              <a:t>7/7/18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 @BNL Directors Review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85801" y="3733800"/>
            <a:ext cx="893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510 </a:t>
            </a:r>
            <a:r>
              <a:rPr lang="en-US" sz="1100" dirty="0" err="1"/>
              <a:t>GeV</a:t>
            </a:r>
            <a:r>
              <a:rPr lang="en-US" sz="1100" dirty="0"/>
              <a:t> p-p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00" y="350520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Mixed Heavy 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1" y="3200400"/>
            <a:ext cx="893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 </a:t>
            </a:r>
            <a:r>
              <a:rPr lang="en-US" sz="1100" dirty="0" err="1"/>
              <a:t>GeV</a:t>
            </a:r>
            <a:r>
              <a:rPr lang="en-US" sz="1100" dirty="0"/>
              <a:t> p-p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6600" y="2895600"/>
            <a:ext cx="10568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200 </a:t>
            </a:r>
            <a:r>
              <a:rPr lang="en-US" sz="1100" dirty="0" err="1"/>
              <a:t>GeV</a:t>
            </a:r>
            <a:r>
              <a:rPr lang="en-US" sz="1100" dirty="0"/>
              <a:t> Au-Au</a:t>
            </a:r>
          </a:p>
        </p:txBody>
      </p:sp>
    </p:spTree>
    <p:extLst>
      <p:ext uri="{BB962C8B-B14F-4D97-AF65-F5344CB8AC3E}">
        <p14:creationId xmlns:p14="http://schemas.microsoft.com/office/powerpoint/2010/main" val="1123168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381" y="80581"/>
            <a:ext cx="7729619" cy="7429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MVTX</a:t>
            </a:r>
            <a:r>
              <a:rPr lang="en-US" sz="2400" b="1" dirty="0"/>
              <a:t>: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/>
              <a:t>onolithic-Active-Pixel-Sensor-based </a:t>
            </a:r>
            <a:r>
              <a:rPr lang="en-US" sz="2400" b="1" dirty="0" err="1">
                <a:solidFill>
                  <a:srgbClr val="FF0000"/>
                </a:solidFill>
              </a:rPr>
              <a:t>V</a:t>
            </a:r>
            <a:r>
              <a:rPr lang="en-US" sz="2400" b="1" dirty="0" err="1"/>
              <a:t>er</a:t>
            </a:r>
            <a:r>
              <a:rPr lang="en-US" sz="2400" b="1" dirty="0" err="1">
                <a:solidFill>
                  <a:srgbClr val="FF0000"/>
                </a:solidFill>
              </a:rPr>
              <a:t>T</a:t>
            </a:r>
            <a:r>
              <a:rPr lang="en-US" sz="2400" b="1" dirty="0" err="1"/>
              <a:t>e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15000" y="2206580"/>
            <a:ext cx="2233727" cy="3304299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169938" y="3982415"/>
            <a:ext cx="2138363" cy="1687265"/>
            <a:chOff x="7365933" y="494667"/>
            <a:chExt cx="3771955" cy="3013163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5561" y="494667"/>
              <a:ext cx="2431745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0" dirty="0" err="1">
                  <a:solidFill>
                    <a:srgbClr val="FF0000"/>
                  </a:solidFill>
                </a:rPr>
                <a:t>sPHENIX</a:t>
              </a:r>
              <a:r>
                <a:rPr lang="en-US" sz="1050" dirty="0">
                  <a:solidFill>
                    <a:srgbClr val="FF0000"/>
                  </a:solidFill>
                </a:rPr>
                <a:t> </a:t>
              </a:r>
              <a:r>
                <a:rPr sz="1050" dirty="0">
                  <a:solidFill>
                    <a:srgbClr val="FF0000"/>
                  </a:solidFill>
                </a:rPr>
                <a:t>Inner Trackin</a:t>
              </a:r>
              <a:r>
                <a:rPr lang="en-US" sz="1050" dirty="0">
                  <a:solidFill>
                    <a:srgbClr val="FF0000"/>
                  </a:solidFill>
                </a:rPr>
                <a:t>g</a:t>
              </a:r>
              <a:endParaRPr sz="105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308302" y="4603875"/>
            <a:ext cx="2395772" cy="1093307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Max.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9128" y="2180129"/>
            <a:ext cx="1790644" cy="2192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24" name="TextBox 23"/>
          <p:cNvSpPr txBox="1"/>
          <p:nvPr/>
        </p:nvSpPr>
        <p:spPr>
          <a:xfrm>
            <a:off x="736353" y="1138546"/>
            <a:ext cx="268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sPHENIX@RHIC</a:t>
            </a:r>
            <a:r>
              <a:rPr lang="en-US" dirty="0"/>
              <a:t> (2023+)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439" y="1539956"/>
            <a:ext cx="2187090" cy="223918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331249" y="2723657"/>
            <a:ext cx="523165" cy="113796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716885" y="2723657"/>
            <a:ext cx="533400" cy="113796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32739" y="1596165"/>
            <a:ext cx="199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ALICE ITS Upgrade @CERN;</a:t>
            </a:r>
          </a:p>
          <a:p>
            <a:r>
              <a:rPr lang="en-US" sz="12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0519" y="1249848"/>
            <a:ext cx="2098781" cy="7155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Key integration tasks: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Readout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332-AFC0-F142-B24C-41CD1EAF121A}" type="datetime1">
              <a:rPr lang="en-US" smtClean="0"/>
              <a:t>7/7/18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825348-5C51-324B-8844-8088BA1C5F85}"/>
              </a:ext>
            </a:extLst>
          </p:cNvPr>
          <p:cNvSpPr txBox="1"/>
          <p:nvPr/>
        </p:nvSpPr>
        <p:spPr>
          <a:xfrm>
            <a:off x="1306439" y="5954942"/>
            <a:ext cx="40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MVTX could also be a day-1 EIC detector</a:t>
            </a:r>
          </a:p>
        </p:txBody>
      </p:sp>
    </p:spTree>
    <p:extLst>
      <p:ext uri="{BB962C8B-B14F-4D97-AF65-F5344CB8AC3E}">
        <p14:creationId xmlns:p14="http://schemas.microsoft.com/office/powerpoint/2010/main" val="1418148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804" y="365126"/>
            <a:ext cx="8655170" cy="1325563"/>
          </a:xfrm>
        </p:spPr>
        <p:txBody>
          <a:bodyPr/>
          <a:lstStyle/>
          <a:p>
            <a:r>
              <a:rPr lang="en-US" sz="3600" dirty="0"/>
              <a:t>Pin Diode Fluence Measurements @PHENIX</a:t>
            </a:r>
          </a:p>
        </p:txBody>
      </p:sp>
      <p:pic>
        <p:nvPicPr>
          <p:cNvPr id="8" name="Content Placeholder 7" descr="All_Runs_Ch_0-2_Fluence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83" b="-8483"/>
          <a:stretch>
            <a:fillRect/>
          </a:stretch>
        </p:blipFill>
        <p:spPr>
          <a:xfrm>
            <a:off x="63260" y="1192564"/>
            <a:ext cx="4876800" cy="498439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77635"/>
            <a:ext cx="4250307" cy="2016005"/>
          </a:xfrm>
        </p:spPr>
        <p:txBody>
          <a:bodyPr/>
          <a:lstStyle/>
          <a:p>
            <a:r>
              <a:rPr lang="en-US" sz="2000" dirty="0"/>
              <a:t>For Au-Au running we expect @ sPHENIX </a:t>
            </a:r>
            <a:r>
              <a:rPr lang="en-US" sz="2000" dirty="0" err="1"/>
              <a:t>EMCal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Integrated ionizing radiation dosages of order 10’s of </a:t>
            </a:r>
            <a:r>
              <a:rPr lang="en-US" sz="1600" dirty="0" err="1"/>
              <a:t>kRad</a:t>
            </a:r>
            <a:r>
              <a:rPr lang="en-US" sz="1600" dirty="0"/>
              <a:t>/run</a:t>
            </a:r>
          </a:p>
          <a:p>
            <a:pPr lvl="1"/>
            <a:r>
              <a:rPr lang="en-US" sz="1600" dirty="0"/>
              <a:t>Integrated neutron </a:t>
            </a:r>
            <a:r>
              <a:rPr lang="en-US" sz="1600" dirty="0" err="1"/>
              <a:t>fluences</a:t>
            </a:r>
            <a:r>
              <a:rPr lang="en-US" sz="1600" dirty="0"/>
              <a:t> of order 2x10</a:t>
            </a:r>
            <a:r>
              <a:rPr lang="en-US" sz="1600" baseline="30000" dirty="0"/>
              <a:t>11 </a:t>
            </a:r>
            <a:r>
              <a:rPr lang="en-US" sz="1600" dirty="0"/>
              <a:t> n/cm</a:t>
            </a:r>
            <a:r>
              <a:rPr lang="en-US" sz="1600" baseline="30000" dirty="0"/>
              <a:t>2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F6107C-A3B2-624D-84C8-B0D4C52D0DED}" type="datetime1">
              <a:rPr lang="en-US" altLang="en-US" smtClean="0"/>
              <a:t>7/7/18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 @BNL Directors Review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50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2D3651-2E85-354A-8FBF-8665199491F1}"/>
              </a:ext>
            </a:extLst>
          </p:cNvPr>
          <p:cNvSpPr txBox="1"/>
          <p:nvPr/>
        </p:nvSpPr>
        <p:spPr>
          <a:xfrm>
            <a:off x="4827759" y="4012777"/>
            <a:ext cx="3755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MVTX: &lt;R&gt;_0/1/2 = 2.6/3.4/4.1cm</a:t>
            </a:r>
          </a:p>
          <a:p>
            <a:endParaRPr lang="en-US" dirty="0"/>
          </a:p>
          <a:p>
            <a:r>
              <a:rPr lang="en-US" dirty="0"/>
              <a:t>MVTX R_0 fluence ~ 11 x10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/>
              <a:t>nEq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444B6-3373-6A45-B2B7-7B34D33738C0}"/>
              </a:ext>
            </a:extLst>
          </p:cNvPr>
          <p:cNvSpPr txBox="1"/>
          <p:nvPr/>
        </p:nvSpPr>
        <p:spPr>
          <a:xfrm>
            <a:off x="4940060" y="5253633"/>
            <a:ext cx="3626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dose due to collisions @PHENIX:</a:t>
            </a:r>
          </a:p>
          <a:p>
            <a:r>
              <a:rPr lang="en-US" dirty="0" err="1"/>
              <a:t>D_collisions</a:t>
            </a:r>
            <a:r>
              <a:rPr lang="en-US" dirty="0"/>
              <a:t> / </a:t>
            </a:r>
            <a:r>
              <a:rPr lang="en-US" dirty="0" err="1"/>
              <a:t>D_total</a:t>
            </a:r>
            <a:r>
              <a:rPr lang="en-US" dirty="0"/>
              <a:t> = 61%</a:t>
            </a:r>
          </a:p>
          <a:p>
            <a:r>
              <a:rPr lang="en-US" dirty="0"/>
              <a:t>arXiv:0710.2676 [</a:t>
            </a:r>
            <a:r>
              <a:rPr lang="en-US" dirty="0" err="1"/>
              <a:t>nucl</a:t>
            </a:r>
            <a:r>
              <a:rPr lang="en-US" dirty="0"/>
              <a:t>-ex]</a:t>
            </a:r>
          </a:p>
        </p:txBody>
      </p:sp>
    </p:spTree>
    <p:extLst>
      <p:ext uri="{BB962C8B-B14F-4D97-AF65-F5344CB8AC3E}">
        <p14:creationId xmlns:p14="http://schemas.microsoft.com/office/powerpoint/2010/main" val="691622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ITS Readout - Radiation Load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07950" y="908650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848" y="4941210"/>
            <a:ext cx="8923632" cy="115216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TID &amp; fluence = (table 1 × 1.3</a:t>
            </a:r>
            <a:r>
              <a:rPr lang="en-US" sz="1200" baseline="-25000" dirty="0">
                <a:solidFill>
                  <a:schemeClr val="tx2"/>
                </a:solidFill>
                <a:latin typeface="Calibri Light" panose="020F0302020204030204" pitchFamily="34" charset="0"/>
              </a:rPr>
              <a:t>data taking efficiency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+ Table 2 / 10</a:t>
            </a:r>
            <a:r>
              <a:rPr lang="en-US" sz="1200" baseline="-25000" dirty="0">
                <a:solidFill>
                  <a:schemeClr val="tx2"/>
                </a:solidFill>
                <a:latin typeface="Calibri Light" panose="020F0302020204030204" pitchFamily="34" charset="0"/>
              </a:rPr>
              <a:t>better vacuum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) × </a:t>
            </a:r>
            <a:r>
              <a:rPr lang="en-US" sz="1200" b="1" dirty="0">
                <a:solidFill>
                  <a:srgbClr val="C00000"/>
                </a:solidFill>
                <a:latin typeface="Calibri Light" panose="020F0302020204030204" pitchFamily="34" charset="0"/>
              </a:rPr>
              <a:t>10</a:t>
            </a:r>
            <a:r>
              <a:rPr lang="en-US" sz="1200" b="1" baseline="-25000" dirty="0">
                <a:solidFill>
                  <a:srgbClr val="C00000"/>
                </a:solidFill>
                <a:latin typeface="Calibri Light" panose="020F0302020204030204" pitchFamily="34" charset="0"/>
              </a:rPr>
              <a:t>safety factor</a:t>
            </a:r>
            <a:endParaRPr lang="en-US" sz="1200" b="1" dirty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Safety factor of 10 on top of TID and </a:t>
            </a:r>
            <a:r>
              <a:rPr lang="en-US" sz="12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fluence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calculated as in the above line.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(table 1, worst case scenario).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The average value within the z span is reported first, in brackets the peak value within the z interval.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*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Momentum &gt; 20 MeV.</a:t>
            </a:r>
          </a:p>
        </p:txBody>
      </p:sp>
    </p:spTree>
    <p:extLst>
      <p:ext uri="{BB962C8B-B14F-4D97-AF65-F5344CB8AC3E}">
        <p14:creationId xmlns:p14="http://schemas.microsoft.com/office/powerpoint/2010/main" val="22722982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8033-A70E-7D48-9694-FD583CA7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90" y="78462"/>
            <a:ext cx="8469539" cy="1325563"/>
          </a:xfrm>
        </p:spPr>
        <p:txBody>
          <a:bodyPr/>
          <a:lstStyle/>
          <a:p>
            <a:r>
              <a:rPr lang="en-US" dirty="0"/>
              <a:t>ALICE ITS Upgrade – PRR 4/13/2018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130B7-383B-524E-9CE6-976617ED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1030-042C-4841-9A74-A1A061E5F874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BAE13-BB0F-384D-BE36-D8CF781A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E079F-AEB7-CB4C-A94B-514FE40C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0DACE-461D-4F44-88D6-5516420EE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29" y="1496934"/>
            <a:ext cx="83566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2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1CD4-F909-284E-8E1F-CF1BD5D4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BB9CB-7017-4D4C-A63A-611FBC46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DA84-D8E7-9142-9339-EE282A15B3FD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9D335-B4AA-5B46-B93A-20C0B8D4D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BFD6F-3994-2749-98D6-831657D4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65197-6183-A24E-A331-546DDF7E5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29" y="1493811"/>
            <a:ext cx="84582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03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EB1B-D595-BF46-99E7-1C1DC941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5450"/>
            <a:ext cx="7886700" cy="1325563"/>
          </a:xfrm>
        </p:spPr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C51C9-9DC6-594A-A452-566BB9C0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0D146-77C2-D741-AFA9-6ED8D8A164BA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03B9C-525F-E54C-B321-6F67DC6F1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22365-78F7-8F49-9D51-10AC6301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FD7E79-A805-7B4A-926A-127A8C8DA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33" y="1538782"/>
            <a:ext cx="84582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96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B63C-1F35-834B-A61B-4A2565FC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697AE-E5BD-3845-913A-FD73519A6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4656-F88F-B04A-A24C-116FAE9323B1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901A2-B4DE-7343-A8D5-E53F3F5D1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4B003-A31E-2E43-9D16-A4DB333A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FBB91-57EF-5E4F-96CC-1BCC9921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498809"/>
            <a:ext cx="84582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748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3DF1-9AC8-7F43-BD55-C9EA8169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3B3AC-EA9B-6A49-A269-B00223BB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669-AC79-0E4B-A89E-5A48D7D1CB5E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B3EFE-18EA-0A4E-A257-E3DC71D0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E5A54-600E-6C43-8AA9-565E30B0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5AFF5-0C6B-7C42-BF7E-FD2EBDC9C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38782"/>
            <a:ext cx="84582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460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0C832-480A-734B-8C0E-9FA3E27E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67770F-A784-3841-8C10-82BBAF8E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59B24-0CBD-F74A-A947-2A77583B7F6A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9E81D-73ED-FC45-AA43-84DBC6194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B1915-969B-EB40-AA4D-01D389BA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B8A71-95C4-3C4D-B5BB-4FAF8F1D6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39" y="1448841"/>
            <a:ext cx="84582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62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2170F-ACD5-9D48-9615-675382C74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Test Beam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03F53-5498-5540-AD47-5386931D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D5E5-2BE8-114D-B303-53DBA426E9E6}" type="datetime1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23C52-9AB5-244A-91FF-F47E8507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31E63-BE01-0544-95FC-EE8F8F0D7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775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6208" cy="67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56026-8C39-EB45-9493-7EE156E34E37}"/>
              </a:ext>
            </a:extLst>
          </p:cNvPr>
          <p:cNvSpPr txBox="1"/>
          <p:nvPr/>
        </p:nvSpPr>
        <p:spPr>
          <a:xfrm>
            <a:off x="28575" y="244612"/>
            <a:ext cx="53850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LANL </a:t>
            </a:r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 Setup 03/2018</a:t>
            </a:r>
          </a:p>
          <a:p>
            <a:r>
              <a:rPr lang="en-US" sz="1600" dirty="0">
                <a:solidFill>
                  <a:srgbClr val="0432FF"/>
                </a:solidFill>
              </a:rPr>
              <a:t>4-ALPIDE Telescope + 4-SamTec cables + 1 RU + 1 FELIX(“CRU”)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39CA-10C2-B549-BC00-645EED18F17C}"/>
              </a:ext>
            </a:extLst>
          </p:cNvPr>
          <p:cNvSpPr txBox="1"/>
          <p:nvPr/>
        </p:nvSpPr>
        <p:spPr>
          <a:xfrm>
            <a:off x="5715000" y="76200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LHC 40MHz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mockup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940FF-2B02-B042-A188-A6DA411BD142}"/>
              </a:ext>
            </a:extLst>
          </p:cNvPr>
          <p:cNvSpPr txBox="1"/>
          <p:nvPr/>
        </p:nvSpPr>
        <p:spPr>
          <a:xfrm>
            <a:off x="4038600" y="1905000"/>
            <a:ext cx="1675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CLK recovered from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FELIX through GBT link;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Trigger from FELIX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DBAE5-6269-5241-B091-33C0DAE85FCD}"/>
              </a:ext>
            </a:extLst>
          </p:cNvPr>
          <p:cNvSpPr txBox="1"/>
          <p:nvPr/>
        </p:nvSpPr>
        <p:spPr>
          <a:xfrm>
            <a:off x="381000" y="14478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4-ALPIDE Telescope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2A567-9BB3-1740-8A7E-9B749E652F7C}"/>
              </a:ext>
            </a:extLst>
          </p:cNvPr>
          <p:cNvSpPr txBox="1"/>
          <p:nvPr/>
        </p:nvSpPr>
        <p:spPr>
          <a:xfrm>
            <a:off x="2057400" y="1447800"/>
            <a:ext cx="2425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 5-m </a:t>
            </a:r>
            <a:r>
              <a:rPr lang="en-US" sz="1400" b="1" dirty="0" err="1">
                <a:solidFill>
                  <a:srgbClr val="FF0000"/>
                </a:solidFill>
              </a:rPr>
              <a:t>SamTec</a:t>
            </a:r>
            <a:r>
              <a:rPr lang="en-US" sz="1400" b="1" dirty="0">
                <a:solidFill>
                  <a:srgbClr val="FF0000"/>
                </a:solidFill>
              </a:rPr>
              <a:t> Cables, 1.2Gbps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AE112-8109-254C-A516-62B19522522B}"/>
              </a:ext>
            </a:extLst>
          </p:cNvPr>
          <p:cNvSpPr txBox="1"/>
          <p:nvPr/>
        </p:nvSpPr>
        <p:spPr>
          <a:xfrm>
            <a:off x="7086600" y="3505200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FELIX (“CRU”)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BEADA3B-C53F-4442-92CA-9EDE7C66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0E7C-F255-1341-A0FE-0BA752394F2E}" type="datetime1">
              <a:rPr lang="en-US" smtClean="0"/>
              <a:t>7/7/18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F8E7E9-A022-F047-B944-43657C8C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E5ABA9-7F56-3547-84EA-80376827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94BA6B-3C77-884E-AA76-6FB0A9B57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950" y="4583607"/>
            <a:ext cx="2234443" cy="18902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046CD4-E96A-F543-A704-6A6929BCBF2C}"/>
              </a:ext>
            </a:extLst>
          </p:cNvPr>
          <p:cNvSpPr txBox="1"/>
          <p:nvPr/>
        </p:nvSpPr>
        <p:spPr>
          <a:xfrm>
            <a:off x="7504009" y="4336025"/>
            <a:ext cx="1076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Online Display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60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0722" y="2344413"/>
            <a:ext cx="3737774" cy="375729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0" y="150336"/>
            <a:ext cx="9144000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591839" y="1146542"/>
            <a:ext cx="697274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Displaced tracks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Large 2</a:t>
            </a:r>
            <a:r>
              <a:rPr lang="en-US" sz="1600" baseline="30000" dirty="0">
                <a:solidFill>
                  <a:srgbClr val="00B050"/>
                </a:solidFill>
              </a:rPr>
              <a:t>nd</a:t>
            </a:r>
            <a:r>
              <a:rPr lang="en-US" sz="1600" dirty="0">
                <a:solidFill>
                  <a:srgbClr val="00B050"/>
                </a:solidFill>
              </a:rPr>
              <a:t> vertex invariant mass</a:t>
            </a:r>
            <a:endParaRPr sz="1600" dirty="0">
              <a:solidFill>
                <a:srgbClr val="00B05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/>
              <a:t>Need high precision tracking and vertex determination – </a:t>
            </a:r>
            <a:r>
              <a:rPr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lang="en-US" sz="1400" dirty="0"/>
              <a:t>Need excellent jet detection capabilities – </a:t>
            </a:r>
            <a:r>
              <a:rPr lang="en-US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79" y="-53437"/>
            <a:ext cx="7435141" cy="1325563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0" y="2587801"/>
            <a:ext cx="4580689" cy="391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178A3A38-E8FC-054C-92F9-7EEBD6CDA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D31-5B94-634F-889F-8FCE9B30D025}" type="datetime1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969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D609-C724-3B48-A487-EDDF579E8D66}"/>
              </a:ext>
            </a:extLst>
          </p:cNvPr>
          <p:cNvGrpSpPr/>
          <p:nvPr/>
        </p:nvGrpSpPr>
        <p:grpSpPr>
          <a:xfrm>
            <a:off x="5282442" y="3657600"/>
            <a:ext cx="3937758" cy="2894817"/>
            <a:chOff x="5105400" y="990600"/>
            <a:chExt cx="3937758" cy="2894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4CC076-B764-6445-AE46-404F09CDD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990600"/>
              <a:ext cx="3860638" cy="28948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DC4A3-4975-7843-A416-E1DEA2527323}"/>
                </a:ext>
              </a:extLst>
            </p:cNvPr>
            <p:cNvSpPr txBox="1"/>
            <p:nvPr/>
          </p:nvSpPr>
          <p:spPr>
            <a:xfrm>
              <a:off x="5638800" y="1159701"/>
              <a:ext cx="228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FELIX(“CRU”) in Server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43A53C-118E-F149-A103-FDD490F27C72}"/>
                </a:ext>
              </a:extLst>
            </p:cNvPr>
            <p:cNvSpPr txBox="1"/>
            <p:nvPr/>
          </p:nvSpPr>
          <p:spPr>
            <a:xfrm>
              <a:off x="6392204" y="2450068"/>
              <a:ext cx="770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KC705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F1F3C8-BE12-9C4C-B57B-68824582097E}"/>
                </a:ext>
              </a:extLst>
            </p:cNvPr>
            <p:cNvSpPr txBox="1"/>
            <p:nvPr/>
          </p:nvSpPr>
          <p:spPr>
            <a:xfrm>
              <a:off x="7848600" y="2731532"/>
              <a:ext cx="11945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LHC 40MHz 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Mockup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350998-C6F9-9444-8A19-05575FC21173}"/>
              </a:ext>
            </a:extLst>
          </p:cNvPr>
          <p:cNvGrpSpPr/>
          <p:nvPr/>
        </p:nvGrpSpPr>
        <p:grpSpPr>
          <a:xfrm>
            <a:off x="4324899" y="609600"/>
            <a:ext cx="4827452" cy="2753941"/>
            <a:chOff x="241433" y="1126838"/>
            <a:chExt cx="4754934" cy="26831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A91B03-6C07-D04C-A90E-705DDBEC6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41433" y="1126838"/>
              <a:ext cx="4754934" cy="2683161"/>
            </a:xfrm>
            <a:prstGeom prst="rect">
              <a:avLst/>
            </a:prstGeom>
            <a:ln w="63500">
              <a:solidFill>
                <a:srgbClr val="FF0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1E2FF8-C572-FA4F-ACA9-E88CC1CD04AF}"/>
                </a:ext>
              </a:extLst>
            </p:cNvPr>
            <p:cNvSpPr txBox="1"/>
            <p:nvPr/>
          </p:nvSpPr>
          <p:spPr>
            <a:xfrm>
              <a:off x="2312585" y="2817023"/>
              <a:ext cx="2387204" cy="629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5m long </a:t>
              </a:r>
              <a:r>
                <a:rPr lang="en-US" b="1" dirty="0" err="1">
                  <a:solidFill>
                    <a:srgbClr val="FFFF00"/>
                  </a:solidFill>
                </a:rPr>
                <a:t>SamTec</a:t>
              </a:r>
              <a:r>
                <a:rPr lang="en-US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3272B7A-2F72-524F-B088-E6EFFD496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" y="691260"/>
            <a:ext cx="3810000" cy="2857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57E348-DE52-7D4F-A60D-14D703B97D3D}"/>
              </a:ext>
            </a:extLst>
          </p:cNvPr>
          <p:cNvSpPr txBox="1"/>
          <p:nvPr/>
        </p:nvSpPr>
        <p:spPr>
          <a:xfrm>
            <a:off x="1397068" y="7768"/>
            <a:ext cx="7644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4-ALPIDE Telescope Setup at </a:t>
            </a:r>
            <a:r>
              <a:rPr lang="en-US" sz="2800" b="1" dirty="0" err="1"/>
              <a:t>Fermilab</a:t>
            </a:r>
            <a:r>
              <a:rPr lang="en-US" sz="2800" b="1" dirty="0"/>
              <a:t> Test Beam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2926A3-82E6-2C4E-91FD-639302DCE6AE}"/>
              </a:ext>
            </a:extLst>
          </p:cNvPr>
          <p:cNvCxnSpPr/>
          <p:nvPr/>
        </p:nvCxnSpPr>
        <p:spPr>
          <a:xfrm flipV="1">
            <a:off x="3829444" y="637978"/>
            <a:ext cx="495455" cy="2559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CB7A8B-3DB3-8F4B-8EA7-EB1D5DCF241D}"/>
              </a:ext>
            </a:extLst>
          </p:cNvPr>
          <p:cNvCxnSpPr>
            <a:cxnSpLocks/>
          </p:cNvCxnSpPr>
          <p:nvPr/>
        </p:nvCxnSpPr>
        <p:spPr>
          <a:xfrm>
            <a:off x="3829444" y="1752600"/>
            <a:ext cx="495455" cy="16109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053E52B-26BF-D54A-9B66-39F014884C0D}"/>
              </a:ext>
            </a:extLst>
          </p:cNvPr>
          <p:cNvSpPr/>
          <p:nvPr/>
        </p:nvSpPr>
        <p:spPr>
          <a:xfrm>
            <a:off x="76200" y="893935"/>
            <a:ext cx="3753244" cy="85866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511E46-E760-B646-B1AA-93CCBEF45175}"/>
              </a:ext>
            </a:extLst>
          </p:cNvPr>
          <p:cNvSpPr txBox="1"/>
          <p:nvPr/>
        </p:nvSpPr>
        <p:spPr>
          <a:xfrm>
            <a:off x="1828800" y="2590800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619FD8-66C8-1E44-B153-991C2150A3E9}"/>
              </a:ext>
            </a:extLst>
          </p:cNvPr>
          <p:cNvSpPr txBox="1"/>
          <p:nvPr/>
        </p:nvSpPr>
        <p:spPr>
          <a:xfrm>
            <a:off x="83766" y="3709032"/>
            <a:ext cx="52000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Summary:</a:t>
            </a:r>
          </a:p>
          <a:p>
            <a:pPr marL="285750" indent="-285750">
              <a:buFontTx/>
              <a:buChar char="-"/>
            </a:pPr>
            <a:r>
              <a:rPr lang="en-US" dirty="0"/>
              <a:t>Successfully operated the full readout chain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Confirmed all communications links and data path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Confirmed telescope performance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Primarily 120GeV proton beam; also with low energy pion beams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Beam trigger rate  ~7kHz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Tested High ALPIDE occupancy runs, with 10cm lead bricks in front of the sensors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C4A9E-FAA8-1141-B6F4-16E5CC8B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507AA-AC2D-F945-85B4-A7252BD95B23}" type="datetime1">
              <a:rPr lang="en-US" smtClean="0"/>
              <a:t>7/7/18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8F326E-A94D-5248-BFC8-B3F92C75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BB12A-ABB7-1748-B4BE-9E0CD82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60</a:t>
            </a:fld>
            <a:endParaRPr lang="en-US"/>
          </a:p>
        </p:txBody>
      </p:sp>
      <p:pic>
        <p:nvPicPr>
          <p:cNvPr id="21" name="Picture 2" descr="Picture 2">
            <a:extLst>
              <a:ext uri="{FF2B5EF4-FFF2-40B4-BE49-F238E27FC236}">
                <a16:creationId xmlns:a16="http://schemas.microsoft.com/office/drawing/2014/main" id="{009B10B9-0297-4C46-93B6-2CD9CA209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BF103D-2CC6-CD49-B08B-213A09B5C910}"/>
              </a:ext>
            </a:extLst>
          </p:cNvPr>
          <p:cNvSpPr txBox="1"/>
          <p:nvPr/>
        </p:nvSpPr>
        <p:spPr>
          <a:xfrm>
            <a:off x="93338" y="6183085"/>
            <a:ext cx="447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Nice work by </a:t>
            </a:r>
            <a:r>
              <a:rPr lang="en-US" dirty="0" err="1">
                <a:solidFill>
                  <a:srgbClr val="FF0000"/>
                </a:solidFill>
              </a:rPr>
              <a:t>Sho</a:t>
            </a:r>
            <a:r>
              <a:rPr lang="en-US" dirty="0">
                <a:solidFill>
                  <a:srgbClr val="FF0000"/>
                </a:solidFill>
              </a:rPr>
              <a:t>, Alex, Hubert, Chris + others</a:t>
            </a:r>
          </a:p>
        </p:txBody>
      </p:sp>
    </p:spTree>
    <p:extLst>
      <p:ext uri="{BB962C8B-B14F-4D97-AF65-F5344CB8AC3E}">
        <p14:creationId xmlns:p14="http://schemas.microsoft.com/office/powerpoint/2010/main" val="152112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1567543" y="23143"/>
            <a:ext cx="7348086" cy="740440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Simulation for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-jet and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-meson tagging</a:t>
            </a:r>
            <a:endParaRPr lang="en-US" altLang="en-US" sz="4800" b="1" dirty="0"/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7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18904" y="730741"/>
            <a:ext cx="2343376" cy="263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4000501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3200401" y="2201858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4000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1029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3111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>
            <p:extLst/>
          </p:nvPr>
        </p:nvGraphicFramePr>
        <p:xfrm>
          <a:off x="5562600" y="4949428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5325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949428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2603302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7785100" y="5059323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5"/>
                </a:solidFill>
              </a:rPr>
              <a:t>MVTX sensors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86CE6-677E-8F47-B013-34EE1C68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0E6E-816A-494E-ACD1-05F963097B92}" type="datetime1">
              <a:rPr lang="en-US" smtClean="0"/>
              <a:t>7/7/18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0296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0A44-C9E8-9D4A-A58B-F5BEBDB4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72"/>
            <a:ext cx="7886700" cy="1325563"/>
          </a:xfrm>
        </p:spPr>
        <p:txBody>
          <a:bodyPr/>
          <a:lstStyle/>
          <a:p>
            <a:r>
              <a:rPr lang="en-US" dirty="0"/>
              <a:t>Expected Performance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3DEDB-22F5-3A4C-BF6B-B7854B05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DDD9-529B-2B44-853D-9BDB446E3095}" type="datetime1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23687-4FF5-8243-B3C4-E0ABBD2A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55BE2-B64E-A04E-AEE7-6660BCF6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AF86B3-9617-4649-9356-2B5793994DEE}"/>
              </a:ext>
            </a:extLst>
          </p:cNvPr>
          <p:cNvSpPr txBox="1"/>
          <p:nvPr/>
        </p:nvSpPr>
        <p:spPr>
          <a:xfrm>
            <a:off x="7663218" y="238836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Tony’s 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40B57-710B-F940-BBC2-BD222CE5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8" y="1778651"/>
            <a:ext cx="4325919" cy="3433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CB842-FDDB-F043-AB81-5A8E35D11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050" y="1816978"/>
            <a:ext cx="4224587" cy="33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553" y="-24440"/>
            <a:ext cx="6581840" cy="1027668"/>
          </a:xfrm>
        </p:spPr>
        <p:txBody>
          <a:bodyPr>
            <a:normAutofit/>
          </a:bodyPr>
          <a:lstStyle/>
          <a:p>
            <a:r>
              <a:rPr lang="en-US" sz="3600" b="1" dirty="0"/>
              <a:t>MVTX Physics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66" y="1334099"/>
            <a:ext cx="4367720" cy="38011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/>
              <a:t>Jet quenching &amp; energy loss</a:t>
            </a:r>
          </a:p>
          <a:p>
            <a:pPr lvl="2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/>
              <a:t>Temperature, density, coupling, transport coefficients, viscosity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447800" y="5703562"/>
            <a:ext cx="6569425" cy="1076862"/>
            <a:chOff x="533400" y="4343400"/>
            <a:chExt cx="8439820" cy="1436242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355" y="1225415"/>
            <a:ext cx="4487038" cy="19398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755" y="3765266"/>
            <a:ext cx="4439353" cy="185042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41472" y="921374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78680" y="3519149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604BE-1322-A94C-A064-AFCBCD7E3A47}" type="datetime1">
              <a:rPr lang="en-US" smtClean="0"/>
              <a:t>7/7/18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89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3716</TotalTime>
  <Words>3885</Words>
  <Application>Microsoft Macintosh PowerPoint</Application>
  <PresentationFormat>On-screen Show (4:3)</PresentationFormat>
  <Paragraphs>893</Paragraphs>
  <Slides>60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ＭＳ Ｐゴシック</vt:lpstr>
      <vt:lpstr>宋体</vt:lpstr>
      <vt:lpstr>Arial</vt:lpstr>
      <vt:lpstr>Arial Black</vt:lpstr>
      <vt:lpstr>Calibri</vt:lpstr>
      <vt:lpstr>Calibri Light</vt:lpstr>
      <vt:lpstr>Mangal</vt:lpstr>
      <vt:lpstr>Symbol</vt:lpstr>
      <vt:lpstr>Times New Roman</vt:lpstr>
      <vt:lpstr>Wingdings</vt:lpstr>
      <vt:lpstr>Office Theme</vt:lpstr>
      <vt:lpstr>Image</vt:lpstr>
      <vt:lpstr>MVTX Overview</vt:lpstr>
      <vt:lpstr>PowerPoint Presentation</vt:lpstr>
      <vt:lpstr>Outline</vt:lpstr>
      <vt:lpstr>Exciting Science</vt:lpstr>
      <vt:lpstr>MVTX: Monolithic-Active-Pixel-Sensor-based VerTeX Detector </vt:lpstr>
      <vt:lpstr>B-Hadron &amp; b-Jet Tagging</vt:lpstr>
      <vt:lpstr>Simulation for b-jet and B-meson tagging</vt:lpstr>
      <vt:lpstr>Expected Performance</vt:lpstr>
      <vt:lpstr>MVTX Physics Highlights</vt:lpstr>
      <vt:lpstr>Monolithic-Active-Pixel-Sensors (MAPS) The next Generation State of the Art Pixel Tracker</vt:lpstr>
      <vt:lpstr>ALPIDE/MAPS Timing &amp; Operation</vt:lpstr>
      <vt:lpstr>MVTX Readout and Control System</vt:lpstr>
      <vt:lpstr>sPHENIX MVTX vs ALICE ITS/IB</vt:lpstr>
      <vt:lpstr>Expected Radiation Level in sPHENIX</vt:lpstr>
      <vt:lpstr>Fluences by cross section scaling: LHC vs RHIC</vt:lpstr>
      <vt:lpstr>ITS Radiation Load</vt:lpstr>
      <vt:lpstr>MVTX Full Proposal</vt:lpstr>
      <vt:lpstr>Updated Funding &amp; Schedule</vt:lpstr>
      <vt:lpstr>Scope of the MVTX Project</vt:lpstr>
      <vt:lpstr>Readout Integration into sPHENIX</vt:lpstr>
      <vt:lpstr>MVTX Electronics, Power and Controls</vt:lpstr>
      <vt:lpstr>MVTX Full Readout Chain Demonstrated</vt:lpstr>
      <vt:lpstr>MVTX Test Beam at Fermilab 02/20-03/10, 2018</vt:lpstr>
      <vt:lpstr>Fermilab Test Beam Results (I)</vt:lpstr>
      <vt:lpstr>Fermilab Test Beam Results (II)</vt:lpstr>
      <vt:lpstr>Staves Production and QA Plan</vt:lpstr>
      <vt:lpstr>Detector Assembly</vt:lpstr>
      <vt:lpstr>Readout Unit Production and QA Plan</vt:lpstr>
      <vt:lpstr>Mechanical Integration </vt:lpstr>
      <vt:lpstr>Simulations</vt:lpstr>
      <vt:lpstr>Summary</vt:lpstr>
      <vt:lpstr>PowerPoint Presentation</vt:lpstr>
      <vt:lpstr>Backup slides</vt:lpstr>
      <vt:lpstr>A Multi-Year Plan for sPHENIX 2023+</vt:lpstr>
      <vt:lpstr>MVTX Status: Where do we stand? </vt:lpstr>
      <vt:lpstr>PowerPoint Presentation</vt:lpstr>
      <vt:lpstr>MVTX – Bring sPHENIX to a New Horizon</vt:lpstr>
      <vt:lpstr>Expected Luminosities and Collision Rates</vt:lpstr>
      <vt:lpstr>dN/dη in p+p collisions</vt:lpstr>
      <vt:lpstr>dN/dη in MB Au+Au/Pb+Pb collisions</vt:lpstr>
      <vt:lpstr>dN/dη in 0-10% Au+Au/Pb+Pb collisions</vt:lpstr>
      <vt:lpstr>Hit Density on STAR PXL at RHIC Environment</vt:lpstr>
      <vt:lpstr>Hits and Event Data Rate</vt:lpstr>
      <vt:lpstr>PowerPoint Presentation</vt:lpstr>
      <vt:lpstr>PowerPoint Presentation</vt:lpstr>
      <vt:lpstr>ALICE Data Rate and Dead Time</vt:lpstr>
      <vt:lpstr>sPHENIX Radiation Level</vt:lpstr>
      <vt:lpstr>Radiation Measurements in PHENIX</vt:lpstr>
      <vt:lpstr>RadFET Results</vt:lpstr>
      <vt:lpstr>Pin Diode Fluence Measurements @PHENIX</vt:lpstr>
      <vt:lpstr>ITS Readout - Radiation Load</vt:lpstr>
      <vt:lpstr>ALICE ITS Upgrade – PRR 4/13/2018</vt:lpstr>
      <vt:lpstr>ALICE ITS Upgrade</vt:lpstr>
      <vt:lpstr>ALICE ITS Upgrade</vt:lpstr>
      <vt:lpstr>ALICE ITS Upgrade</vt:lpstr>
      <vt:lpstr>ALICE ITS Upgrade</vt:lpstr>
      <vt:lpstr>ALICE ITS Upgrade</vt:lpstr>
      <vt:lpstr>Fermilab Test Beam Results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136</cp:revision>
  <dcterms:created xsi:type="dcterms:W3CDTF">2018-06-26T17:22:11Z</dcterms:created>
  <dcterms:modified xsi:type="dcterms:W3CDTF">2018-07-07T07:26:04Z</dcterms:modified>
</cp:coreProperties>
</file>