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15" r:id="rId2"/>
    <p:sldId id="316" r:id="rId3"/>
    <p:sldId id="585" r:id="rId4"/>
    <p:sldId id="308" r:id="rId5"/>
    <p:sldId id="495" r:id="rId6"/>
    <p:sldId id="382" r:id="rId7"/>
    <p:sldId id="317" r:id="rId8"/>
    <p:sldId id="265" r:id="rId9"/>
    <p:sldId id="417" r:id="rId10"/>
    <p:sldId id="576" r:id="rId11"/>
    <p:sldId id="593" r:id="rId12"/>
    <p:sldId id="583" r:id="rId13"/>
    <p:sldId id="359" r:id="rId14"/>
    <p:sldId id="272" r:id="rId15"/>
    <p:sldId id="589" r:id="rId16"/>
    <p:sldId id="421" r:id="rId17"/>
    <p:sldId id="427" r:id="rId18"/>
    <p:sldId id="590" r:id="rId19"/>
    <p:sldId id="314" r:id="rId20"/>
    <p:sldId id="568" r:id="rId21"/>
    <p:sldId id="569" r:id="rId22"/>
    <p:sldId id="586" r:id="rId23"/>
    <p:sldId id="556" r:id="rId24"/>
    <p:sldId id="584" r:id="rId25"/>
    <p:sldId id="257" r:id="rId26"/>
    <p:sldId id="591" r:id="rId27"/>
    <p:sldId id="368" r:id="rId28"/>
    <p:sldId id="264" r:id="rId29"/>
    <p:sldId id="500" r:id="rId30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A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64"/>
    <p:restoredTop sz="94653"/>
  </p:normalViewPr>
  <p:slideViewPr>
    <p:cSldViewPr>
      <p:cViewPr varScale="1">
        <p:scale>
          <a:sx n="272" d="100"/>
          <a:sy n="272" d="100"/>
        </p:scale>
        <p:origin x="208" y="6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7/12/18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7/12/18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90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2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81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85167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42950"/>
            <a:ext cx="4038600" cy="3851673"/>
          </a:xfrm>
        </p:spPr>
        <p:txBody>
          <a:bodyPr/>
          <a:lstStyle>
            <a:lvl1pPr>
              <a:defRPr sz="240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038600" cy="3851673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0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0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42950"/>
            <a:ext cx="8229600" cy="38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19-20, 2018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2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7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2" y="3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emf"/><Relationship Id="rId7" Type="http://schemas.openxmlformats.org/officeDocument/2006/relationships/image" Target="../media/image42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3" cy="1200150"/>
          </a:xfrm>
          <a:solidFill>
            <a:srgbClr val="3399FF"/>
          </a:solidFill>
        </p:spPr>
        <p:txBody>
          <a:bodyPr/>
          <a:lstStyle/>
          <a:p>
            <a:pPr algn="ctr"/>
            <a:r>
              <a:rPr lang="en-US" altLang="en-US" b="0" dirty="0">
                <a:solidFill>
                  <a:schemeClr val="bg1"/>
                </a:solidFill>
              </a:rPr>
              <a:t>MVTX </a:t>
            </a:r>
            <a:r>
              <a:rPr lang="en-US" altLang="en-US" b="0" dirty="0"/>
              <a:t>Overview</a:t>
            </a: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10469" y="2219327"/>
            <a:ext cx="6858000" cy="2190750"/>
          </a:xfrm>
        </p:spPr>
        <p:txBody>
          <a:bodyPr/>
          <a:lstStyle/>
          <a:p>
            <a:r>
              <a:rPr lang="en-US" altLang="en-US" sz="2800" b="0" dirty="0">
                <a:solidFill>
                  <a:srgbClr val="3399FF"/>
                </a:solidFill>
              </a:rPr>
              <a:t>Ming Liu, for the MVTX Group</a:t>
            </a:r>
          </a:p>
          <a:p>
            <a:r>
              <a:rPr lang="en-US" altLang="en-US" sz="2800" b="0" dirty="0">
                <a:solidFill>
                  <a:srgbClr val="3399FF"/>
                </a:solidFill>
              </a:rPr>
              <a:t>Los Alamos National Laboratory</a:t>
            </a:r>
          </a:p>
          <a:p>
            <a:r>
              <a:rPr lang="en-US" altLang="en-US" sz="2800" b="0" dirty="0">
                <a:solidFill>
                  <a:srgbClr val="3399FF"/>
                </a:solidFill>
              </a:rPr>
              <a:t>July 19-20, 2018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9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499"/>
            <a:ext cx="7224713" cy="522400"/>
          </a:xfrm>
        </p:spPr>
        <p:txBody>
          <a:bodyPr/>
          <a:lstStyle/>
          <a:p>
            <a:r>
              <a:rPr lang="en-US" sz="3600" dirty="0"/>
              <a:t>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3487" y="1128952"/>
          <a:ext cx="6057030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50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2327400" y="1523593"/>
            <a:ext cx="771525" cy="369332"/>
            <a:chOff x="1657350" y="2031459"/>
            <a:chExt cx="1028700" cy="49244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102870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9856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Stave &amp; RU </a:t>
              </a:r>
            </a:p>
            <a:p>
              <a:r>
                <a:rPr lang="en-US" sz="9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4072693" y="4192353"/>
            <a:ext cx="824117" cy="307324"/>
            <a:chOff x="3262785" y="2711027"/>
            <a:chExt cx="1098822" cy="40976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928031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Power system </a:t>
              </a:r>
            </a:p>
            <a:p>
              <a:r>
                <a:rPr lang="en-US" sz="675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46771" y="1985938"/>
            <a:ext cx="3799758" cy="230832"/>
            <a:chOff x="3028117" y="2690395"/>
            <a:chExt cx="5066344" cy="30777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675792" y="2672804"/>
            <a:ext cx="1303079" cy="300082"/>
            <a:chOff x="4094391" y="2680223"/>
            <a:chExt cx="1737438" cy="400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40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/>
                <a:t>Service barrel </a:t>
              </a:r>
            </a:p>
            <a:p>
              <a:r>
                <a:rPr lang="en-US" sz="675" dirty="0"/>
                <a:t>design &amp; production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A5E1B6B-8D21-AD4D-9E10-60DF0B7ABE9B}"/>
              </a:ext>
            </a:extLst>
          </p:cNvPr>
          <p:cNvGrpSpPr/>
          <p:nvPr/>
        </p:nvGrpSpPr>
        <p:grpSpPr>
          <a:xfrm>
            <a:off x="4484750" y="2978371"/>
            <a:ext cx="832286" cy="334835"/>
            <a:chOff x="4135029" y="4197743"/>
            <a:chExt cx="1109715" cy="446447"/>
          </a:xfrm>
        </p:grpSpPr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E49ACC7A-FDBD-1D4C-A90F-85DB7BF1F885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3B084F-63CB-B841-B831-8198DB0E5C5C}"/>
                </a:ext>
              </a:extLst>
            </p:cNvPr>
            <p:cNvSpPr txBox="1"/>
            <p:nvPr/>
          </p:nvSpPr>
          <p:spPr>
            <a:xfrm>
              <a:off x="4248317" y="4197743"/>
              <a:ext cx="996427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MVTX final </a:t>
              </a:r>
            </a:p>
            <a:p>
              <a:r>
                <a:rPr lang="en-US" sz="788" dirty="0"/>
                <a:t>design review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2620106" y="2268395"/>
            <a:ext cx="621197" cy="196208"/>
            <a:chOff x="3728752" y="2682754"/>
            <a:chExt cx="828262" cy="26161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95517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3269131" y="2377461"/>
            <a:ext cx="767717" cy="196208"/>
            <a:chOff x="3895974" y="2661453"/>
            <a:chExt cx="1023623" cy="26161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70643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CYSS</a:t>
              </a:r>
              <a:endParaRPr lang="en-US" sz="9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5044148" y="3474588"/>
            <a:ext cx="660758" cy="196208"/>
            <a:chOff x="3262785" y="2681608"/>
            <a:chExt cx="881010" cy="26161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262785" y="2681608"/>
              <a:ext cx="881010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5019022" y="3695614"/>
            <a:ext cx="660758" cy="196208"/>
            <a:chOff x="3031258" y="2686395"/>
            <a:chExt cx="881011" cy="26161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8101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5516544" y="3821548"/>
            <a:ext cx="925261" cy="334835"/>
            <a:chOff x="4135029" y="4197743"/>
            <a:chExt cx="1233682" cy="446447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1120394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Test half barrels</a:t>
              </a:r>
            </a:p>
            <a:p>
              <a:r>
                <a:rPr lang="en-US" sz="788" dirty="0"/>
                <a:t> #1, 2@BNL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5533874" y="4192350"/>
            <a:ext cx="1705916" cy="304479"/>
            <a:chOff x="3190658" y="2711027"/>
            <a:chExt cx="2274555" cy="405972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745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b="1" dirty="0"/>
                <a:t>MVTX installation &amp; commissioning @BNL</a:t>
              </a:r>
            </a:p>
            <a:p>
              <a:r>
                <a:rPr lang="en-US" sz="675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290316" y="3270300"/>
            <a:ext cx="1061515" cy="334835"/>
            <a:chOff x="4135029" y="4197743"/>
            <a:chExt cx="1415353" cy="446447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302065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Install half barrel</a:t>
              </a:r>
            </a:p>
            <a:p>
              <a:r>
                <a:rPr lang="en-US" sz="788" dirty="0"/>
                <a:t> #1, 2@sPHENIX IR;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543821" y="2629969"/>
            <a:ext cx="1034265" cy="334835"/>
            <a:chOff x="4135029" y="4238203"/>
            <a:chExt cx="1379020" cy="446447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65732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88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7600514" y="143163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6573207" y="1422577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5587989" y="142035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4569716" y="142035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581400" y="1410892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2548991" y="1407082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543487" y="1401321"/>
            <a:ext cx="6918" cy="3215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1543487" y="4616918"/>
            <a:ext cx="6057027" cy="11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712024" y="1562679"/>
            <a:ext cx="569387" cy="300082"/>
            <a:chOff x="1563564" y="2070534"/>
            <a:chExt cx="759183" cy="400108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59183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FELIX </a:t>
              </a:r>
            </a:p>
            <a:p>
              <a:r>
                <a:rPr lang="en-US" sz="675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232010" y="3361427"/>
            <a:ext cx="2371149" cy="230832"/>
            <a:chOff x="3028117" y="2690395"/>
            <a:chExt cx="5066344" cy="211240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4034337" y="2690395"/>
              <a:ext cx="3606100" cy="21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Barrel Assembly &amp; Testing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4B2C5C-5AB0-4149-97DE-07F650499B62}"/>
              </a:ext>
            </a:extLst>
          </p:cNvPr>
          <p:cNvGrpSpPr/>
          <p:nvPr/>
        </p:nvGrpSpPr>
        <p:grpSpPr>
          <a:xfrm>
            <a:off x="1531638" y="1509921"/>
            <a:ext cx="1032655" cy="618624"/>
            <a:chOff x="3208616" y="4296871"/>
            <a:chExt cx="1376873" cy="824831"/>
          </a:xfrm>
        </p:grpSpPr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9C1596B5-5FCF-A34D-8F67-0B01F88124E3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F345A6-0162-7741-B152-66EBC1D57560}"/>
                </a:ext>
              </a:extLst>
            </p:cNvPr>
            <p:cNvSpPr txBox="1"/>
            <p:nvPr/>
          </p:nvSpPr>
          <p:spPr>
            <a:xfrm>
              <a:off x="3208616" y="4444594"/>
              <a:ext cx="137687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b="1" dirty="0">
                  <a:solidFill>
                    <a:srgbClr val="FF0000"/>
                  </a:solidFill>
                </a:rPr>
                <a:t>ALICE IB stave done;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Facilities available for 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sPHENIX production;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Window of opportunity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692798" y="785100"/>
            <a:ext cx="3029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32AFF"/>
                </a:solidFill>
              </a:rPr>
              <a:t>sPHENIX:</a:t>
            </a:r>
            <a:r>
              <a:rPr lang="en-US" sz="1400" dirty="0">
                <a:solidFill>
                  <a:srgbClr val="032AFF"/>
                </a:solidFill>
              </a:rPr>
              <a:t>            CD1                           CD2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18288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769347" y="1401321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MVTX</a:t>
            </a:r>
            <a:endParaRPr lang="en-US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5532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2004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628787" y="810460"/>
            <a:ext cx="106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1</a:t>
            </a:r>
            <a:r>
              <a:rPr lang="en-US" sz="1400" baseline="30000" dirty="0">
                <a:solidFill>
                  <a:srgbClr val="032AFF"/>
                </a:solidFill>
              </a:rPr>
              <a:t>st</a:t>
            </a:r>
            <a:r>
              <a:rPr lang="en-US" sz="140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43083" y="793446"/>
            <a:ext cx="99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64823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42" y="94685"/>
            <a:ext cx="6172200" cy="469814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DAQ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F2702-CAFE-2D42-9F4A-0B8919D7F062}"/>
              </a:ext>
            </a:extLst>
          </p:cNvPr>
          <p:cNvSpPr/>
          <p:nvPr/>
        </p:nvSpPr>
        <p:spPr>
          <a:xfrm>
            <a:off x="6256108" y="1429059"/>
            <a:ext cx="1428542" cy="1930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5644D-6DC5-6A41-9651-8317CBCE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817" y="1298461"/>
            <a:ext cx="1820063" cy="2014004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Line 52">
            <a:extLst>
              <a:ext uri="{FF2B5EF4-FFF2-40B4-BE49-F238E27FC236}">
                <a16:creationId xmlns:a16="http://schemas.microsoft.com/office/drawing/2014/main" id="{599B2A2E-B953-704F-94F7-2798D254F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2882" y="2884187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" name="Line 58">
            <a:extLst>
              <a:ext uri="{FF2B5EF4-FFF2-40B4-BE49-F238E27FC236}">
                <a16:creationId xmlns:a16="http://schemas.microsoft.com/office/drawing/2014/main" id="{9E3E643B-8E65-6946-879A-6C0B1548B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6" y="3005431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8C3DD3B4-E346-6848-8FB7-C852419EB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3897" y="3131173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Line 84">
            <a:extLst>
              <a:ext uri="{FF2B5EF4-FFF2-40B4-BE49-F238E27FC236}">
                <a16:creationId xmlns:a16="http://schemas.microsoft.com/office/drawing/2014/main" id="{CC882A23-D727-BF42-B4CC-0B7A689C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688929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3210579" y="1470898"/>
            <a:ext cx="438670" cy="316583"/>
            <a:chOff x="1236" y="3274"/>
            <a:chExt cx="521" cy="37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1" name="Line 90">
            <a:extLst>
              <a:ext uri="{FF2B5EF4-FFF2-40B4-BE49-F238E27FC236}">
                <a16:creationId xmlns:a16="http://schemas.microsoft.com/office/drawing/2014/main" id="{F0C11F5D-ED46-0A49-A7D1-DA25EBC8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9522" y="2188853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9BA5C-8C79-BC44-AA18-80A94F2C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60894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5E758-9DA3-B244-9B45-0EDE19AB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2095602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76A7CFF2-FF3B-A342-B745-2BF37292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751337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83D51ACD-4D69-3747-B2A8-0C51B7516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865110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C551584E-79C3-7D4F-AE05-5E51C0FAB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975693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" name="Line 41">
            <a:extLst>
              <a:ext uri="{FF2B5EF4-FFF2-40B4-BE49-F238E27FC236}">
                <a16:creationId xmlns:a16="http://schemas.microsoft.com/office/drawing/2014/main" id="{E8037132-B799-8545-8887-8A69C03F4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109282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Line 42">
            <a:extLst>
              <a:ext uri="{FF2B5EF4-FFF2-40B4-BE49-F238E27FC236}">
                <a16:creationId xmlns:a16="http://schemas.microsoft.com/office/drawing/2014/main" id="{3F1C7306-5530-6C40-8BB3-50F74E5EF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353455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A72CB72F-D363-EE4A-855E-C3155F420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600434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B646B94-ED90-8E4D-BFBD-0F1807B80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743865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38BD126D-F645-F14D-A585-B29ADB6B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988038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" name="Line 46">
            <a:extLst>
              <a:ext uri="{FF2B5EF4-FFF2-40B4-BE49-F238E27FC236}">
                <a16:creationId xmlns:a16="http://schemas.microsoft.com/office/drawing/2014/main" id="{7F562048-571A-A84B-BAEF-EC7DF02F8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230527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Line 47">
            <a:extLst>
              <a:ext uri="{FF2B5EF4-FFF2-40B4-BE49-F238E27FC236}">
                <a16:creationId xmlns:a16="http://schemas.microsoft.com/office/drawing/2014/main" id="{D15BEC17-C683-CC4A-AD69-763EB9B65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474699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4" name="Line 48">
            <a:extLst>
              <a:ext uri="{FF2B5EF4-FFF2-40B4-BE49-F238E27FC236}">
                <a16:creationId xmlns:a16="http://schemas.microsoft.com/office/drawing/2014/main" id="{BD2799DB-312D-D94B-B2BA-71BC94AC9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718872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B8CDA951-5032-CB4D-A480-96A543DC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1906366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6" name="Line 50">
            <a:extLst>
              <a:ext uri="{FF2B5EF4-FFF2-40B4-BE49-F238E27FC236}">
                <a16:creationId xmlns:a16="http://schemas.microsoft.com/office/drawing/2014/main" id="{0C7F5168-1034-894D-83B4-3E5F3CBD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149697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7" name="Line 51">
            <a:extLst>
              <a:ext uri="{FF2B5EF4-FFF2-40B4-BE49-F238E27FC236}">
                <a16:creationId xmlns:a16="http://schemas.microsoft.com/office/drawing/2014/main" id="{91F72BC1-2AAF-3249-B1A5-2DD1F12A2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393028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F37696E6-A9CE-BC46-8754-3D52E0124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637201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0EEE2933-B4C9-6D4D-80FF-2332BFDC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1784280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0" name="Line 55">
            <a:extLst>
              <a:ext uri="{FF2B5EF4-FFF2-40B4-BE49-F238E27FC236}">
                <a16:creationId xmlns:a16="http://schemas.microsoft.com/office/drawing/2014/main" id="{FD4D2E87-58A4-F94C-BC32-2A762A629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028452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A073CCA5-DDB8-D240-A2B8-5D004FF78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27178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2" name="Line 57">
            <a:extLst>
              <a:ext uri="{FF2B5EF4-FFF2-40B4-BE49-F238E27FC236}">
                <a16:creationId xmlns:a16="http://schemas.microsoft.com/office/drawing/2014/main" id="{BE30CE50-891B-2344-B3A5-0EC0A5F00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51511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3" name="Line 58">
            <a:extLst>
              <a:ext uri="{FF2B5EF4-FFF2-40B4-BE49-F238E27FC236}">
                <a16:creationId xmlns:a16="http://schemas.microsoft.com/office/drawing/2014/main" id="{1DABB5E3-EDD7-D442-B3E1-16E2D5B4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9" y="2758445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503982-177E-D149-BDAD-5EF022F9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581363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6AF8F5-3DBF-FD4F-A8F9-B6EB3AB0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814591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EBFF31-B929-0A4E-9FCD-53BED802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04781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975018-89CC-3345-894D-C49DA41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281046"/>
            <a:ext cx="565248" cy="231255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BF10A2-E532-4B44-BDB1-7FDFA719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515115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9" name="Line 90">
            <a:extLst>
              <a:ext uri="{FF2B5EF4-FFF2-40B4-BE49-F238E27FC236}">
                <a16:creationId xmlns:a16="http://schemas.microsoft.com/office/drawing/2014/main" id="{188F85F3-A73F-5941-8112-A5A71E87C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975200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0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1608940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91" y="1832905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2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2121703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3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501" y="3370569"/>
            <a:ext cx="840502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1736085"/>
            <a:ext cx="438670" cy="316583"/>
            <a:chOff x="1236" y="3274"/>
            <a:chExt cx="521" cy="37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2025724"/>
            <a:ext cx="438670" cy="316583"/>
            <a:chOff x="1236" y="3274"/>
            <a:chExt cx="521" cy="37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412767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648519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884273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49" name="Text Box 112">
            <a:extLst>
              <a:ext uri="{FF2B5EF4-FFF2-40B4-BE49-F238E27FC236}">
                <a16:creationId xmlns:a16="http://schemas.microsoft.com/office/drawing/2014/main" id="{491D150A-2645-7942-AB1A-26DB27D7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458" y="1298460"/>
            <a:ext cx="694629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825" b="1" dirty="0">
                <a:solidFill>
                  <a:srgbClr val="0000FF"/>
                </a:solidFill>
                <a:latin typeface="Arial Narrow" charset="0"/>
              </a:rPr>
              <a:t>Event Builder</a:t>
            </a:r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F4E6EAE4-4900-3F4E-936B-BE3101EB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5259" y="2212018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68EF10-0FD9-2B44-BA69-A2F9881E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85227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90BD055-4AD7-614B-A316-563AEB40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580647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3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579457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3474227" y="2483120"/>
            <a:ext cx="592751" cy="202074"/>
            <a:chOff x="3232149" y="4995863"/>
            <a:chExt cx="1117602" cy="381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5" name="Line 36">
            <a:extLst>
              <a:ext uri="{FF2B5EF4-FFF2-40B4-BE49-F238E27FC236}">
                <a16:creationId xmlns:a16="http://schemas.microsoft.com/office/drawing/2014/main" id="{9886BDB4-141F-D44F-96FF-4FDA457E9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816400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6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815210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3474227" y="2718872"/>
            <a:ext cx="592751" cy="202074"/>
            <a:chOff x="3232149" y="4995863"/>
            <a:chExt cx="1117602" cy="3810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36">
            <a:extLst>
              <a:ext uri="{FF2B5EF4-FFF2-40B4-BE49-F238E27FC236}">
                <a16:creationId xmlns:a16="http://schemas.microsoft.com/office/drawing/2014/main" id="{B3A8F413-5E75-7B46-BC0C-B5FE53CBD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3056643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9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3055454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3474227" y="2959116"/>
            <a:ext cx="592751" cy="202074"/>
            <a:chOff x="3232149" y="4995863"/>
            <a:chExt cx="1117602" cy="3810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A83A002-EE18-D243-8172-527D606C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28" y="1540949"/>
            <a:ext cx="527918" cy="1641010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endParaRPr lang="en-GB" sz="9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3BC745-DDB5-7E4F-80D4-398E42F35FBE}"/>
              </a:ext>
            </a:extLst>
          </p:cNvPr>
          <p:cNvGrpSpPr/>
          <p:nvPr/>
        </p:nvGrpSpPr>
        <p:grpSpPr>
          <a:xfrm>
            <a:off x="5174173" y="1774459"/>
            <a:ext cx="323318" cy="1414565"/>
            <a:chOff x="5662613" y="1828800"/>
            <a:chExt cx="609600" cy="266708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687023-7E81-5F46-A074-BD82979B6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BCFF691-6034-8742-BAEC-DBC335E32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F558CF-A8AE-B947-A1DF-10DEAE74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3E1B7A1-6EB6-9C42-B5C2-51A77AEA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4C80297-7583-7C4D-B764-DC8418CC0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ACF1C33-1282-0243-9CDD-1A57AD0F1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3" name="Line 43">
            <a:extLst>
              <a:ext uri="{FF2B5EF4-FFF2-40B4-BE49-F238E27FC236}">
                <a16:creationId xmlns:a16="http://schemas.microsoft.com/office/drawing/2014/main" id="{2E79C3C5-0DE0-4E46-8104-872D5522B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3" y="2838439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61F63E85-E3F2-114E-BBD9-B626E2EC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4" y="2979330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5" name="Line 43">
            <a:extLst>
              <a:ext uri="{FF2B5EF4-FFF2-40B4-BE49-F238E27FC236}">
                <a16:creationId xmlns:a16="http://schemas.microsoft.com/office/drawing/2014/main" id="{9361B60E-5071-5344-8EFA-F28B1880C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5511" y="3103387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244AB2-8700-9F44-A78D-B83E528C9616}"/>
              </a:ext>
            </a:extLst>
          </p:cNvPr>
          <p:cNvGrpSpPr/>
          <p:nvPr/>
        </p:nvGrpSpPr>
        <p:grpSpPr>
          <a:xfrm>
            <a:off x="4994548" y="1662195"/>
            <a:ext cx="323318" cy="1414565"/>
            <a:chOff x="5662613" y="1828800"/>
            <a:chExt cx="609600" cy="266708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F5B7A54-BFCA-C840-92AE-D426E8F25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E51CFC-0B92-7E40-A99C-C6FEAC698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A715781-5A7A-0B4F-BA2F-ABB01AB37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853785-9BF2-924C-B597-AFA2C6540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D6E8F1B-61D0-174A-A302-919E07FE8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77E022-3EE4-D943-8F14-FDF491781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189D984-757D-E34F-B588-CC7CD03B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74862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767B2B-4E15-C64B-94BE-9898462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982142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391925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638910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885896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9FEA56-70DF-5A42-AC6C-AD96C0EAC41C}"/>
              </a:ext>
            </a:extLst>
          </p:cNvPr>
          <p:cNvCxnSpPr/>
          <p:nvPr/>
        </p:nvCxnSpPr>
        <p:spPr>
          <a:xfrm>
            <a:off x="6256108" y="1696544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670615A-953F-DD4A-BA63-3484586BA86F}"/>
              </a:ext>
            </a:extLst>
          </p:cNvPr>
          <p:cNvCxnSpPr/>
          <p:nvPr/>
        </p:nvCxnSpPr>
        <p:spPr>
          <a:xfrm>
            <a:off x="6256108" y="1940277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C7C4A15-148D-FA4F-ACCE-462FF9111C6A}"/>
              </a:ext>
            </a:extLst>
          </p:cNvPr>
          <p:cNvCxnSpPr/>
          <p:nvPr/>
        </p:nvCxnSpPr>
        <p:spPr>
          <a:xfrm>
            <a:off x="6256108" y="2184010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0FA9FB0-3AF7-EA4A-A069-6CDC377F7DFE}"/>
              </a:ext>
            </a:extLst>
          </p:cNvPr>
          <p:cNvCxnSpPr/>
          <p:nvPr/>
        </p:nvCxnSpPr>
        <p:spPr>
          <a:xfrm>
            <a:off x="6256108" y="2427743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3EB5F7-E412-304F-BABC-2EE3073EE514}"/>
              </a:ext>
            </a:extLst>
          </p:cNvPr>
          <p:cNvCxnSpPr/>
          <p:nvPr/>
        </p:nvCxnSpPr>
        <p:spPr>
          <a:xfrm>
            <a:off x="6256108" y="2671475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065A03-12E8-3141-874C-1277EDC87B53}"/>
              </a:ext>
            </a:extLst>
          </p:cNvPr>
          <p:cNvCxnSpPr/>
          <p:nvPr/>
        </p:nvCxnSpPr>
        <p:spPr>
          <a:xfrm>
            <a:off x="6256108" y="2915208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A0EDD8-079A-DE46-AF29-FDAECD030B77}"/>
              </a:ext>
            </a:extLst>
          </p:cNvPr>
          <p:cNvCxnSpPr/>
          <p:nvPr/>
        </p:nvCxnSpPr>
        <p:spPr>
          <a:xfrm>
            <a:off x="6256108" y="3158941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39">
            <a:extLst>
              <a:ext uri="{FF2B5EF4-FFF2-40B4-BE49-F238E27FC236}">
                <a16:creationId xmlns:a16="http://schemas.microsoft.com/office/drawing/2014/main" id="{05B5FB5D-CA5E-E847-892E-F86B1E212D75}"/>
              </a:ext>
            </a:extLst>
          </p:cNvPr>
          <p:cNvSpPr txBox="1"/>
          <p:nvPr/>
        </p:nvSpPr>
        <p:spPr>
          <a:xfrm>
            <a:off x="6502544" y="2115687"/>
            <a:ext cx="1227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dirty="0"/>
              <a:t>To the </a:t>
            </a:r>
          </a:p>
          <a:p>
            <a:pPr algn="ctr"/>
            <a:r>
              <a:rPr lang="en-US" dirty="0"/>
              <a:t>RACF/HPSS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CDD51ED-DC03-594D-808C-3FC5D8B5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1459350" y="2489645"/>
            <a:ext cx="610111" cy="392880"/>
          </a:xfrm>
          <a:prstGeom prst="rect">
            <a:avLst/>
          </a:prstGeom>
        </p:spPr>
      </p:pic>
      <p:pic>
        <p:nvPicPr>
          <p:cNvPr id="81" name="Picture 80" descr="calorimeter_schematic.pdf">
            <a:extLst>
              <a:ext uri="{FF2B5EF4-FFF2-40B4-BE49-F238E27FC236}">
                <a16:creationId xmlns:a16="http://schemas.microsoft.com/office/drawing/2014/main" id="{12089F32-4404-2F42-8D5D-CF9D84BA2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8" y="1355610"/>
            <a:ext cx="631856" cy="81769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4B6D6-0F0F-D94A-A0EF-AE0E0A9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5" y="2872213"/>
            <a:ext cx="655973" cy="36648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4597D-F420-294C-ADCA-669153A2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254" y="1569075"/>
            <a:ext cx="304461" cy="284755"/>
          </a:xfrm>
          <a:prstGeom prst="rect">
            <a:avLst/>
          </a:prstGeom>
        </p:spPr>
      </p:pic>
      <p:sp>
        <p:nvSpPr>
          <p:cNvPr id="84" name="TextBox 151">
            <a:extLst>
              <a:ext uri="{FF2B5EF4-FFF2-40B4-BE49-F238E27FC236}">
                <a16:creationId xmlns:a16="http://schemas.microsoft.com/office/drawing/2014/main" id="{84D09D7F-F295-034C-9874-3565BAB7CAEC}"/>
              </a:ext>
            </a:extLst>
          </p:cNvPr>
          <p:cNvSpPr txBox="1"/>
          <p:nvPr/>
        </p:nvSpPr>
        <p:spPr>
          <a:xfrm>
            <a:off x="1469394" y="2090883"/>
            <a:ext cx="763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Calorimeters,</a:t>
            </a:r>
          </a:p>
          <a:p>
            <a:pPr algn="ctr"/>
            <a:r>
              <a:rPr lang="en-US" sz="825" dirty="0"/>
              <a:t>INTT, MBD</a:t>
            </a:r>
          </a:p>
        </p:txBody>
      </p:sp>
      <p:sp>
        <p:nvSpPr>
          <p:cNvPr id="85" name="TextBox 152">
            <a:extLst>
              <a:ext uri="{FF2B5EF4-FFF2-40B4-BE49-F238E27FC236}">
                <a16:creationId xmlns:a16="http://schemas.microsoft.com/office/drawing/2014/main" id="{70778B16-DC03-D546-8AE5-7CDEFEFC3A06}"/>
              </a:ext>
            </a:extLst>
          </p:cNvPr>
          <p:cNvSpPr txBox="1"/>
          <p:nvPr/>
        </p:nvSpPr>
        <p:spPr>
          <a:xfrm>
            <a:off x="2173799" y="2545810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900" dirty="0"/>
              <a:t>TPC</a:t>
            </a:r>
          </a:p>
          <a:p>
            <a:endParaRPr lang="en-US" sz="900" dirty="0"/>
          </a:p>
          <a:p>
            <a:endParaRPr lang="en-US" sz="900" dirty="0"/>
          </a:p>
          <a:p>
            <a:r>
              <a:rPr lang="en-US" sz="900" dirty="0">
                <a:solidFill>
                  <a:srgbClr val="FF0000"/>
                </a:solidFill>
              </a:rPr>
              <a:t>MVTX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457" y="3737372"/>
            <a:ext cx="6549904" cy="102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521" tIns="48761" rIns="97521" bIns="4876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SEB	  	Sub-Event Buffer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EBDC		Event Buffer and Data Compressor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ATP	     Assembles events and compresses  data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Buffer Box  data interim storage before sending data to the computing center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43650" y="4812507"/>
            <a:ext cx="1600200" cy="273844"/>
          </a:xfrm>
        </p:spPr>
        <p:txBody>
          <a:bodyPr/>
          <a:lstStyle/>
          <a:p>
            <a:fld id="{CBDFA25B-0707-4DA6-9D51-09FCF638348C}" type="slidenum">
              <a:rPr lang="en-US" smtClean="0"/>
              <a:t>11</a:t>
            </a:fld>
            <a:endParaRPr lang="en-US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106CC8E-E8A7-FD48-9F53-880213337276}"/>
              </a:ext>
            </a:extLst>
          </p:cNvPr>
          <p:cNvSpPr/>
          <p:nvPr/>
        </p:nvSpPr>
        <p:spPr>
          <a:xfrm>
            <a:off x="1447800" y="2878873"/>
            <a:ext cx="2758658" cy="37867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Date Placeholder 141">
            <a:extLst>
              <a:ext uri="{FF2B5EF4-FFF2-40B4-BE49-F238E27FC236}">
                <a16:creationId xmlns:a16="http://schemas.microsoft.com/office/drawing/2014/main" id="{57F6FAF8-BB9E-9642-800B-E5FE9A864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143" name="Footer Placeholder 142">
            <a:extLst>
              <a:ext uri="{FF2B5EF4-FFF2-40B4-BE49-F238E27FC236}">
                <a16:creationId xmlns:a16="http://schemas.microsoft.com/office/drawing/2014/main" id="{2EFD9FC8-95E2-CF44-B564-6B4D16AE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69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52" y="-72477"/>
            <a:ext cx="7299147" cy="742950"/>
          </a:xfrm>
        </p:spPr>
        <p:txBody>
          <a:bodyPr>
            <a:noAutofit/>
          </a:bodyPr>
          <a:lstStyle/>
          <a:p>
            <a:r>
              <a:rPr lang="en-US" dirty="0"/>
              <a:t>MVTX Readout,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23422" y="612864"/>
            <a:ext cx="6627224" cy="3244465"/>
            <a:chOff x="121974" y="1442743"/>
            <a:chExt cx="8836298" cy="4325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(1.2Gbps)</a:t>
              </a:r>
            </a:p>
            <a:p>
              <a:r>
                <a:rPr lang="en-US" sz="825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9"/>
              <a:ext cx="19938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9"/>
              <a:ext cx="1690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3"/>
              <a:ext cx="591276" cy="11001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450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ED5717-B0E0-EB46-89A7-C57649578978}"/>
              </a:ext>
            </a:extLst>
          </p:cNvPr>
          <p:cNvSpPr txBox="1"/>
          <p:nvPr/>
        </p:nvSpPr>
        <p:spPr>
          <a:xfrm>
            <a:off x="8079424" y="676278"/>
            <a:ext cx="1091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Alex,Sho</a:t>
            </a:r>
            <a:r>
              <a:rPr lang="en-US" sz="1050" dirty="0"/>
              <a:t>, Jo, Leo</a:t>
            </a:r>
          </a:p>
          <a:p>
            <a:r>
              <a:rPr lang="en-US" sz="1050" dirty="0"/>
              <a:t>#1,2,3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1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0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1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0" y="1885950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6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7"/>
            <a:ext cx="172842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Shaping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3x buffer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0" y="2443162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/>
              <a:t>sPHENIX Data Aggregation Module (DAM)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5775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Sensors and Electronics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742951"/>
            <a:ext cx="8458200" cy="4053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32AFF"/>
                </a:solidFill>
              </a:rPr>
              <a:t>Major hardware: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48 ALICE ALPIDE Staves + Interface Cables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48 Front End Electronics (ALICE RUv2)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Back End Electronics (ATLAS FELIX v2.x)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EBDC Linux server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 Power Boards + Supplies + Cables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48 Stave to RU cables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144 data fiber optic cables (3 fibers x 48 FEE)</a:t>
            </a:r>
          </a:p>
          <a:p>
            <a:endParaRPr lang="en-US" sz="2400" dirty="0">
              <a:solidFill>
                <a:srgbClr val="032AFF"/>
              </a:solidFill>
            </a:endParaRPr>
          </a:p>
          <a:p>
            <a:r>
              <a:rPr lang="en-US" sz="2400" dirty="0">
                <a:solidFill>
                  <a:srgbClr val="032AFF"/>
                </a:solidFill>
              </a:rPr>
              <a:t>Stave production spares: 75%</a:t>
            </a:r>
          </a:p>
          <a:p>
            <a:r>
              <a:rPr lang="en-US" sz="2400" dirty="0">
                <a:solidFill>
                  <a:srgbClr val="032AFF"/>
                </a:solidFill>
              </a:rPr>
              <a:t>Electronics production spares: 20%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C5CAF6-FE9F-5648-AE59-371F3FDB95AB}"/>
              </a:ext>
            </a:extLst>
          </p:cNvPr>
          <p:cNvGrpSpPr/>
          <p:nvPr/>
        </p:nvGrpSpPr>
        <p:grpSpPr>
          <a:xfrm>
            <a:off x="6292616" y="1279570"/>
            <a:ext cx="2754762" cy="533400"/>
            <a:chOff x="5641001" y="3295935"/>
            <a:chExt cx="3502999" cy="921586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7A29520-450C-E643-97F3-ECF5075C5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001" y="3295935"/>
              <a:ext cx="3502999" cy="535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 descr="G:\Workspaces\e\ellaudi\Alice_photo_repository\pictures\2015_03_03_stave1_21_HIC\DSCN1647.JPG">
              <a:extLst>
                <a:ext uri="{FF2B5EF4-FFF2-40B4-BE49-F238E27FC236}">
                  <a16:creationId xmlns:a16="http://schemas.microsoft.com/office/drawing/2014/main" id="{EF00E65A-60F5-F94E-B4E4-295FEB723C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4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41001" y="3650182"/>
              <a:ext cx="3502999" cy="56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9543AFA-E89D-244E-9477-4F6F7935D9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800" y="2533998"/>
            <a:ext cx="2066062" cy="807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2802C-A3DA-294B-95FD-00D0844438E9}"/>
              </a:ext>
            </a:extLst>
          </p:cNvPr>
          <p:cNvSpPr txBox="1"/>
          <p:nvPr/>
        </p:nvSpPr>
        <p:spPr>
          <a:xfrm>
            <a:off x="7620000" y="670213"/>
            <a:ext cx="1427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Alex, </a:t>
            </a:r>
            <a:r>
              <a:rPr lang="en-US" sz="1400" dirty="0" err="1"/>
              <a:t>Sho</a:t>
            </a:r>
            <a:r>
              <a:rPr lang="en-US" sz="1400" dirty="0"/>
              <a:t>, Leo, Jo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85B7D-02A6-A847-8CBD-552288CC8B95}"/>
              </a:ext>
            </a:extLst>
          </p:cNvPr>
          <p:cNvSpPr txBox="1"/>
          <p:nvPr/>
        </p:nvSpPr>
        <p:spPr>
          <a:xfrm>
            <a:off x="7543800" y="1812970"/>
            <a:ext cx="1207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ALICE ITS/IB stave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E1F11C-439B-F04F-B97B-108F6395CCDA}"/>
              </a:ext>
            </a:extLst>
          </p:cNvPr>
          <p:cNvSpPr txBox="1"/>
          <p:nvPr/>
        </p:nvSpPr>
        <p:spPr>
          <a:xfrm>
            <a:off x="7563729" y="3362909"/>
            <a:ext cx="9044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ALICE ITS RU</a:t>
            </a:r>
          </a:p>
        </p:txBody>
      </p:sp>
    </p:spTree>
    <p:extLst>
      <p:ext uri="{BB962C8B-B14F-4D97-AF65-F5344CB8AC3E}">
        <p14:creationId xmlns:p14="http://schemas.microsoft.com/office/powerpoint/2010/main" val="872968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19" y="22565"/>
            <a:ext cx="7004538" cy="507216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Projected sPHENIX Data Rates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50688" y="2673600"/>
            <a:ext cx="6172200" cy="1715576"/>
          </a:xfrm>
          <a:ln>
            <a:solidFill>
              <a:srgbClr val="181BF7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81BF7"/>
                </a:solidFill>
              </a:rPr>
              <a:t>Readout Units: </a:t>
            </a:r>
            <a:r>
              <a:rPr lang="en-US" sz="1350" dirty="0"/>
              <a:t>3 GBTX @ 0.4 GB/s = </a:t>
            </a:r>
            <a:r>
              <a:rPr lang="en-US" sz="1350" b="1" u="sng" dirty="0"/>
              <a:t>1.2 GB/s &gt;133MB/s *</a:t>
            </a:r>
          </a:p>
          <a:p>
            <a:r>
              <a:rPr lang="en-US" sz="1350" dirty="0" err="1"/>
              <a:t>GBTx</a:t>
            </a:r>
            <a:r>
              <a:rPr lang="en-US" sz="1350" dirty="0"/>
              <a:t>: 3.2-4.48Gb/s, 0.4 GB/s</a:t>
            </a:r>
          </a:p>
          <a:p>
            <a:endParaRPr lang="en-US" sz="1350" dirty="0"/>
          </a:p>
          <a:p>
            <a:pPr marL="0" indent="0">
              <a:buNone/>
            </a:pPr>
            <a:r>
              <a:rPr lang="en-US" sz="1350" dirty="0">
                <a:solidFill>
                  <a:srgbClr val="181BF7"/>
                </a:solidFill>
              </a:rPr>
              <a:t>FELIX:</a:t>
            </a:r>
            <a:r>
              <a:rPr lang="en-US" sz="1350" dirty="0"/>
              <a:t> 48 input on FELIX, twice the number needed to support 8 RUs (3 links)</a:t>
            </a:r>
          </a:p>
          <a:p>
            <a:r>
              <a:rPr lang="en-US" sz="1350" dirty="0"/>
              <a:t>2x 8-lane PCIe Gen 3 @ 7880 MB/s = </a:t>
            </a:r>
            <a:r>
              <a:rPr lang="en-US" sz="1350" b="1" u="sng" dirty="0"/>
              <a:t>15,760 MB/s &gt; 848 MB/s</a:t>
            </a:r>
          </a:p>
          <a:p>
            <a:endParaRPr lang="en-US" sz="1350" dirty="0"/>
          </a:p>
          <a:p>
            <a:pPr marL="0" indent="0">
              <a:buNone/>
            </a:pPr>
            <a:r>
              <a:rPr lang="en-US" sz="1575" b="1" dirty="0">
                <a:solidFill>
                  <a:srgbClr val="FF0000"/>
                </a:solidFill>
              </a:rPr>
              <a:t>MVTX readout hardware capacity &gt; 10 x Expected data rate</a:t>
            </a:r>
          </a:p>
          <a:p>
            <a:endParaRPr lang="en-US" sz="13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AD4C9-3636-C74D-82F6-4D796135849A}"/>
              </a:ext>
            </a:extLst>
          </p:cNvPr>
          <p:cNvSpPr txBox="1"/>
          <p:nvPr/>
        </p:nvSpPr>
        <p:spPr>
          <a:xfrm>
            <a:off x="7867115" y="666750"/>
            <a:ext cx="9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  <a:p>
            <a:r>
              <a:rPr lang="en-US" sz="1400" dirty="0"/>
              <a:t>#1,2,3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9C4E3-545B-3E46-B285-3F0E4735345A}"/>
              </a:ext>
            </a:extLst>
          </p:cNvPr>
          <p:cNvSpPr txBox="1"/>
          <p:nvPr/>
        </p:nvSpPr>
        <p:spPr>
          <a:xfrm>
            <a:off x="4800600" y="2100096"/>
            <a:ext cx="366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Note: test beam showed noise &lt; 10</a:t>
            </a:r>
            <a:r>
              <a:rPr lang="en-US" b="1" baseline="30000" dirty="0"/>
              <a:t>-5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324F60F-AE5D-454B-B552-7A0290D56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DFDA456-E0B4-6243-8517-7AE405F3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F0D82-64DF-5242-B36A-416EEFBFFE9B}"/>
              </a:ext>
            </a:extLst>
          </p:cNvPr>
          <p:cNvSpPr txBox="1"/>
          <p:nvPr/>
        </p:nvSpPr>
        <p:spPr>
          <a:xfrm>
            <a:off x="1320752" y="4585184"/>
            <a:ext cx="35637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 Note: one central collision + 2 pileup MB events, cluster size 3.0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BCFAB5-2C86-5A46-8A41-A8CE296A853C}"/>
              </a:ext>
            </a:extLst>
          </p:cNvPr>
          <p:cNvGrpSpPr/>
          <p:nvPr/>
        </p:nvGrpSpPr>
        <p:grpSpPr>
          <a:xfrm>
            <a:off x="1556819" y="1023629"/>
            <a:ext cx="5759938" cy="1115705"/>
            <a:chOff x="1556819" y="1023629"/>
            <a:chExt cx="5759938" cy="1115705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819" y="1023629"/>
              <a:ext cx="5759938" cy="111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254A7-61CD-CE4C-892B-6960F4F3DA87}"/>
                </a:ext>
              </a:extLst>
            </p:cNvPr>
            <p:cNvSpPr txBox="1"/>
            <p:nvPr/>
          </p:nvSpPr>
          <p:spPr>
            <a:xfrm>
              <a:off x="1600200" y="1509668"/>
              <a:ext cx="669939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RU</a:t>
              </a:r>
            </a:p>
            <a:p>
              <a:r>
                <a:rPr lang="en-US" sz="1000" b="1" dirty="0"/>
                <a:t>FELIX</a:t>
              </a:r>
            </a:p>
            <a:p>
              <a:r>
                <a:rPr lang="en-US" sz="1000" b="1" dirty="0"/>
                <a:t>MVTX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ED5BA6-533B-784A-A5FB-A9BA390A88BA}"/>
              </a:ext>
            </a:extLst>
          </p:cNvPr>
          <p:cNvCxnSpPr>
            <a:cxnSpLocks/>
          </p:cNvCxnSpPr>
          <p:nvPr/>
        </p:nvCxnSpPr>
        <p:spPr>
          <a:xfrm flipH="1">
            <a:off x="5067278" y="1631692"/>
            <a:ext cx="1160585" cy="11019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A2654B-0528-9945-86E2-B0BFA790C63F}"/>
              </a:ext>
            </a:extLst>
          </p:cNvPr>
          <p:cNvCxnSpPr>
            <a:cxnSpLocks/>
          </p:cNvCxnSpPr>
          <p:nvPr/>
        </p:nvCxnSpPr>
        <p:spPr>
          <a:xfrm flipH="1">
            <a:off x="5541202" y="1809750"/>
            <a:ext cx="686661" cy="18393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486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12539"/>
            <a:ext cx="6172200" cy="534184"/>
          </a:xfrm>
        </p:spPr>
        <p:txBody>
          <a:bodyPr>
            <a:normAutofit/>
          </a:bodyPr>
          <a:lstStyle/>
          <a:p>
            <a:r>
              <a:rPr lang="en-US" sz="2700" dirty="0"/>
              <a:t>Projected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86" y="722896"/>
            <a:ext cx="4497615" cy="178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971527"/>
            <a:ext cx="5666180" cy="1378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6415352" y="681283"/>
            <a:ext cx="12218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5992324" y="1025770"/>
            <a:ext cx="1240814" cy="12367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60" y="2393859"/>
            <a:ext cx="5915025" cy="7535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Projected sPHENIX integrated luminosities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    </a:t>
            </a:r>
            <a:r>
              <a:rPr lang="en-US" dirty="0" err="1"/>
              <a:t>Lum</a:t>
            </a:r>
            <a:r>
              <a:rPr lang="en-US" dirty="0"/>
              <a:t>.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1"/>
            <a:r>
              <a:rPr lang="en-US" dirty="0" err="1"/>
              <a:t>pp+pAu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.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1143000" y="3208254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Projected sPHENIX MVTX L0 fluence:</a:t>
            </a:r>
            <a:endParaRPr lang="en-US" b="1" baseline="30000" dirty="0"/>
          </a:p>
          <a:p>
            <a:endParaRPr lang="en-US" dirty="0"/>
          </a:p>
          <a:p>
            <a:r>
              <a:rPr lang="en-US" dirty="0"/>
              <a:t>Outer layers:</a:t>
            </a:r>
          </a:p>
          <a:p>
            <a:r>
              <a:rPr lang="en-US" sz="1200" dirty="0"/>
              <a:t> L1 = 0.6 x L0; L2 = 0.4 x L0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661FA-B685-6F41-8D97-E7307E9286C8}"/>
              </a:ext>
            </a:extLst>
          </p:cNvPr>
          <p:cNvSpPr txBox="1"/>
          <p:nvPr/>
        </p:nvSpPr>
        <p:spPr>
          <a:xfrm>
            <a:off x="8349958" y="72289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</a:t>
            </a:r>
          </a:p>
          <a:p>
            <a:r>
              <a:rPr lang="en-US" sz="1400" dirty="0"/>
              <a:t>#1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E49A3-BC2A-F04A-9FCC-DBC3B47CE5EC}"/>
              </a:ext>
            </a:extLst>
          </p:cNvPr>
          <p:cNvSpPr txBox="1"/>
          <p:nvPr/>
        </p:nvSpPr>
        <p:spPr>
          <a:xfrm>
            <a:off x="4662339" y="3220819"/>
            <a:ext cx="2363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TID = 1060krad</a:t>
            </a:r>
          </a:p>
          <a:p>
            <a:r>
              <a:rPr lang="en-US" b="1" dirty="0"/>
              <a:t>NIEL = 6x10</a:t>
            </a:r>
            <a:r>
              <a:rPr lang="en-US" b="1" baseline="30000" dirty="0"/>
              <a:t>12</a:t>
            </a:r>
            <a:r>
              <a:rPr lang="en-US" b="1" dirty="0"/>
              <a:t> </a:t>
            </a:r>
            <a:r>
              <a:rPr lang="en-US" b="1" dirty="0" err="1"/>
              <a:t>N</a:t>
            </a:r>
            <a:r>
              <a:rPr lang="en-US" b="1" baseline="-25000" dirty="0" err="1"/>
              <a:t>eq</a:t>
            </a:r>
            <a:r>
              <a:rPr lang="en-US" b="1" dirty="0"/>
              <a:t>/cm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4CFE0-D62C-CF4B-B002-A331C4FE85D9}"/>
              </a:ext>
            </a:extLst>
          </p:cNvPr>
          <p:cNvSpPr txBox="1"/>
          <p:nvPr/>
        </p:nvSpPr>
        <p:spPr>
          <a:xfrm>
            <a:off x="7059481" y="2565626"/>
            <a:ext cx="1817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PHENIX study</a:t>
            </a:r>
          </a:p>
          <a:p>
            <a:r>
              <a:rPr lang="en-US" sz="1200" dirty="0" err="1"/>
              <a:t>arXiv</a:t>
            </a:r>
            <a:r>
              <a:rPr lang="en-US" sz="1200" dirty="0"/>
              <a:t>: 0710.2676 [</a:t>
            </a:r>
            <a:r>
              <a:rPr lang="en-US" sz="1200" dirty="0" err="1"/>
              <a:t>nucl</a:t>
            </a:r>
            <a:r>
              <a:rPr lang="en-US" sz="1200" dirty="0"/>
              <a:t>-ex]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C9D98-6079-3741-8481-094C413B1E12}"/>
              </a:ext>
            </a:extLst>
          </p:cNvPr>
          <p:cNvSpPr txBox="1"/>
          <p:nvPr/>
        </p:nvSpPr>
        <p:spPr>
          <a:xfrm>
            <a:off x="1962544" y="4352277"/>
            <a:ext cx="533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Sensors tested to full MVTX NIEL and ~1/2 TID @ALICE </a:t>
            </a:r>
          </a:p>
        </p:txBody>
      </p:sp>
    </p:spTree>
    <p:extLst>
      <p:ext uri="{BB962C8B-B14F-4D97-AF65-F5344CB8AC3E}">
        <p14:creationId xmlns:p14="http://schemas.microsoft.com/office/powerpoint/2010/main" val="1946701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CF7B6B9-E49B-1A42-AE91-680CD501D9E5}"/>
              </a:ext>
            </a:extLst>
          </p:cNvPr>
          <p:cNvGrpSpPr/>
          <p:nvPr/>
        </p:nvGrpSpPr>
        <p:grpSpPr>
          <a:xfrm>
            <a:off x="-54612" y="3275211"/>
            <a:ext cx="2178250" cy="1782564"/>
            <a:chOff x="220691" y="2007039"/>
            <a:chExt cx="2070765" cy="16600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12D267-C1B3-0146-85D9-9C9B0BB7F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691" y="2007039"/>
              <a:ext cx="1872148" cy="166006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6E6286-458B-CC4C-BF60-79B8B2B08EBD}"/>
                </a:ext>
              </a:extLst>
            </p:cNvPr>
            <p:cNvSpPr txBox="1"/>
            <p:nvPr/>
          </p:nvSpPr>
          <p:spPr>
            <a:xfrm>
              <a:off x="530525" y="3305168"/>
              <a:ext cx="17609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Sensor source test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AA61A6-579A-4E4C-85EF-89EE5B1A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LANL LDRD Activity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7727-A258-5249-AE81-6E140F6EA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08" y="636532"/>
            <a:ext cx="3373550" cy="1364605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/>
              <a:t>MAPS evaluation </a:t>
            </a:r>
          </a:p>
          <a:p>
            <a:r>
              <a:rPr lang="en-US" sz="2300" dirty="0"/>
              <a:t>Readout integration</a:t>
            </a:r>
          </a:p>
          <a:p>
            <a:r>
              <a:rPr lang="en-US" sz="2300" dirty="0"/>
              <a:t>4-sensor telescope</a:t>
            </a:r>
          </a:p>
          <a:p>
            <a:r>
              <a:rPr lang="en-US" sz="2300" dirty="0"/>
              <a:t>Test beam at </a:t>
            </a:r>
            <a:r>
              <a:rPr lang="en-US" sz="2300" dirty="0" err="1"/>
              <a:t>Fermilab</a:t>
            </a:r>
            <a:endParaRPr lang="en-US" sz="2300" dirty="0"/>
          </a:p>
          <a:p>
            <a:r>
              <a:rPr lang="en-US" sz="2300" dirty="0"/>
              <a:t>Mechanical &amp; cooling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686F-A454-0742-8C2F-CF0FDAAF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B108-F9FD-EC4C-B5FC-683B3833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B361-D1CB-A541-B00C-E267E9B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16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C13D94-86ED-D944-8A0A-506CD204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425" y="3472548"/>
            <a:ext cx="3743625" cy="15157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B4554-299F-F348-8C7F-E812236322CD}"/>
              </a:ext>
            </a:extLst>
          </p:cNvPr>
          <p:cNvGrpSpPr/>
          <p:nvPr/>
        </p:nvGrpSpPr>
        <p:grpSpPr>
          <a:xfrm>
            <a:off x="5407844" y="636532"/>
            <a:ext cx="2293899" cy="1680452"/>
            <a:chOff x="3943467" y="681777"/>
            <a:chExt cx="2495050" cy="18826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1DECA3-FF95-6945-9521-284C0E89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3467" y="693139"/>
              <a:ext cx="2495050" cy="187128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144722-A5A1-B54D-BBAC-84F090DB5C2E}"/>
                </a:ext>
              </a:extLst>
            </p:cNvPr>
            <p:cNvSpPr txBox="1"/>
            <p:nvPr/>
          </p:nvSpPr>
          <p:spPr>
            <a:xfrm>
              <a:off x="3954535" y="681777"/>
              <a:ext cx="14645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Signal integrity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4E96C-FE3D-204C-BB8B-9E2F8FCBCD81}"/>
              </a:ext>
            </a:extLst>
          </p:cNvPr>
          <p:cNvGrpSpPr/>
          <p:nvPr/>
        </p:nvGrpSpPr>
        <p:grpSpPr>
          <a:xfrm>
            <a:off x="7725804" y="646674"/>
            <a:ext cx="1321284" cy="1652590"/>
            <a:chOff x="5807275" y="2244039"/>
            <a:chExt cx="1185301" cy="15804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D678E9-C218-2640-A09C-2D63127F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09725" y="2441589"/>
              <a:ext cx="1580401" cy="118530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C2979D2-69CB-A04C-8C31-FF59E6687CF0}"/>
                </a:ext>
              </a:extLst>
            </p:cNvPr>
            <p:cNvSpPr txBox="1"/>
            <p:nvPr/>
          </p:nvSpPr>
          <p:spPr>
            <a:xfrm>
              <a:off x="5849395" y="3049432"/>
              <a:ext cx="1068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cooling test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BD9E2C-7EA7-F644-ADD8-0EBB7C29D6D3}"/>
              </a:ext>
            </a:extLst>
          </p:cNvPr>
          <p:cNvGrpSpPr/>
          <p:nvPr/>
        </p:nvGrpSpPr>
        <p:grpSpPr>
          <a:xfrm>
            <a:off x="5775023" y="2309348"/>
            <a:ext cx="3272065" cy="2775830"/>
            <a:chOff x="4082627" y="3182862"/>
            <a:chExt cx="2086680" cy="160742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53035F-C0EC-3A45-A058-67DA3C6B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627" y="3182862"/>
              <a:ext cx="2086680" cy="1565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6BF903-5579-5347-9758-F89EF3ABF2D5}"/>
                </a:ext>
              </a:extLst>
            </p:cNvPr>
            <p:cNvSpPr txBox="1"/>
            <p:nvPr/>
          </p:nvSpPr>
          <p:spPr>
            <a:xfrm>
              <a:off x="4360523" y="4451728"/>
              <a:ext cx="1706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Service cone R&amp;D 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F2F1E55-9505-1E40-B6D2-AABA6CDD5D1A}"/>
              </a:ext>
            </a:extLst>
          </p:cNvPr>
          <p:cNvSpPr txBox="1"/>
          <p:nvPr/>
        </p:nvSpPr>
        <p:spPr>
          <a:xfrm>
            <a:off x="2274726" y="4754934"/>
            <a:ext cx="2402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FPC power extension R&amp;D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1D62E3-BEC3-7C4B-8081-9B662A7A37ED}"/>
              </a:ext>
            </a:extLst>
          </p:cNvPr>
          <p:cNvGrpSpPr/>
          <p:nvPr/>
        </p:nvGrpSpPr>
        <p:grpSpPr>
          <a:xfrm>
            <a:off x="678851" y="1919315"/>
            <a:ext cx="3562172" cy="1683667"/>
            <a:chOff x="2143572" y="1959031"/>
            <a:chExt cx="3523701" cy="172577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A779E4D-FEBE-074D-8F6C-B8CE4275B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1"/>
            <a:stretch/>
          </p:blipFill>
          <p:spPr>
            <a:xfrm>
              <a:off x="2143572" y="1959031"/>
              <a:ext cx="3523701" cy="1725773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20B92A-7BC6-DC4C-8E7F-43F553B4097D}"/>
                </a:ext>
              </a:extLst>
            </p:cNvPr>
            <p:cNvSpPr txBox="1"/>
            <p:nvPr/>
          </p:nvSpPr>
          <p:spPr>
            <a:xfrm>
              <a:off x="3281296" y="3106759"/>
              <a:ext cx="1926618" cy="55607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sz="1400" b="1" dirty="0">
                  <a:solidFill>
                    <a:srgbClr val="FFFF00"/>
                  </a:solidFill>
                </a:rPr>
                <a:t>5m long </a:t>
              </a:r>
              <a:r>
                <a:rPr lang="en-US" sz="1400" b="1" dirty="0" err="1">
                  <a:solidFill>
                    <a:srgbClr val="FFFF00"/>
                  </a:solidFill>
                </a:rPr>
                <a:t>SamTec</a:t>
              </a:r>
              <a:r>
                <a:rPr lang="en-US" sz="1400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D06FB0-2849-DD4B-BE03-12545987AF9F}"/>
              </a:ext>
            </a:extLst>
          </p:cNvPr>
          <p:cNvGrpSpPr/>
          <p:nvPr/>
        </p:nvGrpSpPr>
        <p:grpSpPr>
          <a:xfrm>
            <a:off x="3173238" y="646675"/>
            <a:ext cx="2171945" cy="1696284"/>
            <a:chOff x="3196714" y="639135"/>
            <a:chExt cx="2189709" cy="162877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BBD0DC-8B03-2E48-934A-E550692B1252}"/>
                </a:ext>
              </a:extLst>
            </p:cNvPr>
            <p:cNvGrpSpPr/>
            <p:nvPr/>
          </p:nvGrpSpPr>
          <p:grpSpPr>
            <a:xfrm>
              <a:off x="3196714" y="639135"/>
              <a:ext cx="2187069" cy="1628775"/>
              <a:chOff x="3558979" y="1374637"/>
              <a:chExt cx="2187069" cy="1628775"/>
            </a:xfrm>
          </p:grpSpPr>
          <p:pic>
            <p:nvPicPr>
              <p:cNvPr id="30" name="Content Placeholder 5">
                <a:extLst>
                  <a:ext uri="{FF2B5EF4-FFF2-40B4-BE49-F238E27FC236}">
                    <a16:creationId xmlns:a16="http://schemas.microsoft.com/office/drawing/2014/main" id="{63FDFDA9-67C8-294D-92A6-956CAAE3A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574348" y="1374637"/>
                <a:ext cx="2171700" cy="162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00CAEB-531A-DC41-BB2D-B1F925624772}"/>
                  </a:ext>
                </a:extLst>
              </p:cNvPr>
              <p:cNvSpPr txBox="1"/>
              <p:nvPr/>
            </p:nvSpPr>
            <p:spPr>
              <a:xfrm>
                <a:off x="3558979" y="1387436"/>
                <a:ext cx="13111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Stave/RU</a:t>
                </a:r>
              </a:p>
              <a:p>
                <a:r>
                  <a:rPr lang="en-US" sz="1600" dirty="0">
                    <a:solidFill>
                      <a:srgbClr val="FFFF00"/>
                    </a:solidFill>
                  </a:rPr>
                  <a:t>Readout R&amp;D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66BDFA-E5D7-BE48-946B-8A721D4656C5}"/>
                </a:ext>
              </a:extLst>
            </p:cNvPr>
            <p:cNvSpPr txBox="1"/>
            <p:nvPr/>
          </p:nvSpPr>
          <p:spPr>
            <a:xfrm rot="20313769">
              <a:off x="4716303" y="1522122"/>
              <a:ext cx="670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stave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433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-10470"/>
            <a:ext cx="7328265" cy="548819"/>
          </a:xfrm>
        </p:spPr>
        <p:txBody>
          <a:bodyPr>
            <a:noAutofit/>
          </a:bodyPr>
          <a:lstStyle/>
          <a:p>
            <a:r>
              <a:rPr lang="en-US" sz="3200" dirty="0"/>
              <a:t>MVTX Full Readout Chain Demonstrated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218366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B9DD5-E102-5640-8703-9A7436904EE5}"/>
              </a:ext>
            </a:extLst>
          </p:cNvPr>
          <p:cNvSpPr txBox="1"/>
          <p:nvPr/>
        </p:nvSpPr>
        <p:spPr>
          <a:xfrm>
            <a:off x="7996236" y="773669"/>
            <a:ext cx="9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  <a:p>
            <a:r>
              <a:rPr lang="en-US" sz="1400" dirty="0"/>
              <a:t>#1,2,3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5867400" y="3300333"/>
            <a:ext cx="2685114" cy="1275006"/>
            <a:chOff x="1022537" y="790670"/>
            <a:chExt cx="3917067" cy="13600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251646" cy="295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513861" cy="361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67232" cy="49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2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723" y="656730"/>
            <a:ext cx="1994265" cy="19060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8F45B3-9ACC-BC41-8965-4FB87ED668D2}"/>
              </a:ext>
            </a:extLst>
          </p:cNvPr>
          <p:cNvSpPr txBox="1"/>
          <p:nvPr/>
        </p:nvSpPr>
        <p:spPr>
          <a:xfrm>
            <a:off x="2348604" y="2615690"/>
            <a:ext cx="354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6065430" y="2485575"/>
            <a:ext cx="184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Tracking spatial resolution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achieved:  &lt;5 um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09" y="2966293"/>
            <a:ext cx="5487353" cy="16469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329013" y="626712"/>
            <a:ext cx="5385987" cy="2097438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329013" y="1186068"/>
            <a:ext cx="78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800" b="1" dirty="0">
                <a:solidFill>
                  <a:srgbClr val="FF0000"/>
                </a:solidFill>
              </a:rPr>
              <a:t>telescope</a:t>
            </a:r>
          </a:p>
        </p:txBody>
      </p:sp>
    </p:spTree>
    <p:extLst>
      <p:ext uri="{BB962C8B-B14F-4D97-AF65-F5344CB8AC3E}">
        <p14:creationId xmlns:p14="http://schemas.microsoft.com/office/powerpoint/2010/main" val="2840943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3" y="25800"/>
            <a:ext cx="8534400" cy="565545"/>
          </a:xfrm>
        </p:spPr>
        <p:txBody>
          <a:bodyPr/>
          <a:lstStyle/>
          <a:p>
            <a:r>
              <a:rPr lang="en-US" sz="3600" dirty="0"/>
              <a:t>Stave and RU Production QA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066" y="853558"/>
            <a:ext cx="4114800" cy="3775591"/>
          </a:xfrm>
          <a:ln>
            <a:solidFill>
              <a:srgbClr val="032AFF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 production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~ALICE IB standard)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1258" y="867166"/>
            <a:ext cx="3424542" cy="3761984"/>
          </a:xfrm>
          <a:ln>
            <a:solidFill>
              <a:srgbClr val="032AFF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58 RUs from ALICE</a:t>
            </a:r>
          </a:p>
          <a:p>
            <a:pPr lvl="1"/>
            <a:r>
              <a:rPr lang="en-US" dirty="0"/>
              <a:t>48 + 10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D7B26-2495-4C48-9220-7079CAD3BA43}"/>
              </a:ext>
            </a:extLst>
          </p:cNvPr>
          <p:cNvSpPr txBox="1"/>
          <p:nvPr/>
        </p:nvSpPr>
        <p:spPr>
          <a:xfrm>
            <a:off x="8001000" y="596485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 &amp; Jo</a:t>
            </a:r>
          </a:p>
          <a:p>
            <a:r>
              <a:rPr lang="en-US" sz="1400" dirty="0"/>
              <a:t>#4,5,6,7,8</a:t>
            </a:r>
          </a:p>
        </p:txBody>
      </p:sp>
    </p:spTree>
    <p:extLst>
      <p:ext uri="{BB962C8B-B14F-4D97-AF65-F5344CB8AC3E}">
        <p14:creationId xmlns:p14="http://schemas.microsoft.com/office/powerpoint/2010/main" val="3277469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642"/>
            <a:ext cx="7200900" cy="594126"/>
          </a:xfrm>
        </p:spPr>
        <p:txBody>
          <a:bodyPr/>
          <a:lstStyle/>
          <a:p>
            <a:r>
              <a:rPr lang="en-US" sz="3600" dirty="0"/>
              <a:t>Detector Assembly Plan at LBNL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1556" y="828421"/>
            <a:ext cx="30392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971800" y="1669125"/>
            <a:ext cx="5197721" cy="2837135"/>
            <a:chOff x="0" y="513807"/>
            <a:chExt cx="8238049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3" y="4031317"/>
              <a:ext cx="854752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1436" y="1103956"/>
              <a:ext cx="906613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4518" y="1787473"/>
              <a:ext cx="911864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7057" y="2597137"/>
              <a:ext cx="917489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7547" y="2843100"/>
            <a:ext cx="3195555" cy="1773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Modified jigs for MVTX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Follow ALICE assembly procedures to build half-detectors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QA records in DB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en-US" sz="675" dirty="0"/>
          </a:p>
        </p:txBody>
      </p:sp>
      <p:sp>
        <p:nvSpPr>
          <p:cNvPr id="16" name="TextBox 15"/>
          <p:cNvSpPr txBox="1"/>
          <p:nvPr/>
        </p:nvSpPr>
        <p:spPr>
          <a:xfrm>
            <a:off x="7833812" y="672584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Leo’s talk</a:t>
            </a:r>
          </a:p>
          <a:p>
            <a:r>
              <a:rPr lang="en-US" sz="1400" dirty="0"/>
              <a:t>#4,5,6,7,8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19</a:t>
            </a:fld>
            <a:endParaRPr lang="en-US"/>
          </a:p>
        </p:txBody>
      </p:sp>
      <p:pic>
        <p:nvPicPr>
          <p:cNvPr id="20" name="Content Placeholder 1">
            <a:extLst>
              <a:ext uri="{FF2B5EF4-FFF2-40B4-BE49-F238E27FC236}">
                <a16:creationId xmlns:a16="http://schemas.microsoft.com/office/drawing/2014/main" id="{23AC90E9-CDE1-A44F-AD5D-E1F362359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7" b="22508"/>
          <a:stretch/>
        </p:blipFill>
        <p:spPr bwMode="auto">
          <a:xfrm>
            <a:off x="304145" y="864965"/>
            <a:ext cx="4265310" cy="154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341E5B-9DAC-364D-A178-87FB860E5196}"/>
              </a:ext>
            </a:extLst>
          </p:cNvPr>
          <p:cNvSpPr txBox="1"/>
          <p:nvPr/>
        </p:nvSpPr>
        <p:spPr>
          <a:xfrm>
            <a:off x="914400" y="1926162"/>
            <a:ext cx="3270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ALICE 1</a:t>
            </a:r>
            <a:r>
              <a:rPr lang="en-US" sz="1400" b="1" baseline="30000" dirty="0">
                <a:solidFill>
                  <a:srgbClr val="FFFF00"/>
                </a:solidFill>
              </a:rPr>
              <a:t>st</a:t>
            </a:r>
            <a:r>
              <a:rPr lang="en-US" sz="1400" b="1" dirty="0">
                <a:solidFill>
                  <a:srgbClr val="FFFF00"/>
                </a:solidFill>
              </a:rPr>
              <a:t> half inner layer being assembled</a:t>
            </a:r>
          </a:p>
          <a:p>
            <a:r>
              <a:rPr lang="en-US" sz="1400" b="1" dirty="0">
                <a:solidFill>
                  <a:srgbClr val="FFFF00"/>
                </a:solidFill>
              </a:rPr>
              <a:t>6/2018@CERN</a:t>
            </a:r>
          </a:p>
        </p:txBody>
      </p:sp>
      <p:pic>
        <p:nvPicPr>
          <p:cNvPr id="22" name="Content Placeholder 1">
            <a:extLst>
              <a:ext uri="{FF2B5EF4-FFF2-40B4-BE49-F238E27FC236}">
                <a16:creationId xmlns:a16="http://schemas.microsoft.com/office/drawing/2014/main" id="{5C25D0A2-5792-0948-886F-292C9E94B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 t="6174" b="10365"/>
          <a:stretch/>
        </p:blipFill>
        <p:spPr>
          <a:xfrm>
            <a:off x="6757076" y="3453980"/>
            <a:ext cx="2326910" cy="1633429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4C73DC-B633-2546-890E-767FD958BBC9}"/>
              </a:ext>
            </a:extLst>
          </p:cNvPr>
          <p:cNvSpPr txBox="1"/>
          <p:nvPr/>
        </p:nvSpPr>
        <p:spPr>
          <a:xfrm>
            <a:off x="7075993" y="3183254"/>
            <a:ext cx="2017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ALICE 1</a:t>
            </a:r>
            <a:r>
              <a:rPr lang="en-US" sz="1400" baseline="30000" dirty="0">
                <a:solidFill>
                  <a:srgbClr val="FF0000"/>
                </a:solidFill>
              </a:rPr>
              <a:t>st</a:t>
            </a:r>
            <a:r>
              <a:rPr lang="en-US" sz="1400" dirty="0">
                <a:solidFill>
                  <a:srgbClr val="FF0000"/>
                </a:solidFill>
              </a:rPr>
              <a:t> half inner layer,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6/2018@CERN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FB778-3187-C442-A286-636BC3795CC5}"/>
              </a:ext>
            </a:extLst>
          </p:cNvPr>
          <p:cNvSpPr txBox="1"/>
          <p:nvPr/>
        </p:nvSpPr>
        <p:spPr>
          <a:xfrm>
            <a:off x="2743200" y="1055225"/>
            <a:ext cx="75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staves</a:t>
            </a:r>
          </a:p>
        </p:txBody>
      </p:sp>
    </p:spTree>
    <p:extLst>
      <p:ext uri="{BB962C8B-B14F-4D97-AF65-F5344CB8AC3E}">
        <p14:creationId xmlns:p14="http://schemas.microsoft.com/office/powerpoint/2010/main" val="1974134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3"/>
          </a:xfrm>
        </p:spPr>
        <p:txBody>
          <a:bodyPr/>
          <a:lstStyle/>
          <a:p>
            <a:r>
              <a:rPr lang="en-US" dirty="0"/>
              <a:t>MVTX technology</a:t>
            </a:r>
          </a:p>
          <a:p>
            <a:r>
              <a:rPr lang="en-US" dirty="0"/>
              <a:t>MVTX project scope</a:t>
            </a:r>
          </a:p>
          <a:p>
            <a:r>
              <a:rPr lang="en-US" dirty="0"/>
              <a:t>Detector design and R&amp;D</a:t>
            </a:r>
          </a:p>
          <a:p>
            <a:r>
              <a:rPr lang="en-US" dirty="0"/>
              <a:t>Status and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5138552" y="636918"/>
            <a:ext cx="3738350" cy="4232739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2508056" cy="493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200" dirty="0">
                  <a:solidFill>
                    <a:srgbClr val="FFFF00"/>
                  </a:solidFill>
                </a:rPr>
                <a:t>https://</a:t>
              </a:r>
              <a:r>
                <a:rPr lang="en-US" sz="12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2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AACB88-8531-9247-9071-775315D91FF3}"/>
              </a:ext>
            </a:extLst>
          </p:cNvPr>
          <p:cNvSpPr txBox="1"/>
          <p:nvPr/>
        </p:nvSpPr>
        <p:spPr>
          <a:xfrm>
            <a:off x="5138552" y="1017207"/>
            <a:ext cx="2050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Submitted to BNL ALD 2/2018</a:t>
            </a:r>
          </a:p>
        </p:txBody>
      </p:sp>
    </p:spTree>
    <p:extLst>
      <p:ext uri="{BB962C8B-B14F-4D97-AF65-F5344CB8AC3E}">
        <p14:creationId xmlns:p14="http://schemas.microsoft.com/office/powerpoint/2010/main" val="94317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215756-0A1C-3545-8B5E-B65CB5E3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6" y="1898244"/>
            <a:ext cx="4854016" cy="2828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198"/>
            <a:ext cx="5915025" cy="514349"/>
          </a:xfrm>
        </p:spPr>
        <p:txBody>
          <a:bodyPr/>
          <a:lstStyle/>
          <a:p>
            <a:r>
              <a:rPr lang="en-US" dirty="0"/>
              <a:t>Mechanical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98" y="740091"/>
            <a:ext cx="5915025" cy="3263504"/>
          </a:xfrm>
        </p:spPr>
        <p:txBody>
          <a:bodyPr/>
          <a:lstStyle/>
          <a:p>
            <a:r>
              <a:rPr lang="en-US" dirty="0"/>
              <a:t>MVTX, INTT and TPC</a:t>
            </a:r>
          </a:p>
          <a:p>
            <a:pPr lvl="1"/>
            <a:r>
              <a:rPr lang="en-US" dirty="0"/>
              <a:t>MVTX detector design modified</a:t>
            </a:r>
          </a:p>
          <a:p>
            <a:pPr lvl="1"/>
            <a:r>
              <a:rPr lang="en-US" dirty="0"/>
              <a:t>Global interface being developed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20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69769" y="1272992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5" t="-80" r="24423" b="7054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812033" y="251468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6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3753374" y="2481334"/>
            <a:ext cx="2854874" cy="470952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3752177" y="3696325"/>
            <a:ext cx="2856071" cy="471005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6" y="4584056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EE79A6-D506-2D4D-9572-724A2021EF45}"/>
              </a:ext>
            </a:extLst>
          </p:cNvPr>
          <p:cNvSpPr txBox="1"/>
          <p:nvPr/>
        </p:nvSpPr>
        <p:spPr>
          <a:xfrm>
            <a:off x="7924800" y="765064"/>
            <a:ext cx="102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Walt &amp; Dan</a:t>
            </a:r>
          </a:p>
          <a:p>
            <a:r>
              <a:rPr lang="en-US" sz="1400" dirty="0"/>
              <a:t>#10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282654" y="3043817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2830092" y="3696325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2709732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6279-4456-914B-BC29-23BDC5CF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3986"/>
            <a:ext cx="7224713" cy="505818"/>
          </a:xfrm>
        </p:spPr>
        <p:txBody>
          <a:bodyPr/>
          <a:lstStyle/>
          <a:p>
            <a:r>
              <a:rPr lang="en-US" sz="3600" dirty="0"/>
              <a:t>Simulations for 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C743-25F0-AA4A-97D7-7BA2EEBD9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3950"/>
            <a:ext cx="4419600" cy="3124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Task force formed</a:t>
            </a:r>
          </a:p>
          <a:p>
            <a:pPr lvl="1"/>
            <a:r>
              <a:rPr lang="en-US" dirty="0"/>
              <a:t>Goals and deadline defined </a:t>
            </a:r>
          </a:p>
          <a:p>
            <a:pPr lvl="1"/>
            <a:r>
              <a:rPr lang="en-US" dirty="0"/>
              <a:t>Evaluate tracking with different INTT layers &amp; geometry</a:t>
            </a:r>
          </a:p>
          <a:p>
            <a:r>
              <a:rPr lang="en-US" dirty="0"/>
              <a:t>Complementary roles in global tracking:</a:t>
            </a:r>
          </a:p>
          <a:p>
            <a:pPr lvl="1"/>
            <a:r>
              <a:rPr lang="en-US" dirty="0"/>
              <a:t>MVTX: </a:t>
            </a:r>
          </a:p>
          <a:p>
            <a:pPr lvl="2"/>
            <a:r>
              <a:rPr lang="en-US" dirty="0"/>
              <a:t>Precision DCA and vertexing</a:t>
            </a:r>
          </a:p>
          <a:p>
            <a:pPr lvl="1"/>
            <a:r>
              <a:rPr lang="en-US" dirty="0"/>
              <a:t>INTT: </a:t>
            </a:r>
          </a:p>
          <a:p>
            <a:pPr lvl="2"/>
            <a:r>
              <a:rPr lang="en-US" dirty="0"/>
              <a:t>Matching in-time hits of MVTX and TPC</a:t>
            </a:r>
          </a:p>
          <a:p>
            <a:pPr lvl="2"/>
            <a:r>
              <a:rPr lang="en-US" dirty="0"/>
              <a:t>Important for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p+A</a:t>
            </a:r>
            <a:r>
              <a:rPr lang="en-US" dirty="0"/>
              <a:t>, pileups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5610C-E67E-D94B-9B3A-29557898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7B90D-BAE6-A64C-ABC7-1E357DAF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8D7BB-C7F2-834C-9AA7-8C3BDA26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43F92-06D7-4847-B254-70A30FC6AD94}"/>
              </a:ext>
            </a:extLst>
          </p:cNvPr>
          <p:cNvSpPr txBox="1"/>
          <p:nvPr/>
        </p:nvSpPr>
        <p:spPr>
          <a:xfrm>
            <a:off x="7689363" y="625627"/>
            <a:ext cx="1216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Tony &amp; Rachid</a:t>
            </a:r>
          </a:p>
          <a:p>
            <a:r>
              <a:rPr lang="en-US" sz="1400" dirty="0"/>
              <a:t>#9, 10</a:t>
            </a:r>
          </a:p>
        </p:txBody>
      </p:sp>
      <p:pic>
        <p:nvPicPr>
          <p:cNvPr id="8" name="Picture 2" descr="https://writelatex.s3.amazonaws.com/cvzwrwtdqjrg/uploads/96/12999568/1.png">
            <a:extLst>
              <a:ext uri="{FF2B5EF4-FFF2-40B4-BE49-F238E27FC236}">
                <a16:creationId xmlns:a16="http://schemas.microsoft.com/office/drawing/2014/main" id="{5DE6DC59-B0B6-6F4A-8BEB-18FAA140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5029200" y="1183501"/>
            <a:ext cx="3048000" cy="303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800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sz="3200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1"/>
            <a:ext cx="3886200" cy="91439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Growing number of institutions </a:t>
            </a:r>
          </a:p>
          <a:p>
            <a:pPr lvl="1"/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22707"/>
            <a:ext cx="3823570" cy="4269654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53B142-D0E6-284D-A376-7C6A84C7E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10" y="1504950"/>
            <a:ext cx="436657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81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DDE0-5881-114C-9FD8-FFD2C1BB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1817"/>
            <a:ext cx="5564187" cy="454009"/>
          </a:xfrm>
        </p:spPr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43C73-EA1F-0E4D-A65E-0D281C4B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35" y="639021"/>
            <a:ext cx="3957837" cy="433302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Compelling science established</a:t>
            </a:r>
          </a:p>
          <a:p>
            <a:endParaRPr lang="en-US" dirty="0"/>
          </a:p>
          <a:p>
            <a:r>
              <a:rPr lang="en-US" dirty="0"/>
              <a:t>Demonstrated full readout and control chain in sPHENIX framework</a:t>
            </a:r>
          </a:p>
          <a:p>
            <a:pPr lvl="1"/>
            <a:r>
              <a:rPr lang="en-US" dirty="0"/>
              <a:t>Charge #1,2,3</a:t>
            </a:r>
          </a:p>
          <a:p>
            <a:pPr lvl="1"/>
            <a:endParaRPr lang="en-US" dirty="0"/>
          </a:p>
          <a:p>
            <a:r>
              <a:rPr lang="en-US" dirty="0"/>
              <a:t>Demonstrated detector performance with test beam data</a:t>
            </a:r>
          </a:p>
          <a:p>
            <a:pPr lvl="1"/>
            <a:r>
              <a:rPr lang="en-US" dirty="0"/>
              <a:t>Charge #1,2,3</a:t>
            </a:r>
          </a:p>
          <a:p>
            <a:pPr lvl="1"/>
            <a:endParaRPr lang="en-US" dirty="0"/>
          </a:p>
          <a:p>
            <a:r>
              <a:rPr lang="en-US" dirty="0"/>
              <a:t>QA plan developed for RU and Staves</a:t>
            </a:r>
          </a:p>
          <a:p>
            <a:pPr lvl="1"/>
            <a:r>
              <a:rPr lang="en-US" dirty="0"/>
              <a:t>Charge #4,5,6,7,8</a:t>
            </a:r>
          </a:p>
          <a:p>
            <a:pPr lvl="1"/>
            <a:endParaRPr lang="en-US" dirty="0"/>
          </a:p>
          <a:p>
            <a:r>
              <a:rPr lang="en-US" dirty="0"/>
              <a:t>3D design of mechanical integration</a:t>
            </a:r>
          </a:p>
          <a:p>
            <a:pPr lvl="1"/>
            <a:r>
              <a:rPr lang="en-US" dirty="0"/>
              <a:t>Charge #10</a:t>
            </a:r>
          </a:p>
          <a:p>
            <a:pPr lvl="1"/>
            <a:endParaRPr lang="en-US" dirty="0"/>
          </a:p>
          <a:p>
            <a:r>
              <a:rPr lang="en-US" dirty="0"/>
              <a:t>Simulation to optimize INTT geometry</a:t>
            </a:r>
          </a:p>
          <a:p>
            <a:pPr lvl="1"/>
            <a:r>
              <a:rPr lang="en-US" dirty="0"/>
              <a:t>Charge #9, 10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D5C86-F6E2-1E4E-98AE-B1517E75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6E025-7D9E-B74D-B74B-4C545005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215B-348C-C548-B08A-24238908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98ACC-8ED2-9442-8B65-35C988BDB0B4}"/>
              </a:ext>
            </a:extLst>
          </p:cNvPr>
          <p:cNvSpPr txBox="1"/>
          <p:nvPr/>
        </p:nvSpPr>
        <p:spPr>
          <a:xfrm>
            <a:off x="3385529" y="1628760"/>
            <a:ext cx="969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Alex &amp; </a:t>
            </a:r>
            <a:r>
              <a:rPr lang="en-US" sz="1400" dirty="0" err="1">
                <a:solidFill>
                  <a:srgbClr val="032AFF"/>
                </a:solidFill>
              </a:rPr>
              <a:t>Sho</a:t>
            </a:r>
            <a:endParaRPr lang="en-US" sz="1400" dirty="0">
              <a:solidFill>
                <a:srgbClr val="032A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961F3-4A9D-D54E-9DEA-6200B03F0047}"/>
              </a:ext>
            </a:extLst>
          </p:cNvPr>
          <p:cNvSpPr txBox="1"/>
          <p:nvPr/>
        </p:nvSpPr>
        <p:spPr>
          <a:xfrm>
            <a:off x="3385529" y="2535300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Leo &amp; Jo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00431-FD88-4542-A227-B853028E5335}"/>
              </a:ext>
            </a:extLst>
          </p:cNvPr>
          <p:cNvSpPr txBox="1"/>
          <p:nvPr/>
        </p:nvSpPr>
        <p:spPr>
          <a:xfrm>
            <a:off x="3385529" y="3999422"/>
            <a:ext cx="102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Walt &amp; Dan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20776E-56E6-0346-BEE8-86EDB873B134}"/>
              </a:ext>
            </a:extLst>
          </p:cNvPr>
          <p:cNvSpPr txBox="1"/>
          <p:nvPr/>
        </p:nvSpPr>
        <p:spPr>
          <a:xfrm>
            <a:off x="3385529" y="897634"/>
            <a:ext cx="1359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Dave &amp; Gunther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EDE58-B2A1-B44E-BCE7-C04AA863D10D}"/>
              </a:ext>
            </a:extLst>
          </p:cNvPr>
          <p:cNvSpPr txBox="1"/>
          <p:nvPr/>
        </p:nvSpPr>
        <p:spPr>
          <a:xfrm>
            <a:off x="3385529" y="4582419"/>
            <a:ext cx="1216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Rachid &amp; Tony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6787A0-6153-C346-9F93-B63E37CEA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4" b="3168"/>
          <a:stretch/>
        </p:blipFill>
        <p:spPr>
          <a:xfrm>
            <a:off x="5189594" y="609962"/>
            <a:ext cx="3611416" cy="441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67DA76-E024-F546-867E-3674F0FCF044}"/>
              </a:ext>
            </a:extLst>
          </p:cNvPr>
          <p:cNvSpPr txBox="1"/>
          <p:nvPr/>
        </p:nvSpPr>
        <p:spPr>
          <a:xfrm>
            <a:off x="3385529" y="3267361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Leo &amp; Jo</a:t>
            </a:r>
          </a:p>
        </p:txBody>
      </p:sp>
    </p:spTree>
    <p:extLst>
      <p:ext uri="{BB962C8B-B14F-4D97-AF65-F5344CB8AC3E}">
        <p14:creationId xmlns:p14="http://schemas.microsoft.com/office/powerpoint/2010/main" val="2386536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3C9DF-DE6F-1044-8134-478890F3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0E3E0-249E-AA48-8E27-921CFE279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F58E4-97C4-C14F-9E49-1AAD17A2F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13C74-18ED-DF41-A6E9-0D809FFA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48444-ACA7-B84E-BBFD-E65AE32C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497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-80" r="24423" b="7054"/>
          <a:stretch/>
        </p:blipFill>
        <p:spPr>
          <a:xfrm>
            <a:off x="4312802" y="863845"/>
            <a:ext cx="3642038" cy="3323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19" r="46827" b="7500"/>
          <a:stretch/>
        </p:blipFill>
        <p:spPr>
          <a:xfrm>
            <a:off x="1615236" y="863845"/>
            <a:ext cx="2218210" cy="337624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194181" y="2967404"/>
            <a:ext cx="19783" cy="14771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934683" y="3969727"/>
            <a:ext cx="6594" cy="4747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05400" y="4340636"/>
            <a:ext cx="111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 3500.0 mm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934683" y="4340636"/>
            <a:ext cx="37587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51281" y="4340636"/>
            <a:ext cx="3680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21269" y="2967404"/>
            <a:ext cx="19783" cy="14771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15236" y="2967404"/>
            <a:ext cx="0" cy="14771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615236" y="4340636"/>
            <a:ext cx="51689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606919" y="4340636"/>
            <a:ext cx="5341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06844" y="4444511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 2,096.0mm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8A51-367B-6841-AA04-D6B37B1A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routing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B41E5-5FDF-FB45-9923-5E55372A084E}"/>
              </a:ext>
            </a:extLst>
          </p:cNvPr>
          <p:cNvSpPr txBox="1"/>
          <p:nvPr/>
        </p:nvSpPr>
        <p:spPr>
          <a:xfrm>
            <a:off x="6469550" y="4290623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FDC5D67-5C44-E644-835F-4F51C4DFA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0218D6-2BA1-9144-8E0C-5C910288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6C35D7-44BC-B845-A785-B2983AC8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586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1AA1-9E6A-B04C-AA61-98F357B8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Radiation Level Outside of </a:t>
            </a:r>
            <a:r>
              <a:rPr lang="en-US" sz="3200" dirty="0" err="1"/>
              <a:t>HCal</a:t>
            </a:r>
            <a:r>
              <a:rPr lang="en-US" sz="3200" dirty="0"/>
              <a:t>: for Electronics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EB6388-20EA-4946-B531-AD8E90131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93723-F79B-7D4D-93AD-BF71AD51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E6A27-6583-1F40-AC5E-2867069B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4B695-D05A-A242-AE88-7EB74AE9B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293" y="132529"/>
            <a:ext cx="3519714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00EAD2-12D9-724A-A6C3-BCE4EDDB0BD2}"/>
              </a:ext>
            </a:extLst>
          </p:cNvPr>
          <p:cNvSpPr txBox="1"/>
          <p:nvPr/>
        </p:nvSpPr>
        <p:spPr>
          <a:xfrm>
            <a:off x="1245152" y="740562"/>
            <a:ext cx="344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 from </a:t>
            </a:r>
            <a:r>
              <a:rPr lang="en-US" dirty="0" err="1"/>
              <a:t>Jin</a:t>
            </a:r>
            <a:r>
              <a:rPr lang="en-US" dirty="0"/>
              <a:t> Huang, 7/2018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FB301-1CAA-9541-AF4C-510D2011E94F}"/>
              </a:ext>
            </a:extLst>
          </p:cNvPr>
          <p:cNvSpPr txBox="1"/>
          <p:nvPr/>
        </p:nvSpPr>
        <p:spPr>
          <a:xfrm>
            <a:off x="5392011" y="1538264"/>
            <a:ext cx="368139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274 cm</a:t>
            </a:r>
          </a:p>
          <a:p>
            <a:r>
              <a:rPr lang="en-US" dirty="0"/>
              <a:t>Z =0 </a:t>
            </a:r>
          </a:p>
          <a:p>
            <a:r>
              <a:rPr lang="en-US" dirty="0" err="1"/>
              <a:t>AuAu</a:t>
            </a:r>
            <a:r>
              <a:rPr lang="en-US" dirty="0"/>
              <a:t> 200kHz</a:t>
            </a:r>
          </a:p>
          <a:p>
            <a:endParaRPr lang="en-US" dirty="0"/>
          </a:p>
          <a:p>
            <a:r>
              <a:rPr lang="en-US" sz="1600" dirty="0"/>
              <a:t>Flux = 0.002/cm^2 x 200kHz x190/650</a:t>
            </a:r>
          </a:p>
          <a:p>
            <a:r>
              <a:rPr lang="en-US" sz="1600" dirty="0"/>
              <a:t>         = 120 Hz/cm^2 &lt;&lt; 1kHz/cm^2(ALICE)</a:t>
            </a:r>
          </a:p>
          <a:p>
            <a:endParaRPr lang="en-US" sz="1600" dirty="0"/>
          </a:p>
          <a:p>
            <a:r>
              <a:rPr lang="en-US" sz="1600" dirty="0"/>
              <a:t>RU  tested OK to 1kHz/cm^2 at ALICE</a:t>
            </a:r>
          </a:p>
        </p:txBody>
      </p:sp>
    </p:spTree>
    <p:extLst>
      <p:ext uri="{BB962C8B-B14F-4D97-AF65-F5344CB8AC3E}">
        <p14:creationId xmlns:p14="http://schemas.microsoft.com/office/powerpoint/2010/main" val="140236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518026" y="53561"/>
            <a:ext cx="5331779" cy="5579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parameters: Loop shape</a:t>
            </a:r>
            <a:endParaRPr lang="en-GB" sz="21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8208" y="1167594"/>
            <a:ext cx="323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connections (signal excluded)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7694" y="4731990"/>
            <a:ext cx="192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connections</a:t>
            </a:r>
          </a:p>
        </p:txBody>
      </p:sp>
      <p:pic>
        <p:nvPicPr>
          <p:cNvPr id="4" name="Picture 3" descr="IMG_20180124_1339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32804" r="41298" b="50618"/>
          <a:stretch/>
        </p:blipFill>
        <p:spPr>
          <a:xfrm>
            <a:off x="1277634" y="789552"/>
            <a:ext cx="4142065" cy="1802567"/>
          </a:xfrm>
          <a:prstGeom prst="rect">
            <a:avLst/>
          </a:prstGeom>
        </p:spPr>
      </p:pic>
      <p:pic>
        <p:nvPicPr>
          <p:cNvPr id="5" name="Picture 4" descr="IMG_20180124_13364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2" t="49736" r="12140" b="39329"/>
          <a:stretch/>
        </p:blipFill>
        <p:spPr>
          <a:xfrm>
            <a:off x="1331640" y="3003799"/>
            <a:ext cx="6533382" cy="16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26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Bonding wire/Wedge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Wire 25 </a:t>
            </a:r>
            <a:r>
              <a:rPr lang="en-GB" u="sng" dirty="0" err="1"/>
              <a:t>uM</a:t>
            </a: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u="sng" dirty="0"/>
              <a:t>Wedge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99903"/>
            <a:ext cx="4212468" cy="1678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40" y="3543859"/>
            <a:ext cx="3212976" cy="9336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AB2D-E93E-4785-8D44-52CBD67EB637}" type="slidenum">
              <a:rPr lang="en-GB" smtClean="0"/>
              <a:t>28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14DA52-DAD9-0C4A-A3F7-649685FA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46CAD-D48C-3E47-875E-553CBC7F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711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647A-8808-7342-983D-77ED739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70" y="1"/>
            <a:ext cx="7002644" cy="541908"/>
          </a:xfrm>
        </p:spPr>
        <p:txBody>
          <a:bodyPr/>
          <a:lstStyle/>
          <a:p>
            <a:r>
              <a:rPr lang="en-US" sz="3600" dirty="0" err="1"/>
              <a:t>Fermilab</a:t>
            </a:r>
            <a:r>
              <a:rPr lang="en-US" sz="3600" dirty="0"/>
              <a:t> Test Beam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F2A0-C4DD-CC48-9B1A-5062F90A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14A4-2705-B446-AE97-E611C458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0DE9-46F5-FA4E-AE08-D0A08F1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2BAFC-559C-014F-8804-FCD52099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3" y="2438027"/>
            <a:ext cx="4472359" cy="2022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B0BE2-CA99-1A46-91A1-1A231D5283BB}"/>
              </a:ext>
            </a:extLst>
          </p:cNvPr>
          <p:cNvSpPr txBox="1"/>
          <p:nvPr/>
        </p:nvSpPr>
        <p:spPr>
          <a:xfrm>
            <a:off x="4050889" y="749641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4-hit track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D9839C-DF7E-3049-89A3-DAD657CB1BD0}"/>
              </a:ext>
            </a:extLst>
          </p:cNvPr>
          <p:cNvGrpSpPr/>
          <p:nvPr/>
        </p:nvGrpSpPr>
        <p:grpSpPr>
          <a:xfrm>
            <a:off x="2286160" y="790670"/>
            <a:ext cx="1928815" cy="824060"/>
            <a:chOff x="1859418" y="808144"/>
            <a:chExt cx="1928815" cy="8240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0DA217-C68D-4C42-AE29-E323E29FF03D}"/>
                </a:ext>
              </a:extLst>
            </p:cNvPr>
            <p:cNvGrpSpPr/>
            <p:nvPr/>
          </p:nvGrpSpPr>
          <p:grpSpPr>
            <a:xfrm>
              <a:off x="2336292" y="808144"/>
              <a:ext cx="637794" cy="824060"/>
              <a:chOff x="950976" y="1179576"/>
              <a:chExt cx="502919" cy="80467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C82B01-1DE3-D441-BDD5-6DA037648A15}"/>
                  </a:ext>
                </a:extLst>
              </p:cNvPr>
              <p:cNvSpPr/>
              <p:nvPr/>
            </p:nvSpPr>
            <p:spPr>
              <a:xfrm>
                <a:off x="950976" y="1179576"/>
                <a:ext cx="45719" cy="8046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0484BF2-5538-E342-AEC5-AAB21D0DCB6F}"/>
                  </a:ext>
                </a:extLst>
              </p:cNvPr>
              <p:cNvSpPr/>
              <p:nvPr/>
            </p:nvSpPr>
            <p:spPr>
              <a:xfrm>
                <a:off x="1103376" y="1179576"/>
                <a:ext cx="45719" cy="8046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9D5D57-B6C4-E44A-AB5C-0A9FC7598D7B}"/>
                  </a:ext>
                </a:extLst>
              </p:cNvPr>
              <p:cNvSpPr/>
              <p:nvPr/>
            </p:nvSpPr>
            <p:spPr>
              <a:xfrm>
                <a:off x="1273302" y="1179576"/>
                <a:ext cx="45719" cy="8046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2730ED-4823-7D49-A974-DD42D78D2398}"/>
                  </a:ext>
                </a:extLst>
              </p:cNvPr>
              <p:cNvSpPr/>
              <p:nvPr/>
            </p:nvSpPr>
            <p:spPr>
              <a:xfrm>
                <a:off x="1408176" y="1179576"/>
                <a:ext cx="45719" cy="8046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ACFBEDA-F2B8-6F4D-B0AF-FEECB820FAFA}"/>
                </a:ext>
              </a:extLst>
            </p:cNvPr>
            <p:cNvCxnSpPr>
              <a:cxnSpLocks/>
            </p:cNvCxnSpPr>
            <p:nvPr/>
          </p:nvCxnSpPr>
          <p:spPr>
            <a:xfrm>
              <a:off x="1859418" y="1216686"/>
              <a:ext cx="1928815" cy="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3C554E9-BF19-0B42-9CC8-758782A4BC5E}"/>
              </a:ext>
            </a:extLst>
          </p:cNvPr>
          <p:cNvSpPr txBox="1"/>
          <p:nvPr/>
        </p:nvSpPr>
        <p:spPr>
          <a:xfrm>
            <a:off x="2413285" y="2150950"/>
            <a:ext cx="1935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Cluster size: 2.1 ~ 2.4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29966-6F11-3448-93AB-38A0C04A6B21}"/>
              </a:ext>
            </a:extLst>
          </p:cNvPr>
          <p:cNvSpPr txBox="1"/>
          <p:nvPr/>
        </p:nvSpPr>
        <p:spPr>
          <a:xfrm>
            <a:off x="220096" y="2146866"/>
            <a:ext cx="1819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single tracks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836C9-7751-3049-828B-6D02D76D16BA}"/>
              </a:ext>
            </a:extLst>
          </p:cNvPr>
          <p:cNvSpPr txBox="1"/>
          <p:nvPr/>
        </p:nvSpPr>
        <p:spPr>
          <a:xfrm>
            <a:off x="2133600" y="1617641"/>
            <a:ext cx="193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4-MAPS telescope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9C15B-77AA-A14A-85A7-EDD5CFCE7820}"/>
              </a:ext>
            </a:extLst>
          </p:cNvPr>
          <p:cNvSpPr txBox="1"/>
          <p:nvPr/>
        </p:nvSpPr>
        <p:spPr>
          <a:xfrm>
            <a:off x="319272" y="4278291"/>
            <a:ext cx="21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tracks per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746EB-A4C8-254B-8641-AD368BC7CED3}"/>
              </a:ext>
            </a:extLst>
          </p:cNvPr>
          <p:cNvSpPr txBox="1"/>
          <p:nvPr/>
        </p:nvSpPr>
        <p:spPr>
          <a:xfrm>
            <a:off x="3039217" y="4278291"/>
            <a:ext cx="123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1AB38-C5C9-944A-98F3-10F7C74D7494}"/>
              </a:ext>
            </a:extLst>
          </p:cNvPr>
          <p:cNvSpPr txBox="1"/>
          <p:nvPr/>
        </p:nvSpPr>
        <p:spPr>
          <a:xfrm>
            <a:off x="526869" y="876046"/>
            <a:ext cx="1725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120 GeV proton </a:t>
            </a:r>
          </a:p>
          <a:p>
            <a:r>
              <a:rPr lang="en-US" dirty="0">
                <a:solidFill>
                  <a:srgbClr val="0432FF"/>
                </a:solidFill>
              </a:rPr>
              <a:t>beam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59F332-46C1-3F49-9E8D-B37A3773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047" y="2377310"/>
            <a:ext cx="2181497" cy="20476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B955BC-CB43-5747-8E07-34F9F9BB5582}"/>
              </a:ext>
            </a:extLst>
          </p:cNvPr>
          <p:cNvSpPr txBox="1"/>
          <p:nvPr/>
        </p:nvSpPr>
        <p:spPr>
          <a:xfrm>
            <a:off x="7088583" y="2068392"/>
            <a:ext cx="1968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Hit Efficiency &gt; 99.5%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8FABFB7-8644-924F-ADD3-8B4B32E5E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489" y="2316143"/>
            <a:ext cx="2206460" cy="21088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875101-4234-0544-A99E-0BB900A68062}"/>
              </a:ext>
            </a:extLst>
          </p:cNvPr>
          <p:cNvSpPr txBox="1"/>
          <p:nvPr/>
        </p:nvSpPr>
        <p:spPr>
          <a:xfrm>
            <a:off x="5163725" y="4294326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size (~28um)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02091F-FD96-DD4D-BE8E-DE1F60829D8A}"/>
              </a:ext>
            </a:extLst>
          </p:cNvPr>
          <p:cNvSpPr txBox="1"/>
          <p:nvPr/>
        </p:nvSpPr>
        <p:spPr>
          <a:xfrm>
            <a:off x="4749990" y="2085432"/>
            <a:ext cx="2392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Spatial Resolution: &lt; 5 um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3777AB-C668-3944-A76E-3F50051ED201}"/>
              </a:ext>
            </a:extLst>
          </p:cNvPr>
          <p:cNvSpPr txBox="1"/>
          <p:nvPr/>
        </p:nvSpPr>
        <p:spPr>
          <a:xfrm>
            <a:off x="7907854" y="712963"/>
            <a:ext cx="9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  <a:p>
            <a:r>
              <a:rPr lang="en-US" sz="1400" dirty="0"/>
              <a:t>#1,2,3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0CBE70-1A5D-884A-B89E-D34045A0A0FF}"/>
              </a:ext>
            </a:extLst>
          </p:cNvPr>
          <p:cNvSpPr txBox="1"/>
          <p:nvPr/>
        </p:nvSpPr>
        <p:spPr>
          <a:xfrm>
            <a:off x="4737330" y="1382122"/>
            <a:ext cx="3379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 performance consistent </a:t>
            </a:r>
          </a:p>
          <a:p>
            <a:r>
              <a:rPr lang="en-US" b="1" dirty="0"/>
              <a:t>with expectations </a:t>
            </a:r>
          </a:p>
        </p:txBody>
      </p:sp>
    </p:spTree>
    <p:extLst>
      <p:ext uri="{BB962C8B-B14F-4D97-AF65-F5344CB8AC3E}">
        <p14:creationId xmlns:p14="http://schemas.microsoft.com/office/powerpoint/2010/main" val="751739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557655" cy="523847"/>
          </a:xfrm>
        </p:spPr>
        <p:txBody>
          <a:bodyPr>
            <a:noAutofit/>
          </a:bodyPr>
          <a:lstStyle/>
          <a:p>
            <a:r>
              <a:rPr lang="en-US" dirty="0"/>
              <a:t>Exciting Science Enabled by MVTX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71720"/>
            <a:ext cx="4676356" cy="192496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/>
              <a:t>MVTX will complete QGP heavy flavor physics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Precision study of the “inner workings of QGP”(LRP15)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4978978" y="1200150"/>
            <a:ext cx="3326822" cy="1785164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223419" y="842223"/>
            <a:ext cx="263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complement  &amp; extend current and future RHIC and LHC QGP programs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47" y="4629511"/>
            <a:ext cx="5570597" cy="25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12212" y="3100199"/>
            <a:ext cx="1172376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6150" y="3094892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4872" y="2696687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2212" y="3133425"/>
            <a:ext cx="53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342" y="3133425"/>
            <a:ext cx="9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37" y="3410424"/>
            <a:ext cx="1152051" cy="1099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341" y="3469607"/>
            <a:ext cx="1145957" cy="10618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05341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2537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7552" y="3028950"/>
            <a:ext cx="1736582" cy="151023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4193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44072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436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4628" y="2966230"/>
            <a:ext cx="17011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http://</a:t>
            </a:r>
            <a:r>
              <a:rPr lang="en-US" sz="750" dirty="0" err="1"/>
              <a:t>arxiv.org</a:t>
            </a:r>
            <a:r>
              <a:rPr lang="en-US" sz="750" dirty="0"/>
              <a:t>/</a:t>
            </a:r>
            <a:r>
              <a:rPr lang="en-US" sz="750" dirty="0" err="1"/>
              <a:t>pdf</a:t>
            </a:r>
            <a:r>
              <a:rPr lang="en-US" sz="750" dirty="0"/>
              <a:t>/1501.06197v1.pdf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ABD215-650D-5A4D-B7A6-6A0DB313A1B6}"/>
              </a:ext>
            </a:extLst>
          </p:cNvPr>
          <p:cNvSpPr txBox="1"/>
          <p:nvPr/>
        </p:nvSpPr>
        <p:spPr>
          <a:xfrm>
            <a:off x="7860074" y="644699"/>
            <a:ext cx="1187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Dave &amp; Gunther</a:t>
            </a:r>
          </a:p>
        </p:txBody>
      </p:sp>
    </p:spTree>
    <p:extLst>
      <p:ext uri="{BB962C8B-B14F-4D97-AF65-F5344CB8AC3E}">
        <p14:creationId xmlns:p14="http://schemas.microsoft.com/office/powerpoint/2010/main" val="321085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936"/>
            <a:ext cx="6843520" cy="917864"/>
          </a:xfrm>
        </p:spPr>
        <p:txBody>
          <a:bodyPr>
            <a:normAutofit fontScale="90000"/>
          </a:bodyPr>
          <a:lstStyle/>
          <a:p>
            <a:r>
              <a:rPr lang="en-US" dirty="0"/>
              <a:t>Monolithic Active Pixel Sensors (MAPS)</a:t>
            </a:r>
            <a:br>
              <a:rPr lang="en-US" dirty="0"/>
            </a:br>
            <a:r>
              <a:rPr lang="en-US" sz="18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9280" y="948199"/>
            <a:ext cx="5471920" cy="198037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0000FF"/>
                </a:solidFill>
              </a:rPr>
              <a:t>Advantages of ALICE </a:t>
            </a:r>
            <a:r>
              <a:rPr lang="en-US" sz="2500" dirty="0" err="1">
                <a:solidFill>
                  <a:srgbClr val="0000FF"/>
                </a:solidFill>
              </a:rPr>
              <a:t>PIxel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DEtector</a:t>
            </a:r>
            <a:r>
              <a:rPr lang="en-US" sz="2500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2500" dirty="0"/>
              <a:t>Very fine pitch (27μm x 29μm), </a:t>
            </a:r>
            <a:r>
              <a:rPr lang="en-US" sz="2500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2500" dirty="0"/>
              <a:t>High efficiency (&gt;99%) and low noise (&lt;10</a:t>
            </a:r>
            <a:r>
              <a:rPr lang="en-US" sz="2500" baseline="30000" dirty="0"/>
              <a:t>-6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2500" dirty="0"/>
              <a:t>Time resolution, as low as ~5 </a:t>
            </a:r>
            <a:r>
              <a:rPr lang="en-US" sz="2500" dirty="0" err="1"/>
              <a:t>μs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2500" dirty="0"/>
              <a:t>Ultra-thin/low mass, 50μm (~0.3% X</a:t>
            </a:r>
            <a:r>
              <a:rPr lang="en-US" sz="2500" baseline="-25000" dirty="0"/>
              <a:t>0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2500" dirty="0"/>
              <a:t>0.5M channels with on-pixel digitization, </a:t>
            </a:r>
            <a:r>
              <a:rPr lang="en-US" sz="2500" dirty="0">
                <a:solidFill>
                  <a:srgbClr val="00B050"/>
                </a:solidFill>
              </a:rPr>
              <a:t>for zero-suppression and fast readout</a:t>
            </a:r>
            <a:endParaRPr lang="en-US" sz="2500" dirty="0"/>
          </a:p>
          <a:p>
            <a:r>
              <a:rPr lang="en-US" sz="2500" dirty="0"/>
              <a:t>Low power dissipation, 40mW/cm</a:t>
            </a:r>
            <a:r>
              <a:rPr lang="en-US" sz="2500" baseline="30000" dirty="0"/>
              <a:t>2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2500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2900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823862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95308" y="3195802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5833" y="369742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44227" y="461535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42135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1206" y="278884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43709" y="837488"/>
            <a:ext cx="2858972" cy="1671512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94379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5" y="2488675"/>
              <a:ext cx="95034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228884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77210" y="2489640"/>
            <a:ext cx="3582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1.5cm x 27cm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6231867" y="3001165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ALICE ITS ALPIDE sensor:</a:t>
            </a:r>
          </a:p>
          <a:p>
            <a:r>
              <a:rPr lang="en-US" sz="1400" dirty="0"/>
              <a:t>1.5cm x 3.0cm, 0.5M channels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16448" r="23976" b="21272"/>
          <a:stretch/>
        </p:blipFill>
        <p:spPr>
          <a:xfrm rot="5400000">
            <a:off x="6697399" y="3115581"/>
            <a:ext cx="1354869" cy="216288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6781800" y="3867150"/>
            <a:ext cx="304800" cy="652299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5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104"/>
            <a:ext cx="7620000" cy="55721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MVTX</a:t>
            </a:r>
            <a:r>
              <a:rPr lang="en-US" sz="3200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APS-based </a:t>
            </a:r>
            <a:r>
              <a:rPr lang="en-US" sz="3200" dirty="0" err="1">
                <a:solidFill>
                  <a:srgbClr val="FF0000"/>
                </a:solidFill>
              </a:rPr>
              <a:t>V</a:t>
            </a:r>
            <a:r>
              <a:rPr lang="en-US" sz="3200" dirty="0" err="1"/>
              <a:t>er</a:t>
            </a:r>
            <a:r>
              <a:rPr lang="en-US" sz="3200" dirty="0" err="1">
                <a:solidFill>
                  <a:srgbClr val="FF0000"/>
                </a:solidFill>
              </a:rPr>
              <a:t>T</a:t>
            </a:r>
            <a:r>
              <a:rPr lang="en-US" sz="3200" dirty="0" err="1"/>
              <a:t>e</a:t>
            </a:r>
            <a:r>
              <a:rPr lang="en-US" sz="32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29251" y="1654936"/>
            <a:ext cx="1675295" cy="2478224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1187379" y="2788907"/>
            <a:ext cx="2220097" cy="1665689"/>
            <a:chOff x="7365933" y="556092"/>
            <a:chExt cx="3771955" cy="2951738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6543" y="627750"/>
              <a:ext cx="2274131" cy="317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788" dirty="0">
                  <a:solidFill>
                    <a:srgbClr val="FF0000"/>
                  </a:solidFill>
                </a:rPr>
                <a:t>sPHENIX </a:t>
              </a:r>
              <a:r>
                <a:rPr sz="788" dirty="0">
                  <a:solidFill>
                    <a:srgbClr val="FF0000"/>
                  </a:solidFill>
                </a:rPr>
                <a:t>Inner Trackin</a:t>
              </a:r>
              <a:r>
                <a:rPr lang="en-US" sz="788" dirty="0">
                  <a:solidFill>
                    <a:srgbClr val="FF0000"/>
                  </a:solidFill>
                </a:rPr>
                <a:t>g: MVTX</a:t>
              </a:r>
              <a:endParaRPr sz="788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624227" y="3452907"/>
            <a:ext cx="1796829" cy="819980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rgbClr val="FF0000"/>
                </a:solidFill>
              </a:rPr>
              <a:t>     </a:t>
            </a:r>
            <a:r>
              <a:rPr lang="en-US" sz="900" dirty="0">
                <a:solidFill>
                  <a:srgbClr val="032AFF"/>
                </a:solidFill>
              </a:rPr>
              <a:t>“Adopt” ALICE/ITS: </a:t>
            </a:r>
          </a:p>
          <a:p>
            <a:r>
              <a:rPr lang="en-US" sz="900" dirty="0">
                <a:solidFill>
                  <a:srgbClr val="032AFF"/>
                </a:solidFill>
              </a:rPr>
              <a:t>      - Minimum risk</a:t>
            </a:r>
          </a:p>
          <a:p>
            <a:r>
              <a:rPr lang="en-US" sz="900" dirty="0">
                <a:solidFill>
                  <a:srgbClr val="032AFF"/>
                </a:solidFill>
              </a:rPr>
              <a:t>      - Maximum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7346" y="1635097"/>
            <a:ext cx="1342983" cy="1644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207" y="867756"/>
            <a:ext cx="1934347" cy="1980422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>
            <a:off x="2286000" y="1855012"/>
            <a:ext cx="570069" cy="99316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1607654" y="1855012"/>
            <a:ext cx="617624" cy="99316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01220" y="1083117"/>
            <a:ext cx="199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ALICE ITS Upgrade @CERN;</a:t>
            </a:r>
          </a:p>
          <a:p>
            <a:r>
              <a:rPr lang="en-US" sz="12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5430" y="846653"/>
            <a:ext cx="177411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Key integration tasks:</a:t>
            </a:r>
          </a:p>
          <a:p>
            <a:pPr marL="160735" indent="-160735">
              <a:buFontTx/>
              <a:buChar char="-"/>
            </a:pPr>
            <a:r>
              <a:rPr lang="en-US" sz="1400" dirty="0"/>
              <a:t>Readout </a:t>
            </a:r>
          </a:p>
          <a:p>
            <a:pPr marL="160735" indent="-160735">
              <a:buFontTx/>
              <a:buChar char="-"/>
            </a:pPr>
            <a:r>
              <a:rPr lang="en-US" sz="1400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9C42A-8B14-8C4E-832E-93C838ACCEAA}"/>
              </a:ext>
            </a:extLst>
          </p:cNvPr>
          <p:cNvSpPr txBox="1"/>
          <p:nvPr/>
        </p:nvSpPr>
        <p:spPr>
          <a:xfrm>
            <a:off x="1295400" y="4552950"/>
            <a:ext cx="54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2AFF"/>
                </a:solidFill>
              </a:rPr>
              <a:t>Leveraging on extensive R&amp;D and design work by ALICE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243B7-A4BE-C540-8058-FD3BB5F97326}"/>
              </a:ext>
            </a:extLst>
          </p:cNvPr>
          <p:cNvSpPr txBox="1"/>
          <p:nvPr/>
        </p:nvSpPr>
        <p:spPr>
          <a:xfrm>
            <a:off x="460882" y="707630"/>
            <a:ext cx="1472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sPHENIX@RHIC</a:t>
            </a:r>
            <a:r>
              <a:rPr lang="en-US" sz="1400" dirty="0"/>
              <a:t> </a:t>
            </a:r>
          </a:p>
          <a:p>
            <a:r>
              <a:rPr lang="en-US" sz="1400" dirty="0"/>
              <a:t>(2023+) </a:t>
            </a:r>
          </a:p>
        </p:txBody>
      </p:sp>
    </p:spTree>
    <p:extLst>
      <p:ext uri="{BB962C8B-B14F-4D97-AF65-F5344CB8AC3E}">
        <p14:creationId xmlns:p14="http://schemas.microsoft.com/office/powerpoint/2010/main" val="139057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620"/>
            <a:ext cx="7696200" cy="593170"/>
          </a:xfrm>
        </p:spPr>
        <p:txBody>
          <a:bodyPr>
            <a:normAutofit/>
          </a:bodyPr>
          <a:lstStyle/>
          <a:p>
            <a:r>
              <a:rPr lang="en-US" sz="3200" dirty="0"/>
              <a:t>sPHENIX vs ALICE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894206"/>
              </p:ext>
            </p:extLst>
          </p:nvPr>
        </p:nvGraphicFramePr>
        <p:xfrm>
          <a:off x="1524000" y="743910"/>
          <a:ext cx="6576788" cy="1562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126860155"/>
                    </a:ext>
                  </a:extLst>
                </a:gridCol>
              </a:tblGrid>
              <a:tr h="35576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ALICE (Run3)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sPHENIX (Max)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Ratio of data rates </a:t>
                      </a:r>
                      <a:r>
                        <a:rPr lang="en-US" sz="1400" dirty="0" err="1"/>
                        <a:t>sPHENX</a:t>
                      </a:r>
                      <a:r>
                        <a:rPr lang="en-US" sz="1400" dirty="0"/>
                        <a:t>/ALICE 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Pb+Pb</a:t>
                      </a:r>
                      <a:r>
                        <a:rPr lang="en-US" sz="1400" dirty="0"/>
                        <a:t> /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Au+Au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200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p+p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200kHz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13 MHz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/>
                        <a:t>Trigger/Readout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50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15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43000" y="2316175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600" dirty="0"/>
              <a:t>MB Event track multiplicity </a:t>
            </a:r>
            <a:r>
              <a:rPr lang="en-US" sz="1600" dirty="0" err="1"/>
              <a:t>dN</a:t>
            </a:r>
            <a:r>
              <a:rPr lang="en-US" sz="1600" dirty="0"/>
              <a:t>/</a:t>
            </a:r>
            <a:r>
              <a:rPr lang="en-US" sz="1600" dirty="0" err="1"/>
              <a:t>dη</a:t>
            </a:r>
            <a:r>
              <a:rPr lang="en-US" sz="1600" dirty="0"/>
              <a:t>:  sPHENIX = </a:t>
            </a:r>
            <a:r>
              <a:rPr lang="en-US" sz="1600" dirty="0">
                <a:solidFill>
                  <a:srgbClr val="032AFF"/>
                </a:solidFill>
              </a:rPr>
              <a:t>1/3 ALICE (pp), </a:t>
            </a:r>
            <a:r>
              <a:rPr lang="en-US" sz="1600" dirty="0">
                <a:solidFill>
                  <a:srgbClr val="FF0000"/>
                </a:solidFill>
              </a:rPr>
              <a:t>1/4.5 ALICE(AA)</a:t>
            </a:r>
          </a:p>
          <a:p>
            <a:pPr marL="214313" indent="-214313">
              <a:buFontTx/>
              <a:buChar char="-"/>
            </a:pPr>
            <a:r>
              <a:rPr lang="en-US" sz="1600" dirty="0"/>
              <a:t>sPHENIX triggered data rate well within readout specs</a:t>
            </a:r>
          </a:p>
        </p:txBody>
      </p:sp>
      <p:pic>
        <p:nvPicPr>
          <p:cNvPr id="12" name="Picture 11" descr="Projection_HI_MB_dNdeta.gif">
            <a:extLst>
              <a:ext uri="{FF2B5EF4-FFF2-40B4-BE49-F238E27FC236}">
                <a16:creationId xmlns:a16="http://schemas.microsoft.com/office/drawing/2014/main" id="{D84DECC6-C731-8242-8A6F-85619BC0B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930754"/>
            <a:ext cx="3786371" cy="1954344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603676-BA44-804E-A69D-AE5708499C79}"/>
              </a:ext>
            </a:extLst>
          </p:cNvPr>
          <p:cNvGrpSpPr/>
          <p:nvPr/>
        </p:nvGrpSpPr>
        <p:grpSpPr>
          <a:xfrm>
            <a:off x="609600" y="2985204"/>
            <a:ext cx="3572901" cy="1884453"/>
            <a:chOff x="0" y="1773878"/>
            <a:chExt cx="9143999" cy="4273327"/>
          </a:xfrm>
        </p:grpSpPr>
        <p:pic>
          <p:nvPicPr>
            <p:cNvPr id="14" name="Picture 13" descr="Projection_pp_dNdeta.gif">
              <a:extLst>
                <a:ext uri="{FF2B5EF4-FFF2-40B4-BE49-F238E27FC236}">
                  <a16:creationId xmlns:a16="http://schemas.microsoft.com/office/drawing/2014/main" id="{AFA8ADF5-80CC-6A43-B870-2E498415F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  <a:ln>
              <a:solidFill>
                <a:srgbClr val="032AFF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FB453E-2376-A44B-990D-5063C51DBD77}"/>
                </a:ext>
              </a:extLst>
            </p:cNvPr>
            <p:cNvSpPr txBox="1"/>
            <p:nvPr/>
          </p:nvSpPr>
          <p:spPr>
            <a:xfrm>
              <a:off x="1560128" y="3916266"/>
              <a:ext cx="1474410" cy="4818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2A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b="1" dirty="0"/>
                <a:t>sPHENIX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C41505-537A-D54C-BECB-D712BCBC8C9C}"/>
                </a:ext>
              </a:extLst>
            </p:cNvPr>
            <p:cNvSpPr txBox="1"/>
            <p:nvPr/>
          </p:nvSpPr>
          <p:spPr>
            <a:xfrm>
              <a:off x="6240511" y="3889041"/>
              <a:ext cx="1365112" cy="4843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2A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b="1" dirty="0"/>
                <a:t>ALICE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48D471-221F-F14F-BB26-57A9F1A7E0F2}"/>
              </a:ext>
            </a:extLst>
          </p:cNvPr>
          <p:cNvSpPr txBox="1"/>
          <p:nvPr/>
        </p:nvSpPr>
        <p:spPr>
          <a:xfrm>
            <a:off x="1659888" y="4628642"/>
            <a:ext cx="165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32AFF"/>
                </a:solidFill>
              </a:rPr>
              <a:t>p+p</a:t>
            </a:r>
            <a:r>
              <a:rPr lang="en-US" sz="1400" dirty="0">
                <a:solidFill>
                  <a:srgbClr val="032AFF"/>
                </a:solidFill>
              </a:rPr>
              <a:t> collisions</a:t>
            </a:r>
          </a:p>
          <a:p>
            <a:r>
              <a:rPr lang="en-US" sz="1400" dirty="0">
                <a:solidFill>
                  <a:srgbClr val="032AFF"/>
                </a:solidFill>
              </a:rPr>
              <a:t>sPHENIX/ALICE ~1/3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05D1B5-1D9F-5742-98A1-8009ED212A50}"/>
              </a:ext>
            </a:extLst>
          </p:cNvPr>
          <p:cNvSpPr txBox="1"/>
          <p:nvPr/>
        </p:nvSpPr>
        <p:spPr>
          <a:xfrm>
            <a:off x="6310464" y="4684557"/>
            <a:ext cx="14526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A+A collisions</a:t>
            </a:r>
          </a:p>
          <a:p>
            <a:r>
              <a:rPr lang="en-US" sz="1100" dirty="0">
                <a:solidFill>
                  <a:srgbClr val="FF0000"/>
                </a:solidFill>
              </a:rPr>
              <a:t>sPHENIX/ALICE ~1/4.5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F88D67-165D-B143-BB1B-6E4C14275473}"/>
              </a:ext>
            </a:extLst>
          </p:cNvPr>
          <p:cNvSpPr txBox="1"/>
          <p:nvPr/>
        </p:nvSpPr>
        <p:spPr>
          <a:xfrm>
            <a:off x="7620000" y="3656687"/>
            <a:ext cx="480786" cy="213585"/>
          </a:xfrm>
          <a:prstGeom prst="rect">
            <a:avLst/>
          </a:prstGeom>
          <a:solidFill>
            <a:schemeClr val="bg1"/>
          </a:solidFill>
          <a:ln>
            <a:solidFill>
              <a:srgbClr val="032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ALICE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4BFB5B-2226-D143-BE72-E6B647372317}"/>
              </a:ext>
            </a:extLst>
          </p:cNvPr>
          <p:cNvSpPr txBox="1"/>
          <p:nvPr/>
        </p:nvSpPr>
        <p:spPr>
          <a:xfrm>
            <a:off x="5694452" y="3690288"/>
            <a:ext cx="552904" cy="196208"/>
          </a:xfrm>
          <a:prstGeom prst="rect">
            <a:avLst/>
          </a:prstGeom>
          <a:solidFill>
            <a:schemeClr val="bg1"/>
          </a:solidFill>
          <a:ln>
            <a:solidFill>
              <a:srgbClr val="032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/>
              <a:t>sPHENIX</a:t>
            </a:r>
          </a:p>
        </p:txBody>
      </p:sp>
    </p:spTree>
    <p:extLst>
      <p:ext uri="{BB962C8B-B14F-4D97-AF65-F5344CB8AC3E}">
        <p14:creationId xmlns:p14="http://schemas.microsoft.com/office/powerpoint/2010/main" val="3118364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dirty="0"/>
              <a:t>MVTX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8290A2-4A60-B04A-A388-AE1784107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11482" r="13573" b="14445"/>
          <a:stretch/>
        </p:blipFill>
        <p:spPr>
          <a:xfrm>
            <a:off x="251581" y="680353"/>
            <a:ext cx="4896612" cy="28803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9619" y="838268"/>
            <a:ext cx="3559785" cy="364457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5148193" y="677028"/>
            <a:ext cx="2014607" cy="19305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5148193" y="2627226"/>
            <a:ext cx="2014607" cy="952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95388B1F-678C-364D-81CA-8C389F7F2F4B}"/>
              </a:ext>
            </a:extLst>
          </p:cNvPr>
          <p:cNvSpPr/>
          <p:nvPr/>
        </p:nvSpPr>
        <p:spPr>
          <a:xfrm>
            <a:off x="4336595" y="4317959"/>
            <a:ext cx="2541519" cy="402226"/>
          </a:xfrm>
          <a:prstGeom prst="wedgeRoundRectCallout">
            <a:avLst>
              <a:gd name="adj1" fmla="val 24963"/>
              <a:gd name="adj2" fmla="val -170654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MVTX RUs, PUs &amp;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2945054" y="2109500"/>
            <a:ext cx="1779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- 3-layer sensor barrel</a:t>
            </a:r>
          </a:p>
          <a:p>
            <a:r>
              <a:rPr lang="en-US" sz="1400" dirty="0">
                <a:solidFill>
                  <a:srgbClr val="FFFF00"/>
                </a:solidFill>
              </a:rPr>
              <a:t>- 48 staves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1734280" y="740870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E6C62-75F9-5B4B-AF92-FE2EA8825DCD}"/>
              </a:ext>
            </a:extLst>
          </p:cNvPr>
          <p:cNvSpPr txBox="1"/>
          <p:nvPr/>
        </p:nvSpPr>
        <p:spPr>
          <a:xfrm>
            <a:off x="2945054" y="2955750"/>
            <a:ext cx="1930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for ALICE ITS/IB Design</a:t>
            </a:r>
          </a:p>
          <a:p>
            <a:r>
              <a:rPr lang="en-US" sz="1100" dirty="0"/>
              <a:t>(slightly modified for sPHENIX)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78" y="3560355"/>
            <a:ext cx="3590906" cy="1366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87529" y="3804716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4616234" y="1592981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0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86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44867"/>
            <a:ext cx="6172200" cy="643915"/>
          </a:xfrm>
        </p:spPr>
        <p:txBody>
          <a:bodyPr>
            <a:normAutofit/>
          </a:bodyPr>
          <a:lstStyle/>
          <a:p>
            <a:r>
              <a:rPr lang="en-US" sz="36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28875" y="792155"/>
            <a:ext cx="4191000" cy="3379795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MAPS Staves &amp; Electronics</a:t>
            </a:r>
          </a:p>
          <a:p>
            <a:pPr lvl="1"/>
            <a:r>
              <a:rPr lang="en-US" dirty="0"/>
              <a:t>Readout Integration R&amp;D (</a:t>
            </a:r>
            <a:r>
              <a:rPr lang="en-US" dirty="0">
                <a:solidFill>
                  <a:srgbClr val="FF0000"/>
                </a:solidFill>
              </a:rPr>
              <a:t>LANL LDRD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for sPHENIX </a:t>
            </a:r>
          </a:p>
          <a:p>
            <a:pPr marL="685800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Production: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84 ALICE/ITS-IB staves from CERN</a:t>
            </a:r>
          </a:p>
          <a:p>
            <a:pPr lvl="3"/>
            <a:r>
              <a:rPr lang="en-US" dirty="0"/>
              <a:t>Acceptance test @LBNL</a:t>
            </a:r>
          </a:p>
          <a:p>
            <a:pPr marL="1371600" lvl="3" indent="0">
              <a:buNone/>
            </a:pPr>
            <a:r>
              <a:rPr lang="en-US" dirty="0"/>
              <a:t>       48+spares(36) 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58 ALICE/ITS-RU from CERN</a:t>
            </a:r>
          </a:p>
          <a:p>
            <a:pPr lvl="3"/>
            <a:r>
              <a:rPr lang="en-US" dirty="0"/>
              <a:t>Acceptance test @UT-Austin, 48+spares(10)  </a:t>
            </a:r>
          </a:p>
          <a:p>
            <a:pPr lvl="2"/>
            <a:r>
              <a:rPr lang="en-US" dirty="0"/>
              <a:t>Reproduce 8 ATLAS/FELIX</a:t>
            </a:r>
          </a:p>
          <a:p>
            <a:pPr lvl="3"/>
            <a:r>
              <a:rPr lang="en-US" dirty="0"/>
              <a:t>Acceptance @LANL</a:t>
            </a:r>
          </a:p>
          <a:p>
            <a:pPr lvl="2"/>
            <a:r>
              <a:rPr lang="en-US" dirty="0"/>
              <a:t>Final assembly and test in US</a:t>
            </a:r>
          </a:p>
          <a:p>
            <a:pPr lvl="3"/>
            <a:r>
              <a:rPr lang="en-US" dirty="0"/>
              <a:t>LBNL and BNL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Ancillary systems, “adopt” ALICE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82083" y="792155"/>
            <a:ext cx="4320915" cy="3303595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Mechanics &amp; Cooling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Some changes </a:t>
            </a:r>
            <a:r>
              <a:rPr lang="en-US" dirty="0"/>
              <a:t>to ALICE/ITS inner tracker mechanical structures, 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and Service half barrels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Mechanical Integration,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/>
              <a:t>Prototype by sPHENIX R&amp;D, MIT/LANL </a:t>
            </a:r>
          </a:p>
          <a:p>
            <a:pPr lvl="2"/>
            <a:r>
              <a:rPr lang="en-US" dirty="0"/>
              <a:t>Design integration frames</a:t>
            </a:r>
          </a:p>
          <a:p>
            <a:pPr lvl="2"/>
            <a:r>
              <a:rPr lang="en-US" dirty="0"/>
              <a:t>Carbon frames etc., LBNL</a:t>
            </a:r>
          </a:p>
          <a:p>
            <a:pPr lvl="2"/>
            <a:r>
              <a:rPr lang="en-US" dirty="0"/>
              <a:t>Installation tooling etc.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Minor modification to fit sPHENIX</a:t>
            </a:r>
          </a:p>
          <a:p>
            <a:pPr lvl="2"/>
            <a:r>
              <a:rPr lang="en-US" dirty="0"/>
              <a:t>Smaller heat load than ALICE ITS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45A0CF1-49EE-944C-BE0C-DA76C0CAB364}"/>
              </a:ext>
            </a:extLst>
          </p:cNvPr>
          <p:cNvSpPr/>
          <p:nvPr/>
        </p:nvSpPr>
        <p:spPr>
          <a:xfrm>
            <a:off x="119800" y="2345055"/>
            <a:ext cx="685800" cy="381000"/>
          </a:xfrm>
          <a:prstGeom prst="wedgeRoundRectCallout">
            <a:avLst>
              <a:gd name="adj1" fmla="val 129395"/>
              <a:gd name="adj2" fmla="val -49281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Leo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917BC6C8-9071-BE4F-8956-AA97DBF2CBF5}"/>
              </a:ext>
            </a:extLst>
          </p:cNvPr>
          <p:cNvSpPr/>
          <p:nvPr/>
        </p:nvSpPr>
        <p:spPr>
          <a:xfrm>
            <a:off x="119800" y="2921511"/>
            <a:ext cx="685800" cy="381000"/>
          </a:xfrm>
          <a:prstGeom prst="wedgeRoundRectCallout">
            <a:avLst>
              <a:gd name="adj1" fmla="val 133962"/>
              <a:gd name="adj2" fmla="val -110104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Jo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7AEF990-E4F3-DA41-98B1-2F44F6956597}"/>
              </a:ext>
            </a:extLst>
          </p:cNvPr>
          <p:cNvSpPr/>
          <p:nvPr/>
        </p:nvSpPr>
        <p:spPr>
          <a:xfrm>
            <a:off x="119800" y="1371941"/>
            <a:ext cx="685800" cy="587158"/>
          </a:xfrm>
          <a:prstGeom prst="wedgeRoundRectCallout">
            <a:avLst>
              <a:gd name="adj1" fmla="val 109304"/>
              <a:gd name="adj2" fmla="val -5468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Alex &amp; </a:t>
            </a:r>
            <a:r>
              <a:rPr lang="en-US" sz="1200" dirty="0" err="1"/>
              <a:t>Sho</a:t>
            </a:r>
            <a:endParaRPr lang="en-US" sz="1200" dirty="0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6A6FF28-5DB3-164B-B1C7-3D55B9842006}"/>
              </a:ext>
            </a:extLst>
          </p:cNvPr>
          <p:cNvSpPr/>
          <p:nvPr/>
        </p:nvSpPr>
        <p:spPr>
          <a:xfrm>
            <a:off x="8287700" y="2404385"/>
            <a:ext cx="685800" cy="381000"/>
          </a:xfrm>
          <a:prstGeom prst="wedgeRoundRectCallout">
            <a:avLst>
              <a:gd name="adj1" fmla="val -108960"/>
              <a:gd name="adj2" fmla="val -47637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Walt &amp; Dan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FFC6E493-3D66-B846-9313-6DC98760747B}"/>
              </a:ext>
            </a:extLst>
          </p:cNvPr>
          <p:cNvSpPr/>
          <p:nvPr/>
        </p:nvSpPr>
        <p:spPr>
          <a:xfrm>
            <a:off x="8287700" y="1475020"/>
            <a:ext cx="685800" cy="381000"/>
          </a:xfrm>
          <a:prstGeom prst="wedgeRoundRectCallout">
            <a:avLst>
              <a:gd name="adj1" fmla="val -108961"/>
              <a:gd name="adj2" fmla="val -6407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Walt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71DFB-D28D-2D4C-ABE8-C0DD16919902}"/>
              </a:ext>
            </a:extLst>
          </p:cNvPr>
          <p:cNvSpPr txBox="1"/>
          <p:nvPr/>
        </p:nvSpPr>
        <p:spPr>
          <a:xfrm>
            <a:off x="609600" y="4250131"/>
            <a:ext cx="69342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 Early R&amp;D by LANL LDRD, $5M, FY17-19, readout, mechanical design and physics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Established LANL-ALICE MoU in 12/2016 for joint R&amp;D for MVTX</a:t>
            </a:r>
          </a:p>
        </p:txBody>
      </p:sp>
    </p:spTree>
    <p:extLst>
      <p:ext uri="{BB962C8B-B14F-4D97-AF65-F5344CB8AC3E}">
        <p14:creationId xmlns:p14="http://schemas.microsoft.com/office/powerpoint/2010/main" val="1533565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8532"/>
            <a:ext cx="7353300" cy="600612"/>
          </a:xfrm>
        </p:spPr>
        <p:txBody>
          <a:bodyPr>
            <a:normAutofit fontScale="90000"/>
          </a:bodyPr>
          <a:lstStyle/>
          <a:p>
            <a:r>
              <a:rPr lang="en-US" dirty="0"/>
              <a:t>Updated Cost &amp; Schedule, July 2018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895350"/>
            <a:ext cx="7696200" cy="35037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Tied to sPHENIX and ALICE schedule </a:t>
            </a:r>
          </a:p>
          <a:p>
            <a:pPr lvl="1"/>
            <a:r>
              <a:rPr lang="en-US" dirty="0"/>
              <a:t>Ready for sPHENIX day-1</a:t>
            </a:r>
          </a:p>
          <a:p>
            <a:pPr lvl="1"/>
            <a:r>
              <a:rPr lang="en-US" dirty="0"/>
              <a:t>Stave production at CERN, following ALICE</a:t>
            </a:r>
          </a:p>
          <a:p>
            <a:pPr lvl="1"/>
            <a:r>
              <a:rPr lang="en-US" dirty="0"/>
              <a:t>Readout unit production at CERN, following ALICE</a:t>
            </a:r>
          </a:p>
          <a:p>
            <a:pPr marL="342900" lvl="1" indent="0">
              <a:buNone/>
            </a:pPr>
            <a:r>
              <a:rPr lang="en-US" dirty="0">
                <a:solidFill>
                  <a:srgbClr val="0000FF"/>
                </a:solidFill>
              </a:rPr>
              <a:t>To minimize technical risk, and also for cost saving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Cost based on ALICE/ITS production and recent STAR &amp; PHENIX silicon detector upgrade projects at RHIC</a:t>
            </a:r>
          </a:p>
          <a:p>
            <a:pPr lvl="1"/>
            <a:r>
              <a:rPr lang="en-US" dirty="0"/>
              <a:t>STAR HFT</a:t>
            </a:r>
          </a:p>
          <a:p>
            <a:pPr lvl="1"/>
            <a:r>
              <a:rPr lang="en-US" dirty="0"/>
              <a:t>PHENIX FVTX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35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3262</TotalTime>
  <Words>2216</Words>
  <Application>Microsoft Macintosh PowerPoint</Application>
  <PresentationFormat>On-screen Show (16:9)</PresentationFormat>
  <Paragraphs>606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ＭＳ Ｐゴシック</vt:lpstr>
      <vt:lpstr>ＭＳ Ｐゴシック</vt:lpstr>
      <vt:lpstr>Arial</vt:lpstr>
      <vt:lpstr>Arial Narrow</vt:lpstr>
      <vt:lpstr>Calibri</vt:lpstr>
      <vt:lpstr>Calibri Light</vt:lpstr>
      <vt:lpstr>Times New Roman</vt:lpstr>
      <vt:lpstr>Wingdings</vt:lpstr>
      <vt:lpstr>Office Theme</vt:lpstr>
      <vt:lpstr>MVTX Overview</vt:lpstr>
      <vt:lpstr>Outline</vt:lpstr>
      <vt:lpstr>Exciting Science Enabled by MVTX</vt:lpstr>
      <vt:lpstr>Monolithic Active Pixel Sensors (MAPS) The Next-Generation, State-of-the-Art Pixel Tracker</vt:lpstr>
      <vt:lpstr>MVTX: MAPS-based VerTeX Detector </vt:lpstr>
      <vt:lpstr>sPHENIX vs ALICE</vt:lpstr>
      <vt:lpstr>MVTX Detector</vt:lpstr>
      <vt:lpstr>Scope of the MVTX Project</vt:lpstr>
      <vt:lpstr>Updated Cost &amp; Schedule, July 2018</vt:lpstr>
      <vt:lpstr>Schedules and Milestones</vt:lpstr>
      <vt:lpstr>sPHENIX DAQ Architecture</vt:lpstr>
      <vt:lpstr>MVTX Readout, Power and Controls</vt:lpstr>
      <vt:lpstr>MVTX Sensors and Electronics</vt:lpstr>
      <vt:lpstr>Projected sPHENIX Data Rates</vt:lpstr>
      <vt:lpstr>Projected Radiation Level after 5-year Runs</vt:lpstr>
      <vt:lpstr>LANL LDRD Activity Highlights</vt:lpstr>
      <vt:lpstr>MVTX Full Readout Chain Demonstrated</vt:lpstr>
      <vt:lpstr>Stave and RU Production QA Plan</vt:lpstr>
      <vt:lpstr>Detector Assembly Plan at LBNL</vt:lpstr>
      <vt:lpstr>Mechanical Integration </vt:lpstr>
      <vt:lpstr>Simulations for Optimization </vt:lpstr>
      <vt:lpstr>sPHENIX MVTX Group: Institution Roles</vt:lpstr>
      <vt:lpstr>Summary</vt:lpstr>
      <vt:lpstr>backup</vt:lpstr>
      <vt:lpstr>Cable routing</vt:lpstr>
      <vt:lpstr>Radiation Level Outside of HCal: for Electronics </vt:lpstr>
      <vt:lpstr>PowerPoint Presentation</vt:lpstr>
      <vt:lpstr>Bonding wire/Wedge</vt:lpstr>
      <vt:lpstr>Fermilab Test Beam Results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MVTX Director’s Review</dc:title>
  <dc:creator>Ming Liu</dc:creator>
  <cp:lastModifiedBy>Ming Liu</cp:lastModifiedBy>
  <cp:revision>256</cp:revision>
  <cp:lastPrinted>2015-10-28T19:08:40Z</cp:lastPrinted>
  <dcterms:created xsi:type="dcterms:W3CDTF">2018-07-10T15:33:42Z</dcterms:created>
  <dcterms:modified xsi:type="dcterms:W3CDTF">2018-07-13T16:22:01Z</dcterms:modified>
</cp:coreProperties>
</file>