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15" r:id="rId2"/>
    <p:sldId id="316" r:id="rId3"/>
    <p:sldId id="585" r:id="rId4"/>
    <p:sldId id="308" r:id="rId5"/>
    <p:sldId id="495" r:id="rId6"/>
    <p:sldId id="317" r:id="rId7"/>
    <p:sldId id="265" r:id="rId8"/>
    <p:sldId id="417" r:id="rId9"/>
    <p:sldId id="576" r:id="rId10"/>
    <p:sldId id="586" r:id="rId11"/>
    <p:sldId id="583" r:id="rId12"/>
    <p:sldId id="382" r:id="rId13"/>
    <p:sldId id="272" r:id="rId14"/>
    <p:sldId id="589" r:id="rId15"/>
    <p:sldId id="421" r:id="rId16"/>
    <p:sldId id="427" r:id="rId17"/>
    <p:sldId id="590" r:id="rId18"/>
    <p:sldId id="314" r:id="rId19"/>
    <p:sldId id="568" r:id="rId20"/>
    <p:sldId id="569" r:id="rId21"/>
    <p:sldId id="556" r:id="rId22"/>
    <p:sldId id="584" r:id="rId23"/>
    <p:sldId id="257" r:id="rId24"/>
    <p:sldId id="591" r:id="rId25"/>
    <p:sldId id="368" r:id="rId26"/>
    <p:sldId id="264" r:id="rId27"/>
    <p:sldId id="505" r:id="rId28"/>
    <p:sldId id="500" r:id="rId29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AFF"/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25"/>
    <p:restoredTop sz="94653"/>
  </p:normalViewPr>
  <p:slideViewPr>
    <p:cSldViewPr>
      <p:cViewPr varScale="1">
        <p:scale>
          <a:sx n="188" d="100"/>
          <a:sy n="188" d="100"/>
        </p:scale>
        <p:origin x="184" y="6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7/12/18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7/12/18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7907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2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81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005"/>
            <a:ext cx="8382000" cy="56554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2950"/>
            <a:ext cx="8229600" cy="385167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005"/>
            <a:ext cx="8534400" cy="5655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42950"/>
            <a:ext cx="4038600" cy="3851673"/>
          </a:xfrm>
        </p:spPr>
        <p:txBody>
          <a:bodyPr/>
          <a:lstStyle>
            <a:lvl1pPr>
              <a:defRPr sz="2400"/>
            </a:lvl1pPr>
            <a:lvl2pPr>
              <a:defRPr sz="20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42950"/>
            <a:ext cx="4038600" cy="3851673"/>
          </a:xfrm>
        </p:spPr>
        <p:txBody>
          <a:bodyPr/>
          <a:lstStyle>
            <a:lvl1pPr>
              <a:defRPr sz="2400" b="0"/>
            </a:lvl1pPr>
            <a:lvl2pPr>
              <a:defRPr sz="20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000" b="0"/>
            </a:lvl1pPr>
            <a:lvl2pPr>
              <a:defRPr sz="18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000" b="0"/>
            </a:lvl1pPr>
            <a:lvl2pPr>
              <a:defRPr sz="18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005"/>
            <a:ext cx="8534400" cy="56554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25005"/>
            <a:ext cx="8534400" cy="5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742950"/>
            <a:ext cx="8229600" cy="385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July 19-20, 2018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2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MVTX Director’s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5" y="4869657"/>
            <a:ext cx="534195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7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2" y="3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4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jpg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3" cy="1200150"/>
          </a:xfrm>
          <a:solidFill>
            <a:srgbClr val="3399FF"/>
          </a:solidFill>
        </p:spPr>
        <p:txBody>
          <a:bodyPr/>
          <a:lstStyle/>
          <a:p>
            <a:pPr algn="ctr"/>
            <a:r>
              <a:rPr lang="en-US" altLang="en-US" b="0" dirty="0">
                <a:solidFill>
                  <a:schemeClr val="bg1"/>
                </a:solidFill>
              </a:rPr>
              <a:t>MVTX </a:t>
            </a:r>
            <a:r>
              <a:rPr lang="en-US" altLang="en-US" b="0" dirty="0"/>
              <a:t>Overview</a:t>
            </a: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210469" y="2219327"/>
            <a:ext cx="6858000" cy="2190750"/>
          </a:xfrm>
        </p:spPr>
        <p:txBody>
          <a:bodyPr/>
          <a:lstStyle/>
          <a:p>
            <a:r>
              <a:rPr lang="en-US" altLang="en-US" sz="2800" b="0" dirty="0">
                <a:solidFill>
                  <a:srgbClr val="3399FF"/>
                </a:solidFill>
              </a:rPr>
              <a:t>Ming Liu, for the MVTX Group</a:t>
            </a:r>
          </a:p>
          <a:p>
            <a:r>
              <a:rPr lang="en-US" altLang="en-US" sz="2800" b="0" dirty="0">
                <a:solidFill>
                  <a:srgbClr val="3399FF"/>
                </a:solidFill>
              </a:rPr>
              <a:t>Los Alamos National Laboratory</a:t>
            </a:r>
          </a:p>
          <a:p>
            <a:r>
              <a:rPr lang="en-US" altLang="en-US" sz="2800" b="0" dirty="0">
                <a:solidFill>
                  <a:srgbClr val="3399FF"/>
                </a:solidFill>
              </a:rPr>
              <a:t>July 19-20, 2018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9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3023-1457-124F-B104-0129A3AC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005"/>
            <a:ext cx="8382000" cy="565545"/>
          </a:xfrm>
        </p:spPr>
        <p:txBody>
          <a:bodyPr/>
          <a:lstStyle/>
          <a:p>
            <a:r>
              <a:rPr lang="en-US" sz="3200" dirty="0"/>
              <a:t>sPHENIX MVTX Group: Institution Roles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4A3823-CC92-4247-B696-BC3DD844E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42951"/>
            <a:ext cx="3886200" cy="91439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Growing number of institutions </a:t>
            </a:r>
          </a:p>
          <a:p>
            <a:pPr lvl="1"/>
            <a:r>
              <a:rPr lang="en-US" dirty="0"/>
              <a:t>Major institutions lead key tasks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82152-BB91-EE49-A79E-D2D9B665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73D6B-49A0-A946-86D1-A63C7D46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FA1B0-526F-B345-9900-B27BA895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BD8D3-58A3-044B-A8F5-CBC0283E0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622707"/>
            <a:ext cx="3823570" cy="4269654"/>
          </a:xfrm>
          <a:prstGeom prst="rect">
            <a:avLst/>
          </a:prstGeom>
          <a:ln>
            <a:solidFill>
              <a:srgbClr val="032AFF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53B142-D0E6-284D-A376-7C6A84C7E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10" y="1504950"/>
            <a:ext cx="436657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81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852" y="-72477"/>
            <a:ext cx="7299147" cy="742950"/>
          </a:xfrm>
        </p:spPr>
        <p:txBody>
          <a:bodyPr>
            <a:noAutofit/>
          </a:bodyPr>
          <a:lstStyle/>
          <a:p>
            <a:r>
              <a:rPr lang="en-US" dirty="0"/>
              <a:t>MVTX Readout, Power and Controls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23422" y="612864"/>
            <a:ext cx="6627224" cy="3244465"/>
            <a:chOff x="121974" y="1442743"/>
            <a:chExt cx="8836298" cy="43259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6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357656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88" dirty="0">
                  <a:solidFill>
                    <a:schemeClr val="tx1"/>
                  </a:solidFill>
                </a:rPr>
                <a:t>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Samtec</a:t>
              </a:r>
              <a:r>
                <a:rPr lang="en-US" sz="900" dirty="0"/>
                <a:t> </a:t>
              </a:r>
              <a:r>
                <a:rPr lang="en-US" sz="900" dirty="0" err="1"/>
                <a:t>Twinax</a:t>
              </a:r>
              <a:r>
                <a:rPr lang="en-US" sz="900" dirty="0"/>
                <a:t> “</a:t>
              </a:r>
              <a:r>
                <a:rPr lang="en-US" sz="900" dirty="0" err="1"/>
                <a:t>FireFly</a:t>
              </a:r>
              <a:r>
                <a:rPr lang="en-US" sz="9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3018512" y="2586559"/>
              <a:ext cx="17961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9 Data (1.2Gbps)</a:t>
              </a:r>
            </a:p>
            <a:p>
              <a:r>
                <a:rPr lang="en-US" sz="825" dirty="0"/>
                <a:t>1 Clock,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Readout Unit</a:t>
              </a:r>
            </a:p>
            <a:p>
              <a:r>
                <a:rPr lang="en-US" sz="825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1"/>
              <a:ext cx="107282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FELIX</a:t>
              </a:r>
            </a:p>
            <a:p>
              <a:pPr algn="ctr"/>
              <a:r>
                <a:rPr lang="en-US" sz="9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Alpide</a:t>
              </a:r>
              <a:r>
                <a:rPr lang="en-US" sz="9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3" y="3272499"/>
              <a:ext cx="199384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499"/>
              <a:ext cx="16903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7" y="4390393"/>
              <a:ext cx="591276" cy="11001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Cold Plate</a:t>
              </a:r>
            </a:p>
          </p:txBody>
        </p:sp>
        <p:cxnSp>
          <p:nvCxnSpPr>
            <p:cNvPr id="27" name="Elbow Connector 26"/>
            <p:cNvCxnSpPr>
              <a:stCxn id="11" idx="0"/>
            </p:cNvCxnSpPr>
            <p:nvPr/>
          </p:nvCxnSpPr>
          <p:spPr>
            <a:xfrm rot="16200000" flipV="1">
              <a:off x="2331420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2"/>
              <a:ext cx="97237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88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27000" bIns="27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6335334" y="4226161"/>
              <a:ext cx="1728000" cy="432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1148548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620385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00504" y="1442743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1"/>
              <a:ext cx="196840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dirty="0">
                  <a:solidFill>
                    <a:srgbClr val="FF0000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94122" y="5351719"/>
              <a:ext cx="190197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dirty="0">
                  <a:solidFill>
                    <a:srgbClr val="FF0000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6"/>
              <a:ext cx="17380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dirty="0">
                  <a:solidFill>
                    <a:srgbClr val="FF0000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223422" y="4045000"/>
            <a:ext cx="6777578" cy="6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FF0000"/>
                </a:solidFill>
              </a:rPr>
              <a:t>   Sensor</a:t>
            </a:r>
            <a:r>
              <a:rPr lang="en-US" sz="1200" dirty="0"/>
              <a:t>-Stave (9 ALPIDE chips)       |    </a:t>
            </a:r>
            <a:r>
              <a:rPr lang="en-US" sz="1200" b="1" dirty="0">
                <a:solidFill>
                  <a:srgbClr val="FF0000"/>
                </a:solidFill>
              </a:rPr>
              <a:t>Front End</a:t>
            </a:r>
            <a:r>
              <a:rPr lang="en-US" sz="1200" dirty="0"/>
              <a:t>-Readout Unit         | </a:t>
            </a:r>
            <a:r>
              <a:rPr lang="en-US" sz="1200" b="1" dirty="0">
                <a:solidFill>
                  <a:srgbClr val="FF0000"/>
                </a:solidFill>
              </a:rPr>
              <a:t>Back End</a:t>
            </a:r>
            <a:r>
              <a:rPr lang="en-US" sz="1200" dirty="0"/>
              <a:t>-FELIX/DAM</a:t>
            </a:r>
            <a:endParaRPr lang="en-US" sz="12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ED5717-B0E0-EB46-89A7-C57649578978}"/>
              </a:ext>
            </a:extLst>
          </p:cNvPr>
          <p:cNvSpPr txBox="1"/>
          <p:nvPr/>
        </p:nvSpPr>
        <p:spPr>
          <a:xfrm>
            <a:off x="8079424" y="676278"/>
            <a:ext cx="10919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Alex,Sho</a:t>
            </a:r>
            <a:r>
              <a:rPr lang="en-US" sz="1050" dirty="0"/>
              <a:t>, Jo, Leo</a:t>
            </a:r>
          </a:p>
          <a:p>
            <a:r>
              <a:rPr lang="en-US" sz="1050" dirty="0"/>
              <a:t>#1,2,3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1" y="678661"/>
            <a:ext cx="2701345" cy="69531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249411" y="1381110"/>
            <a:ext cx="1098190" cy="5387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355851" y="1373680"/>
            <a:ext cx="1604440" cy="5421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295400" y="1885950"/>
            <a:ext cx="66428" cy="693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947986" y="1413753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one pixel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92440" y="3039627"/>
            <a:ext cx="172842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ALPIDE pixel: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Shaping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Digitization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Zero-suppression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3x buffer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7170310" y="2443162"/>
            <a:ext cx="190499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ATLAS Front-End Link </a:t>
            </a:r>
            <a:r>
              <a:rPr lang="en-US" sz="1050" dirty="0" err="1">
                <a:solidFill>
                  <a:srgbClr val="FF0000"/>
                </a:solidFill>
              </a:rPr>
              <a:t>eXchange</a:t>
            </a:r>
            <a:r>
              <a:rPr lang="en-US" sz="1050" dirty="0">
                <a:solidFill>
                  <a:srgbClr val="FF0000"/>
                </a:solidFill>
              </a:rPr>
              <a:t> (FELIX): </a:t>
            </a: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400" dirty="0"/>
              <a:t>sPHENIX Data Aggregation Module (DAM)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25775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2620"/>
            <a:ext cx="7924800" cy="666750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Event Multiplicity and Collision Rates: sPHENIX vs ALICE</a:t>
            </a:r>
            <a:endParaRPr lang="en-US" sz="2025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894206"/>
              </p:ext>
            </p:extLst>
          </p:nvPr>
        </p:nvGraphicFramePr>
        <p:xfrm>
          <a:off x="1524000" y="743910"/>
          <a:ext cx="6576788" cy="1562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4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4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4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4197">
                  <a:extLst>
                    <a:ext uri="{9D8B030D-6E8A-4147-A177-3AD203B41FA5}">
                      <a16:colId xmlns:a16="http://schemas.microsoft.com/office/drawing/2014/main" val="2126860155"/>
                    </a:ext>
                  </a:extLst>
                </a:gridCol>
              </a:tblGrid>
              <a:tr h="35576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ALICE (Run3)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sPHENIX (Max)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Ratio of data rates </a:t>
                      </a:r>
                      <a:r>
                        <a:rPr lang="en-US" sz="1400" dirty="0" err="1"/>
                        <a:t>sPHENX</a:t>
                      </a:r>
                      <a:r>
                        <a:rPr lang="en-US" sz="1400" dirty="0"/>
                        <a:t>/ALICE 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762">
                <a:tc>
                  <a:txBody>
                    <a:bodyPr/>
                    <a:lstStyle/>
                    <a:p>
                      <a:r>
                        <a:rPr lang="en-US" sz="1400" dirty="0" err="1"/>
                        <a:t>Pb+Pb</a:t>
                      </a:r>
                      <a:r>
                        <a:rPr lang="en-US" sz="1400" dirty="0"/>
                        <a:t> /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Au+Au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50kHz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200 kHz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762">
                <a:tc>
                  <a:txBody>
                    <a:bodyPr/>
                    <a:lstStyle/>
                    <a:p>
                      <a:r>
                        <a:rPr lang="en-US" sz="1400" dirty="0" err="1"/>
                        <a:t>p+p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200kHz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13 MHz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6.5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762">
                <a:tc>
                  <a:txBody>
                    <a:bodyPr/>
                    <a:lstStyle/>
                    <a:p>
                      <a:r>
                        <a:rPr lang="en-US" sz="1400" dirty="0"/>
                        <a:t>Trigger/Readout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50 kHz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15 kHz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143000" y="2316175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600" dirty="0"/>
              <a:t>MB Event track multiplicity </a:t>
            </a:r>
            <a:r>
              <a:rPr lang="en-US" sz="1600" dirty="0" err="1"/>
              <a:t>dN</a:t>
            </a:r>
            <a:r>
              <a:rPr lang="en-US" sz="1600" dirty="0"/>
              <a:t>/</a:t>
            </a:r>
            <a:r>
              <a:rPr lang="en-US" sz="1600" dirty="0" err="1"/>
              <a:t>dη</a:t>
            </a:r>
            <a:r>
              <a:rPr lang="en-US" sz="1600" dirty="0"/>
              <a:t>:  sPHENIX = </a:t>
            </a:r>
            <a:r>
              <a:rPr lang="en-US" sz="1600" dirty="0">
                <a:solidFill>
                  <a:srgbClr val="032AFF"/>
                </a:solidFill>
              </a:rPr>
              <a:t>1/3 ALICE (pp), </a:t>
            </a:r>
            <a:r>
              <a:rPr lang="en-US" sz="1600" dirty="0">
                <a:solidFill>
                  <a:srgbClr val="FF0000"/>
                </a:solidFill>
              </a:rPr>
              <a:t>1/4.5 ALICE(AA)</a:t>
            </a:r>
          </a:p>
          <a:p>
            <a:pPr marL="214313" indent="-214313">
              <a:buFontTx/>
              <a:buChar char="-"/>
            </a:pPr>
            <a:r>
              <a:rPr lang="en-US" sz="1600" dirty="0"/>
              <a:t>sPHENIX triggered data rate well within readout specs</a:t>
            </a:r>
          </a:p>
        </p:txBody>
      </p:sp>
      <p:pic>
        <p:nvPicPr>
          <p:cNvPr id="12" name="Picture 11" descr="Projection_HI_MB_dNdeta.gif">
            <a:extLst>
              <a:ext uri="{FF2B5EF4-FFF2-40B4-BE49-F238E27FC236}">
                <a16:creationId xmlns:a16="http://schemas.microsoft.com/office/drawing/2014/main" id="{D84DECC6-C731-8242-8A6F-85619BC0B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930754"/>
            <a:ext cx="3786371" cy="1954344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5603676-BA44-804E-A69D-AE5708499C79}"/>
              </a:ext>
            </a:extLst>
          </p:cNvPr>
          <p:cNvGrpSpPr/>
          <p:nvPr/>
        </p:nvGrpSpPr>
        <p:grpSpPr>
          <a:xfrm>
            <a:off x="609600" y="2985204"/>
            <a:ext cx="3572901" cy="1884453"/>
            <a:chOff x="0" y="1773878"/>
            <a:chExt cx="9143999" cy="4273327"/>
          </a:xfrm>
        </p:grpSpPr>
        <p:pic>
          <p:nvPicPr>
            <p:cNvPr id="14" name="Picture 13" descr="Projection_pp_dNdeta.gif">
              <a:extLst>
                <a:ext uri="{FF2B5EF4-FFF2-40B4-BE49-F238E27FC236}">
                  <a16:creationId xmlns:a16="http://schemas.microsoft.com/office/drawing/2014/main" id="{AFA8ADF5-80CC-6A43-B870-2E498415F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73878"/>
              <a:ext cx="9143999" cy="4273327"/>
            </a:xfrm>
            <a:prstGeom prst="rect">
              <a:avLst/>
            </a:prstGeom>
            <a:ln>
              <a:solidFill>
                <a:srgbClr val="032AFF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FB453E-2376-A44B-990D-5063C51DBD77}"/>
                </a:ext>
              </a:extLst>
            </p:cNvPr>
            <p:cNvSpPr txBox="1"/>
            <p:nvPr/>
          </p:nvSpPr>
          <p:spPr>
            <a:xfrm>
              <a:off x="1560128" y="3916266"/>
              <a:ext cx="1474410" cy="48187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32A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75" b="1" dirty="0"/>
                <a:t>sPHENIX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7C41505-537A-D54C-BECB-D712BCBC8C9C}"/>
                </a:ext>
              </a:extLst>
            </p:cNvPr>
            <p:cNvSpPr txBox="1"/>
            <p:nvPr/>
          </p:nvSpPr>
          <p:spPr>
            <a:xfrm>
              <a:off x="6240511" y="3889041"/>
              <a:ext cx="1365112" cy="48434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32A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88" b="1" dirty="0"/>
                <a:t>ALICE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48D471-221F-F14F-BB26-57A9F1A7E0F2}"/>
              </a:ext>
            </a:extLst>
          </p:cNvPr>
          <p:cNvSpPr txBox="1"/>
          <p:nvPr/>
        </p:nvSpPr>
        <p:spPr>
          <a:xfrm>
            <a:off x="1659888" y="4628642"/>
            <a:ext cx="1654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32AFF"/>
                </a:solidFill>
              </a:rPr>
              <a:t>p+p</a:t>
            </a:r>
            <a:r>
              <a:rPr lang="en-US" sz="1400" dirty="0">
                <a:solidFill>
                  <a:srgbClr val="032AFF"/>
                </a:solidFill>
              </a:rPr>
              <a:t> collisions</a:t>
            </a:r>
          </a:p>
          <a:p>
            <a:r>
              <a:rPr lang="en-US" sz="1400" dirty="0">
                <a:solidFill>
                  <a:srgbClr val="032AFF"/>
                </a:solidFill>
              </a:rPr>
              <a:t>sPHENIX/ALICE ~1/3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05D1B5-1D9F-5742-98A1-8009ED212A50}"/>
              </a:ext>
            </a:extLst>
          </p:cNvPr>
          <p:cNvSpPr txBox="1"/>
          <p:nvPr/>
        </p:nvSpPr>
        <p:spPr>
          <a:xfrm>
            <a:off x="6310464" y="4684557"/>
            <a:ext cx="14526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A+A collisions</a:t>
            </a:r>
          </a:p>
          <a:p>
            <a:r>
              <a:rPr lang="en-US" sz="1100" dirty="0">
                <a:solidFill>
                  <a:srgbClr val="FF0000"/>
                </a:solidFill>
              </a:rPr>
              <a:t>sPHENIX/ALICE ~1/4.5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F88D67-165D-B143-BB1B-6E4C14275473}"/>
              </a:ext>
            </a:extLst>
          </p:cNvPr>
          <p:cNvSpPr txBox="1"/>
          <p:nvPr/>
        </p:nvSpPr>
        <p:spPr>
          <a:xfrm>
            <a:off x="7620000" y="3656687"/>
            <a:ext cx="480786" cy="213585"/>
          </a:xfrm>
          <a:prstGeom prst="rect">
            <a:avLst/>
          </a:prstGeom>
          <a:solidFill>
            <a:schemeClr val="bg1"/>
          </a:solidFill>
          <a:ln>
            <a:solidFill>
              <a:srgbClr val="032A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88" b="1" dirty="0"/>
              <a:t>ALICE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4BFB5B-2226-D143-BE72-E6B647372317}"/>
              </a:ext>
            </a:extLst>
          </p:cNvPr>
          <p:cNvSpPr txBox="1"/>
          <p:nvPr/>
        </p:nvSpPr>
        <p:spPr>
          <a:xfrm>
            <a:off x="5694452" y="3690288"/>
            <a:ext cx="552904" cy="196208"/>
          </a:xfrm>
          <a:prstGeom prst="rect">
            <a:avLst/>
          </a:prstGeom>
          <a:solidFill>
            <a:schemeClr val="bg1"/>
          </a:solidFill>
          <a:ln>
            <a:solidFill>
              <a:srgbClr val="032A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75" b="1" dirty="0"/>
              <a:t>sPHENIX</a:t>
            </a:r>
          </a:p>
        </p:txBody>
      </p:sp>
    </p:spTree>
    <p:extLst>
      <p:ext uri="{BB962C8B-B14F-4D97-AF65-F5344CB8AC3E}">
        <p14:creationId xmlns:p14="http://schemas.microsoft.com/office/powerpoint/2010/main" val="3118364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219" y="22565"/>
            <a:ext cx="7004538" cy="507216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Projected sPHENIX Data Rates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350688" y="2673600"/>
            <a:ext cx="6172200" cy="1715576"/>
          </a:xfrm>
          <a:ln>
            <a:solidFill>
              <a:srgbClr val="181BF7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81BF7"/>
                </a:solidFill>
              </a:rPr>
              <a:t>Readout Units: </a:t>
            </a:r>
            <a:r>
              <a:rPr lang="en-US" sz="1350" dirty="0"/>
              <a:t>3 GBTX @ 0.4 GB/s = </a:t>
            </a:r>
            <a:r>
              <a:rPr lang="en-US" sz="1350" b="1" u="sng" dirty="0"/>
              <a:t>1.2 GB/s &gt;133MB/s *</a:t>
            </a:r>
          </a:p>
          <a:p>
            <a:r>
              <a:rPr lang="en-US" sz="1350" dirty="0" err="1"/>
              <a:t>GBTx</a:t>
            </a:r>
            <a:r>
              <a:rPr lang="en-US" sz="1350" dirty="0"/>
              <a:t>: 3.2-4.48Gb/s, 0.4 GB/s</a:t>
            </a:r>
          </a:p>
          <a:p>
            <a:endParaRPr lang="en-US" sz="1350" dirty="0"/>
          </a:p>
          <a:p>
            <a:pPr marL="0" indent="0">
              <a:buNone/>
            </a:pPr>
            <a:r>
              <a:rPr lang="en-US" sz="1350" dirty="0">
                <a:solidFill>
                  <a:srgbClr val="181BF7"/>
                </a:solidFill>
              </a:rPr>
              <a:t>FELIX/DAM:</a:t>
            </a:r>
            <a:r>
              <a:rPr lang="en-US" sz="1350" dirty="0"/>
              <a:t> 48 input on FELIX, twice the number needed to support 8 RUs (3 links)</a:t>
            </a:r>
          </a:p>
          <a:p>
            <a:r>
              <a:rPr lang="en-US" sz="1350" dirty="0"/>
              <a:t>2x 8-lane PCIe Gen 3 @ 7880 MB/s = </a:t>
            </a:r>
            <a:r>
              <a:rPr lang="en-US" sz="1350" b="1" u="sng" dirty="0"/>
              <a:t>15,760 MB/s &gt; 848 MB/s</a:t>
            </a:r>
          </a:p>
          <a:p>
            <a:endParaRPr lang="en-US" sz="1350" dirty="0"/>
          </a:p>
          <a:p>
            <a:pPr marL="0" indent="0">
              <a:buNone/>
            </a:pPr>
            <a:r>
              <a:rPr lang="en-US" sz="1575" b="1" dirty="0">
                <a:solidFill>
                  <a:srgbClr val="FF0000"/>
                </a:solidFill>
              </a:rPr>
              <a:t>MVTX readout hardware capacity &gt; 10 x Expected data rate</a:t>
            </a:r>
          </a:p>
          <a:p>
            <a:endParaRPr lang="en-US" sz="13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BAD4C9-3636-C74D-82F6-4D796135849A}"/>
              </a:ext>
            </a:extLst>
          </p:cNvPr>
          <p:cNvSpPr txBox="1"/>
          <p:nvPr/>
        </p:nvSpPr>
        <p:spPr>
          <a:xfrm>
            <a:off x="7867115" y="666750"/>
            <a:ext cx="969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Alex &amp; </a:t>
            </a:r>
            <a:r>
              <a:rPr lang="en-US" sz="1400" dirty="0" err="1"/>
              <a:t>Sho</a:t>
            </a:r>
            <a:endParaRPr lang="en-US" sz="1400" dirty="0"/>
          </a:p>
          <a:p>
            <a:r>
              <a:rPr lang="en-US" sz="1400" dirty="0"/>
              <a:t>#1,2,3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89C4E3-545B-3E46-B285-3F0E4735345A}"/>
              </a:ext>
            </a:extLst>
          </p:cNvPr>
          <p:cNvSpPr txBox="1"/>
          <p:nvPr/>
        </p:nvSpPr>
        <p:spPr>
          <a:xfrm>
            <a:off x="4800600" y="2100096"/>
            <a:ext cx="3667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Note: test beam showed noise &lt; 10</a:t>
            </a:r>
            <a:r>
              <a:rPr lang="en-US" b="1" baseline="30000" dirty="0"/>
              <a:t>-5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BBD3CF-37BE-664D-9AA3-002B6206621D}"/>
              </a:ext>
            </a:extLst>
          </p:cNvPr>
          <p:cNvGrpSpPr/>
          <p:nvPr/>
        </p:nvGrpSpPr>
        <p:grpSpPr>
          <a:xfrm>
            <a:off x="970175" y="1023629"/>
            <a:ext cx="6346582" cy="1115705"/>
            <a:chOff x="990600" y="1459912"/>
            <a:chExt cx="6346582" cy="1115705"/>
          </a:xfrm>
        </p:grpSpPr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7244" y="1459912"/>
              <a:ext cx="5759938" cy="1115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E367F2-733B-1046-943A-3BC55A025656}"/>
                </a:ext>
              </a:extLst>
            </p:cNvPr>
            <p:cNvSpPr txBox="1"/>
            <p:nvPr/>
          </p:nvSpPr>
          <p:spPr>
            <a:xfrm>
              <a:off x="990600" y="2017764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(FELIX)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979F4DF-ECA4-B241-A5A3-F186203ADF68}"/>
              </a:ext>
            </a:extLst>
          </p:cNvPr>
          <p:cNvCxnSpPr>
            <a:cxnSpLocks/>
          </p:cNvCxnSpPr>
          <p:nvPr/>
        </p:nvCxnSpPr>
        <p:spPr>
          <a:xfrm flipH="1">
            <a:off x="5067278" y="1631692"/>
            <a:ext cx="1160585" cy="11019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021B748-23BB-6543-A79E-533C1B47900C}"/>
              </a:ext>
            </a:extLst>
          </p:cNvPr>
          <p:cNvCxnSpPr>
            <a:cxnSpLocks/>
          </p:cNvCxnSpPr>
          <p:nvPr/>
        </p:nvCxnSpPr>
        <p:spPr>
          <a:xfrm flipH="1">
            <a:off x="5541202" y="1809750"/>
            <a:ext cx="686661" cy="18393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324F60F-AE5D-454B-B552-7A0290D56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DFDA456-E0B4-6243-8517-7AE405F3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4F0D82-64DF-5242-B36A-416EEFBFFE9B}"/>
              </a:ext>
            </a:extLst>
          </p:cNvPr>
          <p:cNvSpPr txBox="1"/>
          <p:nvPr/>
        </p:nvSpPr>
        <p:spPr>
          <a:xfrm>
            <a:off x="1320752" y="4585184"/>
            <a:ext cx="35637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* Note: one central collision + 2 pileup MB events, cluster size 3.0</a:t>
            </a:r>
          </a:p>
        </p:txBody>
      </p:sp>
    </p:spTree>
    <p:extLst>
      <p:ext uri="{BB962C8B-B14F-4D97-AF65-F5344CB8AC3E}">
        <p14:creationId xmlns:p14="http://schemas.microsoft.com/office/powerpoint/2010/main" val="890486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4800" y="12539"/>
            <a:ext cx="6172200" cy="534184"/>
          </a:xfrm>
        </p:spPr>
        <p:txBody>
          <a:bodyPr>
            <a:normAutofit/>
          </a:bodyPr>
          <a:lstStyle/>
          <a:p>
            <a:r>
              <a:rPr lang="en-US" sz="2700" dirty="0"/>
              <a:t>Expected Radiation Level after 5-year Runs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286" y="722896"/>
            <a:ext cx="4497615" cy="178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22AEC9-15CA-5E4E-A70B-687E02674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87" y="971527"/>
            <a:ext cx="5666180" cy="13785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AA243A-1568-2942-874C-3475F77D7C6F}"/>
              </a:ext>
            </a:extLst>
          </p:cNvPr>
          <p:cNvSpPr txBox="1"/>
          <p:nvPr/>
        </p:nvSpPr>
        <p:spPr>
          <a:xfrm>
            <a:off x="6415352" y="681283"/>
            <a:ext cx="12218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sPH-TRG-2018-001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482E8A-30E8-6B40-9704-77B29405C676}"/>
              </a:ext>
            </a:extLst>
          </p:cNvPr>
          <p:cNvSpPr/>
          <p:nvPr/>
        </p:nvSpPr>
        <p:spPr>
          <a:xfrm>
            <a:off x="5992324" y="1025770"/>
            <a:ext cx="1240814" cy="12367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CF8C9A-3E0D-1046-A0D6-C069EE6C9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260" y="2393859"/>
            <a:ext cx="5915025" cy="75356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Projected sPHENIX integrated luminosities after 5-year operation </a:t>
            </a:r>
          </a:p>
          <a:p>
            <a:pPr lvl="1"/>
            <a:r>
              <a:rPr lang="en-US" dirty="0" err="1"/>
              <a:t>AuAu</a:t>
            </a:r>
            <a:r>
              <a:rPr lang="en-US" dirty="0"/>
              <a:t>:     </a:t>
            </a:r>
            <a:r>
              <a:rPr lang="en-US" dirty="0" err="1"/>
              <a:t>Lum</a:t>
            </a:r>
            <a:r>
              <a:rPr lang="en-US" dirty="0"/>
              <a:t>. =  214 nb</a:t>
            </a:r>
            <a:r>
              <a:rPr lang="en-US" baseline="30000" dirty="0"/>
              <a:t>-1</a:t>
            </a:r>
            <a:r>
              <a:rPr lang="en-US" dirty="0"/>
              <a:t>   </a:t>
            </a:r>
          </a:p>
          <a:p>
            <a:pPr lvl="1"/>
            <a:r>
              <a:rPr lang="en-US" dirty="0" err="1"/>
              <a:t>pp+pAu</a:t>
            </a:r>
            <a:r>
              <a:rPr lang="en-US" dirty="0"/>
              <a:t>: </a:t>
            </a:r>
            <a:r>
              <a:rPr lang="en-US" dirty="0" err="1"/>
              <a:t>Lum</a:t>
            </a:r>
            <a:r>
              <a:rPr lang="en-US" dirty="0"/>
              <a:t>. = 1340 pb</a:t>
            </a:r>
            <a:r>
              <a:rPr lang="en-US" baseline="30000" dirty="0"/>
              <a:t>-1</a:t>
            </a:r>
            <a:r>
              <a:rPr lang="en-US" dirty="0"/>
              <a:t>   </a:t>
            </a: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119B6-0E59-0546-A7ED-F257B0274533}"/>
              </a:ext>
            </a:extLst>
          </p:cNvPr>
          <p:cNvSpPr txBox="1"/>
          <p:nvPr/>
        </p:nvSpPr>
        <p:spPr>
          <a:xfrm>
            <a:off x="1143000" y="3208254"/>
            <a:ext cx="701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Projected sPHENIX MVTX L0 fluence:</a:t>
            </a:r>
            <a:endParaRPr lang="en-US" b="1" baseline="30000" dirty="0"/>
          </a:p>
          <a:p>
            <a:endParaRPr lang="en-US" dirty="0"/>
          </a:p>
          <a:p>
            <a:r>
              <a:rPr lang="en-US" dirty="0"/>
              <a:t>Outer layers:</a:t>
            </a:r>
          </a:p>
          <a:p>
            <a:r>
              <a:rPr lang="en-US" sz="1200" dirty="0"/>
              <a:t> L1 = 0.6 x L0; L2 = 0.4 x L0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C661FA-B685-6F41-8D97-E7307E9286C8}"/>
              </a:ext>
            </a:extLst>
          </p:cNvPr>
          <p:cNvSpPr txBox="1"/>
          <p:nvPr/>
        </p:nvSpPr>
        <p:spPr>
          <a:xfrm>
            <a:off x="8349958" y="72289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Leo</a:t>
            </a:r>
          </a:p>
          <a:p>
            <a:r>
              <a:rPr lang="en-US" sz="1400" dirty="0"/>
              <a:t>#1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0E49A3-BC2A-F04A-9FCC-DBC3B47CE5EC}"/>
              </a:ext>
            </a:extLst>
          </p:cNvPr>
          <p:cNvSpPr txBox="1"/>
          <p:nvPr/>
        </p:nvSpPr>
        <p:spPr>
          <a:xfrm>
            <a:off x="4662339" y="3220819"/>
            <a:ext cx="2363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TID = 1060krad</a:t>
            </a:r>
          </a:p>
          <a:p>
            <a:r>
              <a:rPr lang="en-US" b="1" dirty="0"/>
              <a:t>NIEL = 6x10</a:t>
            </a:r>
            <a:r>
              <a:rPr lang="en-US" b="1" baseline="30000" dirty="0"/>
              <a:t>12</a:t>
            </a:r>
            <a:r>
              <a:rPr lang="en-US" b="1" dirty="0"/>
              <a:t> </a:t>
            </a:r>
            <a:r>
              <a:rPr lang="en-US" b="1" dirty="0" err="1"/>
              <a:t>N</a:t>
            </a:r>
            <a:r>
              <a:rPr lang="en-US" b="1" baseline="-25000" dirty="0" err="1"/>
              <a:t>eq</a:t>
            </a:r>
            <a:r>
              <a:rPr lang="en-US" b="1" dirty="0"/>
              <a:t>/cm</a:t>
            </a:r>
            <a:r>
              <a:rPr lang="en-US" b="1" baseline="30000" dirty="0"/>
              <a:t>2</a:t>
            </a:r>
            <a:r>
              <a:rPr lang="en-US" b="1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04CFE0-D62C-CF4B-B002-A331C4FE85D9}"/>
              </a:ext>
            </a:extLst>
          </p:cNvPr>
          <p:cNvSpPr txBox="1"/>
          <p:nvPr/>
        </p:nvSpPr>
        <p:spPr>
          <a:xfrm>
            <a:off x="7059481" y="2565626"/>
            <a:ext cx="1817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PHENIX study</a:t>
            </a:r>
          </a:p>
          <a:p>
            <a:r>
              <a:rPr lang="en-US" sz="1200" dirty="0" err="1"/>
              <a:t>arXiv</a:t>
            </a:r>
            <a:r>
              <a:rPr lang="en-US" sz="1200" dirty="0"/>
              <a:t>: 0710.2676 [</a:t>
            </a:r>
            <a:r>
              <a:rPr lang="en-US" sz="1200" dirty="0" err="1"/>
              <a:t>nucl</a:t>
            </a:r>
            <a:r>
              <a:rPr lang="en-US" sz="1200" dirty="0"/>
              <a:t>-ex]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CC9D98-6079-3741-8481-094C413B1E12}"/>
              </a:ext>
            </a:extLst>
          </p:cNvPr>
          <p:cNvSpPr txBox="1"/>
          <p:nvPr/>
        </p:nvSpPr>
        <p:spPr>
          <a:xfrm>
            <a:off x="1962544" y="4352277"/>
            <a:ext cx="533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Sensors tested to full MVTX NIEL and ~1/2 TID @ALICE </a:t>
            </a:r>
          </a:p>
        </p:txBody>
      </p:sp>
    </p:spTree>
    <p:extLst>
      <p:ext uri="{BB962C8B-B14F-4D97-AF65-F5344CB8AC3E}">
        <p14:creationId xmlns:p14="http://schemas.microsoft.com/office/powerpoint/2010/main" val="1946701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A61A6-579A-4E4C-85EF-89EE5B1AF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LANL LDRD Activity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77727-A258-5249-AE81-6E140F6EA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429" y="826889"/>
            <a:ext cx="3373550" cy="201560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MAPS evaluation </a:t>
            </a:r>
          </a:p>
          <a:p>
            <a:r>
              <a:rPr lang="en-US" dirty="0"/>
              <a:t>Readout integration</a:t>
            </a:r>
          </a:p>
          <a:p>
            <a:r>
              <a:rPr lang="en-US" dirty="0"/>
              <a:t>4-sensor telescope</a:t>
            </a:r>
          </a:p>
          <a:p>
            <a:r>
              <a:rPr lang="en-US" dirty="0"/>
              <a:t>Test beam at </a:t>
            </a:r>
            <a:r>
              <a:rPr lang="en-US" dirty="0" err="1"/>
              <a:t>Fermilab</a:t>
            </a:r>
            <a:endParaRPr lang="en-US" dirty="0"/>
          </a:p>
          <a:p>
            <a:r>
              <a:rPr lang="en-US" dirty="0"/>
              <a:t>Mechanical &amp; cooling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D686F-A454-0742-8C2F-CF0FDAAF8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CB108-F9FD-EC4C-B5FC-683B3833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FB361-D1CB-A541-B00C-E267E9B5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15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6649461-DC5F-AF46-B9A8-E651579FE8A3}"/>
              </a:ext>
            </a:extLst>
          </p:cNvPr>
          <p:cNvGrpSpPr/>
          <p:nvPr/>
        </p:nvGrpSpPr>
        <p:grpSpPr>
          <a:xfrm>
            <a:off x="6705600" y="1962150"/>
            <a:ext cx="2222837" cy="2794340"/>
            <a:chOff x="5115428" y="1072152"/>
            <a:chExt cx="3917185" cy="52205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C14F6C8-BA58-9D43-8D99-8B4F5DA81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5428" y="1072152"/>
              <a:ext cx="3917185" cy="52205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EEFE22-BD5C-6B49-8606-7A6462BCD14F}"/>
                </a:ext>
              </a:extLst>
            </p:cNvPr>
            <p:cNvSpPr txBox="1"/>
            <p:nvPr/>
          </p:nvSpPr>
          <p:spPr>
            <a:xfrm>
              <a:off x="6553200" y="3619224"/>
              <a:ext cx="1675721" cy="488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solidFill>
                    <a:srgbClr val="FFFF00"/>
                  </a:solidFill>
                </a:rPr>
                <a:t>FireFly</a:t>
              </a:r>
              <a:r>
                <a:rPr lang="en-US" sz="1100" dirty="0">
                  <a:solidFill>
                    <a:srgbClr val="FFFF00"/>
                  </a:solidFill>
                </a:rPr>
                <a:t> cables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311773E-F913-1E41-8B50-7348117E4E0A}"/>
                </a:ext>
              </a:extLst>
            </p:cNvPr>
            <p:cNvSpPr txBox="1"/>
            <p:nvPr/>
          </p:nvSpPr>
          <p:spPr>
            <a:xfrm>
              <a:off x="7389069" y="2858680"/>
              <a:ext cx="1178542" cy="805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FF00"/>
                  </a:solidFill>
                </a:rPr>
                <a:t>A MAPS </a:t>
              </a:r>
            </a:p>
            <a:p>
              <a:r>
                <a:rPr lang="en-US" sz="1100" dirty="0">
                  <a:solidFill>
                    <a:srgbClr val="FFFF00"/>
                  </a:solidFill>
                </a:rPr>
                <a:t>chip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AF14F6-18CB-AE4C-9922-1070AF0DCB17}"/>
                </a:ext>
              </a:extLst>
            </p:cNvPr>
            <p:cNvSpPr txBox="1"/>
            <p:nvPr/>
          </p:nvSpPr>
          <p:spPr>
            <a:xfrm>
              <a:off x="6386005" y="4745838"/>
              <a:ext cx="1384760" cy="805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FF00"/>
                  </a:solidFill>
                </a:rPr>
                <a:t>MOSAIC </a:t>
              </a:r>
            </a:p>
            <a:p>
              <a:r>
                <a:rPr lang="en-US" sz="1100" dirty="0">
                  <a:solidFill>
                    <a:srgbClr val="FFFF00"/>
                  </a:solidFill>
                </a:rPr>
                <a:t>test bench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F2F17D-179F-0643-B6DA-CD65D9D32CD9}"/>
                </a:ext>
              </a:extLst>
            </p:cNvPr>
            <p:cNvSpPr txBox="1"/>
            <p:nvPr/>
          </p:nvSpPr>
          <p:spPr>
            <a:xfrm>
              <a:off x="6649718" y="2366662"/>
              <a:ext cx="1006225" cy="805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FF00"/>
                  </a:solidFill>
                </a:rPr>
                <a:t>9-chip </a:t>
              </a:r>
            </a:p>
            <a:p>
              <a:r>
                <a:rPr lang="en-US" sz="1100" dirty="0">
                  <a:solidFill>
                    <a:srgbClr val="FFFF00"/>
                  </a:solidFill>
                </a:rPr>
                <a:t>stave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B1DECA3-FF95-6945-9521-284C0E892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027" y="682527"/>
            <a:ext cx="2495050" cy="18712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312D267-C1B3-0146-85D9-9C9B0BB7F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435" y="669209"/>
            <a:ext cx="1969374" cy="17462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853035F-C0EC-3A45-A058-67DA3C6B1C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53" y="3182862"/>
            <a:ext cx="2086680" cy="156501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AC13D94-86ED-D944-8A0A-506CD204D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230569"/>
            <a:ext cx="3743625" cy="15157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CD678E9-C218-2640-A09C-2D63127F7E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2270" y="2419056"/>
            <a:ext cx="1580401" cy="118530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7144722-A5A1-B54D-BBAC-84F090DB5C2E}"/>
              </a:ext>
            </a:extLst>
          </p:cNvPr>
          <p:cNvSpPr txBox="1"/>
          <p:nvPr/>
        </p:nvSpPr>
        <p:spPr>
          <a:xfrm>
            <a:off x="3663525" y="640073"/>
            <a:ext cx="1464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Signal integrity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6E6286-458B-CC4C-BF60-79B8B2B08EBD}"/>
              </a:ext>
            </a:extLst>
          </p:cNvPr>
          <p:cNvSpPr txBox="1"/>
          <p:nvPr/>
        </p:nvSpPr>
        <p:spPr>
          <a:xfrm>
            <a:off x="6496771" y="657612"/>
            <a:ext cx="1760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Sensor source test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2979D2-69CB-A04C-8C31-FF59E6687CF0}"/>
              </a:ext>
            </a:extLst>
          </p:cNvPr>
          <p:cNvSpPr txBox="1"/>
          <p:nvPr/>
        </p:nvSpPr>
        <p:spPr>
          <a:xfrm>
            <a:off x="5841943" y="2379152"/>
            <a:ext cx="1193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cooling test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6BF903-5579-5347-9758-F89EF3ABF2D5}"/>
              </a:ext>
            </a:extLst>
          </p:cNvPr>
          <p:cNvSpPr txBox="1"/>
          <p:nvPr/>
        </p:nvSpPr>
        <p:spPr>
          <a:xfrm>
            <a:off x="4360523" y="4451728"/>
            <a:ext cx="1706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Service cone R&amp;D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2F1E55-9505-1E40-B6D2-AABA6CDD5D1A}"/>
              </a:ext>
            </a:extLst>
          </p:cNvPr>
          <p:cNvSpPr txBox="1"/>
          <p:nvPr/>
        </p:nvSpPr>
        <p:spPr>
          <a:xfrm>
            <a:off x="204508" y="4417936"/>
            <a:ext cx="2402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FPC power extension R&amp;D </a:t>
            </a:r>
          </a:p>
        </p:txBody>
      </p:sp>
    </p:spTree>
    <p:extLst>
      <p:ext uri="{BB962C8B-B14F-4D97-AF65-F5344CB8AC3E}">
        <p14:creationId xmlns:p14="http://schemas.microsoft.com/office/powerpoint/2010/main" val="3315433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-10470"/>
            <a:ext cx="7328265" cy="548819"/>
          </a:xfrm>
        </p:spPr>
        <p:txBody>
          <a:bodyPr>
            <a:noAutofit/>
          </a:bodyPr>
          <a:lstStyle/>
          <a:p>
            <a:r>
              <a:rPr lang="en-US" sz="3200" dirty="0"/>
              <a:t>MVTX Full Readout Chain Demonstrated</a:t>
            </a:r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00" y="900113"/>
            <a:ext cx="21717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42950"/>
            <a:ext cx="4057650" cy="146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8750" y="1200150"/>
            <a:ext cx="34290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800850" y="742950"/>
            <a:ext cx="0" cy="85725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4" name="Straight Connector 23"/>
          <p:cNvCxnSpPr/>
          <p:nvPr/>
        </p:nvCxnSpPr>
        <p:spPr>
          <a:xfrm flipH="1">
            <a:off x="2571750" y="742950"/>
            <a:ext cx="42291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71750" y="742950"/>
            <a:ext cx="0" cy="2857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457450" y="1198476"/>
            <a:ext cx="28575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33" name="TextBox 32"/>
          <p:cNvSpPr txBox="1"/>
          <p:nvPr/>
        </p:nvSpPr>
        <p:spPr>
          <a:xfrm>
            <a:off x="2286000" y="1116568"/>
            <a:ext cx="62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 Readout</a:t>
            </a:r>
          </a:p>
          <a:p>
            <a:r>
              <a:rPr lang="en-US" sz="900" dirty="0"/>
              <a:t>     Unit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371600" y="1152309"/>
            <a:ext cx="6286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Stave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229100" y="1210018"/>
            <a:ext cx="28575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37" name="TextBox 36"/>
          <p:cNvSpPr txBox="1"/>
          <p:nvPr/>
        </p:nvSpPr>
        <p:spPr>
          <a:xfrm>
            <a:off x="4057650" y="1143001"/>
            <a:ext cx="628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FELIX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1600200" y="628650"/>
            <a:ext cx="6119813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00200" y="628650"/>
            <a:ext cx="0" cy="40005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/>
          <p:nvPr/>
        </p:nvCxnSpPr>
        <p:spPr>
          <a:xfrm rot="5400000">
            <a:off x="7086600" y="1257300"/>
            <a:ext cx="1257300" cy="9525"/>
          </a:xfrm>
          <a:prstGeom prst="bentConnector3">
            <a:avLst>
              <a:gd name="adj1" fmla="val 50000"/>
            </a:avLst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5710162" y="4413770"/>
            <a:ext cx="2118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Server + FELIX</a:t>
            </a:r>
          </a:p>
        </p:txBody>
      </p:sp>
      <p:pic>
        <p:nvPicPr>
          <p:cNvPr id="81" name="Picture 80" descr="https://lh3.googleusercontent.com/sU-24uBdtEJWFfKGtfTF5Ht1xpvPFd5d6vv1GNI-X8y4J1KXl9nLBTIkZTTwczT6esywolS2ZhEwrQAlNLfNr8JRVEo6_SaV6dwgSkfniV29_jgFm1GFRmdEwhfXH9RjbTLdJ9zlbRLudIwY6UnAKiyRQ1AlL3jVtbeKyeXAR2l1aV2iJH8G-ZG2p-vOy-I3eA9aYbUo1fY-xWbl62mURGNmQNAaXoWg0CRuuvWUtQnHPFl8JbN1xbgfp0CNyN4HaFlgNRXkNvnGZrs0WAilIPz7i-quUyW7aNDrC2Oxb46Hop3eQNDk3qGmCM4qbLWpfB6cB90yjt2azzOVU8ZBrzaY7ZrJlLgCJ8iFe9JnVPmAJAoNqWG2TFM3i8hB7iv_s-WKyk9tl_BMkb2IGLxM89D0oDhHVs6PU5KQczViBqOhhE7b096BijHmRi3fSFIE2qRIkar0JnXgxrvniSbHFQZvQ5gUdi33pSX70esgJYfCev0yULJKyqM5z86THrVVJMdh9xscmCXq1LTck1NyKczNbyCFsJNGPXNt-a2gL6KBHJnsh39Lu8i-AmVkAr-OvtMuM8HvTedEcLAB1NG-zKsfFf3VMA0aMZBoWbycmLR96f8p1C8E9g=w1670-h939-n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7" y="3143250"/>
            <a:ext cx="2361166" cy="132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7478E67-8C83-A049-8873-2D1376B69C32}"/>
              </a:ext>
            </a:extLst>
          </p:cNvPr>
          <p:cNvGrpSpPr/>
          <p:nvPr/>
        </p:nvGrpSpPr>
        <p:grpSpPr>
          <a:xfrm>
            <a:off x="4371975" y="1543050"/>
            <a:ext cx="3509887" cy="2171700"/>
            <a:chOff x="4371975" y="1485900"/>
            <a:chExt cx="3509887" cy="2171700"/>
          </a:xfrm>
        </p:grpSpPr>
        <p:cxnSp>
          <p:nvCxnSpPr>
            <p:cNvPr id="67" name="Straight Connector 66"/>
            <p:cNvCxnSpPr>
              <a:cxnSpLocks/>
            </p:cNvCxnSpPr>
            <p:nvPr/>
          </p:nvCxnSpPr>
          <p:spPr>
            <a:xfrm>
              <a:off x="4371975" y="1485900"/>
              <a:ext cx="0" cy="57150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4371975" y="2057400"/>
              <a:ext cx="1057275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429250" y="2057400"/>
              <a:ext cx="0" cy="74295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5429250" y="2800350"/>
              <a:ext cx="971550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5710162" y="2440970"/>
              <a:ext cx="2171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Readout Unit + Stave</a:t>
              </a: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>
              <a:off x="6400800" y="2800350"/>
              <a:ext cx="0" cy="85725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9A84-C114-3846-BF3F-9B5DFD0E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F99D-15F6-444D-850A-0D65B3CC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5B9DD5-E102-5640-8703-9A7436904EE5}"/>
              </a:ext>
            </a:extLst>
          </p:cNvPr>
          <p:cNvSpPr txBox="1"/>
          <p:nvPr/>
        </p:nvSpPr>
        <p:spPr>
          <a:xfrm>
            <a:off x="7996236" y="773669"/>
            <a:ext cx="969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Alex &amp; </a:t>
            </a:r>
            <a:r>
              <a:rPr lang="en-US" sz="1400" dirty="0" err="1"/>
              <a:t>Sho</a:t>
            </a:r>
            <a:endParaRPr lang="en-US" sz="1400" dirty="0"/>
          </a:p>
          <a:p>
            <a:r>
              <a:rPr lang="en-US" sz="1400" dirty="0"/>
              <a:t>#1,2,3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4AC833-5519-6246-A179-F0D5F17BF64E}"/>
              </a:ext>
            </a:extLst>
          </p:cNvPr>
          <p:cNvGrpSpPr/>
          <p:nvPr/>
        </p:nvGrpSpPr>
        <p:grpSpPr>
          <a:xfrm>
            <a:off x="739625" y="2607229"/>
            <a:ext cx="4340521" cy="1159924"/>
            <a:chOff x="526869" y="749641"/>
            <a:chExt cx="4718642" cy="123733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CB4563-E52D-504E-8229-05877509E222}"/>
                </a:ext>
              </a:extLst>
            </p:cNvPr>
            <p:cNvSpPr txBox="1"/>
            <p:nvPr/>
          </p:nvSpPr>
          <p:spPr>
            <a:xfrm>
              <a:off x="4050889" y="749641"/>
              <a:ext cx="11946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4-hit track 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C16982A-1711-9448-AA60-F253C1376E37}"/>
                </a:ext>
              </a:extLst>
            </p:cNvPr>
            <p:cNvGrpSpPr/>
            <p:nvPr/>
          </p:nvGrpSpPr>
          <p:grpSpPr>
            <a:xfrm>
              <a:off x="2286160" y="790670"/>
              <a:ext cx="1928815" cy="824060"/>
              <a:chOff x="1859418" y="808144"/>
              <a:chExt cx="1928815" cy="82406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5DB2203-4BF5-5A4C-81B9-864C39796D36}"/>
                  </a:ext>
                </a:extLst>
              </p:cNvPr>
              <p:cNvGrpSpPr/>
              <p:nvPr/>
            </p:nvGrpSpPr>
            <p:grpSpPr>
              <a:xfrm>
                <a:off x="2336292" y="808144"/>
                <a:ext cx="637794" cy="824060"/>
                <a:chOff x="950976" y="1179576"/>
                <a:chExt cx="502919" cy="804672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63E56CB-B756-994B-BFC4-2B758B3880C0}"/>
                    </a:ext>
                  </a:extLst>
                </p:cNvPr>
                <p:cNvSpPr/>
                <p:nvPr/>
              </p:nvSpPr>
              <p:spPr>
                <a:xfrm>
                  <a:off x="9509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2B330AE-65E4-3040-B6D9-29CD98D82FCB}"/>
                    </a:ext>
                  </a:extLst>
                </p:cNvPr>
                <p:cNvSpPr/>
                <p:nvPr/>
              </p:nvSpPr>
              <p:spPr>
                <a:xfrm>
                  <a:off x="11033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6E03FBC-CCDC-DE4C-9421-8787E5B34E55}"/>
                    </a:ext>
                  </a:extLst>
                </p:cNvPr>
                <p:cNvSpPr/>
                <p:nvPr/>
              </p:nvSpPr>
              <p:spPr>
                <a:xfrm>
                  <a:off x="1273302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3423774-F803-4746-9934-1E7B58B418BC}"/>
                    </a:ext>
                  </a:extLst>
                </p:cNvPr>
                <p:cNvSpPr/>
                <p:nvPr/>
              </p:nvSpPr>
              <p:spPr>
                <a:xfrm>
                  <a:off x="14081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693F698-840B-3F40-90F6-DD08DD43D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9418" y="1216686"/>
                <a:ext cx="1928815" cy="1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82711CF-EE73-A244-A8D5-261C03D67385}"/>
                </a:ext>
              </a:extLst>
            </p:cNvPr>
            <p:cNvSpPr txBox="1"/>
            <p:nvPr/>
          </p:nvSpPr>
          <p:spPr>
            <a:xfrm>
              <a:off x="2133600" y="1617641"/>
              <a:ext cx="19355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4-MAPS telescope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3C31FE-67FC-9744-9C85-17A093C75799}"/>
                </a:ext>
              </a:extLst>
            </p:cNvPr>
            <p:cNvSpPr txBox="1"/>
            <p:nvPr/>
          </p:nvSpPr>
          <p:spPr>
            <a:xfrm>
              <a:off x="526869" y="876046"/>
              <a:ext cx="17256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120 GeV proton </a:t>
              </a:r>
            </a:p>
            <a:p>
              <a:r>
                <a:rPr lang="en-US" dirty="0">
                  <a:solidFill>
                    <a:srgbClr val="0432FF"/>
                  </a:solidFill>
                </a:rPr>
                <a:t>beam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6E989F7-785E-0E48-B070-A2478C176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14" y="3379518"/>
            <a:ext cx="1616557" cy="15450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8F45B3-9ACC-BC41-8965-4FB87ED668D2}"/>
              </a:ext>
            </a:extLst>
          </p:cNvPr>
          <p:cNvSpPr txBox="1"/>
          <p:nvPr/>
        </p:nvSpPr>
        <p:spPr>
          <a:xfrm>
            <a:off x="351371" y="2305419"/>
            <a:ext cx="354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Fermilab</a:t>
            </a:r>
            <a:r>
              <a:rPr lang="en-US" b="1" dirty="0">
                <a:solidFill>
                  <a:srgbClr val="FF0000"/>
                </a:solidFill>
              </a:rPr>
              <a:t> Test Beam: Feb-Mar, 2018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4D6A3C-8B10-B743-8C41-EC3DC6ACE4BC}"/>
              </a:ext>
            </a:extLst>
          </p:cNvPr>
          <p:cNvSpPr txBox="1"/>
          <p:nvPr/>
        </p:nvSpPr>
        <p:spPr>
          <a:xfrm>
            <a:off x="2105489" y="4009166"/>
            <a:ext cx="2396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Tracking spatial resolution </a:t>
            </a:r>
          </a:p>
          <a:p>
            <a:r>
              <a:rPr lang="en-US" sz="1600" dirty="0"/>
              <a:t>achieved:  &lt;5 um </a:t>
            </a:r>
          </a:p>
        </p:txBody>
      </p:sp>
    </p:spTree>
    <p:extLst>
      <p:ext uri="{BB962C8B-B14F-4D97-AF65-F5344CB8AC3E}">
        <p14:creationId xmlns:p14="http://schemas.microsoft.com/office/powerpoint/2010/main" val="2840943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435AA-52A8-7441-B0FF-B7AAB561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43" y="25800"/>
            <a:ext cx="8534400" cy="565545"/>
          </a:xfrm>
        </p:spPr>
        <p:txBody>
          <a:bodyPr/>
          <a:lstStyle/>
          <a:p>
            <a:r>
              <a:rPr lang="en-US" sz="3600" dirty="0"/>
              <a:t>Stave and RU Production QA Plan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5B202D-95EA-3247-8A21-AA3CB0088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4066" y="853558"/>
            <a:ext cx="4114800" cy="3775591"/>
          </a:xfrm>
          <a:ln>
            <a:solidFill>
              <a:srgbClr val="032AFF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Staves</a:t>
            </a:r>
          </a:p>
          <a:p>
            <a:r>
              <a:rPr lang="en-US" dirty="0"/>
              <a:t>Purchase 84 staves from ALICE production </a:t>
            </a:r>
          </a:p>
          <a:p>
            <a:pPr lvl="1"/>
            <a:r>
              <a:rPr lang="en-US" dirty="0"/>
              <a:t>48 + 28(spares for 2 inner layers) + 8 spares</a:t>
            </a:r>
          </a:p>
          <a:p>
            <a:pPr lvl="1"/>
            <a:r>
              <a:rPr lang="en-US" dirty="0"/>
              <a:t>Production following the completion of ALICE ITS/IB  </a:t>
            </a:r>
          </a:p>
          <a:p>
            <a:pPr lvl="1"/>
            <a:r>
              <a:rPr lang="en-US" dirty="0"/>
              <a:t>Starting ~Oct. 2018, last 6-12 months </a:t>
            </a:r>
          </a:p>
          <a:p>
            <a:pPr lvl="1"/>
            <a:r>
              <a:rPr lang="en-US" dirty="0"/>
              <a:t>Fully tested at CERN before shipping to US</a:t>
            </a:r>
          </a:p>
          <a:p>
            <a:pPr lvl="2"/>
            <a:r>
              <a:rPr lang="en-US" dirty="0"/>
              <a:t>All Gold/Silver staves (same ~ALICE IB standard)</a:t>
            </a:r>
          </a:p>
          <a:p>
            <a:pPr lvl="2"/>
            <a:r>
              <a:rPr lang="en-US" dirty="0"/>
              <a:t>A LANL postdoc (Dr. Yasser Morales) oversees production QA at CERN</a:t>
            </a:r>
          </a:p>
          <a:p>
            <a:r>
              <a:rPr lang="en-US" dirty="0"/>
              <a:t>Acceptance QA at LBNL</a:t>
            </a:r>
          </a:p>
          <a:p>
            <a:pPr lvl="1"/>
            <a:r>
              <a:rPr lang="en-US" dirty="0"/>
              <a:t>Full test and QA</a:t>
            </a:r>
          </a:p>
          <a:p>
            <a:pPr lvl="2"/>
            <a:r>
              <a:rPr lang="en-US" dirty="0"/>
              <a:t>Electrical</a:t>
            </a:r>
          </a:p>
          <a:p>
            <a:pPr lvl="2"/>
            <a:r>
              <a:rPr lang="en-US" dirty="0"/>
              <a:t>Mechanical  </a:t>
            </a:r>
          </a:p>
          <a:p>
            <a:pPr lvl="1"/>
            <a:r>
              <a:rPr lang="en-US" dirty="0"/>
              <a:t>Detector assembly at LBNL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573BB5-BC43-4B4B-8852-2A83A47D2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81258" y="867166"/>
            <a:ext cx="3424542" cy="3761984"/>
          </a:xfrm>
          <a:ln>
            <a:solidFill>
              <a:srgbClr val="032AFF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Readout Units</a:t>
            </a:r>
          </a:p>
          <a:p>
            <a:r>
              <a:rPr lang="en-US" dirty="0"/>
              <a:t>Purchase 58 RUs from ALICE</a:t>
            </a:r>
          </a:p>
          <a:p>
            <a:pPr lvl="1"/>
            <a:r>
              <a:rPr lang="en-US" dirty="0"/>
              <a:t>48 + 10 spares(20%)</a:t>
            </a:r>
          </a:p>
          <a:p>
            <a:pPr lvl="1"/>
            <a:r>
              <a:rPr lang="en-US" dirty="0"/>
              <a:t>To be part of ALICE production </a:t>
            </a:r>
          </a:p>
          <a:p>
            <a:pPr lvl="2"/>
            <a:r>
              <a:rPr lang="en-US" dirty="0"/>
              <a:t>Cost saving </a:t>
            </a:r>
          </a:p>
          <a:p>
            <a:pPr lvl="2"/>
            <a:r>
              <a:rPr lang="en-US" dirty="0"/>
              <a:t>Minimize technical risks</a:t>
            </a:r>
          </a:p>
          <a:p>
            <a:pPr lvl="1"/>
            <a:r>
              <a:rPr lang="en-US" dirty="0"/>
              <a:t>Initial test at CERN</a:t>
            </a:r>
          </a:p>
          <a:p>
            <a:endParaRPr lang="en-US" dirty="0"/>
          </a:p>
          <a:p>
            <a:r>
              <a:rPr lang="en-US" dirty="0"/>
              <a:t>QA at UT-Austin</a:t>
            </a:r>
          </a:p>
          <a:p>
            <a:pPr lvl="1"/>
            <a:r>
              <a:rPr lang="en-US" dirty="0"/>
              <a:t>Full test  </a:t>
            </a:r>
          </a:p>
          <a:p>
            <a:pPr lvl="1"/>
            <a:r>
              <a:rPr lang="en-US" dirty="0"/>
              <a:t>LANL as the 2</a:t>
            </a:r>
            <a:r>
              <a:rPr lang="en-US" baseline="30000" dirty="0"/>
              <a:t>nd</a:t>
            </a:r>
            <a:r>
              <a:rPr lang="en-US" dirty="0"/>
              <a:t> test site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E8483-6BC1-CC4C-A089-C6C41558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9CA99-D569-9F48-B61B-72DE9AB6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C44EF-492E-8B47-9E48-B5E4004D3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AD7B26-2495-4C48-9220-7079CAD3BA43}"/>
              </a:ext>
            </a:extLst>
          </p:cNvPr>
          <p:cNvSpPr txBox="1"/>
          <p:nvPr/>
        </p:nvSpPr>
        <p:spPr>
          <a:xfrm>
            <a:off x="8001000" y="596485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Leo &amp; Jo</a:t>
            </a:r>
          </a:p>
          <a:p>
            <a:r>
              <a:rPr lang="en-US" sz="1400" dirty="0"/>
              <a:t>#4,5,6,7,8</a:t>
            </a:r>
          </a:p>
        </p:txBody>
      </p:sp>
    </p:spTree>
    <p:extLst>
      <p:ext uri="{BB962C8B-B14F-4D97-AF65-F5344CB8AC3E}">
        <p14:creationId xmlns:p14="http://schemas.microsoft.com/office/powerpoint/2010/main" val="3277469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5642"/>
            <a:ext cx="7200900" cy="594126"/>
          </a:xfrm>
        </p:spPr>
        <p:txBody>
          <a:bodyPr/>
          <a:lstStyle/>
          <a:p>
            <a:r>
              <a:rPr lang="en-US" sz="3600" dirty="0"/>
              <a:t>Detector Assembly Plan at LBNL</a:t>
            </a:r>
          </a:p>
        </p:txBody>
      </p:sp>
      <p:sp>
        <p:nvSpPr>
          <p:cNvPr id="8" name="Rectangle 7"/>
          <p:cNvSpPr/>
          <p:nvPr/>
        </p:nvSpPr>
        <p:spPr>
          <a:xfrm>
            <a:off x="4701556" y="828421"/>
            <a:ext cx="30392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dirty="0"/>
              <a:t>Precision positioning and installation of staves on end-wheels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971800" y="1669125"/>
            <a:ext cx="5197721" cy="2837135"/>
            <a:chOff x="0" y="513807"/>
            <a:chExt cx="8238049" cy="44966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613813" y="4031317"/>
              <a:ext cx="854752" cy="347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IB CYSS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31436" y="1103956"/>
              <a:ext cx="906613" cy="347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34518" y="1787473"/>
              <a:ext cx="911864" cy="347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97057" y="2597137"/>
              <a:ext cx="917489" cy="347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27547" y="2843100"/>
            <a:ext cx="3195555" cy="1773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dirty="0"/>
              <a:t>Modified jigs for MVTX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dirty="0"/>
              <a:t>Follow ALICE assembly procedures to build half-detectors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dirty="0"/>
              <a:t>QA records in DB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endParaRPr lang="en-US" sz="675" dirty="0"/>
          </a:p>
        </p:txBody>
      </p:sp>
      <p:sp>
        <p:nvSpPr>
          <p:cNvPr id="16" name="TextBox 15"/>
          <p:cNvSpPr txBox="1"/>
          <p:nvPr/>
        </p:nvSpPr>
        <p:spPr>
          <a:xfrm>
            <a:off x="7833812" y="672584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Leo’s talk</a:t>
            </a:r>
          </a:p>
          <a:p>
            <a:r>
              <a:rPr lang="en-US" sz="1400" dirty="0"/>
              <a:t>#4,5,6,7,8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18</a:t>
            </a:fld>
            <a:endParaRPr lang="en-US"/>
          </a:p>
        </p:txBody>
      </p:sp>
      <p:pic>
        <p:nvPicPr>
          <p:cNvPr id="20" name="Content Placeholder 1">
            <a:extLst>
              <a:ext uri="{FF2B5EF4-FFF2-40B4-BE49-F238E27FC236}">
                <a16:creationId xmlns:a16="http://schemas.microsoft.com/office/drawing/2014/main" id="{23AC90E9-CDE1-A44F-AD5D-E1F362359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7" b="22508"/>
          <a:stretch/>
        </p:blipFill>
        <p:spPr bwMode="auto">
          <a:xfrm>
            <a:off x="304145" y="864965"/>
            <a:ext cx="4265310" cy="154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4341E5B-9DAC-364D-A178-87FB860E5196}"/>
              </a:ext>
            </a:extLst>
          </p:cNvPr>
          <p:cNvSpPr txBox="1"/>
          <p:nvPr/>
        </p:nvSpPr>
        <p:spPr>
          <a:xfrm>
            <a:off x="914400" y="1926162"/>
            <a:ext cx="3270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ALICE 1</a:t>
            </a:r>
            <a:r>
              <a:rPr lang="en-US" sz="1400" b="1" baseline="30000" dirty="0">
                <a:solidFill>
                  <a:srgbClr val="FFFF00"/>
                </a:solidFill>
              </a:rPr>
              <a:t>st</a:t>
            </a:r>
            <a:r>
              <a:rPr lang="en-US" sz="1400" b="1" dirty="0">
                <a:solidFill>
                  <a:srgbClr val="FFFF00"/>
                </a:solidFill>
              </a:rPr>
              <a:t> half inner layer being assembled</a:t>
            </a:r>
          </a:p>
          <a:p>
            <a:r>
              <a:rPr lang="en-US" sz="1400" b="1" dirty="0">
                <a:solidFill>
                  <a:srgbClr val="FFFF00"/>
                </a:solidFill>
              </a:rPr>
              <a:t>6/2018@CERN</a:t>
            </a:r>
          </a:p>
        </p:txBody>
      </p:sp>
      <p:pic>
        <p:nvPicPr>
          <p:cNvPr id="22" name="Content Placeholder 1">
            <a:extLst>
              <a:ext uri="{FF2B5EF4-FFF2-40B4-BE49-F238E27FC236}">
                <a16:creationId xmlns:a16="http://schemas.microsoft.com/office/drawing/2014/main" id="{5C25D0A2-5792-0948-886F-292C9E94B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0" t="6174" b="10365"/>
          <a:stretch/>
        </p:blipFill>
        <p:spPr>
          <a:xfrm>
            <a:off x="6757076" y="3453980"/>
            <a:ext cx="2326910" cy="1633429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84C73DC-B633-2546-890E-767FD958BBC9}"/>
              </a:ext>
            </a:extLst>
          </p:cNvPr>
          <p:cNvSpPr txBox="1"/>
          <p:nvPr/>
        </p:nvSpPr>
        <p:spPr>
          <a:xfrm>
            <a:off x="7075993" y="3183254"/>
            <a:ext cx="2017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ALICE 1</a:t>
            </a:r>
            <a:r>
              <a:rPr lang="en-US" sz="1400" baseline="30000" dirty="0">
                <a:solidFill>
                  <a:srgbClr val="FF0000"/>
                </a:solidFill>
              </a:rPr>
              <a:t>st</a:t>
            </a:r>
            <a:r>
              <a:rPr lang="en-US" sz="1400" dirty="0">
                <a:solidFill>
                  <a:srgbClr val="FF0000"/>
                </a:solidFill>
              </a:rPr>
              <a:t> half inner layer,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6/2018@CERN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BFB778-3187-C442-A286-636BC3795CC5}"/>
              </a:ext>
            </a:extLst>
          </p:cNvPr>
          <p:cNvSpPr txBox="1"/>
          <p:nvPr/>
        </p:nvSpPr>
        <p:spPr>
          <a:xfrm>
            <a:off x="2743200" y="1055225"/>
            <a:ext cx="759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staves</a:t>
            </a:r>
          </a:p>
        </p:txBody>
      </p:sp>
    </p:spTree>
    <p:extLst>
      <p:ext uri="{BB962C8B-B14F-4D97-AF65-F5344CB8AC3E}">
        <p14:creationId xmlns:p14="http://schemas.microsoft.com/office/powerpoint/2010/main" val="1974134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215756-0A1C-3545-8B5E-B65CB5E3B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96" y="1898244"/>
            <a:ext cx="4854016" cy="28289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209CF-DDA5-424C-89CC-F8398F7C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4198"/>
            <a:ext cx="5915025" cy="514349"/>
          </a:xfrm>
        </p:spPr>
        <p:txBody>
          <a:bodyPr/>
          <a:lstStyle/>
          <a:p>
            <a:r>
              <a:rPr lang="en-US" dirty="0"/>
              <a:t>Mechanical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6626B-2D3E-B84C-90B6-75B6EA64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898" y="740091"/>
            <a:ext cx="5915025" cy="3263504"/>
          </a:xfrm>
        </p:spPr>
        <p:txBody>
          <a:bodyPr/>
          <a:lstStyle/>
          <a:p>
            <a:r>
              <a:rPr lang="en-US" dirty="0"/>
              <a:t>MVTX, INTT and TPC</a:t>
            </a:r>
          </a:p>
          <a:p>
            <a:pPr lvl="1"/>
            <a:r>
              <a:rPr lang="en-US" dirty="0"/>
              <a:t>MVTX detector design modified</a:t>
            </a:r>
          </a:p>
          <a:p>
            <a:pPr lvl="1"/>
            <a:r>
              <a:rPr lang="en-US" dirty="0"/>
              <a:t>Global interface being developed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53DA-8E58-8E48-B760-5722EB3F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7FD2F-EC48-9F47-8545-BA86B272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52BA-C0A8-5E4B-895C-A37CC4F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19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BB29C8-9798-8C46-92C0-49337ADA7AE4}"/>
              </a:ext>
            </a:extLst>
          </p:cNvPr>
          <p:cNvGrpSpPr/>
          <p:nvPr/>
        </p:nvGrpSpPr>
        <p:grpSpPr>
          <a:xfrm>
            <a:off x="5069769" y="1272992"/>
            <a:ext cx="3642038" cy="3849079"/>
            <a:chOff x="5049650" y="1106491"/>
            <a:chExt cx="3642038" cy="38490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87C7E3-4B69-F940-93FD-857F7E723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5" t="-80" r="24423" b="7054"/>
            <a:stretch/>
          </p:blipFill>
          <p:spPr>
            <a:xfrm>
              <a:off x="5049650" y="1106491"/>
              <a:ext cx="3642038" cy="332349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7FE7CD-4329-724F-B8EE-803D4FA5F434}"/>
                </a:ext>
              </a:extLst>
            </p:cNvPr>
            <p:cNvCxnSpPr/>
            <p:nvPr/>
          </p:nvCxnSpPr>
          <p:spPr>
            <a:xfrm>
              <a:off x="6931029" y="3210050"/>
              <a:ext cx="19783" cy="14771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24E63E-D0AC-F145-976B-2D261B35822F}"/>
                </a:ext>
              </a:extLst>
            </p:cNvPr>
            <p:cNvCxnSpPr/>
            <p:nvPr/>
          </p:nvCxnSpPr>
          <p:spPr>
            <a:xfrm flipH="1">
              <a:off x="5671531" y="4212373"/>
              <a:ext cx="6594" cy="4747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02F7ED-7893-284C-A77C-A434F030C900}"/>
                </a:ext>
              </a:extLst>
            </p:cNvPr>
            <p:cNvSpPr txBox="1"/>
            <p:nvPr/>
          </p:nvSpPr>
          <p:spPr>
            <a:xfrm>
              <a:off x="5678125" y="4617016"/>
              <a:ext cx="12907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 = 350.0 cm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99A1C2-2F3D-6249-A1FD-397FF8FB95FA}"/>
                </a:ext>
              </a:extLst>
            </p:cNvPr>
            <p:cNvCxnSpPr/>
            <p:nvPr/>
          </p:nvCxnSpPr>
          <p:spPr>
            <a:xfrm flipH="1">
              <a:off x="5671531" y="4583282"/>
              <a:ext cx="3758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A5A1EF-8ECC-F042-89FF-66080EC801C2}"/>
                </a:ext>
              </a:extLst>
            </p:cNvPr>
            <p:cNvCxnSpPr/>
            <p:nvPr/>
          </p:nvCxnSpPr>
          <p:spPr>
            <a:xfrm>
              <a:off x="6588129" y="4583282"/>
              <a:ext cx="3680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5C1AA87-505C-2848-84D1-D6A9DBD82CD1}"/>
              </a:ext>
            </a:extLst>
          </p:cNvPr>
          <p:cNvSpPr txBox="1"/>
          <p:nvPr/>
        </p:nvSpPr>
        <p:spPr>
          <a:xfrm>
            <a:off x="2812033" y="2514682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8B7E0-B816-AD4C-A45A-D37CDFC04F8D}"/>
              </a:ext>
            </a:extLst>
          </p:cNvPr>
          <p:cNvSpPr txBox="1"/>
          <p:nvPr/>
        </p:nvSpPr>
        <p:spPr>
          <a:xfrm>
            <a:off x="6850836" y="2798398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TPC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77FCE3-F3B7-864F-86D4-388BC749A49A}"/>
              </a:ext>
            </a:extLst>
          </p:cNvPr>
          <p:cNvCxnSpPr>
            <a:cxnSpLocks/>
          </p:cNvCxnSpPr>
          <p:nvPr/>
        </p:nvCxnSpPr>
        <p:spPr>
          <a:xfrm flipH="1" flipV="1">
            <a:off x="3753374" y="2481334"/>
            <a:ext cx="2854874" cy="470952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B88C94-11AB-A34B-89BB-A48E3D4CE76C}"/>
              </a:ext>
            </a:extLst>
          </p:cNvPr>
          <p:cNvCxnSpPr>
            <a:cxnSpLocks/>
          </p:cNvCxnSpPr>
          <p:nvPr/>
        </p:nvCxnSpPr>
        <p:spPr>
          <a:xfrm flipH="1">
            <a:off x="3752177" y="3696325"/>
            <a:ext cx="2856071" cy="471005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F5D623-BED3-7340-A314-0B558AF957D1}"/>
              </a:ext>
            </a:extLst>
          </p:cNvPr>
          <p:cNvSpPr txBox="1"/>
          <p:nvPr/>
        </p:nvSpPr>
        <p:spPr>
          <a:xfrm>
            <a:off x="7103786" y="4584056"/>
            <a:ext cx="1423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R= 209.6cm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EE79A6-D506-2D4D-9572-724A2021EF45}"/>
              </a:ext>
            </a:extLst>
          </p:cNvPr>
          <p:cNvSpPr txBox="1"/>
          <p:nvPr/>
        </p:nvSpPr>
        <p:spPr>
          <a:xfrm>
            <a:off x="7924800" y="765064"/>
            <a:ext cx="1021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Walt &amp; Dan</a:t>
            </a:r>
          </a:p>
          <a:p>
            <a:r>
              <a:rPr lang="en-US" sz="1400" dirty="0"/>
              <a:t>#10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FA61A-9F8B-6449-8E7A-BC01D56A707E}"/>
              </a:ext>
            </a:extLst>
          </p:cNvPr>
          <p:cNvSpPr txBox="1"/>
          <p:nvPr/>
        </p:nvSpPr>
        <p:spPr>
          <a:xfrm>
            <a:off x="2282654" y="3043817"/>
            <a:ext cx="523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INTT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295643BE-0685-3045-A24C-8355AB06EAE7}"/>
              </a:ext>
            </a:extLst>
          </p:cNvPr>
          <p:cNvSpPr/>
          <p:nvPr/>
        </p:nvSpPr>
        <p:spPr>
          <a:xfrm>
            <a:off x="2830092" y="3696325"/>
            <a:ext cx="774343" cy="392218"/>
          </a:xfrm>
          <a:prstGeom prst="wedgeRoundRectCallout">
            <a:avLst>
              <a:gd name="adj1" fmla="val -79092"/>
              <a:gd name="adj2" fmla="val -133122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MVTX</a:t>
            </a:r>
          </a:p>
        </p:txBody>
      </p:sp>
    </p:spTree>
    <p:extLst>
      <p:ext uri="{BB962C8B-B14F-4D97-AF65-F5344CB8AC3E}">
        <p14:creationId xmlns:p14="http://schemas.microsoft.com/office/powerpoint/2010/main" val="2709732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6E4AE-C74B-344D-B177-BA8A13A8B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005"/>
            <a:ext cx="8382000" cy="56554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3F86A-403D-3D43-B38D-4E89433F4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470673"/>
          </a:xfrm>
        </p:spPr>
        <p:txBody>
          <a:bodyPr/>
          <a:lstStyle/>
          <a:p>
            <a:r>
              <a:rPr lang="en-US" dirty="0"/>
              <a:t>Science by MVTX</a:t>
            </a:r>
          </a:p>
          <a:p>
            <a:r>
              <a:rPr lang="en-US" dirty="0"/>
              <a:t>MVTX project scope</a:t>
            </a:r>
          </a:p>
          <a:p>
            <a:r>
              <a:rPr lang="en-US" dirty="0"/>
              <a:t>R&amp;D highlights</a:t>
            </a:r>
          </a:p>
          <a:p>
            <a:r>
              <a:rPr lang="en-US" dirty="0"/>
              <a:t>Status and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E03C1-B43A-B644-804E-E6946FC3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88CE0-3A76-7545-9C18-614466344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03358-2517-CC43-9D49-223D1E94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9F275-1E46-DF44-BB61-B6400906ADEA}"/>
              </a:ext>
            </a:extLst>
          </p:cNvPr>
          <p:cNvGrpSpPr/>
          <p:nvPr/>
        </p:nvGrpSpPr>
        <p:grpSpPr>
          <a:xfrm>
            <a:off x="5138552" y="636918"/>
            <a:ext cx="3738350" cy="4232739"/>
            <a:chOff x="5127348" y="1158411"/>
            <a:chExt cx="3945002" cy="45241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A1F93C-679C-4541-9C94-CAB985162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38382" y="1169908"/>
              <a:ext cx="3933968" cy="45126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1A8993-F162-8042-A1C6-8EBD47A706FA}"/>
                </a:ext>
              </a:extLst>
            </p:cNvPr>
            <p:cNvSpPr txBox="1"/>
            <p:nvPr/>
          </p:nvSpPr>
          <p:spPr>
            <a:xfrm>
              <a:off x="5127348" y="1158411"/>
              <a:ext cx="3276659" cy="625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Document: sPH-HF-2018-001</a:t>
              </a:r>
            </a:p>
            <a:p>
              <a:r>
                <a:rPr lang="en-US" sz="1600" dirty="0">
                  <a:solidFill>
                    <a:srgbClr val="FFFF00"/>
                  </a:solidFill>
                </a:rPr>
                <a:t>https://</a:t>
              </a:r>
              <a:r>
                <a:rPr lang="en-US" sz="1600" dirty="0" err="1">
                  <a:solidFill>
                    <a:srgbClr val="FFFF00"/>
                  </a:solidFill>
                </a:rPr>
                <a:t>indico.bnl.gov</a:t>
              </a:r>
              <a:r>
                <a:rPr lang="en-US" sz="1600" dirty="0">
                  <a:solidFill>
                    <a:srgbClr val="FFFF00"/>
                  </a:solidFill>
                </a:rPr>
                <a:t>/event/4072/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3174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56279-4456-914B-BC29-23BDC5CFA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3986"/>
            <a:ext cx="7224713" cy="505818"/>
          </a:xfrm>
        </p:spPr>
        <p:txBody>
          <a:bodyPr/>
          <a:lstStyle/>
          <a:p>
            <a:r>
              <a:rPr lang="en-US" sz="3600" dirty="0"/>
              <a:t>Simulations for Optimization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2C743-25F0-AA4A-97D7-7BA2EEBD9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3950"/>
            <a:ext cx="3962400" cy="31242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Task force formed</a:t>
            </a:r>
          </a:p>
          <a:p>
            <a:pPr lvl="1"/>
            <a:r>
              <a:rPr lang="en-US" dirty="0"/>
              <a:t>Goals and deadline defined </a:t>
            </a:r>
          </a:p>
          <a:p>
            <a:pPr lvl="1"/>
            <a:r>
              <a:rPr lang="en-US" dirty="0"/>
              <a:t>Evaluate tracking with different INTT layers &amp; geometry</a:t>
            </a:r>
          </a:p>
          <a:p>
            <a:r>
              <a:rPr lang="en-US" dirty="0"/>
              <a:t>Complementary roles in global tracking:</a:t>
            </a:r>
          </a:p>
          <a:p>
            <a:pPr lvl="1"/>
            <a:r>
              <a:rPr lang="en-US" dirty="0"/>
              <a:t>MVTX: </a:t>
            </a:r>
          </a:p>
          <a:p>
            <a:pPr lvl="2"/>
            <a:r>
              <a:rPr lang="en-US" dirty="0"/>
              <a:t>Precision DCA and vertexing</a:t>
            </a:r>
          </a:p>
          <a:p>
            <a:pPr lvl="1"/>
            <a:r>
              <a:rPr lang="en-US" dirty="0"/>
              <a:t>INTT: </a:t>
            </a:r>
          </a:p>
          <a:p>
            <a:pPr lvl="2"/>
            <a:r>
              <a:rPr lang="en-US" dirty="0"/>
              <a:t>Matching in-time hits of MVTX and TPC</a:t>
            </a:r>
          </a:p>
          <a:p>
            <a:pPr lvl="2"/>
            <a:r>
              <a:rPr lang="en-US" dirty="0"/>
              <a:t>Important for </a:t>
            </a:r>
            <a:r>
              <a:rPr lang="en-US" dirty="0" err="1"/>
              <a:t>p+p</a:t>
            </a:r>
            <a:r>
              <a:rPr lang="en-US" dirty="0"/>
              <a:t> and </a:t>
            </a:r>
            <a:r>
              <a:rPr lang="en-US" dirty="0" err="1"/>
              <a:t>p+A</a:t>
            </a:r>
            <a:r>
              <a:rPr lang="en-US" dirty="0"/>
              <a:t>, pileups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5610C-E67E-D94B-9B3A-295578981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7B90D-BAE6-A64C-ABC7-1E357DAFE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8D7BB-C7F2-834C-9AA7-8C3BDA260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43F92-06D7-4847-B254-70A30FC6AD94}"/>
              </a:ext>
            </a:extLst>
          </p:cNvPr>
          <p:cNvSpPr txBox="1"/>
          <p:nvPr/>
        </p:nvSpPr>
        <p:spPr>
          <a:xfrm>
            <a:off x="7689363" y="625627"/>
            <a:ext cx="1216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Tony &amp; Rachid</a:t>
            </a:r>
          </a:p>
          <a:p>
            <a:r>
              <a:rPr lang="en-US" sz="1400" dirty="0"/>
              <a:t>#9, 10</a:t>
            </a:r>
          </a:p>
        </p:txBody>
      </p:sp>
      <p:pic>
        <p:nvPicPr>
          <p:cNvPr id="8" name="Picture 2" descr="https://writelatex.s3.amazonaws.com/cvzwrwtdqjrg/uploads/96/12999568/1.png">
            <a:extLst>
              <a:ext uri="{FF2B5EF4-FFF2-40B4-BE49-F238E27FC236}">
                <a16:creationId xmlns:a16="http://schemas.microsoft.com/office/drawing/2014/main" id="{5DE6DC59-B0B6-6F4A-8BEB-18FAA140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t="21704" r="24597" b="20767"/>
          <a:stretch>
            <a:fillRect/>
          </a:stretch>
        </p:blipFill>
        <p:spPr bwMode="auto">
          <a:xfrm>
            <a:off x="5029200" y="1183501"/>
            <a:ext cx="3048000" cy="303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800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5DDE0-5881-114C-9FD8-FFD2C1BB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1817"/>
            <a:ext cx="5564187" cy="454009"/>
          </a:xfrm>
        </p:spPr>
        <p:txBody>
          <a:bodyPr/>
          <a:lstStyle/>
          <a:p>
            <a:r>
              <a:rPr lang="en-US" sz="3600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243C73-EA1F-0E4D-A65E-0D281C4B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535" y="639021"/>
            <a:ext cx="3957837" cy="433302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Compelling science established</a:t>
            </a:r>
          </a:p>
          <a:p>
            <a:endParaRPr lang="en-US" dirty="0"/>
          </a:p>
          <a:p>
            <a:r>
              <a:rPr lang="en-US" dirty="0"/>
              <a:t>Demonstrated full readout and control chain in sPHENIX framework</a:t>
            </a:r>
          </a:p>
          <a:p>
            <a:pPr lvl="1"/>
            <a:r>
              <a:rPr lang="en-US" dirty="0"/>
              <a:t>Charge #1,2,3</a:t>
            </a:r>
          </a:p>
          <a:p>
            <a:pPr lvl="1"/>
            <a:endParaRPr lang="en-US" dirty="0"/>
          </a:p>
          <a:p>
            <a:r>
              <a:rPr lang="en-US" dirty="0"/>
              <a:t>Demonstrated detector performance with test beam data</a:t>
            </a:r>
          </a:p>
          <a:p>
            <a:pPr lvl="1"/>
            <a:r>
              <a:rPr lang="en-US" dirty="0"/>
              <a:t>Charge #1,2,3</a:t>
            </a:r>
          </a:p>
          <a:p>
            <a:pPr lvl="1"/>
            <a:endParaRPr lang="en-US" dirty="0"/>
          </a:p>
          <a:p>
            <a:r>
              <a:rPr lang="en-US" dirty="0"/>
              <a:t>QA plan developed for RU and Staves</a:t>
            </a:r>
          </a:p>
          <a:p>
            <a:pPr lvl="1"/>
            <a:r>
              <a:rPr lang="en-US" dirty="0"/>
              <a:t>Charge #4,5,6,7,8</a:t>
            </a:r>
          </a:p>
          <a:p>
            <a:pPr lvl="1"/>
            <a:endParaRPr lang="en-US" dirty="0"/>
          </a:p>
          <a:p>
            <a:r>
              <a:rPr lang="en-US" dirty="0"/>
              <a:t>3D design of mechanical integration</a:t>
            </a:r>
          </a:p>
          <a:p>
            <a:pPr lvl="1"/>
            <a:r>
              <a:rPr lang="en-US" dirty="0"/>
              <a:t>Charge #10</a:t>
            </a:r>
          </a:p>
          <a:p>
            <a:pPr lvl="1"/>
            <a:endParaRPr lang="en-US" dirty="0"/>
          </a:p>
          <a:p>
            <a:r>
              <a:rPr lang="en-US" dirty="0"/>
              <a:t>Simulation to optimize INTT geometry</a:t>
            </a:r>
          </a:p>
          <a:p>
            <a:pPr lvl="1"/>
            <a:r>
              <a:rPr lang="en-US" dirty="0"/>
              <a:t>Charge #9, 10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6D5C86-F6E2-1E4E-98AE-B1517E756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6E025-7D9E-B74D-B74B-4C545005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D215B-348C-C548-B08A-24238908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998ACC-8ED2-9442-8B65-35C988BDB0B4}"/>
              </a:ext>
            </a:extLst>
          </p:cNvPr>
          <p:cNvSpPr txBox="1"/>
          <p:nvPr/>
        </p:nvSpPr>
        <p:spPr>
          <a:xfrm>
            <a:off x="3385529" y="1628760"/>
            <a:ext cx="969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Alex &amp; </a:t>
            </a:r>
            <a:r>
              <a:rPr lang="en-US" sz="1400" dirty="0" err="1">
                <a:solidFill>
                  <a:srgbClr val="032AFF"/>
                </a:solidFill>
              </a:rPr>
              <a:t>Sho</a:t>
            </a:r>
            <a:endParaRPr lang="en-US" sz="1400" dirty="0">
              <a:solidFill>
                <a:srgbClr val="032A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961F3-4A9D-D54E-9DEA-6200B03F0047}"/>
              </a:ext>
            </a:extLst>
          </p:cNvPr>
          <p:cNvSpPr txBox="1"/>
          <p:nvPr/>
        </p:nvSpPr>
        <p:spPr>
          <a:xfrm>
            <a:off x="3385529" y="2535300"/>
            <a:ext cx="798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Leo &amp; Jo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200431-FD88-4542-A227-B853028E5335}"/>
              </a:ext>
            </a:extLst>
          </p:cNvPr>
          <p:cNvSpPr txBox="1"/>
          <p:nvPr/>
        </p:nvSpPr>
        <p:spPr>
          <a:xfrm>
            <a:off x="3385529" y="3999422"/>
            <a:ext cx="1021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Walt &amp; Dan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20776E-56E6-0346-BEE8-86EDB873B134}"/>
              </a:ext>
            </a:extLst>
          </p:cNvPr>
          <p:cNvSpPr txBox="1"/>
          <p:nvPr/>
        </p:nvSpPr>
        <p:spPr>
          <a:xfrm>
            <a:off x="3385529" y="897634"/>
            <a:ext cx="1359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Dave &amp; Gunther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CEDE58-B2A1-B44E-BCE7-C04AA863D10D}"/>
              </a:ext>
            </a:extLst>
          </p:cNvPr>
          <p:cNvSpPr txBox="1"/>
          <p:nvPr/>
        </p:nvSpPr>
        <p:spPr>
          <a:xfrm>
            <a:off x="3385529" y="4582419"/>
            <a:ext cx="1216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Rachid &amp; Tony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6787A0-6153-C346-9F93-B63E37CEA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4" b="3168"/>
          <a:stretch/>
        </p:blipFill>
        <p:spPr>
          <a:xfrm>
            <a:off x="5189594" y="609962"/>
            <a:ext cx="3611416" cy="441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67DA76-E024-F546-867E-3674F0FCF044}"/>
              </a:ext>
            </a:extLst>
          </p:cNvPr>
          <p:cNvSpPr txBox="1"/>
          <p:nvPr/>
        </p:nvSpPr>
        <p:spPr>
          <a:xfrm>
            <a:off x="3385529" y="3267361"/>
            <a:ext cx="798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Leo &amp; Jo</a:t>
            </a:r>
          </a:p>
        </p:txBody>
      </p:sp>
    </p:spTree>
    <p:extLst>
      <p:ext uri="{BB962C8B-B14F-4D97-AF65-F5344CB8AC3E}">
        <p14:creationId xmlns:p14="http://schemas.microsoft.com/office/powerpoint/2010/main" val="2386536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3C9DF-DE6F-1044-8134-478890F30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0E3E0-249E-AA48-8E27-921CFE279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F58E4-97C4-C14F-9E49-1AAD17A2F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13C74-18ED-DF41-A6E9-0D809FFA6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48444-ACA7-B84E-BBFD-E65AE32C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497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t="-80" r="24423" b="7054"/>
          <a:stretch/>
        </p:blipFill>
        <p:spPr>
          <a:xfrm>
            <a:off x="4312802" y="863845"/>
            <a:ext cx="3642038" cy="3323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219" r="46827" b="7500"/>
          <a:stretch/>
        </p:blipFill>
        <p:spPr>
          <a:xfrm>
            <a:off x="1615236" y="863845"/>
            <a:ext cx="2218210" cy="337624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194181" y="2967404"/>
            <a:ext cx="19783" cy="147710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934683" y="3969727"/>
            <a:ext cx="6594" cy="47478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05400" y="4340636"/>
            <a:ext cx="1113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 3500.0 mm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934683" y="4340636"/>
            <a:ext cx="37587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851281" y="4340636"/>
            <a:ext cx="36800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21269" y="2967404"/>
            <a:ext cx="19783" cy="147710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15236" y="2967404"/>
            <a:ext cx="0" cy="147710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615236" y="4340636"/>
            <a:ext cx="51689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606919" y="4340636"/>
            <a:ext cx="53413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06844" y="4444511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 2,096.0mm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8A51-367B-6841-AA04-D6B37B1A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routing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EB41E5-5FDF-FB45-9923-5E55372A084E}"/>
              </a:ext>
            </a:extLst>
          </p:cNvPr>
          <p:cNvSpPr txBox="1"/>
          <p:nvPr/>
        </p:nvSpPr>
        <p:spPr>
          <a:xfrm>
            <a:off x="6469550" y="4290623"/>
            <a:ext cx="1423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R= 209.6cm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FDC5D67-5C44-E644-835F-4F51C4DFA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20218D6-2BA1-9144-8E0C-5C910288B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6C35D7-44BC-B845-A785-B2983AC80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9586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1AA1-9E6A-B04C-AA61-98F357B8C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Radiation Level Outside of </a:t>
            </a:r>
            <a:r>
              <a:rPr lang="en-US" sz="3200" dirty="0" err="1"/>
              <a:t>HCal</a:t>
            </a:r>
            <a:r>
              <a:rPr lang="en-US" sz="3200" dirty="0"/>
              <a:t>: for Electronics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EB6388-20EA-4946-B531-AD8E90131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93723-F79B-7D4D-93AD-BF71AD517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E6A27-6583-1F40-AC5E-2867069B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14B695-D05A-A242-AE88-7EB74AE9B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4293" y="132529"/>
            <a:ext cx="3519714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00EAD2-12D9-724A-A6C3-BCE4EDDB0BD2}"/>
              </a:ext>
            </a:extLst>
          </p:cNvPr>
          <p:cNvSpPr txBox="1"/>
          <p:nvPr/>
        </p:nvSpPr>
        <p:spPr>
          <a:xfrm>
            <a:off x="1245152" y="740562"/>
            <a:ext cx="344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 from </a:t>
            </a:r>
            <a:r>
              <a:rPr lang="en-US" dirty="0" err="1"/>
              <a:t>Jin</a:t>
            </a:r>
            <a:r>
              <a:rPr lang="en-US" dirty="0"/>
              <a:t> Huang, 7/2018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AFB301-1CAA-9541-AF4C-510D2011E94F}"/>
              </a:ext>
            </a:extLst>
          </p:cNvPr>
          <p:cNvSpPr txBox="1"/>
          <p:nvPr/>
        </p:nvSpPr>
        <p:spPr>
          <a:xfrm>
            <a:off x="5392011" y="1538264"/>
            <a:ext cx="368139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= 274 cm</a:t>
            </a:r>
          </a:p>
          <a:p>
            <a:r>
              <a:rPr lang="en-US" dirty="0"/>
              <a:t>Z =0 </a:t>
            </a:r>
          </a:p>
          <a:p>
            <a:r>
              <a:rPr lang="en-US" dirty="0" err="1"/>
              <a:t>AuAu</a:t>
            </a:r>
            <a:r>
              <a:rPr lang="en-US" dirty="0"/>
              <a:t> 200kHz</a:t>
            </a:r>
          </a:p>
          <a:p>
            <a:endParaRPr lang="en-US" dirty="0"/>
          </a:p>
          <a:p>
            <a:r>
              <a:rPr lang="en-US" sz="1600" dirty="0"/>
              <a:t>Flux = 0.002/cm^2 x 200kHz x190/650</a:t>
            </a:r>
          </a:p>
          <a:p>
            <a:r>
              <a:rPr lang="en-US" sz="1600" dirty="0"/>
              <a:t>         = 120 Hz/cm^2 &lt;&lt; 1kHz/cm^2(ALICE)</a:t>
            </a:r>
          </a:p>
          <a:p>
            <a:endParaRPr lang="en-US" sz="1600" dirty="0"/>
          </a:p>
          <a:p>
            <a:r>
              <a:rPr lang="en-US" sz="1600" dirty="0"/>
              <a:t>RU  tested OK to 1kHz/cm^2 at ALICE</a:t>
            </a:r>
          </a:p>
        </p:txBody>
      </p:sp>
    </p:spTree>
    <p:extLst>
      <p:ext uri="{BB962C8B-B14F-4D97-AF65-F5344CB8AC3E}">
        <p14:creationId xmlns:p14="http://schemas.microsoft.com/office/powerpoint/2010/main" val="140236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1518026" y="53561"/>
            <a:ext cx="5331779" cy="55792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parameters: Loop shape</a:t>
            </a:r>
            <a:endParaRPr lang="en-GB" sz="21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48208" y="1167594"/>
            <a:ext cx="3235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connections (signal excluded)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17694" y="4731990"/>
            <a:ext cx="192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Signal connections</a:t>
            </a:r>
          </a:p>
        </p:txBody>
      </p:sp>
      <p:pic>
        <p:nvPicPr>
          <p:cNvPr id="4" name="Picture 3" descr="IMG_20180124_13390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8" t="32804" r="41298" b="50618"/>
          <a:stretch/>
        </p:blipFill>
        <p:spPr>
          <a:xfrm>
            <a:off x="1277634" y="789552"/>
            <a:ext cx="4142065" cy="1802567"/>
          </a:xfrm>
          <a:prstGeom prst="rect">
            <a:avLst/>
          </a:prstGeom>
        </p:spPr>
      </p:pic>
      <p:pic>
        <p:nvPicPr>
          <p:cNvPr id="5" name="Picture 4" descr="IMG_20180124_13364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2" t="49736" r="12140" b="39329"/>
          <a:stretch/>
        </p:blipFill>
        <p:spPr>
          <a:xfrm>
            <a:off x="1331640" y="3003799"/>
            <a:ext cx="6533382" cy="168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26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Bonding wire/Wedge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u="sng" dirty="0"/>
              <a:t>Wire 25 </a:t>
            </a:r>
            <a:r>
              <a:rPr lang="en-GB" u="sng" dirty="0" err="1"/>
              <a:t>uM</a:t>
            </a:r>
            <a:endParaRPr lang="en-GB" u="sng" dirty="0"/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r>
              <a:rPr lang="en-GB" u="sng" dirty="0"/>
              <a:t>Wedge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299903"/>
            <a:ext cx="4212468" cy="1678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240" y="3543859"/>
            <a:ext cx="3212976" cy="93365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AB2D-E93E-4785-8D44-52CBD67EB637}" type="slidenum">
              <a:rPr lang="en-GB" smtClean="0"/>
              <a:t>26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14DA52-DAD9-0C4A-A3F7-649685FA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446CAD-D48C-3E47-875E-553CBC7F1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711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56A28A-656A-1141-B854-D5261FDB6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25083"/>
            <a:ext cx="7391400" cy="604221"/>
          </a:xfrm>
        </p:spPr>
        <p:txBody>
          <a:bodyPr>
            <a:normAutofit/>
          </a:bodyPr>
          <a:lstStyle/>
          <a:p>
            <a:r>
              <a:rPr lang="en-US" sz="3200" dirty="0"/>
              <a:t>MVTX Telescope Test Beam at </a:t>
            </a:r>
            <a:r>
              <a:rPr lang="en-US" sz="3200" dirty="0" err="1"/>
              <a:t>Fermilab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6E11EC-D8B5-E041-BFCB-048BA36C6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685" y="666750"/>
            <a:ext cx="3936715" cy="177550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Goals:</a:t>
            </a:r>
          </a:p>
          <a:p>
            <a:pPr lvl="1"/>
            <a:r>
              <a:rPr lang="en-US" dirty="0"/>
              <a:t>Test full readout chain </a:t>
            </a:r>
          </a:p>
          <a:p>
            <a:pPr lvl="1"/>
            <a:r>
              <a:rPr lang="en-US" dirty="0"/>
              <a:t>Evaluate ALPIDE sensor performance</a:t>
            </a:r>
          </a:p>
          <a:p>
            <a:r>
              <a:rPr lang="en-US" dirty="0"/>
              <a:t>Experimental setup </a:t>
            </a:r>
          </a:p>
          <a:p>
            <a:pPr lvl="1"/>
            <a:r>
              <a:rPr lang="en-US" dirty="0"/>
              <a:t>A 4-sensor telescope </a:t>
            </a:r>
          </a:p>
          <a:p>
            <a:pPr lvl="1"/>
            <a:r>
              <a:rPr lang="en-US" dirty="0"/>
              <a:t>Full readout chain: MAPS+RU+FELIX+RCDAQ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DF8A9F-4FE8-2C43-AF20-D7064D3762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2442255"/>
            <a:ext cx="6858000" cy="20583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6716F1-EB04-FA46-AB73-0C2A1FF353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65398" y="788297"/>
            <a:ext cx="1673274" cy="12549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3F8810-E5F7-BE49-9192-9D4EE55B055C}"/>
              </a:ext>
            </a:extLst>
          </p:cNvPr>
          <p:cNvSpPr txBox="1"/>
          <p:nvPr/>
        </p:nvSpPr>
        <p:spPr>
          <a:xfrm>
            <a:off x="4327921" y="1908118"/>
            <a:ext cx="2015294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buFontTx/>
              <a:buChar char="-"/>
            </a:pPr>
            <a:r>
              <a:rPr lang="en-US" sz="1013" dirty="0"/>
              <a:t>Parasitic with INTT run</a:t>
            </a:r>
          </a:p>
          <a:p>
            <a:pPr marL="160735" indent="-160735">
              <a:buFontTx/>
              <a:buChar char="-"/>
            </a:pPr>
            <a:r>
              <a:rPr lang="en-US" sz="1013" dirty="0"/>
              <a:t>Very productive &amp; collaborative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A0221B-175B-CE47-8DE7-7C07E2237E34}"/>
              </a:ext>
            </a:extLst>
          </p:cNvPr>
          <p:cNvCxnSpPr/>
          <p:nvPr/>
        </p:nvCxnSpPr>
        <p:spPr>
          <a:xfrm>
            <a:off x="5975485" y="1200150"/>
            <a:ext cx="533400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686B6DE-C9DE-2142-A0B3-AE1E1B30F715}"/>
              </a:ext>
            </a:extLst>
          </p:cNvPr>
          <p:cNvSpPr txBox="1"/>
          <p:nvPr/>
        </p:nvSpPr>
        <p:spPr>
          <a:xfrm>
            <a:off x="5878584" y="1352092"/>
            <a:ext cx="630301" cy="40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solidFill>
                  <a:srgbClr val="FF0000"/>
                </a:solidFill>
              </a:rPr>
              <a:t>120 GeV</a:t>
            </a:r>
          </a:p>
          <a:p>
            <a:r>
              <a:rPr lang="en-US" sz="1013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2E958D2-57AA-5744-B36D-2ADCAF463E92}"/>
              </a:ext>
            </a:extLst>
          </p:cNvPr>
          <p:cNvSpPr/>
          <p:nvPr/>
        </p:nvSpPr>
        <p:spPr>
          <a:xfrm>
            <a:off x="5667376" y="2681288"/>
            <a:ext cx="675839" cy="1600200"/>
          </a:xfrm>
          <a:prstGeom prst="ellipse">
            <a:avLst/>
          </a:pr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FB2D37-861C-AF49-BDAA-BA6684B1AF95}"/>
              </a:ext>
            </a:extLst>
          </p:cNvPr>
          <p:cNvSpPr txBox="1"/>
          <p:nvPr/>
        </p:nvSpPr>
        <p:spPr>
          <a:xfrm>
            <a:off x="6673616" y="1606081"/>
            <a:ext cx="1114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4-sensor</a:t>
            </a:r>
          </a:p>
          <a:p>
            <a:r>
              <a:rPr lang="en-US" b="1" dirty="0">
                <a:solidFill>
                  <a:srgbClr val="FFFF00"/>
                </a:solidFill>
              </a:rPr>
              <a:t>Telescope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FB41CF-56EA-1540-8BDC-F5E259D44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BF51AA-ADA6-1348-A0C8-02B1A6CC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2C1A6-E2FB-2240-9A6E-7C1FD4A13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387D85-4E2B-EB49-9D5E-BB996E421F15}"/>
              </a:ext>
            </a:extLst>
          </p:cNvPr>
          <p:cNvSpPr txBox="1"/>
          <p:nvPr/>
        </p:nvSpPr>
        <p:spPr>
          <a:xfrm>
            <a:off x="8026400" y="688366"/>
            <a:ext cx="969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Alex &amp; </a:t>
            </a:r>
            <a:r>
              <a:rPr lang="en-US" sz="1400" dirty="0" err="1"/>
              <a:t>Sho</a:t>
            </a:r>
            <a:endParaRPr lang="en-US" sz="1400" dirty="0"/>
          </a:p>
          <a:p>
            <a:r>
              <a:rPr lang="en-US" sz="1400" dirty="0"/>
              <a:t>#1,2,3</a:t>
            </a:r>
          </a:p>
        </p:txBody>
      </p:sp>
    </p:spTree>
    <p:extLst>
      <p:ext uri="{BB962C8B-B14F-4D97-AF65-F5344CB8AC3E}">
        <p14:creationId xmlns:p14="http://schemas.microsoft.com/office/powerpoint/2010/main" val="2023768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0647A-8808-7342-983D-77ED73948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70" y="1"/>
            <a:ext cx="7002644" cy="541908"/>
          </a:xfrm>
        </p:spPr>
        <p:txBody>
          <a:bodyPr/>
          <a:lstStyle/>
          <a:p>
            <a:r>
              <a:rPr lang="en-US" sz="3600" dirty="0" err="1"/>
              <a:t>Fermilab</a:t>
            </a:r>
            <a:r>
              <a:rPr lang="en-US" sz="3600" dirty="0"/>
              <a:t> Test Beam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F2A0-C4DD-CC48-9B1A-5062F90A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14A4-2705-B446-AE97-E611C458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70DE9-46F5-FA4E-AE08-D0A08F144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2BAFC-559C-014F-8804-FCD52099F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3" y="2438027"/>
            <a:ext cx="4472359" cy="2022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8B0BE2-CA99-1A46-91A1-1A231D5283BB}"/>
              </a:ext>
            </a:extLst>
          </p:cNvPr>
          <p:cNvSpPr txBox="1"/>
          <p:nvPr/>
        </p:nvSpPr>
        <p:spPr>
          <a:xfrm>
            <a:off x="4050889" y="749641"/>
            <a:ext cx="119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4-hit track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5D9839C-DF7E-3049-89A3-DAD657CB1BD0}"/>
              </a:ext>
            </a:extLst>
          </p:cNvPr>
          <p:cNvGrpSpPr/>
          <p:nvPr/>
        </p:nvGrpSpPr>
        <p:grpSpPr>
          <a:xfrm>
            <a:off x="2286160" y="790670"/>
            <a:ext cx="1928815" cy="824060"/>
            <a:chOff x="1859418" y="808144"/>
            <a:chExt cx="1928815" cy="82406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50DA217-C68D-4C42-AE29-E323E29FF03D}"/>
                </a:ext>
              </a:extLst>
            </p:cNvPr>
            <p:cNvGrpSpPr/>
            <p:nvPr/>
          </p:nvGrpSpPr>
          <p:grpSpPr>
            <a:xfrm>
              <a:off x="2336292" y="808144"/>
              <a:ext cx="637794" cy="824060"/>
              <a:chOff x="950976" y="1179576"/>
              <a:chExt cx="502919" cy="804672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2C82B01-1DE3-D441-BDD5-6DA037648A15}"/>
                  </a:ext>
                </a:extLst>
              </p:cNvPr>
              <p:cNvSpPr/>
              <p:nvPr/>
            </p:nvSpPr>
            <p:spPr>
              <a:xfrm>
                <a:off x="950976" y="1179576"/>
                <a:ext cx="45719" cy="80467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0484BF2-5538-E342-AEC5-AAB21D0DCB6F}"/>
                  </a:ext>
                </a:extLst>
              </p:cNvPr>
              <p:cNvSpPr/>
              <p:nvPr/>
            </p:nvSpPr>
            <p:spPr>
              <a:xfrm>
                <a:off x="1103376" y="1179576"/>
                <a:ext cx="45719" cy="80467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F9D5D57-B6C4-E44A-AB5C-0A9FC7598D7B}"/>
                  </a:ext>
                </a:extLst>
              </p:cNvPr>
              <p:cNvSpPr/>
              <p:nvPr/>
            </p:nvSpPr>
            <p:spPr>
              <a:xfrm>
                <a:off x="1273302" y="1179576"/>
                <a:ext cx="45719" cy="80467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A2730ED-4823-7D49-A974-DD42D78D2398}"/>
                  </a:ext>
                </a:extLst>
              </p:cNvPr>
              <p:cNvSpPr/>
              <p:nvPr/>
            </p:nvSpPr>
            <p:spPr>
              <a:xfrm>
                <a:off x="1408176" y="1179576"/>
                <a:ext cx="45719" cy="80467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ACFBEDA-F2B8-6F4D-B0AF-FEECB820FAFA}"/>
                </a:ext>
              </a:extLst>
            </p:cNvPr>
            <p:cNvCxnSpPr>
              <a:cxnSpLocks/>
            </p:cNvCxnSpPr>
            <p:nvPr/>
          </p:nvCxnSpPr>
          <p:spPr>
            <a:xfrm>
              <a:off x="1859418" y="1216686"/>
              <a:ext cx="1928815" cy="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3C554E9-BF19-0B42-9CC8-758782A4BC5E}"/>
              </a:ext>
            </a:extLst>
          </p:cNvPr>
          <p:cNvSpPr txBox="1"/>
          <p:nvPr/>
        </p:nvSpPr>
        <p:spPr>
          <a:xfrm>
            <a:off x="2413285" y="2150950"/>
            <a:ext cx="19356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Cluster size: 2.1 ~ 2.4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929966-6F11-3448-93AB-38A0C04A6B21}"/>
              </a:ext>
            </a:extLst>
          </p:cNvPr>
          <p:cNvSpPr txBox="1"/>
          <p:nvPr/>
        </p:nvSpPr>
        <p:spPr>
          <a:xfrm>
            <a:off x="220096" y="2146866"/>
            <a:ext cx="1819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Mostly single tracks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3836C9-7751-3049-828B-6D02D76D16BA}"/>
              </a:ext>
            </a:extLst>
          </p:cNvPr>
          <p:cNvSpPr txBox="1"/>
          <p:nvPr/>
        </p:nvSpPr>
        <p:spPr>
          <a:xfrm>
            <a:off x="2133600" y="1617641"/>
            <a:ext cx="1935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4-MAPS telescope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29C15B-77AA-A14A-85A7-EDD5CFCE7820}"/>
              </a:ext>
            </a:extLst>
          </p:cNvPr>
          <p:cNvSpPr txBox="1"/>
          <p:nvPr/>
        </p:nvSpPr>
        <p:spPr>
          <a:xfrm>
            <a:off x="319272" y="4278291"/>
            <a:ext cx="210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 of tracks per event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0746EB-A4C8-254B-8641-AD368BC7CED3}"/>
              </a:ext>
            </a:extLst>
          </p:cNvPr>
          <p:cNvSpPr txBox="1"/>
          <p:nvPr/>
        </p:nvSpPr>
        <p:spPr>
          <a:xfrm>
            <a:off x="3039217" y="4278291"/>
            <a:ext cx="123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size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E1AB38-C5C9-944A-98F3-10F7C74D7494}"/>
              </a:ext>
            </a:extLst>
          </p:cNvPr>
          <p:cNvSpPr txBox="1"/>
          <p:nvPr/>
        </p:nvSpPr>
        <p:spPr>
          <a:xfrm>
            <a:off x="526869" y="876046"/>
            <a:ext cx="1725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120 GeV proton </a:t>
            </a:r>
          </a:p>
          <a:p>
            <a:r>
              <a:rPr lang="en-US" dirty="0">
                <a:solidFill>
                  <a:srgbClr val="0432FF"/>
                </a:solidFill>
              </a:rPr>
              <a:t>beam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E59F332-46C1-3F49-9E8D-B37A37737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047" y="2377310"/>
            <a:ext cx="2181497" cy="204766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AB955BC-CB43-5747-8E07-34F9F9BB5582}"/>
              </a:ext>
            </a:extLst>
          </p:cNvPr>
          <p:cNvSpPr txBox="1"/>
          <p:nvPr/>
        </p:nvSpPr>
        <p:spPr>
          <a:xfrm>
            <a:off x="7088583" y="2068392"/>
            <a:ext cx="1968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Hit Efficiency &gt; 99.5%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8FABFB7-8644-924F-ADD3-8B4B32E5E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489" y="2316143"/>
            <a:ext cx="2206460" cy="21088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4875101-4234-0544-A99E-0BB900A68062}"/>
              </a:ext>
            </a:extLst>
          </p:cNvPr>
          <p:cNvSpPr txBox="1"/>
          <p:nvPr/>
        </p:nvSpPr>
        <p:spPr>
          <a:xfrm>
            <a:off x="5163725" y="4294326"/>
            <a:ext cx="186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Pixel size (~28um)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02091F-FD96-DD4D-BE8E-DE1F60829D8A}"/>
              </a:ext>
            </a:extLst>
          </p:cNvPr>
          <p:cNvSpPr txBox="1"/>
          <p:nvPr/>
        </p:nvSpPr>
        <p:spPr>
          <a:xfrm>
            <a:off x="4749990" y="2085432"/>
            <a:ext cx="2392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Spatial Resolution: &lt; 5 um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3777AB-C668-3944-A76E-3F50051ED201}"/>
              </a:ext>
            </a:extLst>
          </p:cNvPr>
          <p:cNvSpPr txBox="1"/>
          <p:nvPr/>
        </p:nvSpPr>
        <p:spPr>
          <a:xfrm>
            <a:off x="7907854" y="712963"/>
            <a:ext cx="969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Alex &amp; </a:t>
            </a:r>
            <a:r>
              <a:rPr lang="en-US" sz="1400" dirty="0" err="1"/>
              <a:t>Sho</a:t>
            </a:r>
            <a:endParaRPr lang="en-US" sz="1400" dirty="0"/>
          </a:p>
          <a:p>
            <a:r>
              <a:rPr lang="en-US" sz="1400" dirty="0"/>
              <a:t>#1,2,3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0CBE70-1A5D-884A-B89E-D34045A0A0FF}"/>
              </a:ext>
            </a:extLst>
          </p:cNvPr>
          <p:cNvSpPr txBox="1"/>
          <p:nvPr/>
        </p:nvSpPr>
        <p:spPr>
          <a:xfrm>
            <a:off x="4737330" y="1382122"/>
            <a:ext cx="3379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Detector performance consistent </a:t>
            </a:r>
          </a:p>
          <a:p>
            <a:r>
              <a:rPr lang="en-US" b="1" dirty="0"/>
              <a:t>with expectations </a:t>
            </a:r>
          </a:p>
        </p:txBody>
      </p:sp>
    </p:spTree>
    <p:extLst>
      <p:ext uri="{BB962C8B-B14F-4D97-AF65-F5344CB8AC3E}">
        <p14:creationId xmlns:p14="http://schemas.microsoft.com/office/powerpoint/2010/main" val="751739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557655" cy="523847"/>
          </a:xfrm>
        </p:spPr>
        <p:txBody>
          <a:bodyPr>
            <a:noAutofit/>
          </a:bodyPr>
          <a:lstStyle/>
          <a:p>
            <a:r>
              <a:rPr lang="en-US" dirty="0"/>
              <a:t>Exciting Science Enabled by MVTX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71720"/>
            <a:ext cx="4676356" cy="192496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sPHENIX is the next flagship heavy ion physics experiment in the US (NSAC LRP2015)</a:t>
            </a:r>
          </a:p>
          <a:p>
            <a:pPr lvl="1"/>
            <a:r>
              <a:rPr lang="en-US" dirty="0"/>
              <a:t>Jets</a:t>
            </a:r>
          </a:p>
          <a:p>
            <a:pPr lvl="1"/>
            <a:r>
              <a:rPr lang="en-US" dirty="0"/>
              <a:t>Upsilons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B-jets and B hadrons</a:t>
            </a:r>
          </a:p>
          <a:p>
            <a:r>
              <a:rPr lang="en-US" dirty="0"/>
              <a:t>MVTX will complete QGP heavy flavor physics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Precision study of the “inner workings of QGP”(LRP15) 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Unambiguous determination of key parameters of QGP properties and interactions</a:t>
            </a:r>
          </a:p>
        </p:txBody>
      </p:sp>
      <p:grpSp>
        <p:nvGrpSpPr>
          <p:cNvPr id="5" name="Group 76"/>
          <p:cNvGrpSpPr/>
          <p:nvPr/>
        </p:nvGrpSpPr>
        <p:grpSpPr>
          <a:xfrm>
            <a:off x="4978978" y="1200150"/>
            <a:ext cx="3326822" cy="1785164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223419" y="842223"/>
            <a:ext cx="2639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complement  &amp; extend current and future RHIC and LHC QGP programs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3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715947" y="4629511"/>
            <a:ext cx="5570597" cy="255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12212" y="3100199"/>
            <a:ext cx="1172376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86150" y="3094892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74872" y="2696687"/>
            <a:ext cx="2587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sPHENIX 3 Physics Pillars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12212" y="3133425"/>
            <a:ext cx="53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05342" y="3133425"/>
            <a:ext cx="98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Upsilons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537" y="3410424"/>
            <a:ext cx="1152051" cy="10993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341" y="3469607"/>
            <a:ext cx="1145957" cy="106184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505341" y="3125715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32537" y="3125715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27552" y="3028950"/>
            <a:ext cx="1736582" cy="1510232"/>
            <a:chOff x="5846069" y="4110543"/>
            <a:chExt cx="2315443" cy="2013642"/>
          </a:xfrm>
        </p:grpSpPr>
        <p:grpSp>
          <p:nvGrpSpPr>
            <p:cNvPr id="14" name="Group 13"/>
            <p:cNvGrpSpPr/>
            <p:nvPr/>
          </p:nvGrpSpPr>
          <p:grpSpPr>
            <a:xfrm>
              <a:off x="5846069" y="4110543"/>
              <a:ext cx="2315443" cy="2013642"/>
              <a:chOff x="5870969" y="4060743"/>
              <a:chExt cx="2315443" cy="2013642"/>
            </a:xfrm>
          </p:grpSpPr>
          <p:pic>
            <p:nvPicPr>
              <p:cNvPr id="32" name="Pictur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0969" y="4060743"/>
                <a:ext cx="2315443" cy="2013642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521257" y="4549346"/>
                <a:ext cx="41934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15846" y="5279697"/>
                <a:ext cx="44072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587930" y="4352926"/>
              <a:ext cx="14367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i="1" dirty="0"/>
                <a:t>PRL 108 (2012) 022301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64628" y="2966230"/>
            <a:ext cx="170110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http://</a:t>
            </a:r>
            <a:r>
              <a:rPr lang="en-US" sz="750" dirty="0" err="1"/>
              <a:t>arxiv.org</a:t>
            </a:r>
            <a:r>
              <a:rPr lang="en-US" sz="750" dirty="0"/>
              <a:t>/</a:t>
            </a:r>
            <a:r>
              <a:rPr lang="en-US" sz="750" dirty="0" err="1"/>
              <a:t>pdf</a:t>
            </a:r>
            <a:r>
              <a:rPr lang="en-US" sz="750" dirty="0"/>
              <a:t>/1501.06197v1.pdf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ABD215-650D-5A4D-B7A6-6A0DB313A1B6}"/>
              </a:ext>
            </a:extLst>
          </p:cNvPr>
          <p:cNvSpPr txBox="1"/>
          <p:nvPr/>
        </p:nvSpPr>
        <p:spPr>
          <a:xfrm>
            <a:off x="7860074" y="644699"/>
            <a:ext cx="1187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Dave &amp; Gunther</a:t>
            </a:r>
          </a:p>
        </p:txBody>
      </p:sp>
    </p:spTree>
    <p:extLst>
      <p:ext uri="{BB962C8B-B14F-4D97-AF65-F5344CB8AC3E}">
        <p14:creationId xmlns:p14="http://schemas.microsoft.com/office/powerpoint/2010/main" val="3210852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936"/>
            <a:ext cx="6843520" cy="917864"/>
          </a:xfrm>
        </p:spPr>
        <p:txBody>
          <a:bodyPr>
            <a:normAutofit fontScale="90000"/>
          </a:bodyPr>
          <a:lstStyle/>
          <a:p>
            <a:r>
              <a:rPr lang="en-US" dirty="0"/>
              <a:t>Monolithic Active Pixel Sensors (MAPS)</a:t>
            </a:r>
            <a:br>
              <a:rPr lang="en-US" dirty="0"/>
            </a:br>
            <a:r>
              <a:rPr lang="en-US" sz="1800" dirty="0">
                <a:solidFill>
                  <a:srgbClr val="FF0000"/>
                </a:solidFill>
              </a:rPr>
              <a:t>The Next-Generation, State-of-the-Art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19280" y="948199"/>
            <a:ext cx="5471920" cy="198037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2500" dirty="0">
                <a:solidFill>
                  <a:srgbClr val="0000FF"/>
                </a:solidFill>
              </a:rPr>
              <a:t>Advantages of ALICE </a:t>
            </a:r>
            <a:r>
              <a:rPr lang="en-US" sz="2500" dirty="0" err="1">
                <a:solidFill>
                  <a:srgbClr val="0000FF"/>
                </a:solidFill>
              </a:rPr>
              <a:t>PIxel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DEtector</a:t>
            </a:r>
            <a:r>
              <a:rPr lang="en-US" sz="2500" dirty="0">
                <a:solidFill>
                  <a:srgbClr val="0000FF"/>
                </a:solidFill>
              </a:rPr>
              <a:t> (ALPIDE) sensor:</a:t>
            </a:r>
          </a:p>
          <a:p>
            <a:r>
              <a:rPr lang="en-US" sz="2500" dirty="0"/>
              <a:t>Very fine pitch (27μm x 29μm), </a:t>
            </a:r>
            <a:r>
              <a:rPr lang="en-US" sz="2500" dirty="0">
                <a:solidFill>
                  <a:srgbClr val="00B050"/>
                </a:solidFill>
              </a:rPr>
              <a:t>for superb spatial resolution</a:t>
            </a:r>
          </a:p>
          <a:p>
            <a:r>
              <a:rPr lang="en-US" sz="2500" dirty="0"/>
              <a:t>High efficiency (&gt;99%) and low noise (&lt;10</a:t>
            </a:r>
            <a:r>
              <a:rPr lang="en-US" sz="2500" baseline="30000" dirty="0"/>
              <a:t>-6</a:t>
            </a:r>
            <a:r>
              <a:rPr lang="en-US" sz="2500" dirty="0"/>
              <a:t>), </a:t>
            </a:r>
            <a:r>
              <a:rPr lang="en-US" sz="2500" dirty="0">
                <a:solidFill>
                  <a:srgbClr val="00B050"/>
                </a:solidFill>
              </a:rPr>
              <a:t>for excellent tracking</a:t>
            </a:r>
          </a:p>
          <a:p>
            <a:r>
              <a:rPr lang="en-US" sz="2500" dirty="0"/>
              <a:t>Time resolution, as low as ~5 </a:t>
            </a:r>
            <a:r>
              <a:rPr lang="en-US" sz="2500" dirty="0" err="1"/>
              <a:t>μs</a:t>
            </a:r>
            <a:r>
              <a:rPr lang="en-US" sz="2500" dirty="0"/>
              <a:t>, </a:t>
            </a:r>
            <a:r>
              <a:rPr lang="en-US" sz="2500" dirty="0">
                <a:solidFill>
                  <a:srgbClr val="00B050"/>
                </a:solidFill>
              </a:rPr>
              <a:t>for less pileup </a:t>
            </a:r>
          </a:p>
          <a:p>
            <a:r>
              <a:rPr lang="en-US" sz="2500" dirty="0"/>
              <a:t>Ultra-thin/low mass, 50μm (~0.3% X</a:t>
            </a:r>
            <a:r>
              <a:rPr lang="en-US" sz="2500" baseline="-25000" dirty="0"/>
              <a:t>0</a:t>
            </a:r>
            <a:r>
              <a:rPr lang="en-US" sz="2500" dirty="0"/>
              <a:t>), </a:t>
            </a:r>
            <a:r>
              <a:rPr lang="en-US" sz="2500" dirty="0">
                <a:solidFill>
                  <a:srgbClr val="00B050"/>
                </a:solidFill>
              </a:rPr>
              <a:t>for less multiple scatterings</a:t>
            </a:r>
          </a:p>
          <a:p>
            <a:r>
              <a:rPr lang="en-US" sz="2500" dirty="0"/>
              <a:t>0.5M channels with on-pixel digitization, </a:t>
            </a:r>
            <a:r>
              <a:rPr lang="en-US" sz="2500" dirty="0">
                <a:solidFill>
                  <a:srgbClr val="00B050"/>
                </a:solidFill>
              </a:rPr>
              <a:t>for zero-suppression and fast readout</a:t>
            </a:r>
            <a:endParaRPr lang="en-US" sz="2500" dirty="0"/>
          </a:p>
          <a:p>
            <a:r>
              <a:rPr lang="en-US" sz="2500" dirty="0"/>
              <a:t>Low power dissipation, 40mW/cm</a:t>
            </a:r>
            <a:r>
              <a:rPr lang="en-US" sz="2500" baseline="30000" dirty="0"/>
              <a:t>2</a:t>
            </a:r>
            <a:r>
              <a:rPr lang="en-US" sz="2500" dirty="0"/>
              <a:t>, </a:t>
            </a:r>
            <a:r>
              <a:rPr lang="en-US" sz="2500" dirty="0">
                <a:solidFill>
                  <a:srgbClr val="00B050"/>
                </a:solidFill>
              </a:rPr>
              <a:t>for minimal service materials</a:t>
            </a:r>
          </a:p>
          <a:p>
            <a:pPr marL="0" indent="0">
              <a:buNone/>
            </a:pPr>
            <a:r>
              <a:rPr lang="en-US" sz="2500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sz="2900" dirty="0">
                <a:solidFill>
                  <a:srgbClr val="FF0000"/>
                </a:solidFill>
              </a:rPr>
              <a:t>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4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823862"/>
            <a:ext cx="4874747" cy="1823808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695308" y="3195802"/>
            <a:ext cx="0" cy="13236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15833" y="3697422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44227" y="4615355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42135" y="4621958"/>
            <a:ext cx="282885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11206" y="2788844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443709" y="837488"/>
            <a:ext cx="2858972" cy="1671512"/>
            <a:chOff x="4410879" y="1521282"/>
            <a:chExt cx="3811963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10879" y="1566601"/>
              <a:ext cx="2943799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Flexible Printed Circuit(FPC)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9325" y="2488675"/>
              <a:ext cx="950345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1228884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Cold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177210" y="2489640"/>
            <a:ext cx="3582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9-chip MAPS stave, 1.5cm x 27cm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BD4809-3C1D-BB47-B3F5-80F198E04C2C}"/>
              </a:ext>
            </a:extLst>
          </p:cNvPr>
          <p:cNvSpPr txBox="1"/>
          <p:nvPr/>
        </p:nvSpPr>
        <p:spPr>
          <a:xfrm>
            <a:off x="6231867" y="3001165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ALICE ITS ALPIDE sensor:</a:t>
            </a:r>
          </a:p>
          <a:p>
            <a:r>
              <a:rPr lang="en-US" sz="1400" dirty="0"/>
              <a:t>1.5cm x 3.0cm, 0.5M channels</a:t>
            </a:r>
          </a:p>
        </p:txBody>
      </p:sp>
      <p:pic>
        <p:nvPicPr>
          <p:cNvPr id="23" name="Picture 22" descr="Single_chip.jpg">
            <a:extLst>
              <a:ext uri="{FF2B5EF4-FFF2-40B4-BE49-F238E27FC236}">
                <a16:creationId xmlns:a16="http://schemas.microsoft.com/office/drawing/2014/main" id="{0337819C-077D-2547-9F7E-EA486051E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5" t="16448" r="23976" b="21272"/>
          <a:stretch/>
        </p:blipFill>
        <p:spPr>
          <a:xfrm rot="5400000">
            <a:off x="6697399" y="3115581"/>
            <a:ext cx="1354869" cy="2162882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2525DC37-5CCD-F547-AC2A-3902C14F9107}"/>
              </a:ext>
            </a:extLst>
          </p:cNvPr>
          <p:cNvSpPr/>
          <p:nvPr/>
        </p:nvSpPr>
        <p:spPr>
          <a:xfrm>
            <a:off x="6781800" y="3867150"/>
            <a:ext cx="304800" cy="652299"/>
          </a:xfrm>
          <a:prstGeom prst="fram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55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104"/>
            <a:ext cx="7620000" cy="557213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MVTX</a:t>
            </a:r>
            <a:r>
              <a:rPr lang="en-US" sz="3200" dirty="0"/>
              <a:t>: </a:t>
            </a:r>
            <a:r>
              <a:rPr lang="en-US" sz="3200" dirty="0">
                <a:solidFill>
                  <a:srgbClr val="FF0000"/>
                </a:solidFill>
              </a:rPr>
              <a:t>M</a:t>
            </a:r>
            <a:r>
              <a:rPr lang="en-US" sz="3200" dirty="0"/>
              <a:t>APS-based </a:t>
            </a:r>
            <a:r>
              <a:rPr lang="en-US" sz="3200" dirty="0" err="1">
                <a:solidFill>
                  <a:srgbClr val="FF0000"/>
                </a:solidFill>
              </a:rPr>
              <a:t>V</a:t>
            </a:r>
            <a:r>
              <a:rPr lang="en-US" sz="3200" dirty="0" err="1"/>
              <a:t>er</a:t>
            </a:r>
            <a:r>
              <a:rPr lang="en-US" sz="3200" dirty="0" err="1">
                <a:solidFill>
                  <a:srgbClr val="FF0000"/>
                </a:solidFill>
              </a:rPr>
              <a:t>T</a:t>
            </a:r>
            <a:r>
              <a:rPr lang="en-US" sz="3200" dirty="0" err="1"/>
              <a:t>e</a:t>
            </a:r>
            <a:r>
              <a:rPr lang="en-US" sz="3200" dirty="0" err="1">
                <a:solidFill>
                  <a:srgbClr val="FF0000"/>
                </a:solidFill>
              </a:rPr>
              <a:t>X</a:t>
            </a:r>
            <a:r>
              <a:rPr lang="en-US" sz="3200" dirty="0"/>
              <a:t> Detector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429251" y="1654936"/>
            <a:ext cx="1675295" cy="2478224"/>
            <a:chOff x="5249074" y="1144588"/>
            <a:chExt cx="3513926" cy="4785796"/>
          </a:xfrm>
        </p:grpSpPr>
        <p:grpSp>
          <p:nvGrpSpPr>
            <p:cNvPr id="8" name="Group 7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5" name="Rectangle 14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/>
                  </a:p>
                </p:txBody>
              </p:sp>
            </p:grpSp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12"/>
          <p:cNvGrpSpPr/>
          <p:nvPr/>
        </p:nvGrpSpPr>
        <p:grpSpPr>
          <a:xfrm>
            <a:off x="1187379" y="2788907"/>
            <a:ext cx="2220097" cy="1665689"/>
            <a:chOff x="7365933" y="556092"/>
            <a:chExt cx="3771955" cy="2951738"/>
          </a:xfrm>
        </p:grpSpPr>
        <p:pic>
          <p:nvPicPr>
            <p:cNvPr id="18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19" name="Shape 111"/>
            <p:cNvSpPr/>
            <p:nvPr/>
          </p:nvSpPr>
          <p:spPr>
            <a:xfrm>
              <a:off x="8006543" y="627750"/>
              <a:ext cx="2274131" cy="3171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788" dirty="0">
                  <a:solidFill>
                    <a:srgbClr val="FF0000"/>
                  </a:solidFill>
                </a:rPr>
                <a:t>sPHENIX </a:t>
              </a:r>
              <a:r>
                <a:rPr sz="788" dirty="0">
                  <a:solidFill>
                    <a:srgbClr val="FF0000"/>
                  </a:solidFill>
                </a:rPr>
                <a:t>Inner Trackin</a:t>
              </a:r>
              <a:r>
                <a:rPr lang="en-US" sz="788" dirty="0">
                  <a:solidFill>
                    <a:srgbClr val="FF0000"/>
                  </a:solidFill>
                </a:rPr>
                <a:t>g: MVTX</a:t>
              </a:r>
              <a:endParaRPr sz="788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Left Arrow 19"/>
          <p:cNvSpPr/>
          <p:nvPr/>
        </p:nvSpPr>
        <p:spPr>
          <a:xfrm>
            <a:off x="3624227" y="3452907"/>
            <a:ext cx="1796829" cy="819980"/>
          </a:xfrm>
          <a:prstGeom prst="lef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rgbClr val="FF0000"/>
                </a:solidFill>
              </a:rPr>
              <a:t>     </a:t>
            </a:r>
            <a:r>
              <a:rPr lang="en-US" sz="900" dirty="0">
                <a:solidFill>
                  <a:srgbClr val="032AFF"/>
                </a:solidFill>
              </a:rPr>
              <a:t>“Adopt” ALICE/ITS: </a:t>
            </a:r>
          </a:p>
          <a:p>
            <a:r>
              <a:rPr lang="en-US" sz="900" dirty="0">
                <a:solidFill>
                  <a:srgbClr val="032AFF"/>
                </a:solidFill>
              </a:rPr>
              <a:t>      - Minimum risk,</a:t>
            </a:r>
          </a:p>
          <a:p>
            <a:r>
              <a:rPr lang="en-US" sz="900" dirty="0">
                <a:solidFill>
                  <a:srgbClr val="032AFF"/>
                </a:solidFill>
              </a:rPr>
              <a:t>      - Maximum physics</a:t>
            </a:r>
          </a:p>
        </p:txBody>
      </p:sp>
      <p:pic>
        <p:nvPicPr>
          <p:cNvPr id="21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47346" y="1635097"/>
            <a:ext cx="1342983" cy="1644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2207" y="867756"/>
            <a:ext cx="1934347" cy="1980422"/>
          </a:xfrm>
          <a:prstGeom prst="rect">
            <a:avLst/>
          </a:prstGeom>
        </p:spPr>
      </p:pic>
      <p:cxnSp>
        <p:nvCxnSpPr>
          <p:cNvPr id="26" name="Straight Connector 25"/>
          <p:cNvCxnSpPr>
            <a:cxnSpLocks/>
          </p:cNvCxnSpPr>
          <p:nvPr/>
        </p:nvCxnSpPr>
        <p:spPr>
          <a:xfrm>
            <a:off x="2286000" y="1855012"/>
            <a:ext cx="570069" cy="993166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 flipH="1">
            <a:off x="1607654" y="1855012"/>
            <a:ext cx="617624" cy="993166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101220" y="1083117"/>
            <a:ext cx="199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ALICE ITS Upgrade @CERN;</a:t>
            </a:r>
          </a:p>
          <a:p>
            <a:r>
              <a:rPr lang="en-US" sz="1200" dirty="0"/>
              <a:t>Inner Tracker System (2021+)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5430" y="846653"/>
            <a:ext cx="1774110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US" sz="1400" dirty="0"/>
              <a:t>Key integration tasks:</a:t>
            </a:r>
          </a:p>
          <a:p>
            <a:pPr marL="160735" indent="-160735">
              <a:buFontTx/>
              <a:buChar char="-"/>
            </a:pPr>
            <a:r>
              <a:rPr lang="en-US" sz="1400" dirty="0"/>
              <a:t>Readout </a:t>
            </a:r>
          </a:p>
          <a:p>
            <a:pPr marL="160735" indent="-160735">
              <a:buFontTx/>
              <a:buChar char="-"/>
            </a:pPr>
            <a:r>
              <a:rPr lang="en-US" sz="1400" dirty="0"/>
              <a:t>Mechanics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2BCA-8211-674D-B844-4F16E89B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A9C42A-8B14-8C4E-832E-93C838ACCEAA}"/>
              </a:ext>
            </a:extLst>
          </p:cNvPr>
          <p:cNvSpPr txBox="1"/>
          <p:nvPr/>
        </p:nvSpPr>
        <p:spPr>
          <a:xfrm>
            <a:off x="1295400" y="4552950"/>
            <a:ext cx="544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32AFF"/>
                </a:solidFill>
              </a:rPr>
              <a:t>Leveraging on extensive R&amp;D and design work by ALICE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9243B7-A4BE-C540-8058-FD3BB5F97326}"/>
              </a:ext>
            </a:extLst>
          </p:cNvPr>
          <p:cNvSpPr txBox="1"/>
          <p:nvPr/>
        </p:nvSpPr>
        <p:spPr>
          <a:xfrm>
            <a:off x="460882" y="707630"/>
            <a:ext cx="1472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sPHENIX@RHIC</a:t>
            </a:r>
            <a:r>
              <a:rPr lang="en-US" sz="1400" dirty="0"/>
              <a:t> </a:t>
            </a:r>
          </a:p>
          <a:p>
            <a:r>
              <a:rPr lang="en-US" sz="1400" dirty="0"/>
              <a:t>(2023+) </a:t>
            </a:r>
          </a:p>
        </p:txBody>
      </p:sp>
    </p:spTree>
    <p:extLst>
      <p:ext uri="{BB962C8B-B14F-4D97-AF65-F5344CB8AC3E}">
        <p14:creationId xmlns:p14="http://schemas.microsoft.com/office/powerpoint/2010/main" val="1390577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005"/>
            <a:ext cx="8382000" cy="565545"/>
          </a:xfrm>
        </p:spPr>
        <p:txBody>
          <a:bodyPr/>
          <a:lstStyle/>
          <a:p>
            <a:r>
              <a:rPr lang="en-US" dirty="0"/>
              <a:t>MVTX Detector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8290A2-4A60-B04A-A388-AE1784107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11482" r="13573" b="14445"/>
          <a:stretch/>
        </p:blipFill>
        <p:spPr>
          <a:xfrm>
            <a:off x="251581" y="680353"/>
            <a:ext cx="4896612" cy="288036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9619" y="838268"/>
            <a:ext cx="3559785" cy="364457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5148193" y="677028"/>
            <a:ext cx="2014607" cy="19305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5148193" y="2627226"/>
            <a:ext cx="2014607" cy="9528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95388B1F-678C-364D-81CA-8C389F7F2F4B}"/>
              </a:ext>
            </a:extLst>
          </p:cNvPr>
          <p:cNvSpPr/>
          <p:nvPr/>
        </p:nvSpPr>
        <p:spPr>
          <a:xfrm>
            <a:off x="4336595" y="4317959"/>
            <a:ext cx="2541519" cy="402226"/>
          </a:xfrm>
          <a:prstGeom prst="wedgeRoundRectCallout">
            <a:avLst>
              <a:gd name="adj1" fmla="val 24963"/>
              <a:gd name="adj2" fmla="val -170654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MVTX RUs, PUs &amp; services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0EF6BE-651D-AE4A-B1A4-F028DA69DFEE}"/>
              </a:ext>
            </a:extLst>
          </p:cNvPr>
          <p:cNvSpPr txBox="1"/>
          <p:nvPr/>
        </p:nvSpPr>
        <p:spPr>
          <a:xfrm>
            <a:off x="2819240" y="2731991"/>
            <a:ext cx="1670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3-layer sensor barrel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0DDCDC-4542-2541-9CF8-77EBCC3A9F6A}"/>
              </a:ext>
            </a:extLst>
          </p:cNvPr>
          <p:cNvSpPr txBox="1"/>
          <p:nvPr/>
        </p:nvSpPr>
        <p:spPr>
          <a:xfrm>
            <a:off x="1734280" y="740870"/>
            <a:ext cx="260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Service cone:  signal, power, cooling </a:t>
            </a:r>
          </a:p>
          <a:p>
            <a:r>
              <a:rPr lang="en-US" sz="1200" dirty="0"/>
              <a:t>                          and mechanical support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E6C62-75F9-5B4B-AF92-FE2EA8825DCD}"/>
              </a:ext>
            </a:extLst>
          </p:cNvPr>
          <p:cNvSpPr txBox="1"/>
          <p:nvPr/>
        </p:nvSpPr>
        <p:spPr>
          <a:xfrm>
            <a:off x="2895600" y="3084670"/>
            <a:ext cx="19303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for ALICE ITS/IB Design</a:t>
            </a:r>
          </a:p>
          <a:p>
            <a:r>
              <a:rPr lang="en-US" sz="1100" dirty="0"/>
              <a:t>(slightly modified for sPHENIX)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79C93-DEA1-3F44-9611-1EB87465D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705391"/>
            <a:ext cx="2963036" cy="11275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161756" y="3710061"/>
            <a:ext cx="912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MVTX </a:t>
            </a:r>
          </a:p>
          <a:p>
            <a:r>
              <a:rPr lang="en-US" sz="1200" b="1" dirty="0"/>
              <a:t>parameters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1BC0E-8008-F44B-985D-7770BEF3C6D1}"/>
              </a:ext>
            </a:extLst>
          </p:cNvPr>
          <p:cNvSpPr txBox="1"/>
          <p:nvPr/>
        </p:nvSpPr>
        <p:spPr>
          <a:xfrm>
            <a:off x="4616234" y="1592981"/>
            <a:ext cx="872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End-Wheel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6A0F18-EA2E-1B43-AB16-356DCB05B1BD}"/>
              </a:ext>
            </a:extLst>
          </p:cNvPr>
          <p:cNvSpPr txBox="1"/>
          <p:nvPr/>
        </p:nvSpPr>
        <p:spPr>
          <a:xfrm>
            <a:off x="2361275" y="1372060"/>
            <a:ext cx="2185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CYSS: Cylindrical Shell Structure </a:t>
            </a:r>
            <a:endParaRPr lang="en-US" dirty="0">
              <a:solidFill>
                <a:srgbClr val="032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786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44867"/>
            <a:ext cx="6172200" cy="643915"/>
          </a:xfrm>
        </p:spPr>
        <p:txBody>
          <a:bodyPr>
            <a:normAutofit/>
          </a:bodyPr>
          <a:lstStyle/>
          <a:p>
            <a:r>
              <a:rPr lang="en-US" sz="3600" dirty="0"/>
              <a:t>Scope of the MVTX Project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28875" y="792155"/>
            <a:ext cx="4191000" cy="3379795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32AFF"/>
                </a:solidFill>
              </a:rPr>
              <a:t>MAPS Staves &amp; Electronics</a:t>
            </a:r>
          </a:p>
          <a:p>
            <a:pPr lvl="1"/>
            <a:r>
              <a:rPr lang="en-US" dirty="0"/>
              <a:t>Readout Integration R&amp;D (</a:t>
            </a:r>
            <a:r>
              <a:rPr lang="en-US" dirty="0">
                <a:solidFill>
                  <a:srgbClr val="FF0000"/>
                </a:solidFill>
              </a:rPr>
              <a:t>LANL LDRD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Frontend:  ALICE/ITS, RU </a:t>
            </a:r>
          </a:p>
          <a:p>
            <a:pPr lvl="2"/>
            <a:r>
              <a:rPr lang="en-US" dirty="0"/>
              <a:t>Backend: ATLAS FELIX</a:t>
            </a:r>
          </a:p>
          <a:p>
            <a:pPr lvl="2"/>
            <a:r>
              <a:rPr lang="en-US" dirty="0"/>
              <a:t>Reprogram RU &amp; FELIX for sPHENIX </a:t>
            </a:r>
          </a:p>
          <a:p>
            <a:pPr marL="685800" lvl="2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/>
              <a:t>Production: 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84 ALICE/ITS-IB staves from CERN</a:t>
            </a:r>
          </a:p>
          <a:p>
            <a:pPr lvl="3"/>
            <a:r>
              <a:rPr lang="en-US" dirty="0"/>
              <a:t>Acceptance test @LBNL</a:t>
            </a:r>
          </a:p>
          <a:p>
            <a:pPr marL="1371600" lvl="3" indent="0">
              <a:buNone/>
            </a:pPr>
            <a:r>
              <a:rPr lang="en-US" dirty="0"/>
              <a:t>       48+spares(36)  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58 ALICE/ITS-RU from CERN</a:t>
            </a:r>
          </a:p>
          <a:p>
            <a:pPr lvl="3"/>
            <a:r>
              <a:rPr lang="en-US" dirty="0"/>
              <a:t>Acceptance test @UT-Austin, 48+spares(10)  </a:t>
            </a:r>
          </a:p>
          <a:p>
            <a:pPr lvl="2"/>
            <a:r>
              <a:rPr lang="en-US" dirty="0"/>
              <a:t>Reproduce 8 ATLAS/FELIX</a:t>
            </a:r>
          </a:p>
          <a:p>
            <a:pPr lvl="3"/>
            <a:r>
              <a:rPr lang="en-US" dirty="0"/>
              <a:t>Acceptance @LANL</a:t>
            </a:r>
          </a:p>
          <a:p>
            <a:pPr lvl="2"/>
            <a:r>
              <a:rPr lang="en-US" dirty="0"/>
              <a:t>Final assembly and test in US</a:t>
            </a:r>
          </a:p>
          <a:p>
            <a:pPr lvl="3"/>
            <a:r>
              <a:rPr lang="en-US" dirty="0"/>
              <a:t>LBNL and BNL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Ancillary systems, “adopt” ALICE system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82083" y="792155"/>
            <a:ext cx="4320915" cy="3303595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32AFF"/>
                </a:solidFill>
              </a:rPr>
              <a:t>Mechanics &amp; Cooling</a:t>
            </a:r>
          </a:p>
          <a:p>
            <a:pPr lvl="1"/>
            <a:r>
              <a:rPr lang="en-US" dirty="0">
                <a:solidFill>
                  <a:srgbClr val="008000"/>
                </a:solidFill>
              </a:rPr>
              <a:t>Some changes </a:t>
            </a:r>
            <a:r>
              <a:rPr lang="en-US" dirty="0"/>
              <a:t>to ALICE/ITS inner tracker mechanical structures, 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End Wheels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Cylindrical structure shells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Detector half barrels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Detector and Service half barrels</a:t>
            </a:r>
          </a:p>
          <a:p>
            <a:pPr marL="685800" lvl="2" indent="0">
              <a:buNone/>
            </a:pPr>
            <a:endParaRPr lang="en-US" dirty="0"/>
          </a:p>
          <a:p>
            <a:pPr lvl="1"/>
            <a:r>
              <a:rPr lang="en-US" dirty="0"/>
              <a:t>Mechanical Integration, 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Conceptual design by LANL LDRD</a:t>
            </a:r>
          </a:p>
          <a:p>
            <a:pPr lvl="2"/>
            <a:r>
              <a:rPr lang="en-US" dirty="0"/>
              <a:t>Prototype by sPHENIX R&amp;D, MIT/LANL </a:t>
            </a:r>
          </a:p>
          <a:p>
            <a:pPr lvl="2"/>
            <a:r>
              <a:rPr lang="en-US" dirty="0"/>
              <a:t>Design integration frames</a:t>
            </a:r>
          </a:p>
          <a:p>
            <a:pPr lvl="2"/>
            <a:r>
              <a:rPr lang="en-US" dirty="0"/>
              <a:t>Carbon frames etc., LBNL</a:t>
            </a:r>
          </a:p>
          <a:p>
            <a:pPr lvl="2"/>
            <a:r>
              <a:rPr lang="en-US" dirty="0"/>
              <a:t>Installation tooling etc.</a:t>
            </a:r>
          </a:p>
          <a:p>
            <a:pPr marL="685800" lvl="2" indent="0">
              <a:buNone/>
            </a:pPr>
            <a:endParaRPr lang="en-US" dirty="0"/>
          </a:p>
          <a:p>
            <a:pPr lvl="1"/>
            <a:r>
              <a:rPr lang="en-US" dirty="0"/>
              <a:t>Adopt ALICE cooling plant design</a:t>
            </a:r>
          </a:p>
          <a:p>
            <a:pPr lvl="2"/>
            <a:r>
              <a:rPr lang="en-US" dirty="0"/>
              <a:t>Minor modification to fit sPHENIX</a:t>
            </a:r>
          </a:p>
          <a:p>
            <a:pPr lvl="2"/>
            <a:r>
              <a:rPr lang="en-US" dirty="0"/>
              <a:t>Smaller heat load than ALICE ITS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7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F45A0CF1-49EE-944C-BE0C-DA76C0CAB364}"/>
              </a:ext>
            </a:extLst>
          </p:cNvPr>
          <p:cNvSpPr/>
          <p:nvPr/>
        </p:nvSpPr>
        <p:spPr>
          <a:xfrm>
            <a:off x="119800" y="2345055"/>
            <a:ext cx="685800" cy="381000"/>
          </a:xfrm>
          <a:prstGeom prst="wedgeRoundRectCallout">
            <a:avLst>
              <a:gd name="adj1" fmla="val 129395"/>
              <a:gd name="adj2" fmla="val -49281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Leo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917BC6C8-9071-BE4F-8956-AA97DBF2CBF5}"/>
              </a:ext>
            </a:extLst>
          </p:cNvPr>
          <p:cNvSpPr/>
          <p:nvPr/>
        </p:nvSpPr>
        <p:spPr>
          <a:xfrm>
            <a:off x="119800" y="2921511"/>
            <a:ext cx="685800" cy="381000"/>
          </a:xfrm>
          <a:prstGeom prst="wedgeRoundRectCallout">
            <a:avLst>
              <a:gd name="adj1" fmla="val 133962"/>
              <a:gd name="adj2" fmla="val -110104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Jo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E7AEF990-E4F3-DA41-98B1-2F44F6956597}"/>
              </a:ext>
            </a:extLst>
          </p:cNvPr>
          <p:cNvSpPr/>
          <p:nvPr/>
        </p:nvSpPr>
        <p:spPr>
          <a:xfrm>
            <a:off x="119800" y="1371941"/>
            <a:ext cx="685800" cy="587158"/>
          </a:xfrm>
          <a:prstGeom prst="wedgeRoundRectCallout">
            <a:avLst>
              <a:gd name="adj1" fmla="val 109304"/>
              <a:gd name="adj2" fmla="val -54689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Alex &amp; </a:t>
            </a:r>
            <a:r>
              <a:rPr lang="en-US" sz="1200" dirty="0" err="1"/>
              <a:t>Sho</a:t>
            </a:r>
            <a:endParaRPr lang="en-US" sz="1200" dirty="0"/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E6A6FF28-5DB3-164B-B1C7-3D55B9842006}"/>
              </a:ext>
            </a:extLst>
          </p:cNvPr>
          <p:cNvSpPr/>
          <p:nvPr/>
        </p:nvSpPr>
        <p:spPr>
          <a:xfrm>
            <a:off x="8287700" y="2404385"/>
            <a:ext cx="685800" cy="381000"/>
          </a:xfrm>
          <a:prstGeom prst="wedgeRoundRectCallout">
            <a:avLst>
              <a:gd name="adj1" fmla="val -108960"/>
              <a:gd name="adj2" fmla="val -47637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Walt &amp; Dan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FFC6E493-3D66-B846-9313-6DC98760747B}"/>
              </a:ext>
            </a:extLst>
          </p:cNvPr>
          <p:cNvSpPr/>
          <p:nvPr/>
        </p:nvSpPr>
        <p:spPr>
          <a:xfrm>
            <a:off x="8287700" y="1475020"/>
            <a:ext cx="685800" cy="381000"/>
          </a:xfrm>
          <a:prstGeom prst="wedgeRoundRectCallout">
            <a:avLst>
              <a:gd name="adj1" fmla="val -108961"/>
              <a:gd name="adj2" fmla="val -64075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Walt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B71DFB-D28D-2D4C-ABE8-C0DD16919902}"/>
              </a:ext>
            </a:extLst>
          </p:cNvPr>
          <p:cNvSpPr txBox="1"/>
          <p:nvPr/>
        </p:nvSpPr>
        <p:spPr>
          <a:xfrm>
            <a:off x="609600" y="4250131"/>
            <a:ext cx="69342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- Early R&amp;D by LANL LDRD, $5M, FY17-19, readout, mechanical design and physics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 Established LANL-ALICE MoU in 12/2016 for joint R&amp;D for MVTX</a:t>
            </a:r>
          </a:p>
        </p:txBody>
      </p:sp>
    </p:spTree>
    <p:extLst>
      <p:ext uri="{BB962C8B-B14F-4D97-AF65-F5344CB8AC3E}">
        <p14:creationId xmlns:p14="http://schemas.microsoft.com/office/powerpoint/2010/main" val="1533565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4800" y="8532"/>
            <a:ext cx="7353300" cy="600612"/>
          </a:xfrm>
        </p:spPr>
        <p:txBody>
          <a:bodyPr>
            <a:normAutofit fontScale="90000"/>
          </a:bodyPr>
          <a:lstStyle/>
          <a:p>
            <a:r>
              <a:rPr lang="en-US" dirty="0"/>
              <a:t>Updated Cost &amp; Schedule, July 2018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895350"/>
            <a:ext cx="7696200" cy="350376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Tied to sPHENIX and ALICE schedule </a:t>
            </a:r>
          </a:p>
          <a:p>
            <a:pPr lvl="1"/>
            <a:r>
              <a:rPr lang="en-US" dirty="0"/>
              <a:t>Ready for sPHENIX day-1</a:t>
            </a:r>
          </a:p>
          <a:p>
            <a:pPr lvl="1"/>
            <a:r>
              <a:rPr lang="en-US" dirty="0"/>
              <a:t>Stave production at CERN, following ALICE</a:t>
            </a:r>
          </a:p>
          <a:p>
            <a:pPr lvl="1"/>
            <a:r>
              <a:rPr lang="en-US" dirty="0"/>
              <a:t>Readout unit production at CERN, following ALICE</a:t>
            </a:r>
          </a:p>
          <a:p>
            <a:pPr marL="342900" lvl="1" indent="0">
              <a:buNone/>
            </a:pPr>
            <a:r>
              <a:rPr lang="en-US" dirty="0">
                <a:solidFill>
                  <a:srgbClr val="0000FF"/>
                </a:solidFill>
              </a:rPr>
              <a:t>To minimize technical risk, and also for cost saving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Cost based on ALICE/ITS production and recent STAR &amp; PHENIX silicon detector upgrade projects at RHIC</a:t>
            </a:r>
          </a:p>
          <a:p>
            <a:pPr lvl="1"/>
            <a:r>
              <a:rPr lang="en-US" dirty="0"/>
              <a:t>STAR HFT</a:t>
            </a:r>
          </a:p>
          <a:p>
            <a:pPr lvl="1"/>
            <a:r>
              <a:rPr lang="en-US" dirty="0"/>
              <a:t>PHENIX FVTX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35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3499"/>
            <a:ext cx="7224713" cy="522400"/>
          </a:xfrm>
        </p:spPr>
        <p:txBody>
          <a:bodyPr/>
          <a:lstStyle/>
          <a:p>
            <a:r>
              <a:rPr lang="en-US" sz="3600" dirty="0"/>
              <a:t>Schedules and Milestones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91E24-7272-2448-B1C0-5DA81653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43487" y="1128952"/>
          <a:ext cx="6057030" cy="281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9505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2327400" y="1523593"/>
            <a:ext cx="771525" cy="369332"/>
            <a:chOff x="1657350" y="2031459"/>
            <a:chExt cx="1028700" cy="492443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1028700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1657350" y="2031459"/>
              <a:ext cx="99856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Stave &amp; RU </a:t>
              </a:r>
            </a:p>
            <a:p>
              <a:r>
                <a:rPr lang="en-US" sz="90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4072693" y="4192353"/>
            <a:ext cx="824117" cy="307324"/>
            <a:chOff x="3262785" y="2711027"/>
            <a:chExt cx="1098822" cy="409764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262785" y="2720683"/>
              <a:ext cx="928031" cy="40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Power system </a:t>
              </a:r>
            </a:p>
            <a:p>
              <a:r>
                <a:rPr lang="en-US" sz="675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2346771" y="1985938"/>
            <a:ext cx="3799758" cy="230832"/>
            <a:chOff x="3028117" y="2690395"/>
            <a:chExt cx="5066344" cy="30777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3675792" y="2672804"/>
            <a:ext cx="1303079" cy="300082"/>
            <a:chOff x="4094391" y="2680223"/>
            <a:chExt cx="1737438" cy="400108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4094391" y="2680223"/>
              <a:ext cx="1737438" cy="400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75" dirty="0"/>
                <a:t>Service barrel </a:t>
              </a:r>
            </a:p>
            <a:p>
              <a:r>
                <a:rPr lang="en-US" sz="675" dirty="0"/>
                <a:t>design &amp; production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A5E1B6B-8D21-AD4D-9E10-60DF0B7ABE9B}"/>
              </a:ext>
            </a:extLst>
          </p:cNvPr>
          <p:cNvGrpSpPr/>
          <p:nvPr/>
        </p:nvGrpSpPr>
        <p:grpSpPr>
          <a:xfrm>
            <a:off x="4484750" y="2978371"/>
            <a:ext cx="832286" cy="334835"/>
            <a:chOff x="4135029" y="4197743"/>
            <a:chExt cx="1109715" cy="446447"/>
          </a:xfrm>
        </p:grpSpPr>
        <p:sp>
          <p:nvSpPr>
            <p:cNvPr id="27" name="5-Point Star 26">
              <a:extLst>
                <a:ext uri="{FF2B5EF4-FFF2-40B4-BE49-F238E27FC236}">
                  <a16:creationId xmlns:a16="http://schemas.microsoft.com/office/drawing/2014/main" id="{E49ACC7A-FDBD-1D4C-A90F-85DB7BF1F885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D3B084F-63CB-B841-B831-8198DB0E5C5C}"/>
                </a:ext>
              </a:extLst>
            </p:cNvPr>
            <p:cNvSpPr txBox="1"/>
            <p:nvPr/>
          </p:nvSpPr>
          <p:spPr>
            <a:xfrm>
              <a:off x="4248317" y="4197743"/>
              <a:ext cx="996427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MVTX final </a:t>
              </a:r>
            </a:p>
            <a:p>
              <a:r>
                <a:rPr lang="en-US" sz="788" dirty="0"/>
                <a:t>design review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CA1D4B-C503-AE4E-BD8B-54AB3BF531C7}"/>
              </a:ext>
            </a:extLst>
          </p:cNvPr>
          <p:cNvGrpSpPr/>
          <p:nvPr/>
        </p:nvGrpSpPr>
        <p:grpSpPr>
          <a:xfrm>
            <a:off x="2620106" y="2268395"/>
            <a:ext cx="621197" cy="196208"/>
            <a:chOff x="3728752" y="2682754"/>
            <a:chExt cx="828262" cy="26161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AF9D36F-93E9-E846-AFEE-796B88F54FB3}"/>
                </a:ext>
              </a:extLst>
            </p:cNvPr>
            <p:cNvCxnSpPr>
              <a:cxnSpLocks/>
            </p:cNvCxnSpPr>
            <p:nvPr/>
          </p:nvCxnSpPr>
          <p:spPr>
            <a:xfrm>
              <a:off x="3795165" y="2703054"/>
              <a:ext cx="761849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1EE598-D94F-D846-AAC0-2A53BD93AA2A}"/>
                </a:ext>
              </a:extLst>
            </p:cNvPr>
            <p:cNvSpPr txBox="1"/>
            <p:nvPr/>
          </p:nvSpPr>
          <p:spPr>
            <a:xfrm>
              <a:off x="3728752" y="2682754"/>
              <a:ext cx="795517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End Wheels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46488B-1DBB-234F-81F3-41B9C66DF77E}"/>
              </a:ext>
            </a:extLst>
          </p:cNvPr>
          <p:cNvGrpSpPr/>
          <p:nvPr/>
        </p:nvGrpSpPr>
        <p:grpSpPr>
          <a:xfrm>
            <a:off x="3269131" y="2377461"/>
            <a:ext cx="767717" cy="196208"/>
            <a:chOff x="3895974" y="2661453"/>
            <a:chExt cx="1023623" cy="261611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433B74A-C47F-5948-A5B6-681930CC1B74}"/>
                </a:ext>
              </a:extLst>
            </p:cNvPr>
            <p:cNvCxnSpPr>
              <a:cxnSpLocks/>
            </p:cNvCxnSpPr>
            <p:nvPr/>
          </p:nvCxnSpPr>
          <p:spPr>
            <a:xfrm>
              <a:off x="3895974" y="2703054"/>
              <a:ext cx="102362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7BF6FD-6120-1C4D-A168-1240E1AA35B2}"/>
                </a:ext>
              </a:extLst>
            </p:cNvPr>
            <p:cNvSpPr txBox="1"/>
            <p:nvPr/>
          </p:nvSpPr>
          <p:spPr>
            <a:xfrm>
              <a:off x="4156865" y="2661453"/>
              <a:ext cx="470643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CYSS</a:t>
              </a:r>
              <a:endParaRPr lang="en-US" sz="9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5044148" y="3474588"/>
            <a:ext cx="660758" cy="196208"/>
            <a:chOff x="3262785" y="2681608"/>
            <a:chExt cx="881010" cy="261611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262785" y="2681608"/>
              <a:ext cx="881010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5019022" y="3695614"/>
            <a:ext cx="660758" cy="196208"/>
            <a:chOff x="3031258" y="2686395"/>
            <a:chExt cx="881011" cy="261611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031258" y="2686395"/>
              <a:ext cx="88101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5516544" y="3821548"/>
            <a:ext cx="925261" cy="334835"/>
            <a:chOff x="4135029" y="4197743"/>
            <a:chExt cx="1233682" cy="446447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1120394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Test half barrels</a:t>
              </a:r>
            </a:p>
            <a:p>
              <a:r>
                <a:rPr lang="en-US" sz="788" dirty="0"/>
                <a:t> #1, 2@BNL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5533874" y="4192350"/>
            <a:ext cx="1705916" cy="304479"/>
            <a:chOff x="3190658" y="2711027"/>
            <a:chExt cx="2274555" cy="405972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90658" y="2716890"/>
              <a:ext cx="227455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b="1" dirty="0"/>
                <a:t>MVTX installation &amp; commissioning @BNL</a:t>
              </a:r>
            </a:p>
            <a:p>
              <a:r>
                <a:rPr lang="en-US" sz="675" b="1" dirty="0"/>
                <a:t>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6290316" y="3270300"/>
            <a:ext cx="1061515" cy="334835"/>
            <a:chOff x="4135029" y="4197743"/>
            <a:chExt cx="1415353" cy="446447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302065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Install half barrel</a:t>
              </a:r>
            </a:p>
            <a:p>
              <a:r>
                <a:rPr lang="en-US" sz="788" dirty="0"/>
                <a:t> #1, 2@sPHENIX IR;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6543821" y="2629969"/>
            <a:ext cx="1034265" cy="334835"/>
            <a:chOff x="4135029" y="4238203"/>
            <a:chExt cx="1379020" cy="446447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7" y="4238203"/>
              <a:ext cx="1265732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788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/>
          <p:nvPr/>
        </p:nvCxnSpPr>
        <p:spPr>
          <a:xfrm>
            <a:off x="7600514" y="1431638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/>
          <p:nvPr/>
        </p:nvCxnSpPr>
        <p:spPr>
          <a:xfrm>
            <a:off x="6573207" y="1422577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/>
          <p:nvPr/>
        </p:nvCxnSpPr>
        <p:spPr>
          <a:xfrm>
            <a:off x="5587989" y="1420358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/>
          <p:nvPr/>
        </p:nvCxnSpPr>
        <p:spPr>
          <a:xfrm>
            <a:off x="4569716" y="1420358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3581400" y="1410892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/>
          <p:nvPr/>
        </p:nvCxnSpPr>
        <p:spPr>
          <a:xfrm>
            <a:off x="2548991" y="1407082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1543487" y="1401321"/>
            <a:ext cx="6918" cy="3215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/>
          <p:nvPr/>
        </p:nvCxnSpPr>
        <p:spPr>
          <a:xfrm>
            <a:off x="1543487" y="4616918"/>
            <a:ext cx="6057027" cy="11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3712024" y="1562679"/>
            <a:ext cx="569387" cy="300082"/>
            <a:chOff x="1563564" y="2070534"/>
            <a:chExt cx="759183" cy="400108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59183" cy="40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FELIX </a:t>
              </a:r>
            </a:p>
            <a:p>
              <a:r>
                <a:rPr lang="en-US" sz="675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3232010" y="3361427"/>
            <a:ext cx="2371149" cy="230832"/>
            <a:chOff x="3028117" y="2690395"/>
            <a:chExt cx="5066344" cy="211240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4034337" y="2690395"/>
              <a:ext cx="3606100" cy="211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Barrel Assembly &amp; Testing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94B2C5C-5AB0-4149-97DE-07F650499B62}"/>
              </a:ext>
            </a:extLst>
          </p:cNvPr>
          <p:cNvGrpSpPr/>
          <p:nvPr/>
        </p:nvGrpSpPr>
        <p:grpSpPr>
          <a:xfrm>
            <a:off x="1531638" y="1509921"/>
            <a:ext cx="1032655" cy="618624"/>
            <a:chOff x="3208616" y="4296871"/>
            <a:chExt cx="1376873" cy="824831"/>
          </a:xfrm>
        </p:grpSpPr>
        <p:sp>
          <p:nvSpPr>
            <p:cNvPr id="69" name="5-Point Star 68">
              <a:extLst>
                <a:ext uri="{FF2B5EF4-FFF2-40B4-BE49-F238E27FC236}">
                  <a16:creationId xmlns:a16="http://schemas.microsoft.com/office/drawing/2014/main" id="{9C1596B5-5FCF-A34D-8F67-0B01F88124E3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CF345A6-0162-7741-B152-66EBC1D57560}"/>
                </a:ext>
              </a:extLst>
            </p:cNvPr>
            <p:cNvSpPr txBox="1"/>
            <p:nvPr/>
          </p:nvSpPr>
          <p:spPr>
            <a:xfrm>
              <a:off x="3208616" y="4444594"/>
              <a:ext cx="137687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b="1" dirty="0">
                  <a:solidFill>
                    <a:srgbClr val="FF0000"/>
                  </a:solidFill>
                </a:rPr>
                <a:t>ALICE IB stave done;</a:t>
              </a:r>
            </a:p>
            <a:p>
              <a:r>
                <a:rPr lang="en-US" sz="675" b="1" dirty="0">
                  <a:solidFill>
                    <a:srgbClr val="FF0000"/>
                  </a:solidFill>
                </a:rPr>
                <a:t>Facilities available for </a:t>
              </a:r>
            </a:p>
            <a:p>
              <a:r>
                <a:rPr lang="en-US" sz="675" b="1" dirty="0">
                  <a:solidFill>
                    <a:srgbClr val="FF0000"/>
                  </a:solidFill>
                </a:rPr>
                <a:t>sPHENIX production;</a:t>
              </a:r>
            </a:p>
            <a:p>
              <a:r>
                <a:rPr lang="en-US" sz="675" b="1" dirty="0">
                  <a:solidFill>
                    <a:srgbClr val="FF0000"/>
                  </a:solidFill>
                </a:rPr>
                <a:t>Window of opportunity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692798" y="785100"/>
            <a:ext cx="3029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32AFF"/>
                </a:solidFill>
              </a:rPr>
              <a:t>sPHENIX:</a:t>
            </a:r>
            <a:r>
              <a:rPr lang="en-US" sz="1400" dirty="0">
                <a:solidFill>
                  <a:srgbClr val="032AFF"/>
                </a:solidFill>
              </a:rPr>
              <a:t>            CD1                           CD2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1828800" y="895350"/>
            <a:ext cx="84966" cy="10317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769347" y="1401321"/>
            <a:ext cx="635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MVTX</a:t>
            </a:r>
            <a:endParaRPr lang="en-US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6553200" y="895350"/>
            <a:ext cx="84966" cy="10317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3200400" y="895350"/>
            <a:ext cx="84966" cy="10317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4800600" y="895350"/>
            <a:ext cx="84966" cy="10317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6628787" y="810460"/>
            <a:ext cx="1066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1</a:t>
            </a:r>
            <a:r>
              <a:rPr lang="en-US" sz="1400" baseline="30000" dirty="0">
                <a:solidFill>
                  <a:srgbClr val="032AFF"/>
                </a:solidFill>
              </a:rPr>
              <a:t>st</a:t>
            </a:r>
            <a:r>
              <a:rPr lang="en-US" sz="1400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4843083" y="793446"/>
            <a:ext cx="997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Installation</a:t>
            </a:r>
          </a:p>
        </p:txBody>
      </p:sp>
    </p:spTree>
    <p:extLst>
      <p:ext uri="{BB962C8B-B14F-4D97-AF65-F5344CB8AC3E}">
        <p14:creationId xmlns:p14="http://schemas.microsoft.com/office/powerpoint/2010/main" val="64823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2224</TotalTime>
  <Words>2082</Words>
  <Application>Microsoft Macintosh PowerPoint</Application>
  <PresentationFormat>On-screen Show (16:9)</PresentationFormat>
  <Paragraphs>523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ＭＳ Ｐゴシック</vt:lpstr>
      <vt:lpstr>ＭＳ Ｐゴシック</vt:lpstr>
      <vt:lpstr>Arial</vt:lpstr>
      <vt:lpstr>Calibri</vt:lpstr>
      <vt:lpstr>Calibri Light</vt:lpstr>
      <vt:lpstr>Times New Roman</vt:lpstr>
      <vt:lpstr>Wingdings</vt:lpstr>
      <vt:lpstr>Office Theme</vt:lpstr>
      <vt:lpstr>MVTX Overview</vt:lpstr>
      <vt:lpstr>Outline</vt:lpstr>
      <vt:lpstr>Exciting Science Enabled by MVTX</vt:lpstr>
      <vt:lpstr>Monolithic Active Pixel Sensors (MAPS) The Next-Generation, State-of-the-Art Pixel Tracker</vt:lpstr>
      <vt:lpstr>MVTX: MAPS-based VerTeX Detector </vt:lpstr>
      <vt:lpstr>MVTX Detector</vt:lpstr>
      <vt:lpstr>Scope of the MVTX Project</vt:lpstr>
      <vt:lpstr>Updated Cost &amp; Schedule, July 2018</vt:lpstr>
      <vt:lpstr>Schedules and Milestones</vt:lpstr>
      <vt:lpstr>sPHENIX MVTX Group: Institution Roles</vt:lpstr>
      <vt:lpstr>MVTX Readout, Power and Controls</vt:lpstr>
      <vt:lpstr>Event Multiplicity and Collision Rates: sPHENIX vs ALICE</vt:lpstr>
      <vt:lpstr>Projected sPHENIX Data Rates</vt:lpstr>
      <vt:lpstr>Expected Radiation Level after 5-year Runs</vt:lpstr>
      <vt:lpstr>LANL LDRD Activity Highlights</vt:lpstr>
      <vt:lpstr>MVTX Full Readout Chain Demonstrated</vt:lpstr>
      <vt:lpstr>Stave and RU Production QA Plan</vt:lpstr>
      <vt:lpstr>Detector Assembly Plan at LBNL</vt:lpstr>
      <vt:lpstr>Mechanical Integration </vt:lpstr>
      <vt:lpstr>Simulations for Optimization </vt:lpstr>
      <vt:lpstr>Summary</vt:lpstr>
      <vt:lpstr>backup</vt:lpstr>
      <vt:lpstr>Cable routing</vt:lpstr>
      <vt:lpstr>Radiation Level Outside of HCal: for Electronics </vt:lpstr>
      <vt:lpstr>PowerPoint Presentation</vt:lpstr>
      <vt:lpstr>Bonding wire/Wedge</vt:lpstr>
      <vt:lpstr>MVTX Telescope Test Beam at Fermilab</vt:lpstr>
      <vt:lpstr>Fermilab Test Beam Results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MVTX Director’s Review</dc:title>
  <dc:creator>Ming Liu</dc:creator>
  <cp:lastModifiedBy>Ming Liu</cp:lastModifiedBy>
  <cp:revision>212</cp:revision>
  <cp:lastPrinted>2015-10-28T19:08:40Z</cp:lastPrinted>
  <dcterms:created xsi:type="dcterms:W3CDTF">2018-07-10T15:33:42Z</dcterms:created>
  <dcterms:modified xsi:type="dcterms:W3CDTF">2018-07-12T19:41:51Z</dcterms:modified>
</cp:coreProperties>
</file>