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15" r:id="rId2"/>
    <p:sldId id="316" r:id="rId3"/>
    <p:sldId id="585" r:id="rId4"/>
    <p:sldId id="308" r:id="rId5"/>
    <p:sldId id="495" r:id="rId6"/>
    <p:sldId id="317" r:id="rId7"/>
    <p:sldId id="265" r:id="rId8"/>
    <p:sldId id="417" r:id="rId9"/>
    <p:sldId id="576" r:id="rId10"/>
    <p:sldId id="586" r:id="rId11"/>
    <p:sldId id="583" r:id="rId12"/>
    <p:sldId id="382" r:id="rId13"/>
    <p:sldId id="272" r:id="rId14"/>
    <p:sldId id="589" r:id="rId15"/>
    <p:sldId id="421" r:id="rId16"/>
    <p:sldId id="427" r:id="rId17"/>
    <p:sldId id="505" r:id="rId18"/>
    <p:sldId id="500" r:id="rId19"/>
    <p:sldId id="590" r:id="rId20"/>
    <p:sldId id="314" r:id="rId21"/>
    <p:sldId id="568" r:id="rId22"/>
    <p:sldId id="569" r:id="rId23"/>
    <p:sldId id="556" r:id="rId24"/>
    <p:sldId id="584" r:id="rId25"/>
    <p:sldId id="398" r:id="rId26"/>
    <p:sldId id="587" r:id="rId27"/>
    <p:sldId id="588" r:id="rId28"/>
    <p:sldId id="257" r:id="rId29"/>
    <p:sldId id="368" r:id="rId30"/>
    <p:sldId id="264" r:id="rId31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2AFF"/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73"/>
    <p:restoredTop sz="94653"/>
  </p:normalViewPr>
  <p:slideViewPr>
    <p:cSldViewPr>
      <p:cViewPr varScale="1">
        <p:scale>
          <a:sx n="135" d="100"/>
          <a:sy n="135" d="100"/>
        </p:scale>
        <p:origin x="192" y="28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7/11/18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7/11/18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1BF12-C18E-E94A-9CF5-1C3CBDA3F23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95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2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81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005"/>
            <a:ext cx="8382000" cy="56554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42950"/>
            <a:ext cx="8229600" cy="385167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5005"/>
            <a:ext cx="8534400" cy="5655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742950"/>
            <a:ext cx="4038600" cy="3851673"/>
          </a:xfrm>
        </p:spPr>
        <p:txBody>
          <a:bodyPr/>
          <a:lstStyle>
            <a:lvl1pPr>
              <a:defRPr sz="2400"/>
            </a:lvl1pPr>
            <a:lvl2pPr>
              <a:defRPr sz="2000" b="0"/>
            </a:lvl2pPr>
            <a:lvl3pPr>
              <a:defRPr sz="1800" b="0"/>
            </a:lvl3pPr>
            <a:lvl4pPr>
              <a:defRPr sz="1800" b="0"/>
            </a:lvl4pPr>
            <a:lvl5pPr>
              <a:defRPr sz="18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42950"/>
            <a:ext cx="4038600" cy="3851673"/>
          </a:xfrm>
        </p:spPr>
        <p:txBody>
          <a:bodyPr/>
          <a:lstStyle>
            <a:lvl1pPr>
              <a:defRPr sz="2400" b="0"/>
            </a:lvl1pPr>
            <a:lvl2pPr>
              <a:defRPr sz="2000" b="0"/>
            </a:lvl2pPr>
            <a:lvl3pPr>
              <a:defRPr sz="1800" b="0"/>
            </a:lvl3pPr>
            <a:lvl4pPr>
              <a:defRPr sz="1800" b="0"/>
            </a:lvl4pPr>
            <a:lvl5pPr>
              <a:defRPr sz="18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000" b="0"/>
            </a:lvl1pPr>
            <a:lvl2pPr>
              <a:defRPr sz="1800" b="0"/>
            </a:lvl2pPr>
            <a:lvl3pPr>
              <a:defRPr sz="1800" b="0"/>
            </a:lvl3pPr>
            <a:lvl4pPr>
              <a:defRPr sz="1800" b="0"/>
            </a:lvl4pPr>
            <a:lvl5pPr>
              <a:defRPr sz="1800" b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000" b="0"/>
            </a:lvl1pPr>
            <a:lvl2pPr>
              <a:defRPr sz="1800" b="0"/>
            </a:lvl2pPr>
            <a:lvl3pPr>
              <a:defRPr sz="1800" b="0"/>
            </a:lvl3pPr>
            <a:lvl4pPr>
              <a:defRPr sz="1800" b="0"/>
            </a:lvl4pPr>
            <a:lvl5pPr>
              <a:defRPr sz="1800" b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5005"/>
            <a:ext cx="8534400" cy="56554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25005"/>
            <a:ext cx="8534400" cy="5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742950"/>
            <a:ext cx="8229600" cy="385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July 19-20, 2018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2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MVTX Director’s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5" y="4869657"/>
            <a:ext cx="534195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7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2" y="3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b="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b="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b="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400" b="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2.wdp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jpg"/><Relationship Id="rId4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287338" y="571500"/>
            <a:ext cx="8704263" cy="1200150"/>
          </a:xfrm>
          <a:solidFill>
            <a:srgbClr val="3399FF"/>
          </a:solidFill>
        </p:spPr>
        <p:txBody>
          <a:bodyPr/>
          <a:lstStyle/>
          <a:p>
            <a:pPr algn="ctr"/>
            <a:r>
              <a:rPr lang="en-US" altLang="en-US" b="0" dirty="0">
                <a:solidFill>
                  <a:schemeClr val="bg1"/>
                </a:solidFill>
              </a:rPr>
              <a:t>MVTX </a:t>
            </a:r>
            <a:r>
              <a:rPr lang="en-US" altLang="en-US" b="0" dirty="0"/>
              <a:t>Overview</a:t>
            </a:r>
            <a:endParaRPr lang="en-US" altLang="en-US" b="0" dirty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210469" y="2219327"/>
            <a:ext cx="6858000" cy="2190750"/>
          </a:xfrm>
        </p:spPr>
        <p:txBody>
          <a:bodyPr/>
          <a:lstStyle/>
          <a:p>
            <a:r>
              <a:rPr lang="en-US" altLang="en-US" sz="2800" b="0" dirty="0">
                <a:solidFill>
                  <a:srgbClr val="3399FF"/>
                </a:solidFill>
              </a:rPr>
              <a:t>Ming Liu, for the MVTX Group</a:t>
            </a:r>
          </a:p>
          <a:p>
            <a:r>
              <a:rPr lang="en-US" altLang="en-US" sz="2800" b="0" dirty="0">
                <a:solidFill>
                  <a:srgbClr val="3399FF"/>
                </a:solidFill>
              </a:rPr>
              <a:t>Los Alamos National Laboratory</a:t>
            </a:r>
          </a:p>
          <a:p>
            <a:r>
              <a:rPr lang="en-US" altLang="en-US" sz="2800" b="0" dirty="0">
                <a:solidFill>
                  <a:srgbClr val="3399FF"/>
                </a:solidFill>
              </a:rPr>
              <a:t>July 19-20, 2018</a:t>
            </a: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9" y="578644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5156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B3023-1457-124F-B104-0129A3AC3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005"/>
            <a:ext cx="8382000" cy="565545"/>
          </a:xfrm>
        </p:spPr>
        <p:txBody>
          <a:bodyPr/>
          <a:lstStyle/>
          <a:p>
            <a:r>
              <a:rPr lang="en-US" sz="3200" dirty="0"/>
              <a:t>sPHENIX MVTX Group: Institution Roles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74A3823-CC92-4247-B696-BC3DD844E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42951"/>
            <a:ext cx="3886200" cy="91439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Growing number of institutions </a:t>
            </a:r>
          </a:p>
          <a:p>
            <a:pPr lvl="1"/>
            <a:r>
              <a:rPr lang="en-US" dirty="0"/>
              <a:t>Major institutions lead key tasks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F82152-BB91-EE49-A79E-D2D9B6658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373D6B-49A0-A946-86D1-A63C7D46A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FA1B0-526F-B345-9900-B27BA8955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6BD8D3-58A3-044B-A8F5-CBC0283E0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622707"/>
            <a:ext cx="3823570" cy="4269654"/>
          </a:xfrm>
          <a:prstGeom prst="rect">
            <a:avLst/>
          </a:prstGeom>
          <a:ln>
            <a:solidFill>
              <a:srgbClr val="032AFF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53B142-D0E6-284D-A376-7C6A84C7E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10" y="1504950"/>
            <a:ext cx="436657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81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852" y="-72477"/>
            <a:ext cx="7299147" cy="742950"/>
          </a:xfrm>
        </p:spPr>
        <p:txBody>
          <a:bodyPr>
            <a:noAutofit/>
          </a:bodyPr>
          <a:lstStyle/>
          <a:p>
            <a:r>
              <a:rPr lang="en-US" dirty="0"/>
              <a:t>MVTX Readout, Power and Controls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23422" y="612864"/>
            <a:ext cx="6627224" cy="3244465"/>
            <a:chOff x="121974" y="1442743"/>
            <a:chExt cx="8836298" cy="432595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email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  <a:solidFill>
              <a:schemeClr val="bg2"/>
            </a:solidFill>
          </p:grpSpPr>
          <p:sp>
            <p:nvSpPr>
              <p:cNvPr id="55" name="Rectangle 54"/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grpFill/>
              <a:ln w="19050">
                <a:solidFill>
                  <a:schemeClr val="tx2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600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grpFill/>
            </p:spPr>
          </p:pic>
        </p:grpSp>
        <p:sp>
          <p:nvSpPr>
            <p:cNvPr id="10" name="TextBox 123"/>
            <p:cNvSpPr txBox="1"/>
            <p:nvPr/>
          </p:nvSpPr>
          <p:spPr>
            <a:xfrm>
              <a:off x="5005583" y="4958327"/>
              <a:ext cx="83405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Power Board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87172" y="4233371"/>
              <a:ext cx="987827" cy="357656"/>
            </a:xfrm>
            <a:prstGeom prst="rect">
              <a:avLst/>
            </a:prstGeom>
            <a:noFill/>
            <a:ln>
              <a:solidFill>
                <a:srgbClr val="244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88" dirty="0">
                  <a:solidFill>
                    <a:schemeClr val="tx1"/>
                  </a:solidFill>
                </a:rPr>
                <a:t>Filtering Capacitors</a:t>
              </a:r>
            </a:p>
          </p:txBody>
        </p:sp>
        <p:sp>
          <p:nvSpPr>
            <p:cNvPr id="12" name="TextBox 126"/>
            <p:cNvSpPr txBox="1"/>
            <p:nvPr/>
          </p:nvSpPr>
          <p:spPr>
            <a:xfrm>
              <a:off x="3604682" y="3405298"/>
              <a:ext cx="128686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 err="1"/>
                <a:t>Samtec</a:t>
              </a:r>
              <a:r>
                <a:rPr lang="en-US" sz="900" dirty="0"/>
                <a:t> </a:t>
              </a:r>
              <a:r>
                <a:rPr lang="en-US" sz="900" dirty="0" err="1"/>
                <a:t>Twinax</a:t>
              </a:r>
              <a:r>
                <a:rPr lang="en-US" sz="900" dirty="0"/>
                <a:t> “</a:t>
              </a:r>
              <a:r>
                <a:rPr lang="en-US" sz="900" dirty="0" err="1"/>
                <a:t>FireFly</a:t>
              </a:r>
              <a:r>
                <a:rPr lang="en-US" sz="900" dirty="0"/>
                <a:t>”</a:t>
              </a:r>
            </a:p>
          </p:txBody>
        </p:sp>
        <p:sp>
          <p:nvSpPr>
            <p:cNvPr id="13" name="TextBox 127"/>
            <p:cNvSpPr txBox="1"/>
            <p:nvPr/>
          </p:nvSpPr>
          <p:spPr>
            <a:xfrm>
              <a:off x="3018512" y="2586559"/>
              <a:ext cx="17961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5" dirty="0"/>
                <a:t>9 Data (1.2Gbps)</a:t>
              </a:r>
            </a:p>
            <a:p>
              <a:r>
                <a:rPr lang="en-US" sz="825" dirty="0"/>
                <a:t>1 Clock, 1 Control/Trigger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/>
            </a:prstGeom>
            <a:solidFill>
              <a:srgbClr val="2445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5" name="TextBox 129"/>
            <p:cNvSpPr txBox="1"/>
            <p:nvPr/>
          </p:nvSpPr>
          <p:spPr>
            <a:xfrm>
              <a:off x="4874531" y="1982934"/>
              <a:ext cx="11442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5" dirty="0"/>
                <a:t>Readout Unit</a:t>
              </a:r>
            </a:p>
            <a:p>
              <a:r>
                <a:rPr lang="en-US" sz="825" dirty="0"/>
                <a:t>Front End</a:t>
              </a:r>
            </a:p>
          </p:txBody>
        </p:sp>
        <p:sp>
          <p:nvSpPr>
            <p:cNvPr id="16" name="TextBox 130"/>
            <p:cNvSpPr txBox="1"/>
            <p:nvPr/>
          </p:nvSpPr>
          <p:spPr>
            <a:xfrm>
              <a:off x="3620383" y="4442161"/>
              <a:ext cx="107282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/>
                <a:t>Regulated Power</a:t>
              </a:r>
            </a:p>
          </p:txBody>
        </p:sp>
        <p:sp>
          <p:nvSpPr>
            <p:cNvPr id="17" name="TextBox 131"/>
            <p:cNvSpPr txBox="1"/>
            <p:nvPr/>
          </p:nvSpPr>
          <p:spPr>
            <a:xfrm>
              <a:off x="7793949" y="3417382"/>
              <a:ext cx="111337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/>
                <a:t>FELIX</a:t>
              </a:r>
            </a:p>
            <a:p>
              <a:pPr algn="ctr"/>
              <a:r>
                <a:rPr lang="en-US" sz="900" dirty="0"/>
                <a:t>Back End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75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Data (9.6 Gb/s max)</a:t>
              </a:r>
            </a:p>
          </p:txBody>
        </p:sp>
        <p:sp>
          <p:nvSpPr>
            <p:cNvPr id="19" name="Left-Right Arrow 18"/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/>
            </a:prstGeom>
            <a:solidFill>
              <a:srgbClr val="F29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75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Control</a:t>
              </a:r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</a:t>
              </a:r>
            </a:p>
          </p:txBody>
        </p:sp>
        <p:sp>
          <p:nvSpPr>
            <p:cNvPr id="21" name="TextBox 142"/>
            <p:cNvSpPr txBox="1"/>
            <p:nvPr/>
          </p:nvSpPr>
          <p:spPr>
            <a:xfrm>
              <a:off x="121974" y="4007965"/>
              <a:ext cx="84084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 err="1"/>
                <a:t>Alpide</a:t>
              </a:r>
              <a:r>
                <a:rPr lang="en-US" sz="900" dirty="0"/>
                <a:t> Sensors</a:t>
              </a:r>
            </a:p>
          </p:txBody>
        </p:sp>
        <p:cxnSp>
          <p:nvCxnSpPr>
            <p:cNvPr id="22" name="Straight Arrow Connector 21"/>
            <p:cNvCxnSpPr>
              <a:stCxn id="21" idx="0"/>
            </p:cNvCxnSpPr>
            <p:nvPr/>
          </p:nvCxnSpPr>
          <p:spPr>
            <a:xfrm flipH="1" flipV="1">
              <a:off x="343013" y="3272499"/>
              <a:ext cx="199384" cy="735467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1" idx="0"/>
            </p:cNvCxnSpPr>
            <p:nvPr/>
          </p:nvCxnSpPr>
          <p:spPr>
            <a:xfrm flipV="1">
              <a:off x="542397" y="3272499"/>
              <a:ext cx="16903" cy="735467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1" idx="2"/>
            </p:cNvCxnSpPr>
            <p:nvPr/>
          </p:nvCxnSpPr>
          <p:spPr>
            <a:xfrm flipV="1">
              <a:off x="542397" y="4390393"/>
              <a:ext cx="591276" cy="110015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49"/>
            <p:cNvSpPr txBox="1"/>
            <p:nvPr/>
          </p:nvSpPr>
          <p:spPr>
            <a:xfrm>
              <a:off x="1259649" y="3825353"/>
              <a:ext cx="45217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FPC</a:t>
              </a:r>
            </a:p>
          </p:txBody>
        </p:sp>
        <p:sp>
          <p:nvSpPr>
            <p:cNvPr id="26" name="TextBox 152"/>
            <p:cNvSpPr txBox="1"/>
            <p:nvPr/>
          </p:nvSpPr>
          <p:spPr>
            <a:xfrm>
              <a:off x="1441622" y="4500873"/>
              <a:ext cx="7234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Cold Plate</a:t>
              </a:r>
            </a:p>
          </p:txBody>
        </p:sp>
        <p:cxnSp>
          <p:nvCxnSpPr>
            <p:cNvPr id="27" name="Elbow Connector 26"/>
            <p:cNvCxnSpPr>
              <a:stCxn id="11" idx="0"/>
            </p:cNvCxnSpPr>
            <p:nvPr/>
          </p:nvCxnSpPr>
          <p:spPr>
            <a:xfrm rot="16200000" flipV="1">
              <a:off x="2331420" y="3683706"/>
              <a:ext cx="373078" cy="726252"/>
            </a:xfrm>
            <a:prstGeom prst="bentConnector2">
              <a:avLst/>
            </a:prstGeom>
            <a:ln w="28575"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57"/>
            <p:cNvSpPr txBox="1"/>
            <p:nvPr/>
          </p:nvSpPr>
          <p:spPr>
            <a:xfrm>
              <a:off x="4867263" y="4274332"/>
              <a:ext cx="97237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regulators</a:t>
              </a:r>
            </a:p>
          </p:txBody>
        </p:sp>
        <p:cxnSp>
          <p:nvCxnSpPr>
            <p:cNvPr id="29" name="Straight Arrow Connector 28"/>
            <p:cNvCxnSpPr>
              <a:endCxn id="55" idx="0"/>
            </p:cNvCxnSpPr>
            <p:nvPr/>
          </p:nvCxnSpPr>
          <p:spPr>
            <a:xfrm>
              <a:off x="5353449" y="3543794"/>
              <a:ext cx="1" cy="195527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61"/>
            <p:cNvSpPr txBox="1"/>
            <p:nvPr/>
          </p:nvSpPr>
          <p:spPr>
            <a:xfrm>
              <a:off x="2170635" y="3808712"/>
              <a:ext cx="766685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Power</a:t>
              </a:r>
            </a:p>
          </p:txBody>
        </p:sp>
        <p:sp>
          <p:nvSpPr>
            <p:cNvPr id="33" name="TextBox 166"/>
            <p:cNvSpPr txBox="1"/>
            <p:nvPr/>
          </p:nvSpPr>
          <p:spPr>
            <a:xfrm>
              <a:off x="6371382" y="2211228"/>
              <a:ext cx="1263369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88" dirty="0"/>
                <a:t>GBT Optical Links</a:t>
              </a:r>
            </a:p>
          </p:txBody>
        </p:sp>
        <p:sp>
          <p:nvSpPr>
            <p:cNvPr id="34" name="TextBox 167"/>
            <p:cNvSpPr txBox="1"/>
            <p:nvPr/>
          </p:nvSpPr>
          <p:spPr>
            <a:xfrm>
              <a:off x="871519" y="3537340"/>
              <a:ext cx="135755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9-sensor Stave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7979118" y="1806666"/>
              <a:ext cx="576081" cy="43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latin typeface="Calibri Light" panose="020F0302020204030204" pitchFamily="34" charset="0"/>
                </a:rPr>
                <a:t>DCS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36" idx="0"/>
            </p:cNvCxnSpPr>
            <p:nvPr/>
          </p:nvCxnSpPr>
          <p:spPr>
            <a:xfrm flipV="1">
              <a:off x="5852178" y="2022666"/>
              <a:ext cx="2198980" cy="51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66"/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</p:spPr>
          <p:txBody>
            <a:bodyPr wrap="none" tIns="27000" bIns="27000" rtlCol="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CAN bus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16200000">
              <a:off x="6335334" y="4226161"/>
              <a:ext cx="1728000" cy="432000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latin typeface="Calibri Light" panose="020F0302020204030204" pitchFamily="34" charset="0"/>
                </a:rPr>
                <a:t>Power supplies</a:t>
              </a:r>
            </a:p>
          </p:txBody>
        </p:sp>
        <p:sp>
          <p:nvSpPr>
            <p:cNvPr id="43" name="Left Arrow 42"/>
            <p:cNvSpPr/>
            <p:nvPr/>
          </p:nvSpPr>
          <p:spPr>
            <a:xfrm>
              <a:off x="5820016" y="4159026"/>
              <a:ext cx="1148548" cy="432000"/>
            </a:xfrm>
            <a:prstGeom prst="left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Power</a:t>
              </a:r>
            </a:p>
          </p:txBody>
        </p:sp>
        <p:sp>
          <p:nvSpPr>
            <p:cNvPr id="44" name="Left Arrow 43"/>
            <p:cNvSpPr/>
            <p:nvPr/>
          </p:nvSpPr>
          <p:spPr>
            <a:xfrm rot="16200000">
              <a:off x="8212104" y="1843454"/>
              <a:ext cx="1146878" cy="345457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 &amp; Clock</a:t>
              </a: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3620385" y="1442743"/>
              <a:ext cx="16933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 flipH="1">
              <a:off x="6700504" y="1442743"/>
              <a:ext cx="18479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Box 64"/>
            <p:cNvSpPr txBox="1"/>
            <p:nvPr/>
          </p:nvSpPr>
          <p:spPr>
            <a:xfrm>
              <a:off x="1563411" y="5368521"/>
              <a:ext cx="196840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dirty="0">
                  <a:solidFill>
                    <a:srgbClr val="FF0000"/>
                  </a:solidFill>
                  <a:latin typeface="+mj-lt"/>
                </a:rPr>
                <a:t>Interaction Region</a:t>
              </a:r>
            </a:p>
          </p:txBody>
        </p:sp>
        <p:sp>
          <p:nvSpPr>
            <p:cNvPr id="48" name="TextBox 65"/>
            <p:cNvSpPr txBox="1"/>
            <p:nvPr/>
          </p:nvSpPr>
          <p:spPr>
            <a:xfrm>
              <a:off x="4394122" y="5351719"/>
              <a:ext cx="190197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dirty="0">
                  <a:solidFill>
                    <a:srgbClr val="FF0000"/>
                  </a:solidFill>
                  <a:latin typeface="+mj-lt"/>
                </a:rPr>
                <a:t>Experimental Hall</a:t>
              </a:r>
            </a:p>
          </p:txBody>
        </p:sp>
        <p:sp>
          <p:nvSpPr>
            <p:cNvPr id="49" name="TextBox 66"/>
            <p:cNvSpPr txBox="1"/>
            <p:nvPr/>
          </p:nvSpPr>
          <p:spPr>
            <a:xfrm>
              <a:off x="6847988" y="5368586"/>
              <a:ext cx="173808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dirty="0">
                  <a:solidFill>
                    <a:srgbClr val="FF0000"/>
                  </a:solidFill>
                  <a:latin typeface="+mj-lt"/>
                </a:rPr>
                <a:t>Counting House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00800" y="4869657"/>
            <a:ext cx="1600200" cy="273844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1223422" y="4045000"/>
            <a:ext cx="6777578" cy="6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/>
              <a:t>MVTX Detector Electronics consists of three parts</a:t>
            </a:r>
          </a:p>
          <a:p>
            <a:pPr marL="0" indent="0">
              <a:buNone/>
            </a:pPr>
            <a:r>
              <a:rPr lang="en-US" sz="1200" b="1" dirty="0">
                <a:solidFill>
                  <a:srgbClr val="FF0000"/>
                </a:solidFill>
              </a:rPr>
              <a:t>   Sensor</a:t>
            </a:r>
            <a:r>
              <a:rPr lang="en-US" sz="1200" dirty="0"/>
              <a:t>-Stave (9 ALPIDE chips)       |    </a:t>
            </a:r>
            <a:r>
              <a:rPr lang="en-US" sz="1200" b="1" dirty="0">
                <a:solidFill>
                  <a:srgbClr val="FF0000"/>
                </a:solidFill>
              </a:rPr>
              <a:t>Front End</a:t>
            </a:r>
            <a:r>
              <a:rPr lang="en-US" sz="1200" dirty="0"/>
              <a:t>-Readout Unit         | </a:t>
            </a:r>
            <a:r>
              <a:rPr lang="en-US" sz="1200" b="1" dirty="0">
                <a:solidFill>
                  <a:srgbClr val="FF0000"/>
                </a:solidFill>
              </a:rPr>
              <a:t>Back End</a:t>
            </a:r>
            <a:r>
              <a:rPr lang="en-US" sz="1200" dirty="0"/>
              <a:t>-FELIX/DAM</a:t>
            </a:r>
            <a:endParaRPr lang="en-US" sz="1200" b="1" dirty="0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06B51309-4058-B84C-80E2-204B710F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6EC466A8-50F9-8B49-A113-A9EFC40F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ED5717-B0E0-EB46-89A7-C57649578978}"/>
              </a:ext>
            </a:extLst>
          </p:cNvPr>
          <p:cNvSpPr txBox="1"/>
          <p:nvPr/>
        </p:nvSpPr>
        <p:spPr>
          <a:xfrm>
            <a:off x="8079424" y="676278"/>
            <a:ext cx="109196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/>
              <a:t>Alex,Sho</a:t>
            </a:r>
            <a:r>
              <a:rPr lang="en-US" sz="1050" dirty="0"/>
              <a:t>, Jo, Leo</a:t>
            </a:r>
          </a:p>
          <a:p>
            <a:r>
              <a:rPr lang="en-US" sz="1050" dirty="0"/>
              <a:t>#1,2,3</a:t>
            </a:r>
          </a:p>
        </p:txBody>
      </p:sp>
      <p:pic>
        <p:nvPicPr>
          <p:cNvPr id="72" name="Picture 71" descr="Screen Clipping">
            <a:extLst>
              <a:ext uri="{FF2B5EF4-FFF2-40B4-BE49-F238E27FC236}">
                <a16:creationId xmlns:a16="http://schemas.microsoft.com/office/drawing/2014/main" id="{6AFD646D-1484-6E42-8C13-3E0F7BF6A07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1" y="678661"/>
            <a:ext cx="2701345" cy="69531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14D06C5-1495-AD4A-9001-108FB872AD6F}"/>
              </a:ext>
            </a:extLst>
          </p:cNvPr>
          <p:cNvCxnSpPr>
            <a:cxnSpLocks/>
          </p:cNvCxnSpPr>
          <p:nvPr/>
        </p:nvCxnSpPr>
        <p:spPr>
          <a:xfrm flipH="1" flipV="1">
            <a:off x="249411" y="1381110"/>
            <a:ext cx="1098190" cy="5387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DC861B2-161A-F644-A424-9584C4E2944F}"/>
              </a:ext>
            </a:extLst>
          </p:cNvPr>
          <p:cNvCxnSpPr>
            <a:cxnSpLocks/>
          </p:cNvCxnSpPr>
          <p:nvPr/>
        </p:nvCxnSpPr>
        <p:spPr>
          <a:xfrm flipV="1">
            <a:off x="1355851" y="1373680"/>
            <a:ext cx="1604440" cy="5421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3D5FED09-5939-7F45-B79F-F76E3436259B}"/>
              </a:ext>
            </a:extLst>
          </p:cNvPr>
          <p:cNvSpPr/>
          <p:nvPr/>
        </p:nvSpPr>
        <p:spPr>
          <a:xfrm>
            <a:off x="1295400" y="1885950"/>
            <a:ext cx="66428" cy="693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9FDED8B-98FC-0845-8802-09F76B111FC3}"/>
              </a:ext>
            </a:extLst>
          </p:cNvPr>
          <p:cNvSpPr txBox="1"/>
          <p:nvPr/>
        </p:nvSpPr>
        <p:spPr>
          <a:xfrm>
            <a:off x="947986" y="1413753"/>
            <a:ext cx="6575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one pixel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D011D0D-1860-DB48-A097-77042B6976DD}"/>
              </a:ext>
            </a:extLst>
          </p:cNvPr>
          <p:cNvSpPr txBox="1"/>
          <p:nvPr/>
        </p:nvSpPr>
        <p:spPr>
          <a:xfrm>
            <a:off x="92440" y="3039627"/>
            <a:ext cx="1728422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ALPIDE pixel: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Shaping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Digitization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Zero-suppression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3x buffer 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AC89B8E-A150-FF4A-B616-5A1C02B5814F}"/>
              </a:ext>
            </a:extLst>
          </p:cNvPr>
          <p:cNvSpPr txBox="1"/>
          <p:nvPr/>
        </p:nvSpPr>
        <p:spPr>
          <a:xfrm>
            <a:off x="7170310" y="2443162"/>
            <a:ext cx="190499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ATLAS Front-End Link </a:t>
            </a:r>
            <a:r>
              <a:rPr lang="en-US" sz="1050" dirty="0" err="1">
                <a:solidFill>
                  <a:srgbClr val="FF0000"/>
                </a:solidFill>
              </a:rPr>
              <a:t>eXchange</a:t>
            </a:r>
            <a:r>
              <a:rPr lang="en-US" sz="1050" dirty="0">
                <a:solidFill>
                  <a:srgbClr val="FF0000"/>
                </a:solidFill>
              </a:rPr>
              <a:t> (FELIX): </a:t>
            </a:r>
            <a:endParaRPr lang="en-US" sz="1600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400" dirty="0"/>
              <a:t>sPHENIX Data Aggregation Module (DAM)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25775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2620"/>
            <a:ext cx="7924800" cy="666750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Event Multiplicity and Collision Rates: sPHENIX vs ALICE</a:t>
            </a:r>
            <a:endParaRPr lang="en-US" sz="2025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12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338659"/>
              </p:ext>
            </p:extLst>
          </p:nvPr>
        </p:nvGraphicFramePr>
        <p:xfrm>
          <a:off x="1524000" y="743910"/>
          <a:ext cx="6576788" cy="1562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4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4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4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4197">
                  <a:extLst>
                    <a:ext uri="{9D8B030D-6E8A-4147-A177-3AD203B41FA5}">
                      <a16:colId xmlns:a16="http://schemas.microsoft.com/office/drawing/2014/main" val="2126860155"/>
                    </a:ext>
                  </a:extLst>
                </a:gridCol>
              </a:tblGrid>
              <a:tr h="35576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ALICE (Run3)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sPHENIX (Max)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Ratio of data rates </a:t>
                      </a:r>
                      <a:r>
                        <a:rPr lang="en-US" sz="1400" dirty="0" err="1"/>
                        <a:t>sPHENX</a:t>
                      </a:r>
                      <a:r>
                        <a:rPr lang="en-US" sz="1400" dirty="0"/>
                        <a:t>/ALICE 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762">
                <a:tc>
                  <a:txBody>
                    <a:bodyPr/>
                    <a:lstStyle/>
                    <a:p>
                      <a:r>
                        <a:rPr lang="en-US" sz="1400" dirty="0" err="1"/>
                        <a:t>Pb+Pb</a:t>
                      </a:r>
                      <a:r>
                        <a:rPr lang="en-US" sz="1400" dirty="0"/>
                        <a:t> /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Au+Au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50kHz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 200 kHz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0.27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762">
                <a:tc>
                  <a:txBody>
                    <a:bodyPr/>
                    <a:lstStyle/>
                    <a:p>
                      <a:r>
                        <a:rPr lang="en-US" sz="1400" dirty="0" err="1"/>
                        <a:t>p+p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200kHz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 13 MHz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6.5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762">
                <a:tc>
                  <a:txBody>
                    <a:bodyPr/>
                    <a:lstStyle/>
                    <a:p>
                      <a:r>
                        <a:rPr lang="en-US" sz="1400" dirty="0"/>
                        <a:t>Trigger/Readout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 50 kHz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 15 kHz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143000" y="2316175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US" sz="1600" dirty="0"/>
              <a:t>MB Event track multiplicity </a:t>
            </a:r>
            <a:r>
              <a:rPr lang="en-US" sz="1600" dirty="0" err="1"/>
              <a:t>dN</a:t>
            </a:r>
            <a:r>
              <a:rPr lang="en-US" sz="1600" dirty="0"/>
              <a:t>/</a:t>
            </a:r>
            <a:r>
              <a:rPr lang="en-US" sz="1600" dirty="0" err="1"/>
              <a:t>dη</a:t>
            </a:r>
            <a:r>
              <a:rPr lang="en-US" sz="1600" dirty="0"/>
              <a:t>:  sPHENIX = </a:t>
            </a:r>
            <a:r>
              <a:rPr lang="en-US" sz="1600" dirty="0">
                <a:solidFill>
                  <a:srgbClr val="032AFF"/>
                </a:solidFill>
              </a:rPr>
              <a:t>1/3 ALICE (pp), </a:t>
            </a:r>
            <a:r>
              <a:rPr lang="en-US" sz="1600" dirty="0">
                <a:solidFill>
                  <a:srgbClr val="FF0000"/>
                </a:solidFill>
              </a:rPr>
              <a:t>1/4.5 ALICE(AA)</a:t>
            </a:r>
          </a:p>
          <a:p>
            <a:pPr marL="214313" indent="-214313">
              <a:buFontTx/>
              <a:buChar char="-"/>
            </a:pPr>
            <a:r>
              <a:rPr lang="en-US" sz="1600" dirty="0"/>
              <a:t>sPHENIX triggered data rate well within readout specs</a:t>
            </a:r>
          </a:p>
        </p:txBody>
      </p:sp>
      <p:pic>
        <p:nvPicPr>
          <p:cNvPr id="12" name="Picture 11" descr="Projection_HI_MB_dNdeta.gif">
            <a:extLst>
              <a:ext uri="{FF2B5EF4-FFF2-40B4-BE49-F238E27FC236}">
                <a16:creationId xmlns:a16="http://schemas.microsoft.com/office/drawing/2014/main" id="{D84DECC6-C731-8242-8A6F-85619BC0B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930754"/>
            <a:ext cx="3786371" cy="1954344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5603676-BA44-804E-A69D-AE5708499C79}"/>
              </a:ext>
            </a:extLst>
          </p:cNvPr>
          <p:cNvGrpSpPr/>
          <p:nvPr/>
        </p:nvGrpSpPr>
        <p:grpSpPr>
          <a:xfrm>
            <a:off x="609600" y="2985204"/>
            <a:ext cx="3572901" cy="1884453"/>
            <a:chOff x="0" y="1773878"/>
            <a:chExt cx="9143999" cy="4273327"/>
          </a:xfrm>
        </p:grpSpPr>
        <p:pic>
          <p:nvPicPr>
            <p:cNvPr id="14" name="Picture 13" descr="Projection_pp_dNdeta.gif">
              <a:extLst>
                <a:ext uri="{FF2B5EF4-FFF2-40B4-BE49-F238E27FC236}">
                  <a16:creationId xmlns:a16="http://schemas.microsoft.com/office/drawing/2014/main" id="{AFA8ADF5-80CC-6A43-B870-2E498415F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73878"/>
              <a:ext cx="9143999" cy="4273327"/>
            </a:xfrm>
            <a:prstGeom prst="rect">
              <a:avLst/>
            </a:prstGeom>
            <a:ln>
              <a:solidFill>
                <a:srgbClr val="032AFF"/>
              </a:solidFill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FB453E-2376-A44B-990D-5063C51DBD77}"/>
                </a:ext>
              </a:extLst>
            </p:cNvPr>
            <p:cNvSpPr txBox="1"/>
            <p:nvPr/>
          </p:nvSpPr>
          <p:spPr>
            <a:xfrm>
              <a:off x="1560128" y="3916266"/>
              <a:ext cx="1474410" cy="48187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32A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75" b="1" dirty="0"/>
                <a:t>sPHENIX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7C41505-537A-D54C-BECB-D712BCBC8C9C}"/>
                </a:ext>
              </a:extLst>
            </p:cNvPr>
            <p:cNvSpPr txBox="1"/>
            <p:nvPr/>
          </p:nvSpPr>
          <p:spPr>
            <a:xfrm>
              <a:off x="6240511" y="3889041"/>
              <a:ext cx="1365112" cy="48434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32A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88" b="1" dirty="0"/>
                <a:t>ALICE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148D471-221F-F14F-BB26-57A9F1A7E0F2}"/>
              </a:ext>
            </a:extLst>
          </p:cNvPr>
          <p:cNvSpPr txBox="1"/>
          <p:nvPr/>
        </p:nvSpPr>
        <p:spPr>
          <a:xfrm>
            <a:off x="1659888" y="4628642"/>
            <a:ext cx="1654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32AFF"/>
                </a:solidFill>
              </a:rPr>
              <a:t>p+p</a:t>
            </a:r>
            <a:r>
              <a:rPr lang="en-US" sz="1400" dirty="0">
                <a:solidFill>
                  <a:srgbClr val="032AFF"/>
                </a:solidFill>
              </a:rPr>
              <a:t> collisions</a:t>
            </a:r>
          </a:p>
          <a:p>
            <a:r>
              <a:rPr lang="en-US" sz="1400" dirty="0">
                <a:solidFill>
                  <a:srgbClr val="032AFF"/>
                </a:solidFill>
              </a:rPr>
              <a:t>sPHENIX/ALICE ~1/3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05D1B5-1D9F-5742-98A1-8009ED212A50}"/>
              </a:ext>
            </a:extLst>
          </p:cNvPr>
          <p:cNvSpPr txBox="1"/>
          <p:nvPr/>
        </p:nvSpPr>
        <p:spPr>
          <a:xfrm>
            <a:off x="6310464" y="4684557"/>
            <a:ext cx="14526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A+A collisions</a:t>
            </a:r>
          </a:p>
          <a:p>
            <a:r>
              <a:rPr lang="en-US" sz="1100" dirty="0">
                <a:solidFill>
                  <a:srgbClr val="FF0000"/>
                </a:solidFill>
              </a:rPr>
              <a:t>sPHENIX/ALICE ~1/4.5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F88D67-165D-B143-BB1B-6E4C14275473}"/>
              </a:ext>
            </a:extLst>
          </p:cNvPr>
          <p:cNvSpPr txBox="1"/>
          <p:nvPr/>
        </p:nvSpPr>
        <p:spPr>
          <a:xfrm>
            <a:off x="7620000" y="3656687"/>
            <a:ext cx="480786" cy="213585"/>
          </a:xfrm>
          <a:prstGeom prst="rect">
            <a:avLst/>
          </a:prstGeom>
          <a:solidFill>
            <a:schemeClr val="bg1"/>
          </a:solidFill>
          <a:ln>
            <a:solidFill>
              <a:srgbClr val="032A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88" b="1" dirty="0"/>
              <a:t>ALICE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4BFB5B-2226-D143-BE72-E6B647372317}"/>
              </a:ext>
            </a:extLst>
          </p:cNvPr>
          <p:cNvSpPr txBox="1"/>
          <p:nvPr/>
        </p:nvSpPr>
        <p:spPr>
          <a:xfrm>
            <a:off x="5694452" y="3690288"/>
            <a:ext cx="552904" cy="196208"/>
          </a:xfrm>
          <a:prstGeom prst="rect">
            <a:avLst/>
          </a:prstGeom>
          <a:solidFill>
            <a:schemeClr val="bg1"/>
          </a:solidFill>
          <a:ln>
            <a:solidFill>
              <a:srgbClr val="032A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75" b="1" dirty="0"/>
              <a:t>sPHENIX</a:t>
            </a:r>
          </a:p>
        </p:txBody>
      </p:sp>
    </p:spTree>
    <p:extLst>
      <p:ext uri="{BB962C8B-B14F-4D97-AF65-F5344CB8AC3E}">
        <p14:creationId xmlns:p14="http://schemas.microsoft.com/office/powerpoint/2010/main" val="3118364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219" y="22565"/>
            <a:ext cx="7004538" cy="507216"/>
          </a:xfrm>
        </p:spPr>
        <p:txBody>
          <a:bodyPr>
            <a:normAutofit fontScale="90000"/>
          </a:bodyPr>
          <a:lstStyle/>
          <a:p>
            <a:r>
              <a:rPr lang="en-US" dirty="0"/>
              <a:t>Projected sPHENIX Data Rates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350688" y="2673600"/>
            <a:ext cx="6172200" cy="1715576"/>
          </a:xfrm>
          <a:ln>
            <a:solidFill>
              <a:srgbClr val="181BF7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181BF7"/>
                </a:solidFill>
              </a:rPr>
              <a:t>Readout Units: </a:t>
            </a:r>
            <a:r>
              <a:rPr lang="en-US" sz="1350" dirty="0"/>
              <a:t>3 GBTX @ 0.4 GB/s = </a:t>
            </a:r>
            <a:r>
              <a:rPr lang="en-US" sz="1350" b="1" u="sng" dirty="0"/>
              <a:t>1.2 GB/s &gt;133MB/s</a:t>
            </a:r>
          </a:p>
          <a:p>
            <a:r>
              <a:rPr lang="en-US" sz="1350" dirty="0" err="1"/>
              <a:t>GBTx</a:t>
            </a:r>
            <a:r>
              <a:rPr lang="en-US" sz="1350" dirty="0"/>
              <a:t>: 3.2-4.48Gb/s, 0.4 GB/s</a:t>
            </a:r>
          </a:p>
          <a:p>
            <a:endParaRPr lang="en-US" sz="1350" dirty="0"/>
          </a:p>
          <a:p>
            <a:pPr marL="0" indent="0">
              <a:buNone/>
            </a:pPr>
            <a:r>
              <a:rPr lang="en-US" sz="1350" dirty="0">
                <a:solidFill>
                  <a:srgbClr val="181BF7"/>
                </a:solidFill>
              </a:rPr>
              <a:t>FELIX/DAM:</a:t>
            </a:r>
            <a:r>
              <a:rPr lang="en-US" sz="1350" dirty="0"/>
              <a:t> 48 input on FELIX, twice the number needed to support 8 RUs (3 links)</a:t>
            </a:r>
          </a:p>
          <a:p>
            <a:r>
              <a:rPr lang="en-US" sz="1350" dirty="0"/>
              <a:t>2x 8-lane PCIe Gen 3 @ 7880 MB/s = </a:t>
            </a:r>
            <a:r>
              <a:rPr lang="en-US" sz="1350" b="1" u="sng" dirty="0"/>
              <a:t>15,760 MB/s &gt; 848 MB/s</a:t>
            </a:r>
          </a:p>
          <a:p>
            <a:endParaRPr lang="en-US" sz="1350" dirty="0"/>
          </a:p>
          <a:p>
            <a:pPr marL="0" indent="0">
              <a:buNone/>
            </a:pPr>
            <a:r>
              <a:rPr lang="en-US" sz="1575" b="1" dirty="0">
                <a:solidFill>
                  <a:srgbClr val="FF0000"/>
                </a:solidFill>
              </a:rPr>
              <a:t>MVTX readout hardware capacity &gt; 10 x Expected data rate</a:t>
            </a:r>
          </a:p>
          <a:p>
            <a:endParaRPr lang="en-US" sz="13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00800" y="4869657"/>
            <a:ext cx="1600200" cy="273844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BAD4C9-3636-C74D-82F6-4D796135849A}"/>
              </a:ext>
            </a:extLst>
          </p:cNvPr>
          <p:cNvSpPr txBox="1"/>
          <p:nvPr/>
        </p:nvSpPr>
        <p:spPr>
          <a:xfrm>
            <a:off x="7867115" y="666750"/>
            <a:ext cx="969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Alex &amp; </a:t>
            </a:r>
            <a:r>
              <a:rPr lang="en-US" sz="1400" dirty="0" err="1"/>
              <a:t>Sho</a:t>
            </a:r>
            <a:endParaRPr lang="en-US" sz="1400" dirty="0"/>
          </a:p>
          <a:p>
            <a:r>
              <a:rPr lang="en-US" sz="1400" dirty="0"/>
              <a:t>#1,2,3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89C4E3-545B-3E46-B285-3F0E4735345A}"/>
              </a:ext>
            </a:extLst>
          </p:cNvPr>
          <p:cNvSpPr txBox="1"/>
          <p:nvPr/>
        </p:nvSpPr>
        <p:spPr>
          <a:xfrm>
            <a:off x="4800600" y="2100096"/>
            <a:ext cx="3667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Note: test beam showed noise &lt; 10</a:t>
            </a:r>
            <a:r>
              <a:rPr lang="en-US" b="1" baseline="30000" dirty="0"/>
              <a:t>-5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FBBD3CF-37BE-664D-9AA3-002B6206621D}"/>
              </a:ext>
            </a:extLst>
          </p:cNvPr>
          <p:cNvGrpSpPr/>
          <p:nvPr/>
        </p:nvGrpSpPr>
        <p:grpSpPr>
          <a:xfrm>
            <a:off x="970175" y="1023629"/>
            <a:ext cx="6346582" cy="1115705"/>
            <a:chOff x="990600" y="1459912"/>
            <a:chExt cx="6346582" cy="1115705"/>
          </a:xfrm>
        </p:grpSpPr>
        <p:pic>
          <p:nvPicPr>
            <p:cNvPr id="6151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7244" y="1459912"/>
              <a:ext cx="5759938" cy="1115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AE367F2-733B-1046-943A-3BC55A025656}"/>
                </a:ext>
              </a:extLst>
            </p:cNvPr>
            <p:cNvSpPr txBox="1"/>
            <p:nvPr/>
          </p:nvSpPr>
          <p:spPr>
            <a:xfrm>
              <a:off x="990600" y="2017764"/>
              <a:ext cx="819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(FELIX)</a:t>
              </a:r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979F4DF-ECA4-B241-A5A3-F186203ADF68}"/>
              </a:ext>
            </a:extLst>
          </p:cNvPr>
          <p:cNvCxnSpPr>
            <a:cxnSpLocks/>
          </p:cNvCxnSpPr>
          <p:nvPr/>
        </p:nvCxnSpPr>
        <p:spPr>
          <a:xfrm flipH="1">
            <a:off x="5067278" y="1631692"/>
            <a:ext cx="1160585" cy="11019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021B748-23BB-6543-A79E-533C1B47900C}"/>
              </a:ext>
            </a:extLst>
          </p:cNvPr>
          <p:cNvCxnSpPr>
            <a:cxnSpLocks/>
          </p:cNvCxnSpPr>
          <p:nvPr/>
        </p:nvCxnSpPr>
        <p:spPr>
          <a:xfrm flipH="1">
            <a:off x="5541202" y="1809750"/>
            <a:ext cx="686661" cy="18393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6324F60F-AE5D-454B-B552-7A0290D56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9DFDA456-E0B4-6243-8517-7AE405F3A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486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04800" y="12539"/>
            <a:ext cx="6172200" cy="534184"/>
          </a:xfrm>
        </p:spPr>
        <p:txBody>
          <a:bodyPr>
            <a:normAutofit/>
          </a:bodyPr>
          <a:lstStyle/>
          <a:p>
            <a:r>
              <a:rPr lang="en-US" sz="2700" dirty="0"/>
              <a:t>Expected Radiation Level after 5-year Runs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286" y="722896"/>
            <a:ext cx="4497615" cy="1786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22AEC9-15CA-5E4E-A70B-687E02674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487" y="971527"/>
            <a:ext cx="5666180" cy="13785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AA243A-1568-2942-874C-3475F77D7C6F}"/>
              </a:ext>
            </a:extLst>
          </p:cNvPr>
          <p:cNvSpPr txBox="1"/>
          <p:nvPr/>
        </p:nvSpPr>
        <p:spPr>
          <a:xfrm>
            <a:off x="6415352" y="681283"/>
            <a:ext cx="122180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sPH-TRG-2018-001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482E8A-30E8-6B40-9704-77B29405C676}"/>
              </a:ext>
            </a:extLst>
          </p:cNvPr>
          <p:cNvSpPr/>
          <p:nvPr/>
        </p:nvSpPr>
        <p:spPr>
          <a:xfrm>
            <a:off x="5992324" y="1025770"/>
            <a:ext cx="1240814" cy="12367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4CF8C9A-3E0D-1046-A0D6-C069EE6C9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260" y="2393859"/>
            <a:ext cx="5915025" cy="75356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Projected sPHENIX integrated luminosities after 5-year operation </a:t>
            </a:r>
          </a:p>
          <a:p>
            <a:pPr lvl="1"/>
            <a:r>
              <a:rPr lang="en-US" dirty="0" err="1"/>
              <a:t>AuAu</a:t>
            </a:r>
            <a:r>
              <a:rPr lang="en-US" dirty="0"/>
              <a:t>:     </a:t>
            </a:r>
            <a:r>
              <a:rPr lang="en-US" dirty="0" err="1"/>
              <a:t>Lum</a:t>
            </a:r>
            <a:r>
              <a:rPr lang="en-US" dirty="0"/>
              <a:t>. =  214 nb</a:t>
            </a:r>
            <a:r>
              <a:rPr lang="en-US" baseline="30000" dirty="0"/>
              <a:t>-1</a:t>
            </a:r>
            <a:r>
              <a:rPr lang="en-US" dirty="0"/>
              <a:t>   </a:t>
            </a:r>
          </a:p>
          <a:p>
            <a:pPr lvl="1"/>
            <a:r>
              <a:rPr lang="en-US" dirty="0" err="1"/>
              <a:t>pp+pAu</a:t>
            </a:r>
            <a:r>
              <a:rPr lang="en-US" dirty="0"/>
              <a:t>: </a:t>
            </a:r>
            <a:r>
              <a:rPr lang="en-US" dirty="0" err="1"/>
              <a:t>Lum</a:t>
            </a:r>
            <a:r>
              <a:rPr lang="en-US" dirty="0"/>
              <a:t>. = 1340 pb</a:t>
            </a:r>
            <a:r>
              <a:rPr lang="en-US" baseline="30000" dirty="0"/>
              <a:t>-1</a:t>
            </a:r>
            <a:r>
              <a:rPr lang="en-US" dirty="0"/>
              <a:t>   </a:t>
            </a:r>
            <a:r>
              <a:rPr lang="en-US" dirty="0">
                <a:sym typeface="Wingdings" pitchFamily="2" charset="2"/>
              </a:rPr>
              <a:t>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B119B6-0E59-0546-A7ED-F257B0274533}"/>
              </a:ext>
            </a:extLst>
          </p:cNvPr>
          <p:cNvSpPr txBox="1"/>
          <p:nvPr/>
        </p:nvSpPr>
        <p:spPr>
          <a:xfrm>
            <a:off x="1143000" y="3208254"/>
            <a:ext cx="701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Projected sPHENIX MVTX  fluence, L0 = 0.6 ~ 1.7 x10</a:t>
            </a:r>
            <a:r>
              <a:rPr lang="en-US" b="1" baseline="30000" dirty="0"/>
              <a:t>13</a:t>
            </a:r>
            <a:r>
              <a:rPr lang="en-US" b="1" dirty="0"/>
              <a:t> </a:t>
            </a:r>
            <a:r>
              <a:rPr lang="en-US" b="1" dirty="0" err="1"/>
              <a:t>N</a:t>
            </a:r>
            <a:r>
              <a:rPr lang="en-US" b="1" baseline="-25000" dirty="0" err="1"/>
              <a:t>eq</a:t>
            </a:r>
            <a:r>
              <a:rPr lang="en-US" b="1" dirty="0"/>
              <a:t>/cm</a:t>
            </a:r>
            <a:r>
              <a:rPr lang="en-US" b="1" baseline="30000" dirty="0"/>
              <a:t>2</a:t>
            </a:r>
            <a:r>
              <a:rPr lang="en-US" b="1" dirty="0"/>
              <a:t> </a:t>
            </a:r>
            <a:endParaRPr lang="en-US" b="1" baseline="30000" dirty="0"/>
          </a:p>
          <a:p>
            <a:r>
              <a:rPr lang="en-US" dirty="0"/>
              <a:t>Fluences of outer layers:</a:t>
            </a:r>
          </a:p>
          <a:p>
            <a:pPr lvl="1"/>
            <a:r>
              <a:rPr lang="en-US" sz="1200" dirty="0"/>
              <a:t> L1 = 0.6 x L0   </a:t>
            </a:r>
          </a:p>
          <a:p>
            <a:pPr lvl="1"/>
            <a:r>
              <a:rPr lang="en-US" sz="1200" dirty="0"/>
              <a:t> L2 = 0.4 x L0</a:t>
            </a:r>
            <a:endParaRPr lang="en-US" dirty="0"/>
          </a:p>
          <a:p>
            <a:r>
              <a:rPr lang="en-US" dirty="0"/>
              <a:t>- Within the ALPIDE performance specs. (1.7 x10</a:t>
            </a:r>
            <a:r>
              <a:rPr lang="en-US" baseline="30000" dirty="0"/>
              <a:t>13</a:t>
            </a:r>
            <a:r>
              <a:rPr lang="en-US" dirty="0"/>
              <a:t> </a:t>
            </a:r>
            <a:r>
              <a:rPr lang="en-US" dirty="0" err="1"/>
              <a:t>N</a:t>
            </a:r>
            <a:r>
              <a:rPr lang="en-US" baseline="-25000" dirty="0" err="1"/>
              <a:t>eq</a:t>
            </a:r>
            <a:r>
              <a:rPr lang="en-US" dirty="0"/>
              <a:t>/cm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r>
              <a:rPr lang="en-US" dirty="0"/>
              <a:t>- Risk mitigation: 36 spare staves (75%) to replace damaged ones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C661FA-B685-6F41-8D97-E7307E9286C8}"/>
              </a:ext>
            </a:extLst>
          </p:cNvPr>
          <p:cNvSpPr txBox="1"/>
          <p:nvPr/>
        </p:nvSpPr>
        <p:spPr>
          <a:xfrm>
            <a:off x="8349958" y="722896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Leo</a:t>
            </a:r>
          </a:p>
          <a:p>
            <a:r>
              <a:rPr lang="en-US" sz="1400" dirty="0"/>
              <a:t>#1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09EC85-D323-BF45-8DC2-4FC18D769A4E}"/>
              </a:ext>
            </a:extLst>
          </p:cNvPr>
          <p:cNvSpPr txBox="1"/>
          <p:nvPr/>
        </p:nvSpPr>
        <p:spPr>
          <a:xfrm>
            <a:off x="7550222" y="3867150"/>
            <a:ext cx="12063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Staves per layer:</a:t>
            </a:r>
          </a:p>
          <a:p>
            <a:r>
              <a:rPr lang="en-US" sz="1200" dirty="0"/>
              <a:t>L0 = 12</a:t>
            </a:r>
          </a:p>
          <a:p>
            <a:r>
              <a:rPr lang="en-US" sz="1200" dirty="0"/>
              <a:t>L1 = 16</a:t>
            </a:r>
          </a:p>
          <a:p>
            <a:r>
              <a:rPr lang="en-US" sz="1200" dirty="0"/>
              <a:t>L2 = 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0E49A3-BC2A-F04A-9FCC-DBC3B47CE5EC}"/>
              </a:ext>
            </a:extLst>
          </p:cNvPr>
          <p:cNvSpPr txBox="1"/>
          <p:nvPr/>
        </p:nvSpPr>
        <p:spPr>
          <a:xfrm>
            <a:off x="4713098" y="3570179"/>
            <a:ext cx="2494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TID: sPHENIX ~ 4.5 ALICE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04CFE0-D62C-CF4B-B002-A331C4FE85D9}"/>
              </a:ext>
            </a:extLst>
          </p:cNvPr>
          <p:cNvSpPr txBox="1"/>
          <p:nvPr/>
        </p:nvSpPr>
        <p:spPr>
          <a:xfrm>
            <a:off x="7059481" y="2565626"/>
            <a:ext cx="1817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PHENIX study</a:t>
            </a:r>
          </a:p>
          <a:p>
            <a:r>
              <a:rPr lang="en-US" sz="1200" dirty="0" err="1"/>
              <a:t>arXiv</a:t>
            </a:r>
            <a:r>
              <a:rPr lang="en-US" sz="1200" dirty="0"/>
              <a:t>: 0710.2676 [</a:t>
            </a:r>
            <a:r>
              <a:rPr lang="en-US" sz="1200" dirty="0" err="1"/>
              <a:t>nucl</a:t>
            </a:r>
            <a:r>
              <a:rPr lang="en-US" sz="1200" dirty="0"/>
              <a:t>-ex]</a:t>
            </a:r>
          </a:p>
        </p:txBody>
      </p:sp>
    </p:spTree>
    <p:extLst>
      <p:ext uri="{BB962C8B-B14F-4D97-AF65-F5344CB8AC3E}">
        <p14:creationId xmlns:p14="http://schemas.microsoft.com/office/powerpoint/2010/main" val="1946701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A61A6-579A-4E4C-85EF-89EE5B1AF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LANL LDRD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77727-A258-5249-AE81-6E140F6EA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429" y="826889"/>
            <a:ext cx="3373550" cy="201560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MAPS evaluation </a:t>
            </a:r>
          </a:p>
          <a:p>
            <a:r>
              <a:rPr lang="en-US" dirty="0"/>
              <a:t>Readout integration</a:t>
            </a:r>
          </a:p>
          <a:p>
            <a:r>
              <a:rPr lang="en-US" dirty="0"/>
              <a:t>4-sensor telescope</a:t>
            </a:r>
          </a:p>
          <a:p>
            <a:r>
              <a:rPr lang="en-US" dirty="0"/>
              <a:t>Test beam at </a:t>
            </a:r>
            <a:r>
              <a:rPr lang="en-US" dirty="0" err="1"/>
              <a:t>Fermilab</a:t>
            </a:r>
            <a:endParaRPr lang="en-US" dirty="0"/>
          </a:p>
          <a:p>
            <a:r>
              <a:rPr lang="en-US" dirty="0"/>
              <a:t>Mechanical &amp; cooling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D686F-A454-0742-8C2F-CF0FDAAF8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CB108-F9FD-EC4C-B5FC-683B3833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FB361-D1CB-A541-B00C-E267E9B52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15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6649461-DC5F-AF46-B9A8-E651579FE8A3}"/>
              </a:ext>
            </a:extLst>
          </p:cNvPr>
          <p:cNvGrpSpPr/>
          <p:nvPr/>
        </p:nvGrpSpPr>
        <p:grpSpPr>
          <a:xfrm>
            <a:off x="6705600" y="1962150"/>
            <a:ext cx="2222837" cy="2794340"/>
            <a:chOff x="5115428" y="1072152"/>
            <a:chExt cx="3917185" cy="52205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C14F6C8-BA58-9D43-8D99-8B4F5DA81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15428" y="1072152"/>
              <a:ext cx="3917185" cy="52205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AEEFE22-BD5C-6B49-8606-7A6462BCD14F}"/>
                </a:ext>
              </a:extLst>
            </p:cNvPr>
            <p:cNvSpPr txBox="1"/>
            <p:nvPr/>
          </p:nvSpPr>
          <p:spPr>
            <a:xfrm>
              <a:off x="6553200" y="3619224"/>
              <a:ext cx="1675721" cy="488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>
                  <a:solidFill>
                    <a:srgbClr val="FFFF00"/>
                  </a:solidFill>
                </a:rPr>
                <a:t>FireFly</a:t>
              </a:r>
              <a:r>
                <a:rPr lang="en-US" sz="1100" dirty="0">
                  <a:solidFill>
                    <a:srgbClr val="FFFF00"/>
                  </a:solidFill>
                </a:rPr>
                <a:t> cables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311773E-F913-1E41-8B50-7348117E4E0A}"/>
                </a:ext>
              </a:extLst>
            </p:cNvPr>
            <p:cNvSpPr txBox="1"/>
            <p:nvPr/>
          </p:nvSpPr>
          <p:spPr>
            <a:xfrm>
              <a:off x="7389069" y="2858680"/>
              <a:ext cx="1178542" cy="8050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FF00"/>
                  </a:solidFill>
                </a:rPr>
                <a:t>A MAPS </a:t>
              </a:r>
            </a:p>
            <a:p>
              <a:r>
                <a:rPr lang="en-US" sz="1100" dirty="0">
                  <a:solidFill>
                    <a:srgbClr val="FFFF00"/>
                  </a:solidFill>
                </a:rPr>
                <a:t>chip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9AF14F6-18CB-AE4C-9922-1070AF0DCB17}"/>
                </a:ext>
              </a:extLst>
            </p:cNvPr>
            <p:cNvSpPr txBox="1"/>
            <p:nvPr/>
          </p:nvSpPr>
          <p:spPr>
            <a:xfrm>
              <a:off x="6386005" y="4745838"/>
              <a:ext cx="1384760" cy="8050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FF00"/>
                  </a:solidFill>
                </a:rPr>
                <a:t>MOSAIC </a:t>
              </a:r>
            </a:p>
            <a:p>
              <a:r>
                <a:rPr lang="en-US" sz="1100" dirty="0">
                  <a:solidFill>
                    <a:srgbClr val="FFFF00"/>
                  </a:solidFill>
                </a:rPr>
                <a:t>test bench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F2F17D-179F-0643-B6DA-CD65D9D32CD9}"/>
                </a:ext>
              </a:extLst>
            </p:cNvPr>
            <p:cNvSpPr txBox="1"/>
            <p:nvPr/>
          </p:nvSpPr>
          <p:spPr>
            <a:xfrm>
              <a:off x="6649718" y="2366662"/>
              <a:ext cx="1006225" cy="8050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FF00"/>
                  </a:solidFill>
                </a:rPr>
                <a:t>9-chip </a:t>
              </a:r>
            </a:p>
            <a:p>
              <a:r>
                <a:rPr lang="en-US" sz="1100" dirty="0">
                  <a:solidFill>
                    <a:srgbClr val="FFFF00"/>
                  </a:solidFill>
                </a:rPr>
                <a:t>stave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B1DECA3-FF95-6945-9521-284C0E892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027" y="682527"/>
            <a:ext cx="2495050" cy="18712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312D267-C1B3-0146-85D9-9C9B0BB7F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435" y="669209"/>
            <a:ext cx="1969374" cy="174628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853035F-C0EC-3A45-A058-67DA3C6B1C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753" y="3182862"/>
            <a:ext cx="2086680" cy="156501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AC13D94-86ED-D944-8A0A-506CD204D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230569"/>
            <a:ext cx="3743625" cy="15157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CD678E9-C218-2640-A09C-2D63127F7E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92270" y="2419056"/>
            <a:ext cx="1580401" cy="118530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7144722-A5A1-B54D-BBAC-84F090DB5C2E}"/>
              </a:ext>
            </a:extLst>
          </p:cNvPr>
          <p:cNvSpPr txBox="1"/>
          <p:nvPr/>
        </p:nvSpPr>
        <p:spPr>
          <a:xfrm>
            <a:off x="3663525" y="640073"/>
            <a:ext cx="14645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Signal integrity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6E6286-458B-CC4C-BF60-79B8B2B08EBD}"/>
              </a:ext>
            </a:extLst>
          </p:cNvPr>
          <p:cNvSpPr txBox="1"/>
          <p:nvPr/>
        </p:nvSpPr>
        <p:spPr>
          <a:xfrm>
            <a:off x="6496771" y="657612"/>
            <a:ext cx="1760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Sensor source test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C2979D2-69CB-A04C-8C31-FF59E6687CF0}"/>
              </a:ext>
            </a:extLst>
          </p:cNvPr>
          <p:cNvSpPr txBox="1"/>
          <p:nvPr/>
        </p:nvSpPr>
        <p:spPr>
          <a:xfrm>
            <a:off x="5841943" y="2379152"/>
            <a:ext cx="1193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cooling test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6BF903-5579-5347-9758-F89EF3ABF2D5}"/>
              </a:ext>
            </a:extLst>
          </p:cNvPr>
          <p:cNvSpPr txBox="1"/>
          <p:nvPr/>
        </p:nvSpPr>
        <p:spPr>
          <a:xfrm>
            <a:off x="4360523" y="4451728"/>
            <a:ext cx="1706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Service cone R&amp;D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F2F1E55-9505-1E40-B6D2-AABA6CDD5D1A}"/>
              </a:ext>
            </a:extLst>
          </p:cNvPr>
          <p:cNvSpPr txBox="1"/>
          <p:nvPr/>
        </p:nvSpPr>
        <p:spPr>
          <a:xfrm>
            <a:off x="204508" y="4417936"/>
            <a:ext cx="24023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FPC power extension R&amp;D </a:t>
            </a:r>
          </a:p>
        </p:txBody>
      </p:sp>
    </p:spTree>
    <p:extLst>
      <p:ext uri="{BB962C8B-B14F-4D97-AF65-F5344CB8AC3E}">
        <p14:creationId xmlns:p14="http://schemas.microsoft.com/office/powerpoint/2010/main" val="3315433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492" y="2289087"/>
            <a:ext cx="4895850" cy="2251532"/>
          </a:xfrm>
        </p:spPr>
        <p:txBody>
          <a:bodyPr>
            <a:normAutofit fontScale="92500" lnSpcReduction="10000"/>
          </a:bodyPr>
          <a:lstStyle/>
          <a:p>
            <a:r>
              <a:rPr lang="en-US" sz="1500" dirty="0"/>
              <a:t>Readout Unit configures Stave using USB interface</a:t>
            </a:r>
          </a:p>
          <a:p>
            <a:r>
              <a:rPr lang="en-US" sz="1500" dirty="0"/>
              <a:t>FELIX distributes clock to Readout Unit</a:t>
            </a:r>
          </a:p>
          <a:p>
            <a:r>
              <a:rPr lang="en-US" sz="1500" dirty="0"/>
              <a:t>Readout Unit distributes clock to the Stave</a:t>
            </a:r>
          </a:p>
          <a:p>
            <a:r>
              <a:rPr lang="en-US" sz="1500" dirty="0"/>
              <a:t>Stave is triggered, sends data at 1.2Gb/s</a:t>
            </a:r>
          </a:p>
          <a:p>
            <a:r>
              <a:rPr lang="en-US" sz="1500" dirty="0"/>
              <a:t>Configured GBT link to recover clock from FELIX</a:t>
            </a:r>
          </a:p>
          <a:p>
            <a:r>
              <a:rPr lang="en-US" sz="1500" dirty="0"/>
              <a:t>Readout Unit receives the data and sends the data to FELIX over fiber using GBT link</a:t>
            </a:r>
          </a:p>
          <a:p>
            <a:r>
              <a:rPr lang="en-US" sz="1500" dirty="0"/>
              <a:t>FELIX packs data, stores it on disk using RCDAQ - the sPHENIX data format and software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-10470"/>
            <a:ext cx="7328265" cy="548819"/>
          </a:xfrm>
        </p:spPr>
        <p:txBody>
          <a:bodyPr>
            <a:noAutofit/>
          </a:bodyPr>
          <a:lstStyle/>
          <a:p>
            <a:r>
              <a:rPr lang="en-US" sz="3200" dirty="0"/>
              <a:t>MVTX Full Readout Chain Demonstrated</a:t>
            </a:r>
          </a:p>
        </p:txBody>
      </p:sp>
      <p:pic>
        <p:nvPicPr>
          <p:cNvPr id="10" name="Content Placeholder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5000" y="900113"/>
            <a:ext cx="21717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42950"/>
            <a:ext cx="4057650" cy="1464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28750" y="1200150"/>
            <a:ext cx="342900" cy="196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75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00800" y="4869657"/>
            <a:ext cx="1600200" cy="273844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800850" y="742950"/>
            <a:ext cx="0" cy="85725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4" name="Straight Connector 23"/>
          <p:cNvCxnSpPr/>
          <p:nvPr/>
        </p:nvCxnSpPr>
        <p:spPr>
          <a:xfrm flipH="1">
            <a:off x="2571750" y="742950"/>
            <a:ext cx="42291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571750" y="742950"/>
            <a:ext cx="0" cy="28575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457450" y="1198476"/>
            <a:ext cx="285750" cy="196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75" dirty="0"/>
          </a:p>
        </p:txBody>
      </p:sp>
      <p:sp>
        <p:nvSpPr>
          <p:cNvPr id="33" name="TextBox 32"/>
          <p:cNvSpPr txBox="1"/>
          <p:nvPr/>
        </p:nvSpPr>
        <p:spPr>
          <a:xfrm>
            <a:off x="2286000" y="1116568"/>
            <a:ext cx="62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 Readout</a:t>
            </a:r>
          </a:p>
          <a:p>
            <a:r>
              <a:rPr lang="en-US" sz="900" dirty="0"/>
              <a:t>     Unit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371600" y="1152309"/>
            <a:ext cx="6286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Stave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229100" y="1210018"/>
            <a:ext cx="285750" cy="196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75" dirty="0"/>
          </a:p>
        </p:txBody>
      </p:sp>
      <p:sp>
        <p:nvSpPr>
          <p:cNvPr id="37" name="TextBox 36"/>
          <p:cNvSpPr txBox="1"/>
          <p:nvPr/>
        </p:nvSpPr>
        <p:spPr>
          <a:xfrm>
            <a:off x="4057650" y="1143001"/>
            <a:ext cx="628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FELIX</a:t>
            </a:r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1600200" y="628650"/>
            <a:ext cx="6119813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00200" y="628650"/>
            <a:ext cx="0" cy="40005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/>
          <p:nvPr/>
        </p:nvCxnSpPr>
        <p:spPr>
          <a:xfrm rot="5400000">
            <a:off x="7086600" y="1257300"/>
            <a:ext cx="1257300" cy="9525"/>
          </a:xfrm>
          <a:prstGeom prst="bentConnector3">
            <a:avLst>
              <a:gd name="adj1" fmla="val 50000"/>
            </a:avLst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5710162" y="4413770"/>
            <a:ext cx="2118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Server + FELIX</a:t>
            </a:r>
          </a:p>
        </p:txBody>
      </p:sp>
      <p:pic>
        <p:nvPicPr>
          <p:cNvPr id="81" name="Picture 80" descr="https://lh3.googleusercontent.com/sU-24uBdtEJWFfKGtfTF5Ht1xpvPFd5d6vv1GNI-X8y4J1KXl9nLBTIkZTTwczT6esywolS2ZhEwrQAlNLfNr8JRVEo6_SaV6dwgSkfniV29_jgFm1GFRmdEwhfXH9RjbTLdJ9zlbRLudIwY6UnAKiyRQ1AlL3jVtbeKyeXAR2l1aV2iJH8G-ZG2p-vOy-I3eA9aYbUo1fY-xWbl62mURGNmQNAaXoWg0CRuuvWUtQnHPFl8JbN1xbgfp0CNyN4HaFlgNRXkNvnGZrs0WAilIPz7i-quUyW7aNDrC2Oxb46Hop3eQNDk3qGmCM4qbLWpfB6cB90yjt2azzOVU8ZBrzaY7ZrJlLgCJ8iFe9JnVPmAJAoNqWG2TFM3i8hB7iv_s-WKyk9tl_BMkb2IGLxM89D0oDhHVs6PU5KQczViBqOhhE7b096BijHmRi3fSFIE2qRIkar0JnXgxrvniSbHFQZvQ5gUdi33pSX70esgJYfCev0yULJKyqM5z86THrVVJMdh9xscmCXq1LTck1NyKczNbyCFsJNGPXNt-a2gL6KBHJnsh39Lu8i-AmVkAr-OvtMuM8HvTedEcLAB1NG-zKsfFf3VMA0aMZBoWbycmLR96f8p1C8E9g=w1670-h939-n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597" y="3143250"/>
            <a:ext cx="2361166" cy="132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7478E67-8C83-A049-8873-2D1376B69C32}"/>
              </a:ext>
            </a:extLst>
          </p:cNvPr>
          <p:cNvGrpSpPr/>
          <p:nvPr/>
        </p:nvGrpSpPr>
        <p:grpSpPr>
          <a:xfrm>
            <a:off x="4371975" y="1543050"/>
            <a:ext cx="3509887" cy="2171700"/>
            <a:chOff x="4371975" y="1485900"/>
            <a:chExt cx="3509887" cy="2171700"/>
          </a:xfrm>
        </p:grpSpPr>
        <p:cxnSp>
          <p:nvCxnSpPr>
            <p:cNvPr id="67" name="Straight Connector 66"/>
            <p:cNvCxnSpPr>
              <a:cxnSpLocks/>
            </p:cNvCxnSpPr>
            <p:nvPr/>
          </p:nvCxnSpPr>
          <p:spPr>
            <a:xfrm>
              <a:off x="4371975" y="1485900"/>
              <a:ext cx="0" cy="57150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4371975" y="2057400"/>
              <a:ext cx="1057275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5429250" y="2057400"/>
              <a:ext cx="0" cy="74295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5429250" y="2800350"/>
              <a:ext cx="971550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5710162" y="2440970"/>
              <a:ext cx="2171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Readout Unit + Stave</a:t>
              </a:r>
            </a:p>
          </p:txBody>
        </p:sp>
        <p:cxnSp>
          <p:nvCxnSpPr>
            <p:cNvPr id="75" name="Straight Arrow Connector 74"/>
            <p:cNvCxnSpPr/>
            <p:nvPr/>
          </p:nvCxnSpPr>
          <p:spPr>
            <a:xfrm>
              <a:off x="6400800" y="2800350"/>
              <a:ext cx="0" cy="857250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39A84-C114-3846-BF3F-9B5DFD0E9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BF99D-15F6-444D-850A-0D65B3CC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5B9DD5-E102-5640-8703-9A7436904EE5}"/>
              </a:ext>
            </a:extLst>
          </p:cNvPr>
          <p:cNvSpPr txBox="1"/>
          <p:nvPr/>
        </p:nvSpPr>
        <p:spPr>
          <a:xfrm>
            <a:off x="7996236" y="773669"/>
            <a:ext cx="969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Alex &amp; </a:t>
            </a:r>
            <a:r>
              <a:rPr lang="en-US" sz="1400" dirty="0" err="1"/>
              <a:t>Sho</a:t>
            </a:r>
            <a:endParaRPr lang="en-US" sz="1400" dirty="0"/>
          </a:p>
          <a:p>
            <a:r>
              <a:rPr lang="en-US" sz="1400" dirty="0"/>
              <a:t>#1,2,3</a:t>
            </a:r>
          </a:p>
        </p:txBody>
      </p:sp>
    </p:spTree>
    <p:extLst>
      <p:ext uri="{BB962C8B-B14F-4D97-AF65-F5344CB8AC3E}">
        <p14:creationId xmlns:p14="http://schemas.microsoft.com/office/powerpoint/2010/main" val="2840943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56A28A-656A-1141-B854-D5261FDB6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25083"/>
            <a:ext cx="7391400" cy="604221"/>
          </a:xfrm>
        </p:spPr>
        <p:txBody>
          <a:bodyPr>
            <a:normAutofit/>
          </a:bodyPr>
          <a:lstStyle/>
          <a:p>
            <a:r>
              <a:rPr lang="en-US" sz="3200" dirty="0"/>
              <a:t>MVTX Telescope Test Beam at </a:t>
            </a:r>
            <a:r>
              <a:rPr lang="en-US" sz="3200" dirty="0" err="1"/>
              <a:t>Fermilab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6E11EC-D8B5-E041-BFCB-048BA36C6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685" y="666750"/>
            <a:ext cx="3936715" cy="177550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Goals:</a:t>
            </a:r>
          </a:p>
          <a:p>
            <a:pPr lvl="1"/>
            <a:r>
              <a:rPr lang="en-US" dirty="0"/>
              <a:t>Test full readout chain </a:t>
            </a:r>
          </a:p>
          <a:p>
            <a:pPr lvl="1"/>
            <a:r>
              <a:rPr lang="en-US" dirty="0"/>
              <a:t>Evaluate ALPIDE sensor performance</a:t>
            </a:r>
          </a:p>
          <a:p>
            <a:r>
              <a:rPr lang="en-US" dirty="0"/>
              <a:t>Experimental setup </a:t>
            </a:r>
          </a:p>
          <a:p>
            <a:pPr lvl="1"/>
            <a:r>
              <a:rPr lang="en-US" dirty="0"/>
              <a:t>A 4-sensor telescope </a:t>
            </a:r>
          </a:p>
          <a:p>
            <a:pPr lvl="1"/>
            <a:r>
              <a:rPr lang="en-US" dirty="0"/>
              <a:t>Full readout chain: MAPS+RU+FELIX+RCDAQ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DF8A9F-4FE8-2C43-AF20-D7064D3762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2442255"/>
            <a:ext cx="6858000" cy="20583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6716F1-EB04-FA46-AB73-0C2A1FF353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465398" y="788297"/>
            <a:ext cx="1673274" cy="12549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3F8810-E5F7-BE49-9192-9D4EE55B055C}"/>
              </a:ext>
            </a:extLst>
          </p:cNvPr>
          <p:cNvSpPr txBox="1"/>
          <p:nvPr/>
        </p:nvSpPr>
        <p:spPr>
          <a:xfrm>
            <a:off x="4327921" y="1908118"/>
            <a:ext cx="2015294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5" indent="-160735">
              <a:buFontTx/>
              <a:buChar char="-"/>
            </a:pPr>
            <a:r>
              <a:rPr lang="en-US" sz="1013" dirty="0"/>
              <a:t>Parasitic with INTT run</a:t>
            </a:r>
          </a:p>
          <a:p>
            <a:pPr marL="160735" indent="-160735">
              <a:buFontTx/>
              <a:buChar char="-"/>
            </a:pPr>
            <a:r>
              <a:rPr lang="en-US" sz="1013" dirty="0"/>
              <a:t>Very productive &amp; collaborative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A0221B-175B-CE47-8DE7-7C07E2237E34}"/>
              </a:ext>
            </a:extLst>
          </p:cNvPr>
          <p:cNvCxnSpPr/>
          <p:nvPr/>
        </p:nvCxnSpPr>
        <p:spPr>
          <a:xfrm>
            <a:off x="5975485" y="1200150"/>
            <a:ext cx="533400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686B6DE-C9DE-2142-A0B3-AE1E1B30F715}"/>
              </a:ext>
            </a:extLst>
          </p:cNvPr>
          <p:cNvSpPr txBox="1"/>
          <p:nvPr/>
        </p:nvSpPr>
        <p:spPr>
          <a:xfrm>
            <a:off x="5878584" y="1352092"/>
            <a:ext cx="630301" cy="40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>
                <a:solidFill>
                  <a:srgbClr val="FF0000"/>
                </a:solidFill>
              </a:rPr>
              <a:t>120 GeV</a:t>
            </a:r>
          </a:p>
          <a:p>
            <a:r>
              <a:rPr lang="en-US" sz="1013" dirty="0">
                <a:solidFill>
                  <a:srgbClr val="FF0000"/>
                </a:solidFill>
              </a:rPr>
              <a:t>proton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2E958D2-57AA-5744-B36D-2ADCAF463E92}"/>
              </a:ext>
            </a:extLst>
          </p:cNvPr>
          <p:cNvSpPr/>
          <p:nvPr/>
        </p:nvSpPr>
        <p:spPr>
          <a:xfrm>
            <a:off x="5667376" y="2681288"/>
            <a:ext cx="675839" cy="1600200"/>
          </a:xfrm>
          <a:prstGeom prst="ellipse">
            <a:avLst/>
          </a:prstGeom>
          <a:noFill/>
          <a:ln w="539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FB2D37-861C-AF49-BDAA-BA6684B1AF95}"/>
              </a:ext>
            </a:extLst>
          </p:cNvPr>
          <p:cNvSpPr txBox="1"/>
          <p:nvPr/>
        </p:nvSpPr>
        <p:spPr>
          <a:xfrm>
            <a:off x="6673616" y="1606081"/>
            <a:ext cx="1114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4-sensor</a:t>
            </a:r>
          </a:p>
          <a:p>
            <a:r>
              <a:rPr lang="en-US" b="1" dirty="0">
                <a:solidFill>
                  <a:srgbClr val="FFFF00"/>
                </a:solidFill>
              </a:rPr>
              <a:t>Telescope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FB41CF-56EA-1540-8BDC-F5E259D44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BF51AA-ADA6-1348-A0C8-02B1A6CC3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2C1A6-E2FB-2240-9A6E-7C1FD4A13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17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387D85-4E2B-EB49-9D5E-BB996E421F15}"/>
              </a:ext>
            </a:extLst>
          </p:cNvPr>
          <p:cNvSpPr txBox="1"/>
          <p:nvPr/>
        </p:nvSpPr>
        <p:spPr>
          <a:xfrm>
            <a:off x="8026400" y="688366"/>
            <a:ext cx="969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Alex &amp; </a:t>
            </a:r>
            <a:r>
              <a:rPr lang="en-US" sz="1400" dirty="0" err="1"/>
              <a:t>Sho</a:t>
            </a:r>
            <a:endParaRPr lang="en-US" sz="1400" dirty="0"/>
          </a:p>
          <a:p>
            <a:r>
              <a:rPr lang="en-US" sz="1400" dirty="0"/>
              <a:t>#1,2,3</a:t>
            </a:r>
          </a:p>
        </p:txBody>
      </p:sp>
    </p:spTree>
    <p:extLst>
      <p:ext uri="{BB962C8B-B14F-4D97-AF65-F5344CB8AC3E}">
        <p14:creationId xmlns:p14="http://schemas.microsoft.com/office/powerpoint/2010/main" val="3387951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0647A-8808-7342-983D-77ED73948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870" y="1"/>
            <a:ext cx="7002644" cy="541908"/>
          </a:xfrm>
        </p:spPr>
        <p:txBody>
          <a:bodyPr/>
          <a:lstStyle/>
          <a:p>
            <a:r>
              <a:rPr lang="en-US" sz="3600" dirty="0" err="1"/>
              <a:t>Fermilab</a:t>
            </a:r>
            <a:r>
              <a:rPr lang="en-US" sz="3600" dirty="0"/>
              <a:t> Test Beam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F2A0-C4DD-CC48-9B1A-5062F90A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14A4-2705-B446-AE97-E611C458E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70DE9-46F5-FA4E-AE08-D0A08F144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E2BAFC-559C-014F-8804-FCD52099F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3" y="2438027"/>
            <a:ext cx="4472359" cy="20228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8B0BE2-CA99-1A46-91A1-1A231D5283BB}"/>
              </a:ext>
            </a:extLst>
          </p:cNvPr>
          <p:cNvSpPr txBox="1"/>
          <p:nvPr/>
        </p:nvSpPr>
        <p:spPr>
          <a:xfrm>
            <a:off x="4050889" y="749641"/>
            <a:ext cx="1194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4-hit track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5D9839C-DF7E-3049-89A3-DAD657CB1BD0}"/>
              </a:ext>
            </a:extLst>
          </p:cNvPr>
          <p:cNvGrpSpPr/>
          <p:nvPr/>
        </p:nvGrpSpPr>
        <p:grpSpPr>
          <a:xfrm>
            <a:off x="2286160" y="790670"/>
            <a:ext cx="1928815" cy="824060"/>
            <a:chOff x="1859418" y="808144"/>
            <a:chExt cx="1928815" cy="82406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50DA217-C68D-4C42-AE29-E323E29FF03D}"/>
                </a:ext>
              </a:extLst>
            </p:cNvPr>
            <p:cNvGrpSpPr/>
            <p:nvPr/>
          </p:nvGrpSpPr>
          <p:grpSpPr>
            <a:xfrm>
              <a:off x="2336292" y="808144"/>
              <a:ext cx="637794" cy="824060"/>
              <a:chOff x="950976" y="1179576"/>
              <a:chExt cx="502919" cy="804672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2C82B01-1DE3-D441-BDD5-6DA037648A15}"/>
                  </a:ext>
                </a:extLst>
              </p:cNvPr>
              <p:cNvSpPr/>
              <p:nvPr/>
            </p:nvSpPr>
            <p:spPr>
              <a:xfrm>
                <a:off x="950976" y="1179576"/>
                <a:ext cx="45719" cy="804672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0484BF2-5538-E342-AEC5-AAB21D0DCB6F}"/>
                  </a:ext>
                </a:extLst>
              </p:cNvPr>
              <p:cNvSpPr/>
              <p:nvPr/>
            </p:nvSpPr>
            <p:spPr>
              <a:xfrm>
                <a:off x="1103376" y="1179576"/>
                <a:ext cx="45719" cy="804672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F9D5D57-B6C4-E44A-AB5C-0A9FC7598D7B}"/>
                  </a:ext>
                </a:extLst>
              </p:cNvPr>
              <p:cNvSpPr/>
              <p:nvPr/>
            </p:nvSpPr>
            <p:spPr>
              <a:xfrm>
                <a:off x="1273302" y="1179576"/>
                <a:ext cx="45719" cy="804672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A2730ED-4823-7D49-A974-DD42D78D2398}"/>
                  </a:ext>
                </a:extLst>
              </p:cNvPr>
              <p:cNvSpPr/>
              <p:nvPr/>
            </p:nvSpPr>
            <p:spPr>
              <a:xfrm>
                <a:off x="1408176" y="1179576"/>
                <a:ext cx="45719" cy="804672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ACFBEDA-F2B8-6F4D-B0AF-FEECB820FAFA}"/>
                </a:ext>
              </a:extLst>
            </p:cNvPr>
            <p:cNvCxnSpPr>
              <a:cxnSpLocks/>
            </p:cNvCxnSpPr>
            <p:nvPr/>
          </p:nvCxnSpPr>
          <p:spPr>
            <a:xfrm>
              <a:off x="1859418" y="1216686"/>
              <a:ext cx="1928815" cy="1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3C554E9-BF19-0B42-9CC8-758782A4BC5E}"/>
              </a:ext>
            </a:extLst>
          </p:cNvPr>
          <p:cNvSpPr txBox="1"/>
          <p:nvPr/>
        </p:nvSpPr>
        <p:spPr>
          <a:xfrm>
            <a:off x="2413285" y="2150950"/>
            <a:ext cx="19356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Cluster size: 2.1 ~ 2.4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929966-6F11-3448-93AB-38A0C04A6B21}"/>
              </a:ext>
            </a:extLst>
          </p:cNvPr>
          <p:cNvSpPr txBox="1"/>
          <p:nvPr/>
        </p:nvSpPr>
        <p:spPr>
          <a:xfrm>
            <a:off x="220096" y="2146866"/>
            <a:ext cx="1819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Mostly single tracks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3836C9-7751-3049-828B-6D02D76D16BA}"/>
              </a:ext>
            </a:extLst>
          </p:cNvPr>
          <p:cNvSpPr txBox="1"/>
          <p:nvPr/>
        </p:nvSpPr>
        <p:spPr>
          <a:xfrm>
            <a:off x="2133600" y="1617641"/>
            <a:ext cx="1935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4-MAPS telescope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29C15B-77AA-A14A-85A7-EDD5CFCE7820}"/>
              </a:ext>
            </a:extLst>
          </p:cNvPr>
          <p:cNvSpPr txBox="1"/>
          <p:nvPr/>
        </p:nvSpPr>
        <p:spPr>
          <a:xfrm>
            <a:off x="319272" y="4278291"/>
            <a:ext cx="2102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 of tracks per event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0746EB-A4C8-254B-8641-AD368BC7CED3}"/>
              </a:ext>
            </a:extLst>
          </p:cNvPr>
          <p:cNvSpPr txBox="1"/>
          <p:nvPr/>
        </p:nvSpPr>
        <p:spPr>
          <a:xfrm>
            <a:off x="3039217" y="4278291"/>
            <a:ext cx="1237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Cluster size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E1AB38-C5C9-944A-98F3-10F7C74D7494}"/>
              </a:ext>
            </a:extLst>
          </p:cNvPr>
          <p:cNvSpPr txBox="1"/>
          <p:nvPr/>
        </p:nvSpPr>
        <p:spPr>
          <a:xfrm>
            <a:off x="526869" y="876046"/>
            <a:ext cx="1725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120 GeV proton </a:t>
            </a:r>
          </a:p>
          <a:p>
            <a:r>
              <a:rPr lang="en-US" dirty="0">
                <a:solidFill>
                  <a:srgbClr val="0432FF"/>
                </a:solidFill>
              </a:rPr>
              <a:t>beam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E59F332-46C1-3F49-9E8D-B37A37737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047" y="2377310"/>
            <a:ext cx="2181497" cy="204766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AB955BC-CB43-5747-8E07-34F9F9BB5582}"/>
              </a:ext>
            </a:extLst>
          </p:cNvPr>
          <p:cNvSpPr txBox="1"/>
          <p:nvPr/>
        </p:nvSpPr>
        <p:spPr>
          <a:xfrm>
            <a:off x="7088583" y="2068392"/>
            <a:ext cx="1968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Hit Efficiency &gt; 99.5%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8FABFB7-8644-924F-ADD3-8B4B32E5E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489" y="2316143"/>
            <a:ext cx="2206460" cy="210882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4875101-4234-0544-A99E-0BB900A68062}"/>
              </a:ext>
            </a:extLst>
          </p:cNvPr>
          <p:cNvSpPr txBox="1"/>
          <p:nvPr/>
        </p:nvSpPr>
        <p:spPr>
          <a:xfrm>
            <a:off x="5163725" y="4294326"/>
            <a:ext cx="1864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Pixel size (~28um)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02091F-FD96-DD4D-BE8E-DE1F60829D8A}"/>
              </a:ext>
            </a:extLst>
          </p:cNvPr>
          <p:cNvSpPr txBox="1"/>
          <p:nvPr/>
        </p:nvSpPr>
        <p:spPr>
          <a:xfrm>
            <a:off x="4749990" y="2085432"/>
            <a:ext cx="2392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Spatial Resolution: &lt; 5 um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3777AB-C668-3944-A76E-3F50051ED201}"/>
              </a:ext>
            </a:extLst>
          </p:cNvPr>
          <p:cNvSpPr txBox="1"/>
          <p:nvPr/>
        </p:nvSpPr>
        <p:spPr>
          <a:xfrm>
            <a:off x="7907854" y="712963"/>
            <a:ext cx="969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Alex &amp; </a:t>
            </a:r>
            <a:r>
              <a:rPr lang="en-US" sz="1400" dirty="0" err="1"/>
              <a:t>Sho</a:t>
            </a:r>
            <a:endParaRPr lang="en-US" sz="1400" dirty="0"/>
          </a:p>
          <a:p>
            <a:r>
              <a:rPr lang="en-US" sz="1400" dirty="0"/>
              <a:t>#1,2,3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0CBE70-1A5D-884A-B89E-D34045A0A0FF}"/>
              </a:ext>
            </a:extLst>
          </p:cNvPr>
          <p:cNvSpPr txBox="1"/>
          <p:nvPr/>
        </p:nvSpPr>
        <p:spPr>
          <a:xfrm>
            <a:off x="4737330" y="1382122"/>
            <a:ext cx="3379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Detector performance consistent </a:t>
            </a:r>
          </a:p>
          <a:p>
            <a:r>
              <a:rPr lang="en-US" b="1" dirty="0"/>
              <a:t>with expectations </a:t>
            </a:r>
          </a:p>
        </p:txBody>
      </p:sp>
    </p:spTree>
    <p:extLst>
      <p:ext uri="{BB962C8B-B14F-4D97-AF65-F5344CB8AC3E}">
        <p14:creationId xmlns:p14="http://schemas.microsoft.com/office/powerpoint/2010/main" val="3399738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435AA-52A8-7441-B0FF-B7AAB5616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43" y="25800"/>
            <a:ext cx="8534400" cy="565545"/>
          </a:xfrm>
        </p:spPr>
        <p:txBody>
          <a:bodyPr/>
          <a:lstStyle/>
          <a:p>
            <a:r>
              <a:rPr lang="en-US" sz="3600" dirty="0"/>
              <a:t>Stave and RU Production QA Plan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5B202D-95EA-3247-8A21-AA3CB00887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4066" y="853558"/>
            <a:ext cx="4114800" cy="377559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32AFF"/>
                </a:solidFill>
              </a:rPr>
              <a:t>Staves</a:t>
            </a:r>
          </a:p>
          <a:p>
            <a:r>
              <a:rPr lang="en-US" dirty="0"/>
              <a:t>Purchase 84 staves from ALICE Production </a:t>
            </a:r>
          </a:p>
          <a:p>
            <a:pPr lvl="1"/>
            <a:r>
              <a:rPr lang="en-US" dirty="0"/>
              <a:t>48 + 28(spares for 2 inner layers) + 8 spares</a:t>
            </a:r>
          </a:p>
          <a:p>
            <a:pPr lvl="1"/>
            <a:r>
              <a:rPr lang="en-US" dirty="0"/>
              <a:t>Production following the completion of ALICE ITS/IB  </a:t>
            </a:r>
          </a:p>
          <a:p>
            <a:pPr lvl="1"/>
            <a:r>
              <a:rPr lang="en-US" dirty="0"/>
              <a:t>Starting ~Oct. 2018, last 6-12 months </a:t>
            </a:r>
          </a:p>
          <a:p>
            <a:pPr lvl="1"/>
            <a:r>
              <a:rPr lang="en-US" dirty="0"/>
              <a:t>Fully tested at CERN before shipping to US</a:t>
            </a:r>
          </a:p>
          <a:p>
            <a:pPr lvl="2"/>
            <a:r>
              <a:rPr lang="en-US" dirty="0"/>
              <a:t>All Gold/Silver staves (same ~ALICE IB standard)</a:t>
            </a:r>
          </a:p>
          <a:p>
            <a:pPr lvl="2"/>
            <a:r>
              <a:rPr lang="en-US" dirty="0"/>
              <a:t>A LANL postdoc (Dr. Yasser Morales) oversees production QA at CERN</a:t>
            </a:r>
          </a:p>
          <a:p>
            <a:r>
              <a:rPr lang="en-US" dirty="0"/>
              <a:t>Acceptance QA at LBNL</a:t>
            </a:r>
          </a:p>
          <a:p>
            <a:pPr lvl="1"/>
            <a:r>
              <a:rPr lang="en-US" dirty="0"/>
              <a:t>Full test and QA</a:t>
            </a:r>
          </a:p>
          <a:p>
            <a:pPr lvl="2"/>
            <a:r>
              <a:rPr lang="en-US" dirty="0"/>
              <a:t>Electrical</a:t>
            </a:r>
          </a:p>
          <a:p>
            <a:pPr lvl="2"/>
            <a:r>
              <a:rPr lang="en-US" dirty="0"/>
              <a:t>Mechanical  </a:t>
            </a:r>
          </a:p>
          <a:p>
            <a:pPr lvl="1"/>
            <a:r>
              <a:rPr lang="en-US" dirty="0"/>
              <a:t>Detector assembly at LBNL 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F573BB5-BC43-4B4B-8852-2A83A47D2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03942" y="867165"/>
            <a:ext cx="4039395" cy="385167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32AFF"/>
                </a:solidFill>
              </a:rPr>
              <a:t>Readout Unit</a:t>
            </a:r>
          </a:p>
          <a:p>
            <a:r>
              <a:rPr lang="en-US" dirty="0"/>
              <a:t>Purchase 58 RUs from ALICE</a:t>
            </a:r>
          </a:p>
          <a:p>
            <a:pPr lvl="1"/>
            <a:r>
              <a:rPr lang="en-US" dirty="0"/>
              <a:t>48 + 10 spares(20%)</a:t>
            </a:r>
          </a:p>
          <a:p>
            <a:pPr lvl="1"/>
            <a:r>
              <a:rPr lang="en-US" dirty="0"/>
              <a:t>To be part of ALICE production </a:t>
            </a:r>
          </a:p>
          <a:p>
            <a:pPr lvl="2"/>
            <a:r>
              <a:rPr lang="en-US" dirty="0"/>
              <a:t>Cost saving </a:t>
            </a:r>
          </a:p>
          <a:p>
            <a:pPr lvl="2"/>
            <a:r>
              <a:rPr lang="en-US" dirty="0"/>
              <a:t>Minimize technical risks</a:t>
            </a:r>
          </a:p>
          <a:p>
            <a:pPr lvl="1"/>
            <a:r>
              <a:rPr lang="en-US" dirty="0"/>
              <a:t>Initial test at CERN</a:t>
            </a:r>
          </a:p>
          <a:p>
            <a:r>
              <a:rPr lang="en-US" dirty="0"/>
              <a:t>QA at UT-Austin</a:t>
            </a:r>
          </a:p>
          <a:p>
            <a:pPr lvl="1"/>
            <a:r>
              <a:rPr lang="en-US" dirty="0"/>
              <a:t>Full test  </a:t>
            </a:r>
          </a:p>
          <a:p>
            <a:pPr lvl="1"/>
            <a:r>
              <a:rPr lang="en-US" dirty="0"/>
              <a:t>LANL as the 2</a:t>
            </a:r>
            <a:r>
              <a:rPr lang="en-US" baseline="30000" dirty="0"/>
              <a:t>nd</a:t>
            </a:r>
            <a:r>
              <a:rPr lang="en-US" dirty="0"/>
              <a:t> test site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AE8483-6BC1-CC4C-A089-C6C41558B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09CA99-D569-9F48-B61B-72DE9AB6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CC44EF-492E-8B47-9E48-B5E4004D3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19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AD7B26-2495-4C48-9220-7079CAD3BA43}"/>
              </a:ext>
            </a:extLst>
          </p:cNvPr>
          <p:cNvSpPr txBox="1"/>
          <p:nvPr/>
        </p:nvSpPr>
        <p:spPr>
          <a:xfrm>
            <a:off x="8001000" y="596485"/>
            <a:ext cx="910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Leo &amp; Jo</a:t>
            </a:r>
          </a:p>
          <a:p>
            <a:r>
              <a:rPr lang="en-US" sz="1400" dirty="0"/>
              <a:t>#4,5,6,7,8</a:t>
            </a:r>
          </a:p>
        </p:txBody>
      </p:sp>
    </p:spTree>
    <p:extLst>
      <p:ext uri="{BB962C8B-B14F-4D97-AF65-F5344CB8AC3E}">
        <p14:creationId xmlns:p14="http://schemas.microsoft.com/office/powerpoint/2010/main" val="3277469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6E4AE-C74B-344D-B177-BA8A13A8B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005"/>
            <a:ext cx="8382000" cy="565545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3F86A-403D-3D43-B38D-4E89433F4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3950"/>
            <a:ext cx="8229600" cy="3470673"/>
          </a:xfrm>
        </p:spPr>
        <p:txBody>
          <a:bodyPr/>
          <a:lstStyle/>
          <a:p>
            <a:r>
              <a:rPr lang="en-US" dirty="0"/>
              <a:t>Science by MVTX</a:t>
            </a:r>
          </a:p>
          <a:p>
            <a:r>
              <a:rPr lang="en-US" dirty="0"/>
              <a:t>MVTX project scope</a:t>
            </a:r>
          </a:p>
          <a:p>
            <a:r>
              <a:rPr lang="en-US" dirty="0"/>
              <a:t>R&amp;D highlights</a:t>
            </a:r>
          </a:p>
          <a:p>
            <a:r>
              <a:rPr lang="en-US" dirty="0"/>
              <a:t>Status and Plan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E03C1-B43A-B644-804E-E6946FC31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88CE0-3A76-7545-9C18-614466344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03358-2517-CC43-9D49-223D1E94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</a:t>
            </a:fld>
            <a:endParaRPr lang="en-US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39F275-1E46-DF44-BB61-B6400906ADEA}"/>
              </a:ext>
            </a:extLst>
          </p:cNvPr>
          <p:cNvGrpSpPr/>
          <p:nvPr/>
        </p:nvGrpSpPr>
        <p:grpSpPr>
          <a:xfrm>
            <a:off x="5138552" y="636918"/>
            <a:ext cx="3738350" cy="4232739"/>
            <a:chOff x="5127348" y="1158411"/>
            <a:chExt cx="3945002" cy="452419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1A1F93C-679C-4541-9C94-CAB985162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38382" y="1169908"/>
              <a:ext cx="3933968" cy="451269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01A8993-F162-8042-A1C6-8EBD47A706FA}"/>
                </a:ext>
              </a:extLst>
            </p:cNvPr>
            <p:cNvSpPr txBox="1"/>
            <p:nvPr/>
          </p:nvSpPr>
          <p:spPr>
            <a:xfrm>
              <a:off x="5127348" y="1158411"/>
              <a:ext cx="3276659" cy="625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</a:rPr>
                <a:t>Document: sPH-HF-2018-001</a:t>
              </a:r>
            </a:p>
            <a:p>
              <a:r>
                <a:rPr lang="en-US" sz="1600" dirty="0">
                  <a:solidFill>
                    <a:srgbClr val="FFFF00"/>
                  </a:solidFill>
                </a:rPr>
                <a:t>https://</a:t>
              </a:r>
              <a:r>
                <a:rPr lang="en-US" sz="1600" dirty="0" err="1">
                  <a:solidFill>
                    <a:srgbClr val="FFFF00"/>
                  </a:solidFill>
                </a:rPr>
                <a:t>indico.bnl.gov</a:t>
              </a:r>
              <a:r>
                <a:rPr lang="en-US" sz="1600" dirty="0">
                  <a:solidFill>
                    <a:srgbClr val="FFFF00"/>
                  </a:solidFill>
                </a:rPr>
                <a:t>/event/4072/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3174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5642"/>
            <a:ext cx="7200900" cy="594126"/>
          </a:xfrm>
        </p:spPr>
        <p:txBody>
          <a:bodyPr/>
          <a:lstStyle/>
          <a:p>
            <a:r>
              <a:rPr lang="en-US" sz="3600" dirty="0"/>
              <a:t>Detector Assembly Plan at LBNL</a:t>
            </a:r>
          </a:p>
        </p:txBody>
      </p:sp>
      <p:sp>
        <p:nvSpPr>
          <p:cNvPr id="8" name="Rectangle 7"/>
          <p:cNvSpPr/>
          <p:nvPr/>
        </p:nvSpPr>
        <p:spPr>
          <a:xfrm>
            <a:off x="4701556" y="828421"/>
            <a:ext cx="30392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dirty="0"/>
              <a:t>Precision positioning and installation of staves on end-wheels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971800" y="1669125"/>
            <a:ext cx="5197721" cy="2837135"/>
            <a:chOff x="0" y="513807"/>
            <a:chExt cx="8238049" cy="449667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3807"/>
              <a:ext cx="7968564" cy="449667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613813" y="4031317"/>
              <a:ext cx="854752" cy="347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25" dirty="0"/>
                <a:t>IB CYSS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31436" y="1103956"/>
              <a:ext cx="906613" cy="347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25" dirty="0"/>
                <a:t>Layer 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34518" y="1787473"/>
              <a:ext cx="911864" cy="347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25" dirty="0"/>
                <a:t>Layer 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97057" y="2597137"/>
              <a:ext cx="917489" cy="347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25" dirty="0"/>
                <a:t>Layer 2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11727" y="2659113"/>
            <a:ext cx="3195555" cy="1941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dirty="0"/>
              <a:t>Assembly of layers and carbon fiber structure into half-detector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endParaRPr lang="en-US" sz="675" dirty="0"/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dirty="0"/>
              <a:t>Stave testing at each step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endParaRPr lang="en-US" sz="675" dirty="0"/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dirty="0"/>
              <a:t>Metrology survey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33812" y="672584"/>
            <a:ext cx="910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Leo’s talk</a:t>
            </a:r>
          </a:p>
          <a:p>
            <a:r>
              <a:rPr lang="en-US" sz="1400" dirty="0"/>
              <a:t>#4,5,6,7,8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20</a:t>
            </a:fld>
            <a:endParaRPr lang="en-US"/>
          </a:p>
        </p:txBody>
      </p:sp>
      <p:pic>
        <p:nvPicPr>
          <p:cNvPr id="20" name="Content Placeholder 1">
            <a:extLst>
              <a:ext uri="{FF2B5EF4-FFF2-40B4-BE49-F238E27FC236}">
                <a16:creationId xmlns:a16="http://schemas.microsoft.com/office/drawing/2014/main" id="{23AC90E9-CDE1-A44F-AD5D-E1F362359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97" b="22508"/>
          <a:stretch/>
        </p:blipFill>
        <p:spPr bwMode="auto">
          <a:xfrm>
            <a:off x="304145" y="864965"/>
            <a:ext cx="4265310" cy="1541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4341E5B-9DAC-364D-A178-87FB860E5196}"/>
              </a:ext>
            </a:extLst>
          </p:cNvPr>
          <p:cNvSpPr txBox="1"/>
          <p:nvPr/>
        </p:nvSpPr>
        <p:spPr>
          <a:xfrm>
            <a:off x="914400" y="1926162"/>
            <a:ext cx="3270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ALICE 1</a:t>
            </a:r>
            <a:r>
              <a:rPr lang="en-US" sz="1400" b="1" baseline="30000" dirty="0">
                <a:solidFill>
                  <a:srgbClr val="FFFF00"/>
                </a:solidFill>
              </a:rPr>
              <a:t>st</a:t>
            </a:r>
            <a:r>
              <a:rPr lang="en-US" sz="1400" b="1" dirty="0">
                <a:solidFill>
                  <a:srgbClr val="FFFF00"/>
                </a:solidFill>
              </a:rPr>
              <a:t> half inner layer being assembled</a:t>
            </a:r>
          </a:p>
          <a:p>
            <a:r>
              <a:rPr lang="en-US" sz="1400" b="1" dirty="0">
                <a:solidFill>
                  <a:srgbClr val="FFFF00"/>
                </a:solidFill>
              </a:rPr>
              <a:t>6/2018@CERN</a:t>
            </a:r>
          </a:p>
        </p:txBody>
      </p:sp>
      <p:pic>
        <p:nvPicPr>
          <p:cNvPr id="22" name="Content Placeholder 1">
            <a:extLst>
              <a:ext uri="{FF2B5EF4-FFF2-40B4-BE49-F238E27FC236}">
                <a16:creationId xmlns:a16="http://schemas.microsoft.com/office/drawing/2014/main" id="{5C25D0A2-5792-0948-886F-292C9E94B4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0" t="6174" b="10365"/>
          <a:stretch/>
        </p:blipFill>
        <p:spPr>
          <a:xfrm>
            <a:off x="6757076" y="3453980"/>
            <a:ext cx="2326910" cy="1633429"/>
          </a:xfr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84C73DC-B633-2546-890E-767FD958BBC9}"/>
              </a:ext>
            </a:extLst>
          </p:cNvPr>
          <p:cNvSpPr txBox="1"/>
          <p:nvPr/>
        </p:nvSpPr>
        <p:spPr>
          <a:xfrm>
            <a:off x="7075993" y="3183254"/>
            <a:ext cx="2017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ALICE 1</a:t>
            </a:r>
            <a:r>
              <a:rPr lang="en-US" sz="1400" baseline="30000" dirty="0">
                <a:solidFill>
                  <a:srgbClr val="FF0000"/>
                </a:solidFill>
              </a:rPr>
              <a:t>st</a:t>
            </a:r>
            <a:r>
              <a:rPr lang="en-US" sz="1400" dirty="0">
                <a:solidFill>
                  <a:srgbClr val="FF0000"/>
                </a:solidFill>
              </a:rPr>
              <a:t> half inner layer,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6/2018@CERN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BFB778-3187-C442-A286-636BC3795CC5}"/>
              </a:ext>
            </a:extLst>
          </p:cNvPr>
          <p:cNvSpPr txBox="1"/>
          <p:nvPr/>
        </p:nvSpPr>
        <p:spPr>
          <a:xfrm>
            <a:off x="2743200" y="1055225"/>
            <a:ext cx="759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staves</a:t>
            </a:r>
          </a:p>
        </p:txBody>
      </p:sp>
    </p:spTree>
    <p:extLst>
      <p:ext uri="{BB962C8B-B14F-4D97-AF65-F5344CB8AC3E}">
        <p14:creationId xmlns:p14="http://schemas.microsoft.com/office/powerpoint/2010/main" val="1974134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209CF-DDA5-424C-89CC-F8398F7CA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4198"/>
            <a:ext cx="5915025" cy="514349"/>
          </a:xfrm>
        </p:spPr>
        <p:txBody>
          <a:bodyPr/>
          <a:lstStyle/>
          <a:p>
            <a:r>
              <a:rPr lang="en-US" dirty="0"/>
              <a:t>Mechanical Integration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6626B-2D3E-B84C-90B6-75B6EA643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738708"/>
            <a:ext cx="5915025" cy="3263504"/>
          </a:xfrm>
        </p:spPr>
        <p:txBody>
          <a:bodyPr/>
          <a:lstStyle/>
          <a:p>
            <a:r>
              <a:rPr lang="en-US" dirty="0"/>
              <a:t>MVTX, INTT and TPC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C53DA-8E58-8E48-B760-5722EB3FD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7FD2F-EC48-9F47-8545-BA86B2729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652BA-C0A8-5E4B-895C-A37CC4F56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215756-0A1C-3545-8B5E-B65CB5E3B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6" y="1620610"/>
            <a:ext cx="4854016" cy="282894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7BB29C8-9798-8C46-92C0-49337ADA7AE4}"/>
              </a:ext>
            </a:extLst>
          </p:cNvPr>
          <p:cNvGrpSpPr/>
          <p:nvPr/>
        </p:nvGrpSpPr>
        <p:grpSpPr>
          <a:xfrm>
            <a:off x="5049650" y="1106491"/>
            <a:ext cx="3642038" cy="3849079"/>
            <a:chOff x="5049650" y="1106491"/>
            <a:chExt cx="3642038" cy="384907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87C7E3-4B69-F940-93FD-857F7E723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15" t="-80" r="24423" b="7054"/>
            <a:stretch/>
          </p:blipFill>
          <p:spPr>
            <a:xfrm>
              <a:off x="5049650" y="1106491"/>
              <a:ext cx="3642038" cy="3323492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97FE7CD-4329-724F-B8EE-803D4FA5F434}"/>
                </a:ext>
              </a:extLst>
            </p:cNvPr>
            <p:cNvCxnSpPr/>
            <p:nvPr/>
          </p:nvCxnSpPr>
          <p:spPr>
            <a:xfrm>
              <a:off x="6931029" y="3210050"/>
              <a:ext cx="19783" cy="147710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824E63E-D0AC-F145-976B-2D261B35822F}"/>
                </a:ext>
              </a:extLst>
            </p:cNvPr>
            <p:cNvCxnSpPr/>
            <p:nvPr/>
          </p:nvCxnSpPr>
          <p:spPr>
            <a:xfrm flipH="1">
              <a:off x="5671531" y="4212373"/>
              <a:ext cx="6594" cy="474785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02F7ED-7893-284C-A77C-A434F030C900}"/>
                </a:ext>
              </a:extLst>
            </p:cNvPr>
            <p:cNvSpPr txBox="1"/>
            <p:nvPr/>
          </p:nvSpPr>
          <p:spPr>
            <a:xfrm>
              <a:off x="5678125" y="4617016"/>
              <a:ext cx="12907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L = 350.0 cm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D99A1C2-2F3D-6249-A1FD-397FF8FB95FA}"/>
                </a:ext>
              </a:extLst>
            </p:cNvPr>
            <p:cNvCxnSpPr/>
            <p:nvPr/>
          </p:nvCxnSpPr>
          <p:spPr>
            <a:xfrm flipH="1">
              <a:off x="5671531" y="4583282"/>
              <a:ext cx="3758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1A5A1EF-8ECC-F042-89FF-66080EC801C2}"/>
                </a:ext>
              </a:extLst>
            </p:cNvPr>
            <p:cNvCxnSpPr/>
            <p:nvPr/>
          </p:nvCxnSpPr>
          <p:spPr>
            <a:xfrm>
              <a:off x="6588129" y="4583282"/>
              <a:ext cx="3680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5C1AA87-505C-2848-84D1-D6A9DBD82CD1}"/>
              </a:ext>
            </a:extLst>
          </p:cNvPr>
          <p:cNvSpPr txBox="1"/>
          <p:nvPr/>
        </p:nvSpPr>
        <p:spPr>
          <a:xfrm>
            <a:off x="2788493" y="2329752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TPC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68B7E0-B816-AD4C-A45A-D37CDFC04F8D}"/>
              </a:ext>
            </a:extLst>
          </p:cNvPr>
          <p:cNvSpPr txBox="1"/>
          <p:nvPr/>
        </p:nvSpPr>
        <p:spPr>
          <a:xfrm>
            <a:off x="6850836" y="2798398"/>
            <a:ext cx="461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TPC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677FCE3-F3B7-864F-86D4-388BC749A49A}"/>
              </a:ext>
            </a:extLst>
          </p:cNvPr>
          <p:cNvCxnSpPr/>
          <p:nvPr/>
        </p:nvCxnSpPr>
        <p:spPr>
          <a:xfrm flipH="1" flipV="1">
            <a:off x="3733800" y="2190750"/>
            <a:ext cx="2854329" cy="607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6B88C94-11AB-A34B-89BB-A48E3D4CE76C}"/>
              </a:ext>
            </a:extLst>
          </p:cNvPr>
          <p:cNvCxnSpPr>
            <a:cxnSpLocks/>
          </p:cNvCxnSpPr>
          <p:nvPr/>
        </p:nvCxnSpPr>
        <p:spPr>
          <a:xfrm flipH="1">
            <a:off x="3678853" y="3470005"/>
            <a:ext cx="2938465" cy="4422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BF5D623-BED3-7340-A314-0B558AF957D1}"/>
              </a:ext>
            </a:extLst>
          </p:cNvPr>
          <p:cNvSpPr txBox="1"/>
          <p:nvPr/>
        </p:nvSpPr>
        <p:spPr>
          <a:xfrm>
            <a:off x="7103786" y="4584056"/>
            <a:ext cx="1423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R= 209.6cm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EE79A6-D506-2D4D-9572-724A2021EF45}"/>
              </a:ext>
            </a:extLst>
          </p:cNvPr>
          <p:cNvSpPr txBox="1"/>
          <p:nvPr/>
        </p:nvSpPr>
        <p:spPr>
          <a:xfrm>
            <a:off x="7924800" y="765064"/>
            <a:ext cx="1021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Walt &amp; Dan</a:t>
            </a:r>
          </a:p>
          <a:p>
            <a:r>
              <a:rPr lang="en-US" sz="1400" dirty="0"/>
              <a:t>#10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FA61A-9F8B-6449-8E7A-BC01D56A707E}"/>
              </a:ext>
            </a:extLst>
          </p:cNvPr>
          <p:cNvSpPr txBox="1"/>
          <p:nvPr/>
        </p:nvSpPr>
        <p:spPr>
          <a:xfrm>
            <a:off x="2256179" y="2768237"/>
            <a:ext cx="523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INTT</a:t>
            </a: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295643BE-0685-3045-A24C-8355AB06EAE7}"/>
              </a:ext>
            </a:extLst>
          </p:cNvPr>
          <p:cNvSpPr/>
          <p:nvPr/>
        </p:nvSpPr>
        <p:spPr>
          <a:xfrm>
            <a:off x="2590799" y="3409950"/>
            <a:ext cx="774343" cy="392218"/>
          </a:xfrm>
          <a:prstGeom prst="wedgeRoundRectCallout">
            <a:avLst>
              <a:gd name="adj1" fmla="val -79092"/>
              <a:gd name="adj2" fmla="val -133122"/>
              <a:gd name="adj3" fmla="val 16667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MVTX</a:t>
            </a:r>
          </a:p>
        </p:txBody>
      </p:sp>
    </p:spTree>
    <p:extLst>
      <p:ext uri="{BB962C8B-B14F-4D97-AF65-F5344CB8AC3E}">
        <p14:creationId xmlns:p14="http://schemas.microsoft.com/office/powerpoint/2010/main" val="2709732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56279-4456-914B-BC29-23BDC5CFA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3986"/>
            <a:ext cx="7224713" cy="505818"/>
          </a:xfrm>
        </p:spPr>
        <p:txBody>
          <a:bodyPr/>
          <a:lstStyle/>
          <a:p>
            <a:r>
              <a:rPr lang="en-US" sz="3600" dirty="0"/>
              <a:t>Simulations for Optimization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2C743-25F0-AA4A-97D7-7BA2EEBD9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3950"/>
            <a:ext cx="3962400" cy="3124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Task force formed</a:t>
            </a:r>
          </a:p>
          <a:p>
            <a:pPr lvl="1"/>
            <a:r>
              <a:rPr lang="en-US" dirty="0"/>
              <a:t>Goals and deadline defined </a:t>
            </a:r>
          </a:p>
          <a:p>
            <a:r>
              <a:rPr lang="en-US" dirty="0"/>
              <a:t>Complementary roles in global tracking:</a:t>
            </a:r>
          </a:p>
          <a:p>
            <a:pPr lvl="1"/>
            <a:r>
              <a:rPr lang="en-US" dirty="0"/>
              <a:t>MVTX: </a:t>
            </a:r>
          </a:p>
          <a:p>
            <a:pPr lvl="2"/>
            <a:r>
              <a:rPr lang="en-US" dirty="0"/>
              <a:t>Precision DCA and vertexing</a:t>
            </a:r>
          </a:p>
          <a:p>
            <a:pPr lvl="1"/>
            <a:r>
              <a:rPr lang="en-US" dirty="0"/>
              <a:t>INTT: </a:t>
            </a:r>
          </a:p>
          <a:p>
            <a:pPr lvl="2"/>
            <a:r>
              <a:rPr lang="en-US" dirty="0"/>
              <a:t>Matching in-time hits of MVTX and TPC</a:t>
            </a:r>
          </a:p>
          <a:p>
            <a:pPr lvl="2"/>
            <a:r>
              <a:rPr lang="en-US" dirty="0"/>
              <a:t>Important for </a:t>
            </a:r>
            <a:r>
              <a:rPr lang="en-US" dirty="0" err="1"/>
              <a:t>p+p</a:t>
            </a:r>
            <a:r>
              <a:rPr lang="en-US" dirty="0"/>
              <a:t> and </a:t>
            </a:r>
            <a:r>
              <a:rPr lang="en-US" dirty="0" err="1"/>
              <a:t>p+A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5610C-E67E-D94B-9B3A-295578981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7B90D-BAE6-A64C-ABC7-1E357DAFE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8D7BB-C7F2-834C-9AA7-8C3BDA260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22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43F92-06D7-4847-B254-70A30FC6AD94}"/>
              </a:ext>
            </a:extLst>
          </p:cNvPr>
          <p:cNvSpPr txBox="1"/>
          <p:nvPr/>
        </p:nvSpPr>
        <p:spPr>
          <a:xfrm>
            <a:off x="7689363" y="625627"/>
            <a:ext cx="1216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Tony &amp; Rachid</a:t>
            </a:r>
          </a:p>
          <a:p>
            <a:r>
              <a:rPr lang="en-US" sz="1400" dirty="0"/>
              <a:t>#9, 10</a:t>
            </a:r>
          </a:p>
        </p:txBody>
      </p:sp>
      <p:pic>
        <p:nvPicPr>
          <p:cNvPr id="8" name="Picture 2" descr="https://writelatex.s3.amazonaws.com/cvzwrwtdqjrg/uploads/96/12999568/1.png">
            <a:extLst>
              <a:ext uri="{FF2B5EF4-FFF2-40B4-BE49-F238E27FC236}">
                <a16:creationId xmlns:a16="http://schemas.microsoft.com/office/drawing/2014/main" id="{5DE6DC59-B0B6-6F4A-8BEB-18FAA1401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9" t="21704" r="24597" b="20767"/>
          <a:stretch>
            <a:fillRect/>
          </a:stretch>
        </p:blipFill>
        <p:spPr bwMode="auto">
          <a:xfrm>
            <a:off x="5029200" y="1183501"/>
            <a:ext cx="3048000" cy="303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800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5DDE0-5881-114C-9FD8-FFD2C1BB6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675" y="51817"/>
            <a:ext cx="5700712" cy="454009"/>
          </a:xfrm>
        </p:spPr>
        <p:txBody>
          <a:bodyPr/>
          <a:lstStyle/>
          <a:p>
            <a:r>
              <a:rPr lang="en-US" sz="3600" dirty="0"/>
              <a:t>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243C73-EA1F-0E4D-A65E-0D281C4B4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104" y="895350"/>
            <a:ext cx="6637735" cy="375166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Compelling science established</a:t>
            </a:r>
          </a:p>
          <a:p>
            <a:endParaRPr lang="en-US" dirty="0"/>
          </a:p>
          <a:p>
            <a:r>
              <a:rPr lang="en-US" dirty="0"/>
              <a:t>Demonstrated full readout and control chain in sPHENIX framework</a:t>
            </a:r>
          </a:p>
          <a:p>
            <a:pPr lvl="1"/>
            <a:r>
              <a:rPr lang="en-US" dirty="0"/>
              <a:t>Charge #1,2,3</a:t>
            </a:r>
          </a:p>
          <a:p>
            <a:r>
              <a:rPr lang="en-US" dirty="0"/>
              <a:t>Demonstrated detector performance with test beam data</a:t>
            </a:r>
          </a:p>
          <a:p>
            <a:pPr lvl="1"/>
            <a:r>
              <a:rPr lang="en-US" dirty="0"/>
              <a:t>Charge #1,2,3</a:t>
            </a:r>
          </a:p>
          <a:p>
            <a:r>
              <a:rPr lang="en-US" dirty="0"/>
              <a:t>QA plan developed for RU and Staves</a:t>
            </a:r>
          </a:p>
          <a:p>
            <a:pPr lvl="1"/>
            <a:r>
              <a:rPr lang="en-US" dirty="0"/>
              <a:t>Charge #4,5,6,7,8</a:t>
            </a:r>
          </a:p>
          <a:p>
            <a:r>
              <a:rPr lang="en-US" dirty="0"/>
              <a:t>3D design of mechanical integration</a:t>
            </a:r>
          </a:p>
          <a:p>
            <a:pPr lvl="1"/>
            <a:r>
              <a:rPr lang="en-US" dirty="0"/>
              <a:t>Charge #10</a:t>
            </a:r>
          </a:p>
          <a:p>
            <a:r>
              <a:rPr lang="en-US" dirty="0"/>
              <a:t>Simulation to optimize INTT geometry</a:t>
            </a:r>
          </a:p>
          <a:p>
            <a:pPr lvl="1"/>
            <a:r>
              <a:rPr lang="en-US" dirty="0"/>
              <a:t>Charge #9, 10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6D5C86-F6E2-1E4E-98AE-B1517E756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46E025-7D9E-B74D-B74B-4C5450053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D215B-348C-C548-B08A-242389080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23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998ACC-8ED2-9442-8B65-35C988BDB0B4}"/>
              </a:ext>
            </a:extLst>
          </p:cNvPr>
          <p:cNvSpPr txBox="1"/>
          <p:nvPr/>
        </p:nvSpPr>
        <p:spPr>
          <a:xfrm>
            <a:off x="7449839" y="1884581"/>
            <a:ext cx="9690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Alex &amp; </a:t>
            </a:r>
            <a:r>
              <a:rPr lang="en-US" sz="1400" dirty="0" err="1"/>
              <a:t>Sho</a:t>
            </a:r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3961F3-4A9D-D54E-9DEA-6200B03F0047}"/>
              </a:ext>
            </a:extLst>
          </p:cNvPr>
          <p:cNvSpPr txBox="1"/>
          <p:nvPr/>
        </p:nvSpPr>
        <p:spPr>
          <a:xfrm>
            <a:off x="7449839" y="2881501"/>
            <a:ext cx="798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Leo &amp; Jo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200431-FD88-4542-A227-B853028E5335}"/>
              </a:ext>
            </a:extLst>
          </p:cNvPr>
          <p:cNvSpPr txBox="1"/>
          <p:nvPr/>
        </p:nvSpPr>
        <p:spPr>
          <a:xfrm>
            <a:off x="7453468" y="3486149"/>
            <a:ext cx="1021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Walt &amp; Dan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20776E-56E6-0346-BEE8-86EDB873B134}"/>
              </a:ext>
            </a:extLst>
          </p:cNvPr>
          <p:cNvSpPr txBox="1"/>
          <p:nvPr/>
        </p:nvSpPr>
        <p:spPr>
          <a:xfrm>
            <a:off x="7391400" y="895350"/>
            <a:ext cx="1359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Dave &amp; Gunther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CEDE58-B2A1-B44E-BCE7-C04AA863D10D}"/>
              </a:ext>
            </a:extLst>
          </p:cNvPr>
          <p:cNvSpPr txBox="1"/>
          <p:nvPr/>
        </p:nvSpPr>
        <p:spPr>
          <a:xfrm>
            <a:off x="7470401" y="3993237"/>
            <a:ext cx="1176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Rachid &amp;Tony</a:t>
            </a:r>
          </a:p>
        </p:txBody>
      </p:sp>
    </p:spTree>
    <p:extLst>
      <p:ext uri="{BB962C8B-B14F-4D97-AF65-F5344CB8AC3E}">
        <p14:creationId xmlns:p14="http://schemas.microsoft.com/office/powerpoint/2010/main" val="2386536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3C9DF-DE6F-1044-8134-478890F30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0E3E0-249E-AA48-8E27-921CFE279B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F58E4-97C4-C14F-9E49-1AAD17A2F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13C74-18ED-DF41-A6E9-0D809FFA6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48444-ACA7-B84E-BBFD-E65AE32C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4497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3342" y="1979292"/>
            <a:ext cx="146667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Electronics &amp;</a:t>
            </a:r>
          </a:p>
          <a:p>
            <a:pPr algn="ctr"/>
            <a:r>
              <a:rPr lang="en-US" sz="1200" dirty="0"/>
              <a:t>Controls</a:t>
            </a:r>
          </a:p>
          <a:p>
            <a:pPr algn="ctr"/>
            <a:r>
              <a:rPr lang="en-US" sz="1200" dirty="0"/>
              <a:t>LANL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05830" y="2760907"/>
            <a:ext cx="1096345" cy="3405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25" dirty="0"/>
              <a:t>Readout Units</a:t>
            </a:r>
          </a:p>
          <a:p>
            <a:pPr algn="ctr"/>
            <a:r>
              <a:rPr lang="en-US" sz="788" dirty="0"/>
              <a:t>UT-Austin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05830" y="3340034"/>
            <a:ext cx="1096345" cy="3405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25" dirty="0"/>
              <a:t>Back-end</a:t>
            </a:r>
          </a:p>
          <a:p>
            <a:pPr algn="ctr"/>
            <a:r>
              <a:rPr lang="en-US" sz="788" dirty="0"/>
              <a:t>LANL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05830" y="3919162"/>
            <a:ext cx="1096345" cy="3405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25" dirty="0"/>
              <a:t>Power systems</a:t>
            </a:r>
          </a:p>
          <a:p>
            <a:pPr algn="ctr"/>
            <a:r>
              <a:rPr lang="en-US" sz="788" dirty="0"/>
              <a:t>LBNL</a:t>
            </a:r>
          </a:p>
        </p:txBody>
      </p:sp>
      <p:cxnSp>
        <p:nvCxnSpPr>
          <p:cNvPr id="24" name="Elbow Connector 23"/>
          <p:cNvCxnSpPr>
            <a:cxnSpLocks/>
          </p:cNvCxnSpPr>
          <p:nvPr/>
        </p:nvCxnSpPr>
        <p:spPr>
          <a:xfrm rot="16200000" flipH="1">
            <a:off x="2170422" y="2717342"/>
            <a:ext cx="309060" cy="161756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 rot="16200000" flipH="1">
            <a:off x="2030032" y="3162674"/>
            <a:ext cx="589844" cy="161756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/>
          <p:nvPr/>
        </p:nvCxnSpPr>
        <p:spPr>
          <a:xfrm rot="16200000" flipH="1">
            <a:off x="2030030" y="3744482"/>
            <a:ext cx="589844" cy="161756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683786" y="1975787"/>
            <a:ext cx="192832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Mechanics &amp; Detector Assembly</a:t>
            </a:r>
          </a:p>
          <a:p>
            <a:pPr algn="ctr"/>
            <a:r>
              <a:rPr lang="en-US" sz="1050" dirty="0"/>
              <a:t>LBNL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126732" y="2772562"/>
            <a:ext cx="1096345" cy="3405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25" dirty="0"/>
              <a:t>Staves</a:t>
            </a:r>
          </a:p>
          <a:p>
            <a:pPr algn="ctr"/>
            <a:r>
              <a:rPr lang="en-US" sz="788" dirty="0"/>
              <a:t>LANL/LBNL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126732" y="3351689"/>
            <a:ext cx="1096345" cy="3405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25" dirty="0"/>
              <a:t>Carbon Structures</a:t>
            </a:r>
          </a:p>
          <a:p>
            <a:pPr algn="ctr"/>
            <a:r>
              <a:rPr lang="en-US" sz="788" dirty="0"/>
              <a:t>LBNL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126732" y="3930817"/>
            <a:ext cx="1096345" cy="3405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25" dirty="0"/>
              <a:t>Barrel Assembly</a:t>
            </a:r>
          </a:p>
          <a:p>
            <a:pPr algn="ctr"/>
            <a:r>
              <a:rPr lang="en-US" sz="788" dirty="0"/>
              <a:t>LBNL</a:t>
            </a:r>
          </a:p>
        </p:txBody>
      </p:sp>
      <p:cxnSp>
        <p:nvCxnSpPr>
          <p:cNvPr id="46" name="Elbow Connector 45"/>
          <p:cNvCxnSpPr>
            <a:cxnSpLocks/>
          </p:cNvCxnSpPr>
          <p:nvPr/>
        </p:nvCxnSpPr>
        <p:spPr>
          <a:xfrm rot="16200000" flipH="1">
            <a:off x="3870073" y="2717023"/>
            <a:ext cx="351565" cy="161755"/>
          </a:xfrm>
          <a:prstGeom prst="bentConnector3">
            <a:avLst>
              <a:gd name="adj1" fmla="val 97684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cxnSpLocks/>
          </p:cNvCxnSpPr>
          <p:nvPr/>
        </p:nvCxnSpPr>
        <p:spPr>
          <a:xfrm rot="16200000" flipH="1">
            <a:off x="3747928" y="3169799"/>
            <a:ext cx="595855" cy="161758"/>
          </a:xfrm>
          <a:prstGeom prst="bentConnector3">
            <a:avLst>
              <a:gd name="adj1" fmla="val 99022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/>
          <p:nvPr/>
        </p:nvCxnSpPr>
        <p:spPr>
          <a:xfrm rot="16200000" flipH="1">
            <a:off x="3750932" y="3756138"/>
            <a:ext cx="589844" cy="161756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685878" y="1979292"/>
            <a:ext cx="1553122" cy="6409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Integration &amp; Infrastructures</a:t>
            </a:r>
          </a:p>
          <a:p>
            <a:pPr algn="ctr"/>
            <a:r>
              <a:rPr lang="en-US" sz="1050" dirty="0"/>
              <a:t>MIT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986191" y="2749477"/>
            <a:ext cx="1096345" cy="3462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25" dirty="0"/>
              <a:t>Cooling </a:t>
            </a:r>
          </a:p>
          <a:p>
            <a:pPr algn="ctr"/>
            <a:r>
              <a:rPr lang="en-US" sz="825" dirty="0"/>
              <a:t>MIT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986191" y="3328065"/>
            <a:ext cx="1096345" cy="3405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25" dirty="0"/>
              <a:t>Safety System</a:t>
            </a:r>
          </a:p>
          <a:p>
            <a:pPr algn="ctr"/>
            <a:r>
              <a:rPr lang="en-US" sz="788" dirty="0"/>
              <a:t>MIT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986191" y="3906653"/>
            <a:ext cx="1096345" cy="3405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25" dirty="0"/>
              <a:t>Global Support</a:t>
            </a:r>
          </a:p>
          <a:p>
            <a:pPr algn="ctr"/>
            <a:r>
              <a:rPr lang="en-US" sz="788" dirty="0"/>
              <a:t>MIT</a:t>
            </a:r>
          </a:p>
        </p:txBody>
      </p:sp>
      <p:cxnSp>
        <p:nvCxnSpPr>
          <p:cNvPr id="57" name="Elbow Connector 56"/>
          <p:cNvCxnSpPr>
            <a:cxnSpLocks/>
          </p:cNvCxnSpPr>
          <p:nvPr/>
        </p:nvCxnSpPr>
        <p:spPr>
          <a:xfrm rot="16200000" flipH="1">
            <a:off x="5736776" y="2705481"/>
            <a:ext cx="328479" cy="161754"/>
          </a:xfrm>
          <a:prstGeom prst="bentConnector3">
            <a:avLst>
              <a:gd name="adj1" fmla="val 101036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/>
          <p:nvPr/>
        </p:nvCxnSpPr>
        <p:spPr>
          <a:xfrm rot="16200000" flipH="1">
            <a:off x="5606093" y="3170653"/>
            <a:ext cx="589844" cy="161756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/>
          <p:nvPr/>
        </p:nvCxnSpPr>
        <p:spPr>
          <a:xfrm rot="16200000" flipH="1">
            <a:off x="5606092" y="3733052"/>
            <a:ext cx="589844" cy="161756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2702287" y="338436"/>
            <a:ext cx="3903190" cy="9694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MVTX</a:t>
            </a:r>
          </a:p>
          <a:p>
            <a:pPr algn="ctr"/>
            <a:r>
              <a:rPr lang="en-US" sz="1050" dirty="0"/>
              <a:t>Principal Investigator: M. Liu (LANL)</a:t>
            </a:r>
          </a:p>
          <a:p>
            <a:pPr algn="ctr"/>
            <a:r>
              <a:rPr lang="en-US" sz="1050" dirty="0"/>
              <a:t>Lead Coordinator: M. Chamizo-Llatas (BNL)</a:t>
            </a:r>
          </a:p>
          <a:p>
            <a:pPr algn="ctr"/>
            <a:r>
              <a:rPr lang="en-US" sz="1050" dirty="0"/>
              <a:t>Co-investigators: G. Odyniec (LBNL),R. Corliss(MIT)</a:t>
            </a:r>
          </a:p>
          <a:p>
            <a:pPr algn="ctr"/>
            <a:r>
              <a:rPr lang="en-US" sz="1050" dirty="0"/>
              <a:t>ES&amp;H Liason:  W. Sondheim (LANL)</a:t>
            </a:r>
          </a:p>
        </p:txBody>
      </p:sp>
      <p:cxnSp>
        <p:nvCxnSpPr>
          <p:cNvPr id="66" name="Elbow Connector 65"/>
          <p:cNvCxnSpPr>
            <a:stCxn id="4" idx="0"/>
          </p:cNvCxnSpPr>
          <p:nvPr/>
        </p:nvCxnSpPr>
        <p:spPr>
          <a:xfrm rot="5400000" flipH="1" flipV="1">
            <a:off x="4603839" y="43229"/>
            <a:ext cx="208902" cy="3663225"/>
          </a:xfrm>
          <a:prstGeom prst="bentConnector2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6539903" y="1770377"/>
            <a:ext cx="0" cy="20891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986191" y="4478956"/>
            <a:ext cx="1096345" cy="4675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25" dirty="0"/>
              <a:t>Installation &amp; Commissioning</a:t>
            </a:r>
          </a:p>
          <a:p>
            <a:pPr algn="ctr"/>
            <a:r>
              <a:rPr lang="en-US" sz="788" dirty="0"/>
              <a:t>LBNL/BNL</a:t>
            </a:r>
          </a:p>
        </p:txBody>
      </p:sp>
      <p:cxnSp>
        <p:nvCxnSpPr>
          <p:cNvPr id="49" name="Elbow Connector 48"/>
          <p:cNvCxnSpPr/>
          <p:nvPr/>
        </p:nvCxnSpPr>
        <p:spPr>
          <a:xfrm rot="16200000" flipH="1">
            <a:off x="5606092" y="4321129"/>
            <a:ext cx="589844" cy="161756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779021" y="1205235"/>
            <a:ext cx="110652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sPHENIX integration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75158" y="1200150"/>
            <a:ext cx="79403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sPHENIX DAQ</a:t>
            </a:r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6989351" y="1670219"/>
            <a:ext cx="3773" cy="30716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2274588" y="1673185"/>
            <a:ext cx="3773" cy="30716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708290" y="1295627"/>
            <a:ext cx="0" cy="47475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66937" y="4524637"/>
            <a:ext cx="324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Major institutions lead key tasks </a:t>
            </a:r>
          </a:p>
        </p:txBody>
      </p:sp>
    </p:spTree>
    <p:extLst>
      <p:ext uri="{BB962C8B-B14F-4D97-AF65-F5344CB8AC3E}">
        <p14:creationId xmlns:p14="http://schemas.microsoft.com/office/powerpoint/2010/main" val="327634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C41F0A-B651-C743-B966-64AC1EE89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47985-4C5D-4A4E-AD87-141AA6F0C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710916-AF42-9B45-BADB-C004E37FF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5DAE-5A25-4D93-A5BA-3F3E3A62C8C6}" type="slidenum">
              <a:rPr lang="en-US" altLang="en-US" smtClean="0"/>
              <a:pPr/>
              <a:t>26</a:t>
            </a:fld>
            <a:endParaRPr lang="en-US" alt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A0C04BC1-2BA7-2C49-830C-D0E0E3E01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254000"/>
            <a:ext cx="63246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79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E51D7-E089-3145-B1FB-2A8B88B14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Schedules and Milestones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918C32-7DA8-4E40-9AE9-94EF70BDB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5A977-86AF-7B41-8C65-8A5670C7B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E233C7-FFF9-F546-9DCA-B1DB3E332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27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7557A3-0224-2044-B701-C53547B08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34" y="635000"/>
            <a:ext cx="7747666" cy="42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073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5" t="-80" r="24423" b="7054"/>
          <a:stretch/>
        </p:blipFill>
        <p:spPr>
          <a:xfrm>
            <a:off x="4312802" y="863845"/>
            <a:ext cx="3642038" cy="33234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219" r="46827" b="7500"/>
          <a:stretch/>
        </p:blipFill>
        <p:spPr>
          <a:xfrm>
            <a:off x="1615236" y="863845"/>
            <a:ext cx="2218210" cy="337624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6194181" y="2967404"/>
            <a:ext cx="19783" cy="147710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934683" y="3969727"/>
            <a:ext cx="6594" cy="47478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105400" y="4340636"/>
            <a:ext cx="1113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 3500.0 mm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934683" y="4340636"/>
            <a:ext cx="37587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851281" y="4340636"/>
            <a:ext cx="36800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121269" y="2967404"/>
            <a:ext cx="19783" cy="147710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615236" y="2967404"/>
            <a:ext cx="0" cy="147710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615236" y="4340636"/>
            <a:ext cx="51689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606919" y="4340636"/>
            <a:ext cx="53413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006844" y="4444511"/>
            <a:ext cx="77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R 2,096.0mm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8A51-367B-6841-AA04-D6B37B1A0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 routing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EB41E5-5FDF-FB45-9923-5E55372A084E}"/>
              </a:ext>
            </a:extLst>
          </p:cNvPr>
          <p:cNvSpPr txBox="1"/>
          <p:nvPr/>
        </p:nvSpPr>
        <p:spPr>
          <a:xfrm>
            <a:off x="6469550" y="4290623"/>
            <a:ext cx="1423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R= 209.6cm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FDC5D67-5C44-E644-835F-4F51C4DFA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20218D6-2BA1-9144-8E0C-5C910288B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6C35D7-44BC-B845-A785-B2983AC80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95860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 txBox="1">
            <a:spLocks/>
          </p:cNvSpPr>
          <p:nvPr/>
        </p:nvSpPr>
        <p:spPr>
          <a:xfrm>
            <a:off x="1518026" y="53561"/>
            <a:ext cx="5331779" cy="55792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parameters: Loop shape</a:t>
            </a:r>
            <a:endParaRPr lang="en-GB" sz="21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48208" y="1167594"/>
            <a:ext cx="3235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connections (signal excluded)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17694" y="4731990"/>
            <a:ext cx="1928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Signal connections</a:t>
            </a:r>
          </a:p>
        </p:txBody>
      </p:sp>
      <p:pic>
        <p:nvPicPr>
          <p:cNvPr id="4" name="Picture 3" descr="IMG_20180124_13390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8" t="32804" r="41298" b="50618"/>
          <a:stretch/>
        </p:blipFill>
        <p:spPr>
          <a:xfrm>
            <a:off x="1277634" y="789552"/>
            <a:ext cx="4142065" cy="1802567"/>
          </a:xfrm>
          <a:prstGeom prst="rect">
            <a:avLst/>
          </a:prstGeom>
        </p:spPr>
      </p:pic>
      <p:pic>
        <p:nvPicPr>
          <p:cNvPr id="5" name="Picture 4" descr="IMG_20180124_13364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2" t="49736" r="12140" b="39329"/>
          <a:stretch/>
        </p:blipFill>
        <p:spPr>
          <a:xfrm>
            <a:off x="1331640" y="3003799"/>
            <a:ext cx="6533382" cy="168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526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7557655" cy="523847"/>
          </a:xfrm>
        </p:spPr>
        <p:txBody>
          <a:bodyPr>
            <a:noAutofit/>
          </a:bodyPr>
          <a:lstStyle/>
          <a:p>
            <a:r>
              <a:rPr lang="en-US" dirty="0"/>
              <a:t>Exciting Science Enabled by MVTX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71720"/>
            <a:ext cx="4676356" cy="1924967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sPHENIX is the next flagship heavy ion physics experiment in the US (NSAC LRP2015)</a:t>
            </a:r>
          </a:p>
          <a:p>
            <a:pPr lvl="1"/>
            <a:r>
              <a:rPr lang="en-US" dirty="0"/>
              <a:t>Jets</a:t>
            </a:r>
          </a:p>
          <a:p>
            <a:pPr lvl="1"/>
            <a:r>
              <a:rPr lang="en-US" dirty="0"/>
              <a:t>Upsilons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B-jets and B hadrons</a:t>
            </a:r>
          </a:p>
          <a:p>
            <a:r>
              <a:rPr lang="en-US" dirty="0"/>
              <a:t>MVTX will complete QGP heavy flavor physics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Precision study of the “inner workings of QGP”(LRP15) 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Unambiguous determination of key parameters of QGP properties and interactions</a:t>
            </a:r>
          </a:p>
        </p:txBody>
      </p:sp>
      <p:grpSp>
        <p:nvGrpSpPr>
          <p:cNvPr id="5" name="Group 76"/>
          <p:cNvGrpSpPr/>
          <p:nvPr/>
        </p:nvGrpSpPr>
        <p:grpSpPr>
          <a:xfrm>
            <a:off x="4978978" y="1200150"/>
            <a:ext cx="3326822" cy="1785164"/>
            <a:chOff x="0" y="0"/>
            <a:chExt cx="6206385" cy="2699311"/>
          </a:xfrm>
        </p:grpSpPr>
        <p:pic>
          <p:nvPicPr>
            <p:cNvPr id="6" name="Screen Shot 2015-07-02 at 10.56.48 AM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206386" cy="2053045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pic>
          <p:nvPicPr>
            <p:cNvPr id="7" name="Screen Shot 2015-07-02 at 10.56.48 A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031408"/>
              <a:ext cx="6206386" cy="667904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</p:grpSp>
      <p:sp>
        <p:nvSpPr>
          <p:cNvPr id="9" name="TextBox 8"/>
          <p:cNvSpPr txBox="1"/>
          <p:nvPr/>
        </p:nvSpPr>
        <p:spPr>
          <a:xfrm>
            <a:off x="5223419" y="842223"/>
            <a:ext cx="2639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complement  &amp; extend current and future RHIC and LHC QGP programs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3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715947" y="4629511"/>
            <a:ext cx="5570597" cy="255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712212" y="3100199"/>
            <a:ext cx="1172376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86150" y="3094892"/>
            <a:ext cx="1165148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174872" y="2696687"/>
            <a:ext cx="2587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sPHENIX 3 Physics Pillars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12212" y="3133425"/>
            <a:ext cx="539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05342" y="3133425"/>
            <a:ext cx="981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Upsilons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2537" y="3410424"/>
            <a:ext cx="1152051" cy="10993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341" y="3469607"/>
            <a:ext cx="1145957" cy="106184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505341" y="3125715"/>
            <a:ext cx="1165148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732537" y="3125715"/>
            <a:ext cx="1165148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527552" y="3082907"/>
            <a:ext cx="1736582" cy="1510232"/>
            <a:chOff x="5846069" y="4110543"/>
            <a:chExt cx="2315443" cy="2013642"/>
          </a:xfrm>
        </p:grpSpPr>
        <p:grpSp>
          <p:nvGrpSpPr>
            <p:cNvPr id="14" name="Group 13"/>
            <p:cNvGrpSpPr/>
            <p:nvPr/>
          </p:nvGrpSpPr>
          <p:grpSpPr>
            <a:xfrm>
              <a:off x="5846069" y="4110543"/>
              <a:ext cx="2315443" cy="2013642"/>
              <a:chOff x="5870969" y="4060743"/>
              <a:chExt cx="2315443" cy="2013642"/>
            </a:xfrm>
          </p:grpSpPr>
          <p:pic>
            <p:nvPicPr>
              <p:cNvPr id="32" name="Picture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0969" y="4060743"/>
                <a:ext cx="2315443" cy="2013642"/>
              </a:xfrm>
              <a:prstGeom prst="rect">
                <a:avLst/>
              </a:prstGeom>
              <a:noFill/>
              <a:ln w="476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6521257" y="4549346"/>
                <a:ext cx="41934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B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515846" y="5279697"/>
                <a:ext cx="440720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D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587930" y="4352926"/>
              <a:ext cx="14367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i="1" dirty="0"/>
                <a:t>PRL 108 (2012) 022301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664628" y="2966230"/>
            <a:ext cx="1701107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http://</a:t>
            </a:r>
            <a:r>
              <a:rPr lang="en-US" sz="750" dirty="0" err="1"/>
              <a:t>arxiv.org</a:t>
            </a:r>
            <a:r>
              <a:rPr lang="en-US" sz="750" dirty="0"/>
              <a:t>/</a:t>
            </a:r>
            <a:r>
              <a:rPr lang="en-US" sz="750" dirty="0" err="1"/>
              <a:t>pdf</a:t>
            </a:r>
            <a:r>
              <a:rPr lang="en-US" sz="750" dirty="0"/>
              <a:t>/1501.06197v1.pdf</a:t>
            </a:r>
          </a:p>
        </p:txBody>
      </p:sp>
    </p:spTree>
    <p:extLst>
      <p:ext uri="{BB962C8B-B14F-4D97-AF65-F5344CB8AC3E}">
        <p14:creationId xmlns:p14="http://schemas.microsoft.com/office/powerpoint/2010/main" val="32108523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Bonding wire/Wedge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u="sng" dirty="0"/>
              <a:t>Wire 25 </a:t>
            </a:r>
            <a:r>
              <a:rPr lang="en-GB" u="sng" dirty="0" err="1"/>
              <a:t>uM</a:t>
            </a:r>
            <a:endParaRPr lang="en-GB" u="sng" dirty="0"/>
          </a:p>
          <a:p>
            <a:pPr marL="0" indent="0">
              <a:buNone/>
            </a:pPr>
            <a:endParaRPr lang="en-GB" u="sng" dirty="0"/>
          </a:p>
          <a:p>
            <a:pPr marL="0" indent="0">
              <a:buNone/>
            </a:pPr>
            <a:endParaRPr lang="en-GB" u="sng" dirty="0"/>
          </a:p>
          <a:p>
            <a:pPr marL="0" indent="0">
              <a:buNone/>
            </a:pPr>
            <a:endParaRPr lang="en-GB" u="sng" dirty="0"/>
          </a:p>
          <a:p>
            <a:pPr marL="0" indent="0">
              <a:buNone/>
            </a:pPr>
            <a:endParaRPr lang="en-GB" u="sng" dirty="0"/>
          </a:p>
          <a:p>
            <a:pPr marL="0" indent="0">
              <a:buNone/>
            </a:pPr>
            <a:r>
              <a:rPr lang="en-GB" u="sng" dirty="0"/>
              <a:t>Wedge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299903"/>
            <a:ext cx="4212468" cy="1678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240" y="3543859"/>
            <a:ext cx="3212976" cy="93365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AB2D-E93E-4785-8D44-52CBD67EB637}" type="slidenum">
              <a:rPr lang="en-GB" smtClean="0"/>
              <a:t>30</a:t>
            </a:fld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14DA52-DAD9-0C4A-A3F7-649685FA2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446CAD-D48C-3E47-875E-553CBC7F1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711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936"/>
            <a:ext cx="6843520" cy="917864"/>
          </a:xfrm>
        </p:spPr>
        <p:txBody>
          <a:bodyPr>
            <a:normAutofit fontScale="90000"/>
          </a:bodyPr>
          <a:lstStyle/>
          <a:p>
            <a:r>
              <a:rPr lang="en-US" dirty="0"/>
              <a:t>Monolithic Active Pixel Sensors (MAPS)</a:t>
            </a:r>
            <a:br>
              <a:rPr lang="en-US" dirty="0"/>
            </a:br>
            <a:r>
              <a:rPr lang="en-US" sz="1800" dirty="0">
                <a:solidFill>
                  <a:srgbClr val="FF0000"/>
                </a:solidFill>
              </a:rPr>
              <a:t>The Next-Generation, State-of-the-Art Pixel Tracker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19280" y="948199"/>
            <a:ext cx="5014719" cy="184497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Advantages of ALICE </a:t>
            </a:r>
            <a:r>
              <a:rPr lang="en-US" dirty="0" err="1">
                <a:solidFill>
                  <a:srgbClr val="0000FF"/>
                </a:solidFill>
              </a:rPr>
              <a:t>PIxel</a:t>
            </a:r>
            <a:r>
              <a:rPr lang="en-US" dirty="0">
                <a:solidFill>
                  <a:srgbClr val="0000FF"/>
                </a:solidFill>
              </a:rPr>
              <a:t> Detector (ALPIDE):</a:t>
            </a:r>
          </a:p>
          <a:p>
            <a:r>
              <a:rPr lang="en-US" dirty="0"/>
              <a:t>Very fine pitch (27μm x 29μm), </a:t>
            </a:r>
            <a:r>
              <a:rPr lang="en-US" dirty="0">
                <a:solidFill>
                  <a:srgbClr val="00B050"/>
                </a:solidFill>
              </a:rPr>
              <a:t>for superb spatial resolution</a:t>
            </a:r>
          </a:p>
          <a:p>
            <a:r>
              <a:rPr lang="en-US" dirty="0"/>
              <a:t>High efficiency (&gt;99%) and low noise (&lt;10</a:t>
            </a:r>
            <a:r>
              <a:rPr lang="en-US" baseline="30000" dirty="0"/>
              <a:t>-6</a:t>
            </a:r>
            <a:r>
              <a:rPr lang="en-US" dirty="0"/>
              <a:t>), </a:t>
            </a:r>
            <a:r>
              <a:rPr lang="en-US" dirty="0">
                <a:solidFill>
                  <a:srgbClr val="00B050"/>
                </a:solidFill>
              </a:rPr>
              <a:t>for excellent tracking</a:t>
            </a:r>
          </a:p>
          <a:p>
            <a:r>
              <a:rPr lang="en-US" dirty="0"/>
              <a:t>Time resolution, as low as ~5 </a:t>
            </a:r>
            <a:r>
              <a:rPr lang="en-US" dirty="0" err="1"/>
              <a:t>μs</a:t>
            </a:r>
            <a:r>
              <a:rPr lang="en-US" dirty="0"/>
              <a:t>, </a:t>
            </a:r>
            <a:r>
              <a:rPr lang="en-US" dirty="0">
                <a:solidFill>
                  <a:srgbClr val="00B050"/>
                </a:solidFill>
              </a:rPr>
              <a:t>for less pileup </a:t>
            </a:r>
          </a:p>
          <a:p>
            <a:r>
              <a:rPr lang="en-US" dirty="0"/>
              <a:t>Ultra-thin/low mass, 50μm (~0.3% X</a:t>
            </a:r>
            <a:r>
              <a:rPr lang="en-US" baseline="-25000" dirty="0"/>
              <a:t>0</a:t>
            </a:r>
            <a:r>
              <a:rPr lang="en-US" dirty="0"/>
              <a:t>), </a:t>
            </a:r>
            <a:r>
              <a:rPr lang="en-US" dirty="0">
                <a:solidFill>
                  <a:srgbClr val="00B050"/>
                </a:solidFill>
              </a:rPr>
              <a:t>for less multiple scatterings</a:t>
            </a:r>
          </a:p>
          <a:p>
            <a:r>
              <a:rPr lang="en-US" dirty="0"/>
              <a:t>On-pixel digitization, low power dissipation, 40mW/cm</a:t>
            </a:r>
            <a:r>
              <a:rPr lang="en-US" baseline="30000" dirty="0"/>
              <a:t>2</a:t>
            </a:r>
            <a:r>
              <a:rPr lang="en-US" dirty="0"/>
              <a:t>, </a:t>
            </a:r>
            <a:r>
              <a:rPr lang="en-US" dirty="0">
                <a:solidFill>
                  <a:srgbClr val="00B050"/>
                </a:solidFill>
              </a:rPr>
              <a:t>for zero-suppression and minimal service materials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An ideal detector for QGP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4</a:t>
            </a:fld>
            <a:endParaRPr lang="en-US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2823862"/>
            <a:ext cx="4874747" cy="1823808"/>
          </a:xfrm>
          <a:prstGeom prst="rect">
            <a:avLst/>
          </a:prstGeom>
          <a:ln w="25400" cap="flat">
            <a:noFill/>
            <a:rou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>
            <a:off x="695308" y="3195802"/>
            <a:ext cx="0" cy="132364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-15833" y="3697422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</a:t>
            </a:r>
            <a:r>
              <a:rPr lang="en-US" dirty="0" err="1"/>
              <a:t>μm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044227" y="4615355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~28 </a:t>
            </a:r>
            <a:r>
              <a:rPr lang="en-US" dirty="0" err="1"/>
              <a:t>μm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942135" y="4621958"/>
            <a:ext cx="282885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11206" y="2788844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ALPIDE design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443709" y="837488"/>
            <a:ext cx="2858972" cy="1671512"/>
            <a:chOff x="4410879" y="1521282"/>
            <a:chExt cx="3811963" cy="2228682"/>
          </a:xfrm>
        </p:grpSpPr>
        <p:pic>
          <p:nvPicPr>
            <p:cNvPr id="13" name="Picture 12" descr="Inner_stav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410879" y="1566601"/>
              <a:ext cx="2943799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Flexible Printed Circuit(FPC)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39325" y="2488675"/>
              <a:ext cx="950345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9 Chips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86293" y="2955062"/>
              <a:ext cx="1228884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Cold plate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177210" y="2489640"/>
            <a:ext cx="3300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A 9-chip MAPS stave, 1.5 x 27cm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CBB4F46-CC5B-3E47-910A-D1740DBBDC63}"/>
              </a:ext>
            </a:extLst>
          </p:cNvPr>
          <p:cNvGrpSpPr/>
          <p:nvPr/>
        </p:nvGrpSpPr>
        <p:grpSpPr>
          <a:xfrm>
            <a:off x="5716485" y="3710983"/>
            <a:ext cx="3288162" cy="739719"/>
            <a:chOff x="5641001" y="3295935"/>
            <a:chExt cx="3502999" cy="921586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87E4F03E-DC8C-8849-A91A-2A38FB9A60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1001" y="3295935"/>
              <a:ext cx="3502999" cy="535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3" descr="G:\Workspaces\e\ellaudi\Alice_photo_repository\pictures\2015_03_03_stave1_21_HIC\DSCN1647.JPG">
              <a:extLst>
                <a:ext uri="{FF2B5EF4-FFF2-40B4-BE49-F238E27FC236}">
                  <a16:creationId xmlns:a16="http://schemas.microsoft.com/office/drawing/2014/main" id="{EB1BC378-CA4E-9C4B-A44D-F0DA95BA44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54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641001" y="3650182"/>
              <a:ext cx="3502999" cy="567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7BD4809-3C1D-BB47-B3F5-80F198E04C2C}"/>
              </a:ext>
            </a:extLst>
          </p:cNvPr>
          <p:cNvSpPr txBox="1"/>
          <p:nvPr/>
        </p:nvSpPr>
        <p:spPr>
          <a:xfrm>
            <a:off x="6347198" y="3358326"/>
            <a:ext cx="2262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ALICE ITS/IB Stave prototype</a:t>
            </a:r>
          </a:p>
        </p:txBody>
      </p:sp>
    </p:spTree>
    <p:extLst>
      <p:ext uri="{BB962C8B-B14F-4D97-AF65-F5344CB8AC3E}">
        <p14:creationId xmlns:p14="http://schemas.microsoft.com/office/powerpoint/2010/main" val="3084055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104"/>
            <a:ext cx="7620000" cy="557213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MVTX</a:t>
            </a:r>
            <a:r>
              <a:rPr lang="en-US" sz="3200" dirty="0"/>
              <a:t>: </a:t>
            </a:r>
            <a:r>
              <a:rPr lang="en-US" sz="3200" dirty="0">
                <a:solidFill>
                  <a:srgbClr val="FF0000"/>
                </a:solidFill>
              </a:rPr>
              <a:t>M</a:t>
            </a:r>
            <a:r>
              <a:rPr lang="en-US" sz="3200" dirty="0"/>
              <a:t>APS-based </a:t>
            </a:r>
            <a:r>
              <a:rPr lang="en-US" sz="3200" dirty="0" err="1">
                <a:solidFill>
                  <a:srgbClr val="FF0000"/>
                </a:solidFill>
              </a:rPr>
              <a:t>V</a:t>
            </a:r>
            <a:r>
              <a:rPr lang="en-US" sz="3200" dirty="0" err="1"/>
              <a:t>er</a:t>
            </a:r>
            <a:r>
              <a:rPr lang="en-US" sz="3200" dirty="0" err="1">
                <a:solidFill>
                  <a:srgbClr val="FF0000"/>
                </a:solidFill>
              </a:rPr>
              <a:t>T</a:t>
            </a:r>
            <a:r>
              <a:rPr lang="en-US" sz="3200" dirty="0" err="1"/>
              <a:t>e</a:t>
            </a:r>
            <a:r>
              <a:rPr lang="en-US" sz="3200" dirty="0" err="1">
                <a:solidFill>
                  <a:srgbClr val="FF0000"/>
                </a:solidFill>
              </a:rPr>
              <a:t>X</a:t>
            </a:r>
            <a:r>
              <a:rPr lang="en-US" sz="3200" dirty="0"/>
              <a:t> Detector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429251" y="1654936"/>
            <a:ext cx="1675295" cy="2478224"/>
            <a:chOff x="5249074" y="1144588"/>
            <a:chExt cx="3513926" cy="4785796"/>
          </a:xfrm>
        </p:grpSpPr>
        <p:grpSp>
          <p:nvGrpSpPr>
            <p:cNvPr id="8" name="Group 7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grpSp>
            <p:nvGrpSpPr>
              <p:cNvPr id="11" name="Group 10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4" name="Picture 13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5" name="Rectangle 14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13"/>
                  </a:p>
                </p:txBody>
              </p:sp>
              <p:sp>
                <p:nvSpPr>
                  <p:cNvPr id="16" name="Rectangle 15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13"/>
                  </a:p>
                </p:txBody>
              </p:sp>
            </p:grpSp>
            <p:cxnSp>
              <p:nvCxnSpPr>
                <p:cNvPr id="13" name="Straight Connector 12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Straight Connector 8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12"/>
          <p:cNvGrpSpPr/>
          <p:nvPr/>
        </p:nvGrpSpPr>
        <p:grpSpPr>
          <a:xfrm>
            <a:off x="1187379" y="2788907"/>
            <a:ext cx="2220097" cy="1665689"/>
            <a:chOff x="7365933" y="556092"/>
            <a:chExt cx="3771955" cy="2951738"/>
          </a:xfrm>
        </p:grpSpPr>
        <p:pic>
          <p:nvPicPr>
            <p:cNvPr id="18" name="Screen Shot 2015-11-03 at 1.34.37 P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19" name="Shape 111"/>
            <p:cNvSpPr/>
            <p:nvPr/>
          </p:nvSpPr>
          <p:spPr>
            <a:xfrm>
              <a:off x="8006543" y="627750"/>
              <a:ext cx="2274131" cy="3171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8575" tIns="28575" rIns="28575" bIns="28575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sz="788" dirty="0">
                  <a:solidFill>
                    <a:srgbClr val="FF0000"/>
                  </a:solidFill>
                </a:rPr>
                <a:t>sPHENIX </a:t>
              </a:r>
              <a:r>
                <a:rPr sz="788" dirty="0">
                  <a:solidFill>
                    <a:srgbClr val="FF0000"/>
                  </a:solidFill>
                </a:rPr>
                <a:t>Inner Trackin</a:t>
              </a:r>
              <a:r>
                <a:rPr lang="en-US" sz="788" dirty="0">
                  <a:solidFill>
                    <a:srgbClr val="FF0000"/>
                  </a:solidFill>
                </a:rPr>
                <a:t>g: MVTX</a:t>
              </a:r>
              <a:endParaRPr sz="788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Left Arrow 19"/>
          <p:cNvSpPr/>
          <p:nvPr/>
        </p:nvSpPr>
        <p:spPr>
          <a:xfrm>
            <a:off x="3624227" y="3452907"/>
            <a:ext cx="1796829" cy="819980"/>
          </a:xfrm>
          <a:prstGeom prst="leftArrow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rgbClr val="FF0000"/>
                </a:solidFill>
              </a:rPr>
              <a:t>     </a:t>
            </a:r>
            <a:r>
              <a:rPr lang="en-US" sz="900" dirty="0">
                <a:solidFill>
                  <a:srgbClr val="032AFF"/>
                </a:solidFill>
              </a:rPr>
              <a:t>“Adopt” ALICE/ITS: </a:t>
            </a:r>
          </a:p>
          <a:p>
            <a:r>
              <a:rPr lang="en-US" sz="900" dirty="0">
                <a:solidFill>
                  <a:srgbClr val="032AFF"/>
                </a:solidFill>
              </a:rPr>
              <a:t>      - Minimum risk,</a:t>
            </a:r>
          </a:p>
          <a:p>
            <a:r>
              <a:rPr lang="en-US" sz="900" dirty="0">
                <a:solidFill>
                  <a:srgbClr val="032AFF"/>
                </a:solidFill>
              </a:rPr>
              <a:t>      - Maximum physics</a:t>
            </a:r>
          </a:p>
        </p:txBody>
      </p:sp>
      <p:pic>
        <p:nvPicPr>
          <p:cNvPr id="21" name="Screen Shot 2016-01-25 at 9.19.11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47346" y="1635097"/>
            <a:ext cx="1342983" cy="1644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473" extrusionOk="0">
                <a:moveTo>
                  <a:pt x="15864" y="0"/>
                </a:moveTo>
                <a:lnTo>
                  <a:pt x="15582" y="284"/>
                </a:lnTo>
                <a:cubicBezTo>
                  <a:pt x="15339" y="525"/>
                  <a:pt x="15313" y="578"/>
                  <a:pt x="15412" y="652"/>
                </a:cubicBezTo>
                <a:cubicBezTo>
                  <a:pt x="15514" y="727"/>
                  <a:pt x="15508" y="802"/>
                  <a:pt x="15359" y="1220"/>
                </a:cubicBezTo>
                <a:cubicBezTo>
                  <a:pt x="15133" y="1857"/>
                  <a:pt x="15106" y="1885"/>
                  <a:pt x="14761" y="1886"/>
                </a:cubicBezTo>
                <a:cubicBezTo>
                  <a:pt x="14391" y="1887"/>
                  <a:pt x="14295" y="1943"/>
                  <a:pt x="14113" y="2260"/>
                </a:cubicBezTo>
                <a:cubicBezTo>
                  <a:pt x="12545" y="4995"/>
                  <a:pt x="12153" y="5657"/>
                  <a:pt x="12053" y="5734"/>
                </a:cubicBezTo>
                <a:cubicBezTo>
                  <a:pt x="11976" y="5792"/>
                  <a:pt x="11686" y="5822"/>
                  <a:pt x="11250" y="5817"/>
                </a:cubicBezTo>
                <a:cubicBezTo>
                  <a:pt x="10519" y="5810"/>
                  <a:pt x="10341" y="5767"/>
                  <a:pt x="10486" y="5633"/>
                </a:cubicBezTo>
                <a:cubicBezTo>
                  <a:pt x="10534" y="5589"/>
                  <a:pt x="10572" y="5527"/>
                  <a:pt x="10572" y="5495"/>
                </a:cubicBezTo>
                <a:cubicBezTo>
                  <a:pt x="10572" y="5371"/>
                  <a:pt x="10345" y="5444"/>
                  <a:pt x="10139" y="5633"/>
                </a:cubicBezTo>
                <a:cubicBezTo>
                  <a:pt x="9929" y="5827"/>
                  <a:pt x="9906" y="5828"/>
                  <a:pt x="8783" y="5838"/>
                </a:cubicBezTo>
                <a:cubicBezTo>
                  <a:pt x="8153" y="5844"/>
                  <a:pt x="7573" y="5817"/>
                  <a:pt x="7484" y="5776"/>
                </a:cubicBezTo>
                <a:cubicBezTo>
                  <a:pt x="7396" y="5735"/>
                  <a:pt x="7287" y="5696"/>
                  <a:pt x="7243" y="5692"/>
                </a:cubicBezTo>
                <a:cubicBezTo>
                  <a:pt x="7199" y="5688"/>
                  <a:pt x="7051" y="5643"/>
                  <a:pt x="6919" y="5592"/>
                </a:cubicBezTo>
                <a:cubicBezTo>
                  <a:pt x="6717" y="5513"/>
                  <a:pt x="6647" y="5516"/>
                  <a:pt x="6478" y="5613"/>
                </a:cubicBezTo>
                <a:cubicBezTo>
                  <a:pt x="6368" y="5676"/>
                  <a:pt x="6292" y="5769"/>
                  <a:pt x="6309" y="5821"/>
                </a:cubicBezTo>
                <a:cubicBezTo>
                  <a:pt x="6326" y="5872"/>
                  <a:pt x="6335" y="6006"/>
                  <a:pt x="6328" y="6119"/>
                </a:cubicBezTo>
                <a:cubicBezTo>
                  <a:pt x="6318" y="6278"/>
                  <a:pt x="6364" y="6341"/>
                  <a:pt x="6531" y="6400"/>
                </a:cubicBezTo>
                <a:cubicBezTo>
                  <a:pt x="6832" y="6505"/>
                  <a:pt x="7355" y="6542"/>
                  <a:pt x="7409" y="6462"/>
                </a:cubicBezTo>
                <a:cubicBezTo>
                  <a:pt x="7477" y="6359"/>
                  <a:pt x="7892" y="6385"/>
                  <a:pt x="7992" y="6497"/>
                </a:cubicBezTo>
                <a:cubicBezTo>
                  <a:pt x="8042" y="6551"/>
                  <a:pt x="8055" y="6623"/>
                  <a:pt x="8023" y="6660"/>
                </a:cubicBezTo>
                <a:cubicBezTo>
                  <a:pt x="7990" y="6696"/>
                  <a:pt x="8040" y="6668"/>
                  <a:pt x="8132" y="6597"/>
                </a:cubicBezTo>
                <a:cubicBezTo>
                  <a:pt x="8352" y="6427"/>
                  <a:pt x="8444" y="6438"/>
                  <a:pt x="8588" y="6639"/>
                </a:cubicBezTo>
                <a:cubicBezTo>
                  <a:pt x="8692" y="6785"/>
                  <a:pt x="8818" y="7174"/>
                  <a:pt x="8817" y="7339"/>
                </a:cubicBezTo>
                <a:cubicBezTo>
                  <a:pt x="8817" y="7414"/>
                  <a:pt x="9055" y="7654"/>
                  <a:pt x="9130" y="7654"/>
                </a:cubicBezTo>
                <a:cubicBezTo>
                  <a:pt x="9162" y="7654"/>
                  <a:pt x="9210" y="7580"/>
                  <a:pt x="9235" y="7492"/>
                </a:cubicBezTo>
                <a:cubicBezTo>
                  <a:pt x="9274" y="7357"/>
                  <a:pt x="9301" y="7350"/>
                  <a:pt x="9405" y="7429"/>
                </a:cubicBezTo>
                <a:cubicBezTo>
                  <a:pt x="9473" y="7481"/>
                  <a:pt x="9510" y="7548"/>
                  <a:pt x="9488" y="7582"/>
                </a:cubicBezTo>
                <a:cubicBezTo>
                  <a:pt x="9441" y="7652"/>
                  <a:pt x="9773" y="7633"/>
                  <a:pt x="9906" y="7557"/>
                </a:cubicBezTo>
                <a:cubicBezTo>
                  <a:pt x="10024" y="7490"/>
                  <a:pt x="10825" y="7561"/>
                  <a:pt x="10919" y="7648"/>
                </a:cubicBezTo>
                <a:cubicBezTo>
                  <a:pt x="10964" y="7689"/>
                  <a:pt x="10883" y="7901"/>
                  <a:pt x="10712" y="8185"/>
                </a:cubicBezTo>
                <a:cubicBezTo>
                  <a:pt x="10557" y="8442"/>
                  <a:pt x="10315" y="8860"/>
                  <a:pt x="10173" y="9114"/>
                </a:cubicBezTo>
                <a:cubicBezTo>
                  <a:pt x="10031" y="9368"/>
                  <a:pt x="9864" y="9575"/>
                  <a:pt x="9804" y="9575"/>
                </a:cubicBezTo>
                <a:cubicBezTo>
                  <a:pt x="9676" y="9575"/>
                  <a:pt x="9537" y="9798"/>
                  <a:pt x="9586" y="9922"/>
                </a:cubicBezTo>
                <a:cubicBezTo>
                  <a:pt x="9633" y="10043"/>
                  <a:pt x="9452" y="10125"/>
                  <a:pt x="9348" y="10029"/>
                </a:cubicBezTo>
                <a:cubicBezTo>
                  <a:pt x="9272" y="9959"/>
                  <a:pt x="9239" y="9826"/>
                  <a:pt x="9217" y="9520"/>
                </a:cubicBezTo>
                <a:cubicBezTo>
                  <a:pt x="9213" y="9469"/>
                  <a:pt x="9155" y="9429"/>
                  <a:pt x="9088" y="9429"/>
                </a:cubicBezTo>
                <a:cubicBezTo>
                  <a:pt x="8996" y="9429"/>
                  <a:pt x="8968" y="9523"/>
                  <a:pt x="8968" y="9835"/>
                </a:cubicBezTo>
                <a:cubicBezTo>
                  <a:pt x="8968" y="10232"/>
                  <a:pt x="9000" y="10277"/>
                  <a:pt x="9262" y="10248"/>
                </a:cubicBezTo>
                <a:cubicBezTo>
                  <a:pt x="9314" y="10242"/>
                  <a:pt x="9377" y="10269"/>
                  <a:pt x="9405" y="10310"/>
                </a:cubicBezTo>
                <a:cubicBezTo>
                  <a:pt x="9472" y="10410"/>
                  <a:pt x="9300" y="10700"/>
                  <a:pt x="9205" y="10646"/>
                </a:cubicBezTo>
                <a:cubicBezTo>
                  <a:pt x="9164" y="10623"/>
                  <a:pt x="9147" y="10651"/>
                  <a:pt x="9171" y="10709"/>
                </a:cubicBezTo>
                <a:cubicBezTo>
                  <a:pt x="9224" y="10836"/>
                  <a:pt x="8470" y="12208"/>
                  <a:pt x="8218" y="12442"/>
                </a:cubicBezTo>
                <a:cubicBezTo>
                  <a:pt x="8062" y="12587"/>
                  <a:pt x="8004" y="12600"/>
                  <a:pt x="7793" y="12532"/>
                </a:cubicBezTo>
                <a:cubicBezTo>
                  <a:pt x="7119" y="12316"/>
                  <a:pt x="6607" y="13102"/>
                  <a:pt x="6987" y="13770"/>
                </a:cubicBezTo>
                <a:lnTo>
                  <a:pt x="7122" y="14009"/>
                </a:lnTo>
                <a:lnTo>
                  <a:pt x="6629" y="14290"/>
                </a:lnTo>
                <a:cubicBezTo>
                  <a:pt x="5992" y="14648"/>
                  <a:pt x="2143" y="17010"/>
                  <a:pt x="1296" y="17562"/>
                </a:cubicBezTo>
                <a:cubicBezTo>
                  <a:pt x="939" y="17795"/>
                  <a:pt x="495" y="18066"/>
                  <a:pt x="309" y="18162"/>
                </a:cubicBezTo>
                <a:cubicBezTo>
                  <a:pt x="3" y="18321"/>
                  <a:pt x="-26" y="18360"/>
                  <a:pt x="15" y="18561"/>
                </a:cubicBezTo>
                <a:cubicBezTo>
                  <a:pt x="167" y="19300"/>
                  <a:pt x="1956" y="20783"/>
                  <a:pt x="3318" y="21299"/>
                </a:cubicBezTo>
                <a:cubicBezTo>
                  <a:pt x="4112" y="21600"/>
                  <a:pt x="4275" y="21542"/>
                  <a:pt x="4509" y="20876"/>
                </a:cubicBezTo>
                <a:cubicBezTo>
                  <a:pt x="4584" y="20660"/>
                  <a:pt x="4838" y="20018"/>
                  <a:pt x="5073" y="19448"/>
                </a:cubicBezTo>
                <a:cubicBezTo>
                  <a:pt x="5309" y="18879"/>
                  <a:pt x="5793" y="17680"/>
                  <a:pt x="6151" y="16786"/>
                </a:cubicBezTo>
                <a:cubicBezTo>
                  <a:pt x="6508" y="15891"/>
                  <a:pt x="6872" y="15015"/>
                  <a:pt x="6960" y="14841"/>
                </a:cubicBezTo>
                <a:cubicBezTo>
                  <a:pt x="7049" y="14667"/>
                  <a:pt x="7122" y="14479"/>
                  <a:pt x="7122" y="14421"/>
                </a:cubicBezTo>
                <a:cubicBezTo>
                  <a:pt x="7122" y="14250"/>
                  <a:pt x="7264" y="14221"/>
                  <a:pt x="7518" y="14342"/>
                </a:cubicBezTo>
                <a:cubicBezTo>
                  <a:pt x="7965" y="14555"/>
                  <a:pt x="8346" y="14481"/>
                  <a:pt x="8535" y="14144"/>
                </a:cubicBezTo>
                <a:lnTo>
                  <a:pt x="8659" y="13922"/>
                </a:lnTo>
                <a:lnTo>
                  <a:pt x="8821" y="14082"/>
                </a:lnTo>
                <a:cubicBezTo>
                  <a:pt x="8909" y="14169"/>
                  <a:pt x="9087" y="14259"/>
                  <a:pt x="9217" y="14283"/>
                </a:cubicBezTo>
                <a:cubicBezTo>
                  <a:pt x="9346" y="14307"/>
                  <a:pt x="9471" y="14355"/>
                  <a:pt x="9495" y="14390"/>
                </a:cubicBezTo>
                <a:cubicBezTo>
                  <a:pt x="9519" y="14426"/>
                  <a:pt x="9624" y="14456"/>
                  <a:pt x="9729" y="14456"/>
                </a:cubicBezTo>
                <a:cubicBezTo>
                  <a:pt x="9834" y="14456"/>
                  <a:pt x="9945" y="14490"/>
                  <a:pt x="9974" y="14532"/>
                </a:cubicBezTo>
                <a:cubicBezTo>
                  <a:pt x="10002" y="14575"/>
                  <a:pt x="10098" y="14600"/>
                  <a:pt x="10188" y="14588"/>
                </a:cubicBezTo>
                <a:cubicBezTo>
                  <a:pt x="10290" y="14574"/>
                  <a:pt x="10413" y="14639"/>
                  <a:pt x="10512" y="14761"/>
                </a:cubicBezTo>
                <a:cubicBezTo>
                  <a:pt x="10652" y="14932"/>
                  <a:pt x="10660" y="14989"/>
                  <a:pt x="10576" y="15222"/>
                </a:cubicBezTo>
                <a:cubicBezTo>
                  <a:pt x="10524" y="15369"/>
                  <a:pt x="10428" y="15518"/>
                  <a:pt x="10361" y="15552"/>
                </a:cubicBezTo>
                <a:cubicBezTo>
                  <a:pt x="10266" y="15601"/>
                  <a:pt x="10256" y="15667"/>
                  <a:pt x="10316" y="15867"/>
                </a:cubicBezTo>
                <a:cubicBezTo>
                  <a:pt x="10394" y="16126"/>
                  <a:pt x="10397" y="16123"/>
                  <a:pt x="10569" y="15690"/>
                </a:cubicBezTo>
                <a:cubicBezTo>
                  <a:pt x="10622" y="15556"/>
                  <a:pt x="10688" y="15501"/>
                  <a:pt x="10753" y="15534"/>
                </a:cubicBezTo>
                <a:cubicBezTo>
                  <a:pt x="10827" y="15573"/>
                  <a:pt x="10829" y="15564"/>
                  <a:pt x="10764" y="15500"/>
                </a:cubicBezTo>
                <a:cubicBezTo>
                  <a:pt x="10679" y="15414"/>
                  <a:pt x="10729" y="15165"/>
                  <a:pt x="10960" y="14494"/>
                </a:cubicBezTo>
                <a:cubicBezTo>
                  <a:pt x="11164" y="13904"/>
                  <a:pt x="11208" y="13841"/>
                  <a:pt x="11356" y="13947"/>
                </a:cubicBezTo>
                <a:cubicBezTo>
                  <a:pt x="11477" y="14033"/>
                  <a:pt x="11475" y="14025"/>
                  <a:pt x="11348" y="13888"/>
                </a:cubicBezTo>
                <a:cubicBezTo>
                  <a:pt x="11253" y="13785"/>
                  <a:pt x="11232" y="13715"/>
                  <a:pt x="11288" y="13683"/>
                </a:cubicBezTo>
                <a:cubicBezTo>
                  <a:pt x="11335" y="13656"/>
                  <a:pt x="11375" y="13556"/>
                  <a:pt x="11375" y="13461"/>
                </a:cubicBezTo>
                <a:cubicBezTo>
                  <a:pt x="11375" y="13273"/>
                  <a:pt x="11972" y="11420"/>
                  <a:pt x="12124" y="11135"/>
                </a:cubicBezTo>
                <a:cubicBezTo>
                  <a:pt x="12230" y="10936"/>
                  <a:pt x="12528" y="10748"/>
                  <a:pt x="15548" y="8965"/>
                </a:cubicBezTo>
                <a:cubicBezTo>
                  <a:pt x="16718" y="8274"/>
                  <a:pt x="17912" y="7565"/>
                  <a:pt x="18199" y="7391"/>
                </a:cubicBezTo>
                <a:cubicBezTo>
                  <a:pt x="19325" y="6710"/>
                  <a:pt x="20862" y="5812"/>
                  <a:pt x="20945" y="5786"/>
                </a:cubicBezTo>
                <a:cubicBezTo>
                  <a:pt x="21086" y="5742"/>
                  <a:pt x="21031" y="5306"/>
                  <a:pt x="20851" y="5037"/>
                </a:cubicBezTo>
                <a:cubicBezTo>
                  <a:pt x="20709" y="4826"/>
                  <a:pt x="20701" y="4775"/>
                  <a:pt x="20798" y="4701"/>
                </a:cubicBezTo>
                <a:cubicBezTo>
                  <a:pt x="20876" y="4642"/>
                  <a:pt x="20928" y="4637"/>
                  <a:pt x="20964" y="4690"/>
                </a:cubicBezTo>
                <a:cubicBezTo>
                  <a:pt x="21047" y="4815"/>
                  <a:pt x="21114" y="4785"/>
                  <a:pt x="21352" y="4510"/>
                </a:cubicBezTo>
                <a:lnTo>
                  <a:pt x="21574" y="4250"/>
                </a:lnTo>
                <a:lnTo>
                  <a:pt x="21167" y="4250"/>
                </a:lnTo>
                <a:cubicBezTo>
                  <a:pt x="20835" y="4250"/>
                  <a:pt x="20764" y="4274"/>
                  <a:pt x="20783" y="4372"/>
                </a:cubicBezTo>
                <a:cubicBezTo>
                  <a:pt x="20796" y="4437"/>
                  <a:pt x="20746" y="4526"/>
                  <a:pt x="20674" y="4569"/>
                </a:cubicBezTo>
                <a:cubicBezTo>
                  <a:pt x="20567" y="4632"/>
                  <a:pt x="20451" y="4573"/>
                  <a:pt x="20071" y="4261"/>
                </a:cubicBezTo>
                <a:cubicBezTo>
                  <a:pt x="19813" y="4048"/>
                  <a:pt x="19302" y="3685"/>
                  <a:pt x="18938" y="3456"/>
                </a:cubicBezTo>
                <a:cubicBezTo>
                  <a:pt x="18506" y="3185"/>
                  <a:pt x="18303" y="3015"/>
                  <a:pt x="18354" y="2967"/>
                </a:cubicBezTo>
                <a:cubicBezTo>
                  <a:pt x="18397" y="2928"/>
                  <a:pt x="18734" y="2895"/>
                  <a:pt x="19099" y="2891"/>
                </a:cubicBezTo>
                <a:lnTo>
                  <a:pt x="19762" y="2884"/>
                </a:lnTo>
                <a:lnTo>
                  <a:pt x="19736" y="2662"/>
                </a:lnTo>
                <a:cubicBezTo>
                  <a:pt x="19703" y="2386"/>
                  <a:pt x="19620" y="2340"/>
                  <a:pt x="19228" y="2375"/>
                </a:cubicBezTo>
                <a:cubicBezTo>
                  <a:pt x="19004" y="2395"/>
                  <a:pt x="18902" y="2370"/>
                  <a:pt x="18870" y="2291"/>
                </a:cubicBezTo>
                <a:cubicBezTo>
                  <a:pt x="18809" y="2146"/>
                  <a:pt x="18630" y="2149"/>
                  <a:pt x="18568" y="2298"/>
                </a:cubicBezTo>
                <a:cubicBezTo>
                  <a:pt x="18538" y="2372"/>
                  <a:pt x="18469" y="2400"/>
                  <a:pt x="18388" y="2371"/>
                </a:cubicBezTo>
                <a:cubicBezTo>
                  <a:pt x="18316" y="2346"/>
                  <a:pt x="18171" y="2377"/>
                  <a:pt x="18071" y="2437"/>
                </a:cubicBezTo>
                <a:cubicBezTo>
                  <a:pt x="17913" y="2533"/>
                  <a:pt x="17880" y="2533"/>
                  <a:pt x="17796" y="2441"/>
                </a:cubicBezTo>
                <a:cubicBezTo>
                  <a:pt x="17730" y="2367"/>
                  <a:pt x="17587" y="2343"/>
                  <a:pt x="17341" y="2364"/>
                </a:cubicBezTo>
                <a:cubicBezTo>
                  <a:pt x="17080" y="2387"/>
                  <a:pt x="16974" y="2366"/>
                  <a:pt x="16941" y="2288"/>
                </a:cubicBezTo>
                <a:cubicBezTo>
                  <a:pt x="16913" y="2220"/>
                  <a:pt x="16781" y="2181"/>
                  <a:pt x="16576" y="2181"/>
                </a:cubicBezTo>
                <a:cubicBezTo>
                  <a:pt x="16167" y="2181"/>
                  <a:pt x="15388" y="1974"/>
                  <a:pt x="15337" y="1851"/>
                </a:cubicBezTo>
                <a:cubicBezTo>
                  <a:pt x="15315" y="1800"/>
                  <a:pt x="15382" y="1528"/>
                  <a:pt x="15484" y="1248"/>
                </a:cubicBezTo>
                <a:cubicBezTo>
                  <a:pt x="15634" y="834"/>
                  <a:pt x="15696" y="743"/>
                  <a:pt x="15819" y="763"/>
                </a:cubicBezTo>
                <a:cubicBezTo>
                  <a:pt x="15931" y="781"/>
                  <a:pt x="15959" y="757"/>
                  <a:pt x="15921" y="666"/>
                </a:cubicBezTo>
                <a:cubicBezTo>
                  <a:pt x="15893" y="598"/>
                  <a:pt x="15869" y="420"/>
                  <a:pt x="15868" y="270"/>
                </a:cubicBezTo>
                <a:lnTo>
                  <a:pt x="15864" y="0"/>
                </a:lnTo>
                <a:close/>
                <a:moveTo>
                  <a:pt x="18832" y="1002"/>
                </a:moveTo>
                <a:cubicBezTo>
                  <a:pt x="18793" y="1000"/>
                  <a:pt x="18761" y="1046"/>
                  <a:pt x="18761" y="1141"/>
                </a:cubicBezTo>
                <a:cubicBezTo>
                  <a:pt x="18761" y="1300"/>
                  <a:pt x="18654" y="1393"/>
                  <a:pt x="18565" y="1310"/>
                </a:cubicBezTo>
                <a:cubicBezTo>
                  <a:pt x="18480" y="1232"/>
                  <a:pt x="17479" y="1226"/>
                  <a:pt x="17427" y="1303"/>
                </a:cubicBezTo>
                <a:cubicBezTo>
                  <a:pt x="17358" y="1407"/>
                  <a:pt x="17235" y="1300"/>
                  <a:pt x="17235" y="1137"/>
                </a:cubicBezTo>
                <a:cubicBezTo>
                  <a:pt x="17235" y="1021"/>
                  <a:pt x="17205" y="1006"/>
                  <a:pt x="17100" y="1061"/>
                </a:cubicBezTo>
                <a:cubicBezTo>
                  <a:pt x="17015" y="1104"/>
                  <a:pt x="16881" y="1103"/>
                  <a:pt x="16738" y="1057"/>
                </a:cubicBezTo>
                <a:cubicBezTo>
                  <a:pt x="16370" y="939"/>
                  <a:pt x="16271" y="1019"/>
                  <a:pt x="16271" y="1439"/>
                </a:cubicBezTo>
                <a:lnTo>
                  <a:pt x="16271" y="1813"/>
                </a:lnTo>
                <a:lnTo>
                  <a:pt x="16546" y="1813"/>
                </a:lnTo>
                <a:cubicBezTo>
                  <a:pt x="16698" y="1813"/>
                  <a:pt x="16849" y="1776"/>
                  <a:pt x="16877" y="1733"/>
                </a:cubicBezTo>
                <a:cubicBezTo>
                  <a:pt x="16910" y="1684"/>
                  <a:pt x="16961" y="1682"/>
                  <a:pt x="17020" y="1726"/>
                </a:cubicBezTo>
                <a:cubicBezTo>
                  <a:pt x="17072" y="1765"/>
                  <a:pt x="17309" y="1791"/>
                  <a:pt x="17548" y="1785"/>
                </a:cubicBezTo>
                <a:cubicBezTo>
                  <a:pt x="17900" y="1777"/>
                  <a:pt x="17989" y="1798"/>
                  <a:pt x="18019" y="1903"/>
                </a:cubicBezTo>
                <a:cubicBezTo>
                  <a:pt x="18057" y="2037"/>
                  <a:pt x="18199" y="2087"/>
                  <a:pt x="18199" y="1966"/>
                </a:cubicBezTo>
                <a:cubicBezTo>
                  <a:pt x="18199" y="1869"/>
                  <a:pt x="18669" y="1662"/>
                  <a:pt x="18719" y="1737"/>
                </a:cubicBezTo>
                <a:cubicBezTo>
                  <a:pt x="18770" y="1813"/>
                  <a:pt x="20689" y="1794"/>
                  <a:pt x="20821" y="1716"/>
                </a:cubicBezTo>
                <a:cubicBezTo>
                  <a:pt x="20873" y="1685"/>
                  <a:pt x="20936" y="1695"/>
                  <a:pt x="20964" y="1737"/>
                </a:cubicBezTo>
                <a:cubicBezTo>
                  <a:pt x="20992" y="1778"/>
                  <a:pt x="21140" y="1813"/>
                  <a:pt x="21292" y="1813"/>
                </a:cubicBezTo>
                <a:lnTo>
                  <a:pt x="21570" y="1813"/>
                </a:lnTo>
                <a:lnTo>
                  <a:pt x="21570" y="1446"/>
                </a:lnTo>
                <a:cubicBezTo>
                  <a:pt x="21570" y="1098"/>
                  <a:pt x="21472" y="916"/>
                  <a:pt x="21371" y="1068"/>
                </a:cubicBezTo>
                <a:cubicBezTo>
                  <a:pt x="21271" y="1216"/>
                  <a:pt x="20863" y="1353"/>
                  <a:pt x="20772" y="1269"/>
                </a:cubicBezTo>
                <a:cubicBezTo>
                  <a:pt x="20709" y="1211"/>
                  <a:pt x="20617" y="1210"/>
                  <a:pt x="20459" y="1265"/>
                </a:cubicBezTo>
                <a:cubicBezTo>
                  <a:pt x="20302" y="1320"/>
                  <a:pt x="20198" y="1321"/>
                  <a:pt x="20101" y="1265"/>
                </a:cubicBezTo>
                <a:cubicBezTo>
                  <a:pt x="20001" y="1207"/>
                  <a:pt x="19919" y="1209"/>
                  <a:pt x="19796" y="1279"/>
                </a:cubicBezTo>
                <a:cubicBezTo>
                  <a:pt x="19668" y="1353"/>
                  <a:pt x="19604" y="1356"/>
                  <a:pt x="19518" y="1290"/>
                </a:cubicBezTo>
                <a:cubicBezTo>
                  <a:pt x="19453" y="1240"/>
                  <a:pt x="19313" y="1224"/>
                  <a:pt x="19194" y="1251"/>
                </a:cubicBezTo>
                <a:cubicBezTo>
                  <a:pt x="19027" y="1290"/>
                  <a:pt x="18979" y="1268"/>
                  <a:pt x="18945" y="1147"/>
                </a:cubicBezTo>
                <a:cubicBezTo>
                  <a:pt x="18918" y="1052"/>
                  <a:pt x="18871" y="1003"/>
                  <a:pt x="18832" y="1002"/>
                </a:cubicBezTo>
                <a:close/>
                <a:moveTo>
                  <a:pt x="12979" y="10677"/>
                </a:moveTo>
                <a:lnTo>
                  <a:pt x="12979" y="11052"/>
                </a:lnTo>
                <a:lnTo>
                  <a:pt x="12979" y="11423"/>
                </a:lnTo>
                <a:lnTo>
                  <a:pt x="13250" y="11423"/>
                </a:lnTo>
                <a:cubicBezTo>
                  <a:pt x="13399" y="11423"/>
                  <a:pt x="13567" y="11374"/>
                  <a:pt x="13623" y="11312"/>
                </a:cubicBezTo>
                <a:cubicBezTo>
                  <a:pt x="13714" y="11211"/>
                  <a:pt x="13740" y="11212"/>
                  <a:pt x="13868" y="11319"/>
                </a:cubicBezTo>
                <a:cubicBezTo>
                  <a:pt x="14079" y="11495"/>
                  <a:pt x="14300" y="11426"/>
                  <a:pt x="14331" y="11173"/>
                </a:cubicBezTo>
                <a:cubicBezTo>
                  <a:pt x="14355" y="10982"/>
                  <a:pt x="14250" y="10837"/>
                  <a:pt x="14086" y="10833"/>
                </a:cubicBezTo>
                <a:cubicBezTo>
                  <a:pt x="14055" y="10833"/>
                  <a:pt x="13958" y="10904"/>
                  <a:pt x="13868" y="10993"/>
                </a:cubicBezTo>
                <a:cubicBezTo>
                  <a:pt x="13688" y="11170"/>
                  <a:pt x="13589" y="11134"/>
                  <a:pt x="13586" y="10885"/>
                </a:cubicBezTo>
                <a:cubicBezTo>
                  <a:pt x="13584" y="10752"/>
                  <a:pt x="13528" y="10717"/>
                  <a:pt x="13280" y="10698"/>
                </a:cubicBezTo>
                <a:lnTo>
                  <a:pt x="12979" y="10677"/>
                </a:lnTo>
                <a:close/>
                <a:moveTo>
                  <a:pt x="14625" y="10740"/>
                </a:moveTo>
                <a:cubicBezTo>
                  <a:pt x="14550" y="10721"/>
                  <a:pt x="14528" y="10859"/>
                  <a:pt x="14565" y="11139"/>
                </a:cubicBezTo>
                <a:lnTo>
                  <a:pt x="14602" y="11409"/>
                </a:lnTo>
                <a:lnTo>
                  <a:pt x="15216" y="11399"/>
                </a:lnTo>
                <a:lnTo>
                  <a:pt x="15830" y="11388"/>
                </a:lnTo>
                <a:lnTo>
                  <a:pt x="15853" y="11156"/>
                </a:lnTo>
                <a:cubicBezTo>
                  <a:pt x="15881" y="10893"/>
                  <a:pt x="15714" y="10787"/>
                  <a:pt x="15465" y="10910"/>
                </a:cubicBezTo>
                <a:cubicBezTo>
                  <a:pt x="15347" y="10968"/>
                  <a:pt x="15276" y="10950"/>
                  <a:pt x="15160" y="10844"/>
                </a:cubicBezTo>
                <a:cubicBezTo>
                  <a:pt x="15024" y="10718"/>
                  <a:pt x="15004" y="10719"/>
                  <a:pt x="14923" y="10827"/>
                </a:cubicBezTo>
                <a:cubicBezTo>
                  <a:pt x="14841" y="10934"/>
                  <a:pt x="14822" y="10932"/>
                  <a:pt x="14719" y="10813"/>
                </a:cubicBezTo>
                <a:cubicBezTo>
                  <a:pt x="14683" y="10771"/>
                  <a:pt x="14650" y="10746"/>
                  <a:pt x="14625" y="10740"/>
                </a:cubicBezTo>
                <a:close/>
                <a:moveTo>
                  <a:pt x="16373" y="10879"/>
                </a:moveTo>
                <a:cubicBezTo>
                  <a:pt x="16155" y="10884"/>
                  <a:pt x="16112" y="10966"/>
                  <a:pt x="16120" y="11191"/>
                </a:cubicBezTo>
                <a:cubicBezTo>
                  <a:pt x="16130" y="11457"/>
                  <a:pt x="16130" y="11457"/>
                  <a:pt x="16181" y="11239"/>
                </a:cubicBezTo>
                <a:cubicBezTo>
                  <a:pt x="16245" y="10961"/>
                  <a:pt x="16384" y="10952"/>
                  <a:pt x="16418" y="11222"/>
                </a:cubicBezTo>
                <a:cubicBezTo>
                  <a:pt x="16450" y="11477"/>
                  <a:pt x="16572" y="11485"/>
                  <a:pt x="16606" y="11236"/>
                </a:cubicBezTo>
                <a:cubicBezTo>
                  <a:pt x="16642" y="10972"/>
                  <a:pt x="16782" y="10975"/>
                  <a:pt x="16843" y="11239"/>
                </a:cubicBezTo>
                <a:cubicBezTo>
                  <a:pt x="16894" y="11458"/>
                  <a:pt x="16894" y="11456"/>
                  <a:pt x="16904" y="11191"/>
                </a:cubicBezTo>
                <a:cubicBezTo>
                  <a:pt x="16913" y="10940"/>
                  <a:pt x="16894" y="10922"/>
                  <a:pt x="16651" y="10896"/>
                </a:cubicBezTo>
                <a:cubicBezTo>
                  <a:pt x="16536" y="10883"/>
                  <a:pt x="16445" y="10877"/>
                  <a:pt x="16373" y="10879"/>
                </a:cubicBezTo>
                <a:close/>
                <a:moveTo>
                  <a:pt x="2919" y="11073"/>
                </a:moveTo>
                <a:cubicBezTo>
                  <a:pt x="2909" y="11069"/>
                  <a:pt x="2885" y="11087"/>
                  <a:pt x="2840" y="11121"/>
                </a:cubicBezTo>
                <a:cubicBezTo>
                  <a:pt x="2775" y="11171"/>
                  <a:pt x="2592" y="11191"/>
                  <a:pt x="2407" y="11170"/>
                </a:cubicBezTo>
                <a:cubicBezTo>
                  <a:pt x="2164" y="11142"/>
                  <a:pt x="2056" y="11164"/>
                  <a:pt x="1955" y="11267"/>
                </a:cubicBezTo>
                <a:cubicBezTo>
                  <a:pt x="1835" y="11389"/>
                  <a:pt x="1834" y="11423"/>
                  <a:pt x="1944" y="11617"/>
                </a:cubicBezTo>
                <a:cubicBezTo>
                  <a:pt x="2010" y="11735"/>
                  <a:pt x="2064" y="11871"/>
                  <a:pt x="2064" y="11922"/>
                </a:cubicBezTo>
                <a:cubicBezTo>
                  <a:pt x="2064" y="11973"/>
                  <a:pt x="2118" y="12016"/>
                  <a:pt x="2185" y="12016"/>
                </a:cubicBezTo>
                <a:cubicBezTo>
                  <a:pt x="2251" y="12016"/>
                  <a:pt x="2305" y="11967"/>
                  <a:pt x="2305" y="11908"/>
                </a:cubicBezTo>
                <a:cubicBezTo>
                  <a:pt x="2305" y="11716"/>
                  <a:pt x="2437" y="11723"/>
                  <a:pt x="2704" y="11929"/>
                </a:cubicBezTo>
                <a:cubicBezTo>
                  <a:pt x="2931" y="12103"/>
                  <a:pt x="2951" y="12145"/>
                  <a:pt x="2848" y="12224"/>
                </a:cubicBezTo>
                <a:cubicBezTo>
                  <a:pt x="2745" y="12302"/>
                  <a:pt x="2741" y="12354"/>
                  <a:pt x="2833" y="12591"/>
                </a:cubicBezTo>
                <a:cubicBezTo>
                  <a:pt x="2891" y="12743"/>
                  <a:pt x="2944" y="12925"/>
                  <a:pt x="2945" y="12997"/>
                </a:cubicBezTo>
                <a:cubicBezTo>
                  <a:pt x="2948" y="13077"/>
                  <a:pt x="3013" y="13129"/>
                  <a:pt x="3126" y="13135"/>
                </a:cubicBezTo>
                <a:cubicBezTo>
                  <a:pt x="3765" y="13171"/>
                  <a:pt x="4005" y="13165"/>
                  <a:pt x="4042" y="13111"/>
                </a:cubicBezTo>
                <a:cubicBezTo>
                  <a:pt x="4064" y="13077"/>
                  <a:pt x="4121" y="13070"/>
                  <a:pt x="4170" y="13097"/>
                </a:cubicBezTo>
                <a:cubicBezTo>
                  <a:pt x="4218" y="13125"/>
                  <a:pt x="4539" y="13146"/>
                  <a:pt x="4881" y="13142"/>
                </a:cubicBezTo>
                <a:cubicBezTo>
                  <a:pt x="5297" y="13138"/>
                  <a:pt x="5551" y="13171"/>
                  <a:pt x="5650" y="13239"/>
                </a:cubicBezTo>
                <a:cubicBezTo>
                  <a:pt x="5803" y="13346"/>
                  <a:pt x="5903" y="13383"/>
                  <a:pt x="5812" y="13298"/>
                </a:cubicBezTo>
                <a:cubicBezTo>
                  <a:pt x="5717" y="13211"/>
                  <a:pt x="5917" y="13065"/>
                  <a:pt x="6079" y="13104"/>
                </a:cubicBezTo>
                <a:cubicBezTo>
                  <a:pt x="6247" y="13145"/>
                  <a:pt x="6311" y="12952"/>
                  <a:pt x="6158" y="12865"/>
                </a:cubicBezTo>
                <a:cubicBezTo>
                  <a:pt x="6105" y="12835"/>
                  <a:pt x="6102" y="12774"/>
                  <a:pt x="6154" y="12685"/>
                </a:cubicBezTo>
                <a:cubicBezTo>
                  <a:pt x="6214" y="12582"/>
                  <a:pt x="6205" y="12538"/>
                  <a:pt x="6109" y="12504"/>
                </a:cubicBezTo>
                <a:cubicBezTo>
                  <a:pt x="6039" y="12480"/>
                  <a:pt x="5999" y="12411"/>
                  <a:pt x="6023" y="12355"/>
                </a:cubicBezTo>
                <a:cubicBezTo>
                  <a:pt x="6046" y="12300"/>
                  <a:pt x="6031" y="12224"/>
                  <a:pt x="5989" y="12185"/>
                </a:cubicBezTo>
                <a:cubicBezTo>
                  <a:pt x="5941" y="12141"/>
                  <a:pt x="5966" y="12049"/>
                  <a:pt x="6057" y="11936"/>
                </a:cubicBezTo>
                <a:cubicBezTo>
                  <a:pt x="6135" y="11837"/>
                  <a:pt x="6200" y="11674"/>
                  <a:pt x="6200" y="11572"/>
                </a:cubicBezTo>
                <a:cubicBezTo>
                  <a:pt x="6200" y="11423"/>
                  <a:pt x="6161" y="11391"/>
                  <a:pt x="6011" y="11405"/>
                </a:cubicBezTo>
                <a:cubicBezTo>
                  <a:pt x="5909" y="11416"/>
                  <a:pt x="5761" y="11390"/>
                  <a:pt x="5680" y="11350"/>
                </a:cubicBezTo>
                <a:cubicBezTo>
                  <a:pt x="5582" y="11302"/>
                  <a:pt x="5449" y="11305"/>
                  <a:pt x="5288" y="11357"/>
                </a:cubicBezTo>
                <a:cubicBezTo>
                  <a:pt x="5117" y="11412"/>
                  <a:pt x="4999" y="11413"/>
                  <a:pt x="4885" y="11357"/>
                </a:cubicBezTo>
                <a:cubicBezTo>
                  <a:pt x="4782" y="11306"/>
                  <a:pt x="4705" y="11304"/>
                  <a:pt x="4674" y="11350"/>
                </a:cubicBezTo>
                <a:cubicBezTo>
                  <a:pt x="4627" y="11420"/>
                  <a:pt x="4001" y="11381"/>
                  <a:pt x="3751" y="11295"/>
                </a:cubicBezTo>
                <a:cubicBezTo>
                  <a:pt x="3685" y="11271"/>
                  <a:pt x="3581" y="11243"/>
                  <a:pt x="3522" y="11232"/>
                </a:cubicBezTo>
                <a:cubicBezTo>
                  <a:pt x="3463" y="11221"/>
                  <a:pt x="3393" y="11193"/>
                  <a:pt x="3367" y="11170"/>
                </a:cubicBezTo>
                <a:cubicBezTo>
                  <a:pt x="3342" y="11146"/>
                  <a:pt x="3257" y="11181"/>
                  <a:pt x="3179" y="11246"/>
                </a:cubicBezTo>
                <a:cubicBezTo>
                  <a:pt x="3016" y="11382"/>
                  <a:pt x="2834" y="11318"/>
                  <a:pt x="2904" y="11149"/>
                </a:cubicBezTo>
                <a:cubicBezTo>
                  <a:pt x="2923" y="11104"/>
                  <a:pt x="2929" y="11077"/>
                  <a:pt x="2919" y="11073"/>
                </a:cubicBezTo>
                <a:close/>
                <a:moveTo>
                  <a:pt x="13043" y="12179"/>
                </a:moveTo>
                <a:cubicBezTo>
                  <a:pt x="13007" y="12222"/>
                  <a:pt x="12979" y="12347"/>
                  <a:pt x="12979" y="12532"/>
                </a:cubicBezTo>
                <a:cubicBezTo>
                  <a:pt x="12979" y="12902"/>
                  <a:pt x="13108" y="13050"/>
                  <a:pt x="13156" y="12737"/>
                </a:cubicBezTo>
                <a:cubicBezTo>
                  <a:pt x="13190" y="12515"/>
                  <a:pt x="13491" y="12506"/>
                  <a:pt x="13525" y="12726"/>
                </a:cubicBezTo>
                <a:cubicBezTo>
                  <a:pt x="13548" y="12872"/>
                  <a:pt x="13599" y="12883"/>
                  <a:pt x="14267" y="12889"/>
                </a:cubicBezTo>
                <a:lnTo>
                  <a:pt x="14987" y="12896"/>
                </a:lnTo>
                <a:lnTo>
                  <a:pt x="14983" y="12511"/>
                </a:lnTo>
                <a:cubicBezTo>
                  <a:pt x="14981" y="12214"/>
                  <a:pt x="14963" y="12155"/>
                  <a:pt x="14900" y="12255"/>
                </a:cubicBezTo>
                <a:cubicBezTo>
                  <a:pt x="14855" y="12326"/>
                  <a:pt x="14749" y="12387"/>
                  <a:pt x="14663" y="12387"/>
                </a:cubicBezTo>
                <a:cubicBezTo>
                  <a:pt x="14577" y="12387"/>
                  <a:pt x="14505" y="12432"/>
                  <a:pt x="14505" y="12491"/>
                </a:cubicBezTo>
                <a:cubicBezTo>
                  <a:pt x="14505" y="12668"/>
                  <a:pt x="14337" y="12709"/>
                  <a:pt x="14290" y="12543"/>
                </a:cubicBezTo>
                <a:cubicBezTo>
                  <a:pt x="14230" y="12332"/>
                  <a:pt x="13885" y="12326"/>
                  <a:pt x="13849" y="12536"/>
                </a:cubicBezTo>
                <a:cubicBezTo>
                  <a:pt x="13807" y="12785"/>
                  <a:pt x="13664" y="12706"/>
                  <a:pt x="13619" y="12407"/>
                </a:cubicBezTo>
                <a:cubicBezTo>
                  <a:pt x="13585" y="12174"/>
                  <a:pt x="13572" y="12154"/>
                  <a:pt x="13529" y="12293"/>
                </a:cubicBezTo>
                <a:cubicBezTo>
                  <a:pt x="13465" y="12499"/>
                  <a:pt x="13220" y="12510"/>
                  <a:pt x="13164" y="12310"/>
                </a:cubicBezTo>
                <a:cubicBezTo>
                  <a:pt x="13124" y="12172"/>
                  <a:pt x="13079" y="12135"/>
                  <a:pt x="13043" y="12179"/>
                </a:cubicBezTo>
                <a:close/>
                <a:moveTo>
                  <a:pt x="16674" y="12387"/>
                </a:moveTo>
                <a:cubicBezTo>
                  <a:pt x="16448" y="12387"/>
                  <a:pt x="16431" y="12403"/>
                  <a:pt x="16440" y="12664"/>
                </a:cubicBezTo>
                <a:cubicBezTo>
                  <a:pt x="16450" y="12932"/>
                  <a:pt x="16451" y="12934"/>
                  <a:pt x="16501" y="12719"/>
                </a:cubicBezTo>
                <a:cubicBezTo>
                  <a:pt x="16530" y="12594"/>
                  <a:pt x="16607" y="12497"/>
                  <a:pt x="16674" y="12497"/>
                </a:cubicBezTo>
                <a:cubicBezTo>
                  <a:pt x="16741" y="12497"/>
                  <a:pt x="16814" y="12594"/>
                  <a:pt x="16843" y="12719"/>
                </a:cubicBezTo>
                <a:cubicBezTo>
                  <a:pt x="16893" y="12934"/>
                  <a:pt x="16894" y="12932"/>
                  <a:pt x="16904" y="12664"/>
                </a:cubicBezTo>
                <a:cubicBezTo>
                  <a:pt x="16913" y="12403"/>
                  <a:pt x="16900" y="12387"/>
                  <a:pt x="16674" y="12387"/>
                </a:cubicBezTo>
                <a:close/>
                <a:moveTo>
                  <a:pt x="16199" y="12393"/>
                </a:moveTo>
                <a:lnTo>
                  <a:pt x="15714" y="12397"/>
                </a:lnTo>
                <a:lnTo>
                  <a:pt x="15228" y="12397"/>
                </a:lnTo>
                <a:lnTo>
                  <a:pt x="15239" y="12667"/>
                </a:lnTo>
                <a:cubicBezTo>
                  <a:pt x="15248" y="12927"/>
                  <a:pt x="15251" y="12929"/>
                  <a:pt x="15299" y="12723"/>
                </a:cubicBezTo>
                <a:cubicBezTo>
                  <a:pt x="15370" y="12421"/>
                  <a:pt x="15537" y="12399"/>
                  <a:pt x="15642" y="12678"/>
                </a:cubicBezTo>
                <a:cubicBezTo>
                  <a:pt x="15715" y="12870"/>
                  <a:pt x="15765" y="12908"/>
                  <a:pt x="15939" y="12889"/>
                </a:cubicBezTo>
                <a:cubicBezTo>
                  <a:pt x="16112" y="12871"/>
                  <a:pt x="16156" y="12822"/>
                  <a:pt x="16177" y="12629"/>
                </a:cubicBezTo>
                <a:lnTo>
                  <a:pt x="16199" y="12393"/>
                </a:lnTo>
                <a:close/>
                <a:moveTo>
                  <a:pt x="9081" y="16574"/>
                </a:moveTo>
                <a:cubicBezTo>
                  <a:pt x="9070" y="16578"/>
                  <a:pt x="9055" y="16594"/>
                  <a:pt x="9039" y="16619"/>
                </a:cubicBezTo>
                <a:cubicBezTo>
                  <a:pt x="8994" y="16691"/>
                  <a:pt x="8891" y="16748"/>
                  <a:pt x="8810" y="16748"/>
                </a:cubicBezTo>
                <a:cubicBezTo>
                  <a:pt x="8637" y="16748"/>
                  <a:pt x="8542" y="16932"/>
                  <a:pt x="8610" y="17129"/>
                </a:cubicBezTo>
                <a:cubicBezTo>
                  <a:pt x="8642" y="17222"/>
                  <a:pt x="8734" y="17264"/>
                  <a:pt x="8893" y="17264"/>
                </a:cubicBezTo>
                <a:cubicBezTo>
                  <a:pt x="9123" y="17264"/>
                  <a:pt x="9129" y="17260"/>
                  <a:pt x="9126" y="16879"/>
                </a:cubicBezTo>
                <a:cubicBezTo>
                  <a:pt x="9125" y="16655"/>
                  <a:pt x="9113" y="16563"/>
                  <a:pt x="9081" y="16574"/>
                </a:cubicBezTo>
                <a:close/>
                <a:moveTo>
                  <a:pt x="9420" y="16602"/>
                </a:moveTo>
                <a:cubicBezTo>
                  <a:pt x="9398" y="16541"/>
                  <a:pt x="9378" y="16668"/>
                  <a:pt x="9375" y="16886"/>
                </a:cubicBezTo>
                <a:cubicBezTo>
                  <a:pt x="9369" y="17220"/>
                  <a:pt x="9385" y="17271"/>
                  <a:pt x="9480" y="17198"/>
                </a:cubicBezTo>
                <a:cubicBezTo>
                  <a:pt x="9558" y="17139"/>
                  <a:pt x="9610" y="17135"/>
                  <a:pt x="9646" y="17188"/>
                </a:cubicBezTo>
                <a:cubicBezTo>
                  <a:pt x="9674" y="17231"/>
                  <a:pt x="9787" y="17264"/>
                  <a:pt x="9894" y="17264"/>
                </a:cubicBezTo>
                <a:cubicBezTo>
                  <a:pt x="10050" y="17264"/>
                  <a:pt x="10090" y="17227"/>
                  <a:pt x="10090" y="17080"/>
                </a:cubicBezTo>
                <a:cubicBezTo>
                  <a:pt x="10090" y="16979"/>
                  <a:pt x="10098" y="16872"/>
                  <a:pt x="10109" y="16841"/>
                </a:cubicBezTo>
                <a:cubicBezTo>
                  <a:pt x="10144" y="16746"/>
                  <a:pt x="9767" y="16731"/>
                  <a:pt x="9646" y="16824"/>
                </a:cubicBezTo>
                <a:cubicBezTo>
                  <a:pt x="9556" y="16893"/>
                  <a:pt x="9522" y="16892"/>
                  <a:pt x="9495" y="16814"/>
                </a:cubicBezTo>
                <a:cubicBezTo>
                  <a:pt x="9476" y="16758"/>
                  <a:pt x="9442" y="16663"/>
                  <a:pt x="9420" y="16602"/>
                </a:cubicBezTo>
                <a:close/>
                <a:moveTo>
                  <a:pt x="14693" y="16616"/>
                </a:moveTo>
                <a:cubicBezTo>
                  <a:pt x="14654" y="16588"/>
                  <a:pt x="14579" y="16633"/>
                  <a:pt x="14467" y="16748"/>
                </a:cubicBezTo>
                <a:cubicBezTo>
                  <a:pt x="14359" y="16857"/>
                  <a:pt x="14289" y="16874"/>
                  <a:pt x="14181" y="16820"/>
                </a:cubicBezTo>
                <a:cubicBezTo>
                  <a:pt x="14101" y="16781"/>
                  <a:pt x="13979" y="16768"/>
                  <a:pt x="13909" y="16793"/>
                </a:cubicBezTo>
                <a:cubicBezTo>
                  <a:pt x="13758" y="16846"/>
                  <a:pt x="13738" y="17238"/>
                  <a:pt x="13883" y="17292"/>
                </a:cubicBezTo>
                <a:cubicBezTo>
                  <a:pt x="14055" y="17356"/>
                  <a:pt x="14092" y="17343"/>
                  <a:pt x="14252" y="17184"/>
                </a:cubicBezTo>
                <a:cubicBezTo>
                  <a:pt x="14401" y="17037"/>
                  <a:pt x="14415" y="17038"/>
                  <a:pt x="14493" y="17167"/>
                </a:cubicBezTo>
                <a:cubicBezTo>
                  <a:pt x="14600" y="17342"/>
                  <a:pt x="14636" y="17297"/>
                  <a:pt x="14704" y="16914"/>
                </a:cubicBezTo>
                <a:cubicBezTo>
                  <a:pt x="14735" y="16742"/>
                  <a:pt x="14732" y="16644"/>
                  <a:pt x="14693" y="16616"/>
                </a:cubicBezTo>
                <a:close/>
                <a:moveTo>
                  <a:pt x="10358" y="16637"/>
                </a:moveTo>
                <a:cubicBezTo>
                  <a:pt x="10326" y="16639"/>
                  <a:pt x="10297" y="16661"/>
                  <a:pt x="10260" y="16703"/>
                </a:cubicBezTo>
                <a:cubicBezTo>
                  <a:pt x="10195" y="16774"/>
                  <a:pt x="10191" y="16826"/>
                  <a:pt x="10249" y="16859"/>
                </a:cubicBezTo>
                <a:cubicBezTo>
                  <a:pt x="10295" y="16885"/>
                  <a:pt x="10331" y="16985"/>
                  <a:pt x="10331" y="17084"/>
                </a:cubicBezTo>
                <a:cubicBezTo>
                  <a:pt x="10331" y="17258"/>
                  <a:pt x="10350" y="17264"/>
                  <a:pt x="10893" y="17264"/>
                </a:cubicBezTo>
                <a:cubicBezTo>
                  <a:pt x="11389" y="17264"/>
                  <a:pt x="11454" y="17248"/>
                  <a:pt x="11454" y="17126"/>
                </a:cubicBezTo>
                <a:cubicBezTo>
                  <a:pt x="11454" y="16971"/>
                  <a:pt x="11642" y="16796"/>
                  <a:pt x="11725" y="16872"/>
                </a:cubicBezTo>
                <a:cubicBezTo>
                  <a:pt x="11754" y="16899"/>
                  <a:pt x="11778" y="17007"/>
                  <a:pt x="11781" y="17112"/>
                </a:cubicBezTo>
                <a:cubicBezTo>
                  <a:pt x="11786" y="17280"/>
                  <a:pt x="11794" y="17286"/>
                  <a:pt x="11849" y="17157"/>
                </a:cubicBezTo>
                <a:cubicBezTo>
                  <a:pt x="11954" y="16909"/>
                  <a:pt x="11862" y="16748"/>
                  <a:pt x="11612" y="16748"/>
                </a:cubicBezTo>
                <a:cubicBezTo>
                  <a:pt x="11487" y="16748"/>
                  <a:pt x="11362" y="16785"/>
                  <a:pt x="11333" y="16827"/>
                </a:cubicBezTo>
                <a:cubicBezTo>
                  <a:pt x="11297" y="16881"/>
                  <a:pt x="11247" y="16879"/>
                  <a:pt x="11175" y="16824"/>
                </a:cubicBezTo>
                <a:cubicBezTo>
                  <a:pt x="11118" y="16780"/>
                  <a:pt x="10966" y="16752"/>
                  <a:pt x="10832" y="16762"/>
                </a:cubicBezTo>
                <a:cubicBezTo>
                  <a:pt x="10699" y="16771"/>
                  <a:pt x="10535" y="16738"/>
                  <a:pt x="10471" y="16689"/>
                </a:cubicBezTo>
                <a:cubicBezTo>
                  <a:pt x="10424" y="16653"/>
                  <a:pt x="10390" y="16634"/>
                  <a:pt x="10358" y="16637"/>
                </a:cubicBezTo>
                <a:close/>
                <a:moveTo>
                  <a:pt x="12395" y="16755"/>
                </a:moveTo>
                <a:cubicBezTo>
                  <a:pt x="12202" y="16722"/>
                  <a:pt x="12012" y="16894"/>
                  <a:pt x="12079" y="17129"/>
                </a:cubicBezTo>
                <a:cubicBezTo>
                  <a:pt x="12123" y="17283"/>
                  <a:pt x="12486" y="17319"/>
                  <a:pt x="12633" y="17184"/>
                </a:cubicBezTo>
                <a:cubicBezTo>
                  <a:pt x="12695" y="17127"/>
                  <a:pt x="12737" y="17127"/>
                  <a:pt x="12776" y="17184"/>
                </a:cubicBezTo>
                <a:cubicBezTo>
                  <a:pt x="12805" y="17229"/>
                  <a:pt x="12916" y="17264"/>
                  <a:pt x="13021" y="17264"/>
                </a:cubicBezTo>
                <a:cubicBezTo>
                  <a:pt x="13245" y="17264"/>
                  <a:pt x="13363" y="17017"/>
                  <a:pt x="13216" y="16855"/>
                </a:cubicBezTo>
                <a:cubicBezTo>
                  <a:pt x="13093" y="16718"/>
                  <a:pt x="12986" y="16721"/>
                  <a:pt x="12817" y="16862"/>
                </a:cubicBezTo>
                <a:cubicBezTo>
                  <a:pt x="12696" y="16963"/>
                  <a:pt x="12671" y="16963"/>
                  <a:pt x="12580" y="16862"/>
                </a:cubicBezTo>
                <a:cubicBezTo>
                  <a:pt x="12525" y="16801"/>
                  <a:pt x="12460" y="16765"/>
                  <a:pt x="12395" y="16755"/>
                </a:cubicBezTo>
                <a:close/>
                <a:moveTo>
                  <a:pt x="7601" y="18086"/>
                </a:moveTo>
                <a:cubicBezTo>
                  <a:pt x="7562" y="18086"/>
                  <a:pt x="7527" y="18134"/>
                  <a:pt x="7499" y="18231"/>
                </a:cubicBezTo>
                <a:cubicBezTo>
                  <a:pt x="7462" y="18362"/>
                  <a:pt x="7433" y="18371"/>
                  <a:pt x="7299" y="18294"/>
                </a:cubicBezTo>
                <a:cubicBezTo>
                  <a:pt x="7068" y="18161"/>
                  <a:pt x="6881" y="18261"/>
                  <a:pt x="6881" y="18516"/>
                </a:cubicBezTo>
                <a:cubicBezTo>
                  <a:pt x="6881" y="18636"/>
                  <a:pt x="6924" y="18748"/>
                  <a:pt x="6979" y="18769"/>
                </a:cubicBezTo>
                <a:cubicBezTo>
                  <a:pt x="7034" y="18789"/>
                  <a:pt x="7135" y="18790"/>
                  <a:pt x="7201" y="18769"/>
                </a:cubicBezTo>
                <a:cubicBezTo>
                  <a:pt x="7385" y="18710"/>
                  <a:pt x="7791" y="18709"/>
                  <a:pt x="7959" y="18769"/>
                </a:cubicBezTo>
                <a:cubicBezTo>
                  <a:pt x="8047" y="18800"/>
                  <a:pt x="8182" y="18778"/>
                  <a:pt x="8290" y="18713"/>
                </a:cubicBezTo>
                <a:cubicBezTo>
                  <a:pt x="8450" y="18617"/>
                  <a:pt x="8483" y="18615"/>
                  <a:pt x="8569" y="18710"/>
                </a:cubicBezTo>
                <a:cubicBezTo>
                  <a:pt x="8683" y="18836"/>
                  <a:pt x="8901" y="18851"/>
                  <a:pt x="9021" y="18741"/>
                </a:cubicBezTo>
                <a:cubicBezTo>
                  <a:pt x="9079" y="18687"/>
                  <a:pt x="9168" y="18690"/>
                  <a:pt x="9314" y="18751"/>
                </a:cubicBezTo>
                <a:cubicBezTo>
                  <a:pt x="9478" y="18820"/>
                  <a:pt x="9552" y="18821"/>
                  <a:pt x="9642" y="18751"/>
                </a:cubicBezTo>
                <a:cubicBezTo>
                  <a:pt x="9733" y="18682"/>
                  <a:pt x="9791" y="18681"/>
                  <a:pt x="9913" y="18751"/>
                </a:cubicBezTo>
                <a:cubicBezTo>
                  <a:pt x="10148" y="18887"/>
                  <a:pt x="10321" y="18789"/>
                  <a:pt x="10313" y="18526"/>
                </a:cubicBezTo>
                <a:cubicBezTo>
                  <a:pt x="10307" y="18342"/>
                  <a:pt x="10274" y="18301"/>
                  <a:pt x="10124" y="18301"/>
                </a:cubicBezTo>
                <a:cubicBezTo>
                  <a:pt x="10023" y="18301"/>
                  <a:pt x="9918" y="18336"/>
                  <a:pt x="9891" y="18377"/>
                </a:cubicBezTo>
                <a:cubicBezTo>
                  <a:pt x="9859" y="18425"/>
                  <a:pt x="9781" y="18414"/>
                  <a:pt x="9676" y="18346"/>
                </a:cubicBezTo>
                <a:cubicBezTo>
                  <a:pt x="9558" y="18269"/>
                  <a:pt x="9455" y="18258"/>
                  <a:pt x="9314" y="18308"/>
                </a:cubicBezTo>
                <a:cubicBezTo>
                  <a:pt x="9187" y="18352"/>
                  <a:pt x="9061" y="18349"/>
                  <a:pt x="8957" y="18297"/>
                </a:cubicBezTo>
                <a:cubicBezTo>
                  <a:pt x="8835" y="18237"/>
                  <a:pt x="8753" y="18245"/>
                  <a:pt x="8614" y="18328"/>
                </a:cubicBezTo>
                <a:cubicBezTo>
                  <a:pt x="8449" y="18428"/>
                  <a:pt x="8417" y="18424"/>
                  <a:pt x="8301" y="18318"/>
                </a:cubicBezTo>
                <a:cubicBezTo>
                  <a:pt x="8194" y="18220"/>
                  <a:pt x="8133" y="18217"/>
                  <a:pt x="7959" y="18290"/>
                </a:cubicBezTo>
                <a:cubicBezTo>
                  <a:pt x="7772" y="18369"/>
                  <a:pt x="7744" y="18360"/>
                  <a:pt x="7706" y="18228"/>
                </a:cubicBezTo>
                <a:cubicBezTo>
                  <a:pt x="7679" y="18132"/>
                  <a:pt x="7639" y="18085"/>
                  <a:pt x="7601" y="18086"/>
                </a:cubicBezTo>
                <a:close/>
                <a:moveTo>
                  <a:pt x="10606" y="18183"/>
                </a:moveTo>
                <a:cubicBezTo>
                  <a:pt x="10534" y="18177"/>
                  <a:pt x="10520" y="18290"/>
                  <a:pt x="10554" y="18540"/>
                </a:cubicBezTo>
                <a:cubicBezTo>
                  <a:pt x="10578" y="18723"/>
                  <a:pt x="10632" y="18817"/>
                  <a:pt x="10712" y="18817"/>
                </a:cubicBezTo>
                <a:cubicBezTo>
                  <a:pt x="10813" y="18817"/>
                  <a:pt x="10815" y="18801"/>
                  <a:pt x="10727" y="18703"/>
                </a:cubicBezTo>
                <a:cubicBezTo>
                  <a:pt x="10646" y="18613"/>
                  <a:pt x="10645" y="18554"/>
                  <a:pt x="10716" y="18450"/>
                </a:cubicBezTo>
                <a:cubicBezTo>
                  <a:pt x="10787" y="18345"/>
                  <a:pt x="10782" y="18296"/>
                  <a:pt x="10697" y="18231"/>
                </a:cubicBezTo>
                <a:cubicBezTo>
                  <a:pt x="10660" y="18203"/>
                  <a:pt x="10630" y="18185"/>
                  <a:pt x="10606" y="18183"/>
                </a:cubicBezTo>
                <a:close/>
                <a:moveTo>
                  <a:pt x="15947" y="18186"/>
                </a:moveTo>
                <a:cubicBezTo>
                  <a:pt x="15902" y="18186"/>
                  <a:pt x="15881" y="18214"/>
                  <a:pt x="15849" y="18266"/>
                </a:cubicBezTo>
                <a:cubicBezTo>
                  <a:pt x="15806" y="18338"/>
                  <a:pt x="15721" y="18366"/>
                  <a:pt x="15627" y="18339"/>
                </a:cubicBezTo>
                <a:cubicBezTo>
                  <a:pt x="15544" y="18314"/>
                  <a:pt x="15398" y="18330"/>
                  <a:pt x="15303" y="18377"/>
                </a:cubicBezTo>
                <a:cubicBezTo>
                  <a:pt x="15178" y="18438"/>
                  <a:pt x="15107" y="18439"/>
                  <a:pt x="15043" y="18380"/>
                </a:cubicBezTo>
                <a:cubicBezTo>
                  <a:pt x="14889" y="18238"/>
                  <a:pt x="14666" y="18292"/>
                  <a:pt x="14584" y="18491"/>
                </a:cubicBezTo>
                <a:cubicBezTo>
                  <a:pt x="14540" y="18596"/>
                  <a:pt x="14525" y="18714"/>
                  <a:pt x="14550" y="18751"/>
                </a:cubicBezTo>
                <a:cubicBezTo>
                  <a:pt x="14611" y="18843"/>
                  <a:pt x="15045" y="18838"/>
                  <a:pt x="15107" y="18744"/>
                </a:cubicBezTo>
                <a:cubicBezTo>
                  <a:pt x="15139" y="18697"/>
                  <a:pt x="15219" y="18710"/>
                  <a:pt x="15326" y="18779"/>
                </a:cubicBezTo>
                <a:cubicBezTo>
                  <a:pt x="15429" y="18846"/>
                  <a:pt x="15539" y="18862"/>
                  <a:pt x="15612" y="18824"/>
                </a:cubicBezTo>
                <a:cubicBezTo>
                  <a:pt x="15677" y="18791"/>
                  <a:pt x="15801" y="18780"/>
                  <a:pt x="15883" y="18800"/>
                </a:cubicBezTo>
                <a:cubicBezTo>
                  <a:pt x="16000" y="18828"/>
                  <a:pt x="16030" y="18795"/>
                  <a:pt x="16030" y="18647"/>
                </a:cubicBezTo>
                <a:cubicBezTo>
                  <a:pt x="16030" y="18543"/>
                  <a:pt x="16062" y="18441"/>
                  <a:pt x="16101" y="18419"/>
                </a:cubicBezTo>
                <a:cubicBezTo>
                  <a:pt x="16207" y="18358"/>
                  <a:pt x="16377" y="18577"/>
                  <a:pt x="16324" y="18706"/>
                </a:cubicBezTo>
                <a:cubicBezTo>
                  <a:pt x="16298" y="18768"/>
                  <a:pt x="16311" y="18817"/>
                  <a:pt x="16354" y="18817"/>
                </a:cubicBezTo>
                <a:cubicBezTo>
                  <a:pt x="16397" y="18817"/>
                  <a:pt x="16433" y="18721"/>
                  <a:pt x="16433" y="18602"/>
                </a:cubicBezTo>
                <a:cubicBezTo>
                  <a:pt x="16433" y="18433"/>
                  <a:pt x="16378" y="18362"/>
                  <a:pt x="16177" y="18270"/>
                </a:cubicBezTo>
                <a:cubicBezTo>
                  <a:pt x="16060" y="18216"/>
                  <a:pt x="15992" y="18187"/>
                  <a:pt x="15947" y="18186"/>
                </a:cubicBezTo>
                <a:close/>
                <a:moveTo>
                  <a:pt x="12900" y="18301"/>
                </a:moveTo>
                <a:cubicBezTo>
                  <a:pt x="12773" y="18301"/>
                  <a:pt x="12646" y="18334"/>
                  <a:pt x="12618" y="18377"/>
                </a:cubicBezTo>
                <a:cubicBezTo>
                  <a:pt x="12583" y="18428"/>
                  <a:pt x="12534" y="18432"/>
                  <a:pt x="12471" y="18384"/>
                </a:cubicBezTo>
                <a:cubicBezTo>
                  <a:pt x="12418" y="18344"/>
                  <a:pt x="12134" y="18311"/>
                  <a:pt x="11842" y="18311"/>
                </a:cubicBezTo>
                <a:cubicBezTo>
                  <a:pt x="11329" y="18311"/>
                  <a:pt x="11309" y="18317"/>
                  <a:pt x="11269" y="18509"/>
                </a:cubicBezTo>
                <a:cubicBezTo>
                  <a:pt x="11214" y="18777"/>
                  <a:pt x="11256" y="18817"/>
                  <a:pt x="11582" y="18817"/>
                </a:cubicBezTo>
                <a:cubicBezTo>
                  <a:pt x="11764" y="18817"/>
                  <a:pt x="11877" y="18861"/>
                  <a:pt x="11909" y="18939"/>
                </a:cubicBezTo>
                <a:cubicBezTo>
                  <a:pt x="11955" y="19048"/>
                  <a:pt x="11967" y="19048"/>
                  <a:pt x="12034" y="18939"/>
                </a:cubicBezTo>
                <a:cubicBezTo>
                  <a:pt x="12074" y="18873"/>
                  <a:pt x="12172" y="18817"/>
                  <a:pt x="12256" y="18817"/>
                </a:cubicBezTo>
                <a:cubicBezTo>
                  <a:pt x="12339" y="18817"/>
                  <a:pt x="12432" y="18786"/>
                  <a:pt x="12459" y="18744"/>
                </a:cubicBezTo>
                <a:cubicBezTo>
                  <a:pt x="12536" y="18630"/>
                  <a:pt x="12660" y="18732"/>
                  <a:pt x="12663" y="18914"/>
                </a:cubicBezTo>
                <a:cubicBezTo>
                  <a:pt x="12665" y="19060"/>
                  <a:pt x="12672" y="19065"/>
                  <a:pt x="12746" y="18949"/>
                </a:cubicBezTo>
                <a:cubicBezTo>
                  <a:pt x="12791" y="18878"/>
                  <a:pt x="12891" y="18817"/>
                  <a:pt x="12968" y="18817"/>
                </a:cubicBezTo>
                <a:cubicBezTo>
                  <a:pt x="13045" y="18817"/>
                  <a:pt x="13150" y="18782"/>
                  <a:pt x="13198" y="18738"/>
                </a:cubicBezTo>
                <a:cubicBezTo>
                  <a:pt x="13260" y="18680"/>
                  <a:pt x="13298" y="18680"/>
                  <a:pt x="13337" y="18738"/>
                </a:cubicBezTo>
                <a:cubicBezTo>
                  <a:pt x="13429" y="18875"/>
                  <a:pt x="13544" y="18825"/>
                  <a:pt x="13544" y="18647"/>
                </a:cubicBezTo>
                <a:cubicBezTo>
                  <a:pt x="13544" y="18554"/>
                  <a:pt x="13581" y="18443"/>
                  <a:pt x="13627" y="18401"/>
                </a:cubicBezTo>
                <a:cubicBezTo>
                  <a:pt x="13733" y="18303"/>
                  <a:pt x="13463" y="18291"/>
                  <a:pt x="13329" y="18387"/>
                </a:cubicBezTo>
                <a:cubicBezTo>
                  <a:pt x="13272" y="18429"/>
                  <a:pt x="13215" y="18425"/>
                  <a:pt x="13183" y="18377"/>
                </a:cubicBezTo>
                <a:cubicBezTo>
                  <a:pt x="13154" y="18334"/>
                  <a:pt x="13027" y="18301"/>
                  <a:pt x="12900" y="18301"/>
                </a:cubicBezTo>
                <a:close/>
                <a:moveTo>
                  <a:pt x="14109" y="18301"/>
                </a:moveTo>
                <a:cubicBezTo>
                  <a:pt x="13923" y="18301"/>
                  <a:pt x="13760" y="18535"/>
                  <a:pt x="13830" y="18703"/>
                </a:cubicBezTo>
                <a:cubicBezTo>
                  <a:pt x="13883" y="18829"/>
                  <a:pt x="14304" y="18866"/>
                  <a:pt x="14380" y="18751"/>
                </a:cubicBezTo>
                <a:cubicBezTo>
                  <a:pt x="14467" y="18623"/>
                  <a:pt x="14273" y="18301"/>
                  <a:pt x="14109" y="18301"/>
                </a:cubicBezTo>
                <a:close/>
              </a:path>
            </a:pathLst>
          </a:custGeom>
          <a:ln w="25400"/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2207" y="867756"/>
            <a:ext cx="1934347" cy="1980422"/>
          </a:xfrm>
          <a:prstGeom prst="rect">
            <a:avLst/>
          </a:prstGeom>
        </p:spPr>
      </p:pic>
      <p:cxnSp>
        <p:nvCxnSpPr>
          <p:cNvPr id="26" name="Straight Connector 25"/>
          <p:cNvCxnSpPr>
            <a:cxnSpLocks/>
          </p:cNvCxnSpPr>
          <p:nvPr/>
        </p:nvCxnSpPr>
        <p:spPr>
          <a:xfrm>
            <a:off x="2286000" y="1855012"/>
            <a:ext cx="570069" cy="993166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</p:cNvCxnSpPr>
          <p:nvPr/>
        </p:nvCxnSpPr>
        <p:spPr>
          <a:xfrm flipH="1">
            <a:off x="1607654" y="1855012"/>
            <a:ext cx="617624" cy="993166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101220" y="1083117"/>
            <a:ext cx="1999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ALICE ITS Upgrade @CERN;</a:t>
            </a:r>
          </a:p>
          <a:p>
            <a:r>
              <a:rPr lang="en-US" sz="1200" dirty="0"/>
              <a:t>Inner Tracker System (2021+)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5430" y="846653"/>
            <a:ext cx="1774110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r>
              <a:rPr lang="en-US" sz="1400" dirty="0"/>
              <a:t>Key integration tasks:</a:t>
            </a:r>
          </a:p>
          <a:p>
            <a:pPr marL="160735" indent="-160735">
              <a:buFontTx/>
              <a:buChar char="-"/>
            </a:pPr>
            <a:r>
              <a:rPr lang="en-US" sz="1400" dirty="0"/>
              <a:t>Readout </a:t>
            </a:r>
          </a:p>
          <a:p>
            <a:pPr marL="160735" indent="-160735">
              <a:buFontTx/>
              <a:buChar char="-"/>
            </a:pPr>
            <a:r>
              <a:rPr lang="en-US" sz="1400" dirty="0"/>
              <a:t>Mechanics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2BCA-8211-674D-B844-4F16E89BB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A9C42A-8B14-8C4E-832E-93C838ACCEAA}"/>
              </a:ext>
            </a:extLst>
          </p:cNvPr>
          <p:cNvSpPr txBox="1"/>
          <p:nvPr/>
        </p:nvSpPr>
        <p:spPr>
          <a:xfrm>
            <a:off x="1295400" y="4552950"/>
            <a:ext cx="544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32AFF"/>
                </a:solidFill>
              </a:rPr>
              <a:t>Leveraging on extensive R&amp;D and design work by ALICE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9243B7-A4BE-C540-8058-FD3BB5F97326}"/>
              </a:ext>
            </a:extLst>
          </p:cNvPr>
          <p:cNvSpPr txBox="1"/>
          <p:nvPr/>
        </p:nvSpPr>
        <p:spPr>
          <a:xfrm>
            <a:off x="460882" y="707630"/>
            <a:ext cx="1472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sPHENIX@RHIC</a:t>
            </a:r>
            <a:r>
              <a:rPr lang="en-US" sz="1400" dirty="0"/>
              <a:t> </a:t>
            </a:r>
          </a:p>
          <a:p>
            <a:r>
              <a:rPr lang="en-US" sz="1400" dirty="0"/>
              <a:t>(2023+) </a:t>
            </a:r>
          </a:p>
        </p:txBody>
      </p:sp>
    </p:spTree>
    <p:extLst>
      <p:ext uri="{BB962C8B-B14F-4D97-AF65-F5344CB8AC3E}">
        <p14:creationId xmlns:p14="http://schemas.microsoft.com/office/powerpoint/2010/main" val="1390577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932AE-AEB5-8B4B-A70A-AD3046A8A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005"/>
            <a:ext cx="8382000" cy="565545"/>
          </a:xfrm>
        </p:spPr>
        <p:txBody>
          <a:bodyPr/>
          <a:lstStyle/>
          <a:p>
            <a:r>
              <a:rPr lang="en-US" dirty="0"/>
              <a:t>MVTX Detector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7C1A6-C9BF-4346-881D-9BFC288DD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75B45-DEE4-6244-9DFA-7E558227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6142A-913C-0C41-AE44-628933115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8290A2-4A60-B04A-A388-AE17841078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11482" r="13573" b="14445"/>
          <a:stretch/>
        </p:blipFill>
        <p:spPr>
          <a:xfrm>
            <a:off x="251581" y="680353"/>
            <a:ext cx="4896612" cy="288036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BE4894-D979-754E-9219-CEF0F81AA6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9619" y="838268"/>
            <a:ext cx="3559785" cy="364457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C594E2-4709-7740-AA2D-28875CDDB21C}"/>
              </a:ext>
            </a:extLst>
          </p:cNvPr>
          <p:cNvCxnSpPr>
            <a:cxnSpLocks/>
          </p:cNvCxnSpPr>
          <p:nvPr/>
        </p:nvCxnSpPr>
        <p:spPr>
          <a:xfrm flipH="1" flipV="1">
            <a:off x="5148193" y="677028"/>
            <a:ext cx="2014607" cy="19305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AB0342-19E9-E148-B5B4-A5D3B1450E25}"/>
              </a:ext>
            </a:extLst>
          </p:cNvPr>
          <p:cNvCxnSpPr>
            <a:cxnSpLocks/>
          </p:cNvCxnSpPr>
          <p:nvPr/>
        </p:nvCxnSpPr>
        <p:spPr>
          <a:xfrm flipH="1">
            <a:off x="5148193" y="2627226"/>
            <a:ext cx="2014607" cy="9528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95388B1F-678C-364D-81CA-8C389F7F2F4B}"/>
              </a:ext>
            </a:extLst>
          </p:cNvPr>
          <p:cNvSpPr/>
          <p:nvPr/>
        </p:nvSpPr>
        <p:spPr>
          <a:xfrm>
            <a:off x="4336595" y="4317959"/>
            <a:ext cx="2541519" cy="402226"/>
          </a:xfrm>
          <a:prstGeom prst="wedgeRoundRectCallout">
            <a:avLst>
              <a:gd name="adj1" fmla="val 24963"/>
              <a:gd name="adj2" fmla="val -170654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MVTX RUs, PUs &amp; services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0EF6BE-651D-AE4A-B1A4-F028DA69DFEE}"/>
              </a:ext>
            </a:extLst>
          </p:cNvPr>
          <p:cNvSpPr txBox="1"/>
          <p:nvPr/>
        </p:nvSpPr>
        <p:spPr>
          <a:xfrm>
            <a:off x="2819240" y="2731991"/>
            <a:ext cx="16707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3-layer sensor barrel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0DDCDC-4542-2541-9CF8-77EBCC3A9F6A}"/>
              </a:ext>
            </a:extLst>
          </p:cNvPr>
          <p:cNvSpPr txBox="1"/>
          <p:nvPr/>
        </p:nvSpPr>
        <p:spPr>
          <a:xfrm>
            <a:off x="1734280" y="740870"/>
            <a:ext cx="2602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Service cone:  signal, power, cooling </a:t>
            </a:r>
          </a:p>
          <a:p>
            <a:r>
              <a:rPr lang="en-US" sz="1200" dirty="0"/>
              <a:t>                          and mechanical support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E6C62-75F9-5B4B-AF92-FE2EA8825DCD}"/>
              </a:ext>
            </a:extLst>
          </p:cNvPr>
          <p:cNvSpPr txBox="1"/>
          <p:nvPr/>
        </p:nvSpPr>
        <p:spPr>
          <a:xfrm>
            <a:off x="2895600" y="3084670"/>
            <a:ext cx="19303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 for ALICE ITS/IB Design</a:t>
            </a:r>
          </a:p>
          <a:p>
            <a:r>
              <a:rPr lang="en-US" sz="1100" dirty="0"/>
              <a:t>(slightly modified for sPHENIX)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079C93-DEA1-3F44-9611-1EB87465D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3705391"/>
            <a:ext cx="2963036" cy="11275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2777B2-3AC0-3248-8214-8BE09AE8D7EA}"/>
              </a:ext>
            </a:extLst>
          </p:cNvPr>
          <p:cNvSpPr txBox="1"/>
          <p:nvPr/>
        </p:nvSpPr>
        <p:spPr>
          <a:xfrm>
            <a:off x="161756" y="3710061"/>
            <a:ext cx="912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MVTX </a:t>
            </a:r>
          </a:p>
          <a:p>
            <a:r>
              <a:rPr lang="en-US" sz="1200" b="1" dirty="0"/>
              <a:t>parameters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61BC0E-8008-F44B-985D-7770BEF3C6D1}"/>
              </a:ext>
            </a:extLst>
          </p:cNvPr>
          <p:cNvSpPr txBox="1"/>
          <p:nvPr/>
        </p:nvSpPr>
        <p:spPr>
          <a:xfrm>
            <a:off x="4616234" y="1592981"/>
            <a:ext cx="872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End-Wheel</a:t>
            </a:r>
            <a:endParaRPr lang="en-US" dirty="0">
              <a:solidFill>
                <a:srgbClr val="032A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6A0F18-EA2E-1B43-AB16-356DCB05B1BD}"/>
              </a:ext>
            </a:extLst>
          </p:cNvPr>
          <p:cNvSpPr txBox="1"/>
          <p:nvPr/>
        </p:nvSpPr>
        <p:spPr>
          <a:xfrm>
            <a:off x="2361275" y="1372060"/>
            <a:ext cx="22254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CYSS: </a:t>
            </a:r>
            <a:r>
              <a:rPr lang="en-US" sz="1200" dirty="0" err="1">
                <a:solidFill>
                  <a:srgbClr val="032AFF"/>
                </a:solidFill>
              </a:rPr>
              <a:t>CYlindrical</a:t>
            </a:r>
            <a:r>
              <a:rPr lang="en-US" sz="1200" dirty="0">
                <a:solidFill>
                  <a:srgbClr val="032AFF"/>
                </a:solidFill>
              </a:rPr>
              <a:t> Shell Structure </a:t>
            </a:r>
            <a:endParaRPr lang="en-US" dirty="0">
              <a:solidFill>
                <a:srgbClr val="032A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786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44867"/>
            <a:ext cx="6172200" cy="643915"/>
          </a:xfrm>
        </p:spPr>
        <p:txBody>
          <a:bodyPr>
            <a:normAutofit/>
          </a:bodyPr>
          <a:lstStyle/>
          <a:p>
            <a:r>
              <a:rPr lang="en-US" sz="3600" dirty="0"/>
              <a:t>Scope of the MVTX Project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28875" y="792155"/>
            <a:ext cx="4191000" cy="3379795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032AFF"/>
                </a:solidFill>
              </a:rPr>
              <a:t>MAPS Staves &amp; Electronics</a:t>
            </a:r>
          </a:p>
          <a:p>
            <a:pPr lvl="1"/>
            <a:r>
              <a:rPr lang="en-US" dirty="0"/>
              <a:t>Readout Integration R&amp;D (</a:t>
            </a:r>
            <a:r>
              <a:rPr lang="en-US" dirty="0">
                <a:solidFill>
                  <a:srgbClr val="FF0000"/>
                </a:solidFill>
              </a:rPr>
              <a:t>LANL LDRD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Frontend:  ALICE/ITS, RU </a:t>
            </a:r>
          </a:p>
          <a:p>
            <a:pPr lvl="2"/>
            <a:r>
              <a:rPr lang="en-US" dirty="0"/>
              <a:t>Backend: ATLAS FELIX</a:t>
            </a:r>
          </a:p>
          <a:p>
            <a:pPr lvl="2"/>
            <a:r>
              <a:rPr lang="en-US" dirty="0"/>
              <a:t>Reprogram RU &amp; FELIX for sPHENIX </a:t>
            </a:r>
          </a:p>
          <a:p>
            <a:pPr marL="685800" lvl="2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/>
              <a:t>Production: 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84 ALICE/ITS-IB staves from CERN</a:t>
            </a:r>
          </a:p>
          <a:p>
            <a:pPr lvl="3"/>
            <a:r>
              <a:rPr lang="en-US" dirty="0"/>
              <a:t>Acceptance test @LBNL</a:t>
            </a:r>
          </a:p>
          <a:p>
            <a:pPr lvl="3"/>
            <a:r>
              <a:rPr lang="en-US" dirty="0"/>
              <a:t>48+spares(36)  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58 ALICE/ITS-RU from CERN</a:t>
            </a:r>
          </a:p>
          <a:p>
            <a:pPr lvl="3"/>
            <a:r>
              <a:rPr lang="en-US" dirty="0"/>
              <a:t>Acceptance test @UT-Austin, 48+spares(10)  </a:t>
            </a:r>
          </a:p>
          <a:p>
            <a:pPr lvl="2"/>
            <a:r>
              <a:rPr lang="en-US" dirty="0"/>
              <a:t>Reproduce 8 ATLAS/FELIX</a:t>
            </a:r>
          </a:p>
          <a:p>
            <a:pPr lvl="3"/>
            <a:r>
              <a:rPr lang="en-US" dirty="0"/>
              <a:t>Acceptance @LANL</a:t>
            </a:r>
          </a:p>
          <a:p>
            <a:pPr lvl="2"/>
            <a:r>
              <a:rPr lang="en-US" dirty="0"/>
              <a:t>Final assembly and test in US</a:t>
            </a:r>
          </a:p>
          <a:p>
            <a:pPr lvl="3"/>
            <a:r>
              <a:rPr lang="en-US" dirty="0"/>
              <a:t>LBNL and BNL</a:t>
            </a:r>
          </a:p>
          <a:p>
            <a:pPr lvl="3"/>
            <a:endParaRPr lang="en-US" dirty="0"/>
          </a:p>
          <a:p>
            <a:pPr lvl="1"/>
            <a:r>
              <a:rPr lang="en-US" dirty="0"/>
              <a:t>Ancillary systems, “adopt” ALICE system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82083" y="792155"/>
            <a:ext cx="4320915" cy="3303595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032AFF"/>
                </a:solidFill>
              </a:rPr>
              <a:t>Mechanics &amp; Cooling</a:t>
            </a:r>
          </a:p>
          <a:p>
            <a:pPr lvl="1"/>
            <a:r>
              <a:rPr lang="en-US" dirty="0">
                <a:solidFill>
                  <a:srgbClr val="008000"/>
                </a:solidFill>
              </a:rPr>
              <a:t>Some changes </a:t>
            </a:r>
            <a:r>
              <a:rPr lang="en-US" dirty="0"/>
              <a:t>to ALICE/ITS inner tracker mechanical structures, </a:t>
            </a:r>
          </a:p>
          <a:p>
            <a:pPr lvl="2"/>
            <a:r>
              <a:rPr lang="en-US" dirty="0">
                <a:solidFill>
                  <a:srgbClr val="008000"/>
                </a:solidFill>
              </a:rPr>
              <a:t>End Wheels</a:t>
            </a:r>
          </a:p>
          <a:p>
            <a:pPr lvl="2"/>
            <a:r>
              <a:rPr lang="en-US" dirty="0">
                <a:solidFill>
                  <a:srgbClr val="008000"/>
                </a:solidFill>
              </a:rPr>
              <a:t>Cylindrical structure shells</a:t>
            </a:r>
          </a:p>
          <a:p>
            <a:pPr lvl="2"/>
            <a:r>
              <a:rPr lang="en-US" dirty="0">
                <a:solidFill>
                  <a:srgbClr val="008000"/>
                </a:solidFill>
              </a:rPr>
              <a:t>Detector half barrels</a:t>
            </a:r>
          </a:p>
          <a:p>
            <a:pPr lvl="2"/>
            <a:r>
              <a:rPr lang="en-US" dirty="0">
                <a:solidFill>
                  <a:srgbClr val="008000"/>
                </a:solidFill>
              </a:rPr>
              <a:t>Detector and Service half barrels</a:t>
            </a:r>
          </a:p>
          <a:p>
            <a:pPr marL="685800" lvl="2" indent="0">
              <a:buNone/>
            </a:pPr>
            <a:endParaRPr lang="en-US" dirty="0"/>
          </a:p>
          <a:p>
            <a:pPr lvl="1"/>
            <a:r>
              <a:rPr lang="en-US" dirty="0"/>
              <a:t>Mechanical Integration, 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Conceptual design by LANL LDRD</a:t>
            </a:r>
          </a:p>
          <a:p>
            <a:pPr lvl="2"/>
            <a:r>
              <a:rPr lang="en-US" dirty="0"/>
              <a:t>Prototype by sPHENIX R&amp;D, MIT/LANL </a:t>
            </a:r>
          </a:p>
          <a:p>
            <a:pPr lvl="2"/>
            <a:r>
              <a:rPr lang="en-US" dirty="0"/>
              <a:t>Design integration frames</a:t>
            </a:r>
          </a:p>
          <a:p>
            <a:pPr lvl="2"/>
            <a:r>
              <a:rPr lang="en-US" dirty="0"/>
              <a:t>Carbon frames etc., LBNL</a:t>
            </a:r>
          </a:p>
          <a:p>
            <a:pPr lvl="2"/>
            <a:r>
              <a:rPr lang="en-US" dirty="0"/>
              <a:t>Installation tooling etc.</a:t>
            </a:r>
          </a:p>
          <a:p>
            <a:pPr marL="685800" lvl="2" indent="0">
              <a:buNone/>
            </a:pPr>
            <a:endParaRPr lang="en-US" dirty="0"/>
          </a:p>
          <a:p>
            <a:pPr lvl="1"/>
            <a:r>
              <a:rPr lang="en-US" dirty="0"/>
              <a:t>Adopt ALICE cooling plant design</a:t>
            </a:r>
          </a:p>
          <a:p>
            <a:pPr lvl="2"/>
            <a:r>
              <a:rPr lang="en-US" dirty="0"/>
              <a:t>Minor modification to fit sPHENIX</a:t>
            </a:r>
          </a:p>
          <a:p>
            <a:pPr lvl="2"/>
            <a:r>
              <a:rPr lang="en-US" dirty="0"/>
              <a:t>Smaller heat load than ALICE ITS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7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F45A0CF1-49EE-944C-BE0C-DA76C0CAB364}"/>
              </a:ext>
            </a:extLst>
          </p:cNvPr>
          <p:cNvSpPr/>
          <p:nvPr/>
        </p:nvSpPr>
        <p:spPr>
          <a:xfrm>
            <a:off x="119800" y="2345055"/>
            <a:ext cx="685800" cy="381000"/>
          </a:xfrm>
          <a:prstGeom prst="wedgeRoundRectCallout">
            <a:avLst>
              <a:gd name="adj1" fmla="val 129395"/>
              <a:gd name="adj2" fmla="val -49281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Leo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917BC6C8-9071-BE4F-8956-AA97DBF2CBF5}"/>
              </a:ext>
            </a:extLst>
          </p:cNvPr>
          <p:cNvSpPr/>
          <p:nvPr/>
        </p:nvSpPr>
        <p:spPr>
          <a:xfrm>
            <a:off x="119800" y="2921511"/>
            <a:ext cx="685800" cy="381000"/>
          </a:xfrm>
          <a:prstGeom prst="wedgeRoundRectCallout">
            <a:avLst>
              <a:gd name="adj1" fmla="val 133962"/>
              <a:gd name="adj2" fmla="val -110104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Jo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E7AEF990-E4F3-DA41-98B1-2F44F6956597}"/>
              </a:ext>
            </a:extLst>
          </p:cNvPr>
          <p:cNvSpPr/>
          <p:nvPr/>
        </p:nvSpPr>
        <p:spPr>
          <a:xfrm>
            <a:off x="119800" y="1371941"/>
            <a:ext cx="685800" cy="587158"/>
          </a:xfrm>
          <a:prstGeom prst="wedgeRoundRectCallout">
            <a:avLst>
              <a:gd name="adj1" fmla="val 109304"/>
              <a:gd name="adj2" fmla="val -54689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Alex &amp; </a:t>
            </a:r>
            <a:r>
              <a:rPr lang="en-US" sz="1200" dirty="0" err="1"/>
              <a:t>Sho</a:t>
            </a:r>
            <a:endParaRPr lang="en-US" sz="1200" dirty="0"/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E6A6FF28-5DB3-164B-B1C7-3D55B9842006}"/>
              </a:ext>
            </a:extLst>
          </p:cNvPr>
          <p:cNvSpPr/>
          <p:nvPr/>
        </p:nvSpPr>
        <p:spPr>
          <a:xfrm>
            <a:off x="8287700" y="2404385"/>
            <a:ext cx="685800" cy="381000"/>
          </a:xfrm>
          <a:prstGeom prst="wedgeRoundRectCallout">
            <a:avLst>
              <a:gd name="adj1" fmla="val -108960"/>
              <a:gd name="adj2" fmla="val -47637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Walt &amp; Dan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FFC6E493-3D66-B846-9313-6DC98760747B}"/>
              </a:ext>
            </a:extLst>
          </p:cNvPr>
          <p:cNvSpPr/>
          <p:nvPr/>
        </p:nvSpPr>
        <p:spPr>
          <a:xfrm>
            <a:off x="8287700" y="1475020"/>
            <a:ext cx="685800" cy="381000"/>
          </a:xfrm>
          <a:prstGeom prst="wedgeRoundRectCallout">
            <a:avLst>
              <a:gd name="adj1" fmla="val -108961"/>
              <a:gd name="adj2" fmla="val -64075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Walt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B71DFB-D28D-2D4C-ABE8-C0DD16919902}"/>
              </a:ext>
            </a:extLst>
          </p:cNvPr>
          <p:cNvSpPr txBox="1"/>
          <p:nvPr/>
        </p:nvSpPr>
        <p:spPr>
          <a:xfrm>
            <a:off x="609600" y="4250131"/>
            <a:ext cx="69342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- Early R&amp;D by LANL LDRD, $5M, FY17-19, readout, mechanical design and physics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- Established LANL-ALICE MoU in 12/2016 for joint R&amp;D for MVTX</a:t>
            </a:r>
          </a:p>
        </p:txBody>
      </p:sp>
    </p:spTree>
    <p:extLst>
      <p:ext uri="{BB962C8B-B14F-4D97-AF65-F5344CB8AC3E}">
        <p14:creationId xmlns:p14="http://schemas.microsoft.com/office/powerpoint/2010/main" val="1533565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04800" y="8532"/>
            <a:ext cx="7353300" cy="600612"/>
          </a:xfrm>
        </p:spPr>
        <p:txBody>
          <a:bodyPr>
            <a:normAutofit fontScale="90000"/>
          </a:bodyPr>
          <a:lstStyle/>
          <a:p>
            <a:r>
              <a:rPr lang="en-US" dirty="0"/>
              <a:t>Updated Cost &amp; Schedule, July 2018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0" y="895350"/>
            <a:ext cx="6572250" cy="350376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Tied to sPHENIX and ALICE schedule </a:t>
            </a:r>
          </a:p>
          <a:p>
            <a:pPr lvl="1"/>
            <a:r>
              <a:rPr lang="en-US" dirty="0"/>
              <a:t>Ready for sPHENIX day-1</a:t>
            </a:r>
          </a:p>
          <a:p>
            <a:pPr lvl="1"/>
            <a:r>
              <a:rPr lang="en-US" dirty="0"/>
              <a:t>Stave production at CERN, following ALICE</a:t>
            </a:r>
          </a:p>
          <a:p>
            <a:pPr lvl="1"/>
            <a:r>
              <a:rPr lang="en-US" dirty="0"/>
              <a:t>Readout unit production at CERN, following ALICE</a:t>
            </a:r>
          </a:p>
          <a:p>
            <a:pPr marL="342900" lvl="1" indent="0">
              <a:buNone/>
            </a:pPr>
            <a:r>
              <a:rPr lang="en-US" dirty="0">
                <a:solidFill>
                  <a:srgbClr val="0000FF"/>
                </a:solidFill>
              </a:rPr>
              <a:t>To minimize technical risk and also for cost saving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Cost based on ALICE/ITS production and recent STAR &amp; PHENIX silicon detector upgrade projects at RHIC</a:t>
            </a:r>
          </a:p>
          <a:p>
            <a:pPr lvl="1"/>
            <a:r>
              <a:rPr lang="en-US" dirty="0"/>
              <a:t>STAR HFT</a:t>
            </a:r>
          </a:p>
          <a:p>
            <a:pPr lvl="1"/>
            <a:r>
              <a:rPr lang="en-US" dirty="0"/>
              <a:t>PHENIX FVTX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35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1998AF-B634-B34F-BE85-0503D8766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3499"/>
            <a:ext cx="7224713" cy="522400"/>
          </a:xfrm>
        </p:spPr>
        <p:txBody>
          <a:bodyPr/>
          <a:lstStyle/>
          <a:p>
            <a:r>
              <a:rPr lang="en-US" sz="3600" dirty="0"/>
              <a:t>Schedules and Milestones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F7A34-107C-E843-B107-F55AB7056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19-20, 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E5597-13DB-AF46-BB83-509280B98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Director’s Review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91E24-7272-2448-B1C0-5DA816533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E2A5AEC-B53D-8D4F-AA72-1E4D50EE80B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43487" y="1128952"/>
          <a:ext cx="6057030" cy="281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9505">
                  <a:extLst>
                    <a:ext uri="{9D8B030D-6E8A-4147-A177-3AD203B41FA5}">
                      <a16:colId xmlns:a16="http://schemas.microsoft.com/office/drawing/2014/main" val="180237816"/>
                    </a:ext>
                  </a:extLst>
                </a:gridCol>
                <a:gridCol w="1009505">
                  <a:extLst>
                    <a:ext uri="{9D8B030D-6E8A-4147-A177-3AD203B41FA5}">
                      <a16:colId xmlns:a16="http://schemas.microsoft.com/office/drawing/2014/main" val="3789061785"/>
                    </a:ext>
                  </a:extLst>
                </a:gridCol>
                <a:gridCol w="1009505">
                  <a:extLst>
                    <a:ext uri="{9D8B030D-6E8A-4147-A177-3AD203B41FA5}">
                      <a16:colId xmlns:a16="http://schemas.microsoft.com/office/drawing/2014/main" val="3360062225"/>
                    </a:ext>
                  </a:extLst>
                </a:gridCol>
                <a:gridCol w="1009505">
                  <a:extLst>
                    <a:ext uri="{9D8B030D-6E8A-4147-A177-3AD203B41FA5}">
                      <a16:colId xmlns:a16="http://schemas.microsoft.com/office/drawing/2014/main" val="4003284006"/>
                    </a:ext>
                  </a:extLst>
                </a:gridCol>
                <a:gridCol w="1009505">
                  <a:extLst>
                    <a:ext uri="{9D8B030D-6E8A-4147-A177-3AD203B41FA5}">
                      <a16:colId xmlns:a16="http://schemas.microsoft.com/office/drawing/2014/main" val="3937574876"/>
                    </a:ext>
                  </a:extLst>
                </a:gridCol>
                <a:gridCol w="1009505">
                  <a:extLst>
                    <a:ext uri="{9D8B030D-6E8A-4147-A177-3AD203B41FA5}">
                      <a16:colId xmlns:a16="http://schemas.microsoft.com/office/drawing/2014/main" val="981024134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74851673"/>
                  </a:ext>
                </a:extLst>
              </a:tr>
            </a:tbl>
          </a:graphicData>
        </a:graphic>
      </p:graphicFrame>
      <p:grpSp>
        <p:nvGrpSpPr>
          <p:cNvPr id="71" name="Group 70">
            <a:extLst>
              <a:ext uri="{FF2B5EF4-FFF2-40B4-BE49-F238E27FC236}">
                <a16:creationId xmlns:a16="http://schemas.microsoft.com/office/drawing/2014/main" id="{F5171710-2990-534C-AC5B-83A948AC0F6B}"/>
              </a:ext>
            </a:extLst>
          </p:cNvPr>
          <p:cNvGrpSpPr/>
          <p:nvPr/>
        </p:nvGrpSpPr>
        <p:grpSpPr>
          <a:xfrm>
            <a:off x="2327400" y="1523593"/>
            <a:ext cx="771525" cy="369332"/>
            <a:chOff x="1657350" y="2031459"/>
            <a:chExt cx="1028700" cy="492443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DEBFECA-AE31-DA42-A8BC-4449C03686F7}"/>
                </a:ext>
              </a:extLst>
            </p:cNvPr>
            <p:cNvCxnSpPr>
              <a:cxnSpLocks/>
            </p:cNvCxnSpPr>
            <p:nvPr/>
          </p:nvCxnSpPr>
          <p:spPr>
            <a:xfrm>
              <a:off x="1657350" y="2073105"/>
              <a:ext cx="1028700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F7E40C-2877-994F-B07F-0FAC32312763}"/>
                </a:ext>
              </a:extLst>
            </p:cNvPr>
            <p:cNvSpPr txBox="1"/>
            <p:nvPr/>
          </p:nvSpPr>
          <p:spPr>
            <a:xfrm>
              <a:off x="1657350" y="2031459"/>
              <a:ext cx="99856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Stave &amp; RU </a:t>
              </a:r>
            </a:p>
            <a:p>
              <a:r>
                <a:rPr lang="en-US" sz="900" b="1" dirty="0"/>
                <a:t>production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914154-C4A5-D846-8AE9-AAA717C5F4A3}"/>
              </a:ext>
            </a:extLst>
          </p:cNvPr>
          <p:cNvGrpSpPr/>
          <p:nvPr/>
        </p:nvGrpSpPr>
        <p:grpSpPr>
          <a:xfrm>
            <a:off x="4072693" y="4192353"/>
            <a:ext cx="824117" cy="307324"/>
            <a:chOff x="3262785" y="2711027"/>
            <a:chExt cx="1098822" cy="409764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C9903D0-3416-CA40-BF0E-5DE8AD2CFC48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098822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D727B8-1D13-984A-8A4C-A36B28960882}"/>
                </a:ext>
              </a:extLst>
            </p:cNvPr>
            <p:cNvSpPr txBox="1"/>
            <p:nvPr/>
          </p:nvSpPr>
          <p:spPr>
            <a:xfrm>
              <a:off x="3262785" y="2720683"/>
              <a:ext cx="928031" cy="400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dirty="0"/>
                <a:t>Power system </a:t>
              </a:r>
            </a:p>
            <a:p>
              <a:r>
                <a:rPr lang="en-US" sz="675" dirty="0"/>
                <a:t>production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80323B-73E3-7D40-A991-45D497DA806F}"/>
              </a:ext>
            </a:extLst>
          </p:cNvPr>
          <p:cNvGrpSpPr/>
          <p:nvPr/>
        </p:nvGrpSpPr>
        <p:grpSpPr>
          <a:xfrm>
            <a:off x="2346771" y="1985938"/>
            <a:ext cx="3799758" cy="230832"/>
            <a:chOff x="3028117" y="2690395"/>
            <a:chExt cx="5066344" cy="307776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F4242E0-7F81-4B4F-B74F-A001465249AD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FA2944-1D11-344C-8E9C-1D0EA82D3DFD}"/>
                </a:ext>
              </a:extLst>
            </p:cNvPr>
            <p:cNvSpPr txBox="1"/>
            <p:nvPr/>
          </p:nvSpPr>
          <p:spPr>
            <a:xfrm>
              <a:off x="3239264" y="2690395"/>
              <a:ext cx="4855197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Detector mechanics design &amp; production,  global interface to sPHENIX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327029-2F9D-124B-97D5-477ABE3C7FB7}"/>
              </a:ext>
            </a:extLst>
          </p:cNvPr>
          <p:cNvGrpSpPr/>
          <p:nvPr/>
        </p:nvGrpSpPr>
        <p:grpSpPr>
          <a:xfrm>
            <a:off x="3675792" y="2672804"/>
            <a:ext cx="1303079" cy="300082"/>
            <a:chOff x="4094391" y="2680223"/>
            <a:chExt cx="1737438" cy="400108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FFE5DA4-AE34-2B43-A3F1-95D31C7112E0}"/>
                </a:ext>
              </a:extLst>
            </p:cNvPr>
            <p:cNvCxnSpPr>
              <a:cxnSpLocks/>
            </p:cNvCxnSpPr>
            <p:nvPr/>
          </p:nvCxnSpPr>
          <p:spPr>
            <a:xfrm>
              <a:off x="4094391" y="2711027"/>
              <a:ext cx="173743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DEB90A7-2B19-654E-9231-95D23B296796}"/>
                </a:ext>
              </a:extLst>
            </p:cNvPr>
            <p:cNvSpPr txBox="1"/>
            <p:nvPr/>
          </p:nvSpPr>
          <p:spPr>
            <a:xfrm>
              <a:off x="4094391" y="2680223"/>
              <a:ext cx="1737438" cy="400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75" dirty="0"/>
                <a:t>Service barrel </a:t>
              </a:r>
            </a:p>
            <a:p>
              <a:r>
                <a:rPr lang="en-US" sz="675" dirty="0"/>
                <a:t>design &amp; production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A5E1B6B-8D21-AD4D-9E10-60DF0B7ABE9B}"/>
              </a:ext>
            </a:extLst>
          </p:cNvPr>
          <p:cNvGrpSpPr/>
          <p:nvPr/>
        </p:nvGrpSpPr>
        <p:grpSpPr>
          <a:xfrm>
            <a:off x="4484750" y="2978371"/>
            <a:ext cx="832286" cy="334835"/>
            <a:chOff x="4135029" y="4197743"/>
            <a:chExt cx="1109715" cy="446447"/>
          </a:xfrm>
        </p:grpSpPr>
        <p:sp>
          <p:nvSpPr>
            <p:cNvPr id="27" name="5-Point Star 26">
              <a:extLst>
                <a:ext uri="{FF2B5EF4-FFF2-40B4-BE49-F238E27FC236}">
                  <a16:creationId xmlns:a16="http://schemas.microsoft.com/office/drawing/2014/main" id="{E49ACC7A-FDBD-1D4C-A90F-85DB7BF1F885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D3B084F-63CB-B841-B831-8198DB0E5C5C}"/>
                </a:ext>
              </a:extLst>
            </p:cNvPr>
            <p:cNvSpPr txBox="1"/>
            <p:nvPr/>
          </p:nvSpPr>
          <p:spPr>
            <a:xfrm>
              <a:off x="4248317" y="4197743"/>
              <a:ext cx="996427" cy="446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/>
                <a:t>MVTX final </a:t>
              </a:r>
            </a:p>
            <a:p>
              <a:r>
                <a:rPr lang="en-US" sz="788" dirty="0"/>
                <a:t>design review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8CA1D4B-C503-AE4E-BD8B-54AB3BF531C7}"/>
              </a:ext>
            </a:extLst>
          </p:cNvPr>
          <p:cNvGrpSpPr/>
          <p:nvPr/>
        </p:nvGrpSpPr>
        <p:grpSpPr>
          <a:xfrm>
            <a:off x="2620106" y="2268395"/>
            <a:ext cx="621197" cy="196208"/>
            <a:chOff x="3728752" y="2682754"/>
            <a:chExt cx="828262" cy="261611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AF9D36F-93E9-E846-AFEE-796B88F54FB3}"/>
                </a:ext>
              </a:extLst>
            </p:cNvPr>
            <p:cNvCxnSpPr>
              <a:cxnSpLocks/>
            </p:cNvCxnSpPr>
            <p:nvPr/>
          </p:nvCxnSpPr>
          <p:spPr>
            <a:xfrm>
              <a:off x="3795165" y="2703054"/>
              <a:ext cx="761849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21EE598-D94F-D846-AAC0-2A53BD93AA2A}"/>
                </a:ext>
              </a:extLst>
            </p:cNvPr>
            <p:cNvSpPr txBox="1"/>
            <p:nvPr/>
          </p:nvSpPr>
          <p:spPr>
            <a:xfrm>
              <a:off x="3728752" y="2682754"/>
              <a:ext cx="795517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dirty="0"/>
                <a:t>End Wheels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46488B-1DBB-234F-81F3-41B9C66DF77E}"/>
              </a:ext>
            </a:extLst>
          </p:cNvPr>
          <p:cNvGrpSpPr/>
          <p:nvPr/>
        </p:nvGrpSpPr>
        <p:grpSpPr>
          <a:xfrm>
            <a:off x="3269131" y="2377461"/>
            <a:ext cx="767717" cy="196208"/>
            <a:chOff x="3895974" y="2661453"/>
            <a:chExt cx="1023623" cy="261611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433B74A-C47F-5948-A5B6-681930CC1B74}"/>
                </a:ext>
              </a:extLst>
            </p:cNvPr>
            <p:cNvCxnSpPr>
              <a:cxnSpLocks/>
            </p:cNvCxnSpPr>
            <p:nvPr/>
          </p:nvCxnSpPr>
          <p:spPr>
            <a:xfrm>
              <a:off x="3895974" y="2703054"/>
              <a:ext cx="102362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7BF6FD-6120-1C4D-A168-1240E1AA35B2}"/>
                </a:ext>
              </a:extLst>
            </p:cNvPr>
            <p:cNvSpPr txBox="1"/>
            <p:nvPr/>
          </p:nvSpPr>
          <p:spPr>
            <a:xfrm>
              <a:off x="4156865" y="2661453"/>
              <a:ext cx="470643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dirty="0"/>
                <a:t>CYSS</a:t>
              </a:r>
              <a:endParaRPr lang="en-US" sz="9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7F3F48-66B7-774B-BF8E-1B0D5AE75086}"/>
              </a:ext>
            </a:extLst>
          </p:cNvPr>
          <p:cNvGrpSpPr/>
          <p:nvPr/>
        </p:nvGrpSpPr>
        <p:grpSpPr>
          <a:xfrm>
            <a:off x="5044148" y="3474588"/>
            <a:ext cx="660758" cy="196208"/>
            <a:chOff x="3262785" y="2681608"/>
            <a:chExt cx="881010" cy="261611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4860B1B-616D-D248-AA43-A188DDBA19E7}"/>
                </a:ext>
              </a:extLst>
            </p:cNvPr>
            <p:cNvCxnSpPr>
              <a:cxnSpLocks/>
            </p:cNvCxnSpPr>
            <p:nvPr/>
          </p:nvCxnSpPr>
          <p:spPr>
            <a:xfrm>
              <a:off x="3395643" y="2711027"/>
              <a:ext cx="466825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54DBA20-842B-8E42-B51B-FF0D8C13C178}"/>
                </a:ext>
              </a:extLst>
            </p:cNvPr>
            <p:cNvSpPr txBox="1"/>
            <p:nvPr/>
          </p:nvSpPr>
          <p:spPr>
            <a:xfrm>
              <a:off x="3262785" y="2681608"/>
              <a:ext cx="881010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dirty="0"/>
                <a:t>Half barrel #1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AE77A88-BF07-A04D-BACE-4E97645708EB}"/>
              </a:ext>
            </a:extLst>
          </p:cNvPr>
          <p:cNvGrpSpPr/>
          <p:nvPr/>
        </p:nvGrpSpPr>
        <p:grpSpPr>
          <a:xfrm>
            <a:off x="5019022" y="3695614"/>
            <a:ext cx="660758" cy="196208"/>
            <a:chOff x="3031258" y="2686395"/>
            <a:chExt cx="881011" cy="261611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EA490A9-D80D-244B-9AEF-02E345B3929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5F325B0-1CA9-1A40-9D4F-D20ED44A2382}"/>
                </a:ext>
              </a:extLst>
            </p:cNvPr>
            <p:cNvSpPr txBox="1"/>
            <p:nvPr/>
          </p:nvSpPr>
          <p:spPr>
            <a:xfrm>
              <a:off x="3031258" y="2686395"/>
              <a:ext cx="88101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dirty="0"/>
                <a:t>Half barrel #2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6ECEE6-252F-AF4D-B5BA-1E695B44E938}"/>
              </a:ext>
            </a:extLst>
          </p:cNvPr>
          <p:cNvGrpSpPr/>
          <p:nvPr/>
        </p:nvGrpSpPr>
        <p:grpSpPr>
          <a:xfrm>
            <a:off x="5516544" y="3821548"/>
            <a:ext cx="925261" cy="334835"/>
            <a:chOff x="4135029" y="4197743"/>
            <a:chExt cx="1233682" cy="446447"/>
          </a:xfrm>
        </p:grpSpPr>
        <p:sp>
          <p:nvSpPr>
            <p:cNvPr id="49" name="5-Point Star 48">
              <a:extLst>
                <a:ext uri="{FF2B5EF4-FFF2-40B4-BE49-F238E27FC236}">
                  <a16:creationId xmlns:a16="http://schemas.microsoft.com/office/drawing/2014/main" id="{9E4B7818-B2D9-8744-BAE5-E5D7790B6BE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E5FFDD7-3062-094B-B0F3-43B6EA1A68C9}"/>
                </a:ext>
              </a:extLst>
            </p:cNvPr>
            <p:cNvSpPr txBox="1"/>
            <p:nvPr/>
          </p:nvSpPr>
          <p:spPr>
            <a:xfrm>
              <a:off x="4248317" y="4197743"/>
              <a:ext cx="1120394" cy="446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/>
                <a:t>Test half barrels</a:t>
              </a:r>
            </a:p>
            <a:p>
              <a:r>
                <a:rPr lang="en-US" sz="788" dirty="0"/>
                <a:t> #1, 2@BNL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120006E-458E-7D43-B6F5-C9499ABB6133}"/>
              </a:ext>
            </a:extLst>
          </p:cNvPr>
          <p:cNvGrpSpPr/>
          <p:nvPr/>
        </p:nvGrpSpPr>
        <p:grpSpPr>
          <a:xfrm>
            <a:off x="5533874" y="4192350"/>
            <a:ext cx="1705916" cy="304479"/>
            <a:chOff x="3190658" y="2711027"/>
            <a:chExt cx="2274555" cy="405972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9DF5983-253A-5C42-ACF3-88594453C6F9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313637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CD4C43-6D60-AF48-940B-0D46D84F3F06}"/>
                </a:ext>
              </a:extLst>
            </p:cNvPr>
            <p:cNvSpPr txBox="1"/>
            <p:nvPr/>
          </p:nvSpPr>
          <p:spPr>
            <a:xfrm>
              <a:off x="3190658" y="2716890"/>
              <a:ext cx="227455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b="1" dirty="0"/>
                <a:t>MVTX installation &amp; commissioning @BNL</a:t>
              </a:r>
            </a:p>
            <a:p>
              <a:r>
                <a:rPr lang="en-US" sz="675" b="1" dirty="0"/>
                <a:t>RU, FELIX, PS, cables etc.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DBB80C-0B30-6947-94F6-D1D10E8EAA8D}"/>
              </a:ext>
            </a:extLst>
          </p:cNvPr>
          <p:cNvGrpSpPr/>
          <p:nvPr/>
        </p:nvGrpSpPr>
        <p:grpSpPr>
          <a:xfrm>
            <a:off x="6290316" y="3270300"/>
            <a:ext cx="1061515" cy="334835"/>
            <a:chOff x="4135029" y="4197743"/>
            <a:chExt cx="1415353" cy="446447"/>
          </a:xfrm>
        </p:grpSpPr>
        <p:sp>
          <p:nvSpPr>
            <p:cNvPr id="56" name="5-Point Star 55">
              <a:extLst>
                <a:ext uri="{FF2B5EF4-FFF2-40B4-BE49-F238E27FC236}">
                  <a16:creationId xmlns:a16="http://schemas.microsoft.com/office/drawing/2014/main" id="{52A0F4F9-74AD-E646-BE55-212C0CCCD0B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F282F9-C6DF-9349-B7EA-A3C8B93A265D}"/>
                </a:ext>
              </a:extLst>
            </p:cNvPr>
            <p:cNvSpPr txBox="1"/>
            <p:nvPr/>
          </p:nvSpPr>
          <p:spPr>
            <a:xfrm>
              <a:off x="4248317" y="4197743"/>
              <a:ext cx="1302065" cy="446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/>
                <a:t>Install half barrel</a:t>
              </a:r>
            </a:p>
            <a:p>
              <a:r>
                <a:rPr lang="en-US" sz="788" dirty="0"/>
                <a:t> #1, 2@sPHENIX IR;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0F31F4F-A901-AB4A-9F3F-A64AF29E01D0}"/>
              </a:ext>
            </a:extLst>
          </p:cNvPr>
          <p:cNvGrpSpPr/>
          <p:nvPr/>
        </p:nvGrpSpPr>
        <p:grpSpPr>
          <a:xfrm>
            <a:off x="6543821" y="2629969"/>
            <a:ext cx="1034265" cy="334835"/>
            <a:chOff x="4135029" y="4238203"/>
            <a:chExt cx="1379020" cy="446447"/>
          </a:xfrm>
        </p:grpSpPr>
        <p:sp>
          <p:nvSpPr>
            <p:cNvPr id="59" name="5-Point Star 58">
              <a:extLst>
                <a:ext uri="{FF2B5EF4-FFF2-40B4-BE49-F238E27FC236}">
                  <a16:creationId xmlns:a16="http://schemas.microsoft.com/office/drawing/2014/main" id="{B7BC034F-3F0A-A242-9318-4198A3013569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4CEE293-60FB-1F48-94F7-C697F8555E47}"/>
                </a:ext>
              </a:extLst>
            </p:cNvPr>
            <p:cNvSpPr txBox="1"/>
            <p:nvPr/>
          </p:nvSpPr>
          <p:spPr>
            <a:xfrm>
              <a:off x="4248317" y="4238203"/>
              <a:ext cx="1265732" cy="446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>
                  <a:solidFill>
                    <a:srgbClr val="FF0000"/>
                  </a:solidFill>
                </a:rPr>
                <a:t>Ready for beam;</a:t>
              </a:r>
            </a:p>
            <a:p>
              <a:r>
                <a:rPr lang="en-US" sz="788" dirty="0">
                  <a:solidFill>
                    <a:srgbClr val="FF0000"/>
                  </a:solidFill>
                </a:rPr>
                <a:t>sPHENIX day-1 run</a:t>
              </a: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AB2078D-703E-AA48-BD24-64DE36D134DC}"/>
              </a:ext>
            </a:extLst>
          </p:cNvPr>
          <p:cNvCxnSpPr/>
          <p:nvPr/>
        </p:nvCxnSpPr>
        <p:spPr>
          <a:xfrm>
            <a:off x="7600514" y="1431638"/>
            <a:ext cx="0" cy="3196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9651088-8625-DA4B-B8BD-20E60D109332}"/>
              </a:ext>
            </a:extLst>
          </p:cNvPr>
          <p:cNvCxnSpPr/>
          <p:nvPr/>
        </p:nvCxnSpPr>
        <p:spPr>
          <a:xfrm>
            <a:off x="6573207" y="1422577"/>
            <a:ext cx="0" cy="3196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79874EB-8F67-B748-8117-798A1E553BC5}"/>
              </a:ext>
            </a:extLst>
          </p:cNvPr>
          <p:cNvCxnSpPr/>
          <p:nvPr/>
        </p:nvCxnSpPr>
        <p:spPr>
          <a:xfrm>
            <a:off x="5587989" y="1420358"/>
            <a:ext cx="0" cy="3196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D6C1AA2-7653-014C-8BC3-C76B49B48550}"/>
              </a:ext>
            </a:extLst>
          </p:cNvPr>
          <p:cNvCxnSpPr/>
          <p:nvPr/>
        </p:nvCxnSpPr>
        <p:spPr>
          <a:xfrm>
            <a:off x="4569716" y="1420358"/>
            <a:ext cx="0" cy="3196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101F036-DEF6-1643-B10D-0B12AC52181A}"/>
              </a:ext>
            </a:extLst>
          </p:cNvPr>
          <p:cNvCxnSpPr>
            <a:cxnSpLocks/>
          </p:cNvCxnSpPr>
          <p:nvPr/>
        </p:nvCxnSpPr>
        <p:spPr>
          <a:xfrm>
            <a:off x="3581400" y="1410892"/>
            <a:ext cx="0" cy="3196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0810E94-46B4-6A41-9074-7A5BBF2E5276}"/>
              </a:ext>
            </a:extLst>
          </p:cNvPr>
          <p:cNvCxnSpPr/>
          <p:nvPr/>
        </p:nvCxnSpPr>
        <p:spPr>
          <a:xfrm>
            <a:off x="2548991" y="1407082"/>
            <a:ext cx="0" cy="3196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D748D1B-CFF2-5747-ACB9-633191BD5840}"/>
              </a:ext>
            </a:extLst>
          </p:cNvPr>
          <p:cNvCxnSpPr>
            <a:cxnSpLocks/>
          </p:cNvCxnSpPr>
          <p:nvPr/>
        </p:nvCxnSpPr>
        <p:spPr>
          <a:xfrm>
            <a:off x="1543487" y="1401321"/>
            <a:ext cx="6918" cy="32155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27E0C89-DFC7-A749-82BA-5124EDFBFA20}"/>
              </a:ext>
            </a:extLst>
          </p:cNvPr>
          <p:cNvCxnSpPr/>
          <p:nvPr/>
        </p:nvCxnSpPr>
        <p:spPr>
          <a:xfrm>
            <a:off x="1543487" y="4616918"/>
            <a:ext cx="6057027" cy="11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4ADBF2C-86D2-494A-A4D2-64A7CEE03F1F}"/>
              </a:ext>
            </a:extLst>
          </p:cNvPr>
          <p:cNvGrpSpPr/>
          <p:nvPr/>
        </p:nvGrpSpPr>
        <p:grpSpPr>
          <a:xfrm>
            <a:off x="3712024" y="1562679"/>
            <a:ext cx="569387" cy="300082"/>
            <a:chOff x="1563564" y="2070534"/>
            <a:chExt cx="759183" cy="400108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418171A-2272-4F40-9F59-A9119985ADCC}"/>
                </a:ext>
              </a:extLst>
            </p:cNvPr>
            <p:cNvCxnSpPr>
              <a:cxnSpLocks/>
            </p:cNvCxnSpPr>
            <p:nvPr/>
          </p:nvCxnSpPr>
          <p:spPr>
            <a:xfrm>
              <a:off x="1657350" y="2073105"/>
              <a:ext cx="43572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10A2169-5227-8D42-AF68-04CC634D9D36}"/>
                </a:ext>
              </a:extLst>
            </p:cNvPr>
            <p:cNvSpPr txBox="1"/>
            <p:nvPr/>
          </p:nvSpPr>
          <p:spPr>
            <a:xfrm>
              <a:off x="1563564" y="2070534"/>
              <a:ext cx="759183" cy="400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dirty="0"/>
                <a:t>FELIX </a:t>
              </a:r>
            </a:p>
            <a:p>
              <a:r>
                <a:rPr lang="en-US" sz="675" dirty="0"/>
                <a:t>production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FAE025F-D1E4-AE44-B3CB-7CCF6FFBEFAD}"/>
              </a:ext>
            </a:extLst>
          </p:cNvPr>
          <p:cNvGrpSpPr/>
          <p:nvPr/>
        </p:nvGrpSpPr>
        <p:grpSpPr>
          <a:xfrm>
            <a:off x="3232010" y="3361427"/>
            <a:ext cx="2371149" cy="230832"/>
            <a:chOff x="3028117" y="2690395"/>
            <a:chExt cx="5066344" cy="211240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0A1591CA-1FA2-8242-AE45-B74D6F15E247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7B6980B-D5A1-EE46-8772-4F8F455E0783}"/>
                </a:ext>
              </a:extLst>
            </p:cNvPr>
            <p:cNvSpPr txBox="1"/>
            <p:nvPr/>
          </p:nvSpPr>
          <p:spPr>
            <a:xfrm>
              <a:off x="4034337" y="2690395"/>
              <a:ext cx="3606100" cy="211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Barrel Assembly &amp; Testing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94B2C5C-5AB0-4149-97DE-07F650499B62}"/>
              </a:ext>
            </a:extLst>
          </p:cNvPr>
          <p:cNvGrpSpPr/>
          <p:nvPr/>
        </p:nvGrpSpPr>
        <p:grpSpPr>
          <a:xfrm>
            <a:off x="1531638" y="1509921"/>
            <a:ext cx="1032655" cy="618624"/>
            <a:chOff x="3208616" y="4296871"/>
            <a:chExt cx="1376873" cy="824831"/>
          </a:xfrm>
        </p:grpSpPr>
        <p:sp>
          <p:nvSpPr>
            <p:cNvPr id="69" name="5-Point Star 68">
              <a:extLst>
                <a:ext uri="{FF2B5EF4-FFF2-40B4-BE49-F238E27FC236}">
                  <a16:creationId xmlns:a16="http://schemas.microsoft.com/office/drawing/2014/main" id="{9C1596B5-5FCF-A34D-8F67-0B01F88124E3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CF345A6-0162-7741-B152-66EBC1D57560}"/>
                </a:ext>
              </a:extLst>
            </p:cNvPr>
            <p:cNvSpPr txBox="1"/>
            <p:nvPr/>
          </p:nvSpPr>
          <p:spPr>
            <a:xfrm>
              <a:off x="3208616" y="4444594"/>
              <a:ext cx="1376873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b="1" dirty="0">
                  <a:solidFill>
                    <a:srgbClr val="FF0000"/>
                  </a:solidFill>
                </a:rPr>
                <a:t>ALICE IB stave done;</a:t>
              </a:r>
            </a:p>
            <a:p>
              <a:r>
                <a:rPr lang="en-US" sz="675" b="1" dirty="0">
                  <a:solidFill>
                    <a:srgbClr val="FF0000"/>
                  </a:solidFill>
                </a:rPr>
                <a:t>Facilities available for </a:t>
              </a:r>
            </a:p>
            <a:p>
              <a:r>
                <a:rPr lang="en-US" sz="675" b="1" dirty="0">
                  <a:solidFill>
                    <a:srgbClr val="FF0000"/>
                  </a:solidFill>
                </a:rPr>
                <a:t>sPHENIX production;</a:t>
              </a:r>
            </a:p>
            <a:p>
              <a:r>
                <a:rPr lang="en-US" sz="675" b="1" dirty="0">
                  <a:solidFill>
                    <a:srgbClr val="FF0000"/>
                  </a:solidFill>
                </a:rPr>
                <a:t>Window of opportunity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116AA45-5EC7-1044-8C35-A9447BB454CE}"/>
              </a:ext>
            </a:extLst>
          </p:cNvPr>
          <p:cNvSpPr txBox="1"/>
          <p:nvPr/>
        </p:nvSpPr>
        <p:spPr>
          <a:xfrm>
            <a:off x="692798" y="785100"/>
            <a:ext cx="3029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32AFF"/>
                </a:solidFill>
              </a:rPr>
              <a:t>sPHENIX:</a:t>
            </a:r>
            <a:r>
              <a:rPr lang="en-US" sz="1400" dirty="0">
                <a:solidFill>
                  <a:srgbClr val="032AFF"/>
                </a:solidFill>
              </a:rPr>
              <a:t>            CD1                           CD2</a:t>
            </a:r>
          </a:p>
        </p:txBody>
      </p:sp>
      <p:sp>
        <p:nvSpPr>
          <p:cNvPr id="76" name="5-Point Star 75">
            <a:extLst>
              <a:ext uri="{FF2B5EF4-FFF2-40B4-BE49-F238E27FC236}">
                <a16:creationId xmlns:a16="http://schemas.microsoft.com/office/drawing/2014/main" id="{ADD71849-089C-2043-86FF-B7BA12C32E75}"/>
              </a:ext>
            </a:extLst>
          </p:cNvPr>
          <p:cNvSpPr/>
          <p:nvPr/>
        </p:nvSpPr>
        <p:spPr>
          <a:xfrm>
            <a:off x="1828800" y="895350"/>
            <a:ext cx="84966" cy="10317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0FCB28-24AC-A242-9AF6-B5C6CB1408E3}"/>
              </a:ext>
            </a:extLst>
          </p:cNvPr>
          <p:cNvSpPr txBox="1"/>
          <p:nvPr/>
        </p:nvSpPr>
        <p:spPr>
          <a:xfrm>
            <a:off x="769347" y="1401321"/>
            <a:ext cx="635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MVTX</a:t>
            </a:r>
            <a:endParaRPr lang="en-US" b="1" dirty="0"/>
          </a:p>
        </p:txBody>
      </p:sp>
      <p:sp>
        <p:nvSpPr>
          <p:cNvPr id="77" name="5-Point Star 76">
            <a:extLst>
              <a:ext uri="{FF2B5EF4-FFF2-40B4-BE49-F238E27FC236}">
                <a16:creationId xmlns:a16="http://schemas.microsoft.com/office/drawing/2014/main" id="{F857433C-4304-5A48-9C55-1BF241178F0B}"/>
              </a:ext>
            </a:extLst>
          </p:cNvPr>
          <p:cNvSpPr/>
          <p:nvPr/>
        </p:nvSpPr>
        <p:spPr>
          <a:xfrm>
            <a:off x="6553200" y="895350"/>
            <a:ext cx="84966" cy="10317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5-Point Star 77">
            <a:extLst>
              <a:ext uri="{FF2B5EF4-FFF2-40B4-BE49-F238E27FC236}">
                <a16:creationId xmlns:a16="http://schemas.microsoft.com/office/drawing/2014/main" id="{0605263A-36B4-4141-8C59-727056DD55CB}"/>
              </a:ext>
            </a:extLst>
          </p:cNvPr>
          <p:cNvSpPr/>
          <p:nvPr/>
        </p:nvSpPr>
        <p:spPr>
          <a:xfrm>
            <a:off x="3200400" y="895350"/>
            <a:ext cx="84966" cy="10317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5-Point Star 78">
            <a:extLst>
              <a:ext uri="{FF2B5EF4-FFF2-40B4-BE49-F238E27FC236}">
                <a16:creationId xmlns:a16="http://schemas.microsoft.com/office/drawing/2014/main" id="{9CF2E3D5-0002-A749-9106-94A2E7263C6F}"/>
              </a:ext>
            </a:extLst>
          </p:cNvPr>
          <p:cNvSpPr/>
          <p:nvPr/>
        </p:nvSpPr>
        <p:spPr>
          <a:xfrm>
            <a:off x="4800600" y="895350"/>
            <a:ext cx="84966" cy="10317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7661B5-20DE-794D-B508-7009CB79FD6C}"/>
              </a:ext>
            </a:extLst>
          </p:cNvPr>
          <p:cNvSpPr txBox="1"/>
          <p:nvPr/>
        </p:nvSpPr>
        <p:spPr>
          <a:xfrm>
            <a:off x="6628787" y="810460"/>
            <a:ext cx="1066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32AFF"/>
                </a:solidFill>
              </a:rPr>
              <a:t>1</a:t>
            </a:r>
            <a:r>
              <a:rPr lang="en-US" sz="1400" baseline="30000" dirty="0">
                <a:solidFill>
                  <a:srgbClr val="032AFF"/>
                </a:solidFill>
              </a:rPr>
              <a:t>st</a:t>
            </a:r>
            <a:r>
              <a:rPr lang="en-US" sz="1400" dirty="0">
                <a:solidFill>
                  <a:srgbClr val="032AFF"/>
                </a:solidFill>
              </a:rPr>
              <a:t> collisions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A872256-B576-2F4E-B128-A5B4757B8CDC}"/>
              </a:ext>
            </a:extLst>
          </p:cNvPr>
          <p:cNvSpPr txBox="1"/>
          <p:nvPr/>
        </p:nvSpPr>
        <p:spPr>
          <a:xfrm>
            <a:off x="4843083" y="793446"/>
            <a:ext cx="997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32AFF"/>
                </a:solidFill>
              </a:rPr>
              <a:t>Installation</a:t>
            </a:r>
          </a:p>
        </p:txBody>
      </p:sp>
    </p:spTree>
    <p:extLst>
      <p:ext uri="{BB962C8B-B14F-4D97-AF65-F5344CB8AC3E}">
        <p14:creationId xmlns:p14="http://schemas.microsoft.com/office/powerpoint/2010/main" val="648234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1796</TotalTime>
  <Words>2167</Words>
  <Application>Microsoft Macintosh PowerPoint</Application>
  <PresentationFormat>On-screen Show (16:9)</PresentationFormat>
  <Paragraphs>548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ＭＳ Ｐゴシック</vt:lpstr>
      <vt:lpstr>ＭＳ Ｐゴシック</vt:lpstr>
      <vt:lpstr>Arial</vt:lpstr>
      <vt:lpstr>Calibri</vt:lpstr>
      <vt:lpstr>Calibri Light</vt:lpstr>
      <vt:lpstr>Times New Roman</vt:lpstr>
      <vt:lpstr>Wingdings</vt:lpstr>
      <vt:lpstr>Office Theme</vt:lpstr>
      <vt:lpstr>MVTX Overview</vt:lpstr>
      <vt:lpstr>Outline</vt:lpstr>
      <vt:lpstr>Exciting Science Enabled by MVTX</vt:lpstr>
      <vt:lpstr>Monolithic Active Pixel Sensors (MAPS) The Next-Generation, State-of-the-Art Pixel Tracker</vt:lpstr>
      <vt:lpstr>MVTX: MAPS-based VerTeX Detector </vt:lpstr>
      <vt:lpstr>MVTX Detector</vt:lpstr>
      <vt:lpstr>Scope of the MVTX Project</vt:lpstr>
      <vt:lpstr>Updated Cost &amp; Schedule, July 2018</vt:lpstr>
      <vt:lpstr>Schedules and Milestones</vt:lpstr>
      <vt:lpstr>sPHENIX MVTX Group: Institution Roles</vt:lpstr>
      <vt:lpstr>MVTX Readout, Power and Controls</vt:lpstr>
      <vt:lpstr>Event Multiplicity and Collision Rates: sPHENIX vs ALICE</vt:lpstr>
      <vt:lpstr>Projected sPHENIX Data Rates</vt:lpstr>
      <vt:lpstr>Expected Radiation Level after 5-year Runs</vt:lpstr>
      <vt:lpstr>LANL LDRD Highlights</vt:lpstr>
      <vt:lpstr>MVTX Full Readout Chain Demonstrated</vt:lpstr>
      <vt:lpstr>MVTX Telescope Test Beam at Fermilab</vt:lpstr>
      <vt:lpstr>Fermilab Test Beam Results</vt:lpstr>
      <vt:lpstr>Stave and RU Production QA Plan</vt:lpstr>
      <vt:lpstr>Detector Assembly Plan at LBNL</vt:lpstr>
      <vt:lpstr>Mechanical Integration </vt:lpstr>
      <vt:lpstr>Simulations for Optimization </vt:lpstr>
      <vt:lpstr>Summary</vt:lpstr>
      <vt:lpstr>backup</vt:lpstr>
      <vt:lpstr>PowerPoint Presentation</vt:lpstr>
      <vt:lpstr>PowerPoint Presentation</vt:lpstr>
      <vt:lpstr>Schedules and Milestones</vt:lpstr>
      <vt:lpstr>Cable routing</vt:lpstr>
      <vt:lpstr>PowerPoint Presentation</vt:lpstr>
      <vt:lpstr>Bonding wire/Wedge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MVTX Director’s Review</dc:title>
  <dc:creator>Ming Liu</dc:creator>
  <cp:lastModifiedBy>Ming Liu</cp:lastModifiedBy>
  <cp:revision>171</cp:revision>
  <cp:lastPrinted>2015-10-28T19:08:40Z</cp:lastPrinted>
  <dcterms:created xsi:type="dcterms:W3CDTF">2018-07-10T15:33:42Z</dcterms:created>
  <dcterms:modified xsi:type="dcterms:W3CDTF">2018-07-11T21:39:26Z</dcterms:modified>
</cp:coreProperties>
</file>