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16" r:id="rId3"/>
    <p:sldId id="585" r:id="rId4"/>
    <p:sldId id="308" r:id="rId5"/>
    <p:sldId id="495" r:id="rId6"/>
    <p:sldId id="382" r:id="rId7"/>
    <p:sldId id="317" r:id="rId8"/>
    <p:sldId id="265" r:id="rId9"/>
    <p:sldId id="576" r:id="rId10"/>
    <p:sldId id="593" r:id="rId11"/>
    <p:sldId id="583" r:id="rId12"/>
    <p:sldId id="359" r:id="rId13"/>
    <p:sldId id="589" r:id="rId14"/>
    <p:sldId id="421" r:id="rId15"/>
    <p:sldId id="427" r:id="rId16"/>
    <p:sldId id="590" r:id="rId17"/>
    <p:sldId id="314" r:id="rId18"/>
    <p:sldId id="568" r:id="rId19"/>
    <p:sldId id="569" r:id="rId20"/>
    <p:sldId id="586" r:id="rId21"/>
    <p:sldId id="556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783"/>
    <p:restoredTop sz="94653"/>
  </p:normalViewPr>
  <p:slideViewPr>
    <p:cSldViewPr>
      <p:cViewPr varScale="1">
        <p:scale>
          <a:sx n="230" d="100"/>
          <a:sy n="230" d="100"/>
        </p:scale>
        <p:origin x="50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7/13/18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7/13/18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90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19-20, 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endParaRPr lang="en-US" altLang="en-US" sz="2800" b="0" dirty="0">
              <a:solidFill>
                <a:srgbClr val="3399FF"/>
              </a:solidFill>
            </a:endParaRPr>
          </a:p>
          <a:p>
            <a:r>
              <a:rPr lang="en-US" altLang="en-US" sz="2800" b="0" dirty="0">
                <a:solidFill>
                  <a:srgbClr val="3399FF"/>
                </a:solidFill>
              </a:rPr>
              <a:t>MVTX BNL Director’s Review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July 19-20,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42" y="94685"/>
            <a:ext cx="6172200" cy="469814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57245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673099" y="2091068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2173799" y="254581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900" dirty="0"/>
              <a:t>TPC</a:t>
            </a:r>
          </a:p>
          <a:p>
            <a:endParaRPr lang="en-US" sz="900" dirty="0"/>
          </a:p>
          <a:p>
            <a:endParaRPr lang="en-US" sz="900" dirty="0"/>
          </a:p>
          <a:p>
            <a:r>
              <a:rPr lang="en-US" sz="900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  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  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10</a:t>
            </a:fld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106CC8E-E8A7-FD48-9F53-880213337276}"/>
              </a:ext>
            </a:extLst>
          </p:cNvPr>
          <p:cNvSpPr/>
          <p:nvPr/>
        </p:nvSpPr>
        <p:spPr>
          <a:xfrm>
            <a:off x="1447800" y="2878873"/>
            <a:ext cx="2758658" cy="3786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Date Placeholder 141">
            <a:extLst>
              <a:ext uri="{FF2B5EF4-FFF2-40B4-BE49-F238E27FC236}">
                <a16:creationId xmlns:a16="http://schemas.microsoft.com/office/drawing/2014/main" id="{57F6FAF8-BB9E-9642-800B-E5FE9A86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143" name="Footer Placeholder 142">
            <a:extLst>
              <a:ext uri="{FF2B5EF4-FFF2-40B4-BE49-F238E27FC236}">
                <a16:creationId xmlns:a16="http://schemas.microsoft.com/office/drawing/2014/main" id="{2EFD9FC8-95E2-CF44-B564-6B4D16A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6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2" y="-72477"/>
            <a:ext cx="7299147" cy="74295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3422" y="612864"/>
            <a:ext cx="6627224" cy="3244465"/>
            <a:chOff x="121974" y="1442743"/>
            <a:chExt cx="8836298" cy="4325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9"/>
              <a:ext cx="19938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9"/>
              <a:ext cx="1690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3"/>
              <a:ext cx="591276" cy="11001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61874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D5717-B0E0-EB46-89A7-C57649578978}"/>
              </a:ext>
            </a:extLst>
          </p:cNvPr>
          <p:cNvSpPr txBox="1"/>
          <p:nvPr/>
        </p:nvSpPr>
        <p:spPr>
          <a:xfrm>
            <a:off x="8079424" y="676278"/>
            <a:ext cx="1091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Alex,Sho</a:t>
            </a:r>
            <a:r>
              <a:rPr lang="en-US" sz="1050" dirty="0"/>
              <a:t>, Jo, Leo</a:t>
            </a:r>
          </a:p>
          <a:p>
            <a:r>
              <a:rPr lang="en-US" sz="1050" dirty="0"/>
              <a:t>#1,2,3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0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1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0" y="1885950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6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7"/>
            <a:ext cx="1728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Shaping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3x buffer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0" y="2443162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77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Sensors and Electronics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42951"/>
            <a:ext cx="8458200" cy="4053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32AFF"/>
                </a:solidFill>
              </a:rPr>
              <a:t>Major hardware: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48 ALICE ALPIDE Staves + Interface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48 Front End Electronics (ALICE RUv2)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CEAN Supplies +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</a:p>
          <a:p>
            <a:endParaRPr lang="en-US" sz="2400" dirty="0">
              <a:solidFill>
                <a:srgbClr val="032AFF"/>
              </a:solidFill>
            </a:endParaRPr>
          </a:p>
          <a:p>
            <a:r>
              <a:rPr lang="en-US" sz="2400" dirty="0">
                <a:solidFill>
                  <a:srgbClr val="032AFF"/>
                </a:solidFill>
              </a:rPr>
              <a:t>Stave production spares: 75%</a:t>
            </a:r>
          </a:p>
          <a:p>
            <a:r>
              <a:rPr lang="en-US" sz="2400" dirty="0">
                <a:solidFill>
                  <a:srgbClr val="032AFF"/>
                </a:solidFill>
              </a:rPr>
              <a:t>Electronics production spares: 20%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6292616" y="1279570"/>
            <a:ext cx="2754762" cy="5334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533998"/>
            <a:ext cx="2066062" cy="807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802C-A3DA-294B-95FD-00D0844438E9}"/>
              </a:ext>
            </a:extLst>
          </p:cNvPr>
          <p:cNvSpPr txBox="1"/>
          <p:nvPr/>
        </p:nvSpPr>
        <p:spPr>
          <a:xfrm>
            <a:off x="7620000" y="670213"/>
            <a:ext cx="142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Alex, </a:t>
            </a:r>
            <a:r>
              <a:rPr lang="en-US" sz="1400" dirty="0" err="1"/>
              <a:t>Sho</a:t>
            </a:r>
            <a:r>
              <a:rPr lang="en-US" sz="1400" dirty="0"/>
              <a:t>, Leo, Jo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7543800" y="181297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7563729" y="3362909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87296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16001"/>
            <a:ext cx="6172200" cy="534184"/>
          </a:xfrm>
        </p:spPr>
        <p:txBody>
          <a:bodyPr>
            <a:normAutofit/>
          </a:bodyPr>
          <a:lstStyle/>
          <a:p>
            <a:r>
              <a:rPr lang="en-US" sz="27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722896"/>
            <a:ext cx="4497615" cy="17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971527"/>
            <a:ext cx="5666180" cy="1378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6415352" y="681283"/>
            <a:ext cx="1221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5992324" y="1025770"/>
            <a:ext cx="1240814" cy="1236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60" y="2393859"/>
            <a:ext cx="5915025" cy="7535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143000" y="320825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Projected sPHENIX MVTX L0 fluence:</a:t>
            </a:r>
            <a:endParaRPr lang="en-US" b="1" baseline="30000" dirty="0"/>
          </a:p>
          <a:p>
            <a:endParaRPr lang="en-US" dirty="0"/>
          </a:p>
          <a:p>
            <a:r>
              <a:rPr lang="en-US" dirty="0"/>
              <a:t>Outer layers:</a:t>
            </a:r>
          </a:p>
          <a:p>
            <a:r>
              <a:rPr lang="en-US" sz="1200" dirty="0"/>
              <a:t> L1 = 0.6 x L0; L2 = 0.4 x L0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8349958" y="722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</a:t>
            </a:r>
          </a:p>
          <a:p>
            <a:r>
              <a:rPr lang="en-US" sz="1400" dirty="0"/>
              <a:t>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4662339" y="3220819"/>
            <a:ext cx="236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TID = 1060krad</a:t>
            </a:r>
          </a:p>
          <a:p>
            <a:r>
              <a:rPr lang="en-US" b="1" dirty="0"/>
              <a:t>NIEL = 6x10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7059481" y="2565626"/>
            <a:ext cx="181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PHENIX study</a:t>
            </a:r>
          </a:p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62544" y="4352277"/>
            <a:ext cx="533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 tested to full MVTX NIEL and ~1/2 TID @ALICE </a:t>
            </a:r>
          </a:p>
        </p:txBody>
      </p:sp>
    </p:spTree>
    <p:extLst>
      <p:ext uri="{BB962C8B-B14F-4D97-AF65-F5344CB8AC3E}">
        <p14:creationId xmlns:p14="http://schemas.microsoft.com/office/powerpoint/2010/main" val="1946701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72912" y="3412002"/>
            <a:ext cx="1881944" cy="1574943"/>
            <a:chOff x="220691" y="2007039"/>
            <a:chExt cx="2070765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760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08" y="636532"/>
            <a:ext cx="3373550" cy="1364605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MAPS evaluation </a:t>
            </a:r>
          </a:p>
          <a:p>
            <a:r>
              <a:rPr lang="en-US" sz="2300" dirty="0"/>
              <a:t>Readout integration</a:t>
            </a:r>
          </a:p>
          <a:p>
            <a:r>
              <a:rPr lang="en-US" sz="2300" dirty="0"/>
              <a:t>4-sensor telescope</a:t>
            </a:r>
          </a:p>
          <a:p>
            <a:r>
              <a:rPr lang="en-US" sz="2300" dirty="0"/>
              <a:t>Test beam at </a:t>
            </a:r>
            <a:r>
              <a:rPr lang="en-US" sz="2300" dirty="0" err="1"/>
              <a:t>Fermilab</a:t>
            </a:r>
            <a:endParaRPr lang="en-US" sz="2300" dirty="0"/>
          </a:p>
          <a:p>
            <a:r>
              <a:rPr lang="en-US" sz="2300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14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25" y="3472548"/>
            <a:ext cx="3743625" cy="1515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5407844" y="636532"/>
            <a:ext cx="2293899" cy="1680452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14645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Signal integrity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7725797" y="646674"/>
            <a:ext cx="1332637" cy="1652590"/>
            <a:chOff x="5807275" y="2244039"/>
            <a:chExt cx="1195487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48524" cy="500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5714993" y="2327126"/>
            <a:ext cx="3332088" cy="2729789"/>
            <a:chOff x="4082627" y="3182862"/>
            <a:chExt cx="2086680" cy="16074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70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2274426" y="4685695"/>
            <a:ext cx="240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632089" y="1925845"/>
            <a:ext cx="3562172" cy="1683667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926618" cy="55607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5m-long </a:t>
              </a:r>
              <a:r>
                <a:rPr lang="en-US" sz="1400" b="1" dirty="0" err="1">
                  <a:solidFill>
                    <a:srgbClr val="FFFF00"/>
                  </a:solidFill>
                </a:rPr>
                <a:t>SamTec</a:t>
              </a:r>
              <a:r>
                <a:rPr lang="en-US" sz="140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3209638" y="646675"/>
            <a:ext cx="2174152" cy="1680451"/>
            <a:chOff x="3196714" y="639135"/>
            <a:chExt cx="218970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320575" cy="328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16303" y="1522122"/>
              <a:ext cx="670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4271966" y="2571749"/>
            <a:ext cx="1442231" cy="84837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4139055" y="1336797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RU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3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470"/>
            <a:ext cx="7328265" cy="548819"/>
          </a:xfrm>
        </p:spPr>
        <p:txBody>
          <a:bodyPr>
            <a:noAutofit/>
          </a:bodyPr>
          <a:lstStyle/>
          <a:p>
            <a:r>
              <a:rPr lang="en-US" sz="3200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9DD5-E102-5640-8703-9A7436904EE5}"/>
              </a:ext>
            </a:extLst>
          </p:cNvPr>
          <p:cNvSpPr txBox="1"/>
          <p:nvPr/>
        </p:nvSpPr>
        <p:spPr>
          <a:xfrm>
            <a:off x="7996236" y="773669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0" y="3300333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2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723" y="656730"/>
            <a:ext cx="1994265" cy="190602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5"/>
            <a:ext cx="184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09" y="2966293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29013" y="685810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3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89" y="2583309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4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25800"/>
            <a:ext cx="8534400" cy="565545"/>
          </a:xfrm>
        </p:spPr>
        <p:txBody>
          <a:bodyPr/>
          <a:lstStyle/>
          <a:p>
            <a:r>
              <a:rPr lang="en-US" sz="36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8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58 RUs from ALICE/CERN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7B26-2495-4C48-9220-7079CAD3BA43}"/>
              </a:ext>
            </a:extLst>
          </p:cNvPr>
          <p:cNvSpPr txBox="1"/>
          <p:nvPr/>
        </p:nvSpPr>
        <p:spPr>
          <a:xfrm>
            <a:off x="8268342" y="58141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 &amp; Jo</a:t>
            </a:r>
          </a:p>
          <a:p>
            <a:r>
              <a:rPr lang="en-US" sz="1400" dirty="0"/>
              <a:t>#4,5,6,7,8</a:t>
            </a:r>
          </a:p>
        </p:txBody>
      </p:sp>
    </p:spTree>
    <p:extLst>
      <p:ext uri="{BB962C8B-B14F-4D97-AF65-F5344CB8AC3E}">
        <p14:creationId xmlns:p14="http://schemas.microsoft.com/office/powerpoint/2010/main" val="327746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07"/>
            <a:ext cx="7200900" cy="594126"/>
          </a:xfrm>
        </p:spPr>
        <p:txBody>
          <a:bodyPr/>
          <a:lstStyle/>
          <a:p>
            <a:r>
              <a:rPr lang="en-US" sz="36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5155" y="1045000"/>
            <a:ext cx="358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546918" y="1814510"/>
            <a:ext cx="5197721" cy="2837135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3"/>
              <a:ext cx="911864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7" y="2597137"/>
              <a:ext cx="917489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7547" y="2843100"/>
            <a:ext cx="3582453" cy="177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Follow ALICE IB assembly procedures to build half-detectors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QA records in DB, travelers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Modified jigs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</p:txBody>
      </p:sp>
      <p:sp>
        <p:nvSpPr>
          <p:cNvPr id="16" name="TextBox 15"/>
          <p:cNvSpPr txBox="1"/>
          <p:nvPr/>
        </p:nvSpPr>
        <p:spPr>
          <a:xfrm>
            <a:off x="7833812" y="67258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Leo’s talk</a:t>
            </a:r>
          </a:p>
          <a:p>
            <a:r>
              <a:rPr lang="en-US" sz="1400" dirty="0"/>
              <a:t>#4,5,6,7,8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17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304145" y="864965"/>
            <a:ext cx="4265310" cy="15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914400" y="1926162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ALICE 1</a:t>
            </a:r>
            <a:r>
              <a:rPr lang="en-US" sz="1400" b="1" baseline="30000" dirty="0">
                <a:solidFill>
                  <a:srgbClr val="FFFF00"/>
                </a:solidFill>
              </a:rPr>
              <a:t>st</a:t>
            </a:r>
            <a:r>
              <a:rPr lang="en-US" sz="1400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2743200" y="1055225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staves</a:t>
            </a:r>
          </a:p>
        </p:txBody>
      </p:sp>
    </p:spTree>
    <p:extLst>
      <p:ext uri="{BB962C8B-B14F-4D97-AF65-F5344CB8AC3E}">
        <p14:creationId xmlns:p14="http://schemas.microsoft.com/office/powerpoint/2010/main" val="197413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6" y="1898244"/>
            <a:ext cx="4854016" cy="282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198"/>
            <a:ext cx="5915025" cy="514349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" y="722129"/>
            <a:ext cx="5915025" cy="3263504"/>
          </a:xfrm>
        </p:spPr>
        <p:txBody>
          <a:bodyPr/>
          <a:lstStyle/>
          <a:p>
            <a:r>
              <a:rPr lang="en-US" dirty="0"/>
              <a:t>MVTX, INTT and TPC/</a:t>
            </a:r>
            <a:r>
              <a:rPr lang="en-US" dirty="0" err="1"/>
              <a:t>HCal</a:t>
            </a:r>
            <a:endParaRPr lang="en-US" dirty="0"/>
          </a:p>
          <a:p>
            <a:pPr lvl="1"/>
            <a:r>
              <a:rPr lang="en-US" dirty="0"/>
              <a:t>MVTX/INTT detector designs modified</a:t>
            </a:r>
          </a:p>
          <a:p>
            <a:pPr lvl="1"/>
            <a:r>
              <a:rPr lang="en-US" dirty="0"/>
              <a:t>Global interface being developed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18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69" y="1272992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6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3753374" y="2481334"/>
            <a:ext cx="2854874" cy="4709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3752177" y="3696325"/>
            <a:ext cx="2856071" cy="471005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6" y="4584056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7924800" y="765064"/>
            <a:ext cx="102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Dan</a:t>
            </a:r>
          </a:p>
          <a:p>
            <a:r>
              <a:rPr lang="en-US" sz="1400" dirty="0"/>
              <a:t>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282654" y="3043817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2830092" y="3696325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709732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986"/>
            <a:ext cx="7224713" cy="505818"/>
          </a:xfrm>
        </p:spPr>
        <p:txBody>
          <a:bodyPr/>
          <a:lstStyle/>
          <a:p>
            <a:r>
              <a:rPr lang="en-US" sz="3600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950"/>
            <a:ext cx="4648200" cy="3124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pPr lvl="1"/>
            <a:r>
              <a:rPr lang="en-US" dirty="0"/>
              <a:t>Evaluate tracking with different INTT layers &amp; geometry</a:t>
            </a:r>
          </a:p>
          <a:p>
            <a:pPr lvl="1"/>
            <a:endParaRPr lang="en-US" dirty="0"/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, pileups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689363" y="625627"/>
            <a:ext cx="121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Tony &amp; Rachid</a:t>
            </a:r>
          </a:p>
          <a:p>
            <a:r>
              <a:rPr lang="en-US" sz="1400" dirty="0"/>
              <a:t>#9, 10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5029200" y="1183501"/>
            <a:ext cx="3048000" cy="30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r>
              <a:rPr lang="en-US" dirty="0"/>
              <a:t>MVTX technology</a:t>
            </a:r>
          </a:p>
          <a:p>
            <a:r>
              <a:rPr lang="en-US" dirty="0"/>
              <a:t>MVTX project scope</a:t>
            </a:r>
          </a:p>
          <a:p>
            <a:r>
              <a:rPr lang="en-US" dirty="0"/>
              <a:t>Detector design and R&amp;D</a:t>
            </a:r>
          </a:p>
          <a:p>
            <a:r>
              <a:rPr lang="en-US" dirty="0"/>
              <a:t>Status and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2" y="636918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5138552" y="1017207"/>
            <a:ext cx="2050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9431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1"/>
            <a:ext cx="3886200" cy="9143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Growing number of institutions </a:t>
            </a:r>
          </a:p>
          <a:p>
            <a:pPr lvl="1"/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3B142-D0E6-284D-A376-7C6A84C7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0" y="1504950"/>
            <a:ext cx="436657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817"/>
            <a:ext cx="5564187" cy="454009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35" y="639021"/>
            <a:ext cx="3957837" cy="43330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Compelling science established</a:t>
            </a:r>
          </a:p>
          <a:p>
            <a:endParaRPr lang="en-US" dirty="0"/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Charge #1,2,3</a:t>
            </a:r>
          </a:p>
          <a:p>
            <a:pPr lvl="1"/>
            <a:endParaRPr lang="en-US" dirty="0"/>
          </a:p>
          <a:p>
            <a:r>
              <a:rPr lang="en-US" dirty="0"/>
              <a:t>QA plan developed for RUs and Staves</a:t>
            </a:r>
          </a:p>
          <a:p>
            <a:pPr lvl="1"/>
            <a:r>
              <a:rPr lang="en-US" dirty="0"/>
              <a:t>Charge #4,5,6,7,8</a:t>
            </a:r>
          </a:p>
          <a:p>
            <a:pPr lvl="1"/>
            <a:endParaRPr lang="en-US" dirty="0"/>
          </a:p>
          <a:p>
            <a:r>
              <a:rPr lang="en-US" dirty="0"/>
              <a:t>3D design of mechanical integration</a:t>
            </a:r>
          </a:p>
          <a:p>
            <a:pPr lvl="1"/>
            <a:r>
              <a:rPr lang="en-US" dirty="0"/>
              <a:t>Charge #10</a:t>
            </a:r>
          </a:p>
          <a:p>
            <a:pPr lvl="1"/>
            <a:endParaRPr lang="en-US" dirty="0"/>
          </a:p>
          <a:p>
            <a:r>
              <a:rPr lang="en-US" dirty="0"/>
              <a:t>Simulation to optimize INTT geometry</a:t>
            </a:r>
          </a:p>
          <a:p>
            <a:pPr lvl="1"/>
            <a:r>
              <a:rPr lang="en-US" dirty="0"/>
              <a:t>Charge #9, 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8ACC-8ED2-9442-8B65-35C988BDB0B4}"/>
              </a:ext>
            </a:extLst>
          </p:cNvPr>
          <p:cNvSpPr txBox="1"/>
          <p:nvPr/>
        </p:nvSpPr>
        <p:spPr>
          <a:xfrm>
            <a:off x="3385529" y="1628760"/>
            <a:ext cx="9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Alex &amp; </a:t>
            </a:r>
            <a:r>
              <a:rPr lang="en-US" sz="1400" dirty="0" err="1">
                <a:solidFill>
                  <a:srgbClr val="032AFF"/>
                </a:solidFill>
              </a:rPr>
              <a:t>Sho</a:t>
            </a:r>
            <a:endParaRPr lang="en-US" sz="1400" dirty="0">
              <a:solidFill>
                <a:srgbClr val="032A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961F3-4A9D-D54E-9DEA-6200B03F0047}"/>
              </a:ext>
            </a:extLst>
          </p:cNvPr>
          <p:cNvSpPr txBox="1"/>
          <p:nvPr/>
        </p:nvSpPr>
        <p:spPr>
          <a:xfrm>
            <a:off x="3385529" y="2535300"/>
            <a:ext cx="9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Alex &amp; </a:t>
            </a:r>
            <a:r>
              <a:rPr lang="en-US" sz="1400" dirty="0" err="1">
                <a:solidFill>
                  <a:srgbClr val="032AFF"/>
                </a:solidFill>
              </a:rPr>
              <a:t>Sho</a:t>
            </a:r>
            <a:endParaRPr lang="en-US" sz="1400" dirty="0">
              <a:solidFill>
                <a:srgbClr val="032A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00431-FD88-4542-A227-B853028E5335}"/>
              </a:ext>
            </a:extLst>
          </p:cNvPr>
          <p:cNvSpPr txBox="1"/>
          <p:nvPr/>
        </p:nvSpPr>
        <p:spPr>
          <a:xfrm>
            <a:off x="3385529" y="3999422"/>
            <a:ext cx="102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Walt &amp; 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0776E-56E6-0346-BEE8-86EDB873B134}"/>
              </a:ext>
            </a:extLst>
          </p:cNvPr>
          <p:cNvSpPr txBox="1"/>
          <p:nvPr/>
        </p:nvSpPr>
        <p:spPr>
          <a:xfrm>
            <a:off x="3385529" y="897634"/>
            <a:ext cx="1359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Dave &amp; Gunther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EDE58-B2A1-B44E-BCE7-C04AA863D10D}"/>
              </a:ext>
            </a:extLst>
          </p:cNvPr>
          <p:cNvSpPr txBox="1"/>
          <p:nvPr/>
        </p:nvSpPr>
        <p:spPr>
          <a:xfrm>
            <a:off x="3385529" y="4582419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Rachid &amp; Tony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787A0-6153-C346-9F93-B63E37CEA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" b="3168"/>
          <a:stretch/>
        </p:blipFill>
        <p:spPr>
          <a:xfrm>
            <a:off x="5189594" y="609962"/>
            <a:ext cx="3611416" cy="441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67DA76-E024-F546-867E-3674F0FCF044}"/>
              </a:ext>
            </a:extLst>
          </p:cNvPr>
          <p:cNvSpPr txBox="1"/>
          <p:nvPr/>
        </p:nvSpPr>
        <p:spPr>
          <a:xfrm>
            <a:off x="3385529" y="326736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Leo &amp; Jo</a:t>
            </a:r>
          </a:p>
        </p:txBody>
      </p:sp>
    </p:spTree>
    <p:extLst>
      <p:ext uri="{BB962C8B-B14F-4D97-AF65-F5344CB8AC3E}">
        <p14:creationId xmlns:p14="http://schemas.microsoft.com/office/powerpoint/2010/main" val="238653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557655" cy="523847"/>
          </a:xfrm>
        </p:spPr>
        <p:txBody>
          <a:bodyPr>
            <a:noAutofit/>
          </a:bodyPr>
          <a:lstStyle/>
          <a:p>
            <a:r>
              <a:rPr lang="en-US" dirty="0"/>
              <a:t>Exciting Science Enabled by MVTX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1720"/>
            <a:ext cx="4676356" cy="19249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200150"/>
            <a:ext cx="3326822" cy="1785164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9" y="842223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28950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BD215-650D-5A4D-B7A6-6A0DB313A1B6}"/>
              </a:ext>
            </a:extLst>
          </p:cNvPr>
          <p:cNvSpPr txBox="1"/>
          <p:nvPr/>
        </p:nvSpPr>
        <p:spPr>
          <a:xfrm>
            <a:off x="7860074" y="644699"/>
            <a:ext cx="118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Dave &amp; Gunther</a:t>
            </a:r>
          </a:p>
        </p:txBody>
      </p:sp>
    </p:spTree>
    <p:extLst>
      <p:ext uri="{BB962C8B-B14F-4D97-AF65-F5344CB8AC3E}">
        <p14:creationId xmlns:p14="http://schemas.microsoft.com/office/powerpoint/2010/main" val="321085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6"/>
            <a:ext cx="6843520" cy="917864"/>
          </a:xfrm>
        </p:spPr>
        <p:txBody>
          <a:bodyPr>
            <a:normAutofit fontScale="90000"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0" y="948199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3" y="36974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7" y="46153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5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6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9" y="837488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37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5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0" y="2489640"/>
            <a:ext cx="358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7" y="3001165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6697399" y="3115581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0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04"/>
            <a:ext cx="7620000" cy="55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MVTX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APS-based </a:t>
            </a:r>
            <a:r>
              <a:rPr lang="en-US" sz="3200" dirty="0" err="1">
                <a:solidFill>
                  <a:srgbClr val="FF0000"/>
                </a:solidFill>
              </a:rPr>
              <a:t>V</a:t>
            </a:r>
            <a:r>
              <a:rPr lang="en-US" sz="3200" dirty="0" err="1"/>
              <a:t>er</a:t>
            </a:r>
            <a:r>
              <a:rPr lang="en-US" sz="3200" dirty="0" err="1">
                <a:solidFill>
                  <a:srgbClr val="FF0000"/>
                </a:solidFill>
              </a:rPr>
              <a:t>T</a:t>
            </a:r>
            <a:r>
              <a:rPr lang="en-US" sz="3200" dirty="0" err="1"/>
              <a:t>e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87379" y="2788907"/>
            <a:ext cx="2220097" cy="166568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3" y="627750"/>
              <a:ext cx="2274131" cy="317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>
                  <a:solidFill>
                    <a:srgbClr val="FF0000"/>
                  </a:solidFill>
                </a:rPr>
                <a:t>sPHENIX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g: MVTX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FF0000"/>
                </a:solidFill>
              </a:rPr>
              <a:t>     </a:t>
            </a:r>
            <a:r>
              <a:rPr lang="en-US" sz="900" dirty="0">
                <a:solidFill>
                  <a:srgbClr val="032AFF"/>
                </a:solidFill>
              </a:rPr>
              <a:t>“Adopt” ALICE ITS/IB: 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07" y="867756"/>
            <a:ext cx="1934347" cy="1980422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2286000" y="1855012"/>
            <a:ext cx="570069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607654" y="1855012"/>
            <a:ext cx="617624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66631" y="935043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430" y="846653"/>
            <a:ext cx="17741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295400" y="4552950"/>
            <a:ext cx="54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361542" y="856088"/>
            <a:ext cx="147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sPHENIX@RHIC</a:t>
            </a:r>
            <a:r>
              <a:rPr lang="en-US" sz="1400" dirty="0"/>
              <a:t> </a:t>
            </a:r>
          </a:p>
          <a:p>
            <a:r>
              <a:rPr lang="en-US" sz="1400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139057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20"/>
            <a:ext cx="7391400" cy="593170"/>
          </a:xfrm>
        </p:spPr>
        <p:txBody>
          <a:bodyPr>
            <a:normAutofit/>
          </a:bodyPr>
          <a:lstStyle/>
          <a:p>
            <a:r>
              <a:rPr lang="en-US" sz="3200" dirty="0"/>
              <a:t>sPHENIX vs ALICE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44643"/>
              </p:ext>
            </p:extLst>
          </p:nvPr>
        </p:nvGraphicFramePr>
        <p:xfrm>
          <a:off x="1524000" y="743910"/>
          <a:ext cx="6576788" cy="156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3557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sPHENIX (Max)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Ratio of data rates </a:t>
                      </a:r>
                      <a:r>
                        <a:rPr lang="en-US" sz="1400" dirty="0" err="1"/>
                        <a:t>sPHENX</a:t>
                      </a:r>
                      <a:r>
                        <a:rPr lang="en-US" sz="1400" dirty="0"/>
                        <a:t>/ALICE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 /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Au+Au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200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p+p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(1.6)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/>
                        <a:t>Trigger/Readout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50 kHz/(Continues)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15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3400" y="2668472"/>
            <a:ext cx="3826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MB Event track multiplicity </a:t>
            </a:r>
            <a:r>
              <a:rPr lang="en-US" sz="1600" dirty="0" err="1"/>
              <a:t>dN</a:t>
            </a:r>
            <a:r>
              <a:rPr lang="en-US" sz="1600" dirty="0"/>
              <a:t>/</a:t>
            </a:r>
            <a:r>
              <a:rPr lang="en-US" sz="1600" dirty="0" err="1"/>
              <a:t>dη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AFF"/>
                </a:solidFill>
              </a:rPr>
              <a:t>sPHENIX = 1/3 ALICE (pp)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AFF"/>
                </a:solidFill>
              </a:rPr>
              <a:t>sPHENIX = 1/5 ALICE (AA)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FF0000"/>
                </a:solidFill>
              </a:rPr>
              <a:t>sPHENIX triggered data rate fits well within ALICE readout hardware specs;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4419601" y="2571750"/>
            <a:ext cx="4419600" cy="2209800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  <a:ln>
              <a:solidFill>
                <a:srgbClr val="032AFF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560128" y="3916266"/>
              <a:ext cx="1474410" cy="4818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145998" y="3913799"/>
              <a:ext cx="1365112" cy="484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/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36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251581" y="680353"/>
            <a:ext cx="4896612" cy="2880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19" y="838268"/>
            <a:ext cx="3559785" cy="36445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48193" y="677028"/>
            <a:ext cx="2014607" cy="1930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48193" y="2627226"/>
            <a:ext cx="2014607" cy="952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4477714" y="4240558"/>
            <a:ext cx="3054805" cy="402226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2813295" y="2070496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1734280" y="740870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2384428" y="3005411"/>
            <a:ext cx="27061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for ALICE ITS/IB design</a:t>
            </a:r>
          </a:p>
          <a:p>
            <a:r>
              <a:rPr lang="en-US" sz="1100" dirty="0"/>
              <a:t>(slightly modified mechanically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5" y="3583155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29" y="3804716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4" y="1592981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0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4867"/>
            <a:ext cx="6172200" cy="643915"/>
          </a:xfrm>
        </p:spPr>
        <p:txBody>
          <a:bodyPr>
            <a:normAutofit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8875" y="792155"/>
            <a:ext cx="4191000" cy="33797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6858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371600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Reproduce 8 ATLAS/FELIX</a:t>
            </a:r>
          </a:p>
          <a:p>
            <a:pPr lvl="3"/>
            <a:r>
              <a:rPr lang="en-US" dirty="0"/>
              <a:t>Acceptance @LANL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16542" y="785988"/>
            <a:ext cx="4320915" cy="33035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45A0CF1-49EE-944C-BE0C-DA76C0CAB364}"/>
              </a:ext>
            </a:extLst>
          </p:cNvPr>
          <p:cNvSpPr/>
          <p:nvPr/>
        </p:nvSpPr>
        <p:spPr>
          <a:xfrm>
            <a:off x="119800" y="2268587"/>
            <a:ext cx="1023200" cy="381000"/>
          </a:xfrm>
          <a:prstGeom prst="wedgeRoundRectCallout">
            <a:avLst>
              <a:gd name="adj1" fmla="val 77690"/>
              <a:gd name="adj2" fmla="val -6642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Leo Greiner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17BC6C8-9071-BE4F-8956-AA97DBF2CBF5}"/>
              </a:ext>
            </a:extLst>
          </p:cNvPr>
          <p:cNvSpPr/>
          <p:nvPr/>
        </p:nvSpPr>
        <p:spPr>
          <a:xfrm>
            <a:off x="119800" y="2839268"/>
            <a:ext cx="1023200" cy="381000"/>
          </a:xfrm>
          <a:prstGeom prst="wedgeRoundRectCallout">
            <a:avLst>
              <a:gd name="adj1" fmla="val 79703"/>
              <a:gd name="adj2" fmla="val -7753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Jo </a:t>
            </a:r>
            <a:r>
              <a:rPr lang="en-US" sz="1050" dirty="0" err="1"/>
              <a:t>Schambach</a:t>
            </a:r>
            <a:endParaRPr lang="en-US" sz="1200" dirty="0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119800" y="1281379"/>
            <a:ext cx="1023200" cy="587158"/>
          </a:xfrm>
          <a:prstGeom prst="wedgeRoundRectCallout">
            <a:avLst>
              <a:gd name="adj1" fmla="val 76111"/>
              <a:gd name="adj2" fmla="val -5691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Alex </a:t>
            </a:r>
            <a:r>
              <a:rPr lang="en-US" sz="1050" dirty="0" err="1"/>
              <a:t>Tkatchev</a:t>
            </a:r>
            <a:r>
              <a:rPr lang="en-US" sz="1050" dirty="0"/>
              <a:t> &amp; </a:t>
            </a:r>
          </a:p>
          <a:p>
            <a:pPr algn="ctr"/>
            <a:r>
              <a:rPr lang="en-US" sz="1050" dirty="0" err="1"/>
              <a:t>Sho</a:t>
            </a:r>
            <a:r>
              <a:rPr lang="en-US" sz="1050" dirty="0"/>
              <a:t> </a:t>
            </a:r>
            <a:r>
              <a:rPr lang="en-US" sz="1050" dirty="0" err="1"/>
              <a:t>Uemura</a:t>
            </a:r>
            <a:endParaRPr lang="en-US" sz="105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7924800" y="2225281"/>
            <a:ext cx="1143000" cy="620547"/>
          </a:xfrm>
          <a:prstGeom prst="wedgeRoundRectCallout">
            <a:avLst>
              <a:gd name="adj1" fmla="val -114470"/>
              <a:gd name="adj2" fmla="val -3049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Walt Sondheim </a:t>
            </a:r>
          </a:p>
          <a:p>
            <a:pPr algn="ctr"/>
            <a:r>
              <a:rPr lang="en-US" sz="1050" dirty="0"/>
              <a:t>&amp; </a:t>
            </a:r>
          </a:p>
          <a:p>
            <a:pPr algn="ctr"/>
            <a:r>
              <a:rPr lang="en-US" sz="1050" dirty="0"/>
              <a:t>Dan </a:t>
            </a:r>
            <a:r>
              <a:rPr lang="en-US" sz="1050" dirty="0" err="1"/>
              <a:t>Cacace</a:t>
            </a:r>
            <a:endParaRPr lang="en-US" sz="1050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7920446" y="1333579"/>
            <a:ext cx="1124900" cy="381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Walt Sondheim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71DFB-D28D-2D4C-ABE8-C0DD16919902}"/>
              </a:ext>
            </a:extLst>
          </p:cNvPr>
          <p:cNvSpPr txBox="1"/>
          <p:nvPr/>
        </p:nvSpPr>
        <p:spPr>
          <a:xfrm>
            <a:off x="609600" y="4250131"/>
            <a:ext cx="6934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Early R&amp;D by LANL LDRD, $5M, FY17-19, readout, mechanical design and physics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Established LANL-ALICE MoU in 12/2016 for joint R&amp;D for MVTX</a:t>
            </a:r>
          </a:p>
        </p:txBody>
      </p:sp>
    </p:spTree>
    <p:extLst>
      <p:ext uri="{BB962C8B-B14F-4D97-AF65-F5344CB8AC3E}">
        <p14:creationId xmlns:p14="http://schemas.microsoft.com/office/powerpoint/2010/main" val="153356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99"/>
            <a:ext cx="7224713" cy="522400"/>
          </a:xfrm>
        </p:spPr>
        <p:txBody>
          <a:bodyPr/>
          <a:lstStyle/>
          <a:p>
            <a:r>
              <a:rPr lang="en-US" sz="3600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128952"/>
          <a:ext cx="605703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327400" y="1523593"/>
            <a:ext cx="771525" cy="369332"/>
            <a:chOff x="1657350" y="2031459"/>
            <a:chExt cx="1028700" cy="4924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985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3" y="4192353"/>
            <a:ext cx="824117" cy="307324"/>
            <a:chOff x="3262785" y="2711027"/>
            <a:chExt cx="1098822" cy="40976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928031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1985938"/>
            <a:ext cx="3799758" cy="230832"/>
            <a:chOff x="3028117" y="2690395"/>
            <a:chExt cx="5066344" cy="307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2" y="2672804"/>
            <a:ext cx="1303079" cy="300082"/>
            <a:chOff x="4094391" y="2680223"/>
            <a:chExt cx="1737438" cy="400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4484750" y="2978371"/>
            <a:ext cx="832286" cy="334835"/>
            <a:chOff x="4135029" y="4197743"/>
            <a:chExt cx="1109715" cy="446447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96427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MVTX final </a:t>
              </a:r>
            </a:p>
            <a:p>
              <a:r>
                <a:rPr lang="en-US" sz="788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06" y="2268395"/>
            <a:ext cx="621197" cy="196208"/>
            <a:chOff x="3728752" y="2682754"/>
            <a:chExt cx="828262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9551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1" y="237746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70643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978042" y="3474588"/>
            <a:ext cx="660758" cy="196208"/>
            <a:chOff x="3174643" y="2681608"/>
            <a:chExt cx="881010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810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2" y="3695614"/>
            <a:ext cx="660758" cy="196208"/>
            <a:chOff x="3031258" y="2686395"/>
            <a:chExt cx="881011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810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68303" y="3827829"/>
            <a:ext cx="803432" cy="334835"/>
            <a:chOff x="4135029" y="4197743"/>
            <a:chExt cx="1071243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57955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Half barrels</a:t>
              </a:r>
            </a:p>
            <a:p>
              <a:r>
                <a:rPr lang="en-US" sz="788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4" y="4192350"/>
            <a:ext cx="1705916" cy="304479"/>
            <a:chOff x="3190658" y="2711027"/>
            <a:chExt cx="2274555" cy="40597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745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7" y="3270300"/>
            <a:ext cx="1010219" cy="334835"/>
            <a:chOff x="4135029" y="4197743"/>
            <a:chExt cx="1346958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33670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barrels</a:t>
              </a:r>
            </a:p>
            <a:p>
              <a:r>
                <a:rPr lang="en-US" sz="788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1" y="2629969"/>
            <a:ext cx="1034265" cy="334835"/>
            <a:chOff x="4135029" y="4238203"/>
            <a:chExt cx="1379020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657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43163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42257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41089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40708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401321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61691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4" y="1562679"/>
            <a:ext cx="569387" cy="300082"/>
            <a:chOff x="1563564" y="2070534"/>
            <a:chExt cx="759183" cy="40010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5918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361427"/>
            <a:ext cx="2371149" cy="230832"/>
            <a:chOff x="3028117" y="2690395"/>
            <a:chExt cx="5066344" cy="2112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2" cy="21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1531638" y="1509920"/>
            <a:ext cx="1056700" cy="930246"/>
            <a:chOff x="3208616" y="4296871"/>
            <a:chExt cx="1408933" cy="1240327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08933" cy="1092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675" b="1" dirty="0">
                <a:solidFill>
                  <a:srgbClr val="FF0000"/>
                </a:solidFill>
              </a:endParaRPr>
            </a:p>
            <a:p>
              <a:r>
                <a:rPr lang="en-US" sz="675" b="1" dirty="0">
                  <a:solidFill>
                    <a:srgbClr val="FF0000"/>
                  </a:solidFill>
                </a:rPr>
                <a:t>Window of opportunity:</a:t>
              </a:r>
            </a:p>
            <a:p>
              <a:pPr marL="171450" indent="-171450">
                <a:buFontTx/>
                <a:buChar char="-"/>
              </a:pPr>
              <a:r>
                <a:rPr lang="en-US" sz="675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171450" indent="-171450">
                <a:buFontTx/>
                <a:buChar char="-"/>
              </a:pPr>
              <a:r>
                <a:rPr lang="en-US" sz="675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8" y="785100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      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18288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7" y="1401321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2004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7" y="810460"/>
            <a:ext cx="106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79344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482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3466</TotalTime>
  <Words>1841</Words>
  <Application>Microsoft Macintosh PowerPoint</Application>
  <PresentationFormat>On-screen Show (16:9)</PresentationFormat>
  <Paragraphs>524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Wingdings</vt:lpstr>
      <vt:lpstr>Office Theme</vt:lpstr>
      <vt:lpstr>MVTX Overview</vt:lpstr>
      <vt:lpstr>Outline</vt:lpstr>
      <vt:lpstr>Exciting Science Enabled by MVTX</vt:lpstr>
      <vt:lpstr>Monolithic Active Pixel Sensors (MAPS) The Next-Generation, State-of-the-Art Pixel Tracker</vt:lpstr>
      <vt:lpstr>MVTX: MAPS-based VerTeX Detector </vt:lpstr>
      <vt:lpstr>sPHENIX vs ALICE</vt:lpstr>
      <vt:lpstr>MVTX Detector</vt:lpstr>
      <vt:lpstr>Scope of the MVTX Project</vt:lpstr>
      <vt:lpstr>Schedules and Milestones</vt:lpstr>
      <vt:lpstr>sPHENIX DAQ Architecture</vt:lpstr>
      <vt:lpstr>MVTX Readout, Power and Controls</vt:lpstr>
      <vt:lpstr>MVTX Sensors and Electronics</vt:lpstr>
      <vt:lpstr>Projected Radiation Level after 5-year Runs</vt:lpstr>
      <vt:lpstr>LANL LDRD Activity Highlights</vt:lpstr>
      <vt:lpstr>MVTX Full Readout Chain Demonstrated</vt:lpstr>
      <vt:lpstr>Stave and RU Production QA Plan</vt:lpstr>
      <vt:lpstr>Detector Assembly Plan at LBNL</vt:lpstr>
      <vt:lpstr>Mechanical Integration </vt:lpstr>
      <vt:lpstr>Simulations for Optimization </vt:lpstr>
      <vt:lpstr>sPHENIX MVTX Group: Institution Roles</vt:lpstr>
      <vt:lpstr>Summary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324</cp:revision>
  <cp:lastPrinted>2018-07-14T04:02:28Z</cp:lastPrinted>
  <dcterms:created xsi:type="dcterms:W3CDTF">2018-07-10T15:33:42Z</dcterms:created>
  <dcterms:modified xsi:type="dcterms:W3CDTF">2018-07-14T04:16:15Z</dcterms:modified>
</cp:coreProperties>
</file>