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556" r:id="rId2"/>
    <p:sldId id="557" r:id="rId3"/>
    <p:sldId id="559" r:id="rId4"/>
    <p:sldId id="560" r:id="rId5"/>
    <p:sldId id="561" r:id="rId6"/>
    <p:sldId id="563" r:id="rId7"/>
    <p:sldId id="564" r:id="rId8"/>
    <p:sldId id="558" r:id="rId9"/>
    <p:sldId id="565" r:id="rId10"/>
    <p:sldId id="5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475"/>
    <p:restoredTop sz="94653"/>
  </p:normalViewPr>
  <p:slideViewPr>
    <p:cSldViewPr snapToGrid="0" snapToObjects="1">
      <p:cViewPr varScale="1">
        <p:scale>
          <a:sx n="125" d="100"/>
          <a:sy n="125" d="100"/>
        </p:scale>
        <p:origin x="168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DBAAB-1F95-D047-911E-3D2BC41A4782}" type="datetimeFigureOut">
              <a:rPr lang="en-US" smtClean="0"/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7F92-DDAD-DF4E-99DD-6813AF44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6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2D2E-FA1E-F34E-9C4E-38615E6707DB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6E42-39B5-B547-A3EC-B7F34E8AD58D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0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BD0-FBB1-B545-8AE7-3B396A4735EE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2DFF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F3EB-875E-D04E-8594-48DFC62974B0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4044-3197-8C4A-A722-08C35B24976B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3569-1883-9A43-8719-B2C48ACBB259}" type="datetime1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F917-C988-1F4C-9D31-5CB5155EAAE1}" type="datetime1">
              <a:rPr lang="en-US" smtClean="0"/>
              <a:t>7/9/18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201-F269-9344-835E-663B0B206E38}" type="datetime1">
              <a:rPr lang="en-US" smtClean="0"/>
              <a:t>7/9/18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2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9143-1461-7A4B-AE44-10F895E265A8}" type="datetime1">
              <a:rPr lang="en-US" smtClean="0"/>
              <a:t>7/9/18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9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FC1-2C1D-904F-812C-31B41D7A0005}" type="datetime1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A2AE-8378-9C41-8DC1-EEDB87ACBB5D}" type="datetime1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E7CC-7C38-AE44-8E6B-7A28A54EE1BB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DDE0-5881-114C-9FD8-FFD2C1BB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03" y="64168"/>
            <a:ext cx="3630529" cy="1325563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D5C86-F6E2-1E4E-98AE-B1517E7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0C4F-DCCB-4C41-AD2C-7E33F8070572}" type="datetime1">
              <a:rPr lang="en-US" smtClean="0"/>
              <a:t>7/9/18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6E025-7D9E-B74D-B74B-4C545005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D215B-348C-C548-B08A-24238908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9015EB-0DC3-B643-8415-8F3F6437A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269" y="0"/>
            <a:ext cx="5302731" cy="6862357"/>
          </a:xfrm>
          <a:prstGeom prst="rect">
            <a:avLst/>
          </a:prstGeom>
        </p:spPr>
      </p:pic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E311AA8A-94B4-624B-8CE8-970547F9D4F2}"/>
              </a:ext>
            </a:extLst>
          </p:cNvPr>
          <p:cNvSpPr txBox="1">
            <a:spLocks/>
          </p:cNvSpPr>
          <p:nvPr/>
        </p:nvSpPr>
        <p:spPr>
          <a:xfrm>
            <a:off x="266886" y="1389731"/>
            <a:ext cx="4233993" cy="4911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92DFF"/>
                </a:solidFill>
              </a:rPr>
              <a:t>sPHENIX overview – Dave/Gunther</a:t>
            </a:r>
          </a:p>
          <a:p>
            <a:pPr lvl="1"/>
            <a:r>
              <a:rPr lang="en-US" dirty="0"/>
              <a:t>Compelling science</a:t>
            </a:r>
          </a:p>
          <a:p>
            <a:r>
              <a:rPr lang="en-US" dirty="0">
                <a:solidFill>
                  <a:srgbClr val="192DFF"/>
                </a:solidFill>
              </a:rPr>
              <a:t>MVTX overview –Ming</a:t>
            </a:r>
          </a:p>
          <a:p>
            <a:pPr lvl="1"/>
            <a:r>
              <a:rPr lang="en-US" dirty="0"/>
              <a:t>Status and highlights</a:t>
            </a:r>
          </a:p>
          <a:p>
            <a:r>
              <a:rPr lang="en-US" dirty="0">
                <a:solidFill>
                  <a:srgbClr val="192DFF"/>
                </a:solidFill>
              </a:rPr>
              <a:t>Readout integration – Alex/</a:t>
            </a:r>
            <a:r>
              <a:rPr lang="en-US" dirty="0" err="1">
                <a:solidFill>
                  <a:srgbClr val="192DFF"/>
                </a:solidFill>
              </a:rPr>
              <a:t>Sho</a:t>
            </a:r>
            <a:endParaRPr lang="en-US" dirty="0">
              <a:solidFill>
                <a:srgbClr val="192DFF"/>
              </a:solidFill>
            </a:endParaRPr>
          </a:p>
          <a:p>
            <a:pPr lvl="1"/>
            <a:r>
              <a:rPr lang="en-US" dirty="0"/>
              <a:t>#1, 2, 3</a:t>
            </a:r>
          </a:p>
          <a:p>
            <a:r>
              <a:rPr lang="en-US" dirty="0">
                <a:solidFill>
                  <a:srgbClr val="192DFF"/>
                </a:solidFill>
              </a:rPr>
              <a:t>Staves – Leo/Grazyna</a:t>
            </a:r>
          </a:p>
          <a:p>
            <a:pPr lvl="1"/>
            <a:r>
              <a:rPr lang="en-US" dirty="0"/>
              <a:t>#1, 3, 4, 5, 6, 7, 8</a:t>
            </a:r>
          </a:p>
          <a:p>
            <a:r>
              <a:rPr lang="en-US" dirty="0">
                <a:solidFill>
                  <a:srgbClr val="192DFF"/>
                </a:solidFill>
              </a:rPr>
              <a:t>Readout Units – Jo</a:t>
            </a:r>
          </a:p>
          <a:p>
            <a:pPr lvl="1"/>
            <a:r>
              <a:rPr lang="en-US" dirty="0"/>
              <a:t>#1, 3, 4, 5, 6, 7, 8</a:t>
            </a:r>
          </a:p>
          <a:p>
            <a:r>
              <a:rPr lang="en-US" dirty="0">
                <a:solidFill>
                  <a:srgbClr val="192DFF"/>
                </a:solidFill>
              </a:rPr>
              <a:t>INTT overview – Rachid</a:t>
            </a:r>
          </a:p>
          <a:p>
            <a:pPr lvl="1"/>
            <a:r>
              <a:rPr lang="en-US" dirty="0"/>
              <a:t>Important for tracking</a:t>
            </a:r>
          </a:p>
          <a:p>
            <a:r>
              <a:rPr lang="en-US" dirty="0">
                <a:solidFill>
                  <a:srgbClr val="192DFF"/>
                </a:solidFill>
              </a:rPr>
              <a:t>Mechanical integration – Walt/Dan</a:t>
            </a:r>
          </a:p>
          <a:p>
            <a:pPr lvl="1"/>
            <a:r>
              <a:rPr lang="en-US" dirty="0"/>
              <a:t>#10</a:t>
            </a:r>
          </a:p>
          <a:p>
            <a:r>
              <a:rPr lang="en-US" dirty="0">
                <a:solidFill>
                  <a:srgbClr val="192DFF"/>
                </a:solidFill>
              </a:rPr>
              <a:t>Tracking simulation – Tony</a:t>
            </a:r>
          </a:p>
          <a:p>
            <a:pPr lvl="1"/>
            <a:r>
              <a:rPr lang="en-US" dirty="0"/>
              <a:t>#9</a:t>
            </a:r>
          </a:p>
          <a:p>
            <a:r>
              <a:rPr lang="en-US" dirty="0">
                <a:solidFill>
                  <a:srgbClr val="192DFF"/>
                </a:solidFill>
              </a:rPr>
              <a:t>Project summary – Ming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YES, we are ready, #1, 8</a:t>
            </a:r>
          </a:p>
        </p:txBody>
      </p:sp>
    </p:spTree>
    <p:extLst>
      <p:ext uri="{BB962C8B-B14F-4D97-AF65-F5344CB8AC3E}">
        <p14:creationId xmlns:p14="http://schemas.microsoft.com/office/powerpoint/2010/main" val="199189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5" y="315841"/>
            <a:ext cx="8627330" cy="1325563"/>
          </a:xfrm>
        </p:spPr>
        <p:txBody>
          <a:bodyPr>
            <a:noAutofit/>
          </a:bodyPr>
          <a:lstStyle/>
          <a:p>
            <a:r>
              <a:rPr lang="en-US" sz="2400" dirty="0"/>
              <a:t>#10, Status of the mechanical integration between the MVTX, INTT and other sPHENIX components and timescale for a final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30" y="2056167"/>
            <a:ext cx="7886700" cy="15903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Integration effort under OSI, chaired by Mickey &amp; Dan</a:t>
            </a:r>
          </a:p>
          <a:p>
            <a:r>
              <a:rPr lang="en-US" dirty="0">
                <a:solidFill>
                  <a:schemeClr val="tx1"/>
                </a:solidFill>
              </a:rPr>
              <a:t>Integration issues appear manageable </a:t>
            </a:r>
          </a:p>
          <a:p>
            <a:r>
              <a:rPr lang="en-US" dirty="0">
                <a:solidFill>
                  <a:schemeClr val="tx1"/>
                </a:solidFill>
              </a:rPr>
              <a:t>Detailed 3-D models being developed, mock-up to confirm the final design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2EC7-BEF9-5341-9F30-298C17C255D7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19B7D-F9A3-F14A-B91B-40BE5697CE3D}"/>
              </a:ext>
            </a:extLst>
          </p:cNvPr>
          <p:cNvSpPr txBox="1"/>
          <p:nvPr/>
        </p:nvSpPr>
        <p:spPr>
          <a:xfrm>
            <a:off x="7661689" y="145673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Walt &amp; Dan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A2D49A-DBA7-EC47-B8E9-216E887B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92" y="3775824"/>
            <a:ext cx="2801108" cy="28426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E85E27-F7C4-B04A-A45B-FF0525353E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14335" r="15769" b="29790"/>
          <a:stretch/>
        </p:blipFill>
        <p:spPr>
          <a:xfrm>
            <a:off x="523142" y="3804797"/>
            <a:ext cx="5011616" cy="25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2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76" y="175025"/>
            <a:ext cx="7886700" cy="1325563"/>
          </a:xfrm>
        </p:spPr>
        <p:txBody>
          <a:bodyPr>
            <a:noAutofit/>
          </a:bodyPr>
          <a:lstStyle/>
          <a:p>
            <a:r>
              <a:rPr lang="en-US" sz="2400" dirty="0"/>
              <a:t>#1, Does the current design demonstrate that the MVTX staves and readout units will be compliant with their specifications?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65" y="1636147"/>
            <a:ext cx="2816586" cy="187529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YES!</a:t>
            </a:r>
          </a:p>
          <a:p>
            <a:pPr lvl="1"/>
            <a:r>
              <a:rPr lang="en-US" dirty="0"/>
              <a:t>Spatial resolution </a:t>
            </a:r>
          </a:p>
          <a:p>
            <a:pPr lvl="1"/>
            <a:r>
              <a:rPr lang="en-US" dirty="0"/>
              <a:t>Hit efficiency </a:t>
            </a:r>
          </a:p>
          <a:p>
            <a:pPr lvl="1"/>
            <a:r>
              <a:rPr lang="en-US" dirty="0"/>
              <a:t>Readout speed</a:t>
            </a:r>
          </a:p>
          <a:p>
            <a:pPr lvl="1"/>
            <a:r>
              <a:rPr lang="en-US" dirty="0"/>
              <a:t>Trigger rate</a:t>
            </a:r>
          </a:p>
          <a:p>
            <a:pPr lvl="1"/>
            <a:r>
              <a:rPr lang="en-US" dirty="0"/>
              <a:t>Occupancy </a:t>
            </a:r>
          </a:p>
          <a:p>
            <a:pPr lvl="1"/>
            <a:r>
              <a:rPr lang="en-US" dirty="0"/>
              <a:t>Radiation tolerance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1FFB-C9B1-3342-AB99-C32EC91A40B2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99B8D-7E23-B548-96A4-41387D549B50}"/>
              </a:ext>
            </a:extLst>
          </p:cNvPr>
          <p:cNvGrpSpPr/>
          <p:nvPr/>
        </p:nvGrpSpPr>
        <p:grpSpPr>
          <a:xfrm>
            <a:off x="404065" y="3673642"/>
            <a:ext cx="4563969" cy="2474162"/>
            <a:chOff x="91441" y="1465881"/>
            <a:chExt cx="9022763" cy="45070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26914E-2356-E04F-9E1F-4447B88F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1709393"/>
              <a:ext cx="4542205" cy="42635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86F70-D70A-5343-B839-9AF0601C1C65}"/>
                </a:ext>
              </a:extLst>
            </p:cNvPr>
            <p:cNvSpPr txBox="1"/>
            <p:nvPr/>
          </p:nvSpPr>
          <p:spPr>
            <a:xfrm>
              <a:off x="5018372" y="1465881"/>
              <a:ext cx="2577084" cy="44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Hit Efficiency &gt; 99.5%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0D9C71-7C78-A54E-B8AE-78845102E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1" y="1709392"/>
              <a:ext cx="4178808" cy="39939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4B0BFB-2359-7649-9B6E-EFEE696CE026}"/>
                </a:ext>
              </a:extLst>
            </p:cNvPr>
            <p:cNvSpPr txBox="1"/>
            <p:nvPr/>
          </p:nvSpPr>
          <p:spPr>
            <a:xfrm>
              <a:off x="1579314" y="5577476"/>
              <a:ext cx="1864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size (~28um)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4C7EEB-637B-8A41-95AC-2C64824B0709}"/>
                </a:ext>
              </a:extLst>
            </p:cNvPr>
            <p:cNvSpPr txBox="1"/>
            <p:nvPr/>
          </p:nvSpPr>
          <p:spPr>
            <a:xfrm>
              <a:off x="352694" y="1465881"/>
              <a:ext cx="3789934" cy="448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Hit Spatial Resolution: &lt; 5 um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4A02E9C-8983-424D-B39B-0B02AAFA3CAC}"/>
              </a:ext>
            </a:extLst>
          </p:cNvPr>
          <p:cNvSpPr txBox="1"/>
          <p:nvPr/>
        </p:nvSpPr>
        <p:spPr>
          <a:xfrm>
            <a:off x="6660482" y="1275898"/>
            <a:ext cx="224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</a:t>
            </a:r>
            <a:r>
              <a:rPr lang="en-US" dirty="0"/>
              <a:t>, Alex, Leo, Jo et 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ED9311-FBAB-D74A-A5D9-07CA9A07B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t="12444" r="28741" b="28559"/>
          <a:stretch/>
        </p:blipFill>
        <p:spPr>
          <a:xfrm>
            <a:off x="5067529" y="4048448"/>
            <a:ext cx="3869197" cy="1858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D75A4A-CDC6-FA40-90BA-2A0BA608F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725" y="2023073"/>
            <a:ext cx="5124450" cy="12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>
            <a:noAutofit/>
          </a:bodyPr>
          <a:lstStyle/>
          <a:p>
            <a:r>
              <a:rPr lang="en-US" sz="2400" dirty="0"/>
              <a:t>#2, Can the data from MVTX staves be extracted, readout and integrated into sPHENIX DAQ?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0" y="1787840"/>
            <a:ext cx="8431129" cy="1139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Yes!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Test beam data monitoring and analysis are carried out in the sPHENIX online and offline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A089-6E5D-BD48-8317-A732BD275F29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338767-FCDC-6344-BEC1-0E5E3AEDDBB9}"/>
              </a:ext>
            </a:extLst>
          </p:cNvPr>
          <p:cNvGrpSpPr/>
          <p:nvPr/>
        </p:nvGrpSpPr>
        <p:grpSpPr>
          <a:xfrm>
            <a:off x="4993116" y="3603457"/>
            <a:ext cx="4042600" cy="2494759"/>
            <a:chOff x="91441" y="1465881"/>
            <a:chExt cx="9022763" cy="45070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01A5C9-8BA3-A949-8228-51E7D55C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1709393"/>
              <a:ext cx="4542205" cy="426354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0CD06-7F72-9A4D-86F6-3ED913D28D22}"/>
                </a:ext>
              </a:extLst>
            </p:cNvPr>
            <p:cNvSpPr txBox="1"/>
            <p:nvPr/>
          </p:nvSpPr>
          <p:spPr>
            <a:xfrm>
              <a:off x="5018370" y="1465881"/>
              <a:ext cx="3163471" cy="472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Hit Efficiency &gt; 99.5%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D94065-0C98-5842-AC23-5EFD271EB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1" y="1709392"/>
              <a:ext cx="4178808" cy="39939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2A77CB-0182-7549-A3AF-ABE36BFCC50D}"/>
                </a:ext>
              </a:extLst>
            </p:cNvPr>
            <p:cNvSpPr txBox="1"/>
            <p:nvPr/>
          </p:nvSpPr>
          <p:spPr>
            <a:xfrm>
              <a:off x="1579314" y="5577476"/>
              <a:ext cx="1864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size (~28um)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2FB60C-F66C-EB44-AB8C-84AE82998DF9}"/>
                </a:ext>
              </a:extLst>
            </p:cNvPr>
            <p:cNvSpPr txBox="1"/>
            <p:nvPr/>
          </p:nvSpPr>
          <p:spPr>
            <a:xfrm>
              <a:off x="352692" y="1465881"/>
              <a:ext cx="4219306" cy="47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Hit Spatial Resolution: &lt; 5 um </a:t>
              </a:r>
            </a:p>
          </p:txBody>
        </p:sp>
      </p:grpSp>
      <p:pic>
        <p:nvPicPr>
          <p:cNvPr id="18" name="Picture 9" descr="F:\run114_tall.png">
            <a:extLst>
              <a:ext uri="{FF2B5EF4-FFF2-40B4-BE49-F238E27FC236}">
                <a16:creationId xmlns:a16="http://schemas.microsoft.com/office/drawing/2014/main" id="{1BFE84FE-7FC0-E044-9433-5338558C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2" y="3593153"/>
            <a:ext cx="3287979" cy="26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057E0A-A8FE-004C-A602-1B8CEAF40FB2}"/>
              </a:ext>
            </a:extLst>
          </p:cNvPr>
          <p:cNvSpPr txBox="1"/>
          <p:nvPr/>
        </p:nvSpPr>
        <p:spPr>
          <a:xfrm>
            <a:off x="628650" y="3272189"/>
            <a:ext cx="15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Online display: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DE38F6-9325-2A4B-AB05-ED8B69DBDD03}"/>
              </a:ext>
            </a:extLst>
          </p:cNvPr>
          <p:cNvSpPr txBox="1"/>
          <p:nvPr/>
        </p:nvSpPr>
        <p:spPr>
          <a:xfrm>
            <a:off x="7571378" y="1737789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</a:t>
            </a:r>
            <a:r>
              <a:rPr lang="en-US" dirty="0"/>
              <a:t>, Alex, Jo</a:t>
            </a:r>
          </a:p>
        </p:txBody>
      </p:sp>
    </p:spTree>
    <p:extLst>
      <p:ext uri="{BB962C8B-B14F-4D97-AF65-F5344CB8AC3E}">
        <p14:creationId xmlns:p14="http://schemas.microsoft.com/office/powerpoint/2010/main" val="187642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34876" cy="1325563"/>
          </a:xfrm>
        </p:spPr>
        <p:txBody>
          <a:bodyPr>
            <a:noAutofit/>
          </a:bodyPr>
          <a:lstStyle/>
          <a:p>
            <a:r>
              <a:rPr lang="en-US" sz="2400" dirty="0"/>
              <a:t>#3, Are the electrical interfaces of the Staves ad Readout Units to other sPHENIX components at a proper level of understanding?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0E0D-40EC-B949-BBA3-DD2A524B9CF9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C3D87A-BD59-BD46-B18B-4108A1A2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2" y="2231302"/>
            <a:ext cx="5775158" cy="44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E8E1DE-4CE3-9A43-ADBE-A36D1A508700}"/>
              </a:ext>
            </a:extLst>
          </p:cNvPr>
          <p:cNvSpPr txBox="1">
            <a:spLocks/>
          </p:cNvSpPr>
          <p:nvPr/>
        </p:nvSpPr>
        <p:spPr>
          <a:xfrm>
            <a:off x="635793" y="1914525"/>
            <a:ext cx="4474826" cy="1144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92DFF"/>
                </a:solidFill>
              </a:rPr>
              <a:t>Yes!</a:t>
            </a:r>
          </a:p>
          <a:p>
            <a:pPr marL="0" indent="0">
              <a:buNone/>
            </a:pPr>
            <a:r>
              <a:rPr lang="en-US" dirty="0"/>
              <a:t>We have exercised the full readout chain and controls at </a:t>
            </a:r>
            <a:r>
              <a:rPr lang="en-US" dirty="0" err="1"/>
              <a:t>Fermilab</a:t>
            </a:r>
            <a:r>
              <a:rPr lang="en-US" dirty="0"/>
              <a:t> test beam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4B6A-F96D-A949-8CD7-0BB8CC26164C}"/>
              </a:ext>
            </a:extLst>
          </p:cNvPr>
          <p:cNvSpPr txBox="1"/>
          <p:nvPr/>
        </p:nvSpPr>
        <p:spPr>
          <a:xfrm>
            <a:off x="7050881" y="1821656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</a:t>
            </a:r>
            <a:r>
              <a:rPr lang="en-US" dirty="0"/>
              <a:t>, Alex, Jo</a:t>
            </a:r>
          </a:p>
        </p:txBody>
      </p:sp>
    </p:spTree>
    <p:extLst>
      <p:ext uri="{BB962C8B-B14F-4D97-AF65-F5344CB8AC3E}">
        <p14:creationId xmlns:p14="http://schemas.microsoft.com/office/powerpoint/2010/main" val="163990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125408"/>
            <a:ext cx="8708572" cy="1817802"/>
          </a:xfrm>
        </p:spPr>
        <p:txBody>
          <a:bodyPr>
            <a:noAutofit/>
          </a:bodyPr>
          <a:lstStyle/>
          <a:p>
            <a:r>
              <a:rPr lang="en-US" sz="2400" dirty="0"/>
              <a:t>#4, Has the responsibility for fabrication, tests for the Staves and Readout Units been defined?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#5, Has a QA plan and acceptance tests for the Staves and Readout Units been defined?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1191"/>
            <a:ext cx="7886700" cy="9356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Yes! </a:t>
            </a:r>
          </a:p>
          <a:p>
            <a:pPr lvl="1"/>
            <a:r>
              <a:rPr lang="en-US" dirty="0"/>
              <a:t>ALICE/CERN will produce staves and RU for sPHENIX. </a:t>
            </a:r>
          </a:p>
          <a:p>
            <a:pPr lvl="1"/>
            <a:r>
              <a:rPr lang="en-US" dirty="0"/>
              <a:t>sPHENIX/MVTX group does the acceptance test and QA in US.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E952-AC32-0446-8D6C-A229F106DD78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1F867-F82E-C54D-81E6-B9AB29F2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84" y="2941471"/>
            <a:ext cx="2470709" cy="3441784"/>
          </a:xfrm>
          <a:prstGeom prst="rect">
            <a:avLst/>
          </a:prstGeom>
          <a:ln>
            <a:solidFill>
              <a:srgbClr val="192D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7FBF2-9C5C-1047-8E65-BA4F98E3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80" y="2941471"/>
            <a:ext cx="2568876" cy="3545473"/>
          </a:xfrm>
          <a:prstGeom prst="rect">
            <a:avLst/>
          </a:prstGeom>
          <a:ln>
            <a:solidFill>
              <a:srgbClr val="192DFF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2E8E90-957B-054B-9EDF-84EC608ECFD4}"/>
              </a:ext>
            </a:extLst>
          </p:cNvPr>
          <p:cNvSpPr txBox="1"/>
          <p:nvPr/>
        </p:nvSpPr>
        <p:spPr>
          <a:xfrm>
            <a:off x="1322590" y="5342748"/>
            <a:ext cx="2099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L3: Grazyna </a:t>
            </a:r>
            <a:r>
              <a:rPr lang="en-US" sz="1400" dirty="0" err="1">
                <a:solidFill>
                  <a:srgbClr val="FF0000"/>
                </a:solidFill>
              </a:rPr>
              <a:t>Odyniec</a:t>
            </a:r>
            <a:r>
              <a:rPr lang="en-US" sz="1400" dirty="0">
                <a:solidFill>
                  <a:srgbClr val="FF0000"/>
                </a:solidFill>
              </a:rPr>
              <a:t>/LBNL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46456-F2E1-6942-8F86-49730BD19927}"/>
              </a:ext>
            </a:extLst>
          </p:cNvPr>
          <p:cNvSpPr txBox="1"/>
          <p:nvPr/>
        </p:nvSpPr>
        <p:spPr>
          <a:xfrm>
            <a:off x="6181217" y="4433092"/>
            <a:ext cx="282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L3: Joachim J. </a:t>
            </a:r>
            <a:r>
              <a:rPr lang="en-US" sz="1400" dirty="0" err="1">
                <a:solidFill>
                  <a:srgbClr val="FF0000"/>
                </a:solidFill>
              </a:rPr>
              <a:t>Schambach</a:t>
            </a:r>
            <a:r>
              <a:rPr lang="en-US" sz="1400" dirty="0">
                <a:solidFill>
                  <a:srgbClr val="FF0000"/>
                </a:solidFill>
              </a:rPr>
              <a:t>/UT-Austin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90493-C621-DA44-8992-95C03DA7E364}"/>
              </a:ext>
            </a:extLst>
          </p:cNvPr>
          <p:cNvSpPr txBox="1"/>
          <p:nvPr/>
        </p:nvSpPr>
        <p:spPr>
          <a:xfrm>
            <a:off x="8026273" y="2021191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380104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#6, Has the inspection/test records archive plan been defined and is the information easily accessible?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5" y="2049468"/>
            <a:ext cx="7886700" cy="16299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Yes!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Follow the same QA procedures being used for ALICE ITS/IB production at CERN</a:t>
            </a:r>
          </a:p>
          <a:p>
            <a:pPr lvl="1"/>
            <a:r>
              <a:rPr lang="en-US" dirty="0"/>
              <a:t>Use ALICE DB for initial sPHENIX production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Move to</a:t>
            </a:r>
            <a:r>
              <a:rPr lang="en-US" dirty="0">
                <a:solidFill>
                  <a:schemeClr val="tx1"/>
                </a:solidFill>
              </a:rPr>
              <a:t> sPHENIX DB when available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F2C3-568A-0C4F-90EE-2EBDA395BAC7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EA8BE-A761-9340-AE99-F2FC32253A0C}"/>
              </a:ext>
            </a:extLst>
          </p:cNvPr>
          <p:cNvSpPr txBox="1"/>
          <p:nvPr/>
        </p:nvSpPr>
        <p:spPr>
          <a:xfrm>
            <a:off x="7627824" y="180871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11E41-D8B0-C74C-8507-4FA90D0D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45" y="3776642"/>
            <a:ext cx="4727081" cy="2300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501CE2-D994-CE4C-9BB6-8899D7562C33}"/>
              </a:ext>
            </a:extLst>
          </p:cNvPr>
          <p:cNvSpPr txBox="1"/>
          <p:nvPr/>
        </p:nvSpPr>
        <p:spPr>
          <a:xfrm>
            <a:off x="6115050" y="4670361"/>
            <a:ext cx="19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ITS stave QA</a:t>
            </a:r>
          </a:p>
        </p:txBody>
      </p:sp>
    </p:spTree>
    <p:extLst>
      <p:ext uri="{BB962C8B-B14F-4D97-AF65-F5344CB8AC3E}">
        <p14:creationId xmlns:p14="http://schemas.microsoft.com/office/powerpoint/2010/main" val="388464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93" y="180460"/>
            <a:ext cx="7913914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#7, Is the design of the Stave and Readout Units final?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646571" cy="21287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92DFF"/>
                </a:solidFill>
              </a:rPr>
              <a:t>Stave: Yes!</a:t>
            </a:r>
          </a:p>
          <a:p>
            <a:r>
              <a:rPr lang="en-US" dirty="0"/>
              <a:t>With a minor modification of power extension cable for FPC. - MVTX will use long 35cm cables (ALICE, 15cm)</a:t>
            </a:r>
          </a:p>
          <a:p>
            <a:r>
              <a:rPr lang="en-US" dirty="0"/>
              <a:t>ALICE ITS/IB staves production in progress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BA285B-089A-D744-8E71-21C40BDA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8121" y="1825626"/>
            <a:ext cx="3886200" cy="21287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92DFF"/>
                </a:solidFill>
              </a:rPr>
              <a:t>RU: Yes!</a:t>
            </a:r>
          </a:p>
          <a:p>
            <a:r>
              <a:rPr lang="en-US" dirty="0"/>
              <a:t>Pre-production boards (v2.0) being tested at CERN   </a:t>
            </a:r>
          </a:p>
          <a:p>
            <a:r>
              <a:rPr lang="en-US" dirty="0"/>
              <a:t>ALICE ITS RU production ready to proceed after the test.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726F-6CAD-414E-BD9F-EC8DEF39B87D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4A1BB-1317-2D41-92AC-29D1EAA22498}"/>
              </a:ext>
            </a:extLst>
          </p:cNvPr>
          <p:cNvSpPr txBox="1"/>
          <p:nvPr/>
        </p:nvSpPr>
        <p:spPr>
          <a:xfrm>
            <a:off x="7723397" y="1321357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1BD3F-A40E-434D-AF0B-4EBB551BA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20" y="4158061"/>
            <a:ext cx="2929399" cy="18809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0106B-E7EA-8040-A226-6572541813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8121" y="4146506"/>
            <a:ext cx="3654688" cy="19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#8, Are the staves and readout units ready for procurement?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08" y="1769477"/>
            <a:ext cx="3758866" cy="289075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192DFF"/>
                </a:solidFill>
              </a:rPr>
              <a:t>Staves: Yes!</a:t>
            </a:r>
          </a:p>
          <a:p>
            <a:pPr lvl="1"/>
            <a:r>
              <a:rPr lang="en-US" dirty="0"/>
              <a:t>High-speed line, no change</a:t>
            </a:r>
          </a:p>
          <a:p>
            <a:pPr lvl="1"/>
            <a:r>
              <a:rPr lang="en-US" dirty="0"/>
              <a:t>Longer (15cm -&gt;35cm) power extension cables, Prototype power extension cables produced at LANL for testing.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626887-75C6-C745-AA0A-4F72E2F7D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192DFF"/>
                </a:solidFill>
              </a:rPr>
              <a:t>RU: Yes!</a:t>
            </a:r>
          </a:p>
          <a:p>
            <a:pPr lvl="1"/>
            <a:r>
              <a:rPr lang="en-US" dirty="0"/>
              <a:t>Once the final v2 pre-production boards pass the test, full production will proceed</a:t>
            </a:r>
          </a:p>
          <a:p>
            <a:pPr lvl="1"/>
            <a:r>
              <a:rPr lang="en-US" dirty="0"/>
              <a:t>RU v1 meets readout integration requirements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2B6A-8C46-704B-9EDB-951644FAD99F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CC6FB-4A49-B44C-8860-5E7C93E89239}"/>
              </a:ext>
            </a:extLst>
          </p:cNvPr>
          <p:cNvSpPr txBox="1"/>
          <p:nvPr/>
        </p:nvSpPr>
        <p:spPr>
          <a:xfrm>
            <a:off x="7486650" y="1276905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Leo, Jo, Walt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3F12A-455F-9E4F-AC0A-6A9838CA2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t="28007" r="4423" b="35883"/>
          <a:stretch/>
        </p:blipFill>
        <p:spPr>
          <a:xfrm>
            <a:off x="414121" y="4639608"/>
            <a:ext cx="4472351" cy="1524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8EB906-8160-2940-8938-7858002820BE}"/>
              </a:ext>
            </a:extLst>
          </p:cNvPr>
          <p:cNvSpPr txBox="1"/>
          <p:nvPr/>
        </p:nvSpPr>
        <p:spPr>
          <a:xfrm>
            <a:off x="460208" y="5616407"/>
            <a:ext cx="213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FPC power extension</a:t>
            </a:r>
          </a:p>
        </p:txBody>
      </p:sp>
    </p:spTree>
    <p:extLst>
      <p:ext uri="{BB962C8B-B14F-4D97-AF65-F5344CB8AC3E}">
        <p14:creationId xmlns:p14="http://schemas.microsoft.com/office/powerpoint/2010/main" val="298266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#9, Status of the simulation to optimize the MVTX and INTT for tacking in sPHENIX and timescale for its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41" y="2215450"/>
            <a:ext cx="8193456" cy="1918971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 simulation tools are available to verify tracking performance with various MVTX and INTT configurations</a:t>
            </a:r>
          </a:p>
          <a:p>
            <a:r>
              <a:rPr lang="en-US" dirty="0">
                <a:solidFill>
                  <a:schemeClr val="tx1"/>
                </a:solidFill>
              </a:rPr>
              <a:t>A simulation task force is formed, with charge and targeted due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B90C-185E-0B49-BBC5-6913921F03BC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65C19-5E73-9945-A705-D1359DEDE0BC}"/>
              </a:ext>
            </a:extLst>
          </p:cNvPr>
          <p:cNvSpPr txBox="1"/>
          <p:nvPr/>
        </p:nvSpPr>
        <p:spPr>
          <a:xfrm>
            <a:off x="6665119" y="1595718"/>
            <a:ext cx="222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Tony, Dave &amp; Gunther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A2F50-6569-9E4C-B599-0998A18D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7" y="4569391"/>
            <a:ext cx="2315493" cy="160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1D6D6-9265-E044-A1C6-C40A9875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71" y="4459224"/>
            <a:ext cx="5154346" cy="19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4466</TotalTime>
  <Words>724</Words>
  <Application>Microsoft Macintosh PowerPoint</Application>
  <PresentationFormat>On-screen Show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Summary</vt:lpstr>
      <vt:lpstr>#1, Does the current design demonstrate that the MVTX staves and readout units will be compliant with their specifications?</vt:lpstr>
      <vt:lpstr>#2, Can the data from MVTX staves be extracted, readout and integrated into sPHENIX DAQ?</vt:lpstr>
      <vt:lpstr>#3, Are the electrical interfaces of the Staves ad Readout Units to other sPHENIX components at a proper level of understanding? </vt:lpstr>
      <vt:lpstr>#4, Has the responsibility for fabrication, tests for the Staves and Readout Units been defined?  #5, Has a QA plan and acceptance tests for the Staves and Readout Units been defined?</vt:lpstr>
      <vt:lpstr>#6, Has the inspection/test records archive plan been defined and is the information easily accessible?</vt:lpstr>
      <vt:lpstr>#7, Is the design of the Stave and Readout Units final?</vt:lpstr>
      <vt:lpstr>#8, Are the staves and readout units ready for procurement?</vt:lpstr>
      <vt:lpstr>#9, Status of the simulation to optimize the MVTX and INTT for tacking in sPHENIX and timescale for its completion</vt:lpstr>
      <vt:lpstr>#10, Status of the mechanical integration between the MVTX, INTT and other sPHENIX components and timescale for a final design?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Ming Liu</dc:creator>
  <cp:lastModifiedBy>Ming Liu</cp:lastModifiedBy>
  <cp:revision>102</cp:revision>
  <dcterms:created xsi:type="dcterms:W3CDTF">2018-07-03T22:24:17Z</dcterms:created>
  <dcterms:modified xsi:type="dcterms:W3CDTF">2018-07-09T23:24:09Z</dcterms:modified>
</cp:coreProperties>
</file>