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584" r:id="rId3"/>
    <p:sldId id="257" r:id="rId4"/>
    <p:sldId id="604" r:id="rId5"/>
    <p:sldId id="595" r:id="rId6"/>
    <p:sldId id="596" r:id="rId7"/>
    <p:sldId id="602" r:id="rId8"/>
    <p:sldId id="591" r:id="rId9"/>
    <p:sldId id="521" r:id="rId10"/>
    <p:sldId id="376" r:id="rId11"/>
    <p:sldId id="603" r:id="rId12"/>
    <p:sldId id="592" r:id="rId13"/>
    <p:sldId id="593" r:id="rId14"/>
    <p:sldId id="597" r:id="rId15"/>
    <p:sldId id="598" r:id="rId16"/>
    <p:sldId id="599" r:id="rId17"/>
    <p:sldId id="600" r:id="rId18"/>
    <p:sldId id="601" r:id="rId19"/>
    <p:sldId id="594" r:id="rId20"/>
    <p:sldId id="264" r:id="rId21"/>
    <p:sldId id="368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A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640"/>
    <p:restoredTop sz="94653"/>
  </p:normalViewPr>
  <p:slideViewPr>
    <p:cSldViewPr>
      <p:cViewPr varScale="1">
        <p:scale>
          <a:sx n="141" d="100"/>
          <a:sy n="141" d="100"/>
        </p:scale>
        <p:origin x="3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7/17/18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7/17/18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3F9-8874-40AB-81B7-FD1E2DBCA29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82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2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81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005"/>
            <a:ext cx="83820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85167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950"/>
            <a:ext cx="4038600" cy="3851673"/>
          </a:xfrm>
        </p:spPr>
        <p:txBody>
          <a:bodyPr/>
          <a:lstStyle>
            <a:lvl1pPr>
              <a:defRPr sz="240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038600" cy="385167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42950"/>
            <a:ext cx="8229600" cy="38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19-20, 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2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MVTX Director’s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7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3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3" cy="1200150"/>
          </a:xfrm>
          <a:solidFill>
            <a:srgbClr val="3399FF"/>
          </a:solidFill>
        </p:spPr>
        <p:txBody>
          <a:bodyPr/>
          <a:lstStyle/>
          <a:p>
            <a:pPr algn="ctr"/>
            <a:r>
              <a:rPr lang="en-US" altLang="en-US" b="0" dirty="0">
                <a:solidFill>
                  <a:schemeClr val="bg1"/>
                </a:solidFill>
              </a:rPr>
              <a:t>MVTX </a:t>
            </a:r>
            <a:r>
              <a:rPr lang="en-US" altLang="en-US" b="0" dirty="0"/>
              <a:t>Overview</a:t>
            </a: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10469" y="2219327"/>
            <a:ext cx="6858000" cy="2190750"/>
          </a:xfrm>
        </p:spPr>
        <p:txBody>
          <a:bodyPr/>
          <a:lstStyle/>
          <a:p>
            <a:r>
              <a:rPr lang="en-US" altLang="en-US" sz="2800" b="0" dirty="0">
                <a:solidFill>
                  <a:srgbClr val="3399FF"/>
                </a:solidFill>
              </a:rPr>
              <a:t>Ming Liu, for the MVTX Group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Los Alamos National Laboratory</a:t>
            </a:r>
          </a:p>
          <a:p>
            <a:r>
              <a:rPr lang="en-US" altLang="en-US" sz="2800" b="0" dirty="0">
                <a:solidFill>
                  <a:srgbClr val="3399FF"/>
                </a:solidFill>
              </a:rPr>
              <a:t>July 19-20, 2018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9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85646" y="843558"/>
            <a:ext cx="6318702" cy="21602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ALICE TID Summary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25/11/2016</a:t>
            </a:r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55A0">
                    <a:tint val="75000"/>
                  </a:srgbClr>
                </a:solidFill>
              </a:rPr>
              <a:t>j.w.van.hoorne@cern.ch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ECE7-1F46-4EE3-8281-CA3ECF044EE9}" type="slidenum">
              <a:rPr lang="en-GB" smtClean="0">
                <a:solidFill>
                  <a:srgbClr val="0055A0">
                    <a:tint val="75000"/>
                  </a:srgbClr>
                </a:solidFill>
              </a:rPr>
              <a:pPr/>
              <a:t>10</a:t>
            </a:fld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493658" y="951570"/>
            <a:ext cx="5940660" cy="383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lvl="1" indent="-214313">
              <a:spcBef>
                <a:spcPts val="450"/>
              </a:spcBef>
              <a:buFont typeface="Arial"/>
              <a:buChar char="•"/>
            </a:pPr>
            <a:r>
              <a:rPr lang="cy-GB" sz="1200" dirty="0">
                <a:solidFill>
                  <a:srgbClr val="0055A0"/>
                </a:solidFill>
              </a:rPr>
              <a:t>Extensive test program performed on sample with &gt;10 chips, at various dose rates, going to various doses (currently up to 500 krad)</a:t>
            </a:r>
          </a:p>
          <a:p>
            <a:pPr marL="557213" lvl="2" indent="-214313">
              <a:spcBef>
                <a:spcPts val="450"/>
              </a:spcBef>
              <a:buFont typeface="Arial"/>
              <a:buChar char="•"/>
            </a:pPr>
            <a:r>
              <a:rPr lang="cy-GB" sz="1050" dirty="0">
                <a:solidFill>
                  <a:srgbClr val="0055A0"/>
                </a:solidFill>
              </a:rPr>
              <a:t>Study of behaviour during irradiation and annealing </a:t>
            </a:r>
          </a:p>
          <a:p>
            <a:pPr marL="557213" lvl="2" indent="-214313">
              <a:spcBef>
                <a:spcPts val="450"/>
              </a:spcBef>
              <a:buFont typeface="Arial"/>
              <a:buChar char="•"/>
            </a:pPr>
            <a:r>
              <a:rPr lang="cy-GB" sz="1050" dirty="0">
                <a:solidFill>
                  <a:srgbClr val="0055A0"/>
                </a:solidFill>
              </a:rPr>
              <a:t>Program started with aim to validate sufficient radiation tolerance for Outer Barrel (98.2% of detector surface), since then going to increasingly larger doses</a:t>
            </a:r>
          </a:p>
          <a:p>
            <a:pPr marL="214313" lvl="1" indent="-214313">
              <a:spcBef>
                <a:spcPts val="450"/>
              </a:spcBef>
              <a:buFont typeface="Arial"/>
              <a:buChar char="•"/>
            </a:pPr>
            <a:r>
              <a:rPr lang="cy-GB" sz="1200" dirty="0">
                <a:solidFill>
                  <a:srgbClr val="800000"/>
                </a:solidFill>
              </a:rPr>
              <a:t>At doses up to 500 krad the chip remains fully functional without a degradation of peformance (see also in presentation on Summary of Results of Beam Test Campaign)</a:t>
            </a:r>
          </a:p>
          <a:p>
            <a:pPr marL="0" lvl="1">
              <a:spcBef>
                <a:spcPts val="450"/>
              </a:spcBef>
            </a:pPr>
            <a:endParaRPr lang="cy-GB" sz="375" dirty="0"/>
          </a:p>
          <a:p>
            <a:pPr marL="557213" lvl="1" indent="-214313">
              <a:buFont typeface="Arial"/>
              <a:buChar char="•"/>
            </a:pPr>
            <a:r>
              <a:rPr lang="en-US" sz="1050" dirty="0">
                <a:solidFill>
                  <a:srgbClr val="800000"/>
                </a:solidFill>
                <a:latin typeface="Calibri"/>
                <a:cs typeface="Calibri"/>
              </a:rPr>
              <a:t>Safety factor ≥50 for Outer Barrel (expected dose: ≤10krad, 98.2 % of detector surface)</a:t>
            </a:r>
          </a:p>
          <a:p>
            <a:pPr marL="557213" lvl="1" indent="-214313">
              <a:buFont typeface="Arial"/>
              <a:buChar char="•"/>
            </a:pPr>
            <a:endParaRPr lang="en-US" sz="375" dirty="0">
              <a:solidFill>
                <a:srgbClr val="800000"/>
              </a:solidFill>
            </a:endParaRPr>
          </a:p>
          <a:p>
            <a:pPr marL="557213" lvl="1" indent="-214313">
              <a:buFont typeface="Arial"/>
              <a:buChar char="•"/>
            </a:pPr>
            <a:r>
              <a:rPr lang="en-US" sz="1050" dirty="0">
                <a:solidFill>
                  <a:srgbClr val="800000"/>
                </a:solidFill>
              </a:rPr>
              <a:t>Safety factor ≥1.8 for Inner Barrel </a:t>
            </a:r>
            <a:r>
              <a:rPr lang="en-US" sz="1050" dirty="0">
                <a:solidFill>
                  <a:srgbClr val="800000"/>
                </a:solidFill>
                <a:cs typeface="Calibri"/>
              </a:rPr>
              <a:t>(expected dose: ≤273krad, 1.8 % of detector surface)</a:t>
            </a:r>
            <a:endParaRPr lang="en-US" sz="1050" dirty="0">
              <a:solidFill>
                <a:srgbClr val="800000"/>
              </a:solidFill>
            </a:endParaRPr>
          </a:p>
          <a:p>
            <a:endParaRPr lang="cy-GB" sz="1200" dirty="0"/>
          </a:p>
          <a:p>
            <a:pPr marL="214313" indent="-214313">
              <a:buFont typeface="Arial"/>
              <a:buChar char="•"/>
            </a:pPr>
            <a:r>
              <a:rPr lang="cy-GB" sz="1200" dirty="0"/>
              <a:t>At dose rates </a:t>
            </a:r>
            <a:r>
              <a:rPr lang="en-US" sz="1200" dirty="0"/>
              <a:t>&gt;20 times larger than max expected in experiment, no effect of TID observed on digital and analog supply currents up to 320krad</a:t>
            </a:r>
          </a:p>
          <a:p>
            <a:pPr marL="214313" indent="-214313">
              <a:buFont typeface="Arial"/>
              <a:buChar char="•"/>
            </a:pPr>
            <a:r>
              <a:rPr lang="cy-GB" sz="1200" dirty="0"/>
              <a:t>At dose rates </a:t>
            </a:r>
            <a:r>
              <a:rPr lang="en-US" sz="1200" dirty="0"/>
              <a:t>&gt;20 times larger than max expected in experiment, no effect of TID observed on DACs up to 320krad</a:t>
            </a:r>
          </a:p>
          <a:p>
            <a:pPr marL="214313" indent="-214313">
              <a:buFont typeface="Arial"/>
              <a:buChar char="•"/>
            </a:pPr>
            <a:r>
              <a:rPr lang="en-US" sz="1200" dirty="0"/>
              <a:t>Threshold change with dose can be efficiently readjusted by according DAC settings</a:t>
            </a:r>
          </a:p>
          <a:p>
            <a:pPr marL="557213" lvl="1" indent="-214313">
              <a:buFont typeface="Arial"/>
              <a:buChar char="•"/>
            </a:pPr>
            <a:r>
              <a:rPr lang="en-US" sz="1050" dirty="0">
                <a:solidFill>
                  <a:srgbClr val="0055A0"/>
                </a:solidFill>
              </a:rPr>
              <a:t>Fake-hit rate remains almost unchanged after up to 500krad with readjusted thresholds</a:t>
            </a:r>
          </a:p>
          <a:p>
            <a:pPr marL="214313" indent="-214313">
              <a:buFont typeface="Arial"/>
              <a:buChar char="•"/>
            </a:pPr>
            <a:endParaRPr lang="en-US" sz="1200" dirty="0"/>
          </a:p>
          <a:p>
            <a:pPr marL="214313" indent="-214313">
              <a:buFont typeface="Arial"/>
              <a:buChar char="•"/>
            </a:pPr>
            <a:endParaRPr lang="en-US" sz="375" dirty="0"/>
          </a:p>
          <a:p>
            <a:pPr marL="214313" indent="-214313">
              <a:buFont typeface="Arial"/>
              <a:buChar char="•"/>
            </a:pPr>
            <a:endParaRPr lang="en-US" sz="375" dirty="0"/>
          </a:p>
        </p:txBody>
      </p:sp>
    </p:spTree>
    <p:extLst>
      <p:ext uri="{BB962C8B-B14F-4D97-AF65-F5344CB8AC3E}">
        <p14:creationId xmlns:p14="http://schemas.microsoft.com/office/powerpoint/2010/main" val="135538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C74BB2-F8BA-CD4D-A69A-C3C3E5C8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Wire Bonds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9C7B7-597D-AD44-9F74-90CD4550B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1" y="779266"/>
            <a:ext cx="5486400" cy="385167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25um wire length ~&lt;1.0mm, triple-bond</a:t>
            </a:r>
          </a:p>
          <a:p>
            <a:pPr lvl="1"/>
            <a:r>
              <a:rPr lang="en-US" dirty="0"/>
              <a:t>Resonance frequency ~53.5kHz</a:t>
            </a:r>
          </a:p>
          <a:p>
            <a:pPr lvl="1"/>
            <a:r>
              <a:rPr lang="en-US" dirty="0"/>
              <a:t>ALICE tested 40-400kHz, no issue observed @B=0.5T</a:t>
            </a:r>
          </a:p>
          <a:p>
            <a:r>
              <a:rPr lang="en-US" dirty="0"/>
              <a:t>Plan:</a:t>
            </a:r>
          </a:p>
          <a:p>
            <a:pPr lvl="1"/>
            <a:r>
              <a:rPr lang="en-US" dirty="0"/>
              <a:t>Join ALICE on-going work on this at CERN</a:t>
            </a:r>
          </a:p>
          <a:p>
            <a:pPr lvl="2"/>
            <a:r>
              <a:rPr lang="en-US" dirty="0"/>
              <a:t>Corrosion, coating/encapsulation </a:t>
            </a:r>
          </a:p>
          <a:p>
            <a:pPr lvl="2"/>
            <a:r>
              <a:rPr lang="en-US" dirty="0"/>
              <a:t>Resonances </a:t>
            </a:r>
          </a:p>
          <a:p>
            <a:pPr lvl="1"/>
            <a:r>
              <a:rPr lang="en-US" dirty="0"/>
              <a:t>Test low frequency region 5~20kHz @CERN in September 18, sPHENIX 15kHz trigger</a:t>
            </a:r>
          </a:p>
          <a:p>
            <a:pPr lvl="2"/>
            <a:r>
              <a:rPr lang="en-US" dirty="0"/>
              <a:t>Possible test at 1.5T using ATLAS lab?</a:t>
            </a:r>
          </a:p>
          <a:p>
            <a:pPr lvl="1"/>
            <a:r>
              <a:rPr lang="en-US" dirty="0"/>
              <a:t>Possible encapsulation and impact on cost/schedule</a:t>
            </a:r>
          </a:p>
          <a:p>
            <a:pPr lvl="2"/>
            <a:r>
              <a:rPr lang="en-US" dirty="0"/>
              <a:t>Stave production contingency (20%)</a:t>
            </a:r>
          </a:p>
          <a:p>
            <a:pPr lvl="2"/>
            <a:r>
              <a:rPr lang="en-US" dirty="0"/>
              <a:t>R&amp;D done at LBNL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FEB17-FC64-9F4D-A813-B3700C77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989E-073B-9641-B39D-FF996A76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AABF5-9C12-4E4F-BE67-419F743A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C9F9B-E551-FA4F-902E-5BD72F8678CD}"/>
              </a:ext>
            </a:extLst>
          </p:cNvPr>
          <p:cNvSpPr txBox="1"/>
          <p:nvPr/>
        </p:nvSpPr>
        <p:spPr>
          <a:xfrm>
            <a:off x="5671231" y="1276350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f0 ~ 23.77x(1.5mm)^2 = 53.5kHz</a:t>
            </a:r>
          </a:p>
          <a:p>
            <a:r>
              <a:rPr lang="en-US" dirty="0"/>
              <a:t>        12.75x(2mm)^2 = 51kHz</a:t>
            </a:r>
          </a:p>
          <a:p>
            <a:r>
              <a:rPr lang="en-US" dirty="0"/>
              <a:t>           8.92 x (2.8mm)^2 = 64.3kHz</a:t>
            </a:r>
          </a:p>
          <a:p>
            <a:r>
              <a:rPr lang="en-US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428443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815E09-F030-7143-BCCB-38DE1AF2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Stave PRR 4/2017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54BC3-8C00-D34D-B69C-F98823DC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21A01-6B73-DB4A-B318-9DAED4EB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9B05-4569-F940-AF6B-3C6EABFA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CF88B-90A1-5940-859C-9E7860AD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615196"/>
            <a:ext cx="755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5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DE77-4594-2E4C-AE07-B621D6D1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Stave PRR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2C21B-4840-B043-9BE9-20111E36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17269-7F31-BF4B-894E-AF3F7948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4AF16-8386-5341-ACA5-FF1F8B4F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85104-30DA-BA47-8939-755B5063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612378"/>
            <a:ext cx="755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69074-8159-6D41-A6E7-FC7DEE84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B-field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D9EE9-C9EA-7647-86A5-200D69A2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D7F27-9C5E-8D46-9472-30A33BBE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DF13D-AE76-4649-BCB2-49894A0B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C985B-59DC-664E-9633-38F533D76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79450"/>
            <a:ext cx="7556500" cy="429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9676B-75B5-D24E-8B94-6D8442EE77DC}"/>
              </a:ext>
            </a:extLst>
          </p:cNvPr>
          <p:cNvSpPr txBox="1"/>
          <p:nvPr/>
        </p:nvSpPr>
        <p:spPr>
          <a:xfrm>
            <a:off x="5791200" y="363855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sPHENIX: B = 1.5 T</a:t>
            </a:r>
          </a:p>
        </p:txBody>
      </p:sp>
    </p:spTree>
    <p:extLst>
      <p:ext uri="{BB962C8B-B14F-4D97-AF65-F5344CB8AC3E}">
        <p14:creationId xmlns:p14="http://schemas.microsoft.com/office/powerpoint/2010/main" val="20883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1D10-E94C-AF47-94CA-19EA216F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B-field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6E2D0-4044-8642-B8C5-257B6EA8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3AFFD-9E33-B44F-B233-A45E32C6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818F0-5F28-F649-A1DC-8AAFBF4D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C0835-9491-554B-A9FC-FC881442F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5105"/>
            <a:ext cx="7556500" cy="429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C9F91A-E79E-C949-9810-BD7ADBE9634E}"/>
              </a:ext>
            </a:extLst>
          </p:cNvPr>
          <p:cNvSpPr txBox="1"/>
          <p:nvPr/>
        </p:nvSpPr>
        <p:spPr>
          <a:xfrm>
            <a:off x="105062" y="2724150"/>
            <a:ext cx="1923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cost </a:t>
            </a:r>
          </a:p>
          <a:p>
            <a:r>
              <a:rPr lang="en-US" dirty="0"/>
              <a:t>for encapsulation?</a:t>
            </a:r>
          </a:p>
        </p:txBody>
      </p:sp>
    </p:spTree>
    <p:extLst>
      <p:ext uri="{BB962C8B-B14F-4D97-AF65-F5344CB8AC3E}">
        <p14:creationId xmlns:p14="http://schemas.microsoft.com/office/powerpoint/2010/main" val="124565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CBBE-80AC-A043-BE32-1BDF20E1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Stave PRR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7BB37-1898-8A4C-B8FD-4BB4B86B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4F14C-1590-4043-B8A7-59495CEE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0845E-4CF1-094D-B461-4284302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A2674-1290-AB47-90CD-48978395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6117"/>
            <a:ext cx="755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52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66B1-5336-BF4B-912A-B3560748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Wire Bonds Study - ref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D13C2-F478-5345-ABB0-67112225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1DD46-0963-884A-A406-CFFF5F63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74124-1A6C-C342-9149-624C80F8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FB683-5303-904E-B570-D5BBF91E80B7}"/>
              </a:ext>
            </a:extLst>
          </p:cNvPr>
          <p:cNvSpPr txBox="1"/>
          <p:nvPr/>
        </p:nvSpPr>
        <p:spPr>
          <a:xfrm>
            <a:off x="460702" y="895350"/>
            <a:ext cx="834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um diameter IBL-like FE-flex wires with </a:t>
            </a:r>
            <a:r>
              <a:rPr lang="en-US" dirty="0" err="1"/>
              <a:t>dierent</a:t>
            </a:r>
            <a:r>
              <a:rPr lang="en-US" dirty="0"/>
              <a:t> lengths2 l (1.5 mm, 2.0 mm, 2.8 mm)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2F72E-23E2-3246-961E-5C6B31A99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524119"/>
            <a:ext cx="5867400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25936-23AB-8A4C-9F6B-FEC5C6E18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22359"/>
            <a:ext cx="4765141" cy="131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44263-A273-8F4E-B3FF-20A1D78CC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079138"/>
            <a:ext cx="1905000" cy="804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78EC1E-AC4F-B54F-83CB-421680B0C980}"/>
              </a:ext>
            </a:extLst>
          </p:cNvPr>
          <p:cNvSpPr txBox="1"/>
          <p:nvPr/>
        </p:nvSpPr>
        <p:spPr>
          <a:xfrm>
            <a:off x="594775" y="3588695"/>
            <a:ext cx="225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Resonance frequency: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A98FF-81CC-2B4F-8042-BA7438E17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67" y="2901961"/>
            <a:ext cx="3678965" cy="1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9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C09F-5F5A-0B40-BD51-F786BBC3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Wire Bonds Study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BF974-7853-324E-A81D-040DC796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01BE8-D4D7-BA47-8CAD-AB93D1AC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9363B-A120-FA46-B317-6CA0677B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12C9-FBA6-0D4C-A099-B8837E52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31900"/>
            <a:ext cx="6521450" cy="29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77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06BC-C09C-6C48-958E-945F12A2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IB Stave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9932B-BA16-8843-BA40-DFA39038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82B97-3AF9-9141-8B49-6D2F5847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5E73F-2A4B-B948-89AD-6B987B23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5759D-52C6-AA42-9AC9-C9D0202C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57622"/>
            <a:ext cx="755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C9DF-DE6F-1044-8134-478890F3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E3E0-249E-AA48-8E27-921CFE27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Cable routing, FPC power extension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Radiation level </a:t>
            </a:r>
          </a:p>
          <a:p>
            <a:r>
              <a:rPr lang="en-US" dirty="0"/>
              <a:t>Wire bonds</a:t>
            </a:r>
          </a:p>
          <a:p>
            <a:r>
              <a:rPr lang="en-US" dirty="0"/>
              <a:t>FPC power extension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F58E4-97C4-C14F-9E49-1AAD17A2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3C74-18ED-DF41-A6E9-0D809FFA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8444-ACA7-B84E-BBFD-E65AE32C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97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Bonding wire/Wedge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Wire 25 </a:t>
            </a:r>
            <a:r>
              <a:rPr lang="en-GB" u="sng" dirty="0" err="1"/>
              <a:t>uM</a:t>
            </a: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Wedge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99903"/>
            <a:ext cx="4212468" cy="1678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0" y="3543859"/>
            <a:ext cx="3212976" cy="9336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AB2D-E93E-4785-8D44-52CBD67EB637}" type="slidenum">
              <a:rPr lang="en-GB" smtClean="0"/>
              <a:t>20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4DA52-DAD9-0C4A-A3F7-649685FA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46CAD-D48C-3E47-875E-553CBC7F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1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518026" y="53561"/>
            <a:ext cx="5331779" cy="55792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parameters: Loop shape</a:t>
            </a:r>
            <a:endParaRPr lang="en-GB" sz="2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208" y="1167594"/>
            <a:ext cx="323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connections (signal excluded)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7694" y="473199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connections</a:t>
            </a:r>
          </a:p>
        </p:txBody>
      </p:sp>
      <p:pic>
        <p:nvPicPr>
          <p:cNvPr id="4" name="Picture 3" descr="IMG_20180124_1339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2804" r="41298" b="50618"/>
          <a:stretch/>
        </p:blipFill>
        <p:spPr>
          <a:xfrm>
            <a:off x="1277634" y="789552"/>
            <a:ext cx="4142065" cy="1802567"/>
          </a:xfrm>
          <a:prstGeom prst="rect">
            <a:avLst/>
          </a:prstGeom>
        </p:spPr>
      </p:pic>
      <p:pic>
        <p:nvPicPr>
          <p:cNvPr id="5" name="Picture 4" descr="IMG_20180124_1336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2" t="49736" r="12140" b="39329"/>
          <a:stretch/>
        </p:blipFill>
        <p:spPr>
          <a:xfrm>
            <a:off x="1331640" y="3003799"/>
            <a:ext cx="6533382" cy="1687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6BC31C-FEE0-B04D-8FF8-61C8B9A2E1F8}"/>
              </a:ext>
            </a:extLst>
          </p:cNvPr>
          <p:cNvSpPr txBox="1"/>
          <p:nvPr/>
        </p:nvSpPr>
        <p:spPr>
          <a:xfrm>
            <a:off x="5943600" y="1675557"/>
            <a:ext cx="1618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 Outer layer </a:t>
            </a:r>
          </a:p>
        </p:txBody>
      </p:sp>
    </p:spTree>
    <p:extLst>
      <p:ext uri="{BB962C8B-B14F-4D97-AF65-F5344CB8AC3E}">
        <p14:creationId xmlns:p14="http://schemas.microsoft.com/office/powerpoint/2010/main" val="289052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-80" r="24423" b="7054"/>
          <a:stretch/>
        </p:blipFill>
        <p:spPr>
          <a:xfrm>
            <a:off x="4312802" y="863845"/>
            <a:ext cx="3642038" cy="3323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219" r="46827" b="7500"/>
          <a:stretch/>
        </p:blipFill>
        <p:spPr>
          <a:xfrm>
            <a:off x="1615236" y="863845"/>
            <a:ext cx="2218210" cy="33762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94181" y="2967404"/>
            <a:ext cx="19783" cy="14771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934683" y="3969727"/>
            <a:ext cx="6594" cy="4747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4340636"/>
            <a:ext cx="111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 3500.0 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34683" y="4340636"/>
            <a:ext cx="37587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51281" y="4340636"/>
            <a:ext cx="3680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1269" y="2967404"/>
            <a:ext cx="19783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15236" y="2967404"/>
            <a:ext cx="0" cy="14771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15236" y="4340636"/>
            <a:ext cx="5168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06919" y="4340636"/>
            <a:ext cx="534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6844" y="444451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 2,096.0mm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8A51-367B-6841-AA04-D6B37B1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routing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B41E5-5FDF-FB45-9923-5E55372A084E}"/>
              </a:ext>
            </a:extLst>
          </p:cNvPr>
          <p:cNvSpPr txBox="1"/>
          <p:nvPr/>
        </p:nvSpPr>
        <p:spPr>
          <a:xfrm>
            <a:off x="6469550" y="4290623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DC5D67-5C44-E644-835F-4F51C4DF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0218D6-2BA1-9144-8E0C-5C91028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C35D7-44BC-B845-A785-B2983AC8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F3A3E-4E79-2441-BC44-464840AE14C9}"/>
              </a:ext>
            </a:extLst>
          </p:cNvPr>
          <p:cNvSpPr txBox="1"/>
          <p:nvPr/>
        </p:nvSpPr>
        <p:spPr>
          <a:xfrm>
            <a:off x="86382" y="1221020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ALICE: 2.3+6 = 8.3m</a:t>
            </a:r>
          </a:p>
          <a:p>
            <a:r>
              <a:rPr lang="en-US" dirty="0"/>
              <a:t>sPHENIX: ~6m</a:t>
            </a:r>
          </a:p>
        </p:txBody>
      </p:sp>
    </p:spTree>
    <p:extLst>
      <p:ext uri="{BB962C8B-B14F-4D97-AF65-F5344CB8AC3E}">
        <p14:creationId xmlns:p14="http://schemas.microsoft.com/office/powerpoint/2010/main" val="401958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6F17-58EF-8E47-809D-AB2EEC1D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cables, FPC power extension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85416-B876-B944-A4A6-5AA173A3B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MVTX Plan: ~ September 2018 @CERN</a:t>
            </a:r>
          </a:p>
          <a:p>
            <a:pPr lvl="1"/>
            <a:r>
              <a:rPr lang="en-US" dirty="0"/>
              <a:t>Reproduce ALICE test results at CERN in September 2018</a:t>
            </a:r>
          </a:p>
          <a:p>
            <a:pPr lvl="1"/>
            <a:r>
              <a:rPr lang="en-US" dirty="0"/>
              <a:t>Produce a few HICs with extended power cables (~35cm), confirm signal integrity etc.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6F3A1B-62D3-AE4E-A003-F506AAB9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485ED-2904-7E4F-9737-7F43C77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25ED0-EF60-1F45-81CF-379AEB02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CD59F-29C8-B740-8FC0-297F94D59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00350"/>
            <a:ext cx="3743625" cy="151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1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B51B-9ABA-BC48-8386-592B5FB4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Stave Signal: ~20% difference observed at LANL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CC3EB-4F9C-9144-8A6C-03E21FB6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DA1F2-7868-9040-8F7F-BE266AF9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29543-3937-E84F-90DD-AB5CF26D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0D956-314B-8C44-AAED-806331F1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0067"/>
            <a:ext cx="7556500" cy="429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36218-8CA9-BE40-8DF9-9559128CF234}"/>
              </a:ext>
            </a:extLst>
          </p:cNvPr>
          <p:cNvSpPr txBox="1"/>
          <p:nvPr/>
        </p:nvSpPr>
        <p:spPr>
          <a:xfrm>
            <a:off x="4702480" y="667807"/>
            <a:ext cx="192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dV</a:t>
            </a:r>
            <a:r>
              <a:rPr lang="en-US" dirty="0"/>
              <a:t> ~ 100mV/10cm</a:t>
            </a:r>
          </a:p>
        </p:txBody>
      </p:sp>
    </p:spTree>
    <p:extLst>
      <p:ext uri="{BB962C8B-B14F-4D97-AF65-F5344CB8AC3E}">
        <p14:creationId xmlns:p14="http://schemas.microsoft.com/office/powerpoint/2010/main" val="145003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E02A-5F24-9547-AE15-802CEA00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Noise performance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FA346-1470-9C40-8B1E-ACD425B0F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C9764-F811-DB4F-AADB-C6017DBD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FCE78-BD87-E548-9D67-8956BAE3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71EBB-56B0-4341-A9B0-5ADDAA851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35000"/>
            <a:ext cx="755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1275-C2E7-0E44-8CE0-1C0C964B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Level -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9A2C7-0AC3-6549-92B9-6619D01EB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RUs </a:t>
            </a:r>
          </a:p>
          <a:p>
            <a:pPr lvl="1"/>
            <a:r>
              <a:rPr lang="en-US" dirty="0"/>
              <a:t>Flux &lt;&lt; 1kHz/cm</a:t>
            </a:r>
            <a:r>
              <a:rPr lang="en-US" baseline="30000" dirty="0"/>
              <a:t>2</a:t>
            </a:r>
            <a:r>
              <a:rPr lang="en-US" dirty="0"/>
              <a:t> outside of sPHENIX </a:t>
            </a:r>
            <a:r>
              <a:rPr lang="en-US" dirty="0" err="1"/>
              <a:t>Hcal</a:t>
            </a:r>
            <a:r>
              <a:rPr lang="en-US" dirty="0"/>
              <a:t>, all Z</a:t>
            </a:r>
          </a:p>
          <a:p>
            <a:pPr lvl="1"/>
            <a:r>
              <a:rPr lang="en-US" dirty="0"/>
              <a:t>ALICE tested OK to 1kHz/cm</a:t>
            </a:r>
            <a:r>
              <a:rPr lang="en-US" baseline="30000" dirty="0"/>
              <a:t>2</a:t>
            </a:r>
          </a:p>
          <a:p>
            <a:r>
              <a:rPr lang="en-US" dirty="0"/>
              <a:t>Staves</a:t>
            </a:r>
          </a:p>
          <a:p>
            <a:pPr lvl="1"/>
            <a:r>
              <a:rPr lang="en-US" dirty="0"/>
              <a:t>ALICE NIEF fully tested to 1.7 x 10</a:t>
            </a:r>
            <a:r>
              <a:rPr lang="en-US" baseline="30000" dirty="0"/>
              <a:t>13</a:t>
            </a:r>
            <a:r>
              <a:rPr lang="en-US" dirty="0"/>
              <a:t>N</a:t>
            </a:r>
            <a:r>
              <a:rPr lang="en-US" baseline="-25000" dirty="0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ALICE ITD fully tested to 509kRad</a:t>
            </a:r>
          </a:p>
          <a:p>
            <a:pPr lvl="1"/>
            <a:r>
              <a:rPr lang="en-US" dirty="0"/>
              <a:t>Instant rate tested &gt;20x, OK</a:t>
            </a:r>
          </a:p>
          <a:p>
            <a:pPr lvl="1"/>
            <a:endParaRPr lang="en-US" dirty="0"/>
          </a:p>
          <a:p>
            <a:r>
              <a:rPr lang="en-US" dirty="0"/>
              <a:t>MVTX Plan: </a:t>
            </a:r>
          </a:p>
          <a:p>
            <a:pPr lvl="1"/>
            <a:r>
              <a:rPr lang="en-US" dirty="0"/>
              <a:t>Spares, 2-full inner layers + 8 </a:t>
            </a:r>
          </a:p>
          <a:p>
            <a:pPr lvl="1"/>
            <a:r>
              <a:rPr lang="en-US" dirty="0"/>
              <a:t>Continue testing sensors to higher level in US/LANL, in FY19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5C4B-A2D7-ED47-BE03-8102EBAC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3230-A27B-544E-A51D-652703BC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A747C-32C8-B644-AC9E-852DA115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36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1AA1-9E6A-B04C-AA61-98F357B8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Level Outside of </a:t>
            </a:r>
            <a:r>
              <a:rPr lang="en-US" sz="3200" dirty="0" err="1"/>
              <a:t>HCal</a:t>
            </a:r>
            <a:r>
              <a:rPr lang="en-US" sz="3200" dirty="0"/>
              <a:t>: for Electronics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B6388-20EA-4946-B531-AD8E9013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19-20,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93723-F79B-7D4D-93AD-BF71AD51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Director’s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E6A27-6583-1F40-AC5E-2867069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4B695-D05A-A242-AE88-7EB74AE9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293" y="132529"/>
            <a:ext cx="351971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0EAD2-12D9-724A-A6C3-BCE4EDDB0BD2}"/>
              </a:ext>
            </a:extLst>
          </p:cNvPr>
          <p:cNvSpPr txBox="1"/>
          <p:nvPr/>
        </p:nvSpPr>
        <p:spPr>
          <a:xfrm>
            <a:off x="1245152" y="740562"/>
            <a:ext cx="344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from </a:t>
            </a:r>
            <a:r>
              <a:rPr lang="en-US" dirty="0" err="1"/>
              <a:t>Jin</a:t>
            </a:r>
            <a:r>
              <a:rPr lang="en-US" dirty="0"/>
              <a:t> Huang, 7/2018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FB301-1CAA-9541-AF4C-510D2011E94F}"/>
              </a:ext>
            </a:extLst>
          </p:cNvPr>
          <p:cNvSpPr txBox="1"/>
          <p:nvPr/>
        </p:nvSpPr>
        <p:spPr>
          <a:xfrm>
            <a:off x="5392011" y="1538264"/>
            <a:ext cx="36813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274 cm</a:t>
            </a:r>
          </a:p>
          <a:p>
            <a:r>
              <a:rPr lang="en-US" dirty="0"/>
              <a:t>Z =0 </a:t>
            </a:r>
          </a:p>
          <a:p>
            <a:r>
              <a:rPr lang="en-US" dirty="0" err="1"/>
              <a:t>AuAu</a:t>
            </a:r>
            <a:r>
              <a:rPr lang="en-US" dirty="0"/>
              <a:t> 200kHz</a:t>
            </a:r>
          </a:p>
          <a:p>
            <a:endParaRPr lang="en-US" dirty="0"/>
          </a:p>
          <a:p>
            <a:r>
              <a:rPr lang="en-US" sz="1600" dirty="0"/>
              <a:t>Flux = 0.002/cm^2 x 200kHz x190/650</a:t>
            </a:r>
          </a:p>
          <a:p>
            <a:r>
              <a:rPr lang="en-US" sz="1600" dirty="0"/>
              <a:t>         = 120 Hz/cm^2 &lt;&lt; 1kHz/cm^2(ALICE)</a:t>
            </a:r>
          </a:p>
          <a:p>
            <a:endParaRPr lang="en-US" sz="1600" dirty="0"/>
          </a:p>
          <a:p>
            <a:r>
              <a:rPr lang="en-US" sz="1600" dirty="0"/>
              <a:t>RU  tested OK to 1kHz/cm^2 at ALICE</a:t>
            </a:r>
          </a:p>
        </p:txBody>
      </p:sp>
    </p:spTree>
    <p:extLst>
      <p:ext uri="{BB962C8B-B14F-4D97-AF65-F5344CB8AC3E}">
        <p14:creationId xmlns:p14="http://schemas.microsoft.com/office/powerpoint/2010/main" val="14023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Dose rates in ALICE experiment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05002" y="854124"/>
            <a:ext cx="6827658" cy="4119246"/>
          </a:xfrm>
        </p:spPr>
        <p:txBody>
          <a:bodyPr/>
          <a:lstStyle/>
          <a:p>
            <a:r>
              <a:rPr lang="cy-GB" sz="1350" dirty="0"/>
              <a:t>Dose-rate distribution over experimental program:</a:t>
            </a:r>
          </a:p>
          <a:p>
            <a:endParaRPr lang="cy-GB" sz="1350" dirty="0"/>
          </a:p>
          <a:p>
            <a:pPr marL="214313" indent="-214313">
              <a:buFont typeface="Arial"/>
              <a:buChar char="•"/>
            </a:pPr>
            <a:r>
              <a:rPr lang="cy-GB" sz="1200" dirty="0"/>
              <a:t>IP collisions:</a:t>
            </a:r>
            <a:r>
              <a:rPr lang="cy-GB" sz="1200" dirty="0">
                <a:solidFill>
                  <a:srgbClr val="660066"/>
                </a:solidFill>
              </a:rPr>
              <a:t> </a:t>
            </a:r>
            <a:r>
              <a:rPr lang="cy-GB" sz="1200" dirty="0">
                <a:solidFill>
                  <a:srgbClr val="191919"/>
                </a:solidFill>
              </a:rPr>
              <a:t>13nb</a:t>
            </a:r>
            <a:r>
              <a:rPr lang="cy-GB" sz="1200" baseline="30000" dirty="0">
                <a:solidFill>
                  <a:srgbClr val="191919"/>
                </a:solidFill>
              </a:rPr>
              <a:t>-1 </a:t>
            </a:r>
            <a:r>
              <a:rPr lang="cy-GB" sz="1200" dirty="0">
                <a:solidFill>
                  <a:srgbClr val="191919"/>
                </a:solidFill>
              </a:rPr>
              <a:t>Pb-Pb + 50nb</a:t>
            </a:r>
            <a:r>
              <a:rPr lang="cy-GB" sz="1200" baseline="30000" dirty="0">
                <a:solidFill>
                  <a:srgbClr val="191919"/>
                </a:solidFill>
              </a:rPr>
              <a:t>-1 </a:t>
            </a:r>
            <a:r>
              <a:rPr lang="cy-GB" sz="1200" dirty="0">
                <a:solidFill>
                  <a:srgbClr val="191919"/>
                </a:solidFill>
              </a:rPr>
              <a:t>p-Pb + 6pb</a:t>
            </a:r>
            <a:r>
              <a:rPr lang="cy-GB" sz="1200" baseline="30000" dirty="0">
                <a:solidFill>
                  <a:srgbClr val="191919"/>
                </a:solidFill>
              </a:rPr>
              <a:t>-1 </a:t>
            </a:r>
            <a:r>
              <a:rPr lang="cy-GB" sz="1200" dirty="0">
                <a:solidFill>
                  <a:srgbClr val="191919"/>
                </a:solidFill>
              </a:rPr>
              <a:t>pp </a:t>
            </a:r>
          </a:p>
          <a:p>
            <a:pPr marL="557213" lvl="1" indent="-214313">
              <a:buFont typeface="Arial"/>
              <a:buChar char="•"/>
            </a:pPr>
            <a:r>
              <a:rPr lang="cy-GB" sz="1050" dirty="0">
                <a:solidFill>
                  <a:srgbClr val="191919"/>
                </a:solidFill>
              </a:rPr>
              <a:t>90 krad over 6 years</a:t>
            </a:r>
          </a:p>
          <a:p>
            <a:pPr marL="557213" lvl="1" indent="-214313">
              <a:buFont typeface="Arial"/>
              <a:buChar char="•"/>
            </a:pPr>
            <a:r>
              <a:rPr lang="cy-GB" sz="1050" dirty="0">
                <a:solidFill>
                  <a:srgbClr val="191919"/>
                </a:solidFill>
              </a:rPr>
              <a:t>Pb-Pb runs dominant, responsible for 92% of the dose</a:t>
            </a:r>
          </a:p>
          <a:p>
            <a:pPr marL="900113" lvl="2" indent="-214313">
              <a:buFont typeface="Arial"/>
              <a:buChar char="•"/>
            </a:pPr>
            <a:r>
              <a:rPr lang="cy-GB" sz="1050" dirty="0">
                <a:solidFill>
                  <a:srgbClr val="800000"/>
                </a:solidFill>
              </a:rPr>
              <a:t>15 krad at L0 over about 4 weeks every year -&gt; about 0.4 krad/min at L0</a:t>
            </a:r>
          </a:p>
          <a:p>
            <a:pPr marL="214313" indent="-214313">
              <a:buFont typeface="Arial"/>
              <a:buChar char="•"/>
            </a:pPr>
            <a:endParaRPr lang="cy-GB" sz="1350" dirty="0">
              <a:solidFill>
                <a:srgbClr val="191919"/>
              </a:solidFill>
            </a:endParaRPr>
          </a:p>
          <a:p>
            <a:pPr marL="214313" indent="-214313">
              <a:buFont typeface="Arial"/>
              <a:buChar char="•"/>
            </a:pPr>
            <a:r>
              <a:rPr lang="cy-GB" sz="1200" dirty="0"/>
              <a:t>Beam-gas interactions:</a:t>
            </a:r>
            <a:endParaRPr lang="cy-GB" sz="1200" dirty="0">
              <a:solidFill>
                <a:srgbClr val="191919"/>
              </a:solidFill>
            </a:endParaRPr>
          </a:p>
          <a:p>
            <a:pPr marL="557213" lvl="1" indent="-214313">
              <a:buFont typeface="Arial"/>
              <a:buChar char="•"/>
            </a:pPr>
            <a:r>
              <a:rPr lang="cy-GB" sz="1050" dirty="0">
                <a:solidFill>
                  <a:srgbClr val="191919"/>
                </a:solidFill>
              </a:rPr>
              <a:t>170 krad over 8 years (70 krad in first 4 years, 100 krad in the 4 years thereafter)</a:t>
            </a:r>
          </a:p>
          <a:p>
            <a:pPr marL="557213" lvl="1" indent="-214313">
              <a:buFont typeface="Arial"/>
              <a:buChar char="•"/>
            </a:pPr>
            <a:r>
              <a:rPr lang="cy-GB" sz="1050" dirty="0">
                <a:solidFill>
                  <a:srgbClr val="191919"/>
                </a:solidFill>
              </a:rPr>
              <a:t>Scales with vacuum pressure (8.3x10</a:t>
            </a:r>
            <a:r>
              <a:rPr lang="cy-GB" sz="1050" baseline="30000" dirty="0">
                <a:solidFill>
                  <a:srgbClr val="191919"/>
                </a:solidFill>
              </a:rPr>
              <a:t>-9 </a:t>
            </a:r>
            <a:r>
              <a:rPr lang="cy-GB" sz="1050" dirty="0">
                <a:solidFill>
                  <a:srgbClr val="191919"/>
                </a:solidFill>
              </a:rPr>
              <a:t>mbar assumed)</a:t>
            </a:r>
          </a:p>
          <a:p>
            <a:pPr marL="557213" lvl="1" indent="-214313">
              <a:buFont typeface="Arial"/>
              <a:buChar char="•"/>
            </a:pPr>
            <a:r>
              <a:rPr lang="cy-GB" sz="1050" dirty="0">
                <a:solidFill>
                  <a:srgbClr val="191919"/>
                </a:solidFill>
              </a:rPr>
              <a:t>Background from p runs dominant:</a:t>
            </a:r>
          </a:p>
          <a:p>
            <a:pPr marL="900113" lvl="2" indent="-214313">
              <a:buFont typeface="Arial"/>
              <a:buChar char="•"/>
            </a:pPr>
            <a:r>
              <a:rPr lang="cy-GB" sz="1050" dirty="0">
                <a:solidFill>
                  <a:srgbClr val="800000"/>
                </a:solidFill>
              </a:rPr>
              <a:t>Max. 25 krad at L0 over about 8 months every year -&gt; about 0.08 rad/min at L0</a:t>
            </a:r>
          </a:p>
          <a:p>
            <a:pPr marL="214313" indent="-214313">
              <a:buFont typeface="Arial"/>
              <a:buChar char="•"/>
            </a:pPr>
            <a:endParaRPr lang="cy-GB" dirty="0">
              <a:solidFill>
                <a:srgbClr val="800000"/>
              </a:solidFill>
            </a:endParaRPr>
          </a:p>
          <a:p>
            <a:pPr marL="214313" indent="-214313">
              <a:buFont typeface="Arial"/>
              <a:buChar char="•"/>
            </a:pPr>
            <a:r>
              <a:rPr lang="en-US" sz="1200" dirty="0">
                <a:solidFill>
                  <a:srgbClr val="800000"/>
                </a:solidFill>
              </a:rPr>
              <a:t>Max dose rate at 50kHz Pb-Pb collisions in L0 expected to be &lt;0.1 krad/h ≈ 1.7 rad/min</a:t>
            </a:r>
            <a:endParaRPr lang="cy-GB" sz="1200" dirty="0">
              <a:solidFill>
                <a:srgbClr val="800000"/>
              </a:solidFill>
            </a:endParaRPr>
          </a:p>
          <a:p>
            <a:pPr marL="557213" lvl="1" indent="-214313">
              <a:buFont typeface="Arial"/>
              <a:buChar char="•"/>
            </a:pPr>
            <a:endParaRPr lang="cy-GB" sz="1050" dirty="0">
              <a:solidFill>
                <a:srgbClr val="191919"/>
              </a:solidFill>
            </a:endParaRPr>
          </a:p>
          <a:p>
            <a:endParaRPr lang="cy-GB" sz="1200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55A0">
                    <a:tint val="75000"/>
                  </a:srgbClr>
                </a:solidFill>
              </a:rPr>
              <a:t>25/11/2016</a:t>
            </a:r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55A0">
                    <a:tint val="75000"/>
                  </a:srgbClr>
                </a:solidFill>
              </a:rPr>
              <a:t>j.w.van.hoorne@cern.ch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DECE7-1F46-4EE3-8281-CA3ECF044EE9}" type="slidenum">
              <a:rPr lang="en-GB" smtClean="0">
                <a:solidFill>
                  <a:srgbClr val="0055A0">
                    <a:tint val="75000"/>
                  </a:srgbClr>
                </a:solidFill>
              </a:rPr>
              <a:pPr/>
              <a:t>9</a:t>
            </a:fld>
            <a:endParaRPr lang="en-GB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08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4115</TotalTime>
  <Words>942</Words>
  <Application>Microsoft Macintosh PowerPoint</Application>
  <PresentationFormat>On-screen Show (16:9)</PresentationFormat>
  <Paragraphs>173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ＭＳ Ｐゴシック</vt:lpstr>
      <vt:lpstr>Arial</vt:lpstr>
      <vt:lpstr>Calibri</vt:lpstr>
      <vt:lpstr>Times New Roman</vt:lpstr>
      <vt:lpstr>Office Theme</vt:lpstr>
      <vt:lpstr>MVTX Overview</vt:lpstr>
      <vt:lpstr>backup</vt:lpstr>
      <vt:lpstr>Cable routing</vt:lpstr>
      <vt:lpstr>SamTec cables, FPC power extension</vt:lpstr>
      <vt:lpstr>Stave Signal: ~20% difference observed at LANL </vt:lpstr>
      <vt:lpstr>ALICE Noise performance</vt:lpstr>
      <vt:lpstr>Radiation Level - Summary</vt:lpstr>
      <vt:lpstr>Radiation Level Outside of HCal: for Electronics </vt:lpstr>
      <vt:lpstr>Dose rates in ALICE experiment</vt:lpstr>
      <vt:lpstr>ALICE TID Summary</vt:lpstr>
      <vt:lpstr>Stave Wire Bonds</vt:lpstr>
      <vt:lpstr>ALICE Stave PRR 4/2017</vt:lpstr>
      <vt:lpstr>ALICE Stave PRR</vt:lpstr>
      <vt:lpstr>B-field test</vt:lpstr>
      <vt:lpstr>ALICE B-field</vt:lpstr>
      <vt:lpstr>ALICE Stave PRR</vt:lpstr>
      <vt:lpstr>ATLAS Wire Bonds Study - ref</vt:lpstr>
      <vt:lpstr>ATLAS Wire Bonds Study</vt:lpstr>
      <vt:lpstr>ALICE IB Stave</vt:lpstr>
      <vt:lpstr>Bonding wire/Wedge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MVTX Director’s Review</dc:title>
  <dc:creator>Ming Liu</dc:creator>
  <cp:lastModifiedBy>Ming Liu</cp:lastModifiedBy>
  <cp:revision>326</cp:revision>
  <cp:lastPrinted>2015-10-28T19:08:40Z</cp:lastPrinted>
  <dcterms:created xsi:type="dcterms:W3CDTF">2018-07-10T15:33:42Z</dcterms:created>
  <dcterms:modified xsi:type="dcterms:W3CDTF">2018-07-18T15:11:07Z</dcterms:modified>
</cp:coreProperties>
</file>