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3" r:id="rId1"/>
  </p:sldMasterIdLst>
  <p:notesMasterIdLst>
    <p:notesMasterId r:id="rId38"/>
  </p:notesMasterIdLst>
  <p:sldIdLst>
    <p:sldId id="256" r:id="rId2"/>
    <p:sldId id="257" r:id="rId3"/>
    <p:sldId id="319" r:id="rId4"/>
    <p:sldId id="314" r:id="rId5"/>
    <p:sldId id="277" r:id="rId6"/>
    <p:sldId id="274" r:id="rId7"/>
    <p:sldId id="258" r:id="rId8"/>
    <p:sldId id="262" r:id="rId9"/>
    <p:sldId id="285" r:id="rId10"/>
    <p:sldId id="266" r:id="rId11"/>
    <p:sldId id="265" r:id="rId12"/>
    <p:sldId id="267" r:id="rId13"/>
    <p:sldId id="268" r:id="rId14"/>
    <p:sldId id="269" r:id="rId15"/>
    <p:sldId id="272" r:id="rId16"/>
    <p:sldId id="276" r:id="rId17"/>
    <p:sldId id="315" r:id="rId18"/>
    <p:sldId id="287" r:id="rId19"/>
    <p:sldId id="281" r:id="rId20"/>
    <p:sldId id="275" r:id="rId21"/>
    <p:sldId id="307" r:id="rId22"/>
    <p:sldId id="309" r:id="rId23"/>
    <p:sldId id="310" r:id="rId24"/>
    <p:sldId id="311" r:id="rId25"/>
    <p:sldId id="328" r:id="rId26"/>
    <p:sldId id="316" r:id="rId27"/>
    <p:sldId id="280" r:id="rId28"/>
    <p:sldId id="278" r:id="rId29"/>
    <p:sldId id="308" r:id="rId30"/>
    <p:sldId id="317" r:id="rId31"/>
    <p:sldId id="284" r:id="rId32"/>
    <p:sldId id="318" r:id="rId33"/>
    <p:sldId id="320" r:id="rId34"/>
    <p:sldId id="321" r:id="rId35"/>
    <p:sldId id="323" r:id="rId36"/>
    <p:sldId id="32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29" d="100"/>
          <a:sy n="129" d="100"/>
        </p:scale>
        <p:origin x="110" y="163"/>
      </p:cViewPr>
      <p:guideLst/>
    </p:cSldViewPr>
  </p:slideViewPr>
  <p:notesTextViewPr>
    <p:cViewPr>
      <p:scale>
        <a:sx n="1" d="1"/>
        <a:sy n="1" d="1"/>
      </p:scale>
      <p:origin x="0" y="0"/>
    </p:cViewPr>
  </p:notesTextViewPr>
  <p:sorterViewPr>
    <p:cViewPr>
      <p:scale>
        <a:sx n="100" d="100"/>
        <a:sy n="100" d="100"/>
      </p:scale>
      <p:origin x="0" y="-53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EE058-8DF0-4136-8F1D-3D0C1927ADD6}" type="datetimeFigureOut">
              <a:rPr lang="en-US" smtClean="0"/>
              <a:t>7/13/2018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E736A1-90BE-4E9C-8F78-47EC5B1719B3}" type="slidenum">
              <a:rPr lang="en-US" smtClean="0"/>
              <a:t>‹#›</a:t>
            </a:fld>
            <a:endParaRPr lang="en-US"/>
          </a:p>
        </p:txBody>
      </p:sp>
    </p:spTree>
    <p:extLst>
      <p:ext uri="{BB962C8B-B14F-4D97-AF65-F5344CB8AC3E}">
        <p14:creationId xmlns:p14="http://schemas.microsoft.com/office/powerpoint/2010/main" val="3980033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139886"/>
          </a:xfrm>
          <a:solidFill>
            <a:schemeClr val="accent1"/>
          </a:solidFill>
        </p:spPr>
        <p:txBody>
          <a:bodyPr anchor="b"/>
          <a:lstStyle>
            <a:lvl1pPr algn="ctr">
              <a:defRPr sz="48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2436019"/>
            <a:ext cx="9144000" cy="2821781"/>
          </a:xfrm>
        </p:spPr>
        <p:txBody>
          <a:bodyPr/>
          <a:lstStyle>
            <a:lvl1pPr marL="0" indent="0" algn="ctr">
              <a:buNone/>
              <a:defRPr sz="2400">
                <a:solidFill>
                  <a:srgbClr val="0070C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653388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July 19-20, 2018</a:t>
            </a:r>
            <a:endParaRPr lang="en-US"/>
          </a:p>
        </p:txBody>
      </p:sp>
      <p:sp>
        <p:nvSpPr>
          <p:cNvPr id="5" name="Footer Placeholder 4"/>
          <p:cNvSpPr>
            <a:spLocks noGrp="1"/>
          </p:cNvSpPr>
          <p:nvPr>
            <p:ph type="ftr" sz="quarter" idx="11"/>
          </p:nvPr>
        </p:nvSpPr>
        <p:spPr/>
        <p:txBody>
          <a:bodyPr/>
          <a:lstStyle/>
          <a:p>
            <a:r>
              <a:rPr lang="en-US" smtClean="0"/>
              <a:t>jschamba@physics.utexas.edu</a:t>
            </a:r>
            <a:endParaRPr lang="en-US" dirty="0"/>
          </a:p>
        </p:txBody>
      </p:sp>
      <p:sp>
        <p:nvSpPr>
          <p:cNvPr id="6" name="Slide Number Placeholder 5"/>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2202839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July 19-20, 2018</a:t>
            </a:r>
            <a:endParaRPr lang="en-US"/>
          </a:p>
        </p:txBody>
      </p:sp>
      <p:sp>
        <p:nvSpPr>
          <p:cNvPr id="5" name="Footer Placeholder 4"/>
          <p:cNvSpPr>
            <a:spLocks noGrp="1"/>
          </p:cNvSpPr>
          <p:nvPr>
            <p:ph type="ftr" sz="quarter" idx="11"/>
          </p:nvPr>
        </p:nvSpPr>
        <p:spPr/>
        <p:txBody>
          <a:bodyPr/>
          <a:lstStyle/>
          <a:p>
            <a:r>
              <a:rPr lang="en-US" smtClean="0"/>
              <a:t>jschamba@physics.utexas.edu</a:t>
            </a:r>
            <a:endParaRPr lang="en-US" dirty="0"/>
          </a:p>
        </p:txBody>
      </p:sp>
      <p:sp>
        <p:nvSpPr>
          <p:cNvPr id="6" name="Slide Number Placeholder 5"/>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545249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July 19-20, 2018</a:t>
            </a:r>
            <a:endParaRPr lang="en-US"/>
          </a:p>
        </p:txBody>
      </p:sp>
      <p:sp>
        <p:nvSpPr>
          <p:cNvPr id="5" name="Footer Placeholder 4"/>
          <p:cNvSpPr>
            <a:spLocks noGrp="1"/>
          </p:cNvSpPr>
          <p:nvPr>
            <p:ph type="ftr" sz="quarter" idx="11"/>
          </p:nvPr>
        </p:nvSpPr>
        <p:spPr/>
        <p:txBody>
          <a:bodyPr/>
          <a:lstStyle/>
          <a:p>
            <a:r>
              <a:rPr lang="en-US" smtClean="0"/>
              <a:t>jschamba@physics.utexas.edu</a:t>
            </a:r>
            <a:endParaRPr lang="en-US" dirty="0"/>
          </a:p>
        </p:txBody>
      </p:sp>
      <p:sp>
        <p:nvSpPr>
          <p:cNvPr id="6" name="Slide Number Placeholder 5"/>
          <p:cNvSpPr>
            <a:spLocks noGrp="1"/>
          </p:cNvSpPr>
          <p:nvPr>
            <p:ph type="sldNum" sz="quarter" idx="12"/>
          </p:nvPr>
        </p:nvSpPr>
        <p:spPr/>
        <p:txBody>
          <a:bodyPr/>
          <a:lstStyle/>
          <a:p>
            <a:fld id="{667E4D97-BD2B-4705-8F05-B9EB893EED35}" type="slidenum">
              <a:rPr lang="en-US" smtClean="0"/>
              <a:t>‹#›</a:t>
            </a:fld>
            <a:endParaRPr lang="en-US"/>
          </a:p>
        </p:txBody>
      </p:sp>
    </p:spTree>
    <p:extLst>
      <p:ext uri="{BB962C8B-B14F-4D97-AF65-F5344CB8AC3E}">
        <p14:creationId xmlns:p14="http://schemas.microsoft.com/office/powerpoint/2010/main" val="3333219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July 19-20, 2018</a:t>
            </a:r>
            <a:endParaRPr lang="en-US"/>
          </a:p>
        </p:txBody>
      </p:sp>
      <p:sp>
        <p:nvSpPr>
          <p:cNvPr id="5" name="Footer Placeholder 4"/>
          <p:cNvSpPr>
            <a:spLocks noGrp="1"/>
          </p:cNvSpPr>
          <p:nvPr>
            <p:ph type="ftr" sz="quarter" idx="11"/>
          </p:nvPr>
        </p:nvSpPr>
        <p:spPr/>
        <p:txBody>
          <a:bodyPr/>
          <a:lstStyle/>
          <a:p>
            <a:r>
              <a:rPr lang="en-US" smtClean="0"/>
              <a:t>jschamba@physics.utexas.edu</a:t>
            </a:r>
            <a:endParaRPr lang="en-US" dirty="0"/>
          </a:p>
        </p:txBody>
      </p:sp>
      <p:sp>
        <p:nvSpPr>
          <p:cNvPr id="6" name="Slide Number Placeholder 5"/>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384271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July 19-20, 2018</a:t>
            </a:r>
            <a:endParaRPr lang="en-US"/>
          </a:p>
        </p:txBody>
      </p:sp>
      <p:sp>
        <p:nvSpPr>
          <p:cNvPr id="6" name="Footer Placeholder 5"/>
          <p:cNvSpPr>
            <a:spLocks noGrp="1"/>
          </p:cNvSpPr>
          <p:nvPr>
            <p:ph type="ftr" sz="quarter" idx="11"/>
          </p:nvPr>
        </p:nvSpPr>
        <p:spPr/>
        <p:txBody>
          <a:bodyPr/>
          <a:lstStyle/>
          <a:p>
            <a:r>
              <a:rPr lang="en-US" smtClean="0"/>
              <a:t>jschamba@physics.utexas.edu</a:t>
            </a:r>
            <a:endParaRPr lang="en-US" dirty="0"/>
          </a:p>
        </p:txBody>
      </p:sp>
      <p:sp>
        <p:nvSpPr>
          <p:cNvPr id="7" name="Slide Number Placeholder 6"/>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323114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July 19-20, 2018</a:t>
            </a:r>
            <a:endParaRPr lang="en-US"/>
          </a:p>
        </p:txBody>
      </p:sp>
      <p:sp>
        <p:nvSpPr>
          <p:cNvPr id="8" name="Footer Placeholder 7"/>
          <p:cNvSpPr>
            <a:spLocks noGrp="1"/>
          </p:cNvSpPr>
          <p:nvPr>
            <p:ph type="ftr" sz="quarter" idx="11"/>
          </p:nvPr>
        </p:nvSpPr>
        <p:spPr/>
        <p:txBody>
          <a:bodyPr/>
          <a:lstStyle/>
          <a:p>
            <a:r>
              <a:rPr lang="en-US" smtClean="0"/>
              <a:t>jschamba@physics.utexas.edu</a:t>
            </a:r>
            <a:endParaRPr lang="en-US" dirty="0"/>
          </a:p>
        </p:txBody>
      </p:sp>
      <p:sp>
        <p:nvSpPr>
          <p:cNvPr id="9" name="Slide Number Placeholder 8"/>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3901728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a:t>
            </a:fld>
            <a:endParaRPr lang="en-US"/>
          </a:p>
        </p:txBody>
      </p:sp>
    </p:spTree>
    <p:extLst>
      <p:ext uri="{BB962C8B-B14F-4D97-AF65-F5344CB8AC3E}">
        <p14:creationId xmlns:p14="http://schemas.microsoft.com/office/powerpoint/2010/main" val="3188984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July 19-20, 2018</a:t>
            </a:r>
            <a:endParaRPr lang="en-US"/>
          </a:p>
        </p:txBody>
      </p:sp>
      <p:sp>
        <p:nvSpPr>
          <p:cNvPr id="3" name="Footer Placeholder 2"/>
          <p:cNvSpPr>
            <a:spLocks noGrp="1"/>
          </p:cNvSpPr>
          <p:nvPr>
            <p:ph type="ftr" sz="quarter" idx="11"/>
          </p:nvPr>
        </p:nvSpPr>
        <p:spPr/>
        <p:txBody>
          <a:bodyPr/>
          <a:lstStyle/>
          <a:p>
            <a:r>
              <a:rPr lang="en-US" smtClean="0"/>
              <a:t>jschamba@physics.utexas.edu</a:t>
            </a:r>
            <a:endParaRPr lang="en-US" dirty="0"/>
          </a:p>
        </p:txBody>
      </p:sp>
      <p:sp>
        <p:nvSpPr>
          <p:cNvPr id="4" name="Slide Number Placeholder 3"/>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1224472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July 19-20, 2018</a:t>
            </a:r>
            <a:endParaRPr lang="en-US"/>
          </a:p>
        </p:txBody>
      </p:sp>
      <p:sp>
        <p:nvSpPr>
          <p:cNvPr id="6" name="Footer Placeholder 5"/>
          <p:cNvSpPr>
            <a:spLocks noGrp="1"/>
          </p:cNvSpPr>
          <p:nvPr>
            <p:ph type="ftr" sz="quarter" idx="11"/>
          </p:nvPr>
        </p:nvSpPr>
        <p:spPr/>
        <p:txBody>
          <a:bodyPr/>
          <a:lstStyle/>
          <a:p>
            <a:r>
              <a:rPr lang="en-US" smtClean="0"/>
              <a:t>jschamba@physics.utexas.edu</a:t>
            </a:r>
            <a:endParaRPr lang="en-US" dirty="0"/>
          </a:p>
        </p:txBody>
      </p:sp>
      <p:sp>
        <p:nvSpPr>
          <p:cNvPr id="7" name="Slide Number Placeholder 6"/>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94257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July 19-20, 2018</a:t>
            </a:r>
            <a:endParaRPr lang="en-US"/>
          </a:p>
        </p:txBody>
      </p:sp>
      <p:sp>
        <p:nvSpPr>
          <p:cNvPr id="6" name="Footer Placeholder 5"/>
          <p:cNvSpPr>
            <a:spLocks noGrp="1"/>
          </p:cNvSpPr>
          <p:nvPr>
            <p:ph type="ftr" sz="quarter" idx="11"/>
          </p:nvPr>
        </p:nvSpPr>
        <p:spPr/>
        <p:txBody>
          <a:bodyPr/>
          <a:lstStyle/>
          <a:p>
            <a:r>
              <a:rPr lang="en-US" smtClean="0"/>
              <a:t>jschamba@physics.utexas.edu</a:t>
            </a:r>
            <a:endParaRPr lang="en-US" dirty="0"/>
          </a:p>
        </p:txBody>
      </p:sp>
      <p:sp>
        <p:nvSpPr>
          <p:cNvPr id="7" name="Slide Number Placeholder 6"/>
          <p:cNvSpPr>
            <a:spLocks noGrp="1"/>
          </p:cNvSpPr>
          <p:nvPr>
            <p:ph type="sldNum" sz="quarter" idx="12"/>
          </p:nvPr>
        </p:nvSpPr>
        <p:spPr/>
        <p:txBody>
          <a:bodyPr/>
          <a:lstStyle/>
          <a:p>
            <a:fld id="{7C6D5E2F-32C2-4B66-8809-D23D02261541}" type="slidenum">
              <a:rPr lang="en-US" smtClean="0"/>
              <a:t>‹#›</a:t>
            </a:fld>
            <a:endParaRPr lang="en-US"/>
          </a:p>
        </p:txBody>
      </p:sp>
    </p:spTree>
    <p:extLst>
      <p:ext uri="{BB962C8B-B14F-4D97-AF65-F5344CB8AC3E}">
        <p14:creationId xmlns:p14="http://schemas.microsoft.com/office/powerpoint/2010/main" val="741772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205" y="55182"/>
            <a:ext cx="9592497" cy="42576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9" y="676894"/>
            <a:ext cx="11201391" cy="5712031"/>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52408" y="6580286"/>
            <a:ext cx="1290443" cy="25602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July 19-20, 2018</a:t>
            </a:r>
            <a:endParaRPr lang="en-US" dirty="0"/>
          </a:p>
        </p:txBody>
      </p:sp>
      <p:sp>
        <p:nvSpPr>
          <p:cNvPr id="5" name="Footer Placeholder 4"/>
          <p:cNvSpPr>
            <a:spLocks noGrp="1"/>
          </p:cNvSpPr>
          <p:nvPr>
            <p:ph type="ftr" sz="quarter" idx="3"/>
          </p:nvPr>
        </p:nvSpPr>
        <p:spPr>
          <a:xfrm>
            <a:off x="2002348" y="6567476"/>
            <a:ext cx="2215663" cy="25602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jschamba@physics.utexas.edu</a:t>
            </a:r>
            <a:endParaRPr lang="en-US" dirty="0"/>
          </a:p>
        </p:txBody>
      </p:sp>
      <p:sp>
        <p:nvSpPr>
          <p:cNvPr id="6" name="Slide Number Placeholder 5"/>
          <p:cNvSpPr>
            <a:spLocks noGrp="1"/>
          </p:cNvSpPr>
          <p:nvPr>
            <p:ph type="sldNum" sz="quarter" idx="4"/>
          </p:nvPr>
        </p:nvSpPr>
        <p:spPr>
          <a:xfrm>
            <a:off x="11254154" y="6579621"/>
            <a:ext cx="690859" cy="252688"/>
          </a:xfrm>
          <a:prstGeom prst="rect">
            <a:avLst/>
          </a:prstGeom>
        </p:spPr>
        <p:txBody>
          <a:bodyPr vert="horz" lIns="91440" tIns="45720" rIns="91440" bIns="45720" rtlCol="0" anchor="ctr"/>
          <a:lstStyle>
            <a:lvl1pPr algn="r">
              <a:defRPr sz="1200">
                <a:solidFill>
                  <a:schemeClr val="tx1">
                    <a:tint val="75000"/>
                  </a:schemeClr>
                </a:solidFill>
              </a:defRPr>
            </a:lvl1pPr>
          </a:lstStyle>
          <a:p>
            <a:fld id="{7C6D5E2F-32C2-4B66-8809-D23D02261541}" type="slidenum">
              <a:rPr lang="en-US" smtClean="0"/>
              <a:t>‹#›</a:t>
            </a:fld>
            <a:endParaRPr lang="en-US" dirty="0"/>
          </a:p>
        </p:txBody>
      </p:sp>
      <p:cxnSp>
        <p:nvCxnSpPr>
          <p:cNvPr id="7" name="Straight Connector 6"/>
          <p:cNvCxnSpPr/>
          <p:nvPr/>
        </p:nvCxnSpPr>
        <p:spPr>
          <a:xfrm>
            <a:off x="647205" y="480276"/>
            <a:ext cx="10266218" cy="16389"/>
          </a:xfrm>
          <a:prstGeom prst="line">
            <a:avLst/>
          </a:prstGeom>
          <a:ln w="28575"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152409" y="6558664"/>
            <a:ext cx="11813619" cy="1762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pic>
        <p:nvPicPr>
          <p:cNvPr id="11" name="Picture 1109" descr="utexas_seal"/>
          <p:cNvPicPr>
            <a:picLocks noChangeAspect="1" noChangeArrowheads="1"/>
          </p:cNvPicPr>
          <p:nvPr userDrawn="1"/>
        </p:nvPicPr>
        <p:blipFill>
          <a:blip r:embed="rId13" cstate="print"/>
          <a:srcRect/>
          <a:stretch>
            <a:fillRect/>
          </a:stretch>
        </p:blipFill>
        <p:spPr bwMode="auto">
          <a:xfrm>
            <a:off x="35628" y="15714"/>
            <a:ext cx="503167" cy="480951"/>
          </a:xfrm>
          <a:prstGeom prst="rect">
            <a:avLst/>
          </a:prstGeom>
          <a:noFill/>
          <a:ln w="9525">
            <a:noFill/>
            <a:miter lim="800000"/>
            <a:headEnd/>
            <a:tailEnd/>
          </a:ln>
        </p:spPr>
      </p:pic>
      <p:sp>
        <p:nvSpPr>
          <p:cNvPr id="14" name="TextBox 13"/>
          <p:cNvSpPr txBox="1"/>
          <p:nvPr userDrawn="1"/>
        </p:nvSpPr>
        <p:spPr>
          <a:xfrm>
            <a:off x="5284177" y="6576289"/>
            <a:ext cx="1679331" cy="276999"/>
          </a:xfrm>
          <a:prstGeom prst="rect">
            <a:avLst/>
          </a:prstGeom>
          <a:noFill/>
        </p:spPr>
        <p:txBody>
          <a:bodyPr wrap="square" rtlCol="0">
            <a:spAutoFit/>
          </a:bodyPr>
          <a:lstStyle/>
          <a:p>
            <a:r>
              <a:rPr lang="en-US" sz="1200" dirty="0" smtClean="0">
                <a:solidFill>
                  <a:schemeClr val="bg1">
                    <a:lumMod val="50000"/>
                  </a:schemeClr>
                </a:solidFill>
              </a:rPr>
              <a:t>MVTX Directors Review</a:t>
            </a:r>
            <a:endParaRPr lang="en-US" sz="1200" dirty="0">
              <a:solidFill>
                <a:schemeClr val="bg1">
                  <a:lumMod val="50000"/>
                </a:schemeClr>
              </a:solidFill>
            </a:endParaRPr>
          </a:p>
        </p:txBody>
      </p:sp>
      <p:pic>
        <p:nvPicPr>
          <p:cNvPr id="13" name="Picture 2" descr="https://www.sphenix.bnl.gov/web/system/files/u7/sphenix-logo-white-bg.png">
            <a:extLst>
              <a:ext uri="{FF2B5EF4-FFF2-40B4-BE49-F238E27FC236}">
                <a16:creationId xmlns:a16="http://schemas.microsoft.com/office/drawing/2014/main" id="{E21E0E1C-C51F-4944-BAEC-913171417A8F}"/>
              </a:ext>
            </a:extLst>
          </p:cNvPr>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17141" y="25492"/>
            <a:ext cx="1149783" cy="5714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3362788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1.png"/><Relationship Id="rId5" Type="http://schemas.microsoft.com/office/2007/relationships/hdphoto" Target="../media/hdphoto5.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emf"/><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emf"/><Relationship Id="rId4" Type="http://schemas.microsoft.com/office/2007/relationships/hdphoto" Target="../media/hdphoto1.wdp"/><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3.wdp"/><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hyperlink" Target="https://cds.cern.ch/record/1141616" TargetMode="External"/><Relationship Id="rId5" Type="http://schemas.openxmlformats.org/officeDocument/2006/relationships/hyperlink" Target="https://www.xilinx.com/support/documentation/ip_documentation/sem_ultra/v3_1/pg187-ultrascale-sem.pdf"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p:txBody>
          <a:bodyPr/>
          <a:lstStyle/>
          <a:p>
            <a:r>
              <a:rPr lang="en-US" dirty="0" smtClean="0"/>
              <a:t>Readout Unit Overview</a:t>
            </a:r>
            <a:endParaRPr lang="en-US" dirty="0"/>
          </a:p>
        </p:txBody>
      </p:sp>
      <p:sp>
        <p:nvSpPr>
          <p:cNvPr id="16" name="Subtitle 15"/>
          <p:cNvSpPr>
            <a:spLocks noGrp="1"/>
          </p:cNvSpPr>
          <p:nvPr>
            <p:ph type="subTitle" idx="1"/>
          </p:nvPr>
        </p:nvSpPr>
        <p:spPr/>
        <p:txBody>
          <a:bodyPr/>
          <a:lstStyle/>
          <a:p>
            <a:r>
              <a:rPr lang="en-US" dirty="0" smtClean="0"/>
              <a:t>J. Schambach</a:t>
            </a:r>
          </a:p>
          <a:p>
            <a:r>
              <a:rPr lang="en-US" dirty="0" smtClean="0"/>
              <a:t>University of Texas at Austin</a:t>
            </a:r>
          </a:p>
          <a:p>
            <a:r>
              <a:rPr lang="en-US" dirty="0" smtClean="0"/>
              <a:t>July 19–20, 2018</a:t>
            </a:r>
            <a:endParaRPr lang="en-US" dirty="0"/>
          </a:p>
        </p:txBody>
      </p:sp>
    </p:spTree>
    <p:extLst>
      <p:ext uri="{BB962C8B-B14F-4D97-AF65-F5344CB8AC3E}">
        <p14:creationId xmlns:p14="http://schemas.microsoft.com/office/powerpoint/2010/main" val="1152788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Readout Unit – Connection to Staves</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10</a:t>
            </a:fld>
            <a:endParaRPr lang="en-US"/>
          </a:p>
        </p:txBody>
      </p:sp>
      <p:pic>
        <p:nvPicPr>
          <p:cNvPr id="302" name="Picture 30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4245" b="89120" l="30455" r="71281"/>
                    </a14:imgEffect>
                  </a14:imgLayer>
                </a14:imgProps>
              </a:ext>
              <a:ext uri="{28A0092B-C50C-407E-A947-70E740481C1C}">
                <a14:useLocalDpi xmlns:a14="http://schemas.microsoft.com/office/drawing/2010/main" val="0"/>
              </a:ext>
            </a:extLst>
          </a:blip>
          <a:srcRect l="30317" t="14112" r="29239" b="11478"/>
          <a:stretch/>
        </p:blipFill>
        <p:spPr>
          <a:xfrm>
            <a:off x="138389" y="1107381"/>
            <a:ext cx="5184827" cy="5506011"/>
          </a:xfrm>
          <a:prstGeom prst="rect">
            <a:avLst/>
          </a:prstGeom>
        </p:spPr>
      </p:pic>
      <p:sp>
        <p:nvSpPr>
          <p:cNvPr id="303" name="TextBox 302"/>
          <p:cNvSpPr txBox="1"/>
          <p:nvPr/>
        </p:nvSpPr>
        <p:spPr>
          <a:xfrm>
            <a:off x="119063" y="548600"/>
            <a:ext cx="11953875" cy="647556"/>
          </a:xfrm>
          <a:prstGeom prst="rect">
            <a:avLst/>
          </a:prstGeom>
          <a:noFill/>
        </p:spPr>
        <p:txBody>
          <a:bodyPr wrap="square" rtlCol="0">
            <a:noAutofit/>
          </a:bodyPr>
          <a:lstStyle/>
          <a:p>
            <a:pPr marL="182563" indent="-182563">
              <a:buFont typeface="Arial" panose="020B0604020202020204" pitchFamily="34" charset="0"/>
              <a:buChar char="•"/>
            </a:pPr>
            <a:r>
              <a:rPr lang="en-US" dirty="0" smtClean="0">
                <a:solidFill>
                  <a:schemeClr val="tx2"/>
                </a:solidFill>
                <a:latin typeface="Calibri Light" panose="020F0302020204030204" pitchFamily="34" charset="0"/>
              </a:rPr>
              <a:t>The RU must comply with MFT and </a:t>
            </a:r>
            <a:r>
              <a:rPr lang="en-US" dirty="0" err="1" smtClean="0">
                <a:solidFill>
                  <a:schemeClr val="tx2"/>
                </a:solidFill>
                <a:latin typeface="Calibri Light" panose="020F0302020204030204" pitchFamily="34" charset="0"/>
              </a:rPr>
              <a:t>sPhenix</a:t>
            </a:r>
            <a:r>
              <a:rPr lang="en-US" dirty="0" smtClean="0">
                <a:solidFill>
                  <a:schemeClr val="tx2"/>
                </a:solidFill>
                <a:latin typeface="Calibri Light" panose="020F0302020204030204" pitchFamily="34" charset="0"/>
              </a:rPr>
              <a:t> specifications, which require using 25 and 27 GTX lanes, respectively, for reading the sensors. To solve the routing, an interchangeable mezzanine card solution (</a:t>
            </a:r>
            <a:r>
              <a:rPr lang="en-US" b="1" dirty="0" smtClean="0">
                <a:solidFill>
                  <a:schemeClr val="tx2"/>
                </a:solidFill>
                <a:latin typeface="Calibri Light" panose="020F0302020204030204" pitchFamily="34" charset="0"/>
              </a:rPr>
              <a:t>Transition Board</a:t>
            </a:r>
            <a:r>
              <a:rPr lang="en-US" dirty="0" smtClean="0">
                <a:solidFill>
                  <a:schemeClr val="tx2"/>
                </a:solidFill>
                <a:latin typeface="Calibri Light" panose="020F0302020204030204" pitchFamily="34" charset="0"/>
              </a:rPr>
              <a:t>) has been adopted</a:t>
            </a:r>
            <a:r>
              <a:rPr lang="en-US" sz="2000" dirty="0" smtClean="0">
                <a:solidFill>
                  <a:schemeClr val="tx2"/>
                </a:solidFill>
                <a:latin typeface="Calibri Light" panose="020F0302020204030204" pitchFamily="34" charset="0"/>
              </a:rPr>
              <a:t>.</a:t>
            </a:r>
            <a:endParaRPr lang="en-US" sz="2000" dirty="0">
              <a:solidFill>
                <a:schemeClr val="tx2"/>
              </a:solidFill>
              <a:latin typeface="Calibri Light" panose="020F0302020204030204" pitchFamily="34" charset="0"/>
            </a:endParaRPr>
          </a:p>
          <a:p>
            <a:pPr marL="182563" indent="-182563">
              <a:buFont typeface="Arial" panose="020B0604020202020204" pitchFamily="34" charset="0"/>
              <a:buChar char="•"/>
            </a:pPr>
            <a:endParaRPr lang="en-US" sz="2000" dirty="0">
              <a:solidFill>
                <a:schemeClr val="tx2"/>
              </a:solidFill>
              <a:latin typeface="Calibri Light" panose="020F0302020204030204" pitchFamily="34" charset="0"/>
            </a:endParaRPr>
          </a:p>
        </p:txBody>
      </p:sp>
      <p:pic>
        <p:nvPicPr>
          <p:cNvPr id="304" name="Picture 30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108" b="96838" l="3224" r="96974"/>
                    </a14:imgEffect>
                  </a14:imgLayer>
                </a14:imgProps>
              </a:ext>
              <a:ext uri="{28A0092B-C50C-407E-A947-70E740481C1C}">
                <a14:useLocalDpi xmlns:a14="http://schemas.microsoft.com/office/drawing/2010/main" val="0"/>
              </a:ext>
            </a:extLst>
          </a:blip>
          <a:srcRect l="5197" t="5500" r="6260" b="4721"/>
          <a:stretch/>
        </p:blipFill>
        <p:spPr>
          <a:xfrm>
            <a:off x="3077408" y="1628750"/>
            <a:ext cx="1650402" cy="940230"/>
          </a:xfrm>
          <a:prstGeom prst="rect">
            <a:avLst/>
          </a:prstGeom>
        </p:spPr>
      </p:pic>
      <p:pic>
        <p:nvPicPr>
          <p:cNvPr id="305" name="Picture 30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108" b="96838" l="3224" r="96974"/>
                    </a14:imgEffect>
                  </a14:imgLayer>
                </a14:imgProps>
              </a:ext>
              <a:ext uri="{28A0092B-C50C-407E-A947-70E740481C1C}">
                <a14:useLocalDpi xmlns:a14="http://schemas.microsoft.com/office/drawing/2010/main" val="0"/>
              </a:ext>
            </a:extLst>
          </a:blip>
          <a:srcRect l="5197" t="5500" r="6260" b="4721"/>
          <a:stretch/>
        </p:blipFill>
        <p:spPr>
          <a:xfrm>
            <a:off x="6240020" y="1412720"/>
            <a:ext cx="3960550" cy="2256316"/>
          </a:xfrm>
          <a:prstGeom prst="rect">
            <a:avLst/>
          </a:prstGeom>
        </p:spPr>
      </p:pic>
      <p:sp>
        <p:nvSpPr>
          <p:cNvPr id="306" name="Rectangle 305"/>
          <p:cNvSpPr/>
          <p:nvPr/>
        </p:nvSpPr>
        <p:spPr>
          <a:xfrm>
            <a:off x="2999570" y="1484730"/>
            <a:ext cx="1800250" cy="1152160"/>
          </a:xfrm>
          <a:prstGeom prst="rect">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7" name="Rectangle 306"/>
          <p:cNvSpPr/>
          <p:nvPr/>
        </p:nvSpPr>
        <p:spPr>
          <a:xfrm>
            <a:off x="6096000" y="1278084"/>
            <a:ext cx="4248590" cy="2510965"/>
          </a:xfrm>
          <a:prstGeom prst="rect">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8" name="Straight Connector 307"/>
          <p:cNvCxnSpPr/>
          <p:nvPr/>
        </p:nvCxnSpPr>
        <p:spPr>
          <a:xfrm flipV="1">
            <a:off x="4799820" y="1278084"/>
            <a:ext cx="1296180" cy="206646"/>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a:off x="4799712" y="2636890"/>
            <a:ext cx="1296288" cy="1161543"/>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0" name="Group 309"/>
          <p:cNvGrpSpPr/>
          <p:nvPr/>
        </p:nvGrpSpPr>
        <p:grpSpPr>
          <a:xfrm>
            <a:off x="7010449" y="4254397"/>
            <a:ext cx="361079" cy="441318"/>
            <a:chOff x="1043510" y="3573020"/>
            <a:chExt cx="648090" cy="792110"/>
          </a:xfrm>
        </p:grpSpPr>
        <p:cxnSp>
          <p:nvCxnSpPr>
            <p:cNvPr id="311" name="Straight Arrow Connector 310"/>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12" name="Straight Arrow Connector 311"/>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flipH="1">
              <a:off x="1115600" y="371704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14" name="Straight Arrow Connector 313"/>
            <p:cNvCxnSpPr/>
            <p:nvPr/>
          </p:nvCxnSpPr>
          <p:spPr>
            <a:xfrm flipH="1">
              <a:off x="1115600" y="378905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flipH="1">
              <a:off x="1115600" y="393307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16" name="Straight Arrow Connector 315"/>
            <p:cNvCxnSpPr/>
            <p:nvPr/>
          </p:nvCxnSpPr>
          <p:spPr>
            <a:xfrm flipH="1">
              <a:off x="1115600" y="386106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17" name="Straight Arrow Connector 316"/>
            <p:cNvCxnSpPr/>
            <p:nvPr/>
          </p:nvCxnSpPr>
          <p:spPr>
            <a:xfrm flipH="1">
              <a:off x="1115600" y="400508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18" name="Straight Arrow Connector 317"/>
            <p:cNvCxnSpPr/>
            <p:nvPr/>
          </p:nvCxnSpPr>
          <p:spPr>
            <a:xfrm flipH="1">
              <a:off x="1115600" y="407709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19" name="Straight Arrow Connector 318"/>
            <p:cNvCxnSpPr/>
            <p:nvPr/>
          </p:nvCxnSpPr>
          <p:spPr>
            <a:xfrm flipH="1">
              <a:off x="1115600" y="414910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20" name="Straight Arrow Connector 319"/>
            <p:cNvCxnSpPr/>
            <p:nvPr/>
          </p:nvCxnSpPr>
          <p:spPr>
            <a:xfrm flipH="1">
              <a:off x="1115600" y="422111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21" name="Straight Arrow Connector 320"/>
            <p:cNvCxnSpPr/>
            <p:nvPr/>
          </p:nvCxnSpPr>
          <p:spPr>
            <a:xfrm flipH="1">
              <a:off x="1115600" y="429312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22" name="Straight Arrow Connector 321"/>
            <p:cNvCxnSpPr/>
            <p:nvPr/>
          </p:nvCxnSpPr>
          <p:spPr>
            <a:xfrm flipH="1">
              <a:off x="1115600" y="4365130"/>
              <a:ext cx="576000" cy="0"/>
            </a:xfrm>
            <a:prstGeom prst="straightConnector1">
              <a:avLst/>
            </a:prstGeom>
            <a:ln w="12700">
              <a:solidFill>
                <a:schemeClr val="bg1">
                  <a:lumMod val="85000"/>
                </a:schemeClr>
              </a:solidFill>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sp>
        <p:nvSpPr>
          <p:cNvPr id="323" name="TextBox 322"/>
          <p:cNvSpPr txBox="1"/>
          <p:nvPr/>
        </p:nvSpPr>
        <p:spPr>
          <a:xfrm>
            <a:off x="7130831" y="3949898"/>
            <a:ext cx="160457" cy="160457"/>
          </a:xfrm>
          <a:prstGeom prst="rect">
            <a:avLst/>
          </a:prstGeom>
          <a:noFill/>
        </p:spPr>
        <p:txBody>
          <a:bodyPr wrap="none" lIns="36000" tIns="36000" rIns="36000" bIns="36000" rtlCol="0" anchor="ctr" anchorCtr="0">
            <a:noAutofit/>
          </a:bodyPr>
          <a:lstStyle/>
          <a:p>
            <a:pPr algn="ctr"/>
            <a:r>
              <a:rPr lang="en-US" sz="1200" b="1" dirty="0">
                <a:solidFill>
                  <a:schemeClr val="tx2"/>
                </a:solidFill>
                <a:latin typeface="Calibri Light" panose="020F0302020204030204" pitchFamily="34" charset="0"/>
                <a:cs typeface="Calibri Light" panose="020F0302020204030204" pitchFamily="34" charset="0"/>
              </a:rPr>
              <a:t>A</a:t>
            </a:r>
            <a:endParaRPr lang="en-US" sz="1200" b="1" dirty="0" smtClean="0">
              <a:solidFill>
                <a:schemeClr val="tx2"/>
              </a:solidFill>
              <a:latin typeface="Calibri Light" panose="020F0302020204030204" pitchFamily="34" charset="0"/>
              <a:cs typeface="Calibri Light" panose="020F0302020204030204" pitchFamily="34" charset="0"/>
            </a:endParaRPr>
          </a:p>
        </p:txBody>
      </p:sp>
      <p:sp>
        <p:nvSpPr>
          <p:cNvPr id="324" name="TextBox 323"/>
          <p:cNvSpPr txBox="1"/>
          <p:nvPr/>
        </p:nvSpPr>
        <p:spPr>
          <a:xfrm>
            <a:off x="7933228" y="3949898"/>
            <a:ext cx="160457" cy="160457"/>
          </a:xfrm>
          <a:prstGeom prst="rect">
            <a:avLst/>
          </a:prstGeom>
          <a:noFill/>
        </p:spPr>
        <p:txBody>
          <a:bodyPr wrap="none" lIns="36000" tIns="36000" rIns="36000" bIns="36000" rtlCol="0" anchor="ctr" anchorCtr="0">
            <a:noAutofit/>
          </a:bodyPr>
          <a:lstStyle/>
          <a:p>
            <a:pPr algn="ctr"/>
            <a:r>
              <a:rPr lang="en-US" sz="1200" b="1" dirty="0" smtClean="0">
                <a:solidFill>
                  <a:schemeClr val="tx2"/>
                </a:solidFill>
                <a:latin typeface="Calibri Light" panose="020F0302020204030204" pitchFamily="34" charset="0"/>
                <a:cs typeface="Calibri Light" panose="020F0302020204030204" pitchFamily="34" charset="0"/>
              </a:rPr>
              <a:t>B</a:t>
            </a:r>
          </a:p>
        </p:txBody>
      </p:sp>
      <p:sp>
        <p:nvSpPr>
          <p:cNvPr id="325" name="TextBox 324"/>
          <p:cNvSpPr txBox="1"/>
          <p:nvPr/>
        </p:nvSpPr>
        <p:spPr>
          <a:xfrm>
            <a:off x="8735625" y="3949898"/>
            <a:ext cx="160457" cy="160457"/>
          </a:xfrm>
          <a:prstGeom prst="rect">
            <a:avLst/>
          </a:prstGeom>
          <a:noFill/>
        </p:spPr>
        <p:txBody>
          <a:bodyPr wrap="none" lIns="36000" tIns="36000" rIns="36000" bIns="36000" rtlCol="0" anchor="ctr" anchorCtr="0">
            <a:noAutofit/>
          </a:bodyPr>
          <a:lstStyle/>
          <a:p>
            <a:pPr algn="ctr"/>
            <a:r>
              <a:rPr lang="en-US" sz="1200" b="1" dirty="0" smtClean="0">
                <a:solidFill>
                  <a:schemeClr val="tx2"/>
                </a:solidFill>
                <a:latin typeface="Calibri Light" panose="020F0302020204030204" pitchFamily="34" charset="0"/>
                <a:cs typeface="Calibri Light" panose="020F0302020204030204" pitchFamily="34" charset="0"/>
              </a:rPr>
              <a:t>C</a:t>
            </a:r>
          </a:p>
        </p:txBody>
      </p:sp>
      <p:sp>
        <p:nvSpPr>
          <p:cNvPr id="326" name="TextBox 325"/>
          <p:cNvSpPr txBox="1"/>
          <p:nvPr/>
        </p:nvSpPr>
        <p:spPr>
          <a:xfrm>
            <a:off x="9538022" y="3949898"/>
            <a:ext cx="160457" cy="160457"/>
          </a:xfrm>
          <a:prstGeom prst="rect">
            <a:avLst/>
          </a:prstGeom>
          <a:noFill/>
        </p:spPr>
        <p:txBody>
          <a:bodyPr wrap="none" lIns="36000" tIns="36000" rIns="36000" bIns="36000" rtlCol="0" anchor="ctr" anchorCtr="0">
            <a:noAutofit/>
          </a:bodyPr>
          <a:lstStyle/>
          <a:p>
            <a:pPr algn="ctr"/>
            <a:r>
              <a:rPr lang="en-US" sz="1200" b="1" dirty="0" smtClean="0">
                <a:solidFill>
                  <a:schemeClr val="tx2"/>
                </a:solidFill>
                <a:latin typeface="Calibri Light" panose="020F0302020204030204" pitchFamily="34" charset="0"/>
                <a:cs typeface="Calibri Light" panose="020F0302020204030204" pitchFamily="34" charset="0"/>
              </a:rPr>
              <a:t>D</a:t>
            </a:r>
          </a:p>
        </p:txBody>
      </p:sp>
      <p:sp>
        <p:nvSpPr>
          <p:cNvPr id="327" name="TextBox 326"/>
          <p:cNvSpPr txBox="1"/>
          <p:nvPr/>
        </p:nvSpPr>
        <p:spPr>
          <a:xfrm>
            <a:off x="10340419" y="3949920"/>
            <a:ext cx="160457" cy="160457"/>
          </a:xfrm>
          <a:prstGeom prst="rect">
            <a:avLst/>
          </a:prstGeom>
          <a:noFill/>
        </p:spPr>
        <p:txBody>
          <a:bodyPr wrap="none" lIns="36000" tIns="36000" rIns="36000" bIns="36000" rtlCol="0" anchor="ctr" anchorCtr="0">
            <a:noAutofit/>
          </a:bodyPr>
          <a:lstStyle/>
          <a:p>
            <a:pPr algn="ctr"/>
            <a:r>
              <a:rPr lang="en-US" sz="1200" b="1" dirty="0" smtClean="0">
                <a:solidFill>
                  <a:schemeClr val="tx2"/>
                </a:solidFill>
                <a:latin typeface="Calibri Light" panose="020F0302020204030204" pitchFamily="34" charset="0"/>
                <a:cs typeface="Calibri Light" panose="020F0302020204030204" pitchFamily="34" charset="0"/>
              </a:rPr>
              <a:t>E</a:t>
            </a:r>
          </a:p>
        </p:txBody>
      </p:sp>
      <p:grpSp>
        <p:nvGrpSpPr>
          <p:cNvPr id="328" name="Group 327"/>
          <p:cNvGrpSpPr/>
          <p:nvPr/>
        </p:nvGrpSpPr>
        <p:grpSpPr>
          <a:xfrm>
            <a:off x="7812846" y="4922033"/>
            <a:ext cx="361079" cy="441318"/>
            <a:chOff x="1043510" y="3573020"/>
            <a:chExt cx="648090" cy="792110"/>
          </a:xfrm>
        </p:grpSpPr>
        <p:cxnSp>
          <p:nvCxnSpPr>
            <p:cNvPr id="329" name="Straight Arrow Connector 328"/>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30" name="Straight Arrow Connector 329"/>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31" name="Straight Arrow Connector 330"/>
            <p:cNvCxnSpPr/>
            <p:nvPr/>
          </p:nvCxnSpPr>
          <p:spPr>
            <a:xfrm flipH="1">
              <a:off x="1115600" y="371704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32" name="Straight Arrow Connector 331"/>
            <p:cNvCxnSpPr/>
            <p:nvPr/>
          </p:nvCxnSpPr>
          <p:spPr>
            <a:xfrm flipH="1">
              <a:off x="1115600" y="378905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33" name="Straight Arrow Connector 332"/>
            <p:cNvCxnSpPr/>
            <p:nvPr/>
          </p:nvCxnSpPr>
          <p:spPr>
            <a:xfrm flipH="1">
              <a:off x="1115600" y="393307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34" name="Straight Arrow Connector 333"/>
            <p:cNvCxnSpPr/>
            <p:nvPr/>
          </p:nvCxnSpPr>
          <p:spPr>
            <a:xfrm flipH="1">
              <a:off x="1115600" y="386106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35" name="Straight Arrow Connector 334"/>
            <p:cNvCxnSpPr/>
            <p:nvPr/>
          </p:nvCxnSpPr>
          <p:spPr>
            <a:xfrm flipH="1">
              <a:off x="1115600" y="400508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36" name="Straight Arrow Connector 335"/>
            <p:cNvCxnSpPr/>
            <p:nvPr/>
          </p:nvCxnSpPr>
          <p:spPr>
            <a:xfrm flipH="1">
              <a:off x="1115600" y="407709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37" name="Straight Arrow Connector 336"/>
            <p:cNvCxnSpPr/>
            <p:nvPr/>
          </p:nvCxnSpPr>
          <p:spPr>
            <a:xfrm flipH="1">
              <a:off x="1115600" y="414910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p:nvPr/>
          </p:nvCxnSpPr>
          <p:spPr>
            <a:xfrm flipH="1">
              <a:off x="1115600" y="422111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39" name="Straight Arrow Connector 338"/>
            <p:cNvCxnSpPr/>
            <p:nvPr/>
          </p:nvCxnSpPr>
          <p:spPr>
            <a:xfrm flipH="1">
              <a:off x="1115600" y="429312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p:nvPr/>
          </p:nvCxnSpPr>
          <p:spPr>
            <a:xfrm flipH="1">
              <a:off x="1115600" y="436513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341" name="Group 340"/>
          <p:cNvGrpSpPr/>
          <p:nvPr/>
        </p:nvGrpSpPr>
        <p:grpSpPr>
          <a:xfrm>
            <a:off x="8615243" y="4922033"/>
            <a:ext cx="361079" cy="441318"/>
            <a:chOff x="1043510" y="3573020"/>
            <a:chExt cx="648090" cy="792110"/>
          </a:xfrm>
        </p:grpSpPr>
        <p:cxnSp>
          <p:nvCxnSpPr>
            <p:cNvPr id="342" name="Straight Arrow Connector 341"/>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43" name="Straight Arrow Connector 342"/>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44" name="Straight Arrow Connector 343"/>
            <p:cNvCxnSpPr/>
            <p:nvPr/>
          </p:nvCxnSpPr>
          <p:spPr>
            <a:xfrm flipH="1">
              <a:off x="1115600" y="371704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45" name="Straight Arrow Connector 344"/>
            <p:cNvCxnSpPr/>
            <p:nvPr/>
          </p:nvCxnSpPr>
          <p:spPr>
            <a:xfrm flipH="1">
              <a:off x="1115600" y="378905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p:nvPr/>
          </p:nvCxnSpPr>
          <p:spPr>
            <a:xfrm flipH="1">
              <a:off x="1115600" y="393307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47" name="Straight Arrow Connector 346"/>
            <p:cNvCxnSpPr/>
            <p:nvPr/>
          </p:nvCxnSpPr>
          <p:spPr>
            <a:xfrm flipH="1">
              <a:off x="1115600" y="386106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48" name="Straight Arrow Connector 347"/>
            <p:cNvCxnSpPr/>
            <p:nvPr/>
          </p:nvCxnSpPr>
          <p:spPr>
            <a:xfrm flipH="1">
              <a:off x="1115600" y="400508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49" name="Straight Arrow Connector 348"/>
            <p:cNvCxnSpPr/>
            <p:nvPr/>
          </p:nvCxnSpPr>
          <p:spPr>
            <a:xfrm flipH="1">
              <a:off x="1115600" y="407709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50" name="Straight Arrow Connector 349"/>
            <p:cNvCxnSpPr/>
            <p:nvPr/>
          </p:nvCxnSpPr>
          <p:spPr>
            <a:xfrm flipH="1">
              <a:off x="1115600" y="414910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51" name="Straight Arrow Connector 350"/>
            <p:cNvCxnSpPr/>
            <p:nvPr/>
          </p:nvCxnSpPr>
          <p:spPr>
            <a:xfrm flipH="1">
              <a:off x="1115600" y="422111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52" name="Straight Arrow Connector 351"/>
            <p:cNvCxnSpPr/>
            <p:nvPr/>
          </p:nvCxnSpPr>
          <p:spPr>
            <a:xfrm flipH="1">
              <a:off x="1115600" y="429312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53" name="Straight Arrow Connector 352"/>
            <p:cNvCxnSpPr/>
            <p:nvPr/>
          </p:nvCxnSpPr>
          <p:spPr>
            <a:xfrm flipH="1">
              <a:off x="1115600" y="436513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p:nvGrpSpPr>
        <p:grpSpPr>
          <a:xfrm>
            <a:off x="9417640" y="4922033"/>
            <a:ext cx="361079" cy="441318"/>
            <a:chOff x="1043510" y="3573020"/>
            <a:chExt cx="648090" cy="792110"/>
          </a:xfrm>
        </p:grpSpPr>
        <p:cxnSp>
          <p:nvCxnSpPr>
            <p:cNvPr id="355" name="Straight Arrow Connector 354"/>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56" name="Straight Arrow Connector 355"/>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57" name="Straight Arrow Connector 356"/>
            <p:cNvCxnSpPr/>
            <p:nvPr/>
          </p:nvCxnSpPr>
          <p:spPr>
            <a:xfrm flipH="1">
              <a:off x="1115600" y="371704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58" name="Straight Arrow Connector 357"/>
            <p:cNvCxnSpPr/>
            <p:nvPr/>
          </p:nvCxnSpPr>
          <p:spPr>
            <a:xfrm flipH="1">
              <a:off x="1115600" y="378905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59" name="Straight Arrow Connector 358"/>
            <p:cNvCxnSpPr/>
            <p:nvPr/>
          </p:nvCxnSpPr>
          <p:spPr>
            <a:xfrm flipH="1">
              <a:off x="1115600" y="393307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60" name="Straight Arrow Connector 359"/>
            <p:cNvCxnSpPr/>
            <p:nvPr/>
          </p:nvCxnSpPr>
          <p:spPr>
            <a:xfrm flipH="1">
              <a:off x="1115600" y="386106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61" name="Straight Arrow Connector 360"/>
            <p:cNvCxnSpPr/>
            <p:nvPr/>
          </p:nvCxnSpPr>
          <p:spPr>
            <a:xfrm flipH="1">
              <a:off x="1115600" y="400508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62" name="Straight Arrow Connector 361"/>
            <p:cNvCxnSpPr/>
            <p:nvPr/>
          </p:nvCxnSpPr>
          <p:spPr>
            <a:xfrm flipH="1">
              <a:off x="1115600" y="407709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63" name="Straight Arrow Connector 362"/>
            <p:cNvCxnSpPr/>
            <p:nvPr/>
          </p:nvCxnSpPr>
          <p:spPr>
            <a:xfrm flipH="1">
              <a:off x="1115600" y="414910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64" name="Straight Arrow Connector 363"/>
            <p:cNvCxnSpPr/>
            <p:nvPr/>
          </p:nvCxnSpPr>
          <p:spPr>
            <a:xfrm flipH="1">
              <a:off x="1115600" y="422111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65" name="Straight Arrow Connector 364"/>
            <p:cNvCxnSpPr/>
            <p:nvPr/>
          </p:nvCxnSpPr>
          <p:spPr>
            <a:xfrm flipH="1">
              <a:off x="1115600" y="429312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66" name="Straight Arrow Connector 365"/>
            <p:cNvCxnSpPr/>
            <p:nvPr/>
          </p:nvCxnSpPr>
          <p:spPr>
            <a:xfrm flipH="1">
              <a:off x="1115600" y="436513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367" name="Group 366"/>
          <p:cNvGrpSpPr/>
          <p:nvPr/>
        </p:nvGrpSpPr>
        <p:grpSpPr>
          <a:xfrm>
            <a:off x="7812846" y="4254397"/>
            <a:ext cx="361079" cy="441318"/>
            <a:chOff x="1043510" y="3573020"/>
            <a:chExt cx="648090" cy="792110"/>
          </a:xfrm>
        </p:grpSpPr>
        <p:cxnSp>
          <p:nvCxnSpPr>
            <p:cNvPr id="368" name="Straight Arrow Connector 367"/>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69" name="Straight Arrow Connector 368"/>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0" name="Straight Arrow Connector 369"/>
            <p:cNvCxnSpPr/>
            <p:nvPr/>
          </p:nvCxnSpPr>
          <p:spPr>
            <a:xfrm flipH="1">
              <a:off x="1115600" y="371704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71" name="Straight Arrow Connector 370"/>
            <p:cNvCxnSpPr/>
            <p:nvPr/>
          </p:nvCxnSpPr>
          <p:spPr>
            <a:xfrm flipH="1">
              <a:off x="1115600" y="378905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72" name="Straight Arrow Connector 371"/>
            <p:cNvCxnSpPr/>
            <p:nvPr/>
          </p:nvCxnSpPr>
          <p:spPr>
            <a:xfrm flipH="1">
              <a:off x="1115600" y="393307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73" name="Straight Arrow Connector 372"/>
            <p:cNvCxnSpPr/>
            <p:nvPr/>
          </p:nvCxnSpPr>
          <p:spPr>
            <a:xfrm flipH="1">
              <a:off x="1115600" y="386106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74" name="Straight Arrow Connector 373"/>
            <p:cNvCxnSpPr/>
            <p:nvPr/>
          </p:nvCxnSpPr>
          <p:spPr>
            <a:xfrm flipH="1">
              <a:off x="1115600" y="400508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75" name="Straight Arrow Connector 374"/>
            <p:cNvCxnSpPr/>
            <p:nvPr/>
          </p:nvCxnSpPr>
          <p:spPr>
            <a:xfrm flipH="1">
              <a:off x="1115600" y="407709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76" name="Straight Arrow Connector 375"/>
            <p:cNvCxnSpPr/>
            <p:nvPr/>
          </p:nvCxnSpPr>
          <p:spPr>
            <a:xfrm flipH="1">
              <a:off x="1115600" y="414910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77" name="Straight Arrow Connector 376"/>
            <p:cNvCxnSpPr/>
            <p:nvPr/>
          </p:nvCxnSpPr>
          <p:spPr>
            <a:xfrm flipH="1">
              <a:off x="1115600" y="422111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78" name="Straight Arrow Connector 377"/>
            <p:cNvCxnSpPr/>
            <p:nvPr/>
          </p:nvCxnSpPr>
          <p:spPr>
            <a:xfrm flipH="1">
              <a:off x="1115600" y="429312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79" name="Straight Arrow Connector 378"/>
            <p:cNvCxnSpPr/>
            <p:nvPr/>
          </p:nvCxnSpPr>
          <p:spPr>
            <a:xfrm flipH="1">
              <a:off x="1115600" y="436513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380" name="Group 379"/>
          <p:cNvGrpSpPr/>
          <p:nvPr/>
        </p:nvGrpSpPr>
        <p:grpSpPr>
          <a:xfrm>
            <a:off x="8615243" y="4254397"/>
            <a:ext cx="361079" cy="441318"/>
            <a:chOff x="1043510" y="3573020"/>
            <a:chExt cx="648090" cy="792110"/>
          </a:xfrm>
        </p:grpSpPr>
        <p:cxnSp>
          <p:nvCxnSpPr>
            <p:cNvPr id="381" name="Straight Arrow Connector 380"/>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2" name="Straight Arrow Connector 381"/>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3" name="Straight Arrow Connector 382"/>
            <p:cNvCxnSpPr/>
            <p:nvPr/>
          </p:nvCxnSpPr>
          <p:spPr>
            <a:xfrm flipH="1">
              <a:off x="1115600" y="371704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84" name="Straight Arrow Connector 383"/>
            <p:cNvCxnSpPr/>
            <p:nvPr/>
          </p:nvCxnSpPr>
          <p:spPr>
            <a:xfrm flipH="1">
              <a:off x="1115600" y="378905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85" name="Straight Arrow Connector 384"/>
            <p:cNvCxnSpPr/>
            <p:nvPr/>
          </p:nvCxnSpPr>
          <p:spPr>
            <a:xfrm flipH="1">
              <a:off x="1115600" y="393307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86" name="Straight Arrow Connector 385"/>
            <p:cNvCxnSpPr/>
            <p:nvPr/>
          </p:nvCxnSpPr>
          <p:spPr>
            <a:xfrm flipH="1">
              <a:off x="1115600" y="386106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87" name="Straight Arrow Connector 386"/>
            <p:cNvCxnSpPr/>
            <p:nvPr/>
          </p:nvCxnSpPr>
          <p:spPr>
            <a:xfrm flipH="1">
              <a:off x="1115600" y="400508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88" name="Straight Arrow Connector 387"/>
            <p:cNvCxnSpPr/>
            <p:nvPr/>
          </p:nvCxnSpPr>
          <p:spPr>
            <a:xfrm flipH="1">
              <a:off x="1115600" y="407709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89" name="Straight Arrow Connector 388"/>
            <p:cNvCxnSpPr/>
            <p:nvPr/>
          </p:nvCxnSpPr>
          <p:spPr>
            <a:xfrm flipH="1">
              <a:off x="1115600" y="414910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90" name="Straight Arrow Connector 389"/>
            <p:cNvCxnSpPr/>
            <p:nvPr/>
          </p:nvCxnSpPr>
          <p:spPr>
            <a:xfrm flipH="1">
              <a:off x="1115600" y="422111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91" name="Straight Arrow Connector 390"/>
            <p:cNvCxnSpPr/>
            <p:nvPr/>
          </p:nvCxnSpPr>
          <p:spPr>
            <a:xfrm flipH="1">
              <a:off x="1115600" y="429312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92" name="Straight Arrow Connector 391"/>
            <p:cNvCxnSpPr/>
            <p:nvPr/>
          </p:nvCxnSpPr>
          <p:spPr>
            <a:xfrm flipH="1">
              <a:off x="1115600" y="436513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393" name="Group 392"/>
          <p:cNvGrpSpPr/>
          <p:nvPr/>
        </p:nvGrpSpPr>
        <p:grpSpPr>
          <a:xfrm>
            <a:off x="7010449" y="4922033"/>
            <a:ext cx="361079" cy="441318"/>
            <a:chOff x="1043510" y="3573020"/>
            <a:chExt cx="648090" cy="792110"/>
          </a:xfrm>
        </p:grpSpPr>
        <p:cxnSp>
          <p:nvCxnSpPr>
            <p:cNvPr id="394" name="Straight Arrow Connector 393"/>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5" name="Straight Arrow Connector 394"/>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6" name="Straight Arrow Connector 395"/>
            <p:cNvCxnSpPr/>
            <p:nvPr/>
          </p:nvCxnSpPr>
          <p:spPr>
            <a:xfrm flipH="1">
              <a:off x="1115600" y="371704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97" name="Straight Arrow Connector 396"/>
            <p:cNvCxnSpPr/>
            <p:nvPr/>
          </p:nvCxnSpPr>
          <p:spPr>
            <a:xfrm flipH="1">
              <a:off x="1115600" y="378905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98" name="Straight Arrow Connector 397"/>
            <p:cNvCxnSpPr/>
            <p:nvPr/>
          </p:nvCxnSpPr>
          <p:spPr>
            <a:xfrm flipH="1">
              <a:off x="1115600" y="393307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99" name="Straight Arrow Connector 398"/>
            <p:cNvCxnSpPr/>
            <p:nvPr/>
          </p:nvCxnSpPr>
          <p:spPr>
            <a:xfrm flipH="1">
              <a:off x="1115600" y="386106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00" name="Straight Arrow Connector 399"/>
            <p:cNvCxnSpPr/>
            <p:nvPr/>
          </p:nvCxnSpPr>
          <p:spPr>
            <a:xfrm flipH="1">
              <a:off x="1115600" y="400508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01" name="Straight Arrow Connector 400"/>
            <p:cNvCxnSpPr/>
            <p:nvPr/>
          </p:nvCxnSpPr>
          <p:spPr>
            <a:xfrm flipH="1">
              <a:off x="1115600" y="407709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02" name="Straight Arrow Connector 401"/>
            <p:cNvCxnSpPr/>
            <p:nvPr/>
          </p:nvCxnSpPr>
          <p:spPr>
            <a:xfrm flipH="1">
              <a:off x="1115600" y="414910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03" name="Straight Arrow Connector 402"/>
            <p:cNvCxnSpPr/>
            <p:nvPr/>
          </p:nvCxnSpPr>
          <p:spPr>
            <a:xfrm flipH="1">
              <a:off x="1115600" y="422111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04" name="Straight Arrow Connector 403"/>
            <p:cNvCxnSpPr/>
            <p:nvPr/>
          </p:nvCxnSpPr>
          <p:spPr>
            <a:xfrm flipH="1">
              <a:off x="1115600" y="429312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05" name="Straight Arrow Connector 404"/>
            <p:cNvCxnSpPr/>
            <p:nvPr/>
          </p:nvCxnSpPr>
          <p:spPr>
            <a:xfrm flipH="1">
              <a:off x="1115600" y="4365130"/>
              <a:ext cx="576000" cy="0"/>
            </a:xfrm>
            <a:prstGeom prst="straightConnector1">
              <a:avLst/>
            </a:prstGeom>
            <a:ln w="12700">
              <a:solidFill>
                <a:schemeClr val="bg1">
                  <a:lumMod val="50000"/>
                </a:schemeClr>
              </a:solidFill>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sp>
        <p:nvSpPr>
          <p:cNvPr id="406" name="TextBox 405"/>
          <p:cNvSpPr txBox="1"/>
          <p:nvPr/>
        </p:nvSpPr>
        <p:spPr>
          <a:xfrm>
            <a:off x="6168010" y="4414877"/>
            <a:ext cx="641918" cy="160457"/>
          </a:xfrm>
          <a:prstGeom prst="rect">
            <a:avLst/>
          </a:prstGeom>
          <a:noFill/>
        </p:spPr>
        <p:txBody>
          <a:bodyPr wrap="none" lIns="36000" tIns="36000" rIns="36000" bIns="36000" rtlCol="0" anchor="ctr" anchorCtr="0">
            <a:noAutofit/>
          </a:bodyPr>
          <a:lstStyle/>
          <a:p>
            <a:pPr algn="ctr"/>
            <a:r>
              <a:rPr lang="en-US" sz="1050" b="1" dirty="0" smtClean="0">
                <a:solidFill>
                  <a:schemeClr val="tx2"/>
                </a:solidFill>
                <a:latin typeface="Calibri Light" panose="020F0302020204030204" pitchFamily="34" charset="0"/>
                <a:cs typeface="Calibri Light" panose="020F0302020204030204" pitchFamily="34" charset="0"/>
              </a:rPr>
              <a:t>ITS IL</a:t>
            </a:r>
          </a:p>
        </p:txBody>
      </p:sp>
      <p:sp>
        <p:nvSpPr>
          <p:cNvPr id="407" name="TextBox 406"/>
          <p:cNvSpPr txBox="1"/>
          <p:nvPr/>
        </p:nvSpPr>
        <p:spPr>
          <a:xfrm>
            <a:off x="6168010" y="5042392"/>
            <a:ext cx="641918" cy="160457"/>
          </a:xfrm>
          <a:prstGeom prst="rect">
            <a:avLst/>
          </a:prstGeom>
          <a:noFill/>
        </p:spPr>
        <p:txBody>
          <a:bodyPr wrap="none" lIns="36000" tIns="36000" rIns="36000" bIns="36000" rtlCol="0" anchor="ctr" anchorCtr="0">
            <a:noAutofit/>
          </a:bodyPr>
          <a:lstStyle/>
          <a:p>
            <a:pPr algn="ctr"/>
            <a:r>
              <a:rPr lang="en-US" sz="1050" b="1" dirty="0" smtClean="0">
                <a:solidFill>
                  <a:schemeClr val="tx2"/>
                </a:solidFill>
                <a:latin typeface="Calibri Light" panose="020F0302020204030204" pitchFamily="34" charset="0"/>
                <a:cs typeface="Calibri Light" panose="020F0302020204030204" pitchFamily="34" charset="0"/>
              </a:rPr>
              <a:t>ITS ML/OL</a:t>
            </a:r>
          </a:p>
        </p:txBody>
      </p:sp>
      <p:sp>
        <p:nvSpPr>
          <p:cNvPr id="408" name="TextBox 407"/>
          <p:cNvSpPr txBox="1"/>
          <p:nvPr/>
        </p:nvSpPr>
        <p:spPr>
          <a:xfrm>
            <a:off x="6168010" y="5637649"/>
            <a:ext cx="641918" cy="160457"/>
          </a:xfrm>
          <a:prstGeom prst="rect">
            <a:avLst/>
          </a:prstGeom>
          <a:noFill/>
        </p:spPr>
        <p:txBody>
          <a:bodyPr wrap="none" lIns="36000" tIns="36000" rIns="36000" bIns="36000" rtlCol="0" anchor="ctr" anchorCtr="0">
            <a:noAutofit/>
          </a:bodyPr>
          <a:lstStyle/>
          <a:p>
            <a:pPr algn="ctr"/>
            <a:r>
              <a:rPr lang="en-US" sz="1050" b="1" dirty="0" smtClean="0">
                <a:solidFill>
                  <a:schemeClr val="tx2"/>
                </a:solidFill>
                <a:latin typeface="Calibri Light" panose="020F0302020204030204" pitchFamily="34" charset="0"/>
                <a:cs typeface="Calibri Light" panose="020F0302020204030204" pitchFamily="34" charset="0"/>
              </a:rPr>
              <a:t>MFT ID</a:t>
            </a:r>
          </a:p>
        </p:txBody>
      </p:sp>
      <p:sp>
        <p:nvSpPr>
          <p:cNvPr id="409" name="TextBox 408"/>
          <p:cNvSpPr txBox="1"/>
          <p:nvPr/>
        </p:nvSpPr>
        <p:spPr>
          <a:xfrm>
            <a:off x="6168010" y="6276481"/>
            <a:ext cx="641918" cy="160457"/>
          </a:xfrm>
          <a:prstGeom prst="rect">
            <a:avLst/>
          </a:prstGeom>
          <a:noFill/>
        </p:spPr>
        <p:txBody>
          <a:bodyPr wrap="none" lIns="36000" tIns="36000" rIns="36000" bIns="36000" rtlCol="0" anchor="ctr" anchorCtr="0">
            <a:noAutofit/>
          </a:bodyPr>
          <a:lstStyle/>
          <a:p>
            <a:pPr algn="ctr"/>
            <a:r>
              <a:rPr lang="en-US" sz="1050" b="1" dirty="0" smtClean="0">
                <a:solidFill>
                  <a:schemeClr val="tx2"/>
                </a:solidFill>
                <a:latin typeface="Calibri Light" panose="020F0302020204030204" pitchFamily="34" charset="0"/>
                <a:cs typeface="Calibri Light" panose="020F0302020204030204" pitchFamily="34" charset="0"/>
              </a:rPr>
              <a:t>MFT OD</a:t>
            </a:r>
          </a:p>
        </p:txBody>
      </p:sp>
      <p:grpSp>
        <p:nvGrpSpPr>
          <p:cNvPr id="410" name="Group 409"/>
          <p:cNvGrpSpPr/>
          <p:nvPr/>
        </p:nvGrpSpPr>
        <p:grpSpPr>
          <a:xfrm>
            <a:off x="7010449" y="5517290"/>
            <a:ext cx="361079" cy="441318"/>
            <a:chOff x="1043510" y="3573020"/>
            <a:chExt cx="648090" cy="792110"/>
          </a:xfrm>
        </p:grpSpPr>
        <p:cxnSp>
          <p:nvCxnSpPr>
            <p:cNvPr id="411" name="Straight Arrow Connector 410"/>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12" name="Straight Arrow Connector 411"/>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13" name="Straight Arrow Connector 412"/>
            <p:cNvCxnSpPr/>
            <p:nvPr/>
          </p:nvCxnSpPr>
          <p:spPr>
            <a:xfrm flipH="1">
              <a:off x="1115600" y="371704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14" name="Straight Arrow Connector 413"/>
            <p:cNvCxnSpPr/>
            <p:nvPr/>
          </p:nvCxnSpPr>
          <p:spPr>
            <a:xfrm flipH="1">
              <a:off x="1115600" y="378905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15" name="Straight Arrow Connector 414"/>
            <p:cNvCxnSpPr/>
            <p:nvPr/>
          </p:nvCxnSpPr>
          <p:spPr>
            <a:xfrm flipH="1">
              <a:off x="1115600" y="393307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16" name="Straight Arrow Connector 415"/>
            <p:cNvCxnSpPr/>
            <p:nvPr/>
          </p:nvCxnSpPr>
          <p:spPr>
            <a:xfrm flipH="1">
              <a:off x="1115600" y="386106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17" name="Straight Arrow Connector 416"/>
            <p:cNvCxnSpPr/>
            <p:nvPr/>
          </p:nvCxnSpPr>
          <p:spPr>
            <a:xfrm flipH="1">
              <a:off x="1115600" y="400508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18" name="Straight Arrow Connector 417"/>
            <p:cNvCxnSpPr/>
            <p:nvPr/>
          </p:nvCxnSpPr>
          <p:spPr>
            <a:xfrm flipH="1">
              <a:off x="1115600" y="407709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19" name="Straight Arrow Connector 418"/>
            <p:cNvCxnSpPr/>
            <p:nvPr/>
          </p:nvCxnSpPr>
          <p:spPr>
            <a:xfrm flipH="1">
              <a:off x="1115600" y="414910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20" name="Straight Arrow Connector 419"/>
            <p:cNvCxnSpPr/>
            <p:nvPr/>
          </p:nvCxnSpPr>
          <p:spPr>
            <a:xfrm flipH="1">
              <a:off x="1115600" y="422111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21" name="Straight Arrow Connector 420"/>
            <p:cNvCxnSpPr/>
            <p:nvPr/>
          </p:nvCxnSpPr>
          <p:spPr>
            <a:xfrm flipH="1">
              <a:off x="1115600" y="429312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22" name="Straight Arrow Connector 421"/>
            <p:cNvCxnSpPr/>
            <p:nvPr/>
          </p:nvCxnSpPr>
          <p:spPr>
            <a:xfrm flipH="1">
              <a:off x="1115600" y="4365130"/>
              <a:ext cx="576000" cy="0"/>
            </a:xfrm>
            <a:prstGeom prst="straightConnector1">
              <a:avLst/>
            </a:prstGeom>
            <a:ln w="12700">
              <a:solidFill>
                <a:schemeClr val="bg1">
                  <a:lumMod val="85000"/>
                </a:schemeClr>
              </a:solidFill>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423" name="Group 422"/>
          <p:cNvGrpSpPr/>
          <p:nvPr/>
        </p:nvGrpSpPr>
        <p:grpSpPr>
          <a:xfrm>
            <a:off x="7812846" y="5517290"/>
            <a:ext cx="361079" cy="441318"/>
            <a:chOff x="1043510" y="3573020"/>
            <a:chExt cx="648090" cy="792110"/>
          </a:xfrm>
        </p:grpSpPr>
        <p:cxnSp>
          <p:nvCxnSpPr>
            <p:cNvPr id="424" name="Straight Arrow Connector 423"/>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25" name="Straight Arrow Connector 424"/>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26" name="Straight Arrow Connector 425"/>
            <p:cNvCxnSpPr/>
            <p:nvPr/>
          </p:nvCxnSpPr>
          <p:spPr>
            <a:xfrm flipH="1">
              <a:off x="1115600" y="371704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27" name="Straight Arrow Connector 426"/>
            <p:cNvCxnSpPr/>
            <p:nvPr/>
          </p:nvCxnSpPr>
          <p:spPr>
            <a:xfrm flipH="1">
              <a:off x="1115600" y="378905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28" name="Straight Arrow Connector 427"/>
            <p:cNvCxnSpPr/>
            <p:nvPr/>
          </p:nvCxnSpPr>
          <p:spPr>
            <a:xfrm flipH="1">
              <a:off x="1115600" y="393307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29" name="Straight Arrow Connector 428"/>
            <p:cNvCxnSpPr/>
            <p:nvPr/>
          </p:nvCxnSpPr>
          <p:spPr>
            <a:xfrm flipH="1">
              <a:off x="1115600" y="386106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30" name="Straight Arrow Connector 429"/>
            <p:cNvCxnSpPr/>
            <p:nvPr/>
          </p:nvCxnSpPr>
          <p:spPr>
            <a:xfrm flipH="1">
              <a:off x="1115600" y="400508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31" name="Straight Arrow Connector 430"/>
            <p:cNvCxnSpPr/>
            <p:nvPr/>
          </p:nvCxnSpPr>
          <p:spPr>
            <a:xfrm flipH="1">
              <a:off x="1115600" y="407709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32" name="Straight Arrow Connector 431"/>
            <p:cNvCxnSpPr/>
            <p:nvPr/>
          </p:nvCxnSpPr>
          <p:spPr>
            <a:xfrm flipH="1">
              <a:off x="1115600" y="414910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33" name="Straight Arrow Connector 432"/>
            <p:cNvCxnSpPr/>
            <p:nvPr/>
          </p:nvCxnSpPr>
          <p:spPr>
            <a:xfrm flipH="1">
              <a:off x="1115600" y="422111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34" name="Straight Arrow Connector 433"/>
            <p:cNvCxnSpPr/>
            <p:nvPr/>
          </p:nvCxnSpPr>
          <p:spPr>
            <a:xfrm flipH="1">
              <a:off x="1115600" y="429312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35" name="Straight Arrow Connector 434"/>
            <p:cNvCxnSpPr/>
            <p:nvPr/>
          </p:nvCxnSpPr>
          <p:spPr>
            <a:xfrm flipH="1">
              <a:off x="1115600" y="436513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436" name="Group 435"/>
          <p:cNvGrpSpPr/>
          <p:nvPr/>
        </p:nvGrpSpPr>
        <p:grpSpPr>
          <a:xfrm>
            <a:off x="8615243" y="5517290"/>
            <a:ext cx="361079" cy="441318"/>
            <a:chOff x="1043510" y="3573020"/>
            <a:chExt cx="648090" cy="792110"/>
          </a:xfrm>
        </p:grpSpPr>
        <p:cxnSp>
          <p:nvCxnSpPr>
            <p:cNvPr id="437" name="Straight Arrow Connector 436"/>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38" name="Straight Arrow Connector 437"/>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39" name="Straight Arrow Connector 438"/>
            <p:cNvCxnSpPr/>
            <p:nvPr/>
          </p:nvCxnSpPr>
          <p:spPr>
            <a:xfrm flipH="1">
              <a:off x="1115600" y="371704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40" name="Straight Arrow Connector 439"/>
            <p:cNvCxnSpPr/>
            <p:nvPr/>
          </p:nvCxnSpPr>
          <p:spPr>
            <a:xfrm flipH="1">
              <a:off x="1115600" y="378905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41" name="Straight Arrow Connector 440"/>
            <p:cNvCxnSpPr/>
            <p:nvPr/>
          </p:nvCxnSpPr>
          <p:spPr>
            <a:xfrm flipH="1">
              <a:off x="1115600" y="393307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42" name="Straight Arrow Connector 441"/>
            <p:cNvCxnSpPr/>
            <p:nvPr/>
          </p:nvCxnSpPr>
          <p:spPr>
            <a:xfrm flipH="1">
              <a:off x="1115600" y="386106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43" name="Straight Arrow Connector 442"/>
            <p:cNvCxnSpPr/>
            <p:nvPr/>
          </p:nvCxnSpPr>
          <p:spPr>
            <a:xfrm flipH="1">
              <a:off x="1115600" y="400508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44" name="Straight Arrow Connector 443"/>
            <p:cNvCxnSpPr/>
            <p:nvPr/>
          </p:nvCxnSpPr>
          <p:spPr>
            <a:xfrm flipH="1">
              <a:off x="1115600" y="407709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45" name="Straight Arrow Connector 444"/>
            <p:cNvCxnSpPr/>
            <p:nvPr/>
          </p:nvCxnSpPr>
          <p:spPr>
            <a:xfrm flipH="1">
              <a:off x="1115600" y="414910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46" name="Straight Arrow Connector 445"/>
            <p:cNvCxnSpPr/>
            <p:nvPr/>
          </p:nvCxnSpPr>
          <p:spPr>
            <a:xfrm flipH="1">
              <a:off x="1115600" y="422111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47" name="Straight Arrow Connector 446"/>
            <p:cNvCxnSpPr/>
            <p:nvPr/>
          </p:nvCxnSpPr>
          <p:spPr>
            <a:xfrm flipH="1">
              <a:off x="1115600" y="429312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48" name="Straight Arrow Connector 447"/>
            <p:cNvCxnSpPr/>
            <p:nvPr/>
          </p:nvCxnSpPr>
          <p:spPr>
            <a:xfrm flipH="1">
              <a:off x="1115600" y="4365130"/>
              <a:ext cx="576000" cy="0"/>
            </a:xfrm>
            <a:prstGeom prst="straightConnector1">
              <a:avLst/>
            </a:prstGeom>
            <a:ln w="12700">
              <a:solidFill>
                <a:srgbClr val="FF9900"/>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449" name="Group 448"/>
          <p:cNvGrpSpPr/>
          <p:nvPr/>
        </p:nvGrpSpPr>
        <p:grpSpPr>
          <a:xfrm>
            <a:off x="7010449" y="6156122"/>
            <a:ext cx="361079" cy="441318"/>
            <a:chOff x="1043510" y="3573020"/>
            <a:chExt cx="648090" cy="792110"/>
          </a:xfrm>
        </p:grpSpPr>
        <p:cxnSp>
          <p:nvCxnSpPr>
            <p:cNvPr id="450" name="Straight Arrow Connector 449"/>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51" name="Straight Arrow Connector 450"/>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52" name="Straight Arrow Connector 451"/>
            <p:cNvCxnSpPr/>
            <p:nvPr/>
          </p:nvCxnSpPr>
          <p:spPr>
            <a:xfrm flipH="1">
              <a:off x="1115600" y="371704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53" name="Straight Arrow Connector 452"/>
            <p:cNvCxnSpPr/>
            <p:nvPr/>
          </p:nvCxnSpPr>
          <p:spPr>
            <a:xfrm flipH="1">
              <a:off x="1115600" y="378905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H="1">
              <a:off x="1115600" y="393307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a:off x="1115600" y="386106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H="1">
              <a:off x="1115600" y="400508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57" name="Straight Arrow Connector 456"/>
            <p:cNvCxnSpPr/>
            <p:nvPr/>
          </p:nvCxnSpPr>
          <p:spPr>
            <a:xfrm flipH="1">
              <a:off x="1115600" y="407709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58" name="Straight Arrow Connector 457"/>
            <p:cNvCxnSpPr/>
            <p:nvPr/>
          </p:nvCxnSpPr>
          <p:spPr>
            <a:xfrm flipH="1">
              <a:off x="1115600" y="414910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59" name="Straight Arrow Connector 458"/>
            <p:cNvCxnSpPr/>
            <p:nvPr/>
          </p:nvCxnSpPr>
          <p:spPr>
            <a:xfrm flipH="1">
              <a:off x="1115600" y="422111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60" name="Straight Arrow Connector 459"/>
            <p:cNvCxnSpPr/>
            <p:nvPr/>
          </p:nvCxnSpPr>
          <p:spPr>
            <a:xfrm flipH="1">
              <a:off x="1115600" y="429312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61" name="Straight Arrow Connector 460"/>
            <p:cNvCxnSpPr/>
            <p:nvPr/>
          </p:nvCxnSpPr>
          <p:spPr>
            <a:xfrm flipH="1">
              <a:off x="1115600" y="4365130"/>
              <a:ext cx="576000" cy="0"/>
            </a:xfrm>
            <a:prstGeom prst="straightConnector1">
              <a:avLst/>
            </a:prstGeom>
            <a:ln w="12700">
              <a:solidFill>
                <a:schemeClr val="bg1">
                  <a:lumMod val="85000"/>
                </a:schemeClr>
              </a:solidFill>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462" name="Group 461"/>
          <p:cNvGrpSpPr/>
          <p:nvPr/>
        </p:nvGrpSpPr>
        <p:grpSpPr>
          <a:xfrm>
            <a:off x="7813726" y="6156122"/>
            <a:ext cx="361079" cy="441318"/>
            <a:chOff x="1043510" y="3573020"/>
            <a:chExt cx="648090" cy="792110"/>
          </a:xfrm>
        </p:grpSpPr>
        <p:cxnSp>
          <p:nvCxnSpPr>
            <p:cNvPr id="463" name="Straight Arrow Connector 462"/>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64" name="Straight Arrow Connector 463"/>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65" name="Straight Arrow Connector 464"/>
            <p:cNvCxnSpPr/>
            <p:nvPr/>
          </p:nvCxnSpPr>
          <p:spPr>
            <a:xfrm flipH="1">
              <a:off x="1115600" y="371704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66" name="Straight Arrow Connector 465"/>
            <p:cNvCxnSpPr/>
            <p:nvPr/>
          </p:nvCxnSpPr>
          <p:spPr>
            <a:xfrm flipH="1">
              <a:off x="1115600" y="378905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67" name="Straight Arrow Connector 466"/>
            <p:cNvCxnSpPr/>
            <p:nvPr/>
          </p:nvCxnSpPr>
          <p:spPr>
            <a:xfrm flipH="1">
              <a:off x="1115600" y="393307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68" name="Straight Arrow Connector 467"/>
            <p:cNvCxnSpPr/>
            <p:nvPr/>
          </p:nvCxnSpPr>
          <p:spPr>
            <a:xfrm flipH="1">
              <a:off x="1115600" y="386106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69" name="Straight Arrow Connector 468"/>
            <p:cNvCxnSpPr/>
            <p:nvPr/>
          </p:nvCxnSpPr>
          <p:spPr>
            <a:xfrm flipH="1">
              <a:off x="1115600" y="400508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70" name="Straight Arrow Connector 469"/>
            <p:cNvCxnSpPr/>
            <p:nvPr/>
          </p:nvCxnSpPr>
          <p:spPr>
            <a:xfrm flipH="1">
              <a:off x="1115600" y="407709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71" name="Straight Arrow Connector 470"/>
            <p:cNvCxnSpPr/>
            <p:nvPr/>
          </p:nvCxnSpPr>
          <p:spPr>
            <a:xfrm flipH="1">
              <a:off x="1115600" y="414910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H="1">
              <a:off x="1115600" y="422111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H="1">
              <a:off x="1115600" y="429312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H="1">
              <a:off x="1115600" y="436513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475" name="Group 474"/>
          <p:cNvGrpSpPr/>
          <p:nvPr/>
        </p:nvGrpSpPr>
        <p:grpSpPr>
          <a:xfrm>
            <a:off x="8615243" y="6156122"/>
            <a:ext cx="361079" cy="441318"/>
            <a:chOff x="1043510" y="3573020"/>
            <a:chExt cx="648090" cy="792110"/>
          </a:xfrm>
        </p:grpSpPr>
        <p:cxnSp>
          <p:nvCxnSpPr>
            <p:cNvPr id="476" name="Straight Arrow Connector 475"/>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a:off x="1115600" y="371704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flipH="1">
              <a:off x="1115600" y="378905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flipH="1">
              <a:off x="1115600" y="393307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flipH="1">
              <a:off x="1115600" y="386106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flipH="1">
              <a:off x="1115600" y="400508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83" name="Straight Arrow Connector 482"/>
            <p:cNvCxnSpPr/>
            <p:nvPr/>
          </p:nvCxnSpPr>
          <p:spPr>
            <a:xfrm flipH="1">
              <a:off x="1115600" y="407709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84" name="Straight Arrow Connector 483"/>
            <p:cNvCxnSpPr/>
            <p:nvPr/>
          </p:nvCxnSpPr>
          <p:spPr>
            <a:xfrm flipH="1">
              <a:off x="1115600" y="414910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85" name="Straight Arrow Connector 484"/>
            <p:cNvCxnSpPr/>
            <p:nvPr/>
          </p:nvCxnSpPr>
          <p:spPr>
            <a:xfrm flipH="1">
              <a:off x="1115600" y="422111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86" name="Straight Arrow Connector 485"/>
            <p:cNvCxnSpPr/>
            <p:nvPr/>
          </p:nvCxnSpPr>
          <p:spPr>
            <a:xfrm flipH="1">
              <a:off x="1115600" y="429312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87" name="Straight Arrow Connector 486"/>
            <p:cNvCxnSpPr/>
            <p:nvPr/>
          </p:nvCxnSpPr>
          <p:spPr>
            <a:xfrm flipH="1">
              <a:off x="1115600" y="4365130"/>
              <a:ext cx="576000" cy="0"/>
            </a:xfrm>
            <a:prstGeom prst="straightConnector1">
              <a:avLst/>
            </a:prstGeom>
            <a:ln w="12700">
              <a:solidFill>
                <a:schemeClr val="bg1">
                  <a:lumMod val="50000"/>
                </a:schemeClr>
              </a:solidFill>
              <a:prstDash val="sysDot"/>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488" name="Group 487"/>
          <p:cNvGrpSpPr/>
          <p:nvPr/>
        </p:nvGrpSpPr>
        <p:grpSpPr>
          <a:xfrm>
            <a:off x="9417640" y="6156122"/>
            <a:ext cx="361079" cy="441318"/>
            <a:chOff x="1043510" y="3573020"/>
            <a:chExt cx="648090" cy="792110"/>
          </a:xfrm>
        </p:grpSpPr>
        <p:cxnSp>
          <p:nvCxnSpPr>
            <p:cNvPr id="489" name="Straight Arrow Connector 488"/>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90" name="Straight Arrow Connector 489"/>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91" name="Straight Arrow Connector 490"/>
            <p:cNvCxnSpPr/>
            <p:nvPr/>
          </p:nvCxnSpPr>
          <p:spPr>
            <a:xfrm flipH="1">
              <a:off x="1115600" y="371704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92" name="Straight Arrow Connector 491"/>
            <p:cNvCxnSpPr/>
            <p:nvPr/>
          </p:nvCxnSpPr>
          <p:spPr>
            <a:xfrm flipH="1">
              <a:off x="1115600" y="378905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93" name="Straight Arrow Connector 492"/>
            <p:cNvCxnSpPr/>
            <p:nvPr/>
          </p:nvCxnSpPr>
          <p:spPr>
            <a:xfrm flipH="1">
              <a:off x="1115600" y="393307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94" name="Straight Arrow Connector 493"/>
            <p:cNvCxnSpPr/>
            <p:nvPr/>
          </p:nvCxnSpPr>
          <p:spPr>
            <a:xfrm flipH="1">
              <a:off x="1115600" y="386106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95" name="Straight Arrow Connector 494"/>
            <p:cNvCxnSpPr/>
            <p:nvPr/>
          </p:nvCxnSpPr>
          <p:spPr>
            <a:xfrm flipH="1">
              <a:off x="1115600" y="400508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96" name="Straight Arrow Connector 495"/>
            <p:cNvCxnSpPr/>
            <p:nvPr/>
          </p:nvCxnSpPr>
          <p:spPr>
            <a:xfrm flipH="1">
              <a:off x="1115600" y="407709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97" name="Straight Arrow Connector 496"/>
            <p:cNvCxnSpPr/>
            <p:nvPr/>
          </p:nvCxnSpPr>
          <p:spPr>
            <a:xfrm flipH="1">
              <a:off x="1115600" y="414910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98" name="Straight Arrow Connector 497"/>
            <p:cNvCxnSpPr/>
            <p:nvPr/>
          </p:nvCxnSpPr>
          <p:spPr>
            <a:xfrm flipH="1">
              <a:off x="1115600" y="422111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99" name="Straight Arrow Connector 498"/>
            <p:cNvCxnSpPr/>
            <p:nvPr/>
          </p:nvCxnSpPr>
          <p:spPr>
            <a:xfrm flipH="1">
              <a:off x="1115600" y="429312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00" name="Straight Arrow Connector 499"/>
            <p:cNvCxnSpPr/>
            <p:nvPr/>
          </p:nvCxnSpPr>
          <p:spPr>
            <a:xfrm flipH="1">
              <a:off x="1115600" y="436513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sp>
        <p:nvSpPr>
          <p:cNvPr id="501" name="Oval 500"/>
          <p:cNvSpPr/>
          <p:nvPr/>
        </p:nvSpPr>
        <p:spPr>
          <a:xfrm>
            <a:off x="6970329" y="6196264"/>
            <a:ext cx="441318" cy="220629"/>
          </a:xfrm>
          <a:prstGeom prst="ellipse">
            <a:avLst/>
          </a:prstGeom>
          <a:ln w="12700">
            <a:solidFill>
              <a:srgbClr val="FF0000"/>
            </a:solidFill>
            <a:prstDash val="dash"/>
            <a:headEnd type="none"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nvGrpSpPr>
          <p:cNvPr id="502" name="Group 501"/>
          <p:cNvGrpSpPr/>
          <p:nvPr/>
        </p:nvGrpSpPr>
        <p:grpSpPr>
          <a:xfrm>
            <a:off x="9417640" y="4254397"/>
            <a:ext cx="361079" cy="441318"/>
            <a:chOff x="1043510" y="3573020"/>
            <a:chExt cx="648090" cy="792110"/>
          </a:xfrm>
        </p:grpSpPr>
        <p:cxnSp>
          <p:nvCxnSpPr>
            <p:cNvPr id="503" name="Straight Arrow Connector 502"/>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04" name="Straight Arrow Connector 503"/>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05" name="Straight Arrow Connector 504"/>
            <p:cNvCxnSpPr/>
            <p:nvPr/>
          </p:nvCxnSpPr>
          <p:spPr>
            <a:xfrm flipH="1">
              <a:off x="1115600" y="371704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06" name="Straight Arrow Connector 505"/>
            <p:cNvCxnSpPr/>
            <p:nvPr/>
          </p:nvCxnSpPr>
          <p:spPr>
            <a:xfrm flipH="1">
              <a:off x="1115600" y="378905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07" name="Straight Arrow Connector 506"/>
            <p:cNvCxnSpPr/>
            <p:nvPr/>
          </p:nvCxnSpPr>
          <p:spPr>
            <a:xfrm flipH="1">
              <a:off x="1115600" y="393307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08" name="Straight Arrow Connector 507"/>
            <p:cNvCxnSpPr/>
            <p:nvPr/>
          </p:nvCxnSpPr>
          <p:spPr>
            <a:xfrm flipH="1">
              <a:off x="1115600" y="386106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09" name="Straight Arrow Connector 508"/>
            <p:cNvCxnSpPr/>
            <p:nvPr/>
          </p:nvCxnSpPr>
          <p:spPr>
            <a:xfrm flipH="1">
              <a:off x="1115600" y="400508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10" name="Straight Arrow Connector 509"/>
            <p:cNvCxnSpPr/>
            <p:nvPr/>
          </p:nvCxnSpPr>
          <p:spPr>
            <a:xfrm flipH="1">
              <a:off x="1115600" y="407709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11" name="Straight Arrow Connector 510"/>
            <p:cNvCxnSpPr/>
            <p:nvPr/>
          </p:nvCxnSpPr>
          <p:spPr>
            <a:xfrm flipH="1">
              <a:off x="1115600" y="414910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12" name="Straight Arrow Connector 511"/>
            <p:cNvCxnSpPr/>
            <p:nvPr/>
          </p:nvCxnSpPr>
          <p:spPr>
            <a:xfrm flipH="1">
              <a:off x="1115600" y="422111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13" name="Straight Arrow Connector 512"/>
            <p:cNvCxnSpPr/>
            <p:nvPr/>
          </p:nvCxnSpPr>
          <p:spPr>
            <a:xfrm flipH="1">
              <a:off x="1115600" y="429312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14" name="Straight Arrow Connector 513"/>
            <p:cNvCxnSpPr/>
            <p:nvPr/>
          </p:nvCxnSpPr>
          <p:spPr>
            <a:xfrm flipH="1">
              <a:off x="1115600" y="436513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515" name="Group 514"/>
          <p:cNvGrpSpPr/>
          <p:nvPr/>
        </p:nvGrpSpPr>
        <p:grpSpPr>
          <a:xfrm>
            <a:off x="10220037" y="4254397"/>
            <a:ext cx="361079" cy="441318"/>
            <a:chOff x="1043510" y="3573020"/>
            <a:chExt cx="648090" cy="792110"/>
          </a:xfrm>
        </p:grpSpPr>
        <p:cxnSp>
          <p:nvCxnSpPr>
            <p:cNvPr id="516" name="Straight Arrow Connector 515"/>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17" name="Straight Arrow Connector 516"/>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18" name="Straight Arrow Connector 517"/>
            <p:cNvCxnSpPr/>
            <p:nvPr/>
          </p:nvCxnSpPr>
          <p:spPr>
            <a:xfrm flipH="1">
              <a:off x="1115600" y="371704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19" name="Straight Arrow Connector 518"/>
            <p:cNvCxnSpPr/>
            <p:nvPr/>
          </p:nvCxnSpPr>
          <p:spPr>
            <a:xfrm flipH="1">
              <a:off x="1115600" y="378905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20" name="Straight Arrow Connector 519"/>
            <p:cNvCxnSpPr/>
            <p:nvPr/>
          </p:nvCxnSpPr>
          <p:spPr>
            <a:xfrm flipH="1">
              <a:off x="1115600" y="393307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21" name="Straight Arrow Connector 520"/>
            <p:cNvCxnSpPr/>
            <p:nvPr/>
          </p:nvCxnSpPr>
          <p:spPr>
            <a:xfrm flipH="1">
              <a:off x="1115600" y="386106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22" name="Straight Arrow Connector 521"/>
            <p:cNvCxnSpPr/>
            <p:nvPr/>
          </p:nvCxnSpPr>
          <p:spPr>
            <a:xfrm flipH="1">
              <a:off x="1115600" y="400508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23" name="Straight Arrow Connector 522"/>
            <p:cNvCxnSpPr/>
            <p:nvPr/>
          </p:nvCxnSpPr>
          <p:spPr>
            <a:xfrm flipH="1">
              <a:off x="1115600" y="407709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24" name="Straight Arrow Connector 523"/>
            <p:cNvCxnSpPr/>
            <p:nvPr/>
          </p:nvCxnSpPr>
          <p:spPr>
            <a:xfrm flipH="1">
              <a:off x="1115600" y="414910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25" name="Straight Arrow Connector 524"/>
            <p:cNvCxnSpPr/>
            <p:nvPr/>
          </p:nvCxnSpPr>
          <p:spPr>
            <a:xfrm flipH="1">
              <a:off x="1115600" y="422111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26" name="Straight Arrow Connector 525"/>
            <p:cNvCxnSpPr/>
            <p:nvPr/>
          </p:nvCxnSpPr>
          <p:spPr>
            <a:xfrm flipH="1">
              <a:off x="1115600" y="429312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27" name="Straight Arrow Connector 526"/>
            <p:cNvCxnSpPr/>
            <p:nvPr/>
          </p:nvCxnSpPr>
          <p:spPr>
            <a:xfrm flipH="1">
              <a:off x="1115600" y="436513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528" name="Group 527"/>
          <p:cNvGrpSpPr/>
          <p:nvPr/>
        </p:nvGrpSpPr>
        <p:grpSpPr>
          <a:xfrm>
            <a:off x="9417640" y="5517290"/>
            <a:ext cx="361079" cy="441318"/>
            <a:chOff x="1043510" y="3573020"/>
            <a:chExt cx="648090" cy="792110"/>
          </a:xfrm>
        </p:grpSpPr>
        <p:cxnSp>
          <p:nvCxnSpPr>
            <p:cNvPr id="529" name="Straight Arrow Connector 528"/>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30" name="Straight Arrow Connector 529"/>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31" name="Straight Arrow Connector 530"/>
            <p:cNvCxnSpPr/>
            <p:nvPr/>
          </p:nvCxnSpPr>
          <p:spPr>
            <a:xfrm flipH="1">
              <a:off x="1115600" y="371704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32" name="Straight Arrow Connector 531"/>
            <p:cNvCxnSpPr/>
            <p:nvPr/>
          </p:nvCxnSpPr>
          <p:spPr>
            <a:xfrm flipH="1">
              <a:off x="1115600" y="378905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33" name="Straight Arrow Connector 532"/>
            <p:cNvCxnSpPr/>
            <p:nvPr/>
          </p:nvCxnSpPr>
          <p:spPr>
            <a:xfrm flipH="1">
              <a:off x="1115600" y="393307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34" name="Straight Arrow Connector 533"/>
            <p:cNvCxnSpPr/>
            <p:nvPr/>
          </p:nvCxnSpPr>
          <p:spPr>
            <a:xfrm flipH="1">
              <a:off x="1115600" y="386106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35" name="Straight Arrow Connector 534"/>
            <p:cNvCxnSpPr/>
            <p:nvPr/>
          </p:nvCxnSpPr>
          <p:spPr>
            <a:xfrm flipH="1">
              <a:off x="1115600" y="400508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36" name="Straight Arrow Connector 535"/>
            <p:cNvCxnSpPr/>
            <p:nvPr/>
          </p:nvCxnSpPr>
          <p:spPr>
            <a:xfrm flipH="1">
              <a:off x="1115600" y="407709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37" name="Straight Arrow Connector 536"/>
            <p:cNvCxnSpPr/>
            <p:nvPr/>
          </p:nvCxnSpPr>
          <p:spPr>
            <a:xfrm flipH="1">
              <a:off x="1115600" y="414910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38" name="Straight Arrow Connector 537"/>
            <p:cNvCxnSpPr/>
            <p:nvPr/>
          </p:nvCxnSpPr>
          <p:spPr>
            <a:xfrm flipH="1">
              <a:off x="1115600" y="422111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39" name="Straight Arrow Connector 538"/>
            <p:cNvCxnSpPr/>
            <p:nvPr/>
          </p:nvCxnSpPr>
          <p:spPr>
            <a:xfrm flipH="1">
              <a:off x="1115600" y="429312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40" name="Straight Arrow Connector 539"/>
            <p:cNvCxnSpPr/>
            <p:nvPr/>
          </p:nvCxnSpPr>
          <p:spPr>
            <a:xfrm flipH="1">
              <a:off x="1115600" y="436513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541" name="Group 540"/>
          <p:cNvGrpSpPr/>
          <p:nvPr/>
        </p:nvGrpSpPr>
        <p:grpSpPr>
          <a:xfrm>
            <a:off x="10220037" y="5517290"/>
            <a:ext cx="361079" cy="441318"/>
            <a:chOff x="1043510" y="3573020"/>
            <a:chExt cx="648090" cy="792110"/>
          </a:xfrm>
        </p:grpSpPr>
        <p:cxnSp>
          <p:nvCxnSpPr>
            <p:cNvPr id="542" name="Straight Arrow Connector 541"/>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43" name="Straight Arrow Connector 542"/>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44" name="Straight Arrow Connector 543"/>
            <p:cNvCxnSpPr/>
            <p:nvPr/>
          </p:nvCxnSpPr>
          <p:spPr>
            <a:xfrm flipH="1">
              <a:off x="1115600" y="371704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45" name="Straight Arrow Connector 544"/>
            <p:cNvCxnSpPr/>
            <p:nvPr/>
          </p:nvCxnSpPr>
          <p:spPr>
            <a:xfrm flipH="1">
              <a:off x="1115600" y="378905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46" name="Straight Arrow Connector 545"/>
            <p:cNvCxnSpPr/>
            <p:nvPr/>
          </p:nvCxnSpPr>
          <p:spPr>
            <a:xfrm flipH="1">
              <a:off x="1115600" y="393307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47" name="Straight Arrow Connector 546"/>
            <p:cNvCxnSpPr/>
            <p:nvPr/>
          </p:nvCxnSpPr>
          <p:spPr>
            <a:xfrm flipH="1">
              <a:off x="1115600" y="386106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48" name="Straight Arrow Connector 547"/>
            <p:cNvCxnSpPr/>
            <p:nvPr/>
          </p:nvCxnSpPr>
          <p:spPr>
            <a:xfrm flipH="1">
              <a:off x="1115600" y="400508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49" name="Straight Arrow Connector 548"/>
            <p:cNvCxnSpPr/>
            <p:nvPr/>
          </p:nvCxnSpPr>
          <p:spPr>
            <a:xfrm flipH="1">
              <a:off x="1115600" y="407709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50" name="Straight Arrow Connector 549"/>
            <p:cNvCxnSpPr/>
            <p:nvPr/>
          </p:nvCxnSpPr>
          <p:spPr>
            <a:xfrm flipH="1">
              <a:off x="1115600" y="414910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51" name="Straight Arrow Connector 550"/>
            <p:cNvCxnSpPr/>
            <p:nvPr/>
          </p:nvCxnSpPr>
          <p:spPr>
            <a:xfrm flipH="1">
              <a:off x="1115600" y="422111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52" name="Straight Arrow Connector 551"/>
            <p:cNvCxnSpPr/>
            <p:nvPr/>
          </p:nvCxnSpPr>
          <p:spPr>
            <a:xfrm flipH="1">
              <a:off x="1115600" y="429312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53" name="Straight Arrow Connector 552"/>
            <p:cNvCxnSpPr/>
            <p:nvPr/>
          </p:nvCxnSpPr>
          <p:spPr>
            <a:xfrm flipH="1">
              <a:off x="1115600" y="436513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554" name="Group 553"/>
          <p:cNvGrpSpPr/>
          <p:nvPr/>
        </p:nvGrpSpPr>
        <p:grpSpPr>
          <a:xfrm>
            <a:off x="10220037" y="6156122"/>
            <a:ext cx="361079" cy="441318"/>
            <a:chOff x="1043510" y="3573020"/>
            <a:chExt cx="648090" cy="792110"/>
          </a:xfrm>
        </p:grpSpPr>
        <p:cxnSp>
          <p:nvCxnSpPr>
            <p:cNvPr id="555" name="Straight Arrow Connector 554"/>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56" name="Straight Arrow Connector 555"/>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57" name="Straight Arrow Connector 556"/>
            <p:cNvCxnSpPr/>
            <p:nvPr/>
          </p:nvCxnSpPr>
          <p:spPr>
            <a:xfrm flipH="1">
              <a:off x="1115600" y="371704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58" name="Straight Arrow Connector 557"/>
            <p:cNvCxnSpPr/>
            <p:nvPr/>
          </p:nvCxnSpPr>
          <p:spPr>
            <a:xfrm flipH="1">
              <a:off x="1115600" y="378905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59" name="Straight Arrow Connector 558"/>
            <p:cNvCxnSpPr/>
            <p:nvPr/>
          </p:nvCxnSpPr>
          <p:spPr>
            <a:xfrm flipH="1">
              <a:off x="1115600" y="393307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60" name="Straight Arrow Connector 559"/>
            <p:cNvCxnSpPr/>
            <p:nvPr/>
          </p:nvCxnSpPr>
          <p:spPr>
            <a:xfrm flipH="1">
              <a:off x="1115600" y="386106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61" name="Straight Arrow Connector 560"/>
            <p:cNvCxnSpPr/>
            <p:nvPr/>
          </p:nvCxnSpPr>
          <p:spPr>
            <a:xfrm flipH="1">
              <a:off x="1115600" y="400508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62" name="Straight Arrow Connector 561"/>
            <p:cNvCxnSpPr/>
            <p:nvPr/>
          </p:nvCxnSpPr>
          <p:spPr>
            <a:xfrm flipH="1">
              <a:off x="1115600" y="407709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63" name="Straight Arrow Connector 562"/>
            <p:cNvCxnSpPr/>
            <p:nvPr/>
          </p:nvCxnSpPr>
          <p:spPr>
            <a:xfrm flipH="1">
              <a:off x="1115600" y="4149100"/>
              <a:ext cx="576000" cy="0"/>
            </a:xfrm>
            <a:prstGeom prst="straightConnector1">
              <a:avLst/>
            </a:prstGeom>
            <a:ln w="12700">
              <a:solidFill>
                <a:schemeClr val="bg1">
                  <a:lumMod val="50000"/>
                </a:schemeClr>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64" name="Straight Arrow Connector 563"/>
            <p:cNvCxnSpPr/>
            <p:nvPr/>
          </p:nvCxnSpPr>
          <p:spPr>
            <a:xfrm flipH="1">
              <a:off x="1115600" y="422111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65" name="Straight Arrow Connector 564"/>
            <p:cNvCxnSpPr/>
            <p:nvPr/>
          </p:nvCxnSpPr>
          <p:spPr>
            <a:xfrm flipH="1">
              <a:off x="1115600" y="429312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66" name="Straight Arrow Connector 565"/>
            <p:cNvCxnSpPr/>
            <p:nvPr/>
          </p:nvCxnSpPr>
          <p:spPr>
            <a:xfrm flipH="1">
              <a:off x="1115600" y="436513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567" name="Group 566"/>
          <p:cNvGrpSpPr/>
          <p:nvPr/>
        </p:nvGrpSpPr>
        <p:grpSpPr>
          <a:xfrm>
            <a:off x="10220037" y="4922033"/>
            <a:ext cx="361079" cy="441318"/>
            <a:chOff x="1043510" y="3573020"/>
            <a:chExt cx="648090" cy="792110"/>
          </a:xfrm>
        </p:grpSpPr>
        <p:cxnSp>
          <p:nvCxnSpPr>
            <p:cNvPr id="568" name="Straight Arrow Connector 567"/>
            <p:cNvCxnSpPr/>
            <p:nvPr/>
          </p:nvCxnSpPr>
          <p:spPr>
            <a:xfrm flipH="1">
              <a:off x="1043510" y="3573020"/>
              <a:ext cx="576000" cy="0"/>
            </a:xfrm>
            <a:prstGeom prst="straightConnector1">
              <a:avLst/>
            </a:prstGeom>
            <a:ln w="12700">
              <a:solidFill>
                <a:schemeClr val="accent5">
                  <a:lumMod val="50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69" name="Straight Arrow Connector 568"/>
            <p:cNvCxnSpPr/>
            <p:nvPr/>
          </p:nvCxnSpPr>
          <p:spPr>
            <a:xfrm flipH="1">
              <a:off x="1043510" y="3645030"/>
              <a:ext cx="576000" cy="0"/>
            </a:xfrm>
            <a:prstGeom prst="straightConnector1">
              <a:avLst/>
            </a:prstGeom>
            <a:ln w="12700">
              <a:solidFill>
                <a:srgbClr val="FF00FF"/>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70" name="Straight Arrow Connector 569"/>
            <p:cNvCxnSpPr/>
            <p:nvPr/>
          </p:nvCxnSpPr>
          <p:spPr>
            <a:xfrm flipH="1">
              <a:off x="1115600" y="371704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71" name="Straight Arrow Connector 570"/>
            <p:cNvCxnSpPr/>
            <p:nvPr/>
          </p:nvCxnSpPr>
          <p:spPr>
            <a:xfrm flipH="1">
              <a:off x="1115600" y="378905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72" name="Straight Arrow Connector 571"/>
            <p:cNvCxnSpPr/>
            <p:nvPr/>
          </p:nvCxnSpPr>
          <p:spPr>
            <a:xfrm flipH="1">
              <a:off x="1115600" y="393307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73" name="Straight Arrow Connector 572"/>
            <p:cNvCxnSpPr/>
            <p:nvPr/>
          </p:nvCxnSpPr>
          <p:spPr>
            <a:xfrm flipH="1">
              <a:off x="1115600" y="386106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74" name="Straight Arrow Connector 573"/>
            <p:cNvCxnSpPr/>
            <p:nvPr/>
          </p:nvCxnSpPr>
          <p:spPr>
            <a:xfrm flipH="1">
              <a:off x="1115600" y="400508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75" name="Straight Arrow Connector 574"/>
            <p:cNvCxnSpPr/>
            <p:nvPr/>
          </p:nvCxnSpPr>
          <p:spPr>
            <a:xfrm flipH="1">
              <a:off x="1115600" y="407709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76" name="Straight Arrow Connector 575"/>
            <p:cNvCxnSpPr/>
            <p:nvPr/>
          </p:nvCxnSpPr>
          <p:spPr>
            <a:xfrm flipH="1">
              <a:off x="1115600" y="4149100"/>
              <a:ext cx="576000" cy="0"/>
            </a:xfrm>
            <a:prstGeom prst="straightConnector1">
              <a:avLst/>
            </a:prstGeom>
            <a:ln w="12700">
              <a:solidFill>
                <a:srgbClr val="FF9900"/>
              </a:solidFill>
              <a:prstDash val="dash"/>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77" name="Straight Arrow Connector 576"/>
            <p:cNvCxnSpPr/>
            <p:nvPr/>
          </p:nvCxnSpPr>
          <p:spPr>
            <a:xfrm flipH="1">
              <a:off x="1115600" y="422111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78" name="Straight Arrow Connector 577"/>
            <p:cNvCxnSpPr/>
            <p:nvPr/>
          </p:nvCxnSpPr>
          <p:spPr>
            <a:xfrm flipH="1">
              <a:off x="1115600" y="429312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79" name="Straight Arrow Connector 578"/>
            <p:cNvCxnSpPr/>
            <p:nvPr/>
          </p:nvCxnSpPr>
          <p:spPr>
            <a:xfrm flipH="1">
              <a:off x="1115600" y="4365130"/>
              <a:ext cx="576000" cy="0"/>
            </a:xfrm>
            <a:prstGeom prst="straightConnector1">
              <a:avLst/>
            </a:prstGeom>
            <a:ln w="12700">
              <a:solidFill>
                <a:schemeClr val="bg1">
                  <a:lumMod val="85000"/>
                </a:schemeClr>
              </a:solidFill>
              <a:prstDash val="solid"/>
              <a:headEnd type="triangle" w="med"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580" name="Straight Connector 579"/>
          <p:cNvCxnSpPr/>
          <p:nvPr/>
        </p:nvCxnSpPr>
        <p:spPr>
          <a:xfrm>
            <a:off x="6220820" y="4182387"/>
            <a:ext cx="4544329" cy="2909"/>
          </a:xfrm>
          <a:prstGeom prst="line">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1" name="Straight Connector 580"/>
          <p:cNvCxnSpPr/>
          <p:nvPr/>
        </p:nvCxnSpPr>
        <p:spPr>
          <a:xfrm>
            <a:off x="6220820" y="4794281"/>
            <a:ext cx="4544329" cy="2909"/>
          </a:xfrm>
          <a:prstGeom prst="line">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2" name="Straight Connector 581"/>
          <p:cNvCxnSpPr/>
          <p:nvPr/>
        </p:nvCxnSpPr>
        <p:spPr>
          <a:xfrm>
            <a:off x="6220820" y="5445280"/>
            <a:ext cx="4544329" cy="2909"/>
          </a:xfrm>
          <a:prstGeom prst="line">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3" name="Straight Connector 582"/>
          <p:cNvCxnSpPr/>
          <p:nvPr/>
        </p:nvCxnSpPr>
        <p:spPr>
          <a:xfrm>
            <a:off x="6220820" y="6045594"/>
            <a:ext cx="4544329" cy="2909"/>
          </a:xfrm>
          <a:prstGeom prst="line">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84" name="Group 583"/>
          <p:cNvGrpSpPr/>
          <p:nvPr/>
        </p:nvGrpSpPr>
        <p:grpSpPr>
          <a:xfrm>
            <a:off x="11064690" y="4823478"/>
            <a:ext cx="826199" cy="981852"/>
            <a:chOff x="11245522" y="4042683"/>
            <a:chExt cx="826199" cy="981852"/>
          </a:xfrm>
        </p:grpSpPr>
        <p:cxnSp>
          <p:nvCxnSpPr>
            <p:cNvPr id="585" name="Straight Arrow Connector 584"/>
            <p:cNvCxnSpPr/>
            <p:nvPr/>
          </p:nvCxnSpPr>
          <p:spPr>
            <a:xfrm flipH="1">
              <a:off x="11346776" y="4437140"/>
              <a:ext cx="561600" cy="0"/>
            </a:xfrm>
            <a:prstGeom prst="straightConnector1">
              <a:avLst/>
            </a:prstGeom>
            <a:ln w="19050">
              <a:solidFill>
                <a:schemeClr val="bg1">
                  <a:lumMod val="50000"/>
                </a:schemeClr>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6" name="Straight Arrow Connector 585"/>
            <p:cNvCxnSpPr/>
            <p:nvPr/>
          </p:nvCxnSpPr>
          <p:spPr>
            <a:xfrm flipH="1">
              <a:off x="11346776" y="4653170"/>
              <a:ext cx="561600" cy="0"/>
            </a:xfrm>
            <a:prstGeom prst="straightConnector1">
              <a:avLst/>
            </a:prstGeom>
            <a:ln w="19050">
              <a:solidFill>
                <a:schemeClr val="bg1">
                  <a:lumMod val="50000"/>
                </a:schemeClr>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87" name="TextBox 586"/>
            <p:cNvSpPr txBox="1"/>
            <p:nvPr/>
          </p:nvSpPr>
          <p:spPr>
            <a:xfrm>
              <a:off x="11346776" y="4308526"/>
              <a:ext cx="481372" cy="80229"/>
            </a:xfrm>
            <a:prstGeom prst="rect">
              <a:avLst/>
            </a:prstGeom>
            <a:noFill/>
          </p:spPr>
          <p:txBody>
            <a:bodyPr wrap="none" lIns="36000" tIns="36000" rIns="36000" bIns="36000" rtlCol="0" anchor="ctr" anchorCtr="0">
              <a:noAutofit/>
            </a:bodyPr>
            <a:lstStyle/>
            <a:p>
              <a:r>
                <a:rPr lang="en-US" sz="700" dirty="0" smtClean="0">
                  <a:solidFill>
                    <a:schemeClr val="tx2"/>
                  </a:solidFill>
                </a:rPr>
                <a:t>1.2 Gb/s</a:t>
              </a:r>
            </a:p>
          </p:txBody>
        </p:sp>
        <p:sp>
          <p:nvSpPr>
            <p:cNvPr id="588" name="TextBox 587"/>
            <p:cNvSpPr txBox="1"/>
            <p:nvPr/>
          </p:nvSpPr>
          <p:spPr>
            <a:xfrm>
              <a:off x="11280720" y="4520451"/>
              <a:ext cx="481372" cy="132720"/>
            </a:xfrm>
            <a:prstGeom prst="rect">
              <a:avLst/>
            </a:prstGeom>
            <a:noFill/>
          </p:spPr>
          <p:txBody>
            <a:bodyPr wrap="none" lIns="36000" tIns="36000" rIns="36000" bIns="36000" rtlCol="0" anchor="ctr" anchorCtr="0">
              <a:noAutofit/>
            </a:bodyPr>
            <a:lstStyle/>
            <a:p>
              <a:r>
                <a:rPr lang="en-US" sz="700" dirty="0" smtClean="0">
                  <a:solidFill>
                    <a:schemeClr val="tx2"/>
                  </a:solidFill>
                </a:rPr>
                <a:t>400 or 600 Mb/s</a:t>
              </a:r>
            </a:p>
          </p:txBody>
        </p:sp>
        <p:cxnSp>
          <p:nvCxnSpPr>
            <p:cNvPr id="589" name="Straight Arrow Connector 588"/>
            <p:cNvCxnSpPr/>
            <p:nvPr/>
          </p:nvCxnSpPr>
          <p:spPr>
            <a:xfrm flipH="1">
              <a:off x="11346776" y="4867810"/>
              <a:ext cx="561600" cy="0"/>
            </a:xfrm>
            <a:prstGeom prst="straightConnector1">
              <a:avLst/>
            </a:prstGeom>
            <a:ln w="19050">
              <a:solidFill>
                <a:schemeClr val="bg1">
                  <a:lumMod val="85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90" name="TextBox 589"/>
            <p:cNvSpPr txBox="1"/>
            <p:nvPr/>
          </p:nvSpPr>
          <p:spPr>
            <a:xfrm>
              <a:off x="11337708" y="4725180"/>
              <a:ext cx="481372" cy="142630"/>
            </a:xfrm>
            <a:prstGeom prst="rect">
              <a:avLst/>
            </a:prstGeom>
            <a:noFill/>
          </p:spPr>
          <p:txBody>
            <a:bodyPr wrap="none" lIns="36000" tIns="36000" rIns="36000" bIns="36000" rtlCol="0" anchor="ctr" anchorCtr="0">
              <a:noAutofit/>
            </a:bodyPr>
            <a:lstStyle/>
            <a:p>
              <a:r>
                <a:rPr lang="en-US" sz="700" dirty="0" smtClean="0">
                  <a:solidFill>
                    <a:schemeClr val="tx2"/>
                  </a:solidFill>
                </a:rPr>
                <a:t>Unconnected</a:t>
              </a:r>
            </a:p>
          </p:txBody>
        </p:sp>
        <p:cxnSp>
          <p:nvCxnSpPr>
            <p:cNvPr id="591" name="Straight Arrow Connector 590"/>
            <p:cNvCxnSpPr/>
            <p:nvPr/>
          </p:nvCxnSpPr>
          <p:spPr>
            <a:xfrm flipH="1">
              <a:off x="11337708" y="4128118"/>
              <a:ext cx="320914" cy="0"/>
            </a:xfrm>
            <a:prstGeom prst="straightConnector1">
              <a:avLst/>
            </a:prstGeom>
            <a:ln w="19050">
              <a:solidFill>
                <a:srgbClr val="FF99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2" name="TextBox 591"/>
            <p:cNvSpPr txBox="1"/>
            <p:nvPr/>
          </p:nvSpPr>
          <p:spPr>
            <a:xfrm>
              <a:off x="11706937" y="4079934"/>
              <a:ext cx="281644" cy="83374"/>
            </a:xfrm>
            <a:prstGeom prst="rect">
              <a:avLst/>
            </a:prstGeom>
            <a:noFill/>
          </p:spPr>
          <p:txBody>
            <a:bodyPr wrap="none" lIns="36000" tIns="36000" rIns="36000" bIns="36000" rtlCol="0" anchor="ctr" anchorCtr="0">
              <a:noAutofit/>
            </a:bodyPr>
            <a:lstStyle/>
            <a:p>
              <a:r>
                <a:rPr lang="en-US" sz="700" dirty="0" smtClean="0">
                  <a:solidFill>
                    <a:schemeClr val="tx2"/>
                  </a:solidFill>
                </a:rPr>
                <a:t>used</a:t>
              </a:r>
            </a:p>
          </p:txBody>
        </p:sp>
        <p:sp>
          <p:nvSpPr>
            <p:cNvPr id="593" name="TextBox 592"/>
            <p:cNvSpPr txBox="1"/>
            <p:nvPr/>
          </p:nvSpPr>
          <p:spPr>
            <a:xfrm>
              <a:off x="11706937" y="4169920"/>
              <a:ext cx="281644" cy="83374"/>
            </a:xfrm>
            <a:prstGeom prst="rect">
              <a:avLst/>
            </a:prstGeom>
            <a:noFill/>
          </p:spPr>
          <p:txBody>
            <a:bodyPr wrap="none" lIns="36000" tIns="36000" rIns="36000" bIns="36000" rtlCol="0" anchor="ctr" anchorCtr="0">
              <a:noAutofit/>
            </a:bodyPr>
            <a:lstStyle/>
            <a:p>
              <a:r>
                <a:rPr lang="en-US" sz="700" dirty="0" smtClean="0">
                  <a:solidFill>
                    <a:schemeClr val="tx2"/>
                  </a:solidFill>
                </a:rPr>
                <a:t>unused</a:t>
              </a:r>
            </a:p>
          </p:txBody>
        </p:sp>
        <p:cxnSp>
          <p:nvCxnSpPr>
            <p:cNvPr id="594" name="Straight Arrow Connector 593"/>
            <p:cNvCxnSpPr/>
            <p:nvPr/>
          </p:nvCxnSpPr>
          <p:spPr>
            <a:xfrm flipH="1">
              <a:off x="11337708" y="4208346"/>
              <a:ext cx="320914" cy="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5" name="Rectangle 594"/>
            <p:cNvSpPr/>
            <p:nvPr/>
          </p:nvSpPr>
          <p:spPr>
            <a:xfrm>
              <a:off x="11245522" y="4042683"/>
              <a:ext cx="826199" cy="98185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596" name="TextBox 595"/>
          <p:cNvSpPr txBox="1"/>
          <p:nvPr/>
        </p:nvSpPr>
        <p:spPr>
          <a:xfrm>
            <a:off x="6168010" y="3933070"/>
            <a:ext cx="641918" cy="160457"/>
          </a:xfrm>
          <a:prstGeom prst="rect">
            <a:avLst/>
          </a:prstGeom>
          <a:noFill/>
        </p:spPr>
        <p:txBody>
          <a:bodyPr wrap="none" lIns="36000" tIns="36000" rIns="36000" bIns="36000" rtlCol="0" anchor="ctr" anchorCtr="0">
            <a:noAutofit/>
          </a:bodyPr>
          <a:lstStyle/>
          <a:p>
            <a:pPr algn="ctr"/>
            <a:r>
              <a:rPr lang="en-US" sz="1050" b="1" dirty="0" smtClean="0">
                <a:solidFill>
                  <a:schemeClr val="tx2"/>
                </a:solidFill>
                <a:latin typeface="Calibri Light" panose="020F0302020204030204" pitchFamily="34" charset="0"/>
                <a:cs typeface="Calibri Light" panose="020F0302020204030204" pitchFamily="34" charset="0"/>
              </a:rPr>
              <a:t>Connector</a:t>
            </a:r>
          </a:p>
        </p:txBody>
      </p:sp>
      <p:grpSp>
        <p:nvGrpSpPr>
          <p:cNvPr id="597" name="Group 596"/>
          <p:cNvGrpSpPr/>
          <p:nvPr/>
        </p:nvGrpSpPr>
        <p:grpSpPr>
          <a:xfrm>
            <a:off x="9102140" y="2384624"/>
            <a:ext cx="2805691" cy="1364639"/>
            <a:chOff x="9102140" y="2384624"/>
            <a:chExt cx="2805691" cy="1364639"/>
          </a:xfrm>
        </p:grpSpPr>
        <p:pic>
          <p:nvPicPr>
            <p:cNvPr id="598" name="Picture 5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2140" y="2384624"/>
              <a:ext cx="2805691" cy="1360180"/>
            </a:xfrm>
            <a:prstGeom prst="rect">
              <a:avLst/>
            </a:prstGeom>
            <a:ln>
              <a:solidFill>
                <a:schemeClr val="tx2"/>
              </a:solidFill>
            </a:ln>
          </p:spPr>
        </p:pic>
        <p:sp>
          <p:nvSpPr>
            <p:cNvPr id="599" name="TextBox 598"/>
            <p:cNvSpPr txBox="1"/>
            <p:nvPr/>
          </p:nvSpPr>
          <p:spPr>
            <a:xfrm>
              <a:off x="9102140" y="3479599"/>
              <a:ext cx="2805691" cy="269664"/>
            </a:xfrm>
            <a:prstGeom prst="rect">
              <a:avLst/>
            </a:prstGeom>
            <a:noFill/>
          </p:spPr>
          <p:txBody>
            <a:bodyPr wrap="none" tIns="36000" bIns="36000" rtlCol="0" anchor="ctr" anchorCtr="0">
              <a:noAutofit/>
            </a:bodyPr>
            <a:lstStyle/>
            <a:p>
              <a:pPr algn="ctr"/>
              <a:r>
                <a:rPr lang="en-US" sz="1200" b="1" dirty="0" smtClean="0">
                  <a:solidFill>
                    <a:schemeClr val="bg1"/>
                  </a:solidFill>
                  <a:latin typeface="Calibri Light" panose="020F0302020204030204" pitchFamily="34" charset="0"/>
                </a:rPr>
                <a:t>5 connectors (A,B,C,D,E), 12 pairs each</a:t>
              </a:r>
            </a:p>
          </p:txBody>
        </p:sp>
      </p:grpSp>
    </p:spTree>
    <p:extLst>
      <p:ext uri="{BB962C8B-B14F-4D97-AF65-F5344CB8AC3E}">
        <p14:creationId xmlns:p14="http://schemas.microsoft.com/office/powerpoint/2010/main" val="2443558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Readout Unit – Detailed Block Diagram</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11</a:t>
            </a:fld>
            <a:endParaRPr lang="en-US"/>
          </a:p>
        </p:txBody>
      </p:sp>
      <p:pic>
        <p:nvPicPr>
          <p:cNvPr id="6" name="Picture 5"/>
          <p:cNvPicPr>
            <a:picLocks noChangeAspect="1"/>
          </p:cNvPicPr>
          <p:nvPr/>
        </p:nvPicPr>
        <p:blipFill>
          <a:blip r:embed="rId2"/>
          <a:stretch>
            <a:fillRect/>
          </a:stretch>
        </p:blipFill>
        <p:spPr>
          <a:xfrm>
            <a:off x="1055300" y="611952"/>
            <a:ext cx="10009390" cy="5985488"/>
          </a:xfrm>
          <a:prstGeom prst="rect">
            <a:avLst/>
          </a:prstGeom>
        </p:spPr>
      </p:pic>
    </p:spTree>
    <p:extLst>
      <p:ext uri="{BB962C8B-B14F-4D97-AF65-F5344CB8AC3E}">
        <p14:creationId xmlns:p14="http://schemas.microsoft.com/office/powerpoint/2010/main" val="715743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Readout Unit – Data Path</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12</a:t>
            </a:fld>
            <a:endParaRPr lang="en-US"/>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36130"/>
            <a:ext cx="9144001" cy="5661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a:off x="2368062" y="5966925"/>
            <a:ext cx="7760498" cy="354744"/>
          </a:xfrm>
          <a:custGeom>
            <a:avLst/>
            <a:gdLst>
              <a:gd name="connsiteX0" fmla="*/ 0 w 7710853"/>
              <a:gd name="connsiteY0" fmla="*/ 11844 h 354744"/>
              <a:gd name="connsiteX1" fmla="*/ 1195753 w 7710853"/>
              <a:gd name="connsiteY1" fmla="*/ 11844 h 354744"/>
              <a:gd name="connsiteX2" fmla="*/ 1740876 w 7710853"/>
              <a:gd name="connsiteY2" fmla="*/ 134937 h 354744"/>
              <a:gd name="connsiteX3" fmla="*/ 3683976 w 7710853"/>
              <a:gd name="connsiteY3" fmla="*/ 161313 h 354744"/>
              <a:gd name="connsiteX4" fmla="*/ 4431323 w 7710853"/>
              <a:gd name="connsiteY4" fmla="*/ 284406 h 354744"/>
              <a:gd name="connsiteX5" fmla="*/ 5908430 w 7710853"/>
              <a:gd name="connsiteY5" fmla="*/ 337160 h 354744"/>
              <a:gd name="connsiteX6" fmla="*/ 7710853 w 7710853"/>
              <a:gd name="connsiteY6" fmla="*/ 354744 h 35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0853" h="354744">
                <a:moveTo>
                  <a:pt x="0" y="11844"/>
                </a:moveTo>
                <a:cubicBezTo>
                  <a:pt x="452803" y="1586"/>
                  <a:pt x="905607" y="-8672"/>
                  <a:pt x="1195753" y="11844"/>
                </a:cubicBezTo>
                <a:cubicBezTo>
                  <a:pt x="1485899" y="32360"/>
                  <a:pt x="1326172" y="110026"/>
                  <a:pt x="1740876" y="134937"/>
                </a:cubicBezTo>
                <a:cubicBezTo>
                  <a:pt x="2155580" y="159848"/>
                  <a:pt x="3235568" y="136402"/>
                  <a:pt x="3683976" y="161313"/>
                </a:cubicBezTo>
                <a:cubicBezTo>
                  <a:pt x="4132384" y="186224"/>
                  <a:pt x="4060581" y="255098"/>
                  <a:pt x="4431323" y="284406"/>
                </a:cubicBezTo>
                <a:cubicBezTo>
                  <a:pt x="4802065" y="313714"/>
                  <a:pt x="5361842" y="325437"/>
                  <a:pt x="5908430" y="337160"/>
                </a:cubicBezTo>
                <a:cubicBezTo>
                  <a:pt x="6455018" y="348883"/>
                  <a:pt x="7082935" y="351813"/>
                  <a:pt x="7710853" y="354744"/>
                </a:cubicBezTo>
              </a:path>
            </a:pathLst>
          </a:custGeom>
          <a:noFill/>
          <a:ln w="127000">
            <a:solidFill>
              <a:srgbClr val="FFC000">
                <a:alpha val="66000"/>
              </a:srgbClr>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Freeform 7"/>
          <p:cNvSpPr/>
          <p:nvPr/>
        </p:nvSpPr>
        <p:spPr>
          <a:xfrm>
            <a:off x="4230708" y="4705212"/>
            <a:ext cx="5848207" cy="1396650"/>
          </a:xfrm>
          <a:custGeom>
            <a:avLst/>
            <a:gdLst>
              <a:gd name="connsiteX0" fmla="*/ 27701 w 5742701"/>
              <a:gd name="connsiteY0" fmla="*/ 1396650 h 1396650"/>
              <a:gd name="connsiteX1" fmla="*/ 115624 w 5742701"/>
              <a:gd name="connsiteY1" fmla="*/ 359157 h 1396650"/>
              <a:gd name="connsiteX2" fmla="*/ 950893 w 5742701"/>
              <a:gd name="connsiteY2" fmla="*/ 16257 h 1396650"/>
              <a:gd name="connsiteX3" fmla="*/ 2322493 w 5742701"/>
              <a:gd name="connsiteY3" fmla="*/ 51426 h 1396650"/>
              <a:gd name="connsiteX4" fmla="*/ 5742701 w 5742701"/>
              <a:gd name="connsiteY4" fmla="*/ 60219 h 139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2701" h="1396650">
                <a:moveTo>
                  <a:pt x="27701" y="1396650"/>
                </a:moveTo>
                <a:cubicBezTo>
                  <a:pt x="-5270" y="992936"/>
                  <a:pt x="-38241" y="589222"/>
                  <a:pt x="115624" y="359157"/>
                </a:cubicBezTo>
                <a:cubicBezTo>
                  <a:pt x="269489" y="129091"/>
                  <a:pt x="583081" y="67546"/>
                  <a:pt x="950893" y="16257"/>
                </a:cubicBezTo>
                <a:cubicBezTo>
                  <a:pt x="1318705" y="-35032"/>
                  <a:pt x="2322493" y="51426"/>
                  <a:pt x="2322493" y="51426"/>
                </a:cubicBezTo>
                <a:lnTo>
                  <a:pt x="5742701" y="60219"/>
                </a:lnTo>
              </a:path>
            </a:pathLst>
          </a:custGeom>
          <a:noFill/>
          <a:ln w="127000">
            <a:solidFill>
              <a:srgbClr val="FFC000">
                <a:alpha val="58000"/>
              </a:srgbClr>
            </a:solidFill>
            <a:prstDash val="sysDot"/>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Freeform 8"/>
          <p:cNvSpPr/>
          <p:nvPr/>
        </p:nvSpPr>
        <p:spPr>
          <a:xfrm>
            <a:off x="4082562" y="3868615"/>
            <a:ext cx="5996353" cy="2224454"/>
          </a:xfrm>
          <a:custGeom>
            <a:avLst/>
            <a:gdLst>
              <a:gd name="connsiteX0" fmla="*/ 0 w 5512776"/>
              <a:gd name="connsiteY0" fmla="*/ 2224454 h 2224454"/>
              <a:gd name="connsiteX1" fmla="*/ 202223 w 5512776"/>
              <a:gd name="connsiteY1" fmla="*/ 1749670 h 2224454"/>
              <a:gd name="connsiteX2" fmla="*/ 272561 w 5512776"/>
              <a:gd name="connsiteY2" fmla="*/ 747347 h 2224454"/>
              <a:gd name="connsiteX3" fmla="*/ 457200 w 5512776"/>
              <a:gd name="connsiteY3" fmla="*/ 237393 h 2224454"/>
              <a:gd name="connsiteX4" fmla="*/ 1160584 w 5512776"/>
              <a:gd name="connsiteY4" fmla="*/ 26377 h 2224454"/>
              <a:gd name="connsiteX5" fmla="*/ 2198076 w 5512776"/>
              <a:gd name="connsiteY5" fmla="*/ 17585 h 2224454"/>
              <a:gd name="connsiteX6" fmla="*/ 5512776 w 5512776"/>
              <a:gd name="connsiteY6" fmla="*/ 0 h 222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2776" h="2224454">
                <a:moveTo>
                  <a:pt x="0" y="2224454"/>
                </a:moveTo>
                <a:cubicBezTo>
                  <a:pt x="78398" y="2110154"/>
                  <a:pt x="156796" y="1995854"/>
                  <a:pt x="202223" y="1749670"/>
                </a:cubicBezTo>
                <a:cubicBezTo>
                  <a:pt x="247650" y="1503486"/>
                  <a:pt x="230065" y="999393"/>
                  <a:pt x="272561" y="747347"/>
                </a:cubicBezTo>
                <a:cubicBezTo>
                  <a:pt x="315057" y="495301"/>
                  <a:pt x="309196" y="357555"/>
                  <a:pt x="457200" y="237393"/>
                </a:cubicBezTo>
                <a:cubicBezTo>
                  <a:pt x="605204" y="117231"/>
                  <a:pt x="870438" y="63012"/>
                  <a:pt x="1160584" y="26377"/>
                </a:cubicBezTo>
                <a:cubicBezTo>
                  <a:pt x="1450730" y="-10258"/>
                  <a:pt x="2198076" y="17585"/>
                  <a:pt x="2198076" y="17585"/>
                </a:cubicBezTo>
                <a:lnTo>
                  <a:pt x="5512776" y="0"/>
                </a:lnTo>
              </a:path>
            </a:pathLst>
          </a:custGeom>
          <a:noFill/>
          <a:ln w="127000">
            <a:solidFill>
              <a:srgbClr val="FFC000">
                <a:alpha val="49000"/>
              </a:srgbClr>
            </a:solidFill>
            <a:prstDash val="sysDot"/>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70556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Readout Unit – Trigger Path</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13</a:t>
            </a:fld>
            <a:endParaRPr lang="en-US"/>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553" y="716324"/>
            <a:ext cx="9144001" cy="566131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 name="Freeform 6"/>
          <p:cNvSpPr/>
          <p:nvPr/>
        </p:nvSpPr>
        <p:spPr>
          <a:xfrm>
            <a:off x="1260230" y="3223341"/>
            <a:ext cx="8001000" cy="2903253"/>
          </a:xfrm>
          <a:custGeom>
            <a:avLst/>
            <a:gdLst>
              <a:gd name="connsiteX0" fmla="*/ 8001000 w 8001000"/>
              <a:gd name="connsiteY0" fmla="*/ 3439 h 2903253"/>
              <a:gd name="connsiteX1" fmla="*/ 5987561 w 8001000"/>
              <a:gd name="connsiteY1" fmla="*/ 3439 h 2903253"/>
              <a:gd name="connsiteX2" fmla="*/ 5310554 w 8001000"/>
              <a:gd name="connsiteY2" fmla="*/ 12231 h 2903253"/>
              <a:gd name="connsiteX3" fmla="*/ 4897315 w 8001000"/>
              <a:gd name="connsiteY3" fmla="*/ 135323 h 2903253"/>
              <a:gd name="connsiteX4" fmla="*/ 4413738 w 8001000"/>
              <a:gd name="connsiteY4" fmla="*/ 196869 h 2903253"/>
              <a:gd name="connsiteX5" fmla="*/ 3103685 w 8001000"/>
              <a:gd name="connsiteY5" fmla="*/ 205662 h 2903253"/>
              <a:gd name="connsiteX6" fmla="*/ 2831123 w 8001000"/>
              <a:gd name="connsiteY6" fmla="*/ 1322285 h 2903253"/>
              <a:gd name="connsiteX7" fmla="*/ 2655277 w 8001000"/>
              <a:gd name="connsiteY7" fmla="*/ 2421323 h 2903253"/>
              <a:gd name="connsiteX8" fmla="*/ 2162908 w 8001000"/>
              <a:gd name="connsiteY8" fmla="*/ 2852146 h 2903253"/>
              <a:gd name="connsiteX9" fmla="*/ 0 w 8001000"/>
              <a:gd name="connsiteY9" fmla="*/ 2878523 h 290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1000" h="2903253">
                <a:moveTo>
                  <a:pt x="8001000" y="3439"/>
                </a:moveTo>
                <a:lnTo>
                  <a:pt x="5987561" y="3439"/>
                </a:lnTo>
                <a:cubicBezTo>
                  <a:pt x="5539153" y="4904"/>
                  <a:pt x="5492262" y="-9750"/>
                  <a:pt x="5310554" y="12231"/>
                </a:cubicBezTo>
                <a:cubicBezTo>
                  <a:pt x="5128846" y="34212"/>
                  <a:pt x="5046784" y="104550"/>
                  <a:pt x="4897315" y="135323"/>
                </a:cubicBezTo>
                <a:cubicBezTo>
                  <a:pt x="4747846" y="166096"/>
                  <a:pt x="4712676" y="185146"/>
                  <a:pt x="4413738" y="196869"/>
                </a:cubicBezTo>
                <a:cubicBezTo>
                  <a:pt x="4114800" y="208592"/>
                  <a:pt x="3367454" y="18093"/>
                  <a:pt x="3103685" y="205662"/>
                </a:cubicBezTo>
                <a:cubicBezTo>
                  <a:pt x="2839916" y="393231"/>
                  <a:pt x="2905858" y="953008"/>
                  <a:pt x="2831123" y="1322285"/>
                </a:cubicBezTo>
                <a:cubicBezTo>
                  <a:pt x="2756388" y="1691562"/>
                  <a:pt x="2766646" y="2166346"/>
                  <a:pt x="2655277" y="2421323"/>
                </a:cubicBezTo>
                <a:cubicBezTo>
                  <a:pt x="2543908" y="2676300"/>
                  <a:pt x="2605454" y="2775946"/>
                  <a:pt x="2162908" y="2852146"/>
                </a:cubicBezTo>
                <a:cubicBezTo>
                  <a:pt x="1720362" y="2928346"/>
                  <a:pt x="860181" y="2903434"/>
                  <a:pt x="0" y="2878523"/>
                </a:cubicBezTo>
              </a:path>
            </a:pathLst>
          </a:custGeom>
          <a:noFill/>
          <a:ln w="127000">
            <a:solidFill>
              <a:srgbClr val="FF00FF">
                <a:alpha val="50000"/>
              </a:srgbClr>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718665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Scrubbing via Flash FPGA</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14</a:t>
            </a:fld>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5245" y="703754"/>
            <a:ext cx="9144000" cy="5649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1158346"/>
            <a:ext cx="3150491" cy="338496"/>
          </a:xfrm>
          <a:prstGeom prst="rect">
            <a:avLst/>
          </a:prstGeom>
          <a:noFill/>
        </p:spPr>
        <p:txBody>
          <a:bodyPr wrap="none" lIns="91383" tIns="45691" rIns="91383" bIns="45691" rtlCol="0">
            <a:spAutoFit/>
          </a:bodyPr>
          <a:lstStyle/>
          <a:p>
            <a:r>
              <a:rPr lang="nl-NL" sz="1600" dirty="0">
                <a:solidFill>
                  <a:schemeClr val="tx2"/>
                </a:solidFill>
                <a:latin typeface="Calibri Light" panose="020F0302020204030204" pitchFamily="34" charset="0"/>
              </a:rPr>
              <a:t>Flash Prom=&gt;PA3=&gt;US(+)select map</a:t>
            </a:r>
          </a:p>
        </p:txBody>
      </p:sp>
    </p:spTree>
    <p:extLst>
      <p:ext uri="{BB962C8B-B14F-4D97-AF65-F5344CB8AC3E}">
        <p14:creationId xmlns:p14="http://schemas.microsoft.com/office/powerpoint/2010/main" val="3633629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Unit Control via GBT or </a:t>
            </a:r>
            <a:r>
              <a:rPr lang="en-US" dirty="0" err="1" smtClean="0"/>
              <a:t>CANbus</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15</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0276"/>
            <a:ext cx="9144000" cy="561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160" y="476530"/>
            <a:ext cx="5504469" cy="584717"/>
          </a:xfrm>
          <a:prstGeom prst="rect">
            <a:avLst/>
          </a:prstGeom>
          <a:noFill/>
        </p:spPr>
        <p:txBody>
          <a:bodyPr wrap="none" lIns="91383" tIns="45691" rIns="91383" bIns="45691" rtlCol="0">
            <a:spAutoFit/>
          </a:bodyPr>
          <a:lstStyle/>
          <a:p>
            <a:pPr marL="92075" indent="-92075">
              <a:buFont typeface="Arial" panose="020B0604020202020204" pitchFamily="34" charset="0"/>
              <a:buChar char="•"/>
            </a:pPr>
            <a:r>
              <a:rPr lang="nl-NL" sz="1600" dirty="0">
                <a:solidFill>
                  <a:schemeClr val="tx2"/>
                </a:solidFill>
                <a:latin typeface="Calibri Light" panose="020F0302020204030204" pitchFamily="34" charset="0"/>
              </a:rPr>
              <a:t>Main: CRU=&gt;GBT=&gt;US(+)=&gt;Power Board (2*16SE+2*I2C)    </a:t>
            </a:r>
          </a:p>
          <a:p>
            <a:pPr marL="92075" indent="-92075">
              <a:buFont typeface="Arial" panose="020B0604020202020204" pitchFamily="34" charset="0"/>
              <a:buChar char="•"/>
            </a:pPr>
            <a:r>
              <a:rPr lang="nl-NL" sz="1600" dirty="0">
                <a:solidFill>
                  <a:schemeClr val="tx2"/>
                </a:solidFill>
                <a:latin typeface="Calibri Light" panose="020F0302020204030204" pitchFamily="34" charset="0"/>
              </a:rPr>
              <a:t>Alternative:  CAN=&gt;PA3=&gt;US(+)=&gt;Power Board (2*16SE+2*I2C) </a:t>
            </a:r>
          </a:p>
        </p:txBody>
      </p:sp>
    </p:spTree>
    <p:extLst>
      <p:ext uri="{BB962C8B-B14F-4D97-AF65-F5344CB8AC3E}">
        <p14:creationId xmlns:p14="http://schemas.microsoft.com/office/powerpoint/2010/main" val="1144606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Upgrade Master Plan</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16</a:t>
            </a:fld>
            <a:endParaRPr lang="en-US"/>
          </a:p>
        </p:txBody>
      </p:sp>
      <p:grpSp>
        <p:nvGrpSpPr>
          <p:cNvPr id="47" name="Group 46"/>
          <p:cNvGrpSpPr/>
          <p:nvPr/>
        </p:nvGrpSpPr>
        <p:grpSpPr>
          <a:xfrm>
            <a:off x="152408" y="833421"/>
            <a:ext cx="8712968" cy="5198045"/>
            <a:chOff x="1847529" y="1088740"/>
            <a:chExt cx="8712968" cy="5198045"/>
          </a:xfrm>
        </p:grpSpPr>
        <p:sp>
          <p:nvSpPr>
            <p:cNvPr id="6" name="Rectangle 5"/>
            <p:cNvSpPr/>
            <p:nvPr/>
          </p:nvSpPr>
          <p:spPr>
            <a:xfrm>
              <a:off x="2003633" y="1477468"/>
              <a:ext cx="1538089" cy="480931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052941" y="1477468"/>
              <a:ext cx="1538089" cy="480931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102249" y="1477468"/>
              <a:ext cx="1538089" cy="480931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utoShape 10"/>
            <p:cNvSpPr>
              <a:spLocks noChangeArrowheads="1"/>
            </p:cNvSpPr>
            <p:nvPr/>
          </p:nvSpPr>
          <p:spPr bwMode="auto">
            <a:xfrm>
              <a:off x="3177305" y="1865020"/>
              <a:ext cx="1552627" cy="202945"/>
            </a:xfrm>
            <a:prstGeom prst="homePlate">
              <a:avLst>
                <a:gd name="adj" fmla="val 44050"/>
              </a:avLst>
            </a:prstGeom>
            <a:solidFill>
              <a:srgbClr val="0000FF"/>
            </a:solidFill>
            <a:ln>
              <a:noFill/>
            </a:ln>
            <a:effectLst>
              <a:outerShdw blurRad="95250" dist="25400" dir="1260000" sx="93000" sy="93000" kx="2700000" rotWithShape="0">
                <a:srgbClr val="000090">
                  <a:alpha val="55000"/>
                </a:srgbClr>
              </a:outerShdw>
            </a:effectLst>
            <a:extLst/>
          </p:spPr>
          <p:txBody>
            <a:bodyPr wrap="none" anchor="ctr"/>
            <a:lstStyle/>
            <a:p>
              <a:pPr algn="ctr">
                <a:lnSpc>
                  <a:spcPct val="95000"/>
                </a:lnSpc>
              </a:pPr>
              <a:r>
                <a:rPr lang="en-US" sz="900" b="1" dirty="0">
                  <a:solidFill>
                    <a:schemeClr val="bg1"/>
                  </a:solidFill>
                  <a:effectLst>
                    <a:outerShdw blurRad="50800" dist="38100" dir="2700000" algn="tl" rotWithShape="0">
                      <a:srgbClr val="000090">
                        <a:alpha val="43000"/>
                      </a:srgbClr>
                    </a:outerShdw>
                  </a:effectLst>
                  <a:latin typeface="Arial" charset="0"/>
                </a:rPr>
                <a:t>Sensor Series Production </a:t>
              </a:r>
            </a:p>
          </p:txBody>
        </p:sp>
        <p:sp>
          <p:nvSpPr>
            <p:cNvPr id="10" name="AutoShape 7"/>
            <p:cNvSpPr>
              <a:spLocks noChangeArrowheads="1"/>
            </p:cNvSpPr>
            <p:nvPr/>
          </p:nvSpPr>
          <p:spPr bwMode="auto">
            <a:xfrm>
              <a:off x="2038029" y="2490365"/>
              <a:ext cx="1284607" cy="212132"/>
            </a:xfrm>
            <a:prstGeom prst="homePlate">
              <a:avLst>
                <a:gd name="adj" fmla="val 53787"/>
              </a:avLst>
            </a:prstGeom>
            <a:solidFill>
              <a:srgbClr val="0000FF"/>
            </a:solidFill>
            <a:ln>
              <a:noFill/>
            </a:ln>
            <a:effectLst>
              <a:outerShdw blurRad="95250" dist="25400" dir="1260000" sx="93000" sy="93000" kx="2700000" rotWithShape="0">
                <a:srgbClr val="000090">
                  <a:alpha val="55000"/>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lnSpc>
                  <a:spcPct val="95000"/>
                </a:lnSpc>
              </a:pPr>
              <a:r>
                <a:rPr lang="en-US" sz="900" b="1" dirty="0">
                  <a:solidFill>
                    <a:schemeClr val="bg1"/>
                  </a:solidFill>
                  <a:effectLst>
                    <a:outerShdw blurRad="50800" dist="38100" dir="2700000" algn="tl" rotWithShape="0">
                      <a:srgbClr val="000090">
                        <a:alpha val="43000"/>
                      </a:srgbClr>
                    </a:outerShdw>
                  </a:effectLst>
                  <a:latin typeface="Arial" charset="0"/>
                </a:rPr>
                <a:t>OB Stave Develop</a:t>
              </a:r>
            </a:p>
          </p:txBody>
        </p:sp>
        <p:sp>
          <p:nvSpPr>
            <p:cNvPr id="11" name="AutoShape 7"/>
            <p:cNvSpPr>
              <a:spLocks noChangeArrowheads="1"/>
            </p:cNvSpPr>
            <p:nvPr/>
          </p:nvSpPr>
          <p:spPr bwMode="auto">
            <a:xfrm>
              <a:off x="8891955" y="5671303"/>
              <a:ext cx="377313" cy="212132"/>
            </a:xfrm>
            <a:prstGeom prst="homePlate">
              <a:avLst>
                <a:gd name="adj" fmla="val 53787"/>
              </a:avLst>
            </a:prstGeom>
            <a:solidFill>
              <a:srgbClr val="C00000"/>
            </a:solidFill>
            <a:ln>
              <a:noFill/>
            </a:ln>
            <a:effectLst>
              <a:outerShdw blurRad="95250" dist="25400" dir="1260000" sx="93000" sy="93000" kx="2700000" rotWithShape="0">
                <a:srgbClr val="000090">
                  <a:alpha val="55000"/>
                </a:srgbClr>
              </a:outerShdw>
            </a:effectLst>
            <a:extLst/>
          </p:spPr>
          <p:txBody>
            <a:bodyPr wrap="none" anchor="ctr"/>
            <a:lstStyle/>
            <a:p>
              <a:pPr algn="ctr">
                <a:lnSpc>
                  <a:spcPct val="95000"/>
                </a:lnSpc>
              </a:pPr>
              <a:endParaRPr lang="en-US" sz="900" b="1" dirty="0">
                <a:solidFill>
                  <a:srgbClr val="C00000"/>
                </a:solidFill>
                <a:effectLst>
                  <a:outerShdw blurRad="50800" dist="38100" dir="2700000" algn="tl" rotWithShape="0">
                    <a:srgbClr val="000090">
                      <a:alpha val="43000"/>
                    </a:srgbClr>
                  </a:outerShdw>
                </a:effectLst>
                <a:latin typeface="Arial" charset="0"/>
              </a:endParaRPr>
            </a:p>
          </p:txBody>
        </p:sp>
        <p:sp>
          <p:nvSpPr>
            <p:cNvPr id="12" name="AutoShape 7"/>
            <p:cNvSpPr>
              <a:spLocks noChangeArrowheads="1"/>
            </p:cNvSpPr>
            <p:nvPr/>
          </p:nvSpPr>
          <p:spPr bwMode="auto">
            <a:xfrm>
              <a:off x="9149531" y="5931413"/>
              <a:ext cx="267642" cy="228736"/>
            </a:xfrm>
            <a:prstGeom prst="homePlate">
              <a:avLst>
                <a:gd name="adj" fmla="val 53787"/>
              </a:avLst>
            </a:prstGeom>
            <a:solidFill>
              <a:srgbClr val="0000FF"/>
            </a:solidFill>
            <a:ln>
              <a:noFill/>
            </a:ln>
            <a:effectLst>
              <a:outerShdw blurRad="95250" dist="25400" dir="1260000" sx="93000" sy="93000" kx="2700000" rotWithShape="0">
                <a:srgbClr val="000090">
                  <a:alpha val="55000"/>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lnSpc>
                  <a:spcPct val="95000"/>
                </a:lnSpc>
              </a:pPr>
              <a:endParaRPr lang="en-US" sz="900" b="1" dirty="0">
                <a:solidFill>
                  <a:schemeClr val="bg1"/>
                </a:solidFill>
                <a:effectLst>
                  <a:outerShdw blurRad="50800" dist="38100" dir="2700000" algn="tl" rotWithShape="0">
                    <a:srgbClr val="000090">
                      <a:alpha val="43000"/>
                    </a:srgbClr>
                  </a:outerShdw>
                </a:effectLst>
                <a:latin typeface="Arial" charset="0"/>
              </a:endParaRPr>
            </a:p>
          </p:txBody>
        </p:sp>
        <p:sp>
          <p:nvSpPr>
            <p:cNvPr id="13" name="Rectangular Callout 12"/>
            <p:cNvSpPr/>
            <p:nvPr/>
          </p:nvSpPr>
          <p:spPr>
            <a:xfrm>
              <a:off x="7036398" y="4880620"/>
              <a:ext cx="1191398" cy="341600"/>
            </a:xfrm>
            <a:prstGeom prst="wedgeRectCallout">
              <a:avLst>
                <a:gd name="adj1" fmla="val -37611"/>
                <a:gd name="adj2" fmla="val 13473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00" dirty="0"/>
                <a:t>Commissioning @ Surface</a:t>
              </a:r>
            </a:p>
          </p:txBody>
        </p:sp>
        <p:sp>
          <p:nvSpPr>
            <p:cNvPr id="14" name="Rectangular Callout 13"/>
            <p:cNvSpPr/>
            <p:nvPr/>
          </p:nvSpPr>
          <p:spPr>
            <a:xfrm>
              <a:off x="9149532" y="5131895"/>
              <a:ext cx="808932" cy="350344"/>
            </a:xfrm>
            <a:prstGeom prst="wedgeRectCallout">
              <a:avLst>
                <a:gd name="adj1" fmla="val -59361"/>
                <a:gd name="adj2" fmla="val 10769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00" dirty="0"/>
                <a:t>Installation</a:t>
              </a:r>
            </a:p>
          </p:txBody>
        </p:sp>
        <p:sp>
          <p:nvSpPr>
            <p:cNvPr id="15" name="Rectangular Callout 14"/>
            <p:cNvSpPr/>
            <p:nvPr/>
          </p:nvSpPr>
          <p:spPr>
            <a:xfrm>
              <a:off x="9552832" y="5565237"/>
              <a:ext cx="1007665" cy="407508"/>
            </a:xfrm>
            <a:prstGeom prst="wedgeRectCallout">
              <a:avLst>
                <a:gd name="adj1" fmla="val -71932"/>
                <a:gd name="adj2" fmla="val 4079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00" dirty="0"/>
                <a:t>Commissioning in ALICE</a:t>
              </a:r>
            </a:p>
          </p:txBody>
        </p:sp>
        <p:sp>
          <p:nvSpPr>
            <p:cNvPr id="16" name="AutoShape 7"/>
            <p:cNvSpPr>
              <a:spLocks noChangeArrowheads="1"/>
            </p:cNvSpPr>
            <p:nvPr/>
          </p:nvSpPr>
          <p:spPr bwMode="auto">
            <a:xfrm>
              <a:off x="3535804" y="2758524"/>
              <a:ext cx="1693417" cy="212132"/>
            </a:xfrm>
            <a:prstGeom prst="homePlate">
              <a:avLst>
                <a:gd name="adj" fmla="val 53787"/>
              </a:avLst>
            </a:prstGeom>
            <a:solidFill>
              <a:srgbClr val="0000FF"/>
            </a:solidFill>
            <a:ln>
              <a:noFill/>
            </a:ln>
            <a:effectLst>
              <a:outerShdw blurRad="95250" dist="25400" dir="1260000" sx="93000" sy="93000" kx="2700000" rotWithShape="0">
                <a:srgbClr val="000090">
                  <a:alpha val="55000"/>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lnSpc>
                  <a:spcPct val="95000"/>
                </a:lnSpc>
              </a:pPr>
              <a:r>
                <a:rPr lang="en-US" sz="900" b="1" dirty="0">
                  <a:solidFill>
                    <a:schemeClr val="bg1"/>
                  </a:solidFill>
                  <a:effectLst>
                    <a:outerShdw blurRad="50800" dist="38100" dir="2700000" algn="tl" rotWithShape="0">
                      <a:srgbClr val="000090">
                        <a:alpha val="43000"/>
                      </a:srgbClr>
                    </a:outerShdw>
                  </a:effectLst>
                  <a:latin typeface="Arial" charset="0"/>
                </a:rPr>
                <a:t>Stave Mechanics</a:t>
              </a:r>
            </a:p>
          </p:txBody>
        </p:sp>
        <p:sp>
          <p:nvSpPr>
            <p:cNvPr id="17" name="AutoShape 7"/>
            <p:cNvSpPr>
              <a:spLocks noChangeArrowheads="1"/>
            </p:cNvSpPr>
            <p:nvPr/>
          </p:nvSpPr>
          <p:spPr bwMode="auto">
            <a:xfrm>
              <a:off x="4153842" y="3101852"/>
              <a:ext cx="1486673" cy="212132"/>
            </a:xfrm>
            <a:prstGeom prst="homePlate">
              <a:avLst>
                <a:gd name="adj" fmla="val 53787"/>
              </a:avLst>
            </a:prstGeom>
            <a:solidFill>
              <a:srgbClr val="0000FF"/>
            </a:solidFill>
            <a:ln>
              <a:noFill/>
            </a:ln>
            <a:effectLst>
              <a:outerShdw blurRad="95250" dist="25400" dir="1260000" sx="93000" sy="93000" kx="2700000" rotWithShape="0">
                <a:srgbClr val="000090">
                  <a:alpha val="55000"/>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lnSpc>
                  <a:spcPct val="95000"/>
                </a:lnSpc>
              </a:pPr>
              <a:r>
                <a:rPr lang="en-US" sz="900" b="1" dirty="0">
                  <a:solidFill>
                    <a:schemeClr val="bg1"/>
                  </a:solidFill>
                  <a:effectLst>
                    <a:outerShdw blurRad="50800" dist="38100" dir="2700000" algn="tl" rotWithShape="0">
                      <a:srgbClr val="000090">
                        <a:alpha val="43000"/>
                      </a:srgbClr>
                    </a:outerShdw>
                  </a:effectLst>
                  <a:latin typeface="Arial" charset="0"/>
                </a:rPr>
                <a:t>HIC Production</a:t>
              </a:r>
            </a:p>
          </p:txBody>
        </p:sp>
        <p:sp>
          <p:nvSpPr>
            <p:cNvPr id="18" name="Rectangular Callout 17"/>
            <p:cNvSpPr/>
            <p:nvPr/>
          </p:nvSpPr>
          <p:spPr>
            <a:xfrm>
              <a:off x="5211977" y="1770096"/>
              <a:ext cx="1594441" cy="412168"/>
            </a:xfrm>
            <a:prstGeom prst="wedgeRectCallout">
              <a:avLst>
                <a:gd name="adj1" fmla="val -76973"/>
                <a:gd name="adj2" fmla="val 112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00" dirty="0"/>
                <a:t>CMOS processing, thinning &amp; dicing, test</a:t>
              </a:r>
            </a:p>
          </p:txBody>
        </p:sp>
        <p:sp>
          <p:nvSpPr>
            <p:cNvPr id="19" name="Text Box 61"/>
            <p:cNvSpPr txBox="1">
              <a:spLocks noChangeArrowheads="1"/>
            </p:cNvSpPr>
            <p:nvPr/>
          </p:nvSpPr>
          <p:spPr bwMode="auto">
            <a:xfrm>
              <a:off x="2513401" y="3374048"/>
              <a:ext cx="1617667"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spAutoFit/>
            </a:bodyPr>
            <a:lstStyle/>
            <a:p>
              <a:r>
                <a:rPr lang="en-US" sz="1400" b="1" dirty="0">
                  <a:solidFill>
                    <a:srgbClr val="000090"/>
                  </a:solidFill>
                  <a:latin typeface="Arial" charset="0"/>
                </a:rPr>
                <a:t>Outer Barrel</a:t>
              </a:r>
              <a:endParaRPr lang="en-GB" sz="1400" b="1" dirty="0">
                <a:solidFill>
                  <a:srgbClr val="000090"/>
                </a:solidFill>
                <a:latin typeface="Arial" charset="0"/>
              </a:endParaRPr>
            </a:p>
          </p:txBody>
        </p:sp>
        <p:sp>
          <p:nvSpPr>
            <p:cNvPr id="20" name="AutoShape 7"/>
            <p:cNvSpPr>
              <a:spLocks noChangeArrowheads="1"/>
            </p:cNvSpPr>
            <p:nvPr/>
          </p:nvSpPr>
          <p:spPr bwMode="auto">
            <a:xfrm>
              <a:off x="4400428" y="3415915"/>
              <a:ext cx="1603257" cy="212132"/>
            </a:xfrm>
            <a:prstGeom prst="homePlate">
              <a:avLst>
                <a:gd name="adj" fmla="val 53787"/>
              </a:avLst>
            </a:prstGeom>
            <a:solidFill>
              <a:srgbClr val="0000FF"/>
            </a:solidFill>
            <a:ln>
              <a:noFill/>
            </a:ln>
            <a:effectLst>
              <a:outerShdw blurRad="95250" dist="25400" dir="1260000" sx="93000" sy="93000" kx="2700000" rotWithShape="0">
                <a:srgbClr val="000090">
                  <a:alpha val="55000"/>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lnSpc>
                  <a:spcPct val="95000"/>
                </a:lnSpc>
              </a:pPr>
              <a:r>
                <a:rPr lang="en-US" sz="900" b="1" dirty="0">
                  <a:solidFill>
                    <a:schemeClr val="bg1"/>
                  </a:solidFill>
                  <a:effectLst>
                    <a:outerShdw blurRad="50800" dist="38100" dir="2700000" algn="tl" rotWithShape="0">
                      <a:srgbClr val="000090">
                        <a:alpha val="43000"/>
                      </a:srgbClr>
                    </a:outerShdw>
                  </a:effectLst>
                  <a:latin typeface="Arial" charset="0"/>
                </a:rPr>
                <a:t>Stave Production</a:t>
              </a:r>
            </a:p>
          </p:txBody>
        </p:sp>
        <p:sp>
          <p:nvSpPr>
            <p:cNvPr id="21" name="Text Box 61"/>
            <p:cNvSpPr txBox="1">
              <a:spLocks noChangeArrowheads="1"/>
            </p:cNvSpPr>
            <p:nvPr/>
          </p:nvSpPr>
          <p:spPr bwMode="auto">
            <a:xfrm>
              <a:off x="1909442" y="3869717"/>
              <a:ext cx="3063615"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spAutoFit/>
            </a:bodyPr>
            <a:lstStyle/>
            <a:p>
              <a:r>
                <a:rPr lang="en-US" sz="1400" b="1" dirty="0">
                  <a:solidFill>
                    <a:srgbClr val="000090"/>
                  </a:solidFill>
                  <a:latin typeface="Arial" charset="0"/>
                </a:rPr>
                <a:t>Mechanical Support Structures</a:t>
              </a:r>
            </a:p>
          </p:txBody>
        </p:sp>
        <p:sp>
          <p:nvSpPr>
            <p:cNvPr id="22" name="AutoShape 29"/>
            <p:cNvSpPr>
              <a:spLocks noChangeArrowheads="1"/>
            </p:cNvSpPr>
            <p:nvPr/>
          </p:nvSpPr>
          <p:spPr bwMode="auto">
            <a:xfrm>
              <a:off x="2038029" y="5214973"/>
              <a:ext cx="1497775" cy="212133"/>
            </a:xfrm>
            <a:prstGeom prst="chevron">
              <a:avLst>
                <a:gd name="adj" fmla="val 53407"/>
              </a:avLst>
            </a:prstGeom>
            <a:solidFill>
              <a:srgbClr val="0000FF"/>
            </a:solidFill>
            <a:ln>
              <a:noFill/>
            </a:ln>
            <a:effectLst>
              <a:outerShdw blurRad="95250" dist="25400" dir="1260000" sx="93000" sy="93000" kx="2700000" rotWithShape="0">
                <a:srgbClr val="000090">
                  <a:alpha val="55000"/>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lnSpc>
                  <a:spcPct val="95000"/>
                </a:lnSpc>
              </a:pPr>
              <a:r>
                <a:rPr lang="en-US" sz="900" b="1" dirty="0">
                  <a:solidFill>
                    <a:schemeClr val="bg1"/>
                  </a:solidFill>
                  <a:effectLst>
                    <a:outerShdw blurRad="50800" dist="38100" dir="2700000" algn="tl" rotWithShape="0">
                      <a:srgbClr val="000090">
                        <a:alpha val="43000"/>
                      </a:srgbClr>
                    </a:outerShdw>
                  </a:effectLst>
                  <a:latin typeface="Arial" charset="0"/>
                </a:rPr>
                <a:t>Design &amp; Prototyping</a:t>
              </a:r>
            </a:p>
          </p:txBody>
        </p:sp>
        <p:sp>
          <p:nvSpPr>
            <p:cNvPr id="23" name="AutoShape 29"/>
            <p:cNvSpPr>
              <a:spLocks noChangeArrowheads="1"/>
            </p:cNvSpPr>
            <p:nvPr/>
          </p:nvSpPr>
          <p:spPr bwMode="auto">
            <a:xfrm>
              <a:off x="3462753" y="5208095"/>
              <a:ext cx="1601369" cy="212133"/>
            </a:xfrm>
            <a:prstGeom prst="chevron">
              <a:avLst>
                <a:gd name="adj" fmla="val 53407"/>
              </a:avLst>
            </a:prstGeom>
            <a:solidFill>
              <a:srgbClr val="0000FF"/>
            </a:solidFill>
            <a:ln>
              <a:noFill/>
            </a:ln>
            <a:effectLst>
              <a:outerShdw blurRad="95250" dist="25400" dir="1260000" sx="93000" sy="93000" kx="2700000" rotWithShape="0">
                <a:srgbClr val="000090">
                  <a:alpha val="55000"/>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lnSpc>
                  <a:spcPct val="95000"/>
                </a:lnSpc>
              </a:pPr>
              <a:r>
                <a:rPr lang="en-US" sz="900" b="1" dirty="0">
                  <a:solidFill>
                    <a:schemeClr val="bg1"/>
                  </a:solidFill>
                  <a:effectLst>
                    <a:outerShdw blurRad="50800" dist="38100" dir="2700000" algn="tl" rotWithShape="0">
                      <a:srgbClr val="000090">
                        <a:alpha val="43000"/>
                      </a:srgbClr>
                    </a:outerShdw>
                  </a:effectLst>
                  <a:latin typeface="Arial" charset="0"/>
                </a:rPr>
                <a:t>Design &amp; Prototyping </a:t>
              </a:r>
            </a:p>
          </p:txBody>
        </p:sp>
        <p:sp>
          <p:nvSpPr>
            <p:cNvPr id="24" name="AutoShape 29"/>
            <p:cNvSpPr>
              <a:spLocks noChangeArrowheads="1"/>
            </p:cNvSpPr>
            <p:nvPr/>
          </p:nvSpPr>
          <p:spPr bwMode="auto">
            <a:xfrm>
              <a:off x="5206347" y="5222221"/>
              <a:ext cx="1388018" cy="198007"/>
            </a:xfrm>
            <a:prstGeom prst="chevron">
              <a:avLst>
                <a:gd name="adj" fmla="val 53407"/>
              </a:avLst>
            </a:prstGeom>
            <a:solidFill>
              <a:srgbClr val="0000FF"/>
            </a:solidFill>
            <a:ln>
              <a:noFill/>
            </a:ln>
            <a:effectLst>
              <a:outerShdw blurRad="95250" dist="25400" dir="1260000" sx="93000" sy="93000" kx="2700000" rotWithShape="0">
                <a:srgbClr val="000090">
                  <a:alpha val="55000"/>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lnSpc>
                  <a:spcPct val="95000"/>
                </a:lnSpc>
              </a:pPr>
              <a:r>
                <a:rPr lang="en-US" sz="900" b="1" dirty="0">
                  <a:solidFill>
                    <a:schemeClr val="bg1"/>
                  </a:solidFill>
                  <a:effectLst>
                    <a:outerShdw blurRad="50800" dist="38100" dir="2700000" algn="tl" rotWithShape="0">
                      <a:srgbClr val="000090">
                        <a:alpha val="43000"/>
                      </a:srgbClr>
                    </a:outerShdw>
                  </a:effectLst>
                  <a:latin typeface="Arial" charset="0"/>
                </a:rPr>
                <a:t>Production &amp; Test</a:t>
              </a:r>
            </a:p>
          </p:txBody>
        </p:sp>
        <p:sp>
          <p:nvSpPr>
            <p:cNvPr id="25" name="Rounded Rectangle 24"/>
            <p:cNvSpPr/>
            <p:nvPr/>
          </p:nvSpPr>
          <p:spPr>
            <a:xfrm>
              <a:off x="1847529" y="2352282"/>
              <a:ext cx="4304803" cy="1329543"/>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739068" y="1833433"/>
              <a:ext cx="402674" cy="246221"/>
            </a:xfrm>
            <a:prstGeom prst="rect">
              <a:avLst/>
            </a:prstGeom>
            <a:solidFill>
              <a:srgbClr val="FFC000"/>
            </a:solidFill>
            <a:ln>
              <a:solidFill>
                <a:srgbClr val="4F81BD"/>
              </a:solidFill>
            </a:ln>
          </p:spPr>
          <p:txBody>
            <a:bodyPr wrap="none" rtlCol="0">
              <a:spAutoFit/>
            </a:bodyPr>
            <a:lstStyle/>
            <a:p>
              <a:r>
                <a:rPr lang="en-US" sz="1000" dirty="0"/>
                <a:t>PRR</a:t>
              </a:r>
            </a:p>
          </p:txBody>
        </p:sp>
        <p:sp>
          <p:nvSpPr>
            <p:cNvPr id="27" name="TextBox 26"/>
            <p:cNvSpPr txBox="1"/>
            <p:nvPr/>
          </p:nvSpPr>
          <p:spPr>
            <a:xfrm>
              <a:off x="3325862" y="2474204"/>
              <a:ext cx="402674" cy="246221"/>
            </a:xfrm>
            <a:prstGeom prst="rect">
              <a:avLst/>
            </a:prstGeom>
            <a:solidFill>
              <a:srgbClr val="FFC000"/>
            </a:solidFill>
            <a:ln>
              <a:solidFill>
                <a:srgbClr val="4F81BD"/>
              </a:solidFill>
            </a:ln>
          </p:spPr>
          <p:txBody>
            <a:bodyPr wrap="none" rtlCol="0">
              <a:spAutoFit/>
            </a:bodyPr>
            <a:lstStyle/>
            <a:p>
              <a:r>
                <a:rPr lang="en-US" sz="1000" dirty="0"/>
                <a:t>PRR</a:t>
              </a:r>
            </a:p>
          </p:txBody>
        </p:sp>
        <p:sp>
          <p:nvSpPr>
            <p:cNvPr id="28" name="AutoShape 7"/>
            <p:cNvSpPr>
              <a:spLocks noChangeArrowheads="1"/>
            </p:cNvSpPr>
            <p:nvPr/>
          </p:nvSpPr>
          <p:spPr bwMode="auto">
            <a:xfrm>
              <a:off x="4743328" y="4711315"/>
              <a:ext cx="1603257" cy="212132"/>
            </a:xfrm>
            <a:prstGeom prst="homePlate">
              <a:avLst>
                <a:gd name="adj" fmla="val 53787"/>
              </a:avLst>
            </a:prstGeom>
            <a:solidFill>
              <a:srgbClr val="0000FF"/>
            </a:solidFill>
            <a:ln>
              <a:noFill/>
            </a:ln>
            <a:effectLst>
              <a:outerShdw blurRad="95250" dist="25400" dir="1260000" sx="93000" sy="93000" kx="2700000" rotWithShape="0">
                <a:srgbClr val="000090">
                  <a:alpha val="55000"/>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lnSpc>
                  <a:spcPct val="95000"/>
                </a:lnSpc>
              </a:pPr>
              <a:r>
                <a:rPr lang="en-US" sz="900" b="1" dirty="0">
                  <a:solidFill>
                    <a:schemeClr val="bg1"/>
                  </a:solidFill>
                  <a:effectLst>
                    <a:outerShdw blurRad="50800" dist="38100" dir="2700000" algn="tl" rotWithShape="0">
                      <a:srgbClr val="000090">
                        <a:alpha val="43000"/>
                      </a:srgbClr>
                    </a:outerShdw>
                  </a:effectLst>
                  <a:latin typeface="Arial" charset="0"/>
                </a:rPr>
                <a:t>Global Assembly</a:t>
              </a:r>
            </a:p>
          </p:txBody>
        </p:sp>
        <p:sp>
          <p:nvSpPr>
            <p:cNvPr id="29" name="TextBox 28"/>
            <p:cNvSpPr txBox="1"/>
            <p:nvPr/>
          </p:nvSpPr>
          <p:spPr>
            <a:xfrm>
              <a:off x="2502849" y="4505809"/>
              <a:ext cx="402674" cy="246221"/>
            </a:xfrm>
            <a:prstGeom prst="rect">
              <a:avLst/>
            </a:prstGeom>
            <a:solidFill>
              <a:srgbClr val="FFC000"/>
            </a:solidFill>
            <a:ln>
              <a:solidFill>
                <a:srgbClr val="4F81BD"/>
              </a:solidFill>
            </a:ln>
          </p:spPr>
          <p:txBody>
            <a:bodyPr wrap="none" rtlCol="0">
              <a:spAutoFit/>
            </a:bodyPr>
            <a:lstStyle/>
            <a:p>
              <a:r>
                <a:rPr lang="en-US" sz="1000" dirty="0"/>
                <a:t>EDR</a:t>
              </a:r>
            </a:p>
          </p:txBody>
        </p:sp>
        <p:sp>
          <p:nvSpPr>
            <p:cNvPr id="30" name="TextBox 29"/>
            <p:cNvSpPr txBox="1"/>
            <p:nvPr/>
          </p:nvSpPr>
          <p:spPr>
            <a:xfrm>
              <a:off x="3319615" y="4490617"/>
              <a:ext cx="402674" cy="246221"/>
            </a:xfrm>
            <a:prstGeom prst="rect">
              <a:avLst/>
            </a:prstGeom>
            <a:solidFill>
              <a:srgbClr val="FFC000"/>
            </a:solidFill>
            <a:ln>
              <a:solidFill>
                <a:srgbClr val="4F81BD"/>
              </a:solidFill>
            </a:ln>
          </p:spPr>
          <p:txBody>
            <a:bodyPr wrap="none" rtlCol="0">
              <a:spAutoFit/>
            </a:bodyPr>
            <a:lstStyle/>
            <a:p>
              <a:r>
                <a:rPr lang="en-US" sz="1000" dirty="0"/>
                <a:t>PRR</a:t>
              </a:r>
            </a:p>
          </p:txBody>
        </p:sp>
        <p:sp>
          <p:nvSpPr>
            <p:cNvPr id="31" name="AutoShape 29"/>
            <p:cNvSpPr>
              <a:spLocks noChangeArrowheads="1"/>
            </p:cNvSpPr>
            <p:nvPr/>
          </p:nvSpPr>
          <p:spPr bwMode="auto">
            <a:xfrm>
              <a:off x="2038028" y="4215414"/>
              <a:ext cx="1495848" cy="234859"/>
            </a:xfrm>
            <a:prstGeom prst="chevron">
              <a:avLst>
                <a:gd name="adj" fmla="val 53407"/>
              </a:avLst>
            </a:prstGeom>
            <a:solidFill>
              <a:srgbClr val="0000FF"/>
            </a:solidFill>
            <a:ln>
              <a:noFill/>
            </a:ln>
            <a:effectLst>
              <a:outerShdw blurRad="95250" dist="25400" dir="1260000" sx="93000" sy="93000" kx="2700000" rotWithShape="0">
                <a:srgbClr val="000090">
                  <a:alpha val="55000"/>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lnSpc>
                  <a:spcPct val="95000"/>
                </a:lnSpc>
              </a:pPr>
              <a:r>
                <a:rPr lang="en-US" sz="900" b="1" dirty="0">
                  <a:solidFill>
                    <a:schemeClr val="bg1"/>
                  </a:solidFill>
                  <a:effectLst>
                    <a:outerShdw blurRad="50800" dist="38100" dir="2700000" algn="tl" rotWithShape="0">
                      <a:srgbClr val="000090">
                        <a:alpha val="43000"/>
                      </a:srgbClr>
                    </a:outerShdw>
                  </a:effectLst>
                  <a:latin typeface="Arial" charset="0"/>
                </a:rPr>
                <a:t>Development</a:t>
              </a:r>
            </a:p>
          </p:txBody>
        </p:sp>
        <p:sp>
          <p:nvSpPr>
            <p:cNvPr id="32" name="AutoShape 29"/>
            <p:cNvSpPr>
              <a:spLocks noChangeArrowheads="1"/>
            </p:cNvSpPr>
            <p:nvPr/>
          </p:nvSpPr>
          <p:spPr bwMode="auto">
            <a:xfrm>
              <a:off x="3539845" y="4212740"/>
              <a:ext cx="924082" cy="212133"/>
            </a:xfrm>
            <a:prstGeom prst="chevron">
              <a:avLst>
                <a:gd name="adj" fmla="val 53407"/>
              </a:avLst>
            </a:prstGeom>
            <a:solidFill>
              <a:srgbClr val="0000FF"/>
            </a:solidFill>
            <a:ln>
              <a:noFill/>
            </a:ln>
            <a:effectLst>
              <a:outerShdw blurRad="95250" dist="25400" dir="1260000" sx="93000" sy="93000" kx="2700000" rotWithShape="0">
                <a:srgbClr val="000090">
                  <a:alpha val="55000"/>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lnSpc>
                  <a:spcPct val="95000"/>
                </a:lnSpc>
              </a:pPr>
              <a:r>
                <a:rPr lang="en-US" sz="900" b="1" dirty="0">
                  <a:solidFill>
                    <a:schemeClr val="bg1"/>
                  </a:solidFill>
                  <a:effectLst>
                    <a:outerShdw blurRad="50800" dist="38100" dir="2700000" algn="tl" rotWithShape="0">
                      <a:srgbClr val="000090">
                        <a:alpha val="43000"/>
                      </a:srgbClr>
                    </a:outerShdw>
                  </a:effectLst>
                  <a:latin typeface="Arial" charset="0"/>
                </a:rPr>
                <a:t>Production</a:t>
              </a:r>
            </a:p>
          </p:txBody>
        </p:sp>
        <p:sp>
          <p:nvSpPr>
            <p:cNvPr id="33" name="Text Box 58"/>
            <p:cNvSpPr txBox="1">
              <a:spLocks noChangeArrowheads="1"/>
            </p:cNvSpPr>
            <p:nvPr/>
          </p:nvSpPr>
          <p:spPr bwMode="auto">
            <a:xfrm>
              <a:off x="2367371" y="1088740"/>
              <a:ext cx="828675"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r>
                <a:rPr lang="en-US" b="1" dirty="0">
                  <a:solidFill>
                    <a:srgbClr val="FF0000"/>
                  </a:solidFill>
                  <a:latin typeface="Arial" charset="0"/>
                </a:rPr>
                <a:t>2016</a:t>
              </a:r>
              <a:endParaRPr lang="en-GB" b="1" dirty="0">
                <a:solidFill>
                  <a:srgbClr val="FF0000"/>
                </a:solidFill>
                <a:latin typeface="Arial" charset="0"/>
              </a:endParaRPr>
            </a:p>
          </p:txBody>
        </p:sp>
        <p:sp>
          <p:nvSpPr>
            <p:cNvPr id="34" name="Text Box 59"/>
            <p:cNvSpPr txBox="1">
              <a:spLocks noChangeArrowheads="1"/>
            </p:cNvSpPr>
            <p:nvPr/>
          </p:nvSpPr>
          <p:spPr bwMode="auto">
            <a:xfrm>
              <a:off x="4043908" y="1088740"/>
              <a:ext cx="828675"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r>
                <a:rPr lang="en-US" b="1" dirty="0">
                  <a:solidFill>
                    <a:srgbClr val="FF0000"/>
                  </a:solidFill>
                  <a:latin typeface="Arial" charset="0"/>
                </a:rPr>
                <a:t>2017</a:t>
              </a:r>
              <a:endParaRPr lang="en-GB" b="1" dirty="0">
                <a:solidFill>
                  <a:srgbClr val="FF0000"/>
                </a:solidFill>
                <a:latin typeface="Arial" charset="0"/>
              </a:endParaRPr>
            </a:p>
          </p:txBody>
        </p:sp>
        <p:sp>
          <p:nvSpPr>
            <p:cNvPr id="35" name="Text Box 60"/>
            <p:cNvSpPr txBox="1">
              <a:spLocks noChangeArrowheads="1"/>
            </p:cNvSpPr>
            <p:nvPr/>
          </p:nvSpPr>
          <p:spPr bwMode="auto">
            <a:xfrm>
              <a:off x="5517245" y="1088740"/>
              <a:ext cx="828675"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r>
                <a:rPr lang="en-US" b="1" dirty="0">
                  <a:solidFill>
                    <a:srgbClr val="FF0000"/>
                  </a:solidFill>
                  <a:latin typeface="Arial" charset="0"/>
                </a:rPr>
                <a:t>2018</a:t>
              </a:r>
              <a:endParaRPr lang="en-GB" b="1" dirty="0">
                <a:solidFill>
                  <a:srgbClr val="FF0000"/>
                </a:solidFill>
                <a:latin typeface="Arial" charset="0"/>
              </a:endParaRPr>
            </a:p>
          </p:txBody>
        </p:sp>
        <p:sp>
          <p:nvSpPr>
            <p:cNvPr id="36" name="Text Box 61"/>
            <p:cNvSpPr txBox="1">
              <a:spLocks noChangeArrowheads="1"/>
            </p:cNvSpPr>
            <p:nvPr/>
          </p:nvSpPr>
          <p:spPr bwMode="auto">
            <a:xfrm>
              <a:off x="7015982" y="1088740"/>
              <a:ext cx="828675"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r>
                <a:rPr lang="en-US" b="1" dirty="0">
                  <a:solidFill>
                    <a:srgbClr val="FF0000"/>
                  </a:solidFill>
                  <a:latin typeface="Arial" charset="0"/>
                </a:rPr>
                <a:t>2019</a:t>
              </a:r>
              <a:endParaRPr lang="en-GB" b="1" dirty="0">
                <a:solidFill>
                  <a:srgbClr val="FF0000"/>
                </a:solidFill>
                <a:latin typeface="Arial" charset="0"/>
              </a:endParaRPr>
            </a:p>
          </p:txBody>
        </p:sp>
        <p:sp>
          <p:nvSpPr>
            <p:cNvPr id="37" name="Text Box 77"/>
            <p:cNvSpPr txBox="1">
              <a:spLocks noChangeArrowheads="1"/>
            </p:cNvSpPr>
            <p:nvPr/>
          </p:nvSpPr>
          <p:spPr bwMode="auto">
            <a:xfrm>
              <a:off x="8527420" y="1088740"/>
              <a:ext cx="828675"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r>
                <a:rPr lang="en-US" b="1" dirty="0">
                  <a:solidFill>
                    <a:srgbClr val="FF0000"/>
                  </a:solidFill>
                  <a:latin typeface="Arial" charset="0"/>
                </a:rPr>
                <a:t>2020</a:t>
              </a:r>
              <a:endParaRPr lang="en-GB" b="1" dirty="0">
                <a:solidFill>
                  <a:srgbClr val="FF0000"/>
                </a:solidFill>
                <a:latin typeface="Arial" charset="0"/>
              </a:endParaRPr>
            </a:p>
          </p:txBody>
        </p:sp>
        <p:sp>
          <p:nvSpPr>
            <p:cNvPr id="38" name="TextBox 37"/>
            <p:cNvSpPr txBox="1"/>
            <p:nvPr/>
          </p:nvSpPr>
          <p:spPr>
            <a:xfrm>
              <a:off x="3309002" y="5477906"/>
              <a:ext cx="402674" cy="246221"/>
            </a:xfrm>
            <a:prstGeom prst="rect">
              <a:avLst/>
            </a:prstGeom>
            <a:solidFill>
              <a:srgbClr val="FFC000"/>
            </a:solidFill>
            <a:ln>
              <a:solidFill>
                <a:srgbClr val="4F81BD"/>
              </a:solidFill>
            </a:ln>
          </p:spPr>
          <p:txBody>
            <a:bodyPr wrap="none" rtlCol="0">
              <a:spAutoFit/>
            </a:bodyPr>
            <a:lstStyle/>
            <a:p>
              <a:r>
                <a:rPr lang="en-US" sz="1000" dirty="0"/>
                <a:t>EDR</a:t>
              </a:r>
            </a:p>
          </p:txBody>
        </p:sp>
        <p:sp>
          <p:nvSpPr>
            <p:cNvPr id="39" name="TextBox 38"/>
            <p:cNvSpPr txBox="1"/>
            <p:nvPr/>
          </p:nvSpPr>
          <p:spPr>
            <a:xfrm>
              <a:off x="4839246" y="5465206"/>
              <a:ext cx="402674" cy="246221"/>
            </a:xfrm>
            <a:prstGeom prst="rect">
              <a:avLst/>
            </a:prstGeom>
            <a:solidFill>
              <a:srgbClr val="FFC000"/>
            </a:solidFill>
            <a:ln>
              <a:solidFill>
                <a:srgbClr val="4F81BD"/>
              </a:solidFill>
            </a:ln>
          </p:spPr>
          <p:txBody>
            <a:bodyPr wrap="none" rtlCol="0">
              <a:spAutoFit/>
            </a:bodyPr>
            <a:lstStyle/>
            <a:p>
              <a:r>
                <a:rPr lang="en-US" sz="1000" dirty="0"/>
                <a:t>PRR</a:t>
              </a:r>
            </a:p>
          </p:txBody>
        </p:sp>
        <p:sp>
          <p:nvSpPr>
            <p:cNvPr id="40" name="Text Box 61"/>
            <p:cNvSpPr txBox="1">
              <a:spLocks noChangeArrowheads="1"/>
            </p:cNvSpPr>
            <p:nvPr/>
          </p:nvSpPr>
          <p:spPr bwMode="auto">
            <a:xfrm>
              <a:off x="1930945" y="4824118"/>
              <a:ext cx="3063615"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spAutoFit/>
            </a:bodyPr>
            <a:lstStyle/>
            <a:p>
              <a:r>
                <a:rPr lang="en-US" sz="1400" b="1" dirty="0">
                  <a:solidFill>
                    <a:srgbClr val="000090"/>
                  </a:solidFill>
                  <a:latin typeface="Arial" charset="0"/>
                </a:rPr>
                <a:t>Readout Electronics</a:t>
              </a:r>
            </a:p>
          </p:txBody>
        </p:sp>
        <p:sp>
          <p:nvSpPr>
            <p:cNvPr id="41" name="AutoShape 7"/>
            <p:cNvSpPr>
              <a:spLocks noChangeArrowheads="1"/>
            </p:cNvSpPr>
            <p:nvPr/>
          </p:nvSpPr>
          <p:spPr bwMode="auto">
            <a:xfrm>
              <a:off x="6421132" y="5565237"/>
              <a:ext cx="1041483" cy="212132"/>
            </a:xfrm>
            <a:prstGeom prst="homePlate">
              <a:avLst>
                <a:gd name="adj" fmla="val 53787"/>
              </a:avLst>
            </a:prstGeom>
            <a:solidFill>
              <a:srgbClr val="0000FF"/>
            </a:solidFill>
            <a:ln>
              <a:noFill/>
            </a:ln>
            <a:effectLst>
              <a:outerShdw blurRad="95250" dist="25400" dir="1260000" sx="93000" sy="93000" kx="2700000" rotWithShape="0">
                <a:srgbClr val="000090">
                  <a:alpha val="55000"/>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a:lnSpc>
                  <a:spcPct val="95000"/>
                </a:lnSpc>
              </a:pPr>
              <a:r>
                <a:rPr lang="en-US" sz="900" b="1" dirty="0">
                  <a:solidFill>
                    <a:schemeClr val="bg1"/>
                  </a:solidFill>
                  <a:effectLst>
                    <a:outerShdw blurRad="50800" dist="38100" dir="2700000" algn="tl" rotWithShape="0">
                      <a:srgbClr val="000090">
                        <a:alpha val="43000"/>
                      </a:srgbClr>
                    </a:outerShdw>
                  </a:effectLst>
                  <a:latin typeface="Arial" charset="0"/>
                </a:rPr>
                <a:t>Commissioning</a:t>
              </a:r>
            </a:p>
          </p:txBody>
        </p:sp>
        <p:cxnSp>
          <p:nvCxnSpPr>
            <p:cNvPr id="42" name="Straight Connector 41"/>
            <p:cNvCxnSpPr/>
            <p:nvPr/>
          </p:nvCxnSpPr>
          <p:spPr>
            <a:xfrm>
              <a:off x="7462615" y="5790069"/>
              <a:ext cx="1318617" cy="0"/>
            </a:xfrm>
            <a:prstGeom prst="line">
              <a:avLst/>
            </a:prstGeom>
            <a:ln w="44450" cmpd="sng">
              <a:solidFill>
                <a:srgbClr val="008000"/>
              </a:solidFill>
              <a:headEnd type="diamond" w="lg" len="lg"/>
              <a:tailEnd type="diamond" w="lg" len="lg"/>
            </a:ln>
          </p:spPr>
          <p:style>
            <a:lnRef idx="1">
              <a:schemeClr val="dk1"/>
            </a:lnRef>
            <a:fillRef idx="0">
              <a:schemeClr val="dk1"/>
            </a:fillRef>
            <a:effectRef idx="0">
              <a:schemeClr val="dk1"/>
            </a:effectRef>
            <a:fontRef idx="minor">
              <a:schemeClr val="tx1"/>
            </a:fontRef>
          </p:style>
        </p:cxnSp>
        <p:sp>
          <p:nvSpPr>
            <p:cNvPr id="43" name="TextBox 42"/>
            <p:cNvSpPr txBox="1"/>
            <p:nvPr/>
          </p:nvSpPr>
          <p:spPr>
            <a:xfrm>
              <a:off x="7628636" y="5751280"/>
              <a:ext cx="979755" cy="307777"/>
            </a:xfrm>
            <a:prstGeom prst="rect">
              <a:avLst/>
            </a:prstGeom>
            <a:noFill/>
          </p:spPr>
          <p:txBody>
            <a:bodyPr wrap="none" rtlCol="0">
              <a:spAutoFit/>
            </a:bodyPr>
            <a:lstStyle/>
            <a:p>
              <a:r>
                <a:rPr lang="en-US" sz="1400" b="1" dirty="0">
                  <a:solidFill>
                    <a:srgbClr val="008000"/>
                  </a:solidFill>
                </a:rPr>
                <a:t>14 months</a:t>
              </a:r>
            </a:p>
          </p:txBody>
        </p:sp>
        <p:sp>
          <p:nvSpPr>
            <p:cNvPr id="44" name="Rectangular Callout 43"/>
            <p:cNvSpPr/>
            <p:nvPr/>
          </p:nvSpPr>
          <p:spPr>
            <a:xfrm>
              <a:off x="4936449" y="3926981"/>
              <a:ext cx="1174134" cy="242577"/>
            </a:xfrm>
            <a:prstGeom prst="wedgeRectCallout">
              <a:avLst>
                <a:gd name="adj1" fmla="val -59361"/>
                <a:gd name="adj2" fmla="val 10769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000" dirty="0">
                  <a:solidFill>
                    <a:srgbClr val="C00000"/>
                  </a:solidFill>
                </a:rPr>
                <a:t>Dry Assembly Test</a:t>
              </a:r>
            </a:p>
          </p:txBody>
        </p:sp>
        <p:sp>
          <p:nvSpPr>
            <p:cNvPr id="45" name="AutoShape 7"/>
            <p:cNvSpPr>
              <a:spLocks noChangeArrowheads="1"/>
            </p:cNvSpPr>
            <p:nvPr/>
          </p:nvSpPr>
          <p:spPr bwMode="auto">
            <a:xfrm>
              <a:off x="4458246" y="4221401"/>
              <a:ext cx="334819" cy="228736"/>
            </a:xfrm>
            <a:prstGeom prst="homePlate">
              <a:avLst>
                <a:gd name="adj" fmla="val 53787"/>
              </a:avLst>
            </a:prstGeom>
            <a:solidFill>
              <a:srgbClr val="C00000"/>
            </a:solidFill>
            <a:ln>
              <a:noFill/>
            </a:ln>
            <a:effectLst>
              <a:outerShdw blurRad="95250" dist="25400" dir="1260000" sx="93000" sy="93000" kx="2700000" rotWithShape="0">
                <a:srgbClr val="000090">
                  <a:alpha val="55000"/>
                </a:srgbClr>
              </a:outerShdw>
            </a:effectLst>
            <a:extLst/>
          </p:spPr>
          <p:txBody>
            <a:bodyPr wrap="none" anchor="ctr"/>
            <a:lstStyle/>
            <a:p>
              <a:pPr algn="ctr">
                <a:lnSpc>
                  <a:spcPct val="95000"/>
                </a:lnSpc>
              </a:pPr>
              <a:endParaRPr lang="en-US" sz="900" b="1" dirty="0">
                <a:solidFill>
                  <a:schemeClr val="bg1"/>
                </a:solidFill>
                <a:effectLst>
                  <a:outerShdw blurRad="50800" dist="38100" dir="2700000" algn="tl" rotWithShape="0">
                    <a:srgbClr val="000090">
                      <a:alpha val="43000"/>
                    </a:srgbClr>
                  </a:outerShdw>
                </a:effectLst>
                <a:latin typeface="Arial" charset="0"/>
              </a:endParaRPr>
            </a:p>
          </p:txBody>
        </p:sp>
        <p:cxnSp>
          <p:nvCxnSpPr>
            <p:cNvPr id="46" name="Straight Arrow Connector 45"/>
            <p:cNvCxnSpPr/>
            <p:nvPr/>
          </p:nvCxnSpPr>
          <p:spPr>
            <a:xfrm>
              <a:off x="1930944" y="1458072"/>
              <a:ext cx="8125496" cy="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8117410" y="1701224"/>
            <a:ext cx="3999796" cy="1754326"/>
          </a:xfrm>
          <a:prstGeom prst="rect">
            <a:avLst/>
          </a:prstGeom>
          <a:noFill/>
        </p:spPr>
        <p:txBody>
          <a:bodyPr wrap="square" rtlCol="0">
            <a:spAutoFit/>
          </a:bodyPr>
          <a:lstStyle/>
          <a:p>
            <a:r>
              <a:rPr lang="en-US" dirty="0" smtClean="0"/>
              <a:t>Advantage of fabricating MVTX RUs as part of the ITS RU production:</a:t>
            </a:r>
          </a:p>
          <a:p>
            <a:r>
              <a:rPr lang="en-US" dirty="0" smtClean="0"/>
              <a:t> </a:t>
            </a:r>
          </a:p>
          <a:p>
            <a:pPr marL="285750" indent="-285750">
              <a:buFont typeface="Arial" panose="020B0604020202020204" pitchFamily="34" charset="0"/>
              <a:buChar char="•"/>
            </a:pPr>
            <a:r>
              <a:rPr lang="en-US" dirty="0" smtClean="0"/>
              <a:t>technical risk can be reduced</a:t>
            </a:r>
          </a:p>
          <a:p>
            <a:pPr marL="285750" indent="-285750">
              <a:buFont typeface="Arial" panose="020B0604020202020204" pitchFamily="34" charset="0"/>
              <a:buChar char="•"/>
            </a:pPr>
            <a:r>
              <a:rPr lang="en-US" dirty="0" smtClean="0"/>
              <a:t>Cost savings due to the volume of parts of as much as 50%</a:t>
            </a:r>
            <a:endParaRPr lang="en-US" dirty="0"/>
          </a:p>
        </p:txBody>
      </p:sp>
    </p:spTree>
    <p:extLst>
      <p:ext uri="{BB962C8B-B14F-4D97-AF65-F5344CB8AC3E}">
        <p14:creationId xmlns:p14="http://schemas.microsoft.com/office/powerpoint/2010/main" val="395888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Prototypes and Tests</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17</a:t>
            </a:fld>
            <a:endParaRPr lang="en-US"/>
          </a:p>
        </p:txBody>
      </p:sp>
    </p:spTree>
    <p:extLst>
      <p:ext uri="{BB962C8B-B14F-4D97-AF65-F5344CB8AC3E}">
        <p14:creationId xmlns:p14="http://schemas.microsoft.com/office/powerpoint/2010/main" val="3289698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Readout Unit Prototype: RU Version 0 (“RUv0”) and </a:t>
            </a:r>
            <a:r>
              <a:rPr lang="en-US" dirty="0" err="1" smtClean="0"/>
              <a:t>GBTxFMC</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18</a:t>
            </a:fld>
            <a:endParaRPr lang="en-US"/>
          </a:p>
        </p:txBody>
      </p:sp>
      <p:pic>
        <p:nvPicPr>
          <p:cNvPr id="6" name="Picture 5" descr="RU&amp;GBTxFM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8022" y="627227"/>
            <a:ext cx="6589545" cy="566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9065" y="627227"/>
            <a:ext cx="4286992" cy="50783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Separate Boards for FPGA and GBT</a:t>
            </a:r>
          </a:p>
          <a:p>
            <a:pPr marL="285750" indent="-285750">
              <a:buFont typeface="Arial" panose="020B0604020202020204" pitchFamily="34" charset="0"/>
              <a:buChar char="•"/>
            </a:pPr>
            <a:r>
              <a:rPr lang="en-US" dirty="0" smtClean="0"/>
              <a:t>Based on Xilinx Kintex-7 FPGA</a:t>
            </a:r>
          </a:p>
          <a:p>
            <a:pPr marL="285750" indent="-285750">
              <a:buFont typeface="Arial" panose="020B0604020202020204" pitchFamily="34" charset="0"/>
              <a:buChar char="•"/>
            </a:pPr>
            <a:r>
              <a:rPr lang="en-US" dirty="0" smtClean="0"/>
              <a:t>Integrated USB Interface for debug</a:t>
            </a:r>
          </a:p>
          <a:p>
            <a:pPr marL="285750" indent="-285750">
              <a:buFont typeface="Arial" panose="020B0604020202020204" pitchFamily="34" charset="0"/>
              <a:buChar char="•"/>
            </a:pPr>
            <a:r>
              <a:rPr lang="en-US" dirty="0" smtClean="0"/>
              <a:t>Separate Fiber connection for emulation of the CRU</a:t>
            </a:r>
          </a:p>
          <a:p>
            <a:pPr marL="285750" indent="-285750">
              <a:buFont typeface="Arial" panose="020B0604020202020204" pitchFamily="34" charset="0"/>
              <a:buChar char="•"/>
            </a:pPr>
            <a:r>
              <a:rPr lang="en-US" dirty="0" smtClean="0"/>
              <a:t>Integrated Power Supply to power sensors independent of Power Unit</a:t>
            </a:r>
          </a:p>
          <a:p>
            <a:pPr marL="285750" indent="-285750">
              <a:buFont typeface="Arial" panose="020B0604020202020204" pitchFamily="34" charset="0"/>
              <a:buChar char="•"/>
            </a:pPr>
            <a:r>
              <a:rPr lang="en-US" dirty="0" smtClean="0"/>
              <a:t>GBT components on separate board connected via FMC</a:t>
            </a:r>
          </a:p>
          <a:p>
            <a:pPr marL="285750" indent="-285750">
              <a:buFont typeface="Arial" panose="020B0604020202020204" pitchFamily="34" charset="0"/>
              <a:buChar char="•"/>
            </a:pPr>
            <a:r>
              <a:rPr lang="en-US" dirty="0" smtClean="0"/>
              <a:t>Various sensor connector configuration to prototype both Inner &amp; Outer Barrel</a:t>
            </a:r>
          </a:p>
          <a:p>
            <a:pPr marL="285750" indent="-285750">
              <a:buFont typeface="Arial" panose="020B0604020202020204" pitchFamily="34" charset="0"/>
              <a:buChar char="•"/>
            </a:pPr>
            <a:r>
              <a:rPr lang="en-US" dirty="0" smtClean="0"/>
              <a:t>VME 6U form factor</a:t>
            </a:r>
          </a:p>
          <a:p>
            <a:pPr marL="285750" indent="-285750">
              <a:buFont typeface="Arial" panose="020B0604020202020204" pitchFamily="34" charset="0"/>
              <a:buChar char="•"/>
            </a:pPr>
            <a:r>
              <a:rPr lang="en-US" dirty="0" smtClean="0"/>
              <a:t>Used for initial verification of electrical interfaces</a:t>
            </a:r>
          </a:p>
          <a:p>
            <a:pPr marL="285750" indent="-285750">
              <a:buFont typeface="Arial" panose="020B0604020202020204" pitchFamily="34" charset="0"/>
              <a:buChar char="•"/>
            </a:pPr>
            <a:r>
              <a:rPr lang="en-US" dirty="0" smtClean="0"/>
              <a:t>Initial experience with GBT parts</a:t>
            </a:r>
          </a:p>
          <a:p>
            <a:pPr marL="285750" indent="-285750">
              <a:buFont typeface="Arial" panose="020B0604020202020204" pitchFamily="34" charset="0"/>
              <a:buChar char="•"/>
            </a:pPr>
            <a:r>
              <a:rPr lang="en-US" dirty="0" smtClean="0"/>
              <a:t>Used for radiation testing of fundamental firmware components and initial testing of mitigation techniques</a:t>
            </a:r>
            <a:endParaRPr lang="en-US" dirty="0"/>
          </a:p>
        </p:txBody>
      </p:sp>
    </p:spTree>
    <p:extLst>
      <p:ext uri="{BB962C8B-B14F-4D97-AF65-F5344CB8AC3E}">
        <p14:creationId xmlns:p14="http://schemas.microsoft.com/office/powerpoint/2010/main" val="4305574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Readout Unit Prototype Version 1: “RUv1”</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19</a:t>
            </a:fld>
            <a:endParaRPr lang="en-US"/>
          </a:p>
        </p:txBody>
      </p:sp>
      <p:grpSp>
        <p:nvGrpSpPr>
          <p:cNvPr id="6" name="Group 5"/>
          <p:cNvGrpSpPr>
            <a:grpSpLocks noChangeAspect="1"/>
          </p:cNvGrpSpPr>
          <p:nvPr/>
        </p:nvGrpSpPr>
        <p:grpSpPr>
          <a:xfrm>
            <a:off x="4845397" y="588275"/>
            <a:ext cx="6847840" cy="5979201"/>
            <a:chOff x="113211" y="861596"/>
            <a:chExt cx="6516189" cy="5689619"/>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918" t="-1016" r="3647" b="1128"/>
            <a:stretch/>
          </p:blipFill>
          <p:spPr>
            <a:xfrm rot="16200000">
              <a:off x="554987" y="419820"/>
              <a:ext cx="5632638" cy="6516189"/>
            </a:xfrm>
            <a:prstGeom prst="rect">
              <a:avLst/>
            </a:prstGeom>
          </p:spPr>
        </p:pic>
        <p:sp>
          <p:nvSpPr>
            <p:cNvPr id="8" name="TextBox 7"/>
            <p:cNvSpPr txBox="1"/>
            <p:nvPr/>
          </p:nvSpPr>
          <p:spPr>
            <a:xfrm>
              <a:off x="1408611" y="4787963"/>
              <a:ext cx="1602378" cy="646331"/>
            </a:xfrm>
            <a:prstGeom prst="rect">
              <a:avLst/>
            </a:prstGeom>
            <a:noFill/>
          </p:spPr>
          <p:txBody>
            <a:bodyPr wrap="square" rtlCol="0">
              <a:spAutoFit/>
            </a:bodyPr>
            <a:lstStyle/>
            <a:p>
              <a:pPr defTabSz="914400" fontAlgn="auto">
                <a:spcBef>
                  <a:spcPts val="0"/>
                </a:spcBef>
                <a:spcAft>
                  <a:spcPts val="0"/>
                </a:spcAft>
              </a:pPr>
              <a:r>
                <a:rPr lang="en-US" sz="1800" dirty="0" smtClean="0">
                  <a:solidFill>
                    <a:srgbClr val="FFFF00"/>
                  </a:solidFill>
                  <a:latin typeface="Calibri" panose="020F0502020204030204"/>
                  <a:ea typeface="+mn-ea"/>
                </a:rPr>
                <a:t>Transition  Board</a:t>
              </a:r>
              <a:endParaRPr lang="en-US" sz="1800" dirty="0">
                <a:solidFill>
                  <a:srgbClr val="FFFF00"/>
                </a:solidFill>
                <a:latin typeface="Calibri" panose="020F0502020204030204"/>
                <a:ea typeface="+mn-ea"/>
              </a:endParaRPr>
            </a:p>
          </p:txBody>
        </p:sp>
        <p:sp>
          <p:nvSpPr>
            <p:cNvPr id="9" name="TextBox 8"/>
            <p:cNvSpPr txBox="1"/>
            <p:nvPr/>
          </p:nvSpPr>
          <p:spPr>
            <a:xfrm>
              <a:off x="5363110" y="4810610"/>
              <a:ext cx="794412" cy="646331"/>
            </a:xfrm>
            <a:prstGeom prst="rect">
              <a:avLst/>
            </a:prstGeom>
            <a:noFill/>
          </p:spPr>
          <p:txBody>
            <a:bodyPr wrap="square" rtlCol="0">
              <a:spAutoFit/>
            </a:bodyPr>
            <a:lstStyle/>
            <a:p>
              <a:pPr defTabSz="914400" fontAlgn="auto">
                <a:spcBef>
                  <a:spcPts val="0"/>
                </a:spcBef>
                <a:spcAft>
                  <a:spcPts val="0"/>
                </a:spcAft>
              </a:pPr>
              <a:r>
                <a:rPr lang="en-US" sz="1800" dirty="0" smtClean="0">
                  <a:solidFill>
                    <a:srgbClr val="FFFF00"/>
                  </a:solidFill>
                  <a:latin typeface="Calibri" panose="020F0502020204030204"/>
                  <a:ea typeface="+mn-ea"/>
                </a:rPr>
                <a:t>Power </a:t>
              </a:r>
              <a:r>
                <a:rPr lang="en-US" sz="1800" dirty="0" err="1" smtClean="0">
                  <a:solidFill>
                    <a:srgbClr val="FFFF00"/>
                  </a:solidFill>
                  <a:latin typeface="Calibri" panose="020F0502020204030204"/>
                  <a:ea typeface="+mn-ea"/>
                </a:rPr>
                <a:t>Mezz</a:t>
              </a:r>
              <a:endParaRPr lang="en-US" sz="1800" dirty="0">
                <a:solidFill>
                  <a:srgbClr val="FFFF00"/>
                </a:solidFill>
                <a:latin typeface="Calibri" panose="020F0502020204030204"/>
                <a:ea typeface="+mn-ea"/>
              </a:endParaRPr>
            </a:p>
          </p:txBody>
        </p:sp>
        <p:sp>
          <p:nvSpPr>
            <p:cNvPr id="10" name="TextBox 9"/>
            <p:cNvSpPr txBox="1"/>
            <p:nvPr/>
          </p:nvSpPr>
          <p:spPr>
            <a:xfrm>
              <a:off x="3717880" y="4598927"/>
              <a:ext cx="794411" cy="646331"/>
            </a:xfrm>
            <a:prstGeom prst="rect">
              <a:avLst/>
            </a:prstGeom>
            <a:noFill/>
          </p:spPr>
          <p:txBody>
            <a:bodyPr wrap="square" rtlCol="0">
              <a:spAutoFit/>
            </a:bodyPr>
            <a:lstStyle/>
            <a:p>
              <a:pPr algn="ctr" defTabSz="914400" fontAlgn="auto">
                <a:spcBef>
                  <a:spcPts val="0"/>
                </a:spcBef>
                <a:spcAft>
                  <a:spcPts val="0"/>
                </a:spcAft>
              </a:pPr>
              <a:r>
                <a:rPr lang="en-US" sz="1800" dirty="0" smtClean="0">
                  <a:solidFill>
                    <a:srgbClr val="FFFF00"/>
                  </a:solidFill>
                  <a:latin typeface="Calibri" panose="020F0502020204030204"/>
                  <a:ea typeface="+mn-ea"/>
                </a:rPr>
                <a:t>GBT</a:t>
              </a:r>
            </a:p>
            <a:p>
              <a:pPr algn="ctr" defTabSz="914400" fontAlgn="auto">
                <a:spcBef>
                  <a:spcPts val="0"/>
                </a:spcBef>
                <a:spcAft>
                  <a:spcPts val="0"/>
                </a:spcAft>
              </a:pPr>
              <a:r>
                <a:rPr lang="en-US" sz="1800" dirty="0" smtClean="0">
                  <a:solidFill>
                    <a:srgbClr val="FFFF00"/>
                  </a:solidFill>
                  <a:latin typeface="Calibri" panose="020F0502020204030204"/>
                  <a:ea typeface="+mn-ea"/>
                </a:rPr>
                <a:t>Fibers</a:t>
              </a:r>
              <a:endParaRPr lang="en-US" sz="1800" dirty="0">
                <a:solidFill>
                  <a:srgbClr val="FFFF00"/>
                </a:solidFill>
                <a:latin typeface="Calibri" panose="020F0502020204030204"/>
                <a:ea typeface="+mn-ea"/>
              </a:endParaRPr>
            </a:p>
          </p:txBody>
        </p:sp>
        <p:sp>
          <p:nvSpPr>
            <p:cNvPr id="11" name="TextBox 10"/>
            <p:cNvSpPr txBox="1"/>
            <p:nvPr/>
          </p:nvSpPr>
          <p:spPr>
            <a:xfrm>
              <a:off x="3581400" y="3480534"/>
              <a:ext cx="686760" cy="369332"/>
            </a:xfrm>
            <a:prstGeom prst="rect">
              <a:avLst/>
            </a:prstGeom>
            <a:noFill/>
          </p:spPr>
          <p:txBody>
            <a:bodyPr wrap="square" rtlCol="0">
              <a:spAutoFit/>
            </a:bodyPr>
            <a:lstStyle/>
            <a:p>
              <a:pPr defTabSz="914400" fontAlgn="auto">
                <a:spcBef>
                  <a:spcPts val="0"/>
                </a:spcBef>
                <a:spcAft>
                  <a:spcPts val="0"/>
                </a:spcAft>
              </a:pPr>
              <a:r>
                <a:rPr lang="en-US" sz="1800" dirty="0" err="1" smtClean="0">
                  <a:solidFill>
                    <a:srgbClr val="FF0000"/>
                  </a:solidFill>
                  <a:latin typeface="Calibri" panose="020F0502020204030204"/>
                  <a:ea typeface="+mn-ea"/>
                </a:rPr>
                <a:t>GBTx</a:t>
              </a:r>
              <a:endParaRPr lang="en-US" sz="1800" dirty="0">
                <a:solidFill>
                  <a:srgbClr val="FF0000"/>
                </a:solidFill>
                <a:latin typeface="Calibri" panose="020F0502020204030204"/>
                <a:ea typeface="+mn-ea"/>
              </a:endParaRPr>
            </a:p>
          </p:txBody>
        </p:sp>
        <p:sp>
          <p:nvSpPr>
            <p:cNvPr id="12" name="TextBox 11"/>
            <p:cNvSpPr txBox="1"/>
            <p:nvPr/>
          </p:nvSpPr>
          <p:spPr>
            <a:xfrm>
              <a:off x="719206" y="2450709"/>
              <a:ext cx="587141" cy="369332"/>
            </a:xfrm>
            <a:prstGeom prst="rect">
              <a:avLst/>
            </a:prstGeom>
            <a:noFill/>
          </p:spPr>
          <p:txBody>
            <a:bodyPr wrap="square" rtlCol="0">
              <a:spAutoFit/>
            </a:bodyPr>
            <a:lstStyle/>
            <a:p>
              <a:pPr defTabSz="914400" fontAlgn="auto">
                <a:spcBef>
                  <a:spcPts val="0"/>
                </a:spcBef>
                <a:spcAft>
                  <a:spcPts val="0"/>
                </a:spcAft>
              </a:pPr>
              <a:r>
                <a:rPr lang="en-US" sz="1800" dirty="0" smtClean="0">
                  <a:solidFill>
                    <a:srgbClr val="FFFF00"/>
                  </a:solidFill>
                  <a:latin typeface="Calibri" panose="020F0502020204030204"/>
                  <a:ea typeface="+mn-ea"/>
                </a:rPr>
                <a:t>PA3</a:t>
              </a:r>
              <a:endParaRPr lang="en-US" sz="1800" dirty="0">
                <a:solidFill>
                  <a:srgbClr val="FFFF00"/>
                </a:solidFill>
                <a:latin typeface="Calibri" panose="020F0502020204030204"/>
                <a:ea typeface="+mn-ea"/>
              </a:endParaRPr>
            </a:p>
          </p:txBody>
        </p:sp>
        <p:sp>
          <p:nvSpPr>
            <p:cNvPr id="13" name="TextBox 12"/>
            <p:cNvSpPr txBox="1"/>
            <p:nvPr/>
          </p:nvSpPr>
          <p:spPr>
            <a:xfrm>
              <a:off x="1857097" y="2834203"/>
              <a:ext cx="896988" cy="646331"/>
            </a:xfrm>
            <a:prstGeom prst="rect">
              <a:avLst/>
            </a:prstGeom>
            <a:noFill/>
          </p:spPr>
          <p:txBody>
            <a:bodyPr wrap="square" rtlCol="0">
              <a:spAutoFit/>
            </a:bodyPr>
            <a:lstStyle/>
            <a:p>
              <a:pPr defTabSz="914400" fontAlgn="auto">
                <a:spcBef>
                  <a:spcPts val="0"/>
                </a:spcBef>
                <a:spcAft>
                  <a:spcPts val="0"/>
                </a:spcAft>
              </a:pPr>
              <a:r>
                <a:rPr lang="en-US" sz="1800" dirty="0" smtClean="0">
                  <a:solidFill>
                    <a:srgbClr val="FFFF00"/>
                  </a:solidFill>
                  <a:latin typeface="Calibri" panose="020F0502020204030204"/>
                  <a:ea typeface="+mn-ea"/>
                </a:rPr>
                <a:t>Ultra Scale</a:t>
              </a:r>
              <a:endParaRPr lang="en-US" sz="1800" dirty="0">
                <a:solidFill>
                  <a:srgbClr val="FFFF00"/>
                </a:solidFill>
                <a:latin typeface="Calibri" panose="020F0502020204030204"/>
                <a:ea typeface="+mn-ea"/>
              </a:endParaRPr>
            </a:p>
          </p:txBody>
        </p:sp>
        <p:sp>
          <p:nvSpPr>
            <p:cNvPr id="14" name="TextBox 13"/>
            <p:cNvSpPr txBox="1"/>
            <p:nvPr/>
          </p:nvSpPr>
          <p:spPr>
            <a:xfrm>
              <a:off x="4720853" y="5708630"/>
              <a:ext cx="642257" cy="369332"/>
            </a:xfrm>
            <a:prstGeom prst="rect">
              <a:avLst/>
            </a:prstGeom>
            <a:noFill/>
          </p:spPr>
          <p:txBody>
            <a:bodyPr wrap="square" rtlCol="0">
              <a:spAutoFit/>
            </a:bodyPr>
            <a:lstStyle/>
            <a:p>
              <a:pPr defTabSz="914400" fontAlgn="auto">
                <a:spcBef>
                  <a:spcPts val="0"/>
                </a:spcBef>
                <a:spcAft>
                  <a:spcPts val="0"/>
                </a:spcAft>
              </a:pPr>
              <a:r>
                <a:rPr lang="en-US" sz="1800" dirty="0" smtClean="0">
                  <a:solidFill>
                    <a:srgbClr val="FFFF00"/>
                  </a:solidFill>
                  <a:latin typeface="Calibri" panose="020F0502020204030204"/>
                  <a:ea typeface="+mn-ea"/>
                </a:rPr>
                <a:t>USB</a:t>
              </a:r>
              <a:endParaRPr lang="en-US" sz="1800" dirty="0">
                <a:solidFill>
                  <a:srgbClr val="FFFF00"/>
                </a:solidFill>
                <a:latin typeface="Calibri" panose="020F0502020204030204"/>
                <a:ea typeface="+mn-ea"/>
              </a:endParaRPr>
            </a:p>
          </p:txBody>
        </p:sp>
        <p:sp>
          <p:nvSpPr>
            <p:cNvPr id="15" name="TextBox 14"/>
            <p:cNvSpPr txBox="1"/>
            <p:nvPr/>
          </p:nvSpPr>
          <p:spPr>
            <a:xfrm>
              <a:off x="5363110" y="5627885"/>
              <a:ext cx="816429" cy="923330"/>
            </a:xfrm>
            <a:prstGeom prst="rect">
              <a:avLst/>
            </a:prstGeom>
            <a:noFill/>
          </p:spPr>
          <p:txBody>
            <a:bodyPr wrap="square" rtlCol="0">
              <a:spAutoFit/>
            </a:bodyPr>
            <a:lstStyle/>
            <a:p>
              <a:pPr algn="ctr" defTabSz="914400" fontAlgn="auto">
                <a:spcBef>
                  <a:spcPts val="0"/>
                </a:spcBef>
                <a:spcAft>
                  <a:spcPts val="0"/>
                </a:spcAft>
              </a:pPr>
              <a:r>
                <a:rPr lang="en-US" sz="1800" dirty="0" smtClean="0">
                  <a:solidFill>
                    <a:srgbClr val="FFFF00"/>
                  </a:solidFill>
                  <a:latin typeface="Calibri" panose="020F0502020204030204"/>
                  <a:ea typeface="+mn-ea"/>
                </a:rPr>
                <a:t>To </a:t>
              </a:r>
            </a:p>
            <a:p>
              <a:pPr algn="ctr" defTabSz="914400" fontAlgn="auto">
                <a:spcBef>
                  <a:spcPts val="0"/>
                </a:spcBef>
                <a:spcAft>
                  <a:spcPts val="0"/>
                </a:spcAft>
              </a:pPr>
              <a:r>
                <a:rPr lang="en-US" sz="1800" dirty="0" smtClean="0">
                  <a:solidFill>
                    <a:srgbClr val="FFFF00"/>
                  </a:solidFill>
                  <a:latin typeface="Calibri" panose="020F0502020204030204"/>
                  <a:ea typeface="+mn-ea"/>
                </a:rPr>
                <a:t>Power</a:t>
              </a:r>
            </a:p>
            <a:p>
              <a:pPr algn="ctr" defTabSz="914400" fontAlgn="auto">
                <a:spcBef>
                  <a:spcPts val="0"/>
                </a:spcBef>
                <a:spcAft>
                  <a:spcPts val="0"/>
                </a:spcAft>
              </a:pPr>
              <a:r>
                <a:rPr lang="en-US" sz="1800" dirty="0" smtClean="0">
                  <a:solidFill>
                    <a:srgbClr val="FFFF00"/>
                  </a:solidFill>
                  <a:latin typeface="Calibri" panose="020F0502020204030204"/>
                  <a:ea typeface="+mn-ea"/>
                </a:rPr>
                <a:t>Board</a:t>
              </a:r>
              <a:endParaRPr lang="en-US" sz="1800" dirty="0">
                <a:solidFill>
                  <a:srgbClr val="FFFF00"/>
                </a:solidFill>
                <a:latin typeface="Calibri" panose="020F0502020204030204"/>
                <a:ea typeface="+mn-ea"/>
              </a:endParaRPr>
            </a:p>
          </p:txBody>
        </p:sp>
        <p:sp>
          <p:nvSpPr>
            <p:cNvPr id="16" name="TextBox 15"/>
            <p:cNvSpPr txBox="1"/>
            <p:nvPr/>
          </p:nvSpPr>
          <p:spPr>
            <a:xfrm>
              <a:off x="4720853" y="1695446"/>
              <a:ext cx="794657" cy="369332"/>
            </a:xfrm>
            <a:prstGeom prst="rect">
              <a:avLst/>
            </a:prstGeom>
            <a:noFill/>
          </p:spPr>
          <p:txBody>
            <a:bodyPr wrap="square" rtlCol="0">
              <a:spAutoFit/>
            </a:bodyPr>
            <a:lstStyle/>
            <a:p>
              <a:pPr defTabSz="914400" fontAlgn="auto">
                <a:spcBef>
                  <a:spcPts val="0"/>
                </a:spcBef>
                <a:spcAft>
                  <a:spcPts val="0"/>
                </a:spcAft>
              </a:pPr>
              <a:r>
                <a:rPr lang="en-US" sz="1800" dirty="0" smtClean="0">
                  <a:solidFill>
                    <a:srgbClr val="FFFF00"/>
                  </a:solidFill>
                  <a:latin typeface="Calibri" panose="020F0502020204030204"/>
                  <a:ea typeface="+mn-ea"/>
                </a:rPr>
                <a:t>Power</a:t>
              </a:r>
              <a:endParaRPr lang="en-US" sz="1800" dirty="0">
                <a:solidFill>
                  <a:srgbClr val="FFFF00"/>
                </a:solidFill>
                <a:latin typeface="Calibri" panose="020F0502020204030204"/>
                <a:ea typeface="+mn-ea"/>
              </a:endParaRPr>
            </a:p>
          </p:txBody>
        </p:sp>
        <p:sp>
          <p:nvSpPr>
            <p:cNvPr id="17" name="TextBox 16"/>
            <p:cNvSpPr txBox="1"/>
            <p:nvPr/>
          </p:nvSpPr>
          <p:spPr>
            <a:xfrm>
              <a:off x="2617605" y="5713146"/>
              <a:ext cx="963795" cy="646331"/>
            </a:xfrm>
            <a:prstGeom prst="rect">
              <a:avLst/>
            </a:prstGeom>
            <a:noFill/>
          </p:spPr>
          <p:txBody>
            <a:bodyPr wrap="square" rtlCol="0">
              <a:spAutoFit/>
            </a:bodyPr>
            <a:lstStyle/>
            <a:p>
              <a:pPr algn="ctr" defTabSz="914400" fontAlgn="auto">
                <a:spcBef>
                  <a:spcPts val="0"/>
                </a:spcBef>
                <a:spcAft>
                  <a:spcPts val="0"/>
                </a:spcAft>
              </a:pPr>
              <a:r>
                <a:rPr lang="en-US" sz="1800" dirty="0" smtClean="0">
                  <a:solidFill>
                    <a:srgbClr val="FFFF00"/>
                  </a:solidFill>
                  <a:latin typeface="Calibri" panose="020F0502020204030204"/>
                  <a:ea typeface="+mn-ea"/>
                </a:rPr>
                <a:t>To</a:t>
              </a:r>
            </a:p>
            <a:p>
              <a:pPr algn="ctr" defTabSz="914400" fontAlgn="auto">
                <a:spcBef>
                  <a:spcPts val="0"/>
                </a:spcBef>
                <a:spcAft>
                  <a:spcPts val="0"/>
                </a:spcAft>
              </a:pPr>
              <a:r>
                <a:rPr lang="en-US" sz="1800" dirty="0" smtClean="0">
                  <a:solidFill>
                    <a:srgbClr val="FFFF00"/>
                  </a:solidFill>
                  <a:latin typeface="Calibri" panose="020F0502020204030204"/>
                  <a:ea typeface="+mn-ea"/>
                </a:rPr>
                <a:t>Sensors</a:t>
              </a:r>
              <a:endParaRPr lang="en-US" sz="1800" dirty="0">
                <a:solidFill>
                  <a:srgbClr val="FFFF00"/>
                </a:solidFill>
                <a:latin typeface="Calibri" panose="020F0502020204030204"/>
                <a:ea typeface="+mn-ea"/>
              </a:endParaRPr>
            </a:p>
          </p:txBody>
        </p:sp>
      </p:grpSp>
      <p:sp>
        <p:nvSpPr>
          <p:cNvPr id="18" name="Content Placeholder 7"/>
          <p:cNvSpPr txBox="1">
            <a:spLocks/>
          </p:cNvSpPr>
          <p:nvPr/>
        </p:nvSpPr>
        <p:spPr>
          <a:xfrm>
            <a:off x="12158" y="804242"/>
            <a:ext cx="4833240" cy="4940820"/>
          </a:xfrm>
          <a:prstGeom prst="rect">
            <a:avLst/>
          </a:prstGeom>
          <a:noFill/>
        </p:spPr>
        <p:txBody>
          <a:bodyPr wrap="square" lIns="91417" tIns="45710" rIns="91417" bIns="4571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smtClean="0"/>
              <a:t>6U VME size</a:t>
            </a:r>
          </a:p>
          <a:p>
            <a:r>
              <a:rPr lang="nl-NL" dirty="0" smtClean="0"/>
              <a:t>Based on Xilinx Kintex Ultrascale FPGA (better radiation performance, more resources)</a:t>
            </a:r>
          </a:p>
          <a:p>
            <a:r>
              <a:rPr lang="nl-NL" dirty="0" smtClean="0"/>
              <a:t>Eliminate all extra components from RUv0</a:t>
            </a:r>
          </a:p>
          <a:p>
            <a:r>
              <a:rPr lang="nl-NL" dirty="0" smtClean="0"/>
              <a:t>Use close to final component types and numbers</a:t>
            </a:r>
          </a:p>
          <a:p>
            <a:r>
              <a:rPr lang="nl-NL" dirty="0" smtClean="0"/>
              <a:t>Layout close to final design</a:t>
            </a:r>
          </a:p>
          <a:p>
            <a:r>
              <a:rPr lang="nl-NL" dirty="0" smtClean="0"/>
              <a:t>8* RUv1.0 boards produced</a:t>
            </a:r>
          </a:p>
          <a:p>
            <a:pPr marL="914400" lvl="1" indent="-457200"/>
            <a:r>
              <a:rPr lang="nl-NL" sz="1400" dirty="0" smtClean="0"/>
              <a:t>2 * August 2017</a:t>
            </a:r>
          </a:p>
          <a:p>
            <a:pPr marL="914400" lvl="1" indent="-457200"/>
            <a:r>
              <a:rPr lang="nl-NL" sz="1400" dirty="0" smtClean="0"/>
              <a:t>6 * September 2017</a:t>
            </a:r>
            <a:endParaRPr lang="nl-NL" dirty="0" smtClean="0"/>
          </a:p>
          <a:p>
            <a:r>
              <a:rPr lang="nl-NL" dirty="0" smtClean="0"/>
              <a:t>13* RUv1.1 boards produced (minor modifications and bug fixes)</a:t>
            </a:r>
          </a:p>
          <a:p>
            <a:pPr marL="914400" lvl="1" indent="-457200"/>
            <a:r>
              <a:rPr lang="nl-NL" sz="1400" dirty="0" smtClean="0"/>
              <a:t>6 * November 2017</a:t>
            </a:r>
          </a:p>
          <a:p>
            <a:pPr marL="914400" lvl="1" indent="-457200"/>
            <a:r>
              <a:rPr lang="nl-NL" sz="1400" dirty="0" smtClean="0"/>
              <a:t>7 * March 2018</a:t>
            </a:r>
            <a:endParaRPr lang="nl-NL" sz="1400" dirty="0"/>
          </a:p>
        </p:txBody>
      </p:sp>
    </p:spTree>
    <p:extLst>
      <p:ext uri="{BB962C8B-B14F-4D97-AF65-F5344CB8AC3E}">
        <p14:creationId xmlns:p14="http://schemas.microsoft.com/office/powerpoint/2010/main" val="499374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MVTX Readout Electronics – Technology Choice</a:t>
            </a:r>
            <a:endParaRPr lang="en-US" dirty="0"/>
          </a:p>
        </p:txBody>
      </p:sp>
      <p:sp>
        <p:nvSpPr>
          <p:cNvPr id="3" name="Content Placeholder 2"/>
          <p:cNvSpPr>
            <a:spLocks noGrp="1"/>
          </p:cNvSpPr>
          <p:nvPr>
            <p:ph idx="1"/>
          </p:nvPr>
        </p:nvSpPr>
        <p:spPr>
          <a:xfrm>
            <a:off x="152409" y="676894"/>
            <a:ext cx="11835731" cy="5712031"/>
          </a:xfrm>
        </p:spPr>
        <p:txBody>
          <a:bodyPr/>
          <a:lstStyle/>
          <a:p>
            <a:r>
              <a:rPr lang="en-US" dirty="0" smtClean="0"/>
              <a:t>Based on </a:t>
            </a:r>
            <a:r>
              <a:rPr lang="en-US" dirty="0" smtClean="0">
                <a:solidFill>
                  <a:schemeClr val="accent6"/>
                </a:solidFill>
              </a:rPr>
              <a:t>ALICE ITS Upgrade </a:t>
            </a:r>
            <a:r>
              <a:rPr lang="en-US" dirty="0" smtClean="0"/>
              <a:t>electronics</a:t>
            </a:r>
          </a:p>
          <a:p>
            <a:r>
              <a:rPr lang="en-US" dirty="0" smtClean="0">
                <a:solidFill>
                  <a:srgbClr val="FF0000"/>
                </a:solidFill>
              </a:rPr>
              <a:t>Requirement</a:t>
            </a:r>
            <a:r>
              <a:rPr lang="en-US" dirty="0" smtClean="0"/>
              <a:t>: Less than 5% additional dead time @ 15 kHz average trigger rate and simulated occupancy</a:t>
            </a:r>
          </a:p>
          <a:p>
            <a:r>
              <a:rPr lang="en-US" dirty="0" smtClean="0"/>
              <a:t>Same Readout Units as ITS, but different </a:t>
            </a:r>
            <a:r>
              <a:rPr lang="en-US" dirty="0" smtClean="0">
                <a:solidFill>
                  <a:srgbClr val="FF0000"/>
                </a:solidFill>
              </a:rPr>
              <a:t>Data Aggregation Module </a:t>
            </a:r>
            <a:r>
              <a:rPr lang="en-US" dirty="0" smtClean="0"/>
              <a:t>(ATLAS FELIX)</a:t>
            </a:r>
          </a:p>
          <a:p>
            <a:r>
              <a:rPr lang="en-US" dirty="0" smtClean="0"/>
              <a:t>Trigger Rate: 15 kHz</a:t>
            </a:r>
          </a:p>
          <a:p>
            <a:r>
              <a:rPr lang="en-US" dirty="0" smtClean="0">
                <a:solidFill>
                  <a:srgbClr val="00B0F0"/>
                </a:solidFill>
              </a:rPr>
              <a:t>Comparison ITS – MVTX:</a:t>
            </a:r>
          </a:p>
          <a:p>
            <a:pPr lvl="1"/>
            <a:r>
              <a:rPr lang="en-US" dirty="0"/>
              <a:t>Peak </a:t>
            </a:r>
            <a:r>
              <a:rPr lang="en-US" dirty="0" err="1"/>
              <a:t>Au+Au</a:t>
            </a:r>
            <a:r>
              <a:rPr lang="en-US" dirty="0"/>
              <a:t> collision rate:	</a:t>
            </a:r>
            <a:r>
              <a:rPr lang="en-US" dirty="0" smtClean="0"/>
              <a:t>	200kHz </a:t>
            </a:r>
            <a:r>
              <a:rPr lang="en-US" dirty="0"/>
              <a:t>(sPHENIX) :  5</a:t>
            </a:r>
            <a:r>
              <a:rPr lang="en-US" dirty="0" smtClean="0"/>
              <a:t>0kHz </a:t>
            </a:r>
            <a:r>
              <a:rPr lang="en-US" dirty="0"/>
              <a:t>(ALICE)</a:t>
            </a:r>
          </a:p>
          <a:p>
            <a:pPr lvl="1"/>
            <a:r>
              <a:rPr lang="en-US" dirty="0"/>
              <a:t>Peak </a:t>
            </a:r>
            <a:r>
              <a:rPr lang="en-US" dirty="0" err="1"/>
              <a:t>p+p</a:t>
            </a:r>
            <a:r>
              <a:rPr lang="en-US" dirty="0"/>
              <a:t> collision rate: 	</a:t>
            </a:r>
            <a:r>
              <a:rPr lang="en-US" dirty="0" smtClean="0"/>
              <a:t>	13 </a:t>
            </a:r>
            <a:r>
              <a:rPr lang="en-US" dirty="0"/>
              <a:t>MHz (sPHENIX) :  </a:t>
            </a:r>
            <a:r>
              <a:rPr lang="en-US" dirty="0" smtClean="0"/>
              <a:t>200kHz </a:t>
            </a:r>
            <a:r>
              <a:rPr lang="en-US" dirty="0"/>
              <a:t>(ALICE) </a:t>
            </a:r>
          </a:p>
          <a:p>
            <a:pPr lvl="1"/>
            <a:r>
              <a:rPr lang="en-US" dirty="0"/>
              <a:t>Event size, </a:t>
            </a:r>
            <a:r>
              <a:rPr lang="en-US" dirty="0" err="1"/>
              <a:t>dN</a:t>
            </a:r>
            <a:r>
              <a:rPr lang="en-US" dirty="0"/>
              <a:t>/</a:t>
            </a:r>
            <a:r>
              <a:rPr lang="en-US" dirty="0" err="1"/>
              <a:t>dy</a:t>
            </a:r>
            <a:r>
              <a:rPr lang="en-US" dirty="0"/>
              <a:t> :	 	</a:t>
            </a:r>
            <a:r>
              <a:rPr lang="en-US" dirty="0" smtClean="0"/>
              <a:t>	sPHENIX  </a:t>
            </a:r>
            <a:r>
              <a:rPr lang="en-US" dirty="0"/>
              <a:t>=  1/3 ALICE(pp</a:t>
            </a:r>
            <a:r>
              <a:rPr lang="en-US" dirty="0" smtClean="0"/>
              <a:t>),  </a:t>
            </a:r>
            <a:r>
              <a:rPr lang="en-US" dirty="0"/>
              <a:t>1/5 </a:t>
            </a:r>
            <a:r>
              <a:rPr lang="en-US" dirty="0" smtClean="0"/>
              <a:t>ALICE(AA MB), 1.1 ALICE(AA central)</a:t>
            </a:r>
            <a:endParaRPr lang="en-US" dirty="0"/>
          </a:p>
          <a:p>
            <a:pPr lvl="1"/>
            <a:r>
              <a:rPr lang="en-US" dirty="0"/>
              <a:t>Trigger/readout rate:   	</a:t>
            </a:r>
            <a:r>
              <a:rPr lang="en-US" dirty="0" smtClean="0"/>
              <a:t>	15kHz </a:t>
            </a:r>
            <a:r>
              <a:rPr lang="en-US" dirty="0"/>
              <a:t>(sPHENIX)    :  50kHz (ALICE</a:t>
            </a:r>
            <a:r>
              <a:rPr lang="en-US" dirty="0" smtClean="0"/>
              <a:t>)</a:t>
            </a:r>
          </a:p>
          <a:p>
            <a:pPr lvl="1"/>
            <a:r>
              <a:rPr lang="en-US" dirty="0" smtClean="0"/>
              <a:t>Expected average data rate:		MVTX = 30% of ALICE (mostly central AA events, lower trigger rate)</a:t>
            </a:r>
            <a:endParaRPr lang="en-US" dirty="0"/>
          </a:p>
        </p:txBody>
      </p:sp>
      <p:sp>
        <p:nvSpPr>
          <p:cNvPr id="4" name="Date Placeholder 3"/>
          <p:cNvSpPr>
            <a:spLocks noGrp="1"/>
          </p:cNvSpPr>
          <p:nvPr>
            <p:ph type="dt" sz="half" idx="10"/>
          </p:nvPr>
        </p:nvSpPr>
        <p:spPr/>
        <p:txBody>
          <a:bodyPr/>
          <a:lstStyle/>
          <a:p>
            <a:r>
              <a:rPr lang="en-US" smtClean="0"/>
              <a:t>July 19-20, 2018</a:t>
            </a:r>
            <a:endParaRPr lang="en-US"/>
          </a:p>
        </p:txBody>
      </p:sp>
      <p:sp>
        <p:nvSpPr>
          <p:cNvPr id="5" name="Footer Placeholder 4"/>
          <p:cNvSpPr>
            <a:spLocks noGrp="1"/>
          </p:cNvSpPr>
          <p:nvPr>
            <p:ph type="ftr" sz="quarter" idx="11"/>
          </p:nvPr>
        </p:nvSpPr>
        <p:spPr/>
        <p:txBody>
          <a:bodyPr/>
          <a:lstStyle/>
          <a:p>
            <a:r>
              <a:rPr lang="en-US" smtClean="0"/>
              <a:t>jschamba@physics.utexas.edu</a:t>
            </a:r>
            <a:endParaRPr lang="en-US" dirty="0"/>
          </a:p>
        </p:txBody>
      </p:sp>
      <p:sp>
        <p:nvSpPr>
          <p:cNvPr id="6" name="Slide Number Placeholder 5"/>
          <p:cNvSpPr>
            <a:spLocks noGrp="1"/>
          </p:cNvSpPr>
          <p:nvPr>
            <p:ph type="sldNum" sz="quarter" idx="12"/>
          </p:nvPr>
        </p:nvSpPr>
        <p:spPr/>
        <p:txBody>
          <a:bodyPr/>
          <a:lstStyle/>
          <a:p>
            <a:fld id="{667E4D97-BD2B-4705-8F05-B9EB893EED35}" type="slidenum">
              <a:rPr lang="en-US" smtClean="0"/>
              <a:t>2</a:t>
            </a:fld>
            <a:endParaRPr lang="en-US"/>
          </a:p>
        </p:txBody>
      </p:sp>
    </p:spTree>
    <p:extLst>
      <p:ext uri="{BB962C8B-B14F-4D97-AF65-F5344CB8AC3E}">
        <p14:creationId xmlns:p14="http://schemas.microsoft.com/office/powerpoint/2010/main" val="2177666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 Version 1: “RUv1”</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20</a:t>
            </a:fld>
            <a:endParaRPr lang="en-US"/>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15" y="1045054"/>
            <a:ext cx="5546061" cy="4684105"/>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rot="16200000">
            <a:off x="6647167" y="1183861"/>
            <a:ext cx="5706296" cy="4760874"/>
          </a:xfrm>
          <a:prstGeom prst="rect">
            <a:avLst/>
          </a:prstGeom>
          <a:ln w="12700">
            <a:solidFill>
              <a:sysClr val="windowText" lastClr="000000">
                <a:lumMod val="65000"/>
                <a:lumOff val="35000"/>
              </a:sysClr>
            </a:solidFill>
          </a:ln>
        </p:spPr>
      </p:pic>
    </p:spTree>
    <p:extLst>
      <p:ext uri="{BB962C8B-B14F-4D97-AF65-F5344CB8AC3E}">
        <p14:creationId xmlns:p14="http://schemas.microsoft.com/office/powerpoint/2010/main" val="1061292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RUv1 Tests Completed</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21</a:t>
            </a:fld>
            <a:endParaRPr lang="en-US"/>
          </a:p>
        </p:txBody>
      </p:sp>
      <p:sp>
        <p:nvSpPr>
          <p:cNvPr id="6" name="Content Placeholder 7"/>
          <p:cNvSpPr txBox="1">
            <a:spLocks/>
          </p:cNvSpPr>
          <p:nvPr/>
        </p:nvSpPr>
        <p:spPr>
          <a:xfrm>
            <a:off x="501284" y="673205"/>
            <a:ext cx="10515600" cy="5831320"/>
          </a:xfrm>
          <a:prstGeom prst="rect">
            <a:avLst/>
          </a:prstGeom>
          <a:noFill/>
        </p:spPr>
        <p:txBody>
          <a:bodyPr wrap="square" lIns="91417" tIns="45710" rIns="91417" bIns="4571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dirty="0" smtClean="0"/>
              <a:t>RU power section</a:t>
            </a:r>
          </a:p>
          <a:p>
            <a:pPr lvl="1"/>
            <a:r>
              <a:rPr lang="nl-NL" sz="1600" dirty="0" smtClean="0"/>
              <a:t>7 DCDC regulators (accuracy, noise, ripple, Inrush, sequencing)</a:t>
            </a:r>
          </a:p>
          <a:p>
            <a:pPr lvl="1"/>
            <a:r>
              <a:rPr lang="nl-NL" sz="1600" dirty="0" smtClean="0"/>
              <a:t>I</a:t>
            </a:r>
            <a:r>
              <a:rPr lang="nl-NL" sz="1600" baseline="-25000" dirty="0" smtClean="0"/>
              <a:t>SENSE</a:t>
            </a:r>
            <a:r>
              <a:rPr lang="nl-NL" sz="1600" dirty="0" smtClean="0"/>
              <a:t> offset problem solved by replacing amp AD626=&gt;AD8418</a:t>
            </a:r>
          </a:p>
          <a:p>
            <a:r>
              <a:rPr lang="nl-NL" sz="1800" dirty="0" smtClean="0"/>
              <a:t>Communication with sensors/Alpide using transition board &amp; firefly</a:t>
            </a:r>
          </a:p>
          <a:p>
            <a:pPr lvl="1"/>
            <a:r>
              <a:rPr lang="nl-NL" sz="1600" dirty="0" smtClean="0"/>
              <a:t>CLOCK, CONRTOL, DATA @ 1.2Gbps and 400 Mbps</a:t>
            </a:r>
          </a:p>
          <a:p>
            <a:r>
              <a:rPr lang="nl-NL" sz="1800" dirty="0" smtClean="0"/>
              <a:t>Communication via 4.8 Gbps GBT links (GBTx/1/2, VTRx/VTTx)</a:t>
            </a:r>
          </a:p>
          <a:p>
            <a:pPr lvl="1"/>
            <a:r>
              <a:rPr lang="nl-NL" sz="1600" dirty="0" smtClean="0"/>
              <a:t>Access &amp; program GBTx using Cern USBI2C dongle (connector bug)</a:t>
            </a:r>
          </a:p>
          <a:p>
            <a:r>
              <a:rPr lang="nl-NL" sz="1800" dirty="0" smtClean="0"/>
              <a:t>Communication with the SCA-chip</a:t>
            </a:r>
          </a:p>
          <a:p>
            <a:pPr lvl="1"/>
            <a:r>
              <a:rPr lang="nl-NL" sz="1600" dirty="0" smtClean="0"/>
              <a:t>monitor voltage/current, temperature, VTRx optical power</a:t>
            </a:r>
          </a:p>
          <a:p>
            <a:pPr lvl="1"/>
            <a:r>
              <a:rPr lang="nl-NL" sz="1600" dirty="0" smtClean="0"/>
              <a:t>I2C, JTAG, GPIO interface</a:t>
            </a:r>
          </a:p>
          <a:p>
            <a:r>
              <a:rPr lang="nl-NL" sz="1800" dirty="0" smtClean="0"/>
              <a:t>Clock distribution: jitter/levels on crystal oscillators, jitter cleaner and clock buffer</a:t>
            </a:r>
          </a:p>
          <a:p>
            <a:r>
              <a:rPr lang="nl-NL" sz="1800" dirty="0" smtClean="0"/>
              <a:t>USB3 (using FX3 chip) communication &amp; boot from I2C PROM</a:t>
            </a:r>
          </a:p>
          <a:p>
            <a:r>
              <a:rPr lang="nl-NL" sz="1800" dirty="0" smtClean="0"/>
              <a:t>JTAG chain (primary US &amp; PA3 program, secondary FX3 &amp; GBTX/1/2)</a:t>
            </a:r>
          </a:p>
          <a:p>
            <a:r>
              <a:rPr lang="nl-NL" sz="1800" dirty="0" smtClean="0"/>
              <a:t>Program Xilinx US with PA3 via select map interface</a:t>
            </a:r>
          </a:p>
          <a:p>
            <a:r>
              <a:rPr lang="nl-NL" sz="1800" dirty="0"/>
              <a:t>Communication with the PU using front pannel I2C </a:t>
            </a:r>
          </a:p>
          <a:p>
            <a:r>
              <a:rPr lang="nl-NL" sz="1800" dirty="0"/>
              <a:t>FLASH PROM (access, read-ID, read &amp; write)</a:t>
            </a:r>
          </a:p>
          <a:p>
            <a:r>
              <a:rPr lang="nl-NL" sz="1800" dirty="0"/>
              <a:t>CAN </a:t>
            </a:r>
            <a:r>
              <a:rPr lang="nl-NL" sz="1800" dirty="0" smtClean="0"/>
              <a:t>transceiver</a:t>
            </a:r>
            <a:endParaRPr lang="nl-NL" dirty="0"/>
          </a:p>
        </p:txBody>
      </p:sp>
    </p:spTree>
    <p:extLst>
      <p:ext uri="{BB962C8B-B14F-4D97-AF65-F5344CB8AC3E}">
        <p14:creationId xmlns:p14="http://schemas.microsoft.com/office/powerpoint/2010/main" val="643358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 Validation – Latest Beam Tests</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22</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185073912"/>
              </p:ext>
            </p:extLst>
          </p:nvPr>
        </p:nvGraphicFramePr>
        <p:xfrm>
          <a:off x="83117" y="529306"/>
          <a:ext cx="11847308" cy="6014114"/>
        </p:xfrm>
        <a:graphic>
          <a:graphicData uri="http://schemas.openxmlformats.org/drawingml/2006/table">
            <a:tbl>
              <a:tblPr firstRow="1" bandRow="1">
                <a:tableStyleId>{5C22544A-7EE6-4342-B048-85BDC9FD1C3A}</a:tableStyleId>
              </a:tblPr>
              <a:tblGrid>
                <a:gridCol w="911630">
                  <a:extLst>
                    <a:ext uri="{9D8B030D-6E8A-4147-A177-3AD203B41FA5}">
                      <a16:colId xmlns:a16="http://schemas.microsoft.com/office/drawing/2014/main" val="1879897293"/>
                    </a:ext>
                  </a:extLst>
                </a:gridCol>
                <a:gridCol w="911630">
                  <a:extLst>
                    <a:ext uri="{9D8B030D-6E8A-4147-A177-3AD203B41FA5}">
                      <a16:colId xmlns:a16="http://schemas.microsoft.com/office/drawing/2014/main" val="1232906609"/>
                    </a:ext>
                  </a:extLst>
                </a:gridCol>
                <a:gridCol w="1177523">
                  <a:extLst>
                    <a:ext uri="{9D8B030D-6E8A-4147-A177-3AD203B41FA5}">
                      <a16:colId xmlns:a16="http://schemas.microsoft.com/office/drawing/2014/main" val="807003785"/>
                    </a:ext>
                  </a:extLst>
                </a:gridCol>
                <a:gridCol w="633393">
                  <a:extLst>
                    <a:ext uri="{9D8B030D-6E8A-4147-A177-3AD203B41FA5}">
                      <a16:colId xmlns:a16="http://schemas.microsoft.com/office/drawing/2014/main" val="79092514"/>
                    </a:ext>
                  </a:extLst>
                </a:gridCol>
                <a:gridCol w="806136">
                  <a:extLst>
                    <a:ext uri="{9D8B030D-6E8A-4147-A177-3AD203B41FA5}">
                      <a16:colId xmlns:a16="http://schemas.microsoft.com/office/drawing/2014/main" val="3982145225"/>
                    </a:ext>
                  </a:extLst>
                </a:gridCol>
                <a:gridCol w="1063569">
                  <a:extLst>
                    <a:ext uri="{9D8B030D-6E8A-4147-A177-3AD203B41FA5}">
                      <a16:colId xmlns:a16="http://schemas.microsoft.com/office/drawing/2014/main" val="940859348"/>
                    </a:ext>
                  </a:extLst>
                </a:gridCol>
                <a:gridCol w="1063569">
                  <a:extLst>
                    <a:ext uri="{9D8B030D-6E8A-4147-A177-3AD203B41FA5}">
                      <a16:colId xmlns:a16="http://schemas.microsoft.com/office/drawing/2014/main" val="3444844098"/>
                    </a:ext>
                  </a:extLst>
                </a:gridCol>
                <a:gridCol w="835661">
                  <a:extLst>
                    <a:ext uri="{9D8B030D-6E8A-4147-A177-3AD203B41FA5}">
                      <a16:colId xmlns:a16="http://schemas.microsoft.com/office/drawing/2014/main" val="336008395"/>
                    </a:ext>
                  </a:extLst>
                </a:gridCol>
                <a:gridCol w="4444197">
                  <a:extLst>
                    <a:ext uri="{9D8B030D-6E8A-4147-A177-3AD203B41FA5}">
                      <a16:colId xmlns:a16="http://schemas.microsoft.com/office/drawing/2014/main" val="2757996080"/>
                    </a:ext>
                  </a:extLst>
                </a:gridCol>
              </a:tblGrid>
              <a:tr h="496569">
                <a:tc>
                  <a:txBody>
                    <a:bodyPr/>
                    <a:lstStyle/>
                    <a:p>
                      <a:pPr algn="ctr"/>
                      <a:r>
                        <a:rPr lang="en-US" sz="1600" dirty="0" smtClean="0">
                          <a:solidFill>
                            <a:schemeClr val="tx2"/>
                          </a:solidFill>
                          <a:latin typeface="Calibri Light" panose="020F0302020204030204" pitchFamily="34" charset="0"/>
                          <a:cs typeface="Calibri Light" panose="020F0302020204030204" pitchFamily="34" charset="0"/>
                        </a:rPr>
                        <a:t>Facility</a:t>
                      </a:r>
                      <a:endParaRPr lang="en-US" sz="1600" dirty="0">
                        <a:solidFill>
                          <a:schemeClr val="tx2"/>
                        </a:solidFill>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a:r>
                        <a:rPr lang="en-US" sz="1600" baseline="0" dirty="0" smtClean="0">
                          <a:solidFill>
                            <a:schemeClr val="tx2"/>
                          </a:solidFill>
                          <a:latin typeface="Calibri Light" panose="020F0302020204030204" pitchFamily="34" charset="0"/>
                          <a:cs typeface="Calibri Light" panose="020F0302020204030204" pitchFamily="34" charset="0"/>
                        </a:rPr>
                        <a:t>Date</a:t>
                      </a:r>
                      <a:endParaRPr lang="en-US" sz="1600" baseline="0" dirty="0">
                        <a:solidFill>
                          <a:schemeClr val="tx2"/>
                        </a:solidFill>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a:r>
                        <a:rPr lang="en-US" sz="1600" baseline="0" dirty="0" smtClean="0">
                          <a:solidFill>
                            <a:schemeClr val="tx2"/>
                          </a:solidFill>
                          <a:latin typeface="Calibri Light" panose="020F0302020204030204" pitchFamily="34" charset="0"/>
                          <a:cs typeface="Calibri Light" panose="020F0302020204030204" pitchFamily="34" charset="0"/>
                        </a:rPr>
                        <a:t>Goal</a:t>
                      </a:r>
                      <a:endParaRPr lang="en-US" sz="1600" baseline="0" dirty="0">
                        <a:solidFill>
                          <a:schemeClr val="tx2"/>
                        </a:solidFill>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a:r>
                        <a:rPr lang="en-US" sz="1600" baseline="0" dirty="0" smtClean="0">
                          <a:solidFill>
                            <a:schemeClr val="tx2"/>
                          </a:solidFill>
                          <a:latin typeface="Calibri Light" panose="020F0302020204030204" pitchFamily="34" charset="0"/>
                          <a:cs typeface="Calibri Light" panose="020F0302020204030204" pitchFamily="34" charset="0"/>
                        </a:rPr>
                        <a:t>DUT</a:t>
                      </a:r>
                      <a:endParaRPr lang="en-US" sz="1600" baseline="0" dirty="0">
                        <a:solidFill>
                          <a:schemeClr val="tx2"/>
                        </a:solidFill>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a:r>
                        <a:rPr lang="en-US" sz="1600" baseline="0" dirty="0" smtClean="0">
                          <a:solidFill>
                            <a:schemeClr val="tx2"/>
                          </a:solidFill>
                          <a:latin typeface="Calibri Light" panose="020F0302020204030204" pitchFamily="34" charset="0"/>
                          <a:cs typeface="Calibri Light" panose="020F0302020204030204" pitchFamily="34" charset="0"/>
                        </a:rPr>
                        <a:t>Particles</a:t>
                      </a:r>
                      <a:endParaRPr lang="en-US" sz="1600" baseline="0" dirty="0">
                        <a:solidFill>
                          <a:schemeClr val="tx2"/>
                        </a:solidFill>
                        <a:latin typeface="Calibri Light" panose="020F0302020204030204" pitchFamily="34" charset="0"/>
                        <a:cs typeface="Calibri Light" panose="020F0302020204030204" pitchFamily="34" charset="0"/>
                      </a:endParaRPr>
                    </a:p>
                  </a:txBody>
                  <a:tcPr marL="36000" marR="3600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solidFill>
                            <a:schemeClr val="tx2"/>
                          </a:solidFill>
                          <a:latin typeface="Calibri Light" panose="020F0302020204030204" pitchFamily="34" charset="0"/>
                          <a:cs typeface="Calibri Light" panose="020F0302020204030204" pitchFamily="34" charset="0"/>
                        </a:rPr>
                        <a:t>Flux</a:t>
                      </a:r>
                      <a:r>
                        <a:rPr lang="en-US" sz="1600" baseline="30000" dirty="0" smtClean="0">
                          <a:solidFill>
                            <a:srgbClr val="C00000"/>
                          </a:solidFill>
                          <a:latin typeface="Calibri Light" panose="020F0302020204030204" pitchFamily="34" charset="0"/>
                          <a:cs typeface="Calibri Light" panose="020F030202020403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2"/>
                          </a:solidFill>
                          <a:latin typeface="Calibri Light" panose="020F0302020204030204" pitchFamily="34" charset="0"/>
                          <a:cs typeface="Calibri Light" panose="020F0302020204030204" pitchFamily="34" charset="0"/>
                        </a:rPr>
                        <a:t>[p cm</a:t>
                      </a:r>
                      <a:r>
                        <a:rPr lang="en-US" sz="1200" baseline="30000" dirty="0" smtClean="0">
                          <a:solidFill>
                            <a:schemeClr val="tx2"/>
                          </a:solidFill>
                          <a:latin typeface="Calibri Light" panose="020F0302020204030204" pitchFamily="34" charset="0"/>
                          <a:cs typeface="Calibri Light" panose="020F0302020204030204" pitchFamily="34" charset="0"/>
                        </a:rPr>
                        <a:t>-2</a:t>
                      </a:r>
                      <a:r>
                        <a:rPr lang="en-US" sz="1200" baseline="0" dirty="0" smtClean="0">
                          <a:solidFill>
                            <a:schemeClr val="tx2"/>
                          </a:solidFill>
                          <a:latin typeface="Calibri Light" panose="020F0302020204030204" pitchFamily="34" charset="0"/>
                          <a:cs typeface="Calibri Light" panose="020F0302020204030204" pitchFamily="34" charset="0"/>
                        </a:rPr>
                        <a:t> s</a:t>
                      </a:r>
                      <a:r>
                        <a:rPr lang="en-US" sz="1200" baseline="30000" dirty="0" smtClean="0">
                          <a:solidFill>
                            <a:schemeClr val="tx2"/>
                          </a:solidFill>
                          <a:latin typeface="Calibri Light" panose="020F0302020204030204" pitchFamily="34" charset="0"/>
                          <a:cs typeface="Calibri Light" panose="020F0302020204030204" pitchFamily="34" charset="0"/>
                        </a:rPr>
                        <a:t>-1</a:t>
                      </a:r>
                      <a:r>
                        <a:rPr lang="en-US" sz="1200" baseline="0" dirty="0" smtClean="0">
                          <a:solidFill>
                            <a:schemeClr val="tx2"/>
                          </a:solidFill>
                          <a:latin typeface="Calibri Light" panose="020F0302020204030204" pitchFamily="34" charset="0"/>
                          <a:cs typeface="Calibri Light" panose="020F0302020204030204" pitchFamily="34" charset="0"/>
                        </a:rPr>
                        <a:t>]</a:t>
                      </a:r>
                    </a:p>
                  </a:txBody>
                  <a:tcPr marL="36000" marR="3600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solidFill>
                            <a:schemeClr val="tx2"/>
                          </a:solidFill>
                          <a:latin typeface="Calibri Light" panose="020F0302020204030204" pitchFamily="34" charset="0"/>
                          <a:cs typeface="Calibri Light" panose="020F0302020204030204" pitchFamily="34" charset="0"/>
                        </a:rPr>
                        <a:t>Fluence</a:t>
                      </a:r>
                      <a:r>
                        <a:rPr lang="en-US" sz="1600" baseline="30000" dirty="0" smtClean="0">
                          <a:solidFill>
                            <a:srgbClr val="C00000"/>
                          </a:solidFill>
                          <a:latin typeface="Calibri Light" panose="020F0302020204030204" pitchFamily="34" charset="0"/>
                          <a:cs typeface="Calibri Light" panose="020F0302020204030204" pitchFamily="34"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2"/>
                          </a:solidFill>
                          <a:latin typeface="Calibri Light" panose="020F0302020204030204" pitchFamily="34" charset="0"/>
                          <a:cs typeface="Calibri Light" panose="020F0302020204030204" pitchFamily="34" charset="0"/>
                        </a:rPr>
                        <a:t>[p cm</a:t>
                      </a:r>
                      <a:r>
                        <a:rPr lang="en-US" sz="1200" baseline="30000" dirty="0" smtClean="0">
                          <a:solidFill>
                            <a:schemeClr val="tx2"/>
                          </a:solidFill>
                          <a:latin typeface="Calibri Light" panose="020F0302020204030204" pitchFamily="34" charset="0"/>
                          <a:cs typeface="Calibri Light" panose="020F0302020204030204" pitchFamily="34" charset="0"/>
                        </a:rPr>
                        <a:t>-2</a:t>
                      </a:r>
                      <a:r>
                        <a:rPr lang="en-US" sz="1200" baseline="0" dirty="0" smtClean="0">
                          <a:solidFill>
                            <a:schemeClr val="tx2"/>
                          </a:solidFill>
                          <a:latin typeface="Calibri Light" panose="020F0302020204030204" pitchFamily="34" charset="0"/>
                          <a:cs typeface="Calibri Light" panose="020F0302020204030204" pitchFamily="34" charset="0"/>
                        </a:rPr>
                        <a:t>]</a:t>
                      </a:r>
                    </a:p>
                  </a:txBody>
                  <a:tcPr marL="36000" marR="3600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solidFill>
                            <a:schemeClr val="tx2"/>
                          </a:solidFill>
                          <a:latin typeface="Calibri Light" panose="020F0302020204030204" pitchFamily="34" charset="0"/>
                          <a:cs typeface="Calibri Light" panose="020F0302020204030204" pitchFamily="34" charset="0"/>
                        </a:rPr>
                        <a:t>Duration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2"/>
                          </a:solidFill>
                          <a:latin typeface="Calibri Light" panose="020F0302020204030204" pitchFamily="34" charset="0"/>
                          <a:cs typeface="Calibri Light" panose="020F0302020204030204" pitchFamily="34" charset="0"/>
                        </a:rPr>
                        <a:t>[hours]</a:t>
                      </a:r>
                    </a:p>
                  </a:txBody>
                  <a:tcPr marL="36000" marR="3600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solidFill>
                            <a:schemeClr val="tx2"/>
                          </a:solidFill>
                          <a:latin typeface="Calibri Light" panose="020F0302020204030204" pitchFamily="34" charset="0"/>
                          <a:cs typeface="Calibri Light" panose="020F0302020204030204" pitchFamily="34" charset="0"/>
                        </a:rPr>
                        <a:t>Notes</a:t>
                      </a:r>
                    </a:p>
                  </a:txBody>
                  <a:tcPr marL="36000" marR="36000" marT="36000" marB="36000" anchor="ctr"/>
                </a:tc>
                <a:extLst>
                  <a:ext uri="{0D108BD9-81ED-4DB2-BD59-A6C34878D82A}">
                    <a16:rowId xmlns:a16="http://schemas.microsoft.com/office/drawing/2014/main" val="1518012541"/>
                  </a:ext>
                </a:extLst>
              </a:tr>
              <a:tr h="638446">
                <a:tc>
                  <a:txBody>
                    <a:bodyPr/>
                    <a:lstStyle/>
                    <a:p>
                      <a:pPr algn="ctr"/>
                      <a:r>
                        <a:rPr lang="en-US" sz="1600" b="1" u="none" baseline="0" dirty="0" smtClean="0">
                          <a:solidFill>
                            <a:schemeClr val="accent5">
                              <a:lumMod val="50000"/>
                            </a:schemeClr>
                          </a:solidFill>
                          <a:latin typeface="Calibri Light" panose="020F0302020204030204" pitchFamily="34" charset="0"/>
                          <a:cs typeface="Calibri Light" panose="020F0302020204030204" pitchFamily="34" charset="0"/>
                        </a:rPr>
                        <a:t>Prague</a:t>
                      </a:r>
                      <a:endParaRPr lang="en-US" sz="1600" b="1" u="none" baseline="0" dirty="0">
                        <a:solidFill>
                          <a:schemeClr val="accent5">
                            <a:lumMod val="50000"/>
                          </a:schemeClr>
                        </a:solidFill>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a:r>
                        <a:rPr lang="en-US" sz="1600" baseline="0" dirty="0" smtClean="0">
                          <a:latin typeface="Calibri Light" panose="020F0302020204030204" pitchFamily="34" charset="0"/>
                          <a:cs typeface="Calibri Light" panose="020F0302020204030204" pitchFamily="34" charset="0"/>
                        </a:rPr>
                        <a:t>2015-2017</a:t>
                      </a:r>
                      <a:endParaRPr lang="en-US" sz="1600" baseline="0" dirty="0">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Firmware protection</a:t>
                      </a:r>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RUv0</a:t>
                      </a:r>
                      <a:endParaRPr lang="en-US" sz="1200" b="0" i="0" u="none" strike="noStrike" baseline="-25000" dirty="0">
                        <a:solidFill>
                          <a:srgbClr val="C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Protons</a:t>
                      </a:r>
                    </a:p>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30 MeV</a:t>
                      </a:r>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Calibri Light" panose="020F0302020204030204" pitchFamily="34" charset="0"/>
                          <a:cs typeface="Calibri Light" panose="020F0302020204030204" pitchFamily="34" charset="0"/>
                        </a:rPr>
                        <a:t>1×</a:t>
                      </a:r>
                      <a:r>
                        <a:rPr lang="en-US" sz="1600" dirty="0" smtClean="0">
                          <a:latin typeface="Calibri Light" panose="020F0302020204030204" pitchFamily="34" charset="0"/>
                          <a:cs typeface="Calibri Light" panose="020F0302020204030204" pitchFamily="34" charset="0"/>
                        </a:rPr>
                        <a:t>10</a:t>
                      </a:r>
                      <a:r>
                        <a:rPr lang="en-US" sz="1600" baseline="30000" dirty="0" smtClean="0">
                          <a:latin typeface="Calibri Light" panose="020F0302020204030204" pitchFamily="34" charset="0"/>
                          <a:cs typeface="Calibri Light" panose="020F0302020204030204" pitchFamily="34" charset="0"/>
                        </a:rPr>
                        <a:t>7</a:t>
                      </a: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Calibri Light" panose="020F0302020204030204" pitchFamily="34" charset="0"/>
                          <a:cs typeface="Calibri Light" panose="020F0302020204030204" pitchFamily="34" charset="0"/>
                        </a:rPr>
                        <a:t>4×</a:t>
                      </a:r>
                      <a:r>
                        <a:rPr lang="en-US" sz="1600" dirty="0" smtClean="0">
                          <a:latin typeface="Calibri Light" panose="020F0302020204030204" pitchFamily="34" charset="0"/>
                          <a:cs typeface="Calibri Light" panose="020F0302020204030204" pitchFamily="34" charset="0"/>
                        </a:rPr>
                        <a:t>10</a:t>
                      </a:r>
                      <a:r>
                        <a:rPr lang="en-US" sz="1600" baseline="30000" dirty="0" smtClean="0">
                          <a:latin typeface="Calibri Light" panose="020F0302020204030204" pitchFamily="34" charset="0"/>
                          <a:cs typeface="Calibri Light" panose="020F0302020204030204" pitchFamily="34" charset="0"/>
                        </a:rPr>
                        <a:t>12</a:t>
                      </a: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4×48</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Calibri Light" panose="020F0302020204030204" pitchFamily="34" charset="0"/>
                          <a:cs typeface="Calibri Light" panose="020F0302020204030204" pitchFamily="34" charset="0"/>
                        </a:rPr>
                        <a:t>Beam limited to the FPGA only. Most effective way to check firmware design.</a:t>
                      </a:r>
                    </a:p>
                  </a:txBody>
                  <a:tcPr marL="36000" marR="36000" marT="36000" marB="36000" anchor="ctr"/>
                </a:tc>
                <a:extLst>
                  <a:ext uri="{0D108BD9-81ED-4DB2-BD59-A6C34878D82A}">
                    <a16:rowId xmlns:a16="http://schemas.microsoft.com/office/drawing/2014/main" val="3165755504"/>
                  </a:ext>
                </a:extLst>
              </a:tr>
              <a:tr h="638446">
                <a:tc>
                  <a:txBody>
                    <a:bodyPr/>
                    <a:lstStyle/>
                    <a:p>
                      <a:pPr algn="ctr"/>
                      <a:r>
                        <a:rPr lang="en-US" sz="1600" b="1" baseline="0" dirty="0" smtClean="0">
                          <a:solidFill>
                            <a:schemeClr val="accent5">
                              <a:lumMod val="50000"/>
                            </a:schemeClr>
                          </a:solidFill>
                          <a:latin typeface="Calibri Light" panose="020F0302020204030204" pitchFamily="34" charset="0"/>
                          <a:cs typeface="Calibri Light" panose="020F0302020204030204" pitchFamily="34" charset="0"/>
                        </a:rPr>
                        <a:t>CHARM</a:t>
                      </a:r>
                      <a:endParaRPr lang="en-US" sz="1600" b="1" baseline="0" dirty="0">
                        <a:solidFill>
                          <a:schemeClr val="accent5">
                            <a:lumMod val="50000"/>
                          </a:schemeClr>
                        </a:solidFill>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a:r>
                        <a:rPr lang="en-US" sz="1600" baseline="0" dirty="0" smtClean="0">
                          <a:latin typeface="Calibri Light" panose="020F0302020204030204" pitchFamily="34" charset="0"/>
                          <a:cs typeface="Calibri Light" panose="020F0302020204030204" pitchFamily="34" charset="0"/>
                        </a:rPr>
                        <a:t>Oct</a:t>
                      </a:r>
                    </a:p>
                    <a:p>
                      <a:pPr algn="ctr"/>
                      <a:r>
                        <a:rPr lang="en-US" sz="1600" baseline="0" dirty="0" smtClean="0">
                          <a:latin typeface="Calibri Light" panose="020F0302020204030204" pitchFamily="34" charset="0"/>
                          <a:cs typeface="Calibri Light" panose="020F0302020204030204" pitchFamily="34" charset="0"/>
                        </a:rPr>
                        <a:t>2017</a:t>
                      </a:r>
                      <a:endParaRPr lang="en-US" sz="1600" baseline="0" dirty="0">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Cavern spectrum overall evaluation</a:t>
                      </a:r>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RUv1</a:t>
                      </a:r>
                      <a:endParaRPr lang="en-US" sz="1200" b="0" i="0" u="none" strike="noStrike" baseline="0" dirty="0">
                        <a:solidFill>
                          <a:srgbClr val="C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Mixed field</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5 </a:t>
                      </a:r>
                      <a:r>
                        <a:rPr lang="en-US" sz="1600" b="0" i="0" u="none" strike="noStrike" baseline="0" dirty="0" err="1" smtClean="0">
                          <a:solidFill>
                            <a:srgbClr val="000000"/>
                          </a:solidFill>
                          <a:effectLst/>
                          <a:latin typeface="Calibri Light" panose="020F0302020204030204" pitchFamily="34" charset="0"/>
                          <a:cs typeface="Calibri Light" panose="020F0302020204030204" pitchFamily="34" charset="0"/>
                        </a:rPr>
                        <a:t>kRad</a:t>
                      </a:r>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/day</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(≈5</a:t>
                      </a:r>
                      <a:r>
                        <a:rPr lang="en-US" sz="1200" b="0" i="0" u="none" strike="noStrike" dirty="0" smtClean="0">
                          <a:solidFill>
                            <a:srgbClr val="000000"/>
                          </a:solidFill>
                          <a:effectLst/>
                          <a:latin typeface="Calibri Light" panose="020F0302020204030204" pitchFamily="34" charset="0"/>
                          <a:cs typeface="Calibri Light" panose="020F0302020204030204" pitchFamily="34" charset="0"/>
                        </a:rPr>
                        <a:t>×</a:t>
                      </a: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10</a:t>
                      </a:r>
                      <a:r>
                        <a:rPr lang="en-US" sz="1200" b="0" i="0" u="none" strike="noStrike" baseline="30000" dirty="0" smtClean="0">
                          <a:solidFill>
                            <a:srgbClr val="000000"/>
                          </a:solidFill>
                          <a:effectLst/>
                          <a:latin typeface="Calibri Light" panose="020F0302020204030204" pitchFamily="34" charset="0"/>
                          <a:cs typeface="Calibri Light" panose="020F0302020204030204" pitchFamily="34" charset="0"/>
                        </a:rPr>
                        <a:t>7</a:t>
                      </a: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 n/day)</a:t>
                      </a: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10 </a:t>
                      </a:r>
                      <a:r>
                        <a:rPr lang="en-US" sz="1600" b="0" i="0" u="none" strike="noStrike" baseline="0" dirty="0" err="1" smtClean="0">
                          <a:solidFill>
                            <a:srgbClr val="000000"/>
                          </a:solidFill>
                          <a:effectLst/>
                          <a:latin typeface="Calibri Light" panose="020F0302020204030204" pitchFamily="34" charset="0"/>
                          <a:cs typeface="Calibri Light" panose="020F0302020204030204" pitchFamily="34" charset="0"/>
                        </a:rPr>
                        <a:t>kRad</a:t>
                      </a:r>
                      <a:endPar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endParaRPr>
                    </a:p>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(≈1</a:t>
                      </a:r>
                      <a:r>
                        <a:rPr lang="en-US" sz="1200" b="0" i="0" u="none" strike="noStrike" dirty="0" smtClean="0">
                          <a:solidFill>
                            <a:srgbClr val="000000"/>
                          </a:solidFill>
                          <a:effectLst/>
                          <a:latin typeface="Calibri Light" panose="020F0302020204030204" pitchFamily="34" charset="0"/>
                          <a:cs typeface="Calibri Light" panose="020F0302020204030204" pitchFamily="34" charset="0"/>
                        </a:rPr>
                        <a:t>×</a:t>
                      </a: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10</a:t>
                      </a:r>
                      <a:r>
                        <a:rPr lang="en-US" sz="1200" b="0" i="0" u="none" strike="noStrike" baseline="30000" dirty="0" smtClean="0">
                          <a:solidFill>
                            <a:srgbClr val="000000"/>
                          </a:solidFill>
                          <a:effectLst/>
                          <a:latin typeface="Calibri Light" panose="020F0302020204030204" pitchFamily="34" charset="0"/>
                          <a:cs typeface="Calibri Light" panose="020F0302020204030204" pitchFamily="34" charset="0"/>
                        </a:rPr>
                        <a:t>8</a:t>
                      </a: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 n cm</a:t>
                      </a:r>
                      <a:r>
                        <a:rPr lang="en-US" sz="1200" b="0" i="0" u="none" strike="noStrike" baseline="30000" dirty="0" smtClean="0">
                          <a:solidFill>
                            <a:srgbClr val="000000"/>
                          </a:solidFill>
                          <a:effectLst/>
                          <a:latin typeface="Calibri Light" panose="020F0302020204030204" pitchFamily="34" charset="0"/>
                          <a:cs typeface="Calibri Light" panose="020F0302020204030204" pitchFamily="34" charset="0"/>
                        </a:rPr>
                        <a:t>-2</a:t>
                      </a: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a:t>
                      </a:r>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48 ÷ 96</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GB" sz="1200" b="0" i="0" u="none" strike="noStrike" baseline="0" dirty="0" smtClean="0">
                          <a:solidFill>
                            <a:srgbClr val="000000"/>
                          </a:solidFill>
                          <a:effectLst/>
                          <a:latin typeface="Calibri Light" panose="020F0302020204030204" pitchFamily="34" charset="0"/>
                          <a:cs typeface="Calibri Light" panose="020F0302020204030204" pitchFamily="34" charset="0"/>
                        </a:rPr>
                        <a:t>CHARM gives ≈2×10</a:t>
                      </a:r>
                      <a:r>
                        <a:rPr lang="en-GB" sz="1200" b="0" i="0" u="none" strike="noStrike" baseline="30000" dirty="0" smtClean="0">
                          <a:solidFill>
                            <a:srgbClr val="000000"/>
                          </a:solidFill>
                          <a:effectLst/>
                          <a:latin typeface="Calibri Light" panose="020F0302020204030204" pitchFamily="34" charset="0"/>
                          <a:cs typeface="Calibri Light" panose="020F0302020204030204" pitchFamily="34" charset="0"/>
                        </a:rPr>
                        <a:t>7</a:t>
                      </a:r>
                      <a:r>
                        <a:rPr lang="en-GB" sz="1200" b="0" i="0" u="none" strike="noStrike" baseline="0" dirty="0" smtClean="0">
                          <a:solidFill>
                            <a:srgbClr val="000000"/>
                          </a:solidFill>
                          <a:effectLst/>
                          <a:latin typeface="Calibri Light" panose="020F0302020204030204" pitchFamily="34" charset="0"/>
                          <a:cs typeface="Calibri Light" panose="020F0302020204030204" pitchFamily="34" charset="0"/>
                        </a:rPr>
                        <a:t> HEH (30% to 80% being neutron) for each delivered </a:t>
                      </a:r>
                      <a:r>
                        <a:rPr lang="en-GB" sz="1200" b="0" i="0" u="none" strike="noStrike" baseline="0" dirty="0" err="1" smtClean="0">
                          <a:solidFill>
                            <a:srgbClr val="000000"/>
                          </a:solidFill>
                          <a:effectLst/>
                          <a:latin typeface="Calibri Light" panose="020F0302020204030204" pitchFamily="34" charset="0"/>
                          <a:cs typeface="Calibri Light" panose="020F0302020204030204" pitchFamily="34" charset="0"/>
                        </a:rPr>
                        <a:t>kRad</a:t>
                      </a:r>
                      <a:r>
                        <a:rPr lang="en-GB" sz="1200" b="0" i="0" u="none" strike="noStrike" baseline="0" dirty="0" smtClean="0">
                          <a:solidFill>
                            <a:srgbClr val="000000"/>
                          </a:solidFill>
                          <a:effectLst/>
                          <a:latin typeface="Calibri Light" panose="020F0302020204030204" pitchFamily="34" charset="0"/>
                          <a:cs typeface="Calibri Light" panose="020F0302020204030204" pitchFamily="34" charset="0"/>
                        </a:rPr>
                        <a:t> of TID. </a:t>
                      </a:r>
                      <a:r>
                        <a:rPr lang="en-GB" sz="1200" b="0" i="0" u="sng" strike="noStrike" baseline="0" dirty="0" smtClean="0">
                          <a:solidFill>
                            <a:srgbClr val="000000"/>
                          </a:solidFill>
                          <a:effectLst/>
                          <a:latin typeface="Calibri Light" panose="020F0302020204030204" pitchFamily="34" charset="0"/>
                          <a:cs typeface="Calibri Light" panose="020F0302020204030204" pitchFamily="34" charset="0"/>
                        </a:rPr>
                        <a:t>Destructive test</a:t>
                      </a:r>
                      <a:r>
                        <a:rPr lang="en-GB" sz="1200" b="0" i="0" u="none" strike="noStrike" baseline="0" dirty="0" smtClean="0">
                          <a:solidFill>
                            <a:srgbClr val="000000"/>
                          </a:solidFill>
                          <a:effectLst/>
                          <a:latin typeface="Calibri Light" panose="020F0302020204030204" pitchFamily="34" charset="0"/>
                          <a:cs typeface="Calibri Light" panose="020F0302020204030204" pitchFamily="34" charset="0"/>
                        </a:rPr>
                        <a:t> due to TID.</a:t>
                      </a:r>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extLst>
                  <a:ext uri="{0D108BD9-81ED-4DB2-BD59-A6C34878D82A}">
                    <a16:rowId xmlns:a16="http://schemas.microsoft.com/office/drawing/2014/main" val="1539364052"/>
                  </a:ext>
                </a:extLst>
              </a:tr>
              <a:tr h="6384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0" dirty="0" smtClean="0">
                          <a:solidFill>
                            <a:schemeClr val="accent5">
                              <a:lumMod val="50000"/>
                            </a:schemeClr>
                          </a:solidFill>
                          <a:latin typeface="Calibri Light" panose="020F0302020204030204" pitchFamily="34" charset="0"/>
                          <a:cs typeface="Calibri Light" panose="020F0302020204030204" pitchFamily="34" charset="0"/>
                        </a:rPr>
                        <a:t>Louvain</a:t>
                      </a:r>
                    </a:p>
                  </a:txBody>
                  <a:tcPr marL="36000" marR="36000" marT="36000" marB="36000" anchor="ctr"/>
                </a:tc>
                <a:tc>
                  <a:txBody>
                    <a:bodyPr/>
                    <a:lstStyle/>
                    <a:p>
                      <a:pPr algn="ctr"/>
                      <a:r>
                        <a:rPr lang="en-US" sz="1600" baseline="0" dirty="0" smtClean="0">
                          <a:latin typeface="Calibri Light" panose="020F0302020204030204" pitchFamily="34" charset="0"/>
                          <a:cs typeface="Calibri Light" panose="020F0302020204030204" pitchFamily="34" charset="0"/>
                        </a:rPr>
                        <a:t>Nov</a:t>
                      </a:r>
                    </a:p>
                    <a:p>
                      <a:pPr algn="ctr"/>
                      <a:r>
                        <a:rPr lang="en-US" sz="1600" baseline="0" dirty="0" smtClean="0">
                          <a:latin typeface="Calibri Light" panose="020F0302020204030204" pitchFamily="34" charset="0"/>
                          <a:cs typeface="Calibri Light" panose="020F0302020204030204" pitchFamily="34" charset="0"/>
                        </a:rPr>
                        <a:t>2017</a:t>
                      </a:r>
                      <a:endParaRPr lang="en-US" sz="1600" baseline="0" dirty="0">
                        <a:latin typeface="Calibri Light" panose="020F0302020204030204" pitchFamily="34" charset="0"/>
                        <a:cs typeface="Calibri Light" panose="020F0302020204030204" pitchFamily="34" charset="0"/>
                      </a:endParaRP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High statistics DCDC test</a:t>
                      </a:r>
                    </a:p>
                  </a:txBody>
                  <a:tcPr marL="36000" marR="36000" marT="36000" marB="36000" anchor="ctr"/>
                </a:tc>
                <a:tc>
                  <a:txBody>
                    <a:bodyPr/>
                    <a:lstStyle/>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DCDC boards</a:t>
                      </a:r>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Neutron</a:t>
                      </a:r>
                    </a:p>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23 MeV</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Calibri Light" panose="020F0302020204030204" pitchFamily="34" charset="0"/>
                          <a:cs typeface="Calibri Light" panose="020F0302020204030204" pitchFamily="34" charset="0"/>
                        </a:rPr>
                        <a:t>1×</a:t>
                      </a:r>
                      <a:r>
                        <a:rPr lang="en-US" sz="1600" dirty="0" smtClean="0">
                          <a:latin typeface="Calibri Light" panose="020F0302020204030204" pitchFamily="34" charset="0"/>
                          <a:cs typeface="Calibri Light" panose="020F0302020204030204" pitchFamily="34" charset="0"/>
                        </a:rPr>
                        <a:t>10</a:t>
                      </a:r>
                      <a:r>
                        <a:rPr lang="en-US" sz="1600" baseline="30000" dirty="0" smtClean="0">
                          <a:latin typeface="Calibri Light" panose="020F0302020204030204" pitchFamily="34" charset="0"/>
                          <a:cs typeface="Calibri Light" panose="020F0302020204030204" pitchFamily="34" charset="0"/>
                        </a:rPr>
                        <a:t>8</a:t>
                      </a: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dirty="0" smtClean="0">
                          <a:latin typeface="Calibri Light" panose="020F0302020204030204" pitchFamily="34" charset="0"/>
                          <a:cs typeface="Calibri Light" panose="020F0302020204030204" pitchFamily="34" charset="0"/>
                        </a:rPr>
                        <a:t>≈</a:t>
                      </a:r>
                      <a:r>
                        <a:rPr lang="en-US" sz="1600" b="0" i="0" u="none" strike="noStrike" dirty="0" smtClean="0">
                          <a:solidFill>
                            <a:srgbClr val="000000"/>
                          </a:solidFill>
                          <a:effectLst/>
                          <a:latin typeface="Calibri Light" panose="020F0302020204030204" pitchFamily="34" charset="0"/>
                          <a:cs typeface="Calibri Light" panose="020F0302020204030204" pitchFamily="34" charset="0"/>
                        </a:rPr>
                        <a:t>1×</a:t>
                      </a:r>
                      <a:r>
                        <a:rPr lang="en-US" sz="1600" dirty="0" smtClean="0">
                          <a:latin typeface="Calibri Light" panose="020F0302020204030204" pitchFamily="34" charset="0"/>
                          <a:cs typeface="Calibri Light" panose="020F0302020204030204" pitchFamily="34" charset="0"/>
                        </a:rPr>
                        <a:t>10</a:t>
                      </a:r>
                      <a:r>
                        <a:rPr lang="en-US" sz="1600" baseline="30000" dirty="0" smtClean="0">
                          <a:latin typeface="Calibri Light" panose="020F0302020204030204" pitchFamily="34" charset="0"/>
                          <a:cs typeface="Calibri Light" panose="020F0302020204030204" pitchFamily="34" charset="0"/>
                        </a:rPr>
                        <a:t>13</a:t>
                      </a: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8</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Calibri Light" panose="020F0302020204030204" pitchFamily="34" charset="0"/>
                          <a:cs typeface="Calibri Light" panose="020F0302020204030204" pitchFamily="34" charset="0"/>
                        </a:rPr>
                        <a:t>Extended reliability test </a:t>
                      </a:r>
                      <a:r>
                        <a:rPr lang="en-US" sz="1200" b="0" i="0" u="none" strike="noStrike" dirty="0" err="1" smtClean="0">
                          <a:solidFill>
                            <a:srgbClr val="000000"/>
                          </a:solidFill>
                          <a:effectLst/>
                          <a:latin typeface="Calibri Light" panose="020F0302020204030204" pitchFamily="34" charset="0"/>
                          <a:cs typeface="Calibri Light" panose="020F0302020204030204" pitchFamily="34" charset="0"/>
                        </a:rPr>
                        <a:t>sor</a:t>
                      </a:r>
                      <a:r>
                        <a:rPr lang="en-US" sz="1200" b="0" i="0" u="none" strike="noStrike" dirty="0" smtClean="0">
                          <a:solidFill>
                            <a:srgbClr val="000000"/>
                          </a:solidFill>
                          <a:effectLst/>
                          <a:latin typeface="Calibri Light" panose="020F0302020204030204" pitchFamily="34" charset="0"/>
                          <a:cs typeface="Calibri Light" panose="020F0302020204030204" pitchFamily="34" charset="0"/>
                        </a:rPr>
                        <a:t> SEL/SEU only (no TID effects at first order). Neutron spectrum &gt; 10 MeV. </a:t>
                      </a:r>
                      <a:r>
                        <a:rPr lang="en-US" sz="1200" b="0" i="0" u="sng" strike="noStrike" dirty="0" smtClean="0">
                          <a:solidFill>
                            <a:srgbClr val="000000"/>
                          </a:solidFill>
                          <a:effectLst/>
                          <a:latin typeface="Calibri Light" panose="020F0302020204030204" pitchFamily="34" charset="0"/>
                          <a:cs typeface="Calibri Light" panose="020F0302020204030204" pitchFamily="34" charset="0"/>
                        </a:rPr>
                        <a:t>NON destructive.</a:t>
                      </a:r>
                    </a:p>
                  </a:txBody>
                  <a:tcPr marL="36000" marR="36000" marT="36000" marB="36000" anchor="ctr"/>
                </a:tc>
                <a:extLst>
                  <a:ext uri="{0D108BD9-81ED-4DB2-BD59-A6C34878D82A}">
                    <a16:rowId xmlns:a16="http://schemas.microsoft.com/office/drawing/2014/main" val="2768242141"/>
                  </a:ext>
                </a:extLst>
              </a:tr>
              <a:tr h="638446">
                <a:tc>
                  <a:txBody>
                    <a:bodyPr/>
                    <a:lstStyle/>
                    <a:p>
                      <a:pPr algn="ctr"/>
                      <a:r>
                        <a:rPr lang="en-US" sz="1600" b="1" u="none" baseline="0" dirty="0" smtClean="0">
                          <a:solidFill>
                            <a:schemeClr val="accent5">
                              <a:lumMod val="50000"/>
                            </a:schemeClr>
                          </a:solidFill>
                          <a:latin typeface="Calibri Light" panose="020F0302020204030204" pitchFamily="34" charset="0"/>
                          <a:cs typeface="Calibri Light" panose="020F0302020204030204" pitchFamily="34" charset="0"/>
                        </a:rPr>
                        <a:t>Prague</a:t>
                      </a:r>
                      <a:endParaRPr lang="en-US" sz="1600" b="1" u="none" baseline="0" dirty="0">
                        <a:solidFill>
                          <a:schemeClr val="accent5">
                            <a:lumMod val="50000"/>
                          </a:schemeClr>
                        </a:solidFill>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a:r>
                        <a:rPr lang="en-US" sz="1600" baseline="0" dirty="0" smtClean="0">
                          <a:latin typeface="Calibri Light" panose="020F0302020204030204" pitchFamily="34" charset="0"/>
                          <a:cs typeface="Calibri Light" panose="020F0302020204030204" pitchFamily="34" charset="0"/>
                        </a:rPr>
                        <a:t>Dec</a:t>
                      </a:r>
                    </a:p>
                    <a:p>
                      <a:pPr algn="ctr"/>
                      <a:r>
                        <a:rPr lang="en-US" sz="1600" baseline="0" dirty="0" smtClean="0">
                          <a:latin typeface="Calibri Light" panose="020F0302020204030204" pitchFamily="34" charset="0"/>
                          <a:cs typeface="Calibri Light" panose="020F0302020204030204" pitchFamily="34" charset="0"/>
                        </a:rPr>
                        <a:t>2017</a:t>
                      </a:r>
                      <a:endParaRPr lang="en-US" sz="1600" baseline="0" dirty="0">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Firmware protection</a:t>
                      </a:r>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RUv1</a:t>
                      </a:r>
                      <a:endParaRPr lang="en-US" sz="1200" b="0" i="0" u="none" strike="noStrike" baseline="-25000" dirty="0">
                        <a:solidFill>
                          <a:srgbClr val="C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Protons</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30 MeV</a:t>
                      </a:r>
                      <a:endPar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Calibri Light" panose="020F0302020204030204" pitchFamily="34" charset="0"/>
                          <a:cs typeface="Calibri Light" panose="020F0302020204030204" pitchFamily="34" charset="0"/>
                        </a:rPr>
                        <a:t>1×</a:t>
                      </a:r>
                      <a:r>
                        <a:rPr lang="en-US" sz="1600" dirty="0" smtClean="0">
                          <a:latin typeface="Calibri Light" panose="020F0302020204030204" pitchFamily="34" charset="0"/>
                          <a:cs typeface="Calibri Light" panose="020F0302020204030204" pitchFamily="34" charset="0"/>
                        </a:rPr>
                        <a:t>10</a:t>
                      </a:r>
                      <a:r>
                        <a:rPr lang="en-US" sz="1600" baseline="30000" dirty="0" smtClean="0">
                          <a:latin typeface="Calibri Light" panose="020F0302020204030204" pitchFamily="34" charset="0"/>
                          <a:cs typeface="Calibri Light" panose="020F0302020204030204" pitchFamily="34" charset="0"/>
                        </a:rPr>
                        <a:t>7</a:t>
                      </a: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Calibri Light" panose="020F0302020204030204" pitchFamily="34" charset="0"/>
                          <a:cs typeface="Calibri Light" panose="020F0302020204030204" pitchFamily="34" charset="0"/>
                        </a:rPr>
                        <a:t>1×</a:t>
                      </a:r>
                      <a:r>
                        <a:rPr lang="en-US" sz="1600" dirty="0" smtClean="0">
                          <a:latin typeface="Calibri Light" panose="020F0302020204030204" pitchFamily="34" charset="0"/>
                          <a:cs typeface="Calibri Light" panose="020F0302020204030204" pitchFamily="34" charset="0"/>
                        </a:rPr>
                        <a:t>10</a:t>
                      </a:r>
                      <a:r>
                        <a:rPr lang="en-US" sz="1600" baseline="30000" dirty="0" smtClean="0">
                          <a:latin typeface="Calibri Light" panose="020F0302020204030204" pitchFamily="34" charset="0"/>
                          <a:cs typeface="Calibri Light" panose="020F0302020204030204" pitchFamily="34" charset="0"/>
                        </a:rPr>
                        <a:t>12</a:t>
                      </a: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24</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Calibri Light" panose="020F0302020204030204" pitchFamily="34" charset="0"/>
                          <a:cs typeface="Calibri Light" panose="020F0302020204030204" pitchFamily="34" charset="0"/>
                        </a:rPr>
                        <a:t>Beam limited to the FPGA only. Most effective way to check firmware design.</a:t>
                      </a:r>
                    </a:p>
                  </a:txBody>
                  <a:tcPr marL="36000" marR="36000" marT="36000" marB="36000" anchor="ctr"/>
                </a:tc>
                <a:extLst>
                  <a:ext uri="{0D108BD9-81ED-4DB2-BD59-A6C34878D82A}">
                    <a16:rowId xmlns:a16="http://schemas.microsoft.com/office/drawing/2014/main" val="1325846887"/>
                  </a:ext>
                </a:extLst>
              </a:tr>
              <a:tr h="638446">
                <a:tc>
                  <a:txBody>
                    <a:bodyPr/>
                    <a:lstStyle/>
                    <a:p>
                      <a:pPr algn="ctr"/>
                      <a:r>
                        <a:rPr lang="en-US" sz="1600" b="1" baseline="0" dirty="0" smtClean="0">
                          <a:solidFill>
                            <a:schemeClr val="accent5">
                              <a:lumMod val="50000"/>
                            </a:schemeClr>
                          </a:solidFill>
                          <a:latin typeface="Calibri Light" panose="020F0302020204030204" pitchFamily="34" charset="0"/>
                          <a:cs typeface="Calibri Light" panose="020F0302020204030204" pitchFamily="34" charset="0"/>
                        </a:rPr>
                        <a:t>Prague</a:t>
                      </a:r>
                      <a:endParaRPr lang="en-US" sz="1600" b="1" baseline="0" dirty="0">
                        <a:solidFill>
                          <a:schemeClr val="accent5">
                            <a:lumMod val="50000"/>
                          </a:schemeClr>
                        </a:solidFill>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a:r>
                        <a:rPr lang="en-US" sz="1600" baseline="0" dirty="0" smtClean="0">
                          <a:latin typeface="Calibri Light" panose="020F0302020204030204" pitchFamily="34" charset="0"/>
                          <a:cs typeface="Calibri Light" panose="020F0302020204030204" pitchFamily="34" charset="0"/>
                        </a:rPr>
                        <a:t>Jan</a:t>
                      </a:r>
                    </a:p>
                    <a:p>
                      <a:pPr algn="ctr"/>
                      <a:r>
                        <a:rPr lang="en-US" sz="1600" baseline="0" dirty="0" smtClean="0">
                          <a:latin typeface="Calibri Light" panose="020F0302020204030204" pitchFamily="34" charset="0"/>
                          <a:cs typeface="Calibri Light" panose="020F0302020204030204" pitchFamily="34" charset="0"/>
                        </a:rPr>
                        <a:t>2018</a:t>
                      </a:r>
                      <a:endParaRPr lang="en-US" sz="1600" baseline="0" dirty="0">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Firmware protection</a:t>
                      </a:r>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RUv1</a:t>
                      </a:r>
                      <a:endParaRPr lang="en-US" sz="1200" b="0" i="0" u="none" strike="noStrike" baseline="-25000" dirty="0">
                        <a:solidFill>
                          <a:srgbClr val="C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Protons</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30 MeV</a:t>
                      </a:r>
                      <a:endPar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Calibri Light" panose="020F0302020204030204" pitchFamily="34" charset="0"/>
                          <a:cs typeface="Calibri Light" panose="020F0302020204030204" pitchFamily="34" charset="0"/>
                        </a:rPr>
                        <a:t>1×</a:t>
                      </a:r>
                      <a:r>
                        <a:rPr lang="en-US" sz="1600" dirty="0" smtClean="0">
                          <a:latin typeface="Calibri Light" panose="020F0302020204030204" pitchFamily="34" charset="0"/>
                          <a:cs typeface="Calibri Light" panose="020F0302020204030204" pitchFamily="34" charset="0"/>
                        </a:rPr>
                        <a:t>10</a:t>
                      </a:r>
                      <a:r>
                        <a:rPr lang="en-US" sz="1600" baseline="30000" dirty="0" smtClean="0">
                          <a:latin typeface="Calibri Light" panose="020F0302020204030204" pitchFamily="34" charset="0"/>
                          <a:cs typeface="Calibri Light" panose="020F0302020204030204" pitchFamily="34" charset="0"/>
                        </a:rPr>
                        <a:t>7</a:t>
                      </a: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Calibri Light" panose="020F0302020204030204" pitchFamily="34" charset="0"/>
                          <a:cs typeface="Calibri Light" panose="020F0302020204030204" pitchFamily="34" charset="0"/>
                        </a:rPr>
                        <a:t>1×</a:t>
                      </a:r>
                      <a:r>
                        <a:rPr lang="en-US" sz="1600" dirty="0" smtClean="0">
                          <a:latin typeface="Calibri Light" panose="020F0302020204030204" pitchFamily="34" charset="0"/>
                          <a:cs typeface="Calibri Light" panose="020F0302020204030204" pitchFamily="34" charset="0"/>
                        </a:rPr>
                        <a:t>10</a:t>
                      </a:r>
                      <a:r>
                        <a:rPr lang="en-US" sz="1600" baseline="30000" dirty="0" smtClean="0">
                          <a:latin typeface="Calibri Light" panose="020F0302020204030204" pitchFamily="34" charset="0"/>
                          <a:cs typeface="Calibri Light" panose="020F0302020204030204" pitchFamily="34" charset="0"/>
                        </a:rPr>
                        <a:t>12</a:t>
                      </a: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24</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Calibri Light" panose="020F0302020204030204" pitchFamily="34" charset="0"/>
                          <a:cs typeface="Calibri Light" panose="020F0302020204030204" pitchFamily="34" charset="0"/>
                        </a:rPr>
                        <a:t>Beam limited to the FPGA only. Most effective way to check firmware design.</a:t>
                      </a:r>
                    </a:p>
                  </a:txBody>
                  <a:tcPr marL="36000" marR="36000" marT="36000" marB="36000" anchor="ctr"/>
                </a:tc>
                <a:extLst>
                  <a:ext uri="{0D108BD9-81ED-4DB2-BD59-A6C34878D82A}">
                    <a16:rowId xmlns:a16="http://schemas.microsoft.com/office/drawing/2014/main" val="3365867180"/>
                  </a:ext>
                </a:extLst>
              </a:tr>
              <a:tr h="5675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0" dirty="0" err="1" smtClean="0">
                          <a:solidFill>
                            <a:schemeClr val="accent5">
                              <a:lumMod val="50000"/>
                            </a:schemeClr>
                          </a:solidFill>
                          <a:latin typeface="Calibri Light" panose="020F0302020204030204" pitchFamily="34" charset="0"/>
                          <a:cs typeface="Calibri Light" panose="020F0302020204030204" pitchFamily="34" charset="0"/>
                        </a:rPr>
                        <a:t>ChipIR</a:t>
                      </a:r>
                      <a:endParaRPr lang="en-US" sz="1600" b="1" baseline="0" dirty="0" smtClean="0">
                        <a:solidFill>
                          <a:schemeClr val="accent5">
                            <a:lumMod val="50000"/>
                          </a:schemeClr>
                        </a:solidFill>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Calibri Light" panose="020F0302020204030204" pitchFamily="34" charset="0"/>
                          <a:cs typeface="Calibri Light" panose="020F0302020204030204" pitchFamily="34" charset="0"/>
                        </a:rPr>
                        <a:t>(Oxford)</a:t>
                      </a:r>
                      <a:endParaRPr lang="en-US" sz="1600" baseline="0" dirty="0" smtClean="0">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a:r>
                        <a:rPr lang="en-US" sz="1600" baseline="0" dirty="0" smtClean="0">
                          <a:latin typeface="Calibri Light" panose="020F0302020204030204" pitchFamily="34" charset="0"/>
                          <a:cs typeface="Calibri Light" panose="020F0302020204030204" pitchFamily="34" charset="0"/>
                        </a:rPr>
                        <a:t>March</a:t>
                      </a:r>
                    </a:p>
                    <a:p>
                      <a:pPr algn="ctr"/>
                      <a:r>
                        <a:rPr lang="en-US" sz="1600" baseline="0" dirty="0" smtClean="0">
                          <a:latin typeface="Calibri Light" panose="020F0302020204030204" pitchFamily="34" charset="0"/>
                          <a:cs typeface="Calibri Light" panose="020F0302020204030204" pitchFamily="34" charset="0"/>
                        </a:rPr>
                        <a:t>2018</a:t>
                      </a:r>
                      <a:endParaRPr lang="en-US" sz="1600" baseline="0" dirty="0">
                        <a:latin typeface="Calibri Light" panose="020F0302020204030204" pitchFamily="34" charset="0"/>
                        <a:cs typeface="Calibri Light" panose="020F0302020204030204" pitchFamily="34" charset="0"/>
                      </a:endParaRP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SEE with no TID on PA3</a:t>
                      </a:r>
                    </a:p>
                  </a:txBody>
                  <a:tcPr marL="36000" marR="36000" marT="36000" marB="36000" anchor="ctr"/>
                </a:tc>
                <a:tc>
                  <a:txBody>
                    <a:bodyPr/>
                    <a:lstStyle/>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RUv1</a:t>
                      </a:r>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Neutron</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 500 MeV</a:t>
                      </a:r>
                      <a:endPar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dirty="0" smtClean="0">
                          <a:latin typeface="Calibri Light" panose="020F0302020204030204" pitchFamily="34" charset="0"/>
                          <a:cs typeface="Calibri Light" panose="020F0302020204030204" pitchFamily="34" charset="0"/>
                        </a:rPr>
                        <a:t>≈</a:t>
                      </a:r>
                      <a:r>
                        <a:rPr lang="en-US" sz="1600" b="0" i="0" u="none" strike="noStrike" dirty="0" smtClean="0">
                          <a:solidFill>
                            <a:srgbClr val="000000"/>
                          </a:solidFill>
                          <a:effectLst/>
                          <a:latin typeface="Calibri Light" panose="020F0302020204030204" pitchFamily="34" charset="0"/>
                          <a:cs typeface="Calibri Light" panose="020F0302020204030204" pitchFamily="34" charset="0"/>
                        </a:rPr>
                        <a:t>1×</a:t>
                      </a:r>
                      <a:r>
                        <a:rPr lang="en-US" sz="1600" dirty="0" smtClean="0">
                          <a:latin typeface="Calibri Light" panose="020F0302020204030204" pitchFamily="34" charset="0"/>
                          <a:cs typeface="Calibri Light" panose="020F0302020204030204" pitchFamily="34" charset="0"/>
                        </a:rPr>
                        <a:t>10</a:t>
                      </a:r>
                      <a:r>
                        <a:rPr lang="en-US" sz="1600" baseline="30000" dirty="0" smtClean="0">
                          <a:latin typeface="Calibri Light" panose="020F0302020204030204" pitchFamily="34" charset="0"/>
                          <a:cs typeface="Calibri Light" panose="020F0302020204030204" pitchFamily="34" charset="0"/>
                        </a:rPr>
                        <a:t>6</a:t>
                      </a:r>
                    </a:p>
                  </a:txBody>
                  <a:tcPr marL="36000" marR="36000" marT="36000" marB="36000" anchor="ctr"/>
                </a:tc>
                <a:tc>
                  <a:txBody>
                    <a:bodyPr/>
                    <a:lstStyle/>
                    <a:p>
                      <a:pPr algn="ctr" fontAlgn="b"/>
                      <a:r>
                        <a:rPr lang="en-US" sz="1600" dirty="0" smtClean="0">
                          <a:latin typeface="Calibri Light" panose="020F0302020204030204" pitchFamily="34" charset="0"/>
                          <a:cs typeface="Calibri Light" panose="020F0302020204030204" pitchFamily="34" charset="0"/>
                        </a:rPr>
                        <a:t>≈</a:t>
                      </a:r>
                      <a:r>
                        <a:rPr lang="en-US" sz="1600" b="0" i="0" u="none" strike="noStrike" dirty="0" smtClean="0">
                          <a:solidFill>
                            <a:srgbClr val="000000"/>
                          </a:solidFill>
                          <a:effectLst/>
                          <a:latin typeface="Calibri Light" panose="020F0302020204030204" pitchFamily="34" charset="0"/>
                          <a:cs typeface="Calibri Light" panose="020F0302020204030204" pitchFamily="34" charset="0"/>
                        </a:rPr>
                        <a:t>1×</a:t>
                      </a:r>
                      <a:r>
                        <a:rPr lang="en-US" sz="1600" dirty="0" smtClean="0">
                          <a:latin typeface="Calibri Light" panose="020F0302020204030204" pitchFamily="34" charset="0"/>
                          <a:cs typeface="Calibri Light" panose="020F0302020204030204" pitchFamily="34" charset="0"/>
                        </a:rPr>
                        <a:t>10</a:t>
                      </a:r>
                      <a:r>
                        <a:rPr lang="en-US" sz="1600" baseline="30000" dirty="0" smtClean="0">
                          <a:latin typeface="Calibri Light" panose="020F0302020204030204" pitchFamily="34" charset="0"/>
                          <a:cs typeface="Calibri Light" panose="020F0302020204030204" pitchFamily="34" charset="0"/>
                        </a:rPr>
                        <a:t>11</a:t>
                      </a:r>
                      <a:endParaRPr lang="en-US" sz="1600" b="0" i="0" u="none" strike="noStrike" baseline="3000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12</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Further verification of the system without destroying PA3 programmability (which dies around 10 </a:t>
                      </a:r>
                      <a:r>
                        <a:rPr lang="en-US" sz="1200" b="0" i="0" u="none" strike="noStrike" baseline="0" dirty="0" err="1" smtClean="0">
                          <a:solidFill>
                            <a:srgbClr val="000000"/>
                          </a:solidFill>
                          <a:effectLst/>
                          <a:latin typeface="Calibri Light" panose="020F0302020204030204" pitchFamily="34" charset="0"/>
                          <a:cs typeface="Calibri Light" panose="020F0302020204030204" pitchFamily="34" charset="0"/>
                        </a:rPr>
                        <a:t>kRad</a:t>
                      </a: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a:t>
                      </a:r>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extLst>
                  <a:ext uri="{0D108BD9-81ED-4DB2-BD59-A6C34878D82A}">
                    <a16:rowId xmlns:a16="http://schemas.microsoft.com/office/drawing/2014/main" val="3789705434"/>
                  </a:ext>
                </a:extLst>
              </a:tr>
              <a:tr h="567508">
                <a:tc>
                  <a:txBody>
                    <a:bodyPr/>
                    <a:lstStyle/>
                    <a:p>
                      <a:pPr algn="ctr"/>
                      <a:r>
                        <a:rPr lang="en-US" sz="1600" b="1" baseline="0" dirty="0" smtClean="0">
                          <a:solidFill>
                            <a:srgbClr val="FF9900"/>
                          </a:solidFill>
                          <a:latin typeface="Calibri Light" panose="020F0302020204030204" pitchFamily="34" charset="0"/>
                          <a:cs typeface="Calibri Light" panose="020F0302020204030204" pitchFamily="34" charset="0"/>
                        </a:rPr>
                        <a:t>GIF</a:t>
                      </a:r>
                    </a:p>
                    <a:p>
                      <a:pPr algn="ctr"/>
                      <a:r>
                        <a:rPr lang="en-US" sz="1200" baseline="0" dirty="0" smtClean="0">
                          <a:latin typeface="Calibri Light" panose="020F0302020204030204" pitchFamily="34" charset="0"/>
                          <a:cs typeface="Calibri Light" panose="020F0302020204030204" pitchFamily="34" charset="0"/>
                        </a:rPr>
                        <a:t>(CERN)</a:t>
                      </a:r>
                      <a:endParaRPr lang="en-US" sz="1600" baseline="0" dirty="0">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a:r>
                        <a:rPr lang="en-US" sz="1600" baseline="0" dirty="0" smtClean="0">
                          <a:latin typeface="Calibri Light" panose="020F0302020204030204" pitchFamily="34" charset="0"/>
                          <a:cs typeface="Calibri Light" panose="020F0302020204030204" pitchFamily="34" charset="0"/>
                        </a:rPr>
                        <a:t>2018</a:t>
                      </a:r>
                      <a:endParaRPr lang="en-US" sz="1600" baseline="0" dirty="0">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TID, scrubbing with realistic flux</a:t>
                      </a:r>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RUv2</a:t>
                      </a:r>
                      <a:endParaRPr lang="en-US" sz="1200" b="0" i="0" u="none" strike="noStrike" baseline="0" dirty="0" smtClean="0">
                        <a:solidFill>
                          <a:srgbClr val="C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Mixed</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Calibri Light" panose="020F0302020204030204" pitchFamily="34" charset="0"/>
                          <a:cs typeface="Calibri Light" panose="020F0302020204030204" pitchFamily="34" charset="0"/>
                        </a:rPr>
                        <a:t>1×</a:t>
                      </a:r>
                      <a:r>
                        <a:rPr lang="en-US" sz="1600" dirty="0" smtClean="0">
                          <a:latin typeface="Calibri Light" panose="020F0302020204030204" pitchFamily="34" charset="0"/>
                          <a:cs typeface="Calibri Light" panose="020F0302020204030204" pitchFamily="34" charset="0"/>
                        </a:rPr>
                        <a:t>10</a:t>
                      </a:r>
                      <a:r>
                        <a:rPr lang="en-US" sz="1600" baseline="30000" dirty="0" smtClean="0">
                          <a:latin typeface="Calibri Light" panose="020F0302020204030204" pitchFamily="34" charset="0"/>
                          <a:cs typeface="Calibri Light" panose="020F0302020204030204" pitchFamily="34" charset="0"/>
                        </a:rPr>
                        <a:t>4</a:t>
                      </a:r>
                    </a:p>
                  </a:txBody>
                  <a:tcPr marL="36000" marR="36000" marT="36000" marB="36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dirty="0" smtClean="0">
                          <a:latin typeface="Calibri Light" panose="020F0302020204030204" pitchFamily="34" charset="0"/>
                          <a:cs typeface="Calibri Light" panose="020F0302020204030204" pitchFamily="34" charset="0"/>
                        </a:rPr>
                        <a:t>≈</a:t>
                      </a:r>
                      <a:r>
                        <a:rPr lang="en-US" sz="1600" b="0" i="0" u="none" strike="noStrike" dirty="0" smtClean="0">
                          <a:solidFill>
                            <a:srgbClr val="000000"/>
                          </a:solidFill>
                          <a:effectLst/>
                          <a:latin typeface="Calibri Light" panose="020F0302020204030204" pitchFamily="34" charset="0"/>
                          <a:cs typeface="Calibri Light" panose="020F0302020204030204" pitchFamily="34" charset="0"/>
                        </a:rPr>
                        <a:t>1×</a:t>
                      </a:r>
                      <a:r>
                        <a:rPr lang="en-US" sz="1600" dirty="0" smtClean="0">
                          <a:latin typeface="Calibri Light" panose="020F0302020204030204" pitchFamily="34" charset="0"/>
                          <a:cs typeface="Calibri Light" panose="020F0302020204030204" pitchFamily="34" charset="0"/>
                        </a:rPr>
                        <a:t>10</a:t>
                      </a:r>
                      <a:r>
                        <a:rPr lang="en-US" sz="1600" baseline="30000" dirty="0" smtClean="0">
                          <a:latin typeface="Calibri Light" panose="020F0302020204030204" pitchFamily="34" charset="0"/>
                          <a:cs typeface="Calibri Light" panose="020F0302020204030204" pitchFamily="34" charset="0"/>
                        </a:rPr>
                        <a:t>6</a:t>
                      </a:r>
                    </a:p>
                  </a:txBody>
                  <a:tcPr marL="36000" marR="36000" marT="36000" marB="36000" anchor="ct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62</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tc>
                  <a:txBody>
                    <a:bodyPr/>
                    <a:lstStyle/>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Easily accessible verification tool for TID and scrubbing behavior testing/verification.</a:t>
                      </a:r>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tc>
                <a:extLst>
                  <a:ext uri="{0D108BD9-81ED-4DB2-BD59-A6C34878D82A}">
                    <a16:rowId xmlns:a16="http://schemas.microsoft.com/office/drawing/2014/main" val="3322164252"/>
                  </a:ext>
                </a:extLst>
              </a:tr>
              <a:tr h="567508">
                <a:tc>
                  <a:txBody>
                    <a:bodyPr/>
                    <a:lstStyle/>
                    <a:p>
                      <a:pPr algn="ctr"/>
                      <a:r>
                        <a:rPr lang="en-US" sz="1600" b="1" baseline="0" dirty="0" smtClean="0">
                          <a:solidFill>
                            <a:srgbClr val="FF9900"/>
                          </a:solidFill>
                          <a:latin typeface="Calibri Light" panose="020F0302020204030204" pitchFamily="34" charset="0"/>
                          <a:cs typeface="Calibri Light" panose="020F0302020204030204" pitchFamily="34" charset="0"/>
                        </a:rPr>
                        <a:t>Prague</a:t>
                      </a:r>
                    </a:p>
                  </a:txBody>
                  <a:tcPr marL="36000" marR="36000" marT="36000" marB="36000" anchor="ctr">
                    <a:lnB w="12700" cmpd="sng">
                      <a:noFill/>
                    </a:lnB>
                  </a:tcPr>
                </a:tc>
                <a:tc>
                  <a:txBody>
                    <a:bodyPr/>
                    <a:lstStyle/>
                    <a:p>
                      <a:pPr algn="ctr"/>
                      <a:r>
                        <a:rPr lang="en-US" sz="1600" baseline="0" dirty="0" smtClean="0">
                          <a:latin typeface="Calibri Light" panose="020F0302020204030204" pitchFamily="34" charset="0"/>
                          <a:cs typeface="Calibri Light" panose="020F0302020204030204" pitchFamily="34" charset="0"/>
                        </a:rPr>
                        <a:t>2018</a:t>
                      </a:r>
                      <a:endParaRPr lang="en-US" sz="1600" baseline="0" dirty="0">
                        <a:latin typeface="Calibri Light" panose="020F0302020204030204" pitchFamily="34" charset="0"/>
                        <a:cs typeface="Calibri Light" panose="020F0302020204030204" pitchFamily="34" charset="0"/>
                      </a:endParaRPr>
                    </a:p>
                  </a:txBody>
                  <a:tcPr marL="36000" marR="36000" marT="36000" marB="36000" anchor="ctr">
                    <a:lnB w="12700" cmpd="sng">
                      <a:noFill/>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Further FLASH / Firmware tests</a:t>
                      </a:r>
                    </a:p>
                  </a:txBody>
                  <a:tcPr marL="36000" marR="36000" marT="36000" marB="36000" anchor="ctr">
                    <a:lnB w="12700" cmpd="sng">
                      <a:noFill/>
                    </a:lnB>
                  </a:tcPr>
                </a:tc>
                <a:tc>
                  <a:txBody>
                    <a:bodyPr/>
                    <a:lstStyle/>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RUv2</a:t>
                      </a:r>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lnB w="12700" cmpd="sng">
                      <a:noFill/>
                    </a:lnB>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Protons</a:t>
                      </a:r>
                    </a:p>
                    <a:p>
                      <a:pPr algn="ctr" fontAlgn="b"/>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30 MeV</a:t>
                      </a:r>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lnB w="12700" cmpd="sng">
                      <a:noFill/>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effectLst/>
                          <a:latin typeface="Calibri Light" panose="020F0302020204030204" pitchFamily="34" charset="0"/>
                          <a:cs typeface="Calibri Light" panose="020F0302020204030204" pitchFamily="34" charset="0"/>
                        </a:rPr>
                        <a:t>1×</a:t>
                      </a:r>
                      <a:r>
                        <a:rPr lang="en-US" sz="1600" dirty="0" smtClean="0">
                          <a:latin typeface="Calibri Light" panose="020F0302020204030204" pitchFamily="34" charset="0"/>
                          <a:cs typeface="Calibri Light" panose="020F0302020204030204" pitchFamily="34" charset="0"/>
                        </a:rPr>
                        <a:t>10</a:t>
                      </a:r>
                      <a:r>
                        <a:rPr lang="en-US" sz="1600" baseline="30000" dirty="0" smtClean="0">
                          <a:latin typeface="Calibri Light" panose="020F0302020204030204" pitchFamily="34" charset="0"/>
                          <a:cs typeface="Calibri Light" panose="020F0302020204030204" pitchFamily="34" charset="0"/>
                        </a:rPr>
                        <a:t>7</a:t>
                      </a:r>
                    </a:p>
                  </a:txBody>
                  <a:tcPr marL="36000" marR="36000" marT="36000" marB="36000" anchor="ctr">
                    <a:lnB w="12700" cmpd="sng">
                      <a:noFill/>
                    </a:lnB>
                  </a:tcPr>
                </a:tc>
                <a:tc>
                  <a:txBody>
                    <a:bodyPr/>
                    <a:lstStyle/>
                    <a:p>
                      <a:pPr algn="ctr" fontAlgn="b"/>
                      <a:r>
                        <a:rPr lang="en-US" sz="1600" dirty="0" smtClean="0">
                          <a:latin typeface="Calibri Light" panose="020F0302020204030204" pitchFamily="34" charset="0"/>
                          <a:cs typeface="Calibri Light" panose="020F0302020204030204" pitchFamily="34" charset="0"/>
                        </a:rPr>
                        <a:t>≈</a:t>
                      </a:r>
                      <a:r>
                        <a:rPr lang="en-US" sz="1600" b="0" i="0" u="none" strike="noStrike" dirty="0" smtClean="0">
                          <a:solidFill>
                            <a:srgbClr val="000000"/>
                          </a:solidFill>
                          <a:effectLst/>
                          <a:latin typeface="Calibri Light" panose="020F0302020204030204" pitchFamily="34" charset="0"/>
                          <a:cs typeface="Calibri Light" panose="020F0302020204030204" pitchFamily="34" charset="0"/>
                        </a:rPr>
                        <a:t>1×</a:t>
                      </a:r>
                      <a:r>
                        <a:rPr lang="en-US" sz="1600" dirty="0" smtClean="0">
                          <a:latin typeface="Calibri Light" panose="020F0302020204030204" pitchFamily="34" charset="0"/>
                          <a:cs typeface="Calibri Light" panose="020F0302020204030204" pitchFamily="34" charset="0"/>
                        </a:rPr>
                        <a:t>10</a:t>
                      </a:r>
                      <a:r>
                        <a:rPr lang="en-US" sz="1600" baseline="30000" dirty="0" smtClean="0">
                          <a:latin typeface="Calibri Light" panose="020F0302020204030204" pitchFamily="34" charset="0"/>
                          <a:cs typeface="Calibri Light" panose="020F0302020204030204" pitchFamily="34" charset="0"/>
                        </a:rPr>
                        <a:t>12</a:t>
                      </a:r>
                      <a:endParaRPr lang="en-US" sz="1600" b="0" i="0" u="none" strike="noStrike" baseline="3000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lnB w="12700" cmpd="sng">
                      <a:noFill/>
                    </a:lnB>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24</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lnB w="12700" cmpd="sng">
                      <a:noFill/>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baseline="0" dirty="0" smtClean="0">
                          <a:solidFill>
                            <a:srgbClr val="000000"/>
                          </a:solidFill>
                          <a:effectLst/>
                          <a:latin typeface="Calibri Light" panose="020F0302020204030204" pitchFamily="34" charset="0"/>
                          <a:cs typeface="Calibri Light" panose="020F0302020204030204" pitchFamily="34" charset="0"/>
                        </a:rPr>
                        <a:t>Further investigation about the FLASH (flux threshold effect?). Benchmarking of extra TMR in key firmware blocks.</a:t>
                      </a:r>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lnB w="12700" cmpd="sng">
                      <a:noFill/>
                    </a:lnB>
                  </a:tcPr>
                </a:tc>
                <a:extLst>
                  <a:ext uri="{0D108BD9-81ED-4DB2-BD59-A6C34878D82A}">
                    <a16:rowId xmlns:a16="http://schemas.microsoft.com/office/drawing/2014/main" val="3292464672"/>
                  </a:ext>
                </a:extLst>
              </a:tr>
              <a:tr h="611489">
                <a:tc gridSpan="9">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30000" dirty="0" smtClean="0">
                          <a:solidFill>
                            <a:srgbClr val="C00000"/>
                          </a:solidFill>
                          <a:latin typeface="Calibri Light" panose="020F0302020204030204" pitchFamily="34" charset="0"/>
                          <a:cs typeface="Calibri Light" panose="020F0302020204030204" pitchFamily="34" charset="0"/>
                        </a:rPr>
                        <a:t>#</a:t>
                      </a:r>
                      <a:r>
                        <a:rPr lang="en-US" sz="1200" baseline="0" dirty="0" smtClean="0">
                          <a:latin typeface="Calibri Light" panose="020F0302020204030204" pitchFamily="34" charset="0"/>
                          <a:cs typeface="Calibri Light" panose="020F0302020204030204" pitchFamily="34" charset="0"/>
                        </a:rPr>
                        <a:t> Readout unit number is that one registered in the WP10 material inventory. They are rotated to account for appropriate cool-down periods and/or damage.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baseline="30000" dirty="0" smtClean="0">
                          <a:solidFill>
                            <a:srgbClr val="C00000"/>
                          </a:solidFill>
                          <a:latin typeface="Calibri Light" panose="020F0302020204030204" pitchFamily="34" charset="0"/>
                          <a:cs typeface="Calibri Light" panose="020F0302020204030204" pitchFamily="34" charset="0"/>
                        </a:rPr>
                        <a:t>1 </a:t>
                      </a:r>
                      <a:r>
                        <a:rPr lang="en-US" sz="1200" baseline="0" dirty="0" smtClean="0">
                          <a:latin typeface="Calibri Light" panose="020F0302020204030204" pitchFamily="34" charset="0"/>
                          <a:cs typeface="Calibri Light" panose="020F0302020204030204" pitchFamily="34" charset="0"/>
                        </a:rPr>
                        <a:t>Realistic flux obtainable at the specific facility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baseline="30000" dirty="0" smtClean="0">
                          <a:solidFill>
                            <a:srgbClr val="C00000"/>
                          </a:solidFill>
                          <a:latin typeface="Calibri Light" panose="020F0302020204030204" pitchFamily="34" charset="0"/>
                          <a:cs typeface="Calibri Light" panose="020F0302020204030204" pitchFamily="34" charset="0"/>
                        </a:rPr>
                        <a:t>2</a:t>
                      </a:r>
                      <a:r>
                        <a:rPr lang="en-US" sz="1200" baseline="0" dirty="0" smtClean="0">
                          <a:latin typeface="Calibri Light" panose="020F0302020204030204" pitchFamily="34" charset="0"/>
                          <a:cs typeface="Calibri Light" panose="020F0302020204030204" pitchFamily="34" charset="0"/>
                        </a:rPr>
                        <a:t> Integrated flux over the irradiation time AND number of DUTs</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1600" baseline="0" dirty="0">
                        <a:latin typeface="Calibri Light" panose="020F0302020204030204" pitchFamily="34" charset="0"/>
                        <a:cs typeface="Calibri Light" panose="020F0302020204030204" pitchFamily="34" charset="0"/>
                      </a:endParaRPr>
                    </a:p>
                  </a:txBody>
                  <a:tcPr marL="36000" marR="36000" marT="36000" marB="36000" anchor="ctr">
                    <a:noFill/>
                  </a:tcPr>
                </a:tc>
                <a:tc hMerge="1">
                  <a:txBody>
                    <a:bodyPr/>
                    <a:lstStyle/>
                    <a:p>
                      <a:pPr algn="ctr" fontAlgn="b"/>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noFill/>
                  </a:tcPr>
                </a:tc>
                <a:tc hMerge="1">
                  <a:txBody>
                    <a:bodyPr/>
                    <a:lstStyle/>
                    <a:p>
                      <a:pPr algn="ctr" fontAlgn="b"/>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noFill/>
                  </a:tcPr>
                </a:tc>
                <a:tc hMerge="1">
                  <a:txBody>
                    <a:bodyPr/>
                    <a:lstStyle/>
                    <a:p>
                      <a:pPr algn="ctr" fontAlgn="b"/>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noFill/>
                  </a:tcPr>
                </a:tc>
                <a:tc hMerge="1">
                  <a:txBody>
                    <a:bodyPr/>
                    <a:lstStyle/>
                    <a:p>
                      <a:pPr algn="ctr" fontAlgn="b"/>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noFill/>
                  </a:tcPr>
                </a:tc>
                <a:tc hMerge="1">
                  <a:txBody>
                    <a:bodyPr/>
                    <a:lstStyle/>
                    <a:p>
                      <a:pPr algn="ctr" fontAlgn="b"/>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noFill/>
                  </a:tcPr>
                </a:tc>
                <a:tc hMerge="1">
                  <a:txBody>
                    <a:bodyPr/>
                    <a:lstStyle/>
                    <a:p>
                      <a:pPr algn="ctr" fontAlgn="b"/>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noFill/>
                  </a:tcPr>
                </a:tc>
                <a:tc hMerge="1">
                  <a:txBody>
                    <a:bodyPr/>
                    <a:lstStyle/>
                    <a:p>
                      <a:pPr algn="ctr" fontAlgn="b"/>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noFill/>
                  </a:tcPr>
                </a:tc>
                <a:extLst>
                  <a:ext uri="{0D108BD9-81ED-4DB2-BD59-A6C34878D82A}">
                    <a16:rowId xmlns:a16="http://schemas.microsoft.com/office/drawing/2014/main" val="3286454616"/>
                  </a:ext>
                </a:extLst>
              </a:tr>
            </a:tbl>
          </a:graphicData>
        </a:graphic>
      </p:graphicFrame>
    </p:spTree>
    <p:extLst>
      <p:ext uri="{BB962C8B-B14F-4D97-AF65-F5344CB8AC3E}">
        <p14:creationId xmlns:p14="http://schemas.microsoft.com/office/powerpoint/2010/main" val="21319114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 Validation – Current Status</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23</a:t>
            </a:fld>
            <a:endParaRPr lang="en-US"/>
          </a:p>
        </p:txBody>
      </p:sp>
      <p:sp>
        <p:nvSpPr>
          <p:cNvPr id="6" name="TextBox 5"/>
          <p:cNvSpPr txBox="1"/>
          <p:nvPr/>
        </p:nvSpPr>
        <p:spPr>
          <a:xfrm>
            <a:off x="119063" y="2204830"/>
            <a:ext cx="11953875" cy="1565586"/>
          </a:xfrm>
          <a:prstGeom prst="rect">
            <a:avLst/>
          </a:prstGeom>
          <a:noFill/>
          <a:ln>
            <a:noFill/>
          </a:ln>
        </p:spPr>
        <p:txBody>
          <a:bodyPr wrap="square" lIns="72000" tIns="36000" rIns="72000" bIns="36000" rtlCol="0" anchor="t" anchorCtr="0">
            <a:noAutofit/>
          </a:bodyPr>
          <a:lstStyle/>
          <a:p>
            <a:pPr defTabSz="519113"/>
            <a:r>
              <a:rPr lang="en-US" b="1" dirty="0" smtClean="0">
                <a:solidFill>
                  <a:schemeClr val="tx2"/>
                </a:solidFill>
                <a:latin typeface="Calibri Light" panose="020F0302020204030204" pitchFamily="34" charset="0"/>
              </a:rPr>
              <a:t>So far tested in</a:t>
            </a:r>
          </a:p>
          <a:p>
            <a:pPr marL="179388" indent="-179388" defTabSz="519113">
              <a:buFont typeface="Arial" panose="020B0604020202020204" pitchFamily="34" charset="0"/>
              <a:buChar char="•"/>
            </a:pPr>
            <a:r>
              <a:rPr lang="en-US" u="sng" dirty="0" smtClean="0">
                <a:solidFill>
                  <a:schemeClr val="tx2"/>
                </a:solidFill>
                <a:latin typeface="Calibri Light" panose="020F0302020204030204" pitchFamily="34" charset="0"/>
              </a:rPr>
              <a:t>6 specific test beams</a:t>
            </a:r>
            <a:r>
              <a:rPr lang="en-US" dirty="0" smtClean="0">
                <a:solidFill>
                  <a:schemeClr val="tx2"/>
                </a:solidFill>
                <a:latin typeface="Calibri Light" panose="020F0302020204030204" pitchFamily="34" charset="0"/>
              </a:rPr>
              <a:t> at the </a:t>
            </a:r>
            <a:r>
              <a:rPr lang="en-US" dirty="0" err="1" smtClean="0">
                <a:solidFill>
                  <a:schemeClr val="tx2"/>
                </a:solidFill>
                <a:latin typeface="Calibri Light" panose="020F0302020204030204" pitchFamily="34" charset="0"/>
              </a:rPr>
              <a:t>Rez</a:t>
            </a:r>
            <a:r>
              <a:rPr lang="en-US" dirty="0" smtClean="0">
                <a:solidFill>
                  <a:schemeClr val="tx2"/>
                </a:solidFill>
                <a:latin typeface="Calibri Light" panose="020F0302020204030204" pitchFamily="34" charset="0"/>
              </a:rPr>
              <a:t> facility in Prague (30 MeV proton) for firmware and scrubbing verification.</a:t>
            </a:r>
          </a:p>
          <a:p>
            <a:pPr marL="179388" indent="-179388" defTabSz="519113">
              <a:buFont typeface="Arial" panose="020B0604020202020204" pitchFamily="34" charset="0"/>
              <a:buChar char="•"/>
            </a:pPr>
            <a:r>
              <a:rPr lang="en-US" u="sng" dirty="0" smtClean="0">
                <a:solidFill>
                  <a:schemeClr val="tx2"/>
                </a:solidFill>
                <a:latin typeface="Calibri Light" panose="020F0302020204030204" pitchFamily="34" charset="0"/>
              </a:rPr>
              <a:t>1 test beam at the CHARM</a:t>
            </a:r>
            <a:r>
              <a:rPr lang="en-US" dirty="0" smtClean="0">
                <a:solidFill>
                  <a:schemeClr val="tx2"/>
                </a:solidFill>
                <a:latin typeface="Calibri Light" panose="020F0302020204030204" pitchFamily="34" charset="0"/>
              </a:rPr>
              <a:t> facility (including the Power Unit) in a realistic mixed radiation field. </a:t>
            </a:r>
          </a:p>
          <a:p>
            <a:pPr marL="179388" indent="-179388" defTabSz="519113">
              <a:buFont typeface="Arial" panose="020B0604020202020204" pitchFamily="34" charset="0"/>
              <a:buChar char="•"/>
            </a:pPr>
            <a:r>
              <a:rPr lang="en-US" u="sng" dirty="0" smtClean="0">
                <a:solidFill>
                  <a:schemeClr val="tx2"/>
                </a:solidFill>
                <a:latin typeface="Calibri Light" panose="020F0302020204030204" pitchFamily="34" charset="0"/>
              </a:rPr>
              <a:t>1 neutron test beam in Louvain</a:t>
            </a:r>
            <a:r>
              <a:rPr lang="en-US" dirty="0" smtClean="0">
                <a:solidFill>
                  <a:schemeClr val="tx2"/>
                </a:solidFill>
                <a:latin typeface="Calibri Light" panose="020F0302020204030204" pitchFamily="34" charset="0"/>
              </a:rPr>
              <a:t> (23 </a:t>
            </a:r>
            <a:r>
              <a:rPr lang="en-US" dirty="0" err="1" smtClean="0">
                <a:solidFill>
                  <a:schemeClr val="tx2"/>
                </a:solidFill>
                <a:latin typeface="Calibri Light" panose="020F0302020204030204" pitchFamily="34" charset="0"/>
              </a:rPr>
              <a:t>Mev</a:t>
            </a:r>
            <a:r>
              <a:rPr lang="en-US" dirty="0" smtClean="0">
                <a:solidFill>
                  <a:schemeClr val="tx2"/>
                </a:solidFill>
                <a:latin typeface="Calibri Light" panose="020F0302020204030204" pitchFamily="34" charset="0"/>
              </a:rPr>
              <a:t> Neutrons) specifically intended to further verify DCDC (</a:t>
            </a:r>
            <a:r>
              <a:rPr lang="en-US" b="1" dirty="0" smtClean="0">
                <a:solidFill>
                  <a:schemeClr val="tx2"/>
                </a:solidFill>
                <a:latin typeface="Calibri Light" panose="020F0302020204030204" pitchFamily="34" charset="0"/>
                <a:cs typeface="Calibri Light" panose="020F0302020204030204" pitchFamily="34" charset="0"/>
              </a:rPr>
              <a:t>LMZ31710</a:t>
            </a:r>
            <a:r>
              <a:rPr lang="en-US" dirty="0" smtClean="0">
                <a:solidFill>
                  <a:schemeClr val="tx2"/>
                </a:solidFill>
                <a:latin typeface="Calibri Light" panose="020F0302020204030204" pitchFamily="34" charset="0"/>
                <a:cs typeface="Calibri Light" panose="020F0302020204030204" pitchFamily="34" charset="0"/>
              </a:rPr>
              <a:t>RVQ</a:t>
            </a:r>
            <a:r>
              <a:rPr lang="en-US" dirty="0" smtClean="0">
                <a:solidFill>
                  <a:schemeClr val="tx2"/>
                </a:solidFill>
                <a:latin typeface="Calibri Light" panose="020F0302020204030204" pitchFamily="34" charset="0"/>
              </a:rPr>
              <a:t>)</a:t>
            </a:r>
          </a:p>
          <a:p>
            <a:pPr marL="179388" indent="-179388" defTabSz="519113">
              <a:buFont typeface="Arial" panose="020B0604020202020204" pitchFamily="34" charset="0"/>
              <a:buChar char="•"/>
            </a:pPr>
            <a:r>
              <a:rPr lang="en-US" u="sng" dirty="0">
                <a:solidFill>
                  <a:schemeClr val="tx2"/>
                </a:solidFill>
                <a:latin typeface="Calibri Light" panose="020F0302020204030204" pitchFamily="34" charset="0"/>
              </a:rPr>
              <a:t>1 neutron test beam </a:t>
            </a:r>
            <a:r>
              <a:rPr lang="en-US" u="sng" dirty="0" smtClean="0">
                <a:solidFill>
                  <a:schemeClr val="tx2"/>
                </a:solidFill>
                <a:latin typeface="Calibri Light" panose="020F0302020204030204" pitchFamily="34" charset="0"/>
              </a:rPr>
              <a:t>at Oxford </a:t>
            </a:r>
            <a:r>
              <a:rPr lang="en-US" u="sng" dirty="0" err="1" smtClean="0">
                <a:solidFill>
                  <a:schemeClr val="tx2"/>
                </a:solidFill>
                <a:latin typeface="Calibri Light" panose="020F0302020204030204" pitchFamily="34" charset="0"/>
              </a:rPr>
              <a:t>ChipIR</a:t>
            </a:r>
            <a:r>
              <a:rPr lang="en-US" u="sng" dirty="0" smtClean="0">
                <a:solidFill>
                  <a:schemeClr val="tx2"/>
                </a:solidFill>
                <a:latin typeface="Calibri Light" panose="020F0302020204030204" pitchFamily="34" charset="0"/>
              </a:rPr>
              <a:t> (up to 500 MeV Neutrons) for whole system testing</a:t>
            </a:r>
            <a:endParaRPr lang="en-US" dirty="0">
              <a:solidFill>
                <a:schemeClr val="tx2"/>
              </a:solidFill>
              <a:latin typeface="Calibri Light" panose="020F0302020204030204" pitchFamily="34" charset="0"/>
            </a:endParaRPr>
          </a:p>
          <a:p>
            <a:pPr marL="179388" indent="-179388" defTabSz="519113">
              <a:buFont typeface="Arial" panose="020B0604020202020204" pitchFamily="34" charset="0"/>
              <a:buChar char="•"/>
            </a:pPr>
            <a:endParaRPr lang="en-US" sz="2000" dirty="0">
              <a:solidFill>
                <a:schemeClr val="tx2"/>
              </a:solidFill>
              <a:latin typeface="Calibri Light" panose="020F0302020204030204" pitchFamily="34" charset="0"/>
            </a:endParaRPr>
          </a:p>
        </p:txBody>
      </p:sp>
      <p:sp>
        <p:nvSpPr>
          <p:cNvPr id="7" name="TextBox 6"/>
          <p:cNvSpPr txBox="1"/>
          <p:nvPr/>
        </p:nvSpPr>
        <p:spPr>
          <a:xfrm>
            <a:off x="119170" y="548600"/>
            <a:ext cx="11963260" cy="1327701"/>
          </a:xfrm>
          <a:prstGeom prst="rect">
            <a:avLst/>
          </a:prstGeom>
          <a:noFill/>
          <a:ln>
            <a:noFill/>
          </a:ln>
        </p:spPr>
        <p:txBody>
          <a:bodyPr wrap="square" lIns="72000" tIns="36000" rIns="72000" bIns="36000" rtlCol="0" anchor="t" anchorCtr="0">
            <a:noAutofit/>
          </a:bodyPr>
          <a:lstStyle/>
          <a:p>
            <a:pPr marL="182563" indent="-182563" defTabSz="519113">
              <a:buFont typeface="Arial" panose="020B0604020202020204" pitchFamily="34" charset="0"/>
              <a:buChar char="•"/>
            </a:pPr>
            <a:r>
              <a:rPr lang="en-US" dirty="0" smtClean="0">
                <a:solidFill>
                  <a:schemeClr val="tx2"/>
                </a:solidFill>
                <a:latin typeface="Calibri Light" panose="020F0302020204030204" pitchFamily="34" charset="0"/>
              </a:rPr>
              <a:t>The system will operate in the ALICE cavern radiation environment, with a total TID of about </a:t>
            </a:r>
            <a:r>
              <a:rPr lang="en-US" b="1" dirty="0" smtClean="0">
                <a:solidFill>
                  <a:schemeClr val="tx2"/>
                </a:solidFill>
                <a:latin typeface="Calibri Light" panose="020F0302020204030204" pitchFamily="34" charset="0"/>
              </a:rPr>
              <a:t>10 </a:t>
            </a:r>
            <a:r>
              <a:rPr lang="en-US" b="1" dirty="0" err="1" smtClean="0">
                <a:solidFill>
                  <a:schemeClr val="tx2"/>
                </a:solidFill>
                <a:latin typeface="Calibri Light" panose="020F0302020204030204" pitchFamily="34" charset="0"/>
              </a:rPr>
              <a:t>kRad</a:t>
            </a:r>
            <a:r>
              <a:rPr lang="en-US" dirty="0" smtClean="0">
                <a:solidFill>
                  <a:schemeClr val="tx2"/>
                </a:solidFill>
                <a:latin typeface="Calibri Light" panose="020F0302020204030204" pitchFamily="34" charset="0"/>
              </a:rPr>
              <a:t> (safety factor 10) and a high energy ionizing particle flux of </a:t>
            </a:r>
            <a:r>
              <a:rPr lang="en-US" b="1" dirty="0" smtClean="0">
                <a:solidFill>
                  <a:schemeClr val="tx2"/>
                </a:solidFill>
                <a:latin typeface="Calibri Light" panose="020F0302020204030204" pitchFamily="34" charset="0"/>
              </a:rPr>
              <a:t>1 kHz cm</a:t>
            </a:r>
            <a:r>
              <a:rPr lang="en-US" b="1" baseline="30000" dirty="0" smtClean="0">
                <a:solidFill>
                  <a:schemeClr val="tx2"/>
                </a:solidFill>
                <a:latin typeface="Calibri Light" panose="020F0302020204030204" pitchFamily="34" charset="0"/>
              </a:rPr>
              <a:t>-2</a:t>
            </a:r>
            <a:r>
              <a:rPr lang="en-US" dirty="0" smtClean="0">
                <a:solidFill>
                  <a:schemeClr val="tx2"/>
                </a:solidFill>
                <a:latin typeface="Calibri Light" panose="020F0302020204030204" pitchFamily="34" charset="0"/>
              </a:rPr>
              <a:t>. </a:t>
            </a:r>
            <a:r>
              <a:rPr lang="en-US" dirty="0">
                <a:solidFill>
                  <a:schemeClr val="tx2"/>
                </a:solidFill>
                <a:latin typeface="Calibri Light" panose="020F0302020204030204" pitchFamily="34" charset="0"/>
              </a:rPr>
              <a:t>U</a:t>
            </a:r>
            <a:r>
              <a:rPr lang="en-US" dirty="0" smtClean="0">
                <a:solidFill>
                  <a:schemeClr val="tx2"/>
                </a:solidFill>
                <a:latin typeface="Calibri Light" panose="020F0302020204030204" pitchFamily="34" charset="0"/>
              </a:rPr>
              <a:t>psets in the logic are the main concern, while TID is extensively tested.</a:t>
            </a:r>
          </a:p>
          <a:p>
            <a:pPr marL="182563" indent="-182563" defTabSz="519113">
              <a:buFont typeface="Arial" panose="020B0604020202020204" pitchFamily="34" charset="0"/>
              <a:buChar char="•"/>
            </a:pPr>
            <a:r>
              <a:rPr lang="en-US" dirty="0" smtClean="0">
                <a:solidFill>
                  <a:schemeClr val="tx2"/>
                </a:solidFill>
                <a:latin typeface="Calibri Light" panose="020F0302020204030204" pitchFamily="34" charset="0"/>
              </a:rPr>
              <a:t>The Readout Electronics has been designed to incorporate hardware (hardware TMR and scrubbing subsystem) and firmware protection (TMR, ECC, etc.) against SEE effects.</a:t>
            </a:r>
          </a:p>
        </p:txBody>
      </p:sp>
      <p:sp>
        <p:nvSpPr>
          <p:cNvPr id="8" name="TextBox 7"/>
          <p:cNvSpPr txBox="1"/>
          <p:nvPr/>
        </p:nvSpPr>
        <p:spPr>
          <a:xfrm>
            <a:off x="99217" y="4113065"/>
            <a:ext cx="11665834" cy="2263984"/>
          </a:xfrm>
          <a:prstGeom prst="rect">
            <a:avLst/>
          </a:prstGeom>
          <a:noFill/>
          <a:ln w="19050">
            <a:solidFill>
              <a:schemeClr val="tx2"/>
            </a:solidFill>
          </a:ln>
        </p:spPr>
        <p:txBody>
          <a:bodyPr wrap="square" lIns="72000" tIns="36000" rIns="72000" bIns="36000" rtlCol="0" anchor="t" anchorCtr="0">
            <a:noAutofit/>
          </a:bodyPr>
          <a:lstStyle/>
          <a:p>
            <a:pPr marL="179388" indent="-179388" defTabSz="519113">
              <a:buFont typeface="Arial" panose="020B0604020202020204" pitchFamily="34" charset="0"/>
              <a:buChar char="•"/>
            </a:pPr>
            <a:r>
              <a:rPr lang="en-US" dirty="0" smtClean="0">
                <a:solidFill>
                  <a:schemeClr val="tx2"/>
                </a:solidFill>
                <a:latin typeface="Calibri Light" panose="020F0302020204030204" pitchFamily="34" charset="0"/>
              </a:rPr>
              <a:t>Scrubbing from auxiliary FPGA working and effective.</a:t>
            </a:r>
          </a:p>
          <a:p>
            <a:pPr marL="179388" indent="-179388" defTabSz="519113">
              <a:buFont typeface="Arial" panose="020B0604020202020204" pitchFamily="34" charset="0"/>
              <a:buChar char="•"/>
            </a:pPr>
            <a:r>
              <a:rPr lang="en-US" b="1" dirty="0" smtClean="0">
                <a:solidFill>
                  <a:schemeClr val="tx2"/>
                </a:solidFill>
                <a:latin typeface="Calibri Light" panose="020F0302020204030204" pitchFamily="34" charset="0"/>
              </a:rPr>
              <a:t>In Any Case</a:t>
            </a:r>
            <a:r>
              <a:rPr lang="en-US" dirty="0" smtClean="0">
                <a:solidFill>
                  <a:schemeClr val="tx2"/>
                </a:solidFill>
                <a:latin typeface="Calibri Light" panose="020F0302020204030204" pitchFamily="34" charset="0"/>
              </a:rPr>
              <a:t>: even  </a:t>
            </a:r>
            <a:r>
              <a:rPr lang="en-US" u="sng" dirty="0" smtClean="0">
                <a:solidFill>
                  <a:schemeClr val="tx2"/>
                </a:solidFill>
                <a:latin typeface="Calibri Light" panose="020F0302020204030204" pitchFamily="34" charset="0"/>
              </a:rPr>
              <a:t>without using the scrubbing</a:t>
            </a:r>
            <a:r>
              <a:rPr lang="en-US" dirty="0" smtClean="0">
                <a:solidFill>
                  <a:schemeClr val="tx2"/>
                </a:solidFill>
                <a:latin typeface="Calibri Light" panose="020F0302020204030204" pitchFamily="34" charset="0"/>
              </a:rPr>
              <a:t>, the firmware proved resilient enough to SEE to operate on average for 1300 hours (29 h full IB or 10 h full OB) before experiencing any upset which would require recovery.</a:t>
            </a:r>
          </a:p>
          <a:p>
            <a:pPr marL="179388" indent="-179388" defTabSz="519113">
              <a:buFont typeface="Arial" panose="020B0604020202020204" pitchFamily="34" charset="0"/>
              <a:buChar char="•"/>
            </a:pPr>
            <a:r>
              <a:rPr lang="en-US" u="sng" dirty="0" smtClean="0">
                <a:solidFill>
                  <a:schemeClr val="tx2"/>
                </a:solidFill>
                <a:latin typeface="Calibri Light" panose="020F0302020204030204" pitchFamily="34" charset="0"/>
              </a:rPr>
              <a:t>Data interruption in case of firmware upset has been measured </a:t>
            </a:r>
            <a:r>
              <a:rPr lang="en-US" b="1" u="sng" dirty="0" smtClean="0">
                <a:solidFill>
                  <a:schemeClr val="tx2"/>
                </a:solidFill>
                <a:latin typeface="Calibri Light" panose="020F0302020204030204" pitchFamily="34" charset="0"/>
              </a:rPr>
              <a:t>and lasts on average one second</a:t>
            </a:r>
            <a:r>
              <a:rPr lang="en-US" dirty="0" smtClean="0">
                <a:solidFill>
                  <a:schemeClr val="tx2"/>
                </a:solidFill>
                <a:latin typeface="Calibri Light" panose="020F0302020204030204" pitchFamily="34" charset="0"/>
              </a:rPr>
              <a:t> for the affected lane, or a few seconds if a reset of the FPGA is necessary.</a:t>
            </a:r>
          </a:p>
          <a:p>
            <a:pPr marL="179388" indent="-179388" defTabSz="519113">
              <a:buFont typeface="Arial" panose="020B0604020202020204" pitchFamily="34" charset="0"/>
              <a:buChar char="•"/>
            </a:pPr>
            <a:r>
              <a:rPr lang="en-US" dirty="0" smtClean="0">
                <a:solidFill>
                  <a:schemeClr val="tx2"/>
                </a:solidFill>
                <a:latin typeface="Calibri Light" panose="020F0302020204030204" pitchFamily="34" charset="0"/>
              </a:rPr>
              <a:t>Errors on clock resources or other key subsystem are negligible (too rare to gather any significant statistics).</a:t>
            </a:r>
          </a:p>
          <a:p>
            <a:pPr marL="179388" indent="-179388" defTabSz="519113">
              <a:buFont typeface="Arial" panose="020B0604020202020204" pitchFamily="34" charset="0"/>
              <a:buChar char="•"/>
            </a:pPr>
            <a:r>
              <a:rPr lang="en-US" u="sng" dirty="0" smtClean="0">
                <a:solidFill>
                  <a:schemeClr val="tx2"/>
                </a:solidFill>
                <a:latin typeface="Calibri Light" panose="020F0302020204030204" pitchFamily="34" charset="0"/>
              </a:rPr>
              <a:t>Commercial DCDC</a:t>
            </a:r>
            <a:r>
              <a:rPr lang="en-US" dirty="0" smtClean="0">
                <a:solidFill>
                  <a:schemeClr val="tx2"/>
                </a:solidFill>
                <a:latin typeface="Calibri Light" panose="020F0302020204030204" pitchFamily="34" charset="0"/>
              </a:rPr>
              <a:t> proved compliant with the task, one power glitch every 72 hours foreseen within the whole ITS.</a:t>
            </a:r>
          </a:p>
        </p:txBody>
      </p:sp>
    </p:spTree>
    <p:extLst>
      <p:ext uri="{BB962C8B-B14F-4D97-AF65-F5344CB8AC3E}">
        <p14:creationId xmlns:p14="http://schemas.microsoft.com/office/powerpoint/2010/main" val="1642928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 Validation – Overall Summary</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24</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840943404"/>
              </p:ext>
            </p:extLst>
          </p:nvPr>
        </p:nvGraphicFramePr>
        <p:xfrm>
          <a:off x="144463" y="881080"/>
          <a:ext cx="11903531" cy="5428320"/>
        </p:xfrm>
        <a:graphic>
          <a:graphicData uri="http://schemas.openxmlformats.org/drawingml/2006/table">
            <a:tbl>
              <a:tblPr firstRow="1" bandRow="1">
                <a:tableStyleId>{5C22544A-7EE6-4342-B048-85BDC9FD1C3A}</a:tableStyleId>
              </a:tblPr>
              <a:tblGrid>
                <a:gridCol w="2252574">
                  <a:extLst>
                    <a:ext uri="{9D8B030D-6E8A-4147-A177-3AD203B41FA5}">
                      <a16:colId xmlns:a16="http://schemas.microsoft.com/office/drawing/2014/main" val="1232906609"/>
                    </a:ext>
                  </a:extLst>
                </a:gridCol>
                <a:gridCol w="2252574">
                  <a:extLst>
                    <a:ext uri="{9D8B030D-6E8A-4147-A177-3AD203B41FA5}">
                      <a16:colId xmlns:a16="http://schemas.microsoft.com/office/drawing/2014/main" val="661028573"/>
                    </a:ext>
                  </a:extLst>
                </a:gridCol>
                <a:gridCol w="1062128">
                  <a:extLst>
                    <a:ext uri="{9D8B030D-6E8A-4147-A177-3AD203B41FA5}">
                      <a16:colId xmlns:a16="http://schemas.microsoft.com/office/drawing/2014/main" val="807003785"/>
                    </a:ext>
                  </a:extLst>
                </a:gridCol>
                <a:gridCol w="1062127">
                  <a:extLst>
                    <a:ext uri="{9D8B030D-6E8A-4147-A177-3AD203B41FA5}">
                      <a16:colId xmlns:a16="http://schemas.microsoft.com/office/drawing/2014/main" val="1289251051"/>
                    </a:ext>
                  </a:extLst>
                </a:gridCol>
                <a:gridCol w="1062128">
                  <a:extLst>
                    <a:ext uri="{9D8B030D-6E8A-4147-A177-3AD203B41FA5}">
                      <a16:colId xmlns:a16="http://schemas.microsoft.com/office/drawing/2014/main" val="449513347"/>
                    </a:ext>
                  </a:extLst>
                </a:gridCol>
                <a:gridCol w="2700000">
                  <a:extLst>
                    <a:ext uri="{9D8B030D-6E8A-4147-A177-3AD203B41FA5}">
                      <a16:colId xmlns:a16="http://schemas.microsoft.com/office/drawing/2014/main" val="79092514"/>
                    </a:ext>
                  </a:extLst>
                </a:gridCol>
                <a:gridCol w="1512000">
                  <a:extLst>
                    <a:ext uri="{9D8B030D-6E8A-4147-A177-3AD203B41FA5}">
                      <a16:colId xmlns:a16="http://schemas.microsoft.com/office/drawing/2014/main" val="3982145225"/>
                    </a:ext>
                  </a:extLst>
                </a:gridCol>
              </a:tblGrid>
              <a:tr h="576000">
                <a:tc>
                  <a:txBody>
                    <a:bodyPr/>
                    <a:lstStyle/>
                    <a:p>
                      <a:pPr algn="ctr"/>
                      <a:r>
                        <a:rPr lang="en-US" sz="1600" baseline="0" dirty="0" smtClean="0">
                          <a:solidFill>
                            <a:schemeClr val="tx2"/>
                          </a:solidFill>
                          <a:latin typeface="Calibri Light" panose="020F0302020204030204" pitchFamily="34" charset="0"/>
                          <a:cs typeface="Calibri Light" panose="020F0302020204030204" pitchFamily="34" charset="0"/>
                        </a:rPr>
                        <a:t>Failure mode</a:t>
                      </a:r>
                      <a:endParaRPr lang="en-US" sz="1600" baseline="0" dirty="0">
                        <a:solidFill>
                          <a:schemeClr val="tx2"/>
                        </a:solidFill>
                        <a:latin typeface="Calibri Light" panose="020F0302020204030204" pitchFamily="34" charset="0"/>
                        <a:cs typeface="Calibri Light" panose="020F0302020204030204" pitchFamily="34" charset="0"/>
                      </a:endParaRPr>
                    </a:p>
                  </a:txBody>
                  <a:tcPr marL="72000" marR="72000" marT="36000" marB="36000" anchor="ctr"/>
                </a:tc>
                <a:tc>
                  <a:txBody>
                    <a:bodyPr/>
                    <a:lstStyle/>
                    <a:p>
                      <a:pPr algn="ctr"/>
                      <a:r>
                        <a:rPr lang="en-US" sz="1600" baseline="0" dirty="0" smtClean="0">
                          <a:solidFill>
                            <a:schemeClr val="tx2"/>
                          </a:solidFill>
                          <a:latin typeface="Calibri Light" panose="020F0302020204030204" pitchFamily="34" charset="0"/>
                          <a:cs typeface="Calibri Light" panose="020F0302020204030204" pitchFamily="34" charset="0"/>
                        </a:rPr>
                        <a:t>Affected section</a:t>
                      </a:r>
                      <a:endParaRPr lang="en-US" sz="1600" baseline="0" dirty="0">
                        <a:solidFill>
                          <a:schemeClr val="tx2"/>
                        </a:solidFill>
                        <a:latin typeface="Calibri Light" panose="020F0302020204030204" pitchFamily="34" charset="0"/>
                        <a:cs typeface="Calibri Light" panose="020F0302020204030204" pitchFamily="34" charset="0"/>
                      </a:endParaRPr>
                    </a:p>
                  </a:txBody>
                  <a:tcPr marL="72000" marR="72000" marT="36000" marB="36000" anchor="ctr"/>
                </a:tc>
                <a:tc gridSpan="3">
                  <a:txBody>
                    <a:bodyPr/>
                    <a:lstStyle/>
                    <a:p>
                      <a:pPr algn="ctr"/>
                      <a:r>
                        <a:rPr lang="en-US" sz="1600" baseline="0" dirty="0" smtClean="0">
                          <a:solidFill>
                            <a:schemeClr val="tx2"/>
                          </a:solidFill>
                          <a:latin typeface="Calibri Light" panose="020F0302020204030204" pitchFamily="34" charset="0"/>
                          <a:cs typeface="Calibri Light" panose="020F0302020204030204" pitchFamily="34" charset="0"/>
                        </a:rPr>
                        <a:t>Estimated occurrence in ITS operations (average MTBF)</a:t>
                      </a:r>
                      <a:endParaRPr lang="en-US" sz="1600" baseline="0" dirty="0">
                        <a:solidFill>
                          <a:schemeClr val="tx2"/>
                        </a:solidFill>
                        <a:latin typeface="Calibri Light" panose="020F0302020204030204" pitchFamily="34" charset="0"/>
                        <a:cs typeface="Calibri Light" panose="020F0302020204030204" pitchFamily="34" charset="0"/>
                      </a:endParaRPr>
                    </a:p>
                  </a:txBody>
                  <a:tcPr marL="72000" marR="72000" marT="36000" marB="36000" anchor="ctr"/>
                </a:tc>
                <a:tc hMerge="1">
                  <a:txBody>
                    <a:bodyPr/>
                    <a:lstStyle/>
                    <a:p>
                      <a:endParaRPr lang="en-US"/>
                    </a:p>
                  </a:txBody>
                  <a:tcPr/>
                </a:tc>
                <a:tc hMerge="1">
                  <a:txBody>
                    <a:bodyPr/>
                    <a:lstStyle/>
                    <a:p>
                      <a:endParaRPr lang="en-US"/>
                    </a:p>
                  </a:txBody>
                  <a:tcPr/>
                </a:tc>
                <a:tc>
                  <a:txBody>
                    <a:bodyPr/>
                    <a:lstStyle/>
                    <a:p>
                      <a:pPr algn="ctr"/>
                      <a:r>
                        <a:rPr lang="en-US" sz="1600" baseline="0" dirty="0" smtClean="0">
                          <a:solidFill>
                            <a:schemeClr val="tx2"/>
                          </a:solidFill>
                          <a:latin typeface="Calibri Light" panose="020F0302020204030204" pitchFamily="34" charset="0"/>
                          <a:cs typeface="Calibri Light" panose="020F0302020204030204" pitchFamily="34" charset="0"/>
                        </a:rPr>
                        <a:t>Corrective action</a:t>
                      </a:r>
                      <a:endParaRPr lang="en-US" sz="1600" baseline="0" dirty="0">
                        <a:solidFill>
                          <a:schemeClr val="tx2"/>
                        </a:solidFill>
                        <a:latin typeface="Calibri Light" panose="020F0302020204030204" pitchFamily="34" charset="0"/>
                        <a:cs typeface="Calibri Light" panose="020F0302020204030204" pitchFamily="34" charset="0"/>
                      </a:endParaRPr>
                    </a:p>
                  </a:txBody>
                  <a:tcPr marL="72000" marR="72000" marT="36000" marB="36000" anchor="ctr"/>
                </a:tc>
                <a:tc>
                  <a:txBody>
                    <a:bodyPr/>
                    <a:lstStyle/>
                    <a:p>
                      <a:pPr algn="ctr"/>
                      <a:r>
                        <a:rPr lang="en-US" sz="1600" baseline="0" dirty="0" smtClean="0">
                          <a:solidFill>
                            <a:schemeClr val="tx2"/>
                          </a:solidFill>
                          <a:latin typeface="Calibri Light" panose="020F0302020204030204" pitchFamily="34" charset="0"/>
                          <a:cs typeface="Calibri Light" panose="020F0302020204030204" pitchFamily="34" charset="0"/>
                        </a:rPr>
                        <a:t>Downtime per occurrence</a:t>
                      </a:r>
                      <a:endParaRPr lang="en-US" sz="1600" baseline="0" dirty="0">
                        <a:solidFill>
                          <a:schemeClr val="tx2"/>
                        </a:solidFill>
                        <a:latin typeface="Calibri Light" panose="020F0302020204030204" pitchFamily="34" charset="0"/>
                        <a:cs typeface="Calibri Light" panose="020F0302020204030204" pitchFamily="34" charset="0"/>
                      </a:endParaRPr>
                    </a:p>
                  </a:txBody>
                  <a:tcPr marL="72000" marR="72000" marT="36000" marB="36000" anchor="ctr"/>
                </a:tc>
                <a:extLst>
                  <a:ext uri="{0D108BD9-81ED-4DB2-BD59-A6C34878D82A}">
                    <a16:rowId xmlns:a16="http://schemas.microsoft.com/office/drawing/2014/main" val="1518012541"/>
                  </a:ext>
                </a:extLst>
              </a:tr>
              <a:tr h="324000">
                <a:tc>
                  <a:txBody>
                    <a:bodyPr/>
                    <a:lstStyle/>
                    <a:p>
                      <a:pPr algn="ctr"/>
                      <a:endParaRPr lang="en-US" sz="1600" baseline="0" dirty="0">
                        <a:latin typeface="Calibri Light" panose="020F0302020204030204" pitchFamily="34" charset="0"/>
                        <a:cs typeface="Calibri Light" panose="020F0302020204030204" pitchFamily="34" charset="0"/>
                      </a:endParaRPr>
                    </a:p>
                  </a:txBody>
                  <a:tcPr marL="72000" marR="72000" marT="36000" marB="36000" anchor="ctr"/>
                </a:tc>
                <a:tc>
                  <a:txBody>
                    <a:bodyPr/>
                    <a:lstStyle/>
                    <a:p>
                      <a:pPr algn="ctr"/>
                      <a:endParaRPr lang="en-US" sz="1600" baseline="0" dirty="0">
                        <a:latin typeface="Calibri Light" panose="020F0302020204030204" pitchFamily="34" charset="0"/>
                        <a:cs typeface="Calibri Light" panose="020F0302020204030204" pitchFamily="34" charset="0"/>
                      </a:endParaRPr>
                    </a:p>
                  </a:txBody>
                  <a:tcPr marL="72000" marR="72000" marT="36000" marB="36000" anchor="ctr">
                    <a:lnR w="12700" cap="flat" cmpd="sng" algn="ctr">
                      <a:solidFill>
                        <a:schemeClr val="tx1"/>
                      </a:solidFill>
                      <a:prstDash val="sysDot"/>
                      <a:round/>
                      <a:headEnd type="none" w="med" len="med"/>
                      <a:tailEnd type="none" w="med" len="med"/>
                    </a:lnR>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IB</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OB</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Whole ITS</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ctr" fontAlgn="b"/>
                      <a:endParaRPr lang="en-US" sz="1600" b="0" i="0" u="none" strike="noStrike" baseline="-25000" dirty="0">
                        <a:solidFill>
                          <a:schemeClr val="tx1"/>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tcPr>
                </a:tc>
                <a:tc>
                  <a:txBody>
                    <a:bodyPr/>
                    <a:lstStyle/>
                    <a:p>
                      <a:pPr algn="ctr" fontAlgn="b"/>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72000" marR="72000" marT="36000" marB="36000" anchor="ctr"/>
                </a:tc>
                <a:extLst>
                  <a:ext uri="{0D108BD9-81ED-4DB2-BD59-A6C34878D82A}">
                    <a16:rowId xmlns:a16="http://schemas.microsoft.com/office/drawing/2014/main" val="3165755504"/>
                  </a:ext>
                </a:extLst>
              </a:tr>
              <a:tr h="540000">
                <a:tc>
                  <a:txBody>
                    <a:bodyPr/>
                    <a:lstStyle/>
                    <a:p>
                      <a:pPr algn="ctr"/>
                      <a:r>
                        <a:rPr lang="en-US" sz="1600" baseline="0" dirty="0" smtClean="0">
                          <a:latin typeface="Calibri Light" panose="020F0302020204030204" pitchFamily="34" charset="0"/>
                          <a:cs typeface="Calibri Light" panose="020F0302020204030204" pitchFamily="34" charset="0"/>
                        </a:rPr>
                        <a:t>Sensor data lane</a:t>
                      </a:r>
                      <a:endParaRPr lang="en-US" sz="1600" baseline="0" dirty="0">
                        <a:latin typeface="Calibri Light" panose="020F0302020204030204" pitchFamily="34" charset="0"/>
                        <a:cs typeface="Calibri Light" panose="020F0302020204030204" pitchFamily="34" charset="0"/>
                      </a:endParaRPr>
                    </a:p>
                  </a:txBody>
                  <a:tcPr marL="72000" marR="72000" marT="36000" marB="36000" anchor="ctr"/>
                </a:tc>
                <a:tc>
                  <a:txBody>
                    <a:bodyPr/>
                    <a:lstStyle/>
                    <a:p>
                      <a:pPr algn="ctr"/>
                      <a:r>
                        <a:rPr lang="en-US" sz="1600" baseline="0" dirty="0" smtClean="0">
                          <a:latin typeface="Calibri Light" panose="020F0302020204030204" pitchFamily="34" charset="0"/>
                          <a:cs typeface="Calibri Light" panose="020F0302020204030204" pitchFamily="34" charset="0"/>
                        </a:rPr>
                        <a:t>1 sensor for IB</a:t>
                      </a:r>
                    </a:p>
                    <a:p>
                      <a:pPr algn="ctr"/>
                      <a:r>
                        <a:rPr lang="en-US" sz="1600" baseline="0" dirty="0" smtClean="0">
                          <a:latin typeface="Calibri Light" panose="020F0302020204030204" pitchFamily="34" charset="0"/>
                          <a:cs typeface="Calibri Light" panose="020F0302020204030204" pitchFamily="34" charset="0"/>
                        </a:rPr>
                        <a:t>½ module for OB</a:t>
                      </a:r>
                      <a:endParaRPr lang="en-US" sz="1600" baseline="0" dirty="0">
                        <a:latin typeface="Calibri Light" panose="020F0302020204030204" pitchFamily="34" charset="0"/>
                        <a:cs typeface="Calibri Light" panose="020F0302020204030204" pitchFamily="34" charset="0"/>
                      </a:endParaRPr>
                    </a:p>
                  </a:txBody>
                  <a:tcPr marL="72000" marR="72000" marT="36000" marB="36000" anchor="ctr">
                    <a:lnR w="12700" cap="flat" cmpd="sng" algn="ctr">
                      <a:solidFill>
                        <a:schemeClr val="tx1"/>
                      </a:solidFill>
                      <a:prstDash val="sysDot"/>
                      <a:round/>
                      <a:headEnd type="none" w="med" len="med"/>
                      <a:tailEnd type="none" w="med" len="med"/>
                    </a:lnR>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22 - 40 h</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4 - 6 h</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3 - 5 h</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ctr" fontAlgn="b"/>
                      <a:r>
                        <a:rPr lang="en-US" sz="1600" b="0" i="0" u="none" strike="noStrike" baseline="0" dirty="0" smtClean="0">
                          <a:solidFill>
                            <a:schemeClr val="tx1"/>
                          </a:solidFill>
                          <a:effectLst/>
                          <a:latin typeface="Calibri Light" panose="020F0302020204030204" pitchFamily="34" charset="0"/>
                          <a:cs typeface="Calibri Light" panose="020F0302020204030204" pitchFamily="34" charset="0"/>
                        </a:rPr>
                        <a:t>Self-repairing</a:t>
                      </a:r>
                      <a:endParaRPr lang="en-US" sz="1600" b="0" i="0" u="none" strike="noStrike" baseline="0" dirty="0">
                        <a:solidFill>
                          <a:schemeClr val="tx1"/>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&lt; 1 s &gt;</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72000" marR="72000" marT="36000" marB="36000" anchor="ctr"/>
                </a:tc>
                <a:extLst>
                  <a:ext uri="{0D108BD9-81ED-4DB2-BD59-A6C34878D82A}">
                    <a16:rowId xmlns:a16="http://schemas.microsoft.com/office/drawing/2014/main" val="1539364052"/>
                  </a:ext>
                </a:extLst>
              </a:tr>
              <a:tr h="648000">
                <a:tc>
                  <a:txBody>
                    <a:bodyPr/>
                    <a:lstStyle/>
                    <a:p>
                      <a:pPr algn="ctr"/>
                      <a:r>
                        <a:rPr lang="en-US" sz="1600" baseline="0" dirty="0" smtClean="0">
                          <a:latin typeface="Calibri Light" panose="020F0302020204030204" pitchFamily="34" charset="0"/>
                          <a:cs typeface="Calibri Light" panose="020F0302020204030204" pitchFamily="34" charset="0"/>
                        </a:rPr>
                        <a:t>GBT data</a:t>
                      </a:r>
                      <a:r>
                        <a:rPr lang="en-US" sz="1600" baseline="0" dirty="0" smtClean="0">
                          <a:solidFill>
                            <a:srgbClr val="C00000"/>
                          </a:solidFill>
                          <a:latin typeface="Calibri Light" panose="020F0302020204030204" pitchFamily="34" charset="0"/>
                          <a:cs typeface="Calibri Light" panose="020F0302020204030204" pitchFamily="34" charset="0"/>
                        </a:rPr>
                        <a:t>*</a:t>
                      </a:r>
                      <a:endParaRPr lang="en-US" sz="1600" baseline="0" dirty="0">
                        <a:solidFill>
                          <a:srgbClr val="C00000"/>
                        </a:solidFill>
                        <a:latin typeface="Calibri Light" panose="020F0302020204030204" pitchFamily="34" charset="0"/>
                        <a:cs typeface="Calibri Light" panose="020F0302020204030204" pitchFamily="34" charset="0"/>
                      </a:endParaRPr>
                    </a:p>
                  </a:txBody>
                  <a:tcPr marL="72000" marR="72000" marT="36000" marB="36000" anchor="ctr"/>
                </a:tc>
                <a:tc>
                  <a:txBody>
                    <a:bodyPr/>
                    <a:lstStyle/>
                    <a:p>
                      <a:pPr algn="ctr"/>
                      <a:r>
                        <a:rPr lang="en-US" sz="1600" baseline="0" dirty="0" smtClean="0">
                          <a:latin typeface="Calibri Light" panose="020F0302020204030204" pitchFamily="34" charset="0"/>
                          <a:cs typeface="Calibri Light" panose="020F0302020204030204" pitchFamily="34" charset="0"/>
                        </a:rPr>
                        <a:t>1 full stave</a:t>
                      </a:r>
                      <a:endParaRPr lang="en-US" sz="1600" baseline="0" dirty="0">
                        <a:latin typeface="Calibri Light" panose="020F0302020204030204" pitchFamily="34" charset="0"/>
                        <a:cs typeface="Calibri Light" panose="020F0302020204030204" pitchFamily="34" charset="0"/>
                      </a:endParaRPr>
                    </a:p>
                  </a:txBody>
                  <a:tcPr marL="72000" marR="72000" marT="36000" marB="36000" anchor="ctr">
                    <a:lnR w="12700" cap="flat" cmpd="sng" algn="ctr">
                      <a:solidFill>
                        <a:schemeClr val="tx1"/>
                      </a:solidFill>
                      <a:prstDash val="sysDot"/>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29 h</a:t>
                      </a: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10 h</a:t>
                      </a: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7 h</a:t>
                      </a: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ctr" fontAlgn="b"/>
                      <a:r>
                        <a:rPr lang="en-US" sz="1600" b="0" i="0" u="none" strike="noStrike" baseline="0" dirty="0" smtClean="0">
                          <a:solidFill>
                            <a:schemeClr val="tx1"/>
                          </a:solidFill>
                          <a:effectLst/>
                          <a:latin typeface="Calibri Light" panose="020F0302020204030204" pitchFamily="34" charset="0"/>
                          <a:cs typeface="Calibri Light" panose="020F0302020204030204" pitchFamily="34" charset="0"/>
                        </a:rPr>
                        <a:t>30% self repairing, 70% reset by slow control</a:t>
                      </a:r>
                      <a:endParaRPr lang="en-US" sz="1600" b="0" i="0" u="none" strike="noStrike" baseline="0" dirty="0">
                        <a:solidFill>
                          <a:schemeClr val="tx1"/>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&lt; 5 s &gt;</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72000" marR="72000" marT="36000" marB="36000" anchor="ctr"/>
                </a:tc>
                <a:extLst>
                  <a:ext uri="{0D108BD9-81ED-4DB2-BD59-A6C34878D82A}">
                    <a16:rowId xmlns:a16="http://schemas.microsoft.com/office/drawing/2014/main" val="2768242141"/>
                  </a:ext>
                </a:extLst>
              </a:tr>
              <a:tr h="504000">
                <a:tc>
                  <a:txBody>
                    <a:bodyPr/>
                    <a:lstStyle/>
                    <a:p>
                      <a:pPr algn="ctr"/>
                      <a:r>
                        <a:rPr lang="en-US" sz="1600" baseline="0" dirty="0" smtClean="0">
                          <a:latin typeface="Calibri Light" panose="020F0302020204030204" pitchFamily="34" charset="0"/>
                          <a:cs typeface="Calibri Light" panose="020F0302020204030204" pitchFamily="34" charset="0"/>
                        </a:rPr>
                        <a:t>Clock resources</a:t>
                      </a:r>
                      <a:endParaRPr lang="en-US" sz="1600" baseline="0" dirty="0">
                        <a:latin typeface="Calibri Light" panose="020F0302020204030204" pitchFamily="34" charset="0"/>
                        <a:cs typeface="Calibri Light" panose="020F0302020204030204" pitchFamily="34" charset="0"/>
                      </a:endParaRPr>
                    </a:p>
                  </a:txBody>
                  <a:tcPr marL="72000" marR="7200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latin typeface="Calibri Light" panose="020F0302020204030204" pitchFamily="34" charset="0"/>
                          <a:cs typeface="Calibri Light" panose="020F0302020204030204" pitchFamily="34" charset="0"/>
                        </a:rPr>
                        <a:t>1 full stave</a:t>
                      </a:r>
                    </a:p>
                  </a:txBody>
                  <a:tcPr marL="72000" marR="72000" marT="36000" marB="36000" anchor="ctr">
                    <a:lnR w="12700" cap="flat" cmpd="sng" algn="ctr">
                      <a:solidFill>
                        <a:schemeClr val="tx1"/>
                      </a:solidFill>
                      <a:prstDash val="sysDot"/>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Negligible</a:t>
                      </a: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Negligible</a:t>
                      </a: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Negligible</a:t>
                      </a: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chemeClr val="tx1"/>
                          </a:solidFill>
                          <a:effectLst/>
                          <a:latin typeface="Calibri Light" panose="020F0302020204030204" pitchFamily="34" charset="0"/>
                          <a:cs typeface="Calibri Light" panose="020F0302020204030204" pitchFamily="34" charset="0"/>
                        </a:rPr>
                        <a:t>Reset by slow control</a:t>
                      </a:r>
                    </a:p>
                  </a:txBody>
                  <a:tcPr marL="72000" marR="72000" marT="36000" marB="36000" anchor="ctr">
                    <a:lnL w="12700" cap="flat" cmpd="sng" algn="ctr">
                      <a:solidFill>
                        <a:schemeClr val="tx1"/>
                      </a:solidFill>
                      <a:prstDash val="sysDot"/>
                      <a:round/>
                      <a:headEnd type="none" w="med" len="med"/>
                      <a:tailEnd type="none" w="med" len="med"/>
                    </a:ln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&lt; 5 s &gt;</a:t>
                      </a:r>
                    </a:p>
                  </a:txBody>
                  <a:tcPr marL="72000" marR="72000" marT="36000" marB="36000" anchor="ctr"/>
                </a:tc>
                <a:extLst>
                  <a:ext uri="{0D108BD9-81ED-4DB2-BD59-A6C34878D82A}">
                    <a16:rowId xmlns:a16="http://schemas.microsoft.com/office/drawing/2014/main" val="1325846887"/>
                  </a:ext>
                </a:extLst>
              </a:tr>
              <a:tr h="540000">
                <a:tc>
                  <a:txBody>
                    <a:bodyPr/>
                    <a:lstStyle/>
                    <a:p>
                      <a:pPr algn="ctr"/>
                      <a:r>
                        <a:rPr lang="en-US" sz="1600" baseline="0" dirty="0" smtClean="0">
                          <a:latin typeface="Calibri Light" panose="020F0302020204030204" pitchFamily="34" charset="0"/>
                          <a:cs typeface="Calibri Light" panose="020F0302020204030204" pitchFamily="34" charset="0"/>
                        </a:rPr>
                        <a:t>Transceiver settings</a:t>
                      </a:r>
                      <a:endParaRPr lang="en-US" sz="1600" baseline="0" dirty="0">
                        <a:latin typeface="Calibri Light" panose="020F0302020204030204" pitchFamily="34" charset="0"/>
                        <a:cs typeface="Calibri Light" panose="020F0302020204030204" pitchFamily="34" charset="0"/>
                      </a:endParaRPr>
                    </a:p>
                  </a:txBody>
                  <a:tcPr marL="72000" marR="7200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latin typeface="Calibri Light" panose="020F0302020204030204" pitchFamily="34" charset="0"/>
                          <a:cs typeface="Calibri Light" panose="020F0302020204030204" pitchFamily="34" charset="0"/>
                        </a:rPr>
                        <a:t>1 sensor, IB only</a:t>
                      </a:r>
                    </a:p>
                  </a:txBody>
                  <a:tcPr marL="72000" marR="72000" marT="36000" marB="36000" anchor="ctr">
                    <a:lnR w="12700" cap="flat" cmpd="sng" algn="ctr">
                      <a:solidFill>
                        <a:schemeClr val="tx1"/>
                      </a:solidFill>
                      <a:prstDash val="sysDot"/>
                      <a:round/>
                      <a:headEnd type="none" w="med" len="med"/>
                      <a:tailEnd type="none" w="med" len="med"/>
                    </a:lnR>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&gt; 932 h</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ctr"/>
                      <a:r>
                        <a:rPr lang="en-US" sz="1600" dirty="0" smtClean="0">
                          <a:latin typeface="Calibri Light" panose="020F0302020204030204" pitchFamily="34" charset="0"/>
                          <a:cs typeface="Calibri Light" panose="020F0302020204030204" pitchFamily="34" charset="0"/>
                        </a:rPr>
                        <a:t>–</a:t>
                      </a:r>
                      <a:endParaRPr lang="en-US" sz="1600" dirty="0">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alibri Light" panose="020F0302020204030204" pitchFamily="34" charset="0"/>
                          <a:cs typeface="Calibri Light" panose="020F0302020204030204" pitchFamily="34" charset="0"/>
                        </a:rPr>
                        <a:t>–</a:t>
                      </a: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ctr" fontAlgn="b"/>
                      <a:r>
                        <a:rPr lang="en-US" sz="1600" b="0" i="0" u="none" strike="noStrike" baseline="0" dirty="0" smtClean="0">
                          <a:solidFill>
                            <a:schemeClr val="tx1"/>
                          </a:solidFill>
                          <a:effectLst/>
                          <a:latin typeface="Calibri Light" panose="020F0302020204030204" pitchFamily="34" charset="0"/>
                          <a:cs typeface="Calibri Light" panose="020F0302020204030204" pitchFamily="34" charset="0"/>
                        </a:rPr>
                        <a:t>Reset by slow control</a:t>
                      </a:r>
                      <a:endParaRPr lang="en-US" sz="1600" b="0" i="0" u="none" strike="noStrike" baseline="0" dirty="0">
                        <a:solidFill>
                          <a:schemeClr val="tx1"/>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&lt; 5 s&gt;</a:t>
                      </a:r>
                    </a:p>
                  </a:txBody>
                  <a:tcPr marL="72000" marR="72000" marT="36000" marB="36000" anchor="ctr"/>
                </a:tc>
                <a:extLst>
                  <a:ext uri="{0D108BD9-81ED-4DB2-BD59-A6C34878D82A}">
                    <a16:rowId xmlns:a16="http://schemas.microsoft.com/office/drawing/2014/main" val="3365867180"/>
                  </a:ext>
                </a:extLst>
              </a:tr>
              <a:tr h="648000">
                <a:tc>
                  <a:txBody>
                    <a:bodyPr/>
                    <a:lstStyle/>
                    <a:p>
                      <a:pPr algn="ctr"/>
                      <a:r>
                        <a:rPr lang="en-US" sz="1600" baseline="0" dirty="0" smtClean="0">
                          <a:latin typeface="Calibri Light" panose="020F0302020204030204" pitchFamily="34" charset="0"/>
                          <a:cs typeface="Calibri Light" panose="020F0302020204030204" pitchFamily="34" charset="0"/>
                        </a:rPr>
                        <a:t>Flash memory</a:t>
                      </a:r>
                      <a:endParaRPr lang="en-US" sz="1600" baseline="0" dirty="0">
                        <a:latin typeface="Calibri Light" panose="020F0302020204030204" pitchFamily="34" charset="0"/>
                        <a:cs typeface="Calibri Light" panose="020F0302020204030204" pitchFamily="34" charset="0"/>
                      </a:endParaRPr>
                    </a:p>
                  </a:txBody>
                  <a:tcPr marL="72000" marR="7200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latin typeface="Calibri Light" panose="020F0302020204030204" pitchFamily="34" charset="0"/>
                          <a:cs typeface="Calibri Light" panose="020F0302020204030204" pitchFamily="34" charset="0"/>
                        </a:rPr>
                        <a:t>1 full stave</a:t>
                      </a:r>
                    </a:p>
                  </a:txBody>
                  <a:tcPr marL="72000" marR="72000" marT="36000" marB="36000" anchor="ctr">
                    <a:lnR w="12700" cap="flat" cmpd="sng" algn="ctr">
                      <a:solidFill>
                        <a:schemeClr val="tx1"/>
                      </a:solidFill>
                      <a:prstDash val="sysDot"/>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Negligible</a:t>
                      </a: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Negligible</a:t>
                      </a: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Negligible</a:t>
                      </a: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ctr" fontAlgn="b"/>
                      <a:r>
                        <a:rPr lang="en-US" sz="1600" b="0" i="0" u="none" strike="noStrike" baseline="0" dirty="0" smtClean="0">
                          <a:solidFill>
                            <a:schemeClr val="tx1"/>
                          </a:solidFill>
                          <a:effectLst/>
                          <a:latin typeface="Calibri Light" panose="020F0302020204030204" pitchFamily="34" charset="0"/>
                          <a:cs typeface="Calibri Light" panose="020F0302020204030204" pitchFamily="34" charset="0"/>
                        </a:rPr>
                        <a:t>FLASH reprogramming (30 s beam off, 30m beam on)</a:t>
                      </a:r>
                      <a:endParaRPr lang="en-US" sz="1600" b="0" i="0" u="none" strike="noStrike" baseline="0" dirty="0">
                        <a:solidFill>
                          <a:schemeClr val="tx1"/>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30 s – 30 m</a:t>
                      </a:r>
                    </a:p>
                  </a:txBody>
                  <a:tcPr marL="72000" marR="72000" marT="36000" marB="36000" anchor="ctr"/>
                </a:tc>
                <a:extLst>
                  <a:ext uri="{0D108BD9-81ED-4DB2-BD59-A6C34878D82A}">
                    <a16:rowId xmlns:a16="http://schemas.microsoft.com/office/drawing/2014/main" val="3789705434"/>
                  </a:ext>
                </a:extLst>
              </a:tr>
              <a:tr h="504000">
                <a:tc>
                  <a:txBody>
                    <a:bodyPr/>
                    <a:lstStyle/>
                    <a:p>
                      <a:pPr algn="ctr"/>
                      <a:r>
                        <a:rPr lang="en-US" sz="1600" b="1" baseline="30000" dirty="0" smtClean="0">
                          <a:solidFill>
                            <a:srgbClr val="C00000"/>
                          </a:solidFill>
                          <a:latin typeface="Calibri Light" panose="020F0302020204030204" pitchFamily="34" charset="0"/>
                          <a:cs typeface="Calibri Light" panose="020F0302020204030204" pitchFamily="34" charset="0"/>
                        </a:rPr>
                        <a:t>1</a:t>
                      </a:r>
                      <a:r>
                        <a:rPr lang="en-US" sz="1600" baseline="0" dirty="0" smtClean="0">
                          <a:latin typeface="Calibri Light" panose="020F0302020204030204" pitchFamily="34" charset="0"/>
                          <a:cs typeface="Calibri Light" panose="020F0302020204030204" pitchFamily="34" charset="0"/>
                        </a:rPr>
                        <a:t>PA3</a:t>
                      </a:r>
                      <a:endParaRPr lang="en-US" sz="1600" baseline="-25000" dirty="0">
                        <a:latin typeface="Calibri Light" panose="020F0302020204030204" pitchFamily="34" charset="0"/>
                        <a:cs typeface="Calibri Light" panose="020F0302020204030204" pitchFamily="34" charset="0"/>
                      </a:endParaRPr>
                    </a:p>
                  </a:txBody>
                  <a:tcPr marL="72000" marR="7200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latin typeface="Calibri Light" panose="020F0302020204030204" pitchFamily="34" charset="0"/>
                          <a:cs typeface="Calibri Light" panose="020F0302020204030204" pitchFamily="34" charset="0"/>
                        </a:rPr>
                        <a:t>1 full stave</a:t>
                      </a:r>
                    </a:p>
                  </a:txBody>
                  <a:tcPr marL="72000" marR="72000" marT="36000" marB="36000" anchor="ctr">
                    <a:lnR w="12700" cap="flat" cmpd="sng" algn="ctr">
                      <a:solidFill>
                        <a:schemeClr val="tx1"/>
                      </a:solidFill>
                      <a:prstDash val="sysDot"/>
                      <a:round/>
                      <a:headEnd type="none" w="med" len="med"/>
                      <a:tailEnd type="none" w="med" len="med"/>
                    </a:lnR>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172 h</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58 h</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43 h</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chemeClr val="tx1"/>
                          </a:solidFill>
                          <a:effectLst/>
                          <a:latin typeface="Calibri Light" panose="020F0302020204030204" pitchFamily="34" charset="0"/>
                          <a:cs typeface="Calibri Light" panose="020F0302020204030204" pitchFamily="34" charset="0"/>
                        </a:rPr>
                        <a:t>Reset by slow control</a:t>
                      </a:r>
                    </a:p>
                  </a:txBody>
                  <a:tcPr marL="72000" marR="72000" marT="36000" marB="36000" anchor="ctr">
                    <a:lnL w="12700" cap="flat" cmpd="sng" algn="ctr">
                      <a:solidFill>
                        <a:schemeClr val="tx1"/>
                      </a:solidFill>
                      <a:prstDash val="sysDot"/>
                      <a:round/>
                      <a:headEnd type="none" w="med" len="med"/>
                      <a:tailEnd type="none" w="med" len="med"/>
                    </a:ln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&lt; 0 s&gt;</a:t>
                      </a:r>
                    </a:p>
                  </a:txBody>
                  <a:tcPr marL="72000" marR="72000" marT="36000" marB="36000" anchor="ctr"/>
                </a:tc>
                <a:extLst>
                  <a:ext uri="{0D108BD9-81ED-4DB2-BD59-A6C34878D82A}">
                    <a16:rowId xmlns:a16="http://schemas.microsoft.com/office/drawing/2014/main" val="3322164252"/>
                  </a:ext>
                </a:extLst>
              </a:tr>
              <a:tr h="504000">
                <a:tc>
                  <a:txBody>
                    <a:bodyPr/>
                    <a:lstStyle/>
                    <a:p>
                      <a:pPr algn="ctr"/>
                      <a:r>
                        <a:rPr lang="en-US" sz="1600" b="1" baseline="30000" dirty="0" smtClean="0">
                          <a:solidFill>
                            <a:srgbClr val="C00000"/>
                          </a:solidFill>
                          <a:latin typeface="Calibri Light" panose="020F0302020204030204" pitchFamily="34" charset="0"/>
                          <a:cs typeface="Calibri Light" panose="020F0302020204030204" pitchFamily="34" charset="0"/>
                        </a:rPr>
                        <a:t>2</a:t>
                      </a:r>
                      <a:r>
                        <a:rPr lang="en-US" sz="1600" baseline="0" dirty="0" smtClean="0">
                          <a:latin typeface="Calibri Light" panose="020F0302020204030204" pitchFamily="34" charset="0"/>
                          <a:cs typeface="Calibri Light" panose="020F0302020204030204" pitchFamily="34" charset="0"/>
                        </a:rPr>
                        <a:t>DCDC power glitch</a:t>
                      </a:r>
                      <a:endParaRPr lang="en-US" sz="1600" baseline="30000" dirty="0">
                        <a:solidFill>
                          <a:srgbClr val="C00000"/>
                        </a:solidFill>
                        <a:latin typeface="Calibri Light" panose="020F0302020204030204" pitchFamily="34" charset="0"/>
                        <a:cs typeface="Calibri Light" panose="020F0302020204030204" pitchFamily="34" charset="0"/>
                      </a:endParaRPr>
                    </a:p>
                  </a:txBody>
                  <a:tcPr marL="72000" marR="72000" marT="36000" marB="36000" anchor="ctr">
                    <a:lnB w="12700" cmpd="sng">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latin typeface="Calibri Light" panose="020F0302020204030204" pitchFamily="34" charset="0"/>
                          <a:cs typeface="Calibri Light" panose="020F0302020204030204" pitchFamily="34" charset="0"/>
                        </a:rPr>
                        <a:t>1 full stave</a:t>
                      </a:r>
                    </a:p>
                  </a:txBody>
                  <a:tcPr marL="72000" marR="72000" marT="36000" marB="36000" anchor="ctr">
                    <a:lnR w="12700" cap="flat" cmpd="sng" algn="ctr">
                      <a:solidFill>
                        <a:schemeClr val="tx1"/>
                      </a:solidFill>
                      <a:prstDash val="sysDot"/>
                      <a:round/>
                      <a:headEnd type="none" w="med" len="med"/>
                      <a:tailEnd type="none" w="med" len="med"/>
                    </a:lnR>
                    <a:lnB w="12700" cmpd="sng">
                      <a:noFill/>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294 h</a:t>
                      </a: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12700" cmpd="sng">
                      <a:noFill/>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98 h</a:t>
                      </a: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12700" cmpd="sng">
                      <a:noFill/>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71 h</a:t>
                      </a:r>
                    </a:p>
                  </a:txBody>
                  <a:tcPr marL="72000" marR="72000" marT="36000" marB="3600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12700" cmpd="sng">
                      <a:noFill/>
                    </a:lnB>
                  </a:tcPr>
                </a:tc>
                <a:tc>
                  <a:txBody>
                    <a:bodyPr/>
                    <a:lstStyle/>
                    <a:p>
                      <a:pPr algn="ctr" fontAlgn="b"/>
                      <a:r>
                        <a:rPr lang="en-US" sz="1600" b="0" i="0" u="none" strike="noStrike" baseline="0" dirty="0" smtClean="0">
                          <a:solidFill>
                            <a:schemeClr val="tx1"/>
                          </a:solidFill>
                          <a:effectLst/>
                          <a:latin typeface="Calibri Light" panose="020F0302020204030204" pitchFamily="34" charset="0"/>
                          <a:cs typeface="Calibri Light" panose="020F0302020204030204" pitchFamily="34" charset="0"/>
                        </a:rPr>
                        <a:t>Power cycle</a:t>
                      </a:r>
                      <a:endParaRPr lang="en-US" sz="1600" b="0" i="0" u="none" strike="noStrike" baseline="0" dirty="0">
                        <a:solidFill>
                          <a:schemeClr val="tx1"/>
                        </a:solidFill>
                        <a:effectLst/>
                        <a:latin typeface="Calibri Light" panose="020F0302020204030204" pitchFamily="34" charset="0"/>
                        <a:cs typeface="Calibri Light" panose="020F0302020204030204" pitchFamily="34" charset="0"/>
                      </a:endParaRPr>
                    </a:p>
                  </a:txBody>
                  <a:tcPr marL="72000" marR="72000" marT="36000" marB="36000" anchor="ctr">
                    <a:lnL w="12700" cap="flat" cmpd="sng" algn="ctr">
                      <a:solidFill>
                        <a:schemeClr val="tx1"/>
                      </a:solidFill>
                      <a:prstDash val="sysDot"/>
                      <a:round/>
                      <a:headEnd type="none" w="med" len="med"/>
                      <a:tailEnd type="none" w="med" len="med"/>
                    </a:lnL>
                    <a:lnB w="12700" cmpd="sng">
                      <a:noFill/>
                    </a:lnB>
                  </a:tcPr>
                </a:tc>
                <a:tc>
                  <a:txBody>
                    <a:bodyPr/>
                    <a:lstStyle/>
                    <a:p>
                      <a:pPr algn="ctr" fontAlgn="b"/>
                      <a:r>
                        <a:rPr lang="en-US" sz="1600" b="0" i="0" u="none" strike="noStrike" baseline="0" dirty="0" smtClean="0">
                          <a:solidFill>
                            <a:srgbClr val="000000"/>
                          </a:solidFill>
                          <a:effectLst/>
                          <a:latin typeface="Calibri Light" panose="020F0302020204030204" pitchFamily="34" charset="0"/>
                          <a:cs typeface="Calibri Light" panose="020F0302020204030204" pitchFamily="34" charset="0"/>
                        </a:rPr>
                        <a:t>&lt; 10 s &gt;</a:t>
                      </a:r>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72000" marR="72000" marT="36000" marB="36000" anchor="ctr">
                    <a:lnB w="12700" cmpd="sng">
                      <a:noFill/>
                    </a:lnB>
                  </a:tcPr>
                </a:tc>
                <a:extLst>
                  <a:ext uri="{0D108BD9-81ED-4DB2-BD59-A6C34878D82A}">
                    <a16:rowId xmlns:a16="http://schemas.microsoft.com/office/drawing/2014/main" val="3292464672"/>
                  </a:ext>
                </a:extLst>
              </a:tr>
              <a:tr h="576000">
                <a:tc gridSpan="7">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baseline="30000" dirty="0" smtClean="0">
                          <a:solidFill>
                            <a:srgbClr val="C00000"/>
                          </a:solidFill>
                          <a:latin typeface="Calibri Light" panose="020F0302020204030204" pitchFamily="34" charset="0"/>
                          <a:cs typeface="Calibri Light" panose="020F0302020204030204" pitchFamily="34" charset="0"/>
                        </a:rPr>
                        <a:t>*</a:t>
                      </a:r>
                      <a:r>
                        <a:rPr lang="en-US" sz="1200" baseline="0" dirty="0" smtClean="0">
                          <a:latin typeface="Calibri Light" panose="020F0302020204030204" pitchFamily="34" charset="0"/>
                          <a:cs typeface="Calibri Light" panose="020F0302020204030204" pitchFamily="34" charset="0"/>
                        </a:rPr>
                        <a:t> </a:t>
                      </a:r>
                      <a:r>
                        <a:rPr lang="en-US" sz="1200" u="sng" baseline="0" dirty="0" smtClean="0">
                          <a:latin typeface="Calibri Light" panose="020F0302020204030204" pitchFamily="34" charset="0"/>
                          <a:cs typeface="Calibri Light" panose="020F0302020204030204" pitchFamily="34" charset="0"/>
                        </a:rPr>
                        <a:t>Data for the non-TMR block</a:t>
                      </a:r>
                      <a:r>
                        <a:rPr lang="en-US" sz="1200" baseline="0" dirty="0" smtClean="0">
                          <a:latin typeface="Calibri Light" panose="020F0302020204030204" pitchFamily="34" charset="0"/>
                          <a:cs typeface="Calibri Light" panose="020F0302020204030204" pitchFamily="34" charset="0"/>
                        </a:rPr>
                        <a:t>, final version will use TMR protected block. This failure mode also include sensor control and clock failures.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baseline="30000" dirty="0" smtClean="0">
                          <a:solidFill>
                            <a:srgbClr val="C00000"/>
                          </a:solidFill>
                          <a:latin typeface="Calibri Light" panose="020F0302020204030204" pitchFamily="34" charset="0"/>
                          <a:cs typeface="Calibri Light" panose="020F0302020204030204" pitchFamily="34" charset="0"/>
                        </a:rPr>
                        <a:t>1 </a:t>
                      </a:r>
                      <a:r>
                        <a:rPr lang="en-US" sz="1200" baseline="0" dirty="0" smtClean="0">
                          <a:latin typeface="Calibri Light" panose="020F0302020204030204" pitchFamily="34" charset="0"/>
                          <a:cs typeface="Calibri Light" panose="020F0302020204030204" pitchFamily="34" charset="0"/>
                        </a:rPr>
                        <a:t>When PA3 get stuck the main FPGA is not compromised, and therefore no downtime occurs. TMR of key block in PA3 firmware will further improve that.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baseline="30000" dirty="0" smtClean="0">
                          <a:solidFill>
                            <a:srgbClr val="C00000"/>
                          </a:solidFill>
                          <a:latin typeface="Calibri Light" panose="020F0302020204030204" pitchFamily="34" charset="0"/>
                          <a:cs typeface="Calibri Light" panose="020F0302020204030204" pitchFamily="34" charset="0"/>
                        </a:rPr>
                        <a:t>2 </a:t>
                      </a:r>
                      <a:r>
                        <a:rPr lang="en-US" sz="1200" baseline="0" dirty="0" smtClean="0">
                          <a:latin typeface="Calibri Light" panose="020F0302020204030204" pitchFamily="34" charset="0"/>
                          <a:cs typeface="Calibri Light" panose="020F0302020204030204" pitchFamily="34" charset="0"/>
                        </a:rPr>
                        <a:t>Considering 200 RU with 8 DCDC each (20% overestimation)</a:t>
                      </a:r>
                    </a:p>
                  </a:txBody>
                  <a:tcPr marL="72000" marR="72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fontAlgn="b"/>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noFill/>
                  </a:tcPr>
                </a:tc>
                <a:tc hMerge="1">
                  <a:txBody>
                    <a:bodyPr/>
                    <a:lstStyle/>
                    <a:p>
                      <a:endParaRPr lang="en-US"/>
                    </a:p>
                  </a:txBody>
                  <a:tcPr/>
                </a:tc>
                <a:tc hMerge="1">
                  <a:txBody>
                    <a:bodyPr/>
                    <a:lstStyle/>
                    <a:p>
                      <a:endParaRPr lang="en-US"/>
                    </a:p>
                  </a:txBody>
                  <a:tcPr/>
                </a:tc>
                <a:tc hMerge="1">
                  <a:txBody>
                    <a:bodyPr/>
                    <a:lstStyle/>
                    <a:p>
                      <a:pPr algn="ctr" fontAlgn="b"/>
                      <a:endParaRPr lang="en-US" sz="12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noFill/>
                  </a:tcPr>
                </a:tc>
                <a:tc hMerge="1">
                  <a:txBody>
                    <a:bodyPr/>
                    <a:lstStyle/>
                    <a:p>
                      <a:pPr algn="ctr" fontAlgn="b"/>
                      <a:endParaRPr lang="en-US" sz="1600" b="0" i="0" u="none" strike="noStrike" baseline="0" dirty="0">
                        <a:solidFill>
                          <a:srgbClr val="000000"/>
                        </a:solidFill>
                        <a:effectLst/>
                        <a:latin typeface="Calibri Light" panose="020F0302020204030204" pitchFamily="34" charset="0"/>
                        <a:cs typeface="Calibri Light" panose="020F0302020204030204" pitchFamily="34" charset="0"/>
                      </a:endParaRPr>
                    </a:p>
                  </a:txBody>
                  <a:tcPr marL="36000" marR="36000" marT="36000" marB="36000" anchor="ctr">
                    <a:noFill/>
                  </a:tcPr>
                </a:tc>
                <a:extLst>
                  <a:ext uri="{0D108BD9-81ED-4DB2-BD59-A6C34878D82A}">
                    <a16:rowId xmlns:a16="http://schemas.microsoft.com/office/drawing/2014/main" val="3286454616"/>
                  </a:ext>
                </a:extLst>
              </a:tr>
            </a:tbl>
          </a:graphicData>
        </a:graphic>
      </p:graphicFrame>
    </p:spTree>
    <p:extLst>
      <p:ext uri="{BB962C8B-B14F-4D97-AF65-F5344CB8AC3E}">
        <p14:creationId xmlns:p14="http://schemas.microsoft.com/office/powerpoint/2010/main" val="1806416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4-Alpide </a:t>
            </a:r>
            <a:r>
              <a:rPr lang="en-US" dirty="0" smtClean="0"/>
              <a:t>Telescope with RUv1 at </a:t>
            </a:r>
            <a:r>
              <a:rPr lang="en-US" dirty="0" err="1" smtClean="0"/>
              <a:t>Fermilab</a:t>
            </a:r>
            <a:r>
              <a:rPr lang="en-US" dirty="0" smtClean="0"/>
              <a:t> Beam Test</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25</a:t>
            </a:fld>
            <a:endParaRPr lang="en-US"/>
          </a:p>
        </p:txBody>
      </p:sp>
      <p:grpSp>
        <p:nvGrpSpPr>
          <p:cNvPr id="6" name="Group 5">
            <a:extLst>
              <a:ext uri="{FF2B5EF4-FFF2-40B4-BE49-F238E27FC236}">
                <a16:creationId xmlns:a16="http://schemas.microsoft.com/office/drawing/2014/main" id="{A4A6D609-C724-3B48-A487-EDDF579E8D66}"/>
              </a:ext>
            </a:extLst>
          </p:cNvPr>
          <p:cNvGrpSpPr/>
          <p:nvPr/>
        </p:nvGrpSpPr>
        <p:grpSpPr>
          <a:xfrm>
            <a:off x="6480192" y="3690257"/>
            <a:ext cx="3759510" cy="2759075"/>
            <a:chOff x="5105400" y="990600"/>
            <a:chExt cx="3860638" cy="2894817"/>
          </a:xfrm>
        </p:grpSpPr>
        <p:pic>
          <p:nvPicPr>
            <p:cNvPr id="7" name="Picture 6">
              <a:extLst>
                <a:ext uri="{FF2B5EF4-FFF2-40B4-BE49-F238E27FC236}">
                  <a16:creationId xmlns:a16="http://schemas.microsoft.com/office/drawing/2014/main" id="{464CC076-B764-6445-AE46-404F09CDDE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990600"/>
              <a:ext cx="3860638" cy="2894817"/>
            </a:xfrm>
            <a:prstGeom prst="rect">
              <a:avLst/>
            </a:prstGeom>
          </p:spPr>
        </p:pic>
        <p:sp>
          <p:nvSpPr>
            <p:cNvPr id="8" name="TextBox 7">
              <a:extLst>
                <a:ext uri="{FF2B5EF4-FFF2-40B4-BE49-F238E27FC236}">
                  <a16:creationId xmlns:a16="http://schemas.microsoft.com/office/drawing/2014/main" id="{4C1DC4A3-4975-7843-A416-E1DEA2527323}"/>
                </a:ext>
              </a:extLst>
            </p:cNvPr>
            <p:cNvSpPr txBox="1"/>
            <p:nvPr/>
          </p:nvSpPr>
          <p:spPr>
            <a:xfrm>
              <a:off x="6071358" y="1042032"/>
              <a:ext cx="1559914" cy="369332"/>
            </a:xfrm>
            <a:prstGeom prst="rect">
              <a:avLst/>
            </a:prstGeom>
            <a:noFill/>
          </p:spPr>
          <p:txBody>
            <a:bodyPr wrap="none" rtlCol="0">
              <a:spAutoFit/>
            </a:bodyPr>
            <a:lstStyle/>
            <a:p>
              <a:r>
                <a:rPr lang="en-US" dirty="0" smtClean="0">
                  <a:solidFill>
                    <a:srgbClr val="FFFF00"/>
                  </a:solidFill>
                </a:rPr>
                <a:t>FELIX </a:t>
              </a:r>
              <a:r>
                <a:rPr lang="en-US" dirty="0">
                  <a:solidFill>
                    <a:srgbClr val="FFFF00"/>
                  </a:solidFill>
                </a:rPr>
                <a:t>in Server</a:t>
              </a:r>
            </a:p>
          </p:txBody>
        </p:sp>
        <p:sp>
          <p:nvSpPr>
            <p:cNvPr id="9" name="TextBox 8">
              <a:extLst>
                <a:ext uri="{FF2B5EF4-FFF2-40B4-BE49-F238E27FC236}">
                  <a16:creationId xmlns:a16="http://schemas.microsoft.com/office/drawing/2014/main" id="{6443A53C-118E-F149-A103-FDD490F27C72}"/>
                </a:ext>
              </a:extLst>
            </p:cNvPr>
            <p:cNvSpPr txBox="1"/>
            <p:nvPr/>
          </p:nvSpPr>
          <p:spPr>
            <a:xfrm>
              <a:off x="5507571" y="2418958"/>
              <a:ext cx="1954831" cy="1200329"/>
            </a:xfrm>
            <a:prstGeom prst="rect">
              <a:avLst/>
            </a:prstGeom>
            <a:noFill/>
          </p:spPr>
          <p:txBody>
            <a:bodyPr wrap="none" rtlCol="0">
              <a:spAutoFit/>
            </a:bodyPr>
            <a:lstStyle/>
            <a:p>
              <a:pPr algn="ctr"/>
              <a:r>
                <a:rPr lang="en-US" dirty="0" smtClean="0">
                  <a:solidFill>
                    <a:srgbClr val="FFFF00"/>
                  </a:solidFill>
                </a:rPr>
                <a:t>KC705</a:t>
              </a:r>
            </a:p>
            <a:p>
              <a:pPr algn="ctr"/>
              <a:r>
                <a:rPr lang="en-US" dirty="0" smtClean="0">
                  <a:solidFill>
                    <a:srgbClr val="FFFF00"/>
                  </a:solidFill>
                </a:rPr>
                <a:t>To process </a:t>
              </a:r>
            </a:p>
            <a:p>
              <a:pPr algn="ctr"/>
              <a:r>
                <a:rPr lang="en-US" dirty="0" smtClean="0">
                  <a:solidFill>
                    <a:srgbClr val="FFFF00"/>
                  </a:solidFill>
                </a:rPr>
                <a:t>Scintillating Paddle</a:t>
              </a:r>
            </a:p>
            <a:p>
              <a:pPr algn="ctr"/>
              <a:r>
                <a:rPr lang="en-US" dirty="0" smtClean="0">
                  <a:solidFill>
                    <a:srgbClr val="FFFF00"/>
                  </a:solidFill>
                </a:rPr>
                <a:t>Trigger</a:t>
              </a:r>
              <a:endParaRPr lang="en-US" dirty="0">
                <a:solidFill>
                  <a:srgbClr val="FFFF00"/>
                </a:solidFill>
              </a:endParaRPr>
            </a:p>
          </p:txBody>
        </p:sp>
        <p:sp>
          <p:nvSpPr>
            <p:cNvPr id="10" name="TextBox 9">
              <a:extLst>
                <a:ext uri="{FF2B5EF4-FFF2-40B4-BE49-F238E27FC236}">
                  <a16:creationId xmlns:a16="http://schemas.microsoft.com/office/drawing/2014/main" id="{19F1F3C8-BE12-9C4C-B57B-68824582097E}"/>
                </a:ext>
              </a:extLst>
            </p:cNvPr>
            <p:cNvSpPr txBox="1"/>
            <p:nvPr/>
          </p:nvSpPr>
          <p:spPr>
            <a:xfrm>
              <a:off x="7848600" y="2731532"/>
              <a:ext cx="849913" cy="584775"/>
            </a:xfrm>
            <a:prstGeom prst="rect">
              <a:avLst/>
            </a:prstGeom>
            <a:noFill/>
          </p:spPr>
          <p:txBody>
            <a:bodyPr wrap="none" rtlCol="0">
              <a:spAutoFit/>
            </a:bodyPr>
            <a:lstStyle/>
            <a:p>
              <a:pPr algn="ctr"/>
              <a:r>
                <a:rPr lang="en-US" sz="1600" dirty="0" smtClean="0">
                  <a:solidFill>
                    <a:srgbClr val="FFFF00"/>
                  </a:solidFill>
                </a:rPr>
                <a:t>40 </a:t>
              </a:r>
              <a:r>
                <a:rPr lang="en-US" sz="1600" dirty="0" err="1" smtClean="0">
                  <a:solidFill>
                    <a:srgbClr val="FFFF00"/>
                  </a:solidFill>
                </a:rPr>
                <a:t>Mhz</a:t>
              </a:r>
              <a:r>
                <a:rPr lang="en-US" sz="1600" dirty="0" smtClean="0">
                  <a:solidFill>
                    <a:srgbClr val="FFFF00"/>
                  </a:solidFill>
                </a:rPr>
                <a:t> </a:t>
              </a:r>
            </a:p>
            <a:p>
              <a:pPr algn="ctr"/>
              <a:r>
                <a:rPr lang="en-US" sz="1600" dirty="0" smtClean="0">
                  <a:solidFill>
                    <a:srgbClr val="FFFF00"/>
                  </a:solidFill>
                </a:rPr>
                <a:t>Clock</a:t>
              </a:r>
              <a:endParaRPr lang="en-US" sz="1600" dirty="0">
                <a:solidFill>
                  <a:srgbClr val="FFFF00"/>
                </a:solidFill>
              </a:endParaRPr>
            </a:p>
          </p:txBody>
        </p:sp>
      </p:grpSp>
      <p:grpSp>
        <p:nvGrpSpPr>
          <p:cNvPr id="11" name="Group 10">
            <a:extLst>
              <a:ext uri="{FF2B5EF4-FFF2-40B4-BE49-F238E27FC236}">
                <a16:creationId xmlns:a16="http://schemas.microsoft.com/office/drawing/2014/main" id="{EA350998-C6F9-9444-8A19-05575FC21173}"/>
              </a:ext>
            </a:extLst>
          </p:cNvPr>
          <p:cNvGrpSpPr/>
          <p:nvPr/>
        </p:nvGrpSpPr>
        <p:grpSpPr>
          <a:xfrm>
            <a:off x="5547291" y="702582"/>
            <a:ext cx="4827452" cy="2753941"/>
            <a:chOff x="241433" y="1126838"/>
            <a:chExt cx="4754934" cy="2683161"/>
          </a:xfrm>
        </p:grpSpPr>
        <p:pic>
          <p:nvPicPr>
            <p:cNvPr id="12" name="Picture 11">
              <a:extLst>
                <a:ext uri="{FF2B5EF4-FFF2-40B4-BE49-F238E27FC236}">
                  <a16:creationId xmlns:a16="http://schemas.microsoft.com/office/drawing/2014/main" id="{52A91B03-6C07-D04C-A90E-705DDBEC69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761"/>
            <a:stretch/>
          </p:blipFill>
          <p:spPr>
            <a:xfrm>
              <a:off x="241433" y="1126838"/>
              <a:ext cx="4754934" cy="2683161"/>
            </a:xfrm>
            <a:prstGeom prst="rect">
              <a:avLst/>
            </a:prstGeom>
            <a:ln w="63500">
              <a:solidFill>
                <a:srgbClr val="FF0000"/>
              </a:solidFill>
            </a:ln>
          </p:spPr>
        </p:pic>
        <p:sp>
          <p:nvSpPr>
            <p:cNvPr id="13" name="TextBox 12">
              <a:extLst>
                <a:ext uri="{FF2B5EF4-FFF2-40B4-BE49-F238E27FC236}">
                  <a16:creationId xmlns:a16="http://schemas.microsoft.com/office/drawing/2014/main" id="{A81E2FF8-C572-FA4F-ACA9-E88CC1CD04AF}"/>
                </a:ext>
              </a:extLst>
            </p:cNvPr>
            <p:cNvSpPr txBox="1"/>
            <p:nvPr/>
          </p:nvSpPr>
          <p:spPr>
            <a:xfrm>
              <a:off x="2312585" y="2817023"/>
              <a:ext cx="2387204" cy="629719"/>
            </a:xfrm>
            <a:prstGeom prst="rect">
              <a:avLst/>
            </a:prstGeom>
            <a:noFill/>
          </p:spPr>
          <p:txBody>
            <a:bodyPr wrap="none" rtlCol="0">
              <a:spAutoFit/>
            </a:bodyPr>
            <a:lstStyle/>
            <a:p>
              <a:r>
                <a:rPr lang="en-US" b="1" dirty="0">
                  <a:solidFill>
                    <a:srgbClr val="FFFF00"/>
                  </a:solidFill>
                </a:rPr>
                <a:t>4-ALPIDE Telescope;</a:t>
              </a:r>
            </a:p>
            <a:p>
              <a:r>
                <a:rPr lang="en-US" b="1" dirty="0">
                  <a:solidFill>
                    <a:srgbClr val="FFFF00"/>
                  </a:solidFill>
                </a:rPr>
                <a:t>5m long </a:t>
              </a:r>
              <a:r>
                <a:rPr lang="en-US" b="1" dirty="0" err="1">
                  <a:solidFill>
                    <a:srgbClr val="FFFF00"/>
                  </a:solidFill>
                </a:rPr>
                <a:t>SamTec</a:t>
              </a:r>
              <a:r>
                <a:rPr lang="en-US" b="1" dirty="0">
                  <a:solidFill>
                    <a:srgbClr val="FFFF00"/>
                  </a:solidFill>
                </a:rPr>
                <a:t> cables </a:t>
              </a:r>
            </a:p>
          </p:txBody>
        </p:sp>
      </p:grpSp>
      <p:pic>
        <p:nvPicPr>
          <p:cNvPr id="14" name="Picture 13">
            <a:extLst>
              <a:ext uri="{FF2B5EF4-FFF2-40B4-BE49-F238E27FC236}">
                <a16:creationId xmlns:a16="http://schemas.microsoft.com/office/drawing/2014/main" id="{33272B7A-2F72-524F-B088-E6EFFD496D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7962" y="784242"/>
            <a:ext cx="3810000" cy="2857500"/>
          </a:xfrm>
          <a:prstGeom prst="rect">
            <a:avLst/>
          </a:prstGeom>
        </p:spPr>
      </p:pic>
      <p:cxnSp>
        <p:nvCxnSpPr>
          <p:cNvPr id="15" name="Straight Arrow Connector 14">
            <a:extLst>
              <a:ext uri="{FF2B5EF4-FFF2-40B4-BE49-F238E27FC236}">
                <a16:creationId xmlns:a16="http://schemas.microsoft.com/office/drawing/2014/main" id="{E22926A3-82E6-2C4E-91FD-639302DCE6AE}"/>
              </a:ext>
            </a:extLst>
          </p:cNvPr>
          <p:cNvCxnSpPr/>
          <p:nvPr/>
        </p:nvCxnSpPr>
        <p:spPr>
          <a:xfrm flipV="1">
            <a:off x="5051836" y="730960"/>
            <a:ext cx="495455" cy="2559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1CB7A8B-3DB3-8F4B-8EA7-EB1D5DCF241D}"/>
              </a:ext>
            </a:extLst>
          </p:cNvPr>
          <p:cNvCxnSpPr>
            <a:cxnSpLocks/>
          </p:cNvCxnSpPr>
          <p:nvPr/>
        </p:nvCxnSpPr>
        <p:spPr>
          <a:xfrm>
            <a:off x="5051836" y="1845582"/>
            <a:ext cx="495455" cy="16109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053E52B-26BF-D54A-9B66-39F014884C0D}"/>
              </a:ext>
            </a:extLst>
          </p:cNvPr>
          <p:cNvSpPr/>
          <p:nvPr/>
        </p:nvSpPr>
        <p:spPr>
          <a:xfrm>
            <a:off x="1298592" y="986917"/>
            <a:ext cx="3753244" cy="858665"/>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3511E46-E760-B646-B1AA-93CCBEF45175}"/>
              </a:ext>
            </a:extLst>
          </p:cNvPr>
          <p:cNvSpPr txBox="1"/>
          <p:nvPr/>
        </p:nvSpPr>
        <p:spPr>
          <a:xfrm>
            <a:off x="3051192" y="2683782"/>
            <a:ext cx="465192" cy="369332"/>
          </a:xfrm>
          <a:prstGeom prst="rect">
            <a:avLst/>
          </a:prstGeom>
          <a:noFill/>
        </p:spPr>
        <p:txBody>
          <a:bodyPr wrap="none" rtlCol="0">
            <a:spAutoFit/>
          </a:bodyPr>
          <a:lstStyle/>
          <a:p>
            <a:r>
              <a:rPr lang="en-US" b="1" dirty="0">
                <a:solidFill>
                  <a:srgbClr val="FFFF00"/>
                </a:solidFill>
              </a:rPr>
              <a:t>RU</a:t>
            </a:r>
          </a:p>
        </p:txBody>
      </p:sp>
      <p:sp>
        <p:nvSpPr>
          <p:cNvPr id="19" name="TextBox 18">
            <a:extLst>
              <a:ext uri="{FF2B5EF4-FFF2-40B4-BE49-F238E27FC236}">
                <a16:creationId xmlns:a16="http://schemas.microsoft.com/office/drawing/2014/main" id="{20619FD8-66C8-1E44-B153-991C2150A3E9}"/>
              </a:ext>
            </a:extLst>
          </p:cNvPr>
          <p:cNvSpPr txBox="1"/>
          <p:nvPr/>
        </p:nvSpPr>
        <p:spPr>
          <a:xfrm>
            <a:off x="1306158" y="3802014"/>
            <a:ext cx="5200066" cy="2031325"/>
          </a:xfrm>
          <a:prstGeom prst="rect">
            <a:avLst/>
          </a:prstGeom>
          <a:noFill/>
        </p:spPr>
        <p:txBody>
          <a:bodyPr wrap="square" rtlCol="0">
            <a:spAutoFit/>
          </a:bodyPr>
          <a:lstStyle/>
          <a:p>
            <a:r>
              <a:rPr lang="en-US" b="1" dirty="0" smtClean="0">
                <a:solidFill>
                  <a:srgbClr val="0432FF"/>
                </a:solidFill>
              </a:rPr>
              <a:t>Highlights:</a:t>
            </a:r>
            <a:endParaRPr lang="en-US" b="1" dirty="0">
              <a:solidFill>
                <a:srgbClr val="0432FF"/>
              </a:solidFill>
            </a:endParaRPr>
          </a:p>
          <a:p>
            <a:pPr marL="285750" indent="-285750">
              <a:buFontTx/>
              <a:buChar char="-"/>
            </a:pPr>
            <a:r>
              <a:rPr lang="en-US" dirty="0" smtClean="0"/>
              <a:t>Primarily </a:t>
            </a:r>
            <a:r>
              <a:rPr lang="en-US" dirty="0"/>
              <a:t>120GeV proton beam; also with low energy pion beams</a:t>
            </a:r>
          </a:p>
          <a:p>
            <a:pPr marL="285750" indent="-285750">
              <a:buFontTx/>
              <a:buChar char="-"/>
            </a:pPr>
            <a:r>
              <a:rPr lang="en-US" dirty="0"/>
              <a:t>Beam trigger rate  ~7kHz</a:t>
            </a:r>
          </a:p>
          <a:p>
            <a:pPr marL="285750" indent="-285750">
              <a:buFontTx/>
              <a:buChar char="-"/>
            </a:pPr>
            <a:r>
              <a:rPr lang="en-US" dirty="0"/>
              <a:t>Tested High ALPIDE occupancy runs, with 10cm lead bricks in front of the </a:t>
            </a:r>
            <a:r>
              <a:rPr lang="en-US" dirty="0" smtClean="0"/>
              <a:t>sensors</a:t>
            </a:r>
          </a:p>
          <a:p>
            <a:pPr marL="285750" indent="-285750">
              <a:buFontTx/>
              <a:buChar char="-"/>
            </a:pPr>
            <a:r>
              <a:rPr lang="en-US" dirty="0" smtClean="0"/>
              <a:t>See </a:t>
            </a:r>
            <a:r>
              <a:rPr lang="en-US" dirty="0" err="1" smtClean="0"/>
              <a:t>Sho’s</a:t>
            </a:r>
            <a:r>
              <a:rPr lang="en-US" dirty="0" smtClean="0"/>
              <a:t> talk for details</a:t>
            </a:r>
            <a:endParaRPr lang="en-US" dirty="0"/>
          </a:p>
        </p:txBody>
      </p:sp>
    </p:spTree>
    <p:extLst>
      <p:ext uri="{BB962C8B-B14F-4D97-AF65-F5344CB8AC3E}">
        <p14:creationId xmlns:p14="http://schemas.microsoft.com/office/powerpoint/2010/main" val="3345890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RU Production Version “RUv2”</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26</a:t>
            </a:fld>
            <a:endParaRPr lang="en-US"/>
          </a:p>
        </p:txBody>
      </p:sp>
    </p:spTree>
    <p:extLst>
      <p:ext uri="{BB962C8B-B14F-4D97-AF65-F5344CB8AC3E}">
        <p14:creationId xmlns:p14="http://schemas.microsoft.com/office/powerpoint/2010/main" val="4004875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Readout Unit Version 2 – 3D rendering of the Production Version</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27</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546" y="584495"/>
            <a:ext cx="9147240" cy="5867812"/>
          </a:xfrm>
          <a:prstGeom prst="rect">
            <a:avLst/>
          </a:prstGeom>
        </p:spPr>
      </p:pic>
    </p:spTree>
    <p:extLst>
      <p:ext uri="{BB962C8B-B14F-4D97-AF65-F5344CB8AC3E}">
        <p14:creationId xmlns:p14="http://schemas.microsoft.com/office/powerpoint/2010/main" val="2901118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differences RUv1 -&gt; RUv2</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28</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97820480"/>
              </p:ext>
            </p:extLst>
          </p:nvPr>
        </p:nvGraphicFramePr>
        <p:xfrm>
          <a:off x="63611" y="743519"/>
          <a:ext cx="11847442" cy="3779520"/>
        </p:xfrm>
        <a:graphic>
          <a:graphicData uri="http://schemas.openxmlformats.org/drawingml/2006/table">
            <a:tbl>
              <a:tblPr firstRow="1" bandRow="1">
                <a:tableStyleId>{5C22544A-7EE6-4342-B048-85BDC9FD1C3A}</a:tableStyleId>
              </a:tblPr>
              <a:tblGrid>
                <a:gridCol w="341906">
                  <a:extLst>
                    <a:ext uri="{9D8B030D-6E8A-4147-A177-3AD203B41FA5}">
                      <a16:colId xmlns:a16="http://schemas.microsoft.com/office/drawing/2014/main" val="20000"/>
                    </a:ext>
                  </a:extLst>
                </a:gridCol>
                <a:gridCol w="2949934">
                  <a:extLst>
                    <a:ext uri="{9D8B030D-6E8A-4147-A177-3AD203B41FA5}">
                      <a16:colId xmlns:a16="http://schemas.microsoft.com/office/drawing/2014/main" val="20001"/>
                    </a:ext>
                  </a:extLst>
                </a:gridCol>
                <a:gridCol w="3556319">
                  <a:extLst>
                    <a:ext uri="{9D8B030D-6E8A-4147-A177-3AD203B41FA5}">
                      <a16:colId xmlns:a16="http://schemas.microsoft.com/office/drawing/2014/main" val="20002"/>
                    </a:ext>
                  </a:extLst>
                </a:gridCol>
                <a:gridCol w="4999283">
                  <a:extLst>
                    <a:ext uri="{9D8B030D-6E8A-4147-A177-3AD203B41FA5}">
                      <a16:colId xmlns:a16="http://schemas.microsoft.com/office/drawing/2014/main" val="20003"/>
                    </a:ext>
                  </a:extLst>
                </a:gridCol>
              </a:tblGrid>
              <a:tr h="370840">
                <a:tc>
                  <a:txBody>
                    <a:bodyPr/>
                    <a:lstStyle/>
                    <a:p>
                      <a:endParaRPr lang="nl-NL" dirty="0"/>
                    </a:p>
                  </a:txBody>
                  <a:tcPr/>
                </a:tc>
                <a:tc>
                  <a:txBody>
                    <a:bodyPr/>
                    <a:lstStyle/>
                    <a:p>
                      <a:endParaRPr lang="nl-NL" dirty="0"/>
                    </a:p>
                  </a:txBody>
                  <a:tcPr/>
                </a:tc>
                <a:tc>
                  <a:txBody>
                    <a:bodyPr/>
                    <a:lstStyle/>
                    <a:p>
                      <a:r>
                        <a:rPr lang="nl-NL" dirty="0" smtClean="0"/>
                        <a:t>RUv1_x</a:t>
                      </a:r>
                      <a:endParaRPr lang="nl-NL" dirty="0"/>
                    </a:p>
                  </a:txBody>
                  <a:tcPr/>
                </a:tc>
                <a:tc>
                  <a:txBody>
                    <a:bodyPr/>
                    <a:lstStyle/>
                    <a:p>
                      <a:r>
                        <a:rPr lang="nl-NL" dirty="0" smtClean="0"/>
                        <a:t>RUv2</a:t>
                      </a:r>
                      <a:endParaRPr lang="nl-NL" dirty="0"/>
                    </a:p>
                  </a:txBody>
                  <a:tcPr/>
                </a:tc>
                <a:extLst>
                  <a:ext uri="{0D108BD9-81ED-4DB2-BD59-A6C34878D82A}">
                    <a16:rowId xmlns:a16="http://schemas.microsoft.com/office/drawing/2014/main" val="10000"/>
                  </a:ext>
                </a:extLst>
              </a:tr>
              <a:tr h="370840">
                <a:tc>
                  <a:txBody>
                    <a:bodyPr/>
                    <a:lstStyle/>
                    <a:p>
                      <a:r>
                        <a:rPr lang="nl-NL" dirty="0" smtClean="0"/>
                        <a:t>1</a:t>
                      </a:r>
                      <a:endParaRPr lang="nl-NL" dirty="0"/>
                    </a:p>
                  </a:txBody>
                  <a:tcPr/>
                </a:tc>
                <a:tc>
                  <a:txBody>
                    <a:bodyPr/>
                    <a:lstStyle/>
                    <a:p>
                      <a:r>
                        <a:rPr lang="nl-NL" dirty="0" smtClean="0"/>
                        <a:t>Dimensions</a:t>
                      </a:r>
                      <a:endParaRPr lang="nl-NL" dirty="0"/>
                    </a:p>
                  </a:txBody>
                  <a:tcPr/>
                </a:tc>
                <a:tc>
                  <a:txBody>
                    <a:bodyPr/>
                    <a:lstStyle/>
                    <a:p>
                      <a:r>
                        <a:rPr lang="nl-NL" dirty="0" smtClean="0"/>
                        <a:t>160x233 mm</a:t>
                      </a:r>
                      <a:endParaRPr lang="nl-NL" dirty="0"/>
                    </a:p>
                  </a:txBody>
                  <a:tcPr/>
                </a:tc>
                <a:tc>
                  <a:txBody>
                    <a:bodyPr/>
                    <a:lstStyle/>
                    <a:p>
                      <a:r>
                        <a:rPr lang="nl-NL" dirty="0" smtClean="0"/>
                        <a:t>220x233 mm</a:t>
                      </a:r>
                      <a:endParaRPr lang="nl-NL" dirty="0"/>
                    </a:p>
                  </a:txBody>
                  <a:tcPr/>
                </a:tc>
                <a:extLst>
                  <a:ext uri="{0D108BD9-81ED-4DB2-BD59-A6C34878D82A}">
                    <a16:rowId xmlns:a16="http://schemas.microsoft.com/office/drawing/2014/main" val="10001"/>
                  </a:ext>
                </a:extLst>
              </a:tr>
              <a:tr h="370840">
                <a:tc>
                  <a:txBody>
                    <a:bodyPr/>
                    <a:lstStyle/>
                    <a:p>
                      <a:r>
                        <a:rPr lang="nl-NL" dirty="0" smtClean="0"/>
                        <a:t>2</a:t>
                      </a:r>
                      <a:endParaRPr lang="nl-NL" dirty="0"/>
                    </a:p>
                  </a:txBody>
                  <a:tcPr/>
                </a:tc>
                <a:tc>
                  <a:txBody>
                    <a:bodyPr/>
                    <a:lstStyle/>
                    <a:p>
                      <a:r>
                        <a:rPr lang="nl-NL" dirty="0" smtClean="0"/>
                        <a:t>Power</a:t>
                      </a:r>
                      <a:r>
                        <a:rPr lang="nl-NL" baseline="0" dirty="0" smtClean="0"/>
                        <a:t> connector</a:t>
                      </a:r>
                      <a:endParaRPr lang="nl-NL"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J0 (Weidmuller BL/SL 5.08) on back</a:t>
                      </a:r>
                      <a:endParaRPr lang="nl-NL" dirty="0"/>
                    </a:p>
                  </a:txBody>
                  <a:tcPr/>
                </a:tc>
                <a:tc>
                  <a:txBody>
                    <a:bodyPr/>
                    <a:lstStyle/>
                    <a:p>
                      <a:r>
                        <a:rPr lang="nl-NL" dirty="0" smtClean="0"/>
                        <a:t>J0 (MOLEX 172316) to front </a:t>
                      </a:r>
                    </a:p>
                    <a:p>
                      <a:r>
                        <a:rPr lang="nl-NL" dirty="0" smtClean="0"/>
                        <a:t>(J1 stays as it is + switch to select between J0 &amp; J1)</a:t>
                      </a:r>
                      <a:endParaRPr lang="nl-NL"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Transistion </a:t>
                      </a:r>
                      <a:r>
                        <a:rPr lang="nl-NL" baseline="0" dirty="0"/>
                        <a:t> </a:t>
                      </a:r>
                      <a:r>
                        <a:rPr lang="nl-NL" baseline="0" dirty="0" smtClean="0"/>
                        <a:t>board connector</a:t>
                      </a:r>
                      <a:endParaRPr lang="nl-NL" dirty="0" smtClean="0"/>
                    </a:p>
                  </a:txBody>
                  <a:tcPr/>
                </a:tc>
                <a:tc>
                  <a:txBody>
                    <a:bodyPr/>
                    <a:lstStyle/>
                    <a:p>
                      <a:r>
                        <a:rPr lang="nl-NL" dirty="0" smtClean="0"/>
                        <a:t>Samtec QFS/QMS type</a:t>
                      </a:r>
                      <a:endParaRPr lang="nl-NL" dirty="0"/>
                    </a:p>
                  </a:txBody>
                  <a:tcPr/>
                </a:tc>
                <a:tc>
                  <a:txBody>
                    <a:bodyPr/>
                    <a:lstStyle/>
                    <a:p>
                      <a:r>
                        <a:rPr lang="nl-NL" dirty="0" smtClean="0"/>
                        <a:t>2 * Samtec ERF8-50... (USB3 connector also moved)</a:t>
                      </a:r>
                      <a:endParaRPr lang="nl-NL" dirty="0"/>
                    </a:p>
                  </a:txBody>
                  <a:tcPr/>
                </a:tc>
                <a:extLst>
                  <a:ext uri="{0D108BD9-81ED-4DB2-BD59-A6C34878D82A}">
                    <a16:rowId xmlns:a16="http://schemas.microsoft.com/office/drawing/2014/main" val="10003"/>
                  </a:ext>
                </a:extLst>
              </a:tr>
              <a:tr h="370840">
                <a:tc>
                  <a:txBody>
                    <a:bodyPr/>
                    <a:lstStyle/>
                    <a:p>
                      <a:r>
                        <a:rPr lang="nl-NL" dirty="0" smtClean="0"/>
                        <a:t>4</a:t>
                      </a:r>
                      <a:endParaRPr lang="nl-NL" dirty="0"/>
                    </a:p>
                  </a:txBody>
                  <a:tcPr/>
                </a:tc>
                <a:tc>
                  <a:txBody>
                    <a:bodyPr/>
                    <a:lstStyle/>
                    <a:p>
                      <a:r>
                        <a:rPr lang="nl-NL" dirty="0" smtClean="0"/>
                        <a:t>Power Converters</a:t>
                      </a:r>
                      <a:endParaRPr lang="nl-NL" dirty="0"/>
                    </a:p>
                  </a:txBody>
                  <a:tcPr/>
                </a:tc>
                <a:tc>
                  <a:txBody>
                    <a:bodyPr/>
                    <a:lstStyle/>
                    <a:p>
                      <a:r>
                        <a:rPr lang="nl-NL" dirty="0" smtClean="0"/>
                        <a:t>Only</a:t>
                      </a:r>
                      <a:r>
                        <a:rPr lang="nl-NL" baseline="0" dirty="0" smtClean="0"/>
                        <a:t> COTS DCDC</a:t>
                      </a:r>
                      <a:endParaRPr lang="nl-NL" dirty="0"/>
                    </a:p>
                  </a:txBody>
                  <a:tcPr/>
                </a:tc>
                <a:tc>
                  <a:txBody>
                    <a:bodyPr/>
                    <a:lstStyle/>
                    <a:p>
                      <a:r>
                        <a:rPr lang="nl-NL" dirty="0" smtClean="0"/>
                        <a:t>Besides COTS also FEASTMP_CLP placeholder </a:t>
                      </a:r>
                    </a:p>
                    <a:p>
                      <a:r>
                        <a:rPr lang="nl-NL" dirty="0" smtClean="0"/>
                        <a:t>Updated</a:t>
                      </a:r>
                      <a:r>
                        <a:rPr lang="nl-NL" baseline="0" dirty="0" smtClean="0"/>
                        <a:t> DCDC placement for improved PI</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Use of blind via’s to further improve PI </a:t>
                      </a:r>
                    </a:p>
                  </a:txBody>
                  <a:tcPr/>
                </a:tc>
                <a:extLst>
                  <a:ext uri="{0D108BD9-81ED-4DB2-BD59-A6C34878D82A}">
                    <a16:rowId xmlns:a16="http://schemas.microsoft.com/office/drawing/2014/main" val="10004"/>
                  </a:ext>
                </a:extLst>
              </a:tr>
              <a:tr h="370840">
                <a:tc>
                  <a:txBody>
                    <a:bodyPr/>
                    <a:lstStyle/>
                    <a:p>
                      <a:r>
                        <a:rPr lang="nl-NL" dirty="0" smtClean="0"/>
                        <a:t>5</a:t>
                      </a:r>
                      <a:endParaRPr lang="nl-NL" dirty="0"/>
                    </a:p>
                  </a:txBody>
                  <a:tcPr/>
                </a:tc>
                <a:tc gridSpan="3">
                  <a:txBody>
                    <a:bodyPr/>
                    <a:lstStyle/>
                    <a:p>
                      <a:r>
                        <a:rPr lang="nl-NL" dirty="0" smtClean="0"/>
                        <a:t>Removal high compements from the cold plate area, aiming</a:t>
                      </a:r>
                      <a:r>
                        <a:rPr lang="nl-NL" baseline="0" dirty="0" smtClean="0"/>
                        <a:t> for same cold plate power board</a:t>
                      </a:r>
                      <a:endParaRPr lang="nl-NL" dirty="0"/>
                    </a:p>
                  </a:txBody>
                  <a:tcPr/>
                </a:tc>
                <a:tc hMerge="1">
                  <a:txBody>
                    <a:bodyPr/>
                    <a:lstStyle/>
                    <a:p>
                      <a:endParaRPr lang="nl-NL"/>
                    </a:p>
                  </a:txBody>
                  <a:tcPr/>
                </a:tc>
                <a:tc hMerge="1">
                  <a:txBody>
                    <a:bodyPr/>
                    <a:lstStyle/>
                    <a:p>
                      <a:endParaRPr lang="nl-NL" dirty="0"/>
                    </a:p>
                  </a:txBody>
                  <a:tcPr/>
                </a:tc>
                <a:extLst>
                  <a:ext uri="{0D108BD9-81ED-4DB2-BD59-A6C34878D82A}">
                    <a16:rowId xmlns:a16="http://schemas.microsoft.com/office/drawing/2014/main" val="10005"/>
                  </a:ext>
                </a:extLst>
              </a:tr>
              <a:tr h="370840">
                <a:tc>
                  <a:txBody>
                    <a:bodyPr/>
                    <a:lstStyle/>
                    <a:p>
                      <a:r>
                        <a:rPr lang="nl-NL" dirty="0" smtClean="0"/>
                        <a:t>6</a:t>
                      </a:r>
                      <a:endParaRPr lang="nl-NL" dirty="0"/>
                    </a:p>
                  </a:txBody>
                  <a:tcPr/>
                </a:tc>
                <a:tc gridSpan="3">
                  <a:txBody>
                    <a:bodyPr/>
                    <a:lstStyle/>
                    <a:p>
                      <a:r>
                        <a:rPr lang="nl-NL" dirty="0" smtClean="0"/>
                        <a:t>Change Clock distribution with</a:t>
                      </a:r>
                      <a:r>
                        <a:rPr lang="nl-NL" baseline="0" dirty="0" smtClean="0"/>
                        <a:t> </a:t>
                      </a:r>
                      <a:r>
                        <a:rPr lang="nl-NL" dirty="0" smtClean="0"/>
                        <a:t>PA3 clock independent from jitter</a:t>
                      </a:r>
                      <a:r>
                        <a:rPr lang="nl-NL" baseline="0" dirty="0" smtClean="0"/>
                        <a:t> cleaner</a:t>
                      </a:r>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10006"/>
                  </a:ext>
                </a:extLst>
              </a:tr>
              <a:tr h="370840">
                <a:tc>
                  <a:txBody>
                    <a:bodyPr/>
                    <a:lstStyle/>
                    <a:p>
                      <a:r>
                        <a:rPr lang="nl-NL" dirty="0" smtClean="0"/>
                        <a:t>7</a:t>
                      </a:r>
                      <a:endParaRPr lang="nl-NL" dirty="0"/>
                    </a:p>
                  </a:txBody>
                  <a:tcPr/>
                </a:tc>
                <a:tc gridSpan="3">
                  <a:txBody>
                    <a:bodyPr/>
                    <a:lstStyle/>
                    <a:p>
                      <a:r>
                        <a:rPr lang="nl-NL" dirty="0" smtClean="0"/>
                        <a:t>Remove secondary JTAG chain</a:t>
                      </a:r>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10007"/>
                  </a:ext>
                </a:extLst>
              </a:tr>
            </a:tbl>
          </a:graphicData>
        </a:graphic>
      </p:graphicFrame>
      <p:sp>
        <p:nvSpPr>
          <p:cNvPr id="6" name="TextBox 5"/>
          <p:cNvSpPr txBox="1"/>
          <p:nvPr/>
        </p:nvSpPr>
        <p:spPr>
          <a:xfrm>
            <a:off x="2594758" y="5415147"/>
            <a:ext cx="5688281" cy="369332"/>
          </a:xfrm>
          <a:prstGeom prst="rect">
            <a:avLst/>
          </a:prstGeom>
          <a:noFill/>
        </p:spPr>
        <p:txBody>
          <a:bodyPr wrap="square" rtlCol="0">
            <a:spAutoFit/>
          </a:bodyPr>
          <a:lstStyle/>
          <a:p>
            <a:r>
              <a:rPr lang="en-US" dirty="0" smtClean="0"/>
              <a:t>Logic and layout of the board is mostly the same as RUv1.1</a:t>
            </a:r>
            <a:endParaRPr lang="en-US" dirty="0"/>
          </a:p>
        </p:txBody>
      </p:sp>
    </p:spTree>
    <p:extLst>
      <p:ext uri="{BB962C8B-B14F-4D97-AF65-F5344CB8AC3E}">
        <p14:creationId xmlns:p14="http://schemas.microsoft.com/office/powerpoint/2010/main" val="36766218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Differences RUv1 -&gt; RUv2</a:t>
            </a:r>
            <a:endParaRPr lang="en-US" dirty="0"/>
          </a:p>
        </p:txBody>
      </p:sp>
      <p:sp>
        <p:nvSpPr>
          <p:cNvPr id="3" name="Date Placeholder 2"/>
          <p:cNvSpPr>
            <a:spLocks noGrp="1"/>
          </p:cNvSpPr>
          <p:nvPr>
            <p:ph type="dt" sz="half" idx="10"/>
          </p:nvPr>
        </p:nvSpPr>
        <p:spPr/>
        <p:txBody>
          <a:bodyPr/>
          <a:lstStyle/>
          <a:p>
            <a:r>
              <a:rPr lang="en-US" dirty="0" smtClean="0"/>
              <a:t>July 19-20, 2018</a:t>
            </a:r>
            <a:endParaRPr lang="en-US" dirty="0"/>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29</a:t>
            </a:fld>
            <a:endParaRPr lang="en-US" dirty="0"/>
          </a:p>
        </p:txBody>
      </p:sp>
      <p:sp>
        <p:nvSpPr>
          <p:cNvPr id="8" name="Slide Number Placeholder 5"/>
          <p:cNvSpPr txBox="1">
            <a:spLocks/>
          </p:cNvSpPr>
          <p:nvPr/>
        </p:nvSpPr>
        <p:spPr>
          <a:xfrm>
            <a:off x="10559684" y="6579621"/>
            <a:ext cx="1385329" cy="25268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20" y="902938"/>
            <a:ext cx="3962214" cy="5368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892" y="844337"/>
            <a:ext cx="5297283" cy="5484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flipV="1">
            <a:off x="4280227" y="1223329"/>
            <a:ext cx="1815773" cy="2363052"/>
          </a:xfrm>
          <a:prstGeom prst="straightConnector1">
            <a:avLst/>
          </a:prstGeom>
          <a:ln w="444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76995" y="2228804"/>
            <a:ext cx="340158" cy="461665"/>
          </a:xfrm>
          <a:prstGeom prst="rect">
            <a:avLst/>
          </a:prstGeom>
          <a:noFill/>
        </p:spPr>
        <p:txBody>
          <a:bodyPr wrap="none" rtlCol="0">
            <a:spAutoFit/>
          </a:bodyPr>
          <a:lstStyle/>
          <a:p>
            <a:r>
              <a:rPr lang="nl-NL" sz="2400" dirty="0" smtClean="0"/>
              <a:t>2</a:t>
            </a:r>
          </a:p>
        </p:txBody>
      </p:sp>
      <p:sp>
        <p:nvSpPr>
          <p:cNvPr id="13" name="Freeform 12"/>
          <p:cNvSpPr/>
          <p:nvPr/>
        </p:nvSpPr>
        <p:spPr>
          <a:xfrm rot="10800000">
            <a:off x="1927918" y="2579662"/>
            <a:ext cx="5129970" cy="1310641"/>
          </a:xfrm>
          <a:custGeom>
            <a:avLst/>
            <a:gdLst>
              <a:gd name="connsiteX0" fmla="*/ 0 w 4905955"/>
              <a:gd name="connsiteY0" fmla="*/ 1143918 h 1143918"/>
              <a:gd name="connsiteX1" fmla="*/ 2608028 w 4905955"/>
              <a:gd name="connsiteY1" fmla="*/ 14833 h 1143918"/>
              <a:gd name="connsiteX2" fmla="*/ 4905955 w 4905955"/>
              <a:gd name="connsiteY2" fmla="*/ 468057 h 1143918"/>
              <a:gd name="connsiteX3" fmla="*/ 4905955 w 4905955"/>
              <a:gd name="connsiteY3" fmla="*/ 468057 h 1143918"/>
            </a:gdLst>
            <a:ahLst/>
            <a:cxnLst>
              <a:cxn ang="0">
                <a:pos x="connsiteX0" y="connsiteY0"/>
              </a:cxn>
              <a:cxn ang="0">
                <a:pos x="connsiteX1" y="connsiteY1"/>
              </a:cxn>
              <a:cxn ang="0">
                <a:pos x="connsiteX2" y="connsiteY2"/>
              </a:cxn>
              <a:cxn ang="0">
                <a:pos x="connsiteX3" y="connsiteY3"/>
              </a:cxn>
            </a:cxnLst>
            <a:rect l="l" t="t" r="r" b="b"/>
            <a:pathLst>
              <a:path w="4905955" h="1143918">
                <a:moveTo>
                  <a:pt x="0" y="1143918"/>
                </a:moveTo>
                <a:cubicBezTo>
                  <a:pt x="895184" y="635697"/>
                  <a:pt x="1790369" y="127477"/>
                  <a:pt x="2608028" y="14833"/>
                </a:cubicBezTo>
                <a:cubicBezTo>
                  <a:pt x="3425687" y="-97811"/>
                  <a:pt x="4905955" y="468057"/>
                  <a:pt x="4905955" y="468057"/>
                </a:cubicBezTo>
                <a:lnTo>
                  <a:pt x="4905955" y="468057"/>
                </a:lnTo>
              </a:path>
            </a:pathLst>
          </a:custGeom>
          <a:noFill/>
          <a:ln w="44450">
            <a:solidFill>
              <a:schemeClr val="accent4"/>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xtBox 13"/>
          <p:cNvSpPr txBox="1"/>
          <p:nvPr/>
        </p:nvSpPr>
        <p:spPr>
          <a:xfrm>
            <a:off x="5217036" y="3489067"/>
            <a:ext cx="340158" cy="461665"/>
          </a:xfrm>
          <a:prstGeom prst="rect">
            <a:avLst/>
          </a:prstGeom>
          <a:noFill/>
        </p:spPr>
        <p:txBody>
          <a:bodyPr wrap="none" rtlCol="0">
            <a:spAutoFit/>
          </a:bodyPr>
          <a:lstStyle/>
          <a:p>
            <a:r>
              <a:rPr lang="nl-NL" sz="2400" dirty="0"/>
              <a:t>3</a:t>
            </a:r>
            <a:endParaRPr lang="nl-NL" sz="2400" dirty="0" smtClean="0"/>
          </a:p>
        </p:txBody>
      </p:sp>
      <p:sp>
        <p:nvSpPr>
          <p:cNvPr id="15" name="Oval 14"/>
          <p:cNvSpPr/>
          <p:nvPr/>
        </p:nvSpPr>
        <p:spPr>
          <a:xfrm>
            <a:off x="9446480" y="2954398"/>
            <a:ext cx="1781695" cy="3316913"/>
          </a:xfrm>
          <a:prstGeom prst="ellipse">
            <a:avLst/>
          </a:prstGeom>
          <a:solidFill>
            <a:schemeClr val="accent1">
              <a:alpha val="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xtBox 15"/>
          <p:cNvSpPr txBox="1"/>
          <p:nvPr/>
        </p:nvSpPr>
        <p:spPr>
          <a:xfrm>
            <a:off x="11185738" y="4281366"/>
            <a:ext cx="340158" cy="461665"/>
          </a:xfrm>
          <a:prstGeom prst="rect">
            <a:avLst/>
          </a:prstGeom>
          <a:noFill/>
        </p:spPr>
        <p:txBody>
          <a:bodyPr wrap="none" rtlCol="0">
            <a:spAutoFit/>
          </a:bodyPr>
          <a:lstStyle/>
          <a:p>
            <a:r>
              <a:rPr lang="nl-NL" sz="2400" dirty="0"/>
              <a:t>4</a:t>
            </a:r>
            <a:endParaRPr lang="nl-NL" sz="2400" dirty="0" smtClean="0"/>
          </a:p>
        </p:txBody>
      </p:sp>
      <p:cxnSp>
        <p:nvCxnSpPr>
          <p:cNvPr id="17" name="Straight Arrow Connector 16"/>
          <p:cNvCxnSpPr/>
          <p:nvPr/>
        </p:nvCxnSpPr>
        <p:spPr>
          <a:xfrm>
            <a:off x="5930892" y="728814"/>
            <a:ext cx="5254846" cy="0"/>
          </a:xfrm>
          <a:prstGeom prst="straightConnector1">
            <a:avLst/>
          </a:prstGeom>
          <a:ln w="44450">
            <a:solidFill>
              <a:schemeClr val="accent4"/>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0183102" y="995149"/>
            <a:ext cx="893681" cy="1440870"/>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xtBox 18"/>
          <p:cNvSpPr txBox="1"/>
          <p:nvPr/>
        </p:nvSpPr>
        <p:spPr>
          <a:xfrm>
            <a:off x="11252348" y="1432540"/>
            <a:ext cx="340158" cy="461665"/>
          </a:xfrm>
          <a:prstGeom prst="rect">
            <a:avLst/>
          </a:prstGeom>
          <a:noFill/>
        </p:spPr>
        <p:txBody>
          <a:bodyPr wrap="none" rtlCol="0">
            <a:spAutoFit/>
          </a:bodyPr>
          <a:lstStyle/>
          <a:p>
            <a:r>
              <a:rPr lang="nl-NL" sz="2400" dirty="0"/>
              <a:t>5</a:t>
            </a:r>
            <a:endParaRPr lang="nl-NL" sz="2400" dirty="0" smtClean="0"/>
          </a:p>
        </p:txBody>
      </p:sp>
      <p:sp>
        <p:nvSpPr>
          <p:cNvPr id="20" name="Oval 19"/>
          <p:cNvSpPr/>
          <p:nvPr/>
        </p:nvSpPr>
        <p:spPr>
          <a:xfrm>
            <a:off x="6724309" y="4857750"/>
            <a:ext cx="893681" cy="1413561"/>
          </a:xfrm>
          <a:prstGeom prst="ellipse">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Box 20"/>
          <p:cNvSpPr txBox="1"/>
          <p:nvPr/>
        </p:nvSpPr>
        <p:spPr>
          <a:xfrm>
            <a:off x="7348528" y="5417204"/>
            <a:ext cx="340158" cy="461665"/>
          </a:xfrm>
          <a:prstGeom prst="rect">
            <a:avLst/>
          </a:prstGeom>
          <a:noFill/>
        </p:spPr>
        <p:txBody>
          <a:bodyPr wrap="none" rtlCol="0">
            <a:spAutoFit/>
          </a:bodyPr>
          <a:lstStyle/>
          <a:p>
            <a:r>
              <a:rPr lang="nl-NL" sz="2400" dirty="0">
                <a:solidFill>
                  <a:srgbClr val="FFC000"/>
                </a:solidFill>
              </a:rPr>
              <a:t>5</a:t>
            </a:r>
            <a:endParaRPr lang="nl-NL" sz="2400" dirty="0" smtClean="0">
              <a:solidFill>
                <a:srgbClr val="FFC000"/>
              </a:solidFill>
            </a:endParaRPr>
          </a:p>
        </p:txBody>
      </p:sp>
      <p:sp>
        <p:nvSpPr>
          <p:cNvPr id="24" name="TextBox 23"/>
          <p:cNvSpPr txBox="1"/>
          <p:nvPr/>
        </p:nvSpPr>
        <p:spPr>
          <a:xfrm>
            <a:off x="5566561" y="512368"/>
            <a:ext cx="340158" cy="461665"/>
          </a:xfrm>
          <a:prstGeom prst="rect">
            <a:avLst/>
          </a:prstGeom>
          <a:noFill/>
        </p:spPr>
        <p:txBody>
          <a:bodyPr wrap="none" rtlCol="0">
            <a:spAutoFit/>
          </a:bodyPr>
          <a:lstStyle/>
          <a:p>
            <a:r>
              <a:rPr lang="nl-NL" sz="2400" dirty="0" smtClean="0"/>
              <a:t>1</a:t>
            </a:r>
          </a:p>
        </p:txBody>
      </p:sp>
    </p:spTree>
    <p:extLst>
      <p:ext uri="{BB962C8B-B14F-4D97-AF65-F5344CB8AC3E}">
        <p14:creationId xmlns:p14="http://schemas.microsoft.com/office/powerpoint/2010/main" val="3778940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sPhenix</a:t>
            </a:r>
            <a:r>
              <a:rPr lang="en-US" dirty="0" smtClean="0"/>
              <a:t> Readout Electronics System</a:t>
            </a:r>
            <a:endParaRPr lang="en-US" dirty="0"/>
          </a:p>
        </p:txBody>
      </p:sp>
      <p:sp>
        <p:nvSpPr>
          <p:cNvPr id="4" name="Date Placeholder 3"/>
          <p:cNvSpPr>
            <a:spLocks noGrp="1"/>
          </p:cNvSpPr>
          <p:nvPr>
            <p:ph type="dt" sz="half" idx="10"/>
          </p:nvPr>
        </p:nvSpPr>
        <p:spPr/>
        <p:txBody>
          <a:bodyPr/>
          <a:lstStyle/>
          <a:p>
            <a:r>
              <a:rPr lang="en-US" smtClean="0"/>
              <a:t>July 19-20, 2018</a:t>
            </a:r>
            <a:endParaRPr lang="en-US"/>
          </a:p>
        </p:txBody>
      </p:sp>
      <p:sp>
        <p:nvSpPr>
          <p:cNvPr id="5" name="Footer Placeholder 4"/>
          <p:cNvSpPr>
            <a:spLocks noGrp="1"/>
          </p:cNvSpPr>
          <p:nvPr>
            <p:ph type="ftr" sz="quarter" idx="11"/>
          </p:nvPr>
        </p:nvSpPr>
        <p:spPr/>
        <p:txBody>
          <a:bodyPr/>
          <a:lstStyle/>
          <a:p>
            <a:r>
              <a:rPr lang="en-US" smtClean="0"/>
              <a:t>jschamba@physics.utexas.edu</a:t>
            </a:r>
            <a:endParaRPr lang="en-US" dirty="0"/>
          </a:p>
        </p:txBody>
      </p:sp>
      <p:sp>
        <p:nvSpPr>
          <p:cNvPr id="6" name="Slide Number Placeholder 5"/>
          <p:cNvSpPr>
            <a:spLocks noGrp="1"/>
          </p:cNvSpPr>
          <p:nvPr>
            <p:ph type="sldNum" sz="quarter" idx="12"/>
          </p:nvPr>
        </p:nvSpPr>
        <p:spPr/>
        <p:txBody>
          <a:bodyPr/>
          <a:lstStyle/>
          <a:p>
            <a:fld id="{667E4D97-BD2B-4705-8F05-B9EB893EED35}" type="slidenum">
              <a:rPr lang="en-US" smtClean="0"/>
              <a:t>3</a:t>
            </a:fld>
            <a:endParaRPr lang="en-US"/>
          </a:p>
        </p:txBody>
      </p:sp>
      <p:sp>
        <p:nvSpPr>
          <p:cNvPr id="7" name="Content Placeholder 2"/>
          <p:cNvSpPr txBox="1">
            <a:spLocks/>
          </p:cNvSpPr>
          <p:nvPr/>
        </p:nvSpPr>
        <p:spPr>
          <a:xfrm>
            <a:off x="342900" y="1460500"/>
            <a:ext cx="8343900" cy="4152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Hardware</a:t>
            </a:r>
          </a:p>
          <a:p>
            <a:pPr lvl="1"/>
            <a:r>
              <a:rPr lang="en-US" dirty="0" smtClean="0"/>
              <a:t>48 ALICE ALPIDE Staves + Interface Cables</a:t>
            </a:r>
          </a:p>
          <a:p>
            <a:pPr lvl="1"/>
            <a:r>
              <a:rPr lang="en-US" dirty="0" smtClean="0"/>
              <a:t>48 Front End Electronics (ALICE RUv2)</a:t>
            </a:r>
          </a:p>
          <a:p>
            <a:pPr lvl="1"/>
            <a:r>
              <a:rPr lang="en-US" dirty="0" smtClean="0"/>
              <a:t>6 Back End Electronics (ATLAS FELIX v2.x)</a:t>
            </a:r>
          </a:p>
          <a:p>
            <a:pPr lvl="1"/>
            <a:r>
              <a:rPr lang="en-US" dirty="0" smtClean="0"/>
              <a:t>6 EBDC server</a:t>
            </a:r>
          </a:p>
          <a:p>
            <a:pPr lvl="1"/>
            <a:r>
              <a:rPr lang="en-US" dirty="0" smtClean="0"/>
              <a:t>24 Power Boards + Supplies + Cables</a:t>
            </a:r>
          </a:p>
          <a:p>
            <a:pPr lvl="1"/>
            <a:r>
              <a:rPr lang="en-US" dirty="0" smtClean="0"/>
              <a:t>48 Stave to RU cables</a:t>
            </a:r>
          </a:p>
          <a:p>
            <a:pPr lvl="1"/>
            <a:r>
              <a:rPr lang="en-US" dirty="0" smtClean="0"/>
              <a:t>144 data fiber optic cables (3 fibers x 48 FEE)</a:t>
            </a:r>
          </a:p>
          <a:p>
            <a:r>
              <a:rPr lang="en-US" dirty="0" smtClean="0"/>
              <a:t>Electronics Spares ~20%</a:t>
            </a:r>
          </a:p>
          <a:p>
            <a:r>
              <a:rPr lang="en-US" dirty="0" smtClean="0"/>
              <a:t>Stave Spares </a:t>
            </a:r>
            <a:r>
              <a:rPr lang="en-US" dirty="0" smtClean="0"/>
              <a:t>~75%</a:t>
            </a:r>
            <a:endParaRPr lang="en-US" dirty="0"/>
          </a:p>
        </p:txBody>
      </p:sp>
    </p:spTree>
    <p:extLst>
      <p:ext uri="{BB962C8B-B14F-4D97-AF65-F5344CB8AC3E}">
        <p14:creationId xmlns:p14="http://schemas.microsoft.com/office/powerpoint/2010/main" val="4216694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Firmware</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30</a:t>
            </a:fld>
            <a:endParaRPr lang="en-US"/>
          </a:p>
        </p:txBody>
      </p:sp>
    </p:spTree>
    <p:extLst>
      <p:ext uri="{BB962C8B-B14F-4D97-AF65-F5344CB8AC3E}">
        <p14:creationId xmlns:p14="http://schemas.microsoft.com/office/powerpoint/2010/main" val="2151945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Firmware Overview</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31</a:t>
            </a:fld>
            <a:endParaRPr lang="en-US"/>
          </a:p>
        </p:txBody>
      </p:sp>
      <p:grpSp>
        <p:nvGrpSpPr>
          <p:cNvPr id="6" name="Group 5"/>
          <p:cNvGrpSpPr/>
          <p:nvPr/>
        </p:nvGrpSpPr>
        <p:grpSpPr>
          <a:xfrm>
            <a:off x="1755970" y="4636334"/>
            <a:ext cx="1321336" cy="1354509"/>
            <a:chOff x="524374" y="5085230"/>
            <a:chExt cx="1321336" cy="1354509"/>
          </a:xfrm>
        </p:grpSpPr>
        <p:sp>
          <p:nvSpPr>
            <p:cNvPr id="7" name="Rectangle 6"/>
            <p:cNvSpPr/>
            <p:nvPr/>
          </p:nvSpPr>
          <p:spPr>
            <a:xfrm>
              <a:off x="549217" y="5143739"/>
              <a:ext cx="1296493" cy="1296000"/>
            </a:xfrm>
            <a:prstGeom prst="rect">
              <a:avLst/>
            </a:prstGeom>
            <a:solidFill>
              <a:schemeClr val="accent5">
                <a:lumMod val="20000"/>
                <a:lumOff val="80000"/>
              </a:schemeClr>
            </a:solidFill>
            <a:ln w="19050">
              <a:solidFill>
                <a:schemeClr val="accent6"/>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p>
          </p:txBody>
        </p:sp>
        <p:sp>
          <p:nvSpPr>
            <p:cNvPr id="8" name="Rectangle 7"/>
            <p:cNvSpPr/>
            <p:nvPr/>
          </p:nvSpPr>
          <p:spPr>
            <a:xfrm>
              <a:off x="524374" y="5085230"/>
              <a:ext cx="996944" cy="229089"/>
            </a:xfrm>
            <a:prstGeom prst="rect">
              <a:avLst/>
            </a:prstGeom>
          </p:spPr>
          <p:txBody>
            <a:bodyPr wrap="none">
              <a:spAutoFit/>
            </a:bodyPr>
            <a:lstStyle/>
            <a:p>
              <a:r>
                <a:rPr lang="en-US" sz="1000" b="1" dirty="0">
                  <a:solidFill>
                    <a:srgbClr val="C00000"/>
                  </a:solidFill>
                </a:rPr>
                <a:t>Power Unit (PU)</a:t>
              </a:r>
              <a:endParaRPr lang="en-US" sz="1000" dirty="0"/>
            </a:p>
          </p:txBody>
        </p:sp>
        <p:pic>
          <p:nvPicPr>
            <p:cNvPr id="9" name="Picture 8"/>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5264710"/>
              <a:ext cx="242059" cy="242059"/>
            </a:xfrm>
            <a:prstGeom prst="rect">
              <a:avLst/>
            </a:prstGeom>
          </p:spPr>
        </p:pic>
        <p:pic>
          <p:nvPicPr>
            <p:cNvPr id="10" name="Picture 9"/>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5264710"/>
              <a:ext cx="242059" cy="242059"/>
            </a:xfrm>
            <a:prstGeom prst="rect">
              <a:avLst/>
            </a:prstGeom>
          </p:spPr>
        </p:pic>
        <p:pic>
          <p:nvPicPr>
            <p:cNvPr id="11" name="Picture 10"/>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5264710"/>
              <a:ext cx="242059" cy="242059"/>
            </a:xfrm>
            <a:prstGeom prst="rect">
              <a:avLst/>
            </a:prstGeom>
          </p:spPr>
        </p:pic>
        <p:pic>
          <p:nvPicPr>
            <p:cNvPr id="12" name="Picture 11"/>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5552750"/>
              <a:ext cx="242059" cy="242059"/>
            </a:xfrm>
            <a:prstGeom prst="rect">
              <a:avLst/>
            </a:prstGeom>
          </p:spPr>
        </p:pic>
        <p:pic>
          <p:nvPicPr>
            <p:cNvPr id="13" name="Picture 12"/>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5552750"/>
              <a:ext cx="242059" cy="242059"/>
            </a:xfrm>
            <a:prstGeom prst="rect">
              <a:avLst/>
            </a:prstGeom>
          </p:spPr>
        </p:pic>
        <p:pic>
          <p:nvPicPr>
            <p:cNvPr id="14" name="Picture 13"/>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5552750"/>
              <a:ext cx="242059" cy="242059"/>
            </a:xfrm>
            <a:prstGeom prst="rect">
              <a:avLst/>
            </a:prstGeom>
          </p:spPr>
        </p:pic>
        <p:pic>
          <p:nvPicPr>
            <p:cNvPr id="15" name="Picture 14"/>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5840790"/>
              <a:ext cx="242059" cy="242059"/>
            </a:xfrm>
            <a:prstGeom prst="rect">
              <a:avLst/>
            </a:prstGeom>
          </p:spPr>
        </p:pic>
        <p:pic>
          <p:nvPicPr>
            <p:cNvPr id="16" name="Picture 15"/>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5840790"/>
              <a:ext cx="242059" cy="242059"/>
            </a:xfrm>
            <a:prstGeom prst="rect">
              <a:avLst/>
            </a:prstGeom>
          </p:spPr>
        </p:pic>
        <p:pic>
          <p:nvPicPr>
            <p:cNvPr id="17" name="Picture 16"/>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5840790"/>
              <a:ext cx="242059" cy="242059"/>
            </a:xfrm>
            <a:prstGeom prst="rect">
              <a:avLst/>
            </a:prstGeom>
          </p:spPr>
        </p:pic>
        <p:pic>
          <p:nvPicPr>
            <p:cNvPr id="18" name="Picture 17"/>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6128830"/>
              <a:ext cx="242059" cy="242059"/>
            </a:xfrm>
            <a:prstGeom prst="rect">
              <a:avLst/>
            </a:prstGeom>
          </p:spPr>
        </p:pic>
        <p:pic>
          <p:nvPicPr>
            <p:cNvPr id="19" name="Picture 18"/>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6128830"/>
              <a:ext cx="242059" cy="242059"/>
            </a:xfrm>
            <a:prstGeom prst="rect">
              <a:avLst/>
            </a:prstGeom>
          </p:spPr>
        </p:pic>
        <p:pic>
          <p:nvPicPr>
            <p:cNvPr id="20" name="Picture 19"/>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6128830"/>
              <a:ext cx="242059" cy="242059"/>
            </a:xfrm>
            <a:prstGeom prst="rect">
              <a:avLst/>
            </a:prstGeom>
          </p:spPr>
        </p:pic>
        <p:pic>
          <p:nvPicPr>
            <p:cNvPr id="21" name="Picture 20"/>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5264710"/>
              <a:ext cx="242059" cy="242059"/>
            </a:xfrm>
            <a:prstGeom prst="rect">
              <a:avLst/>
            </a:prstGeom>
          </p:spPr>
        </p:pic>
        <p:pic>
          <p:nvPicPr>
            <p:cNvPr id="22" name="Picture 21"/>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5552750"/>
              <a:ext cx="242059" cy="242059"/>
            </a:xfrm>
            <a:prstGeom prst="rect">
              <a:avLst/>
            </a:prstGeom>
          </p:spPr>
        </p:pic>
        <p:pic>
          <p:nvPicPr>
            <p:cNvPr id="23" name="Picture 22"/>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5840790"/>
              <a:ext cx="242059" cy="242059"/>
            </a:xfrm>
            <a:prstGeom prst="rect">
              <a:avLst/>
            </a:prstGeom>
          </p:spPr>
        </p:pic>
        <p:pic>
          <p:nvPicPr>
            <p:cNvPr id="24" name="Picture 23"/>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6128830"/>
              <a:ext cx="242059" cy="242059"/>
            </a:xfrm>
            <a:prstGeom prst="rect">
              <a:avLst/>
            </a:prstGeom>
          </p:spPr>
        </p:pic>
      </p:grpSp>
      <p:sp>
        <p:nvSpPr>
          <p:cNvPr id="25" name="Right Arrow 24"/>
          <p:cNvSpPr/>
          <p:nvPr/>
        </p:nvSpPr>
        <p:spPr>
          <a:xfrm>
            <a:off x="7253886" y="1806272"/>
            <a:ext cx="1152190" cy="26196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Data @ 3.2 Gb/s</a:t>
            </a:r>
            <a:endParaRPr lang="en-US" sz="1000" dirty="0">
              <a:solidFill>
                <a:schemeClr val="tx1"/>
              </a:solidFill>
            </a:endParaRPr>
          </a:p>
        </p:txBody>
      </p:sp>
      <p:sp>
        <p:nvSpPr>
          <p:cNvPr id="26" name="Left Arrow 25"/>
          <p:cNvSpPr/>
          <p:nvPr/>
        </p:nvSpPr>
        <p:spPr>
          <a:xfrm>
            <a:off x="7253886" y="3284042"/>
            <a:ext cx="1152190" cy="270149"/>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Trigger</a:t>
            </a:r>
            <a:endParaRPr lang="en-US" sz="1000" dirty="0">
              <a:solidFill>
                <a:schemeClr val="bg1"/>
              </a:solidFill>
            </a:endParaRPr>
          </a:p>
        </p:txBody>
      </p:sp>
      <p:grpSp>
        <p:nvGrpSpPr>
          <p:cNvPr id="27" name="Group 26"/>
          <p:cNvGrpSpPr/>
          <p:nvPr/>
        </p:nvGrpSpPr>
        <p:grpSpPr>
          <a:xfrm>
            <a:off x="4589586" y="1530359"/>
            <a:ext cx="569550" cy="538250"/>
            <a:chOff x="1691600" y="836800"/>
            <a:chExt cx="813258" cy="813258"/>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21428" t="21428" r="21428" b="21428"/>
            <a:stretch/>
          </p:blipFill>
          <p:spPr>
            <a:xfrm>
              <a:off x="1691600" y="836800"/>
              <a:ext cx="813258" cy="813258"/>
            </a:xfrm>
            <a:prstGeom prst="rect">
              <a:avLst/>
            </a:prstGeom>
          </p:spPr>
        </p:pic>
        <p:sp>
          <p:nvSpPr>
            <p:cNvPr id="29" name="TextBox 28"/>
            <p:cNvSpPr txBox="1"/>
            <p:nvPr/>
          </p:nvSpPr>
          <p:spPr>
            <a:xfrm>
              <a:off x="1792864" y="1039870"/>
              <a:ext cx="542170" cy="474401"/>
            </a:xfrm>
            <a:prstGeom prst="rect">
              <a:avLst/>
            </a:prstGeom>
            <a:noFill/>
          </p:spPr>
          <p:txBody>
            <a:bodyPr wrap="none" lIns="36000" tIns="36000" rIns="36000" bIns="36000" rtlCol="0" anchor="ctr" anchorCtr="0">
              <a:noAutofit/>
            </a:bodyPr>
            <a:lstStyle/>
            <a:p>
              <a:pPr algn="ctr"/>
              <a:r>
                <a:rPr lang="en-US" sz="900" b="1" dirty="0" smtClean="0">
                  <a:solidFill>
                    <a:schemeClr val="bg1"/>
                  </a:solidFill>
                </a:rPr>
                <a:t>GBTx</a:t>
              </a:r>
              <a:endParaRPr lang="en-US" sz="2000" b="1" dirty="0" smtClean="0">
                <a:solidFill>
                  <a:schemeClr val="bg1"/>
                </a:solidFill>
              </a:endParaRPr>
            </a:p>
          </p:txBody>
        </p:sp>
      </p:grpSp>
      <p:pic>
        <p:nvPicPr>
          <p:cNvPr id="30" name="Picture 29"/>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5000" contrast="-40000"/>
                    </a14:imgEffect>
                  </a14:imgLayer>
                </a14:imgProps>
              </a:ext>
              <a:ext uri="{28A0092B-C50C-407E-A947-70E740481C1C}">
                <a14:useLocalDpi xmlns:a14="http://schemas.microsoft.com/office/drawing/2010/main" val="0"/>
              </a:ext>
            </a:extLst>
          </a:blip>
          <a:srcRect l="11735" t="17743" r="17087" b="52022"/>
          <a:stretch/>
        </p:blipFill>
        <p:spPr>
          <a:xfrm>
            <a:off x="516750" y="1378371"/>
            <a:ext cx="1368297" cy="200023"/>
          </a:xfrm>
          <a:prstGeom prst="rect">
            <a:avLst/>
          </a:prstGeom>
        </p:spPr>
      </p:pic>
      <p:cxnSp>
        <p:nvCxnSpPr>
          <p:cNvPr id="31" name="Straight Connector 30"/>
          <p:cNvCxnSpPr/>
          <p:nvPr/>
        </p:nvCxnSpPr>
        <p:spPr>
          <a:xfrm flipH="1">
            <a:off x="5165697" y="1964574"/>
            <a:ext cx="648089" cy="0"/>
          </a:xfrm>
          <a:prstGeom prst="line">
            <a:avLst/>
          </a:prstGeom>
          <a:ln w="38100">
            <a:solidFill>
              <a:srgbClr val="FFC000"/>
            </a:solidFill>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4589486" y="2300650"/>
            <a:ext cx="569650" cy="551748"/>
            <a:chOff x="1691600" y="836800"/>
            <a:chExt cx="813258" cy="813258"/>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21428" t="21428" r="21428" b="21428"/>
            <a:stretch/>
          </p:blipFill>
          <p:spPr>
            <a:xfrm>
              <a:off x="1691600" y="836800"/>
              <a:ext cx="813258" cy="813258"/>
            </a:xfrm>
            <a:prstGeom prst="rect">
              <a:avLst/>
            </a:prstGeom>
          </p:spPr>
        </p:pic>
        <p:sp>
          <p:nvSpPr>
            <p:cNvPr id="34" name="TextBox 33"/>
            <p:cNvSpPr txBox="1"/>
            <p:nvPr/>
          </p:nvSpPr>
          <p:spPr>
            <a:xfrm>
              <a:off x="1792864" y="1039870"/>
              <a:ext cx="542170" cy="474401"/>
            </a:xfrm>
            <a:prstGeom prst="rect">
              <a:avLst/>
            </a:prstGeom>
            <a:noFill/>
          </p:spPr>
          <p:txBody>
            <a:bodyPr wrap="none" lIns="36000" tIns="36000" rIns="36000" bIns="36000" rtlCol="0" anchor="ctr" anchorCtr="0">
              <a:noAutofit/>
            </a:bodyPr>
            <a:lstStyle/>
            <a:p>
              <a:pPr algn="ctr"/>
              <a:r>
                <a:rPr lang="en-US" sz="900" b="1" dirty="0" smtClean="0">
                  <a:solidFill>
                    <a:schemeClr val="bg1"/>
                  </a:solidFill>
                </a:rPr>
                <a:t>GBTx</a:t>
              </a:r>
              <a:endParaRPr lang="en-US" sz="2000" b="1" dirty="0" smtClean="0">
                <a:solidFill>
                  <a:schemeClr val="bg1"/>
                </a:solidFill>
              </a:endParaRPr>
            </a:p>
          </p:txBody>
        </p:sp>
      </p:grpSp>
      <p:cxnSp>
        <p:nvCxnSpPr>
          <p:cNvPr id="35" name="Straight Connector 34"/>
          <p:cNvCxnSpPr/>
          <p:nvPr/>
        </p:nvCxnSpPr>
        <p:spPr>
          <a:xfrm flipH="1">
            <a:off x="5165697" y="2563942"/>
            <a:ext cx="648089" cy="0"/>
          </a:xfrm>
          <a:prstGeom prst="line">
            <a:avLst/>
          </a:prstGeom>
          <a:ln w="38100">
            <a:solidFill>
              <a:srgbClr val="FFC000"/>
            </a:solidFill>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165696" y="3508439"/>
            <a:ext cx="648090" cy="0"/>
          </a:xfrm>
          <a:prstGeom prst="line">
            <a:avLst/>
          </a:prstGeom>
          <a:ln w="38100">
            <a:solidFill>
              <a:srgbClr val="FF00FF"/>
            </a:solidFill>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4589486" y="3084440"/>
            <a:ext cx="569650" cy="599024"/>
            <a:chOff x="1691600" y="836800"/>
            <a:chExt cx="813258" cy="813258"/>
          </a:xfrm>
        </p:grpSpPr>
        <p:pic>
          <p:nvPicPr>
            <p:cNvPr id="38" name="Picture 37"/>
            <p:cNvPicPr>
              <a:picLocks noChangeAspect="1"/>
            </p:cNvPicPr>
            <p:nvPr/>
          </p:nvPicPr>
          <p:blipFill rotWithShape="1">
            <a:blip r:embed="rId3" cstate="print">
              <a:extLst>
                <a:ext uri="{28A0092B-C50C-407E-A947-70E740481C1C}">
                  <a14:useLocalDpi xmlns:a14="http://schemas.microsoft.com/office/drawing/2010/main" val="0"/>
                </a:ext>
              </a:extLst>
            </a:blip>
            <a:srcRect l="21428" t="21428" r="21428" b="21428"/>
            <a:stretch/>
          </p:blipFill>
          <p:spPr>
            <a:xfrm>
              <a:off x="1691600" y="836800"/>
              <a:ext cx="813258" cy="813258"/>
            </a:xfrm>
            <a:prstGeom prst="rect">
              <a:avLst/>
            </a:prstGeom>
          </p:spPr>
        </p:pic>
        <p:sp>
          <p:nvSpPr>
            <p:cNvPr id="39" name="TextBox 38"/>
            <p:cNvSpPr txBox="1"/>
            <p:nvPr/>
          </p:nvSpPr>
          <p:spPr>
            <a:xfrm>
              <a:off x="1792864" y="1039870"/>
              <a:ext cx="542170" cy="474401"/>
            </a:xfrm>
            <a:prstGeom prst="rect">
              <a:avLst/>
            </a:prstGeom>
            <a:noFill/>
          </p:spPr>
          <p:txBody>
            <a:bodyPr wrap="none" lIns="36000" tIns="36000" rIns="36000" bIns="36000" rtlCol="0" anchor="ctr" anchorCtr="0">
              <a:noAutofit/>
            </a:bodyPr>
            <a:lstStyle/>
            <a:p>
              <a:pPr algn="ctr"/>
              <a:r>
                <a:rPr lang="en-US" sz="900" b="1" dirty="0" smtClean="0">
                  <a:solidFill>
                    <a:schemeClr val="bg1"/>
                  </a:solidFill>
                </a:rPr>
                <a:t>GBTx</a:t>
              </a:r>
              <a:endParaRPr lang="en-US" sz="2000" b="1" dirty="0" smtClean="0">
                <a:solidFill>
                  <a:schemeClr val="bg1"/>
                </a:solidFill>
              </a:endParaRPr>
            </a:p>
          </p:txBody>
        </p:sp>
      </p:grpSp>
      <p:grpSp>
        <p:nvGrpSpPr>
          <p:cNvPr id="40" name="Group 39"/>
          <p:cNvGrpSpPr/>
          <p:nvPr/>
        </p:nvGrpSpPr>
        <p:grpSpPr>
          <a:xfrm>
            <a:off x="5201602" y="2760274"/>
            <a:ext cx="612184" cy="493922"/>
            <a:chOff x="4391876" y="5445280"/>
            <a:chExt cx="612184" cy="689838"/>
          </a:xfrm>
        </p:grpSpPr>
        <p:cxnSp>
          <p:nvCxnSpPr>
            <p:cNvPr id="41" name="Straight Connector 40"/>
            <p:cNvCxnSpPr/>
            <p:nvPr/>
          </p:nvCxnSpPr>
          <p:spPr>
            <a:xfrm flipH="1">
              <a:off x="4391876" y="6135118"/>
              <a:ext cx="288138" cy="0"/>
            </a:xfrm>
            <a:prstGeom prst="line">
              <a:avLst/>
            </a:prstGeom>
            <a:ln w="38100" cap="rnd">
              <a:solidFill>
                <a:srgbClr val="FFC000"/>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680014" y="5445280"/>
              <a:ext cx="324046" cy="0"/>
            </a:xfrm>
            <a:prstGeom prst="line">
              <a:avLst/>
            </a:prstGeom>
            <a:ln w="38100" cap="rnd">
              <a:solidFill>
                <a:srgbClr val="FFC000"/>
              </a:solidFill>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680014" y="5445280"/>
              <a:ext cx="0" cy="689838"/>
            </a:xfrm>
            <a:prstGeom prst="line">
              <a:avLst/>
            </a:prstGeom>
            <a:ln w="38100" cap="rnd">
              <a:solidFill>
                <a:srgbClr val="FFC000"/>
              </a:solidFill>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flipH="1">
            <a:off x="3941396" y="1963584"/>
            <a:ext cx="576000" cy="0"/>
          </a:xfrm>
          <a:prstGeom prst="line">
            <a:avLst/>
          </a:prstGeom>
          <a:ln w="38100">
            <a:solidFill>
              <a:srgbClr val="FFC000"/>
            </a:solidFill>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887508" y="1776903"/>
            <a:ext cx="576000" cy="216000"/>
          </a:xfrm>
          <a:prstGeom prst="rect">
            <a:avLst/>
          </a:prstGeom>
          <a:noFill/>
        </p:spPr>
        <p:txBody>
          <a:bodyPr wrap="none" lIns="36000" tIns="36000" rIns="36000" bIns="36000" rtlCol="0" anchor="ctr" anchorCtr="0">
            <a:noAutofit/>
          </a:bodyPr>
          <a:lstStyle/>
          <a:p>
            <a:pPr algn="ctr"/>
            <a:r>
              <a:rPr lang="en-US" sz="1000" b="1" dirty="0" smtClean="0">
                <a:solidFill>
                  <a:schemeClr val="tx2"/>
                </a:solidFill>
              </a:rPr>
              <a:t>3.2 Gb/s</a:t>
            </a:r>
          </a:p>
        </p:txBody>
      </p:sp>
      <p:cxnSp>
        <p:nvCxnSpPr>
          <p:cNvPr id="46" name="Straight Connector 45"/>
          <p:cNvCxnSpPr/>
          <p:nvPr/>
        </p:nvCxnSpPr>
        <p:spPr>
          <a:xfrm flipH="1">
            <a:off x="3941397" y="1747554"/>
            <a:ext cx="576000" cy="0"/>
          </a:xfrm>
          <a:prstGeom prst="line">
            <a:avLst/>
          </a:prstGeom>
          <a:ln w="38100">
            <a:solidFill>
              <a:schemeClr val="accent6"/>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977491" y="1549459"/>
            <a:ext cx="576000" cy="216000"/>
          </a:xfrm>
          <a:prstGeom prst="rect">
            <a:avLst/>
          </a:prstGeom>
          <a:noFill/>
        </p:spPr>
        <p:txBody>
          <a:bodyPr wrap="none" lIns="36000" tIns="36000" rIns="36000" bIns="36000" rtlCol="0" anchor="ctr" anchorCtr="0">
            <a:noAutofit/>
          </a:bodyPr>
          <a:lstStyle/>
          <a:p>
            <a:pPr algn="ctr"/>
            <a:r>
              <a:rPr lang="en-US" sz="1000" b="1" dirty="0" smtClean="0">
                <a:solidFill>
                  <a:schemeClr val="tx2"/>
                </a:solidFill>
              </a:rPr>
              <a:t>3.2 Gb/s</a:t>
            </a:r>
          </a:p>
        </p:txBody>
      </p:sp>
      <p:grpSp>
        <p:nvGrpSpPr>
          <p:cNvPr id="48" name="Group 47"/>
          <p:cNvGrpSpPr/>
          <p:nvPr/>
        </p:nvGrpSpPr>
        <p:grpSpPr>
          <a:xfrm>
            <a:off x="3905866" y="2359654"/>
            <a:ext cx="611530" cy="216000"/>
            <a:chOff x="2880239" y="2501969"/>
            <a:chExt cx="611530" cy="216000"/>
          </a:xfrm>
        </p:grpSpPr>
        <p:cxnSp>
          <p:nvCxnSpPr>
            <p:cNvPr id="49" name="Straight Connector 48"/>
            <p:cNvCxnSpPr/>
            <p:nvPr/>
          </p:nvCxnSpPr>
          <p:spPr>
            <a:xfrm flipH="1">
              <a:off x="2915769" y="2708900"/>
              <a:ext cx="576000" cy="0"/>
            </a:xfrm>
            <a:prstGeom prst="line">
              <a:avLst/>
            </a:prstGeom>
            <a:ln w="38100">
              <a:solidFill>
                <a:srgbClr val="FFC000"/>
              </a:solidFill>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880239" y="2501969"/>
              <a:ext cx="576000" cy="216000"/>
            </a:xfrm>
            <a:prstGeom prst="rect">
              <a:avLst/>
            </a:prstGeom>
            <a:noFill/>
          </p:spPr>
          <p:txBody>
            <a:bodyPr wrap="none" lIns="36000" tIns="36000" rIns="36000" bIns="36000" rtlCol="0" anchor="ctr" anchorCtr="0">
              <a:noAutofit/>
            </a:bodyPr>
            <a:lstStyle/>
            <a:p>
              <a:pPr algn="ctr"/>
              <a:r>
                <a:rPr lang="en-US" sz="1000" b="1" dirty="0" smtClean="0">
                  <a:solidFill>
                    <a:schemeClr val="tx2"/>
                  </a:solidFill>
                </a:rPr>
                <a:t>3.2 Gb/s</a:t>
              </a:r>
            </a:p>
          </p:txBody>
        </p:sp>
      </p:grpSp>
      <p:cxnSp>
        <p:nvCxnSpPr>
          <p:cNvPr id="51" name="Straight Connector 50"/>
          <p:cNvCxnSpPr/>
          <p:nvPr/>
        </p:nvCxnSpPr>
        <p:spPr>
          <a:xfrm flipH="1">
            <a:off x="3941396" y="3284100"/>
            <a:ext cx="576000" cy="0"/>
          </a:xfrm>
          <a:prstGeom prst="line">
            <a:avLst/>
          </a:prstGeom>
          <a:ln w="38100">
            <a:solidFill>
              <a:srgbClr val="FFC000"/>
            </a:solidFill>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977491" y="3331804"/>
            <a:ext cx="576000" cy="216000"/>
          </a:xfrm>
          <a:prstGeom prst="rect">
            <a:avLst/>
          </a:prstGeom>
          <a:noFill/>
        </p:spPr>
        <p:txBody>
          <a:bodyPr wrap="none" lIns="36000" tIns="36000" rIns="36000" bIns="36000" rtlCol="0" anchor="ctr" anchorCtr="0">
            <a:noAutofit/>
          </a:bodyPr>
          <a:lstStyle/>
          <a:p>
            <a:pPr algn="ctr"/>
            <a:r>
              <a:rPr lang="en-US" sz="1000" b="1" dirty="0" smtClean="0">
                <a:solidFill>
                  <a:schemeClr val="tx2"/>
                </a:solidFill>
              </a:rPr>
              <a:t>3.2 Gb/s</a:t>
            </a:r>
          </a:p>
        </p:txBody>
      </p:sp>
      <p:cxnSp>
        <p:nvCxnSpPr>
          <p:cNvPr id="53" name="Straight Connector 52"/>
          <p:cNvCxnSpPr/>
          <p:nvPr/>
        </p:nvCxnSpPr>
        <p:spPr>
          <a:xfrm flipH="1">
            <a:off x="3941397" y="3534776"/>
            <a:ext cx="576000" cy="0"/>
          </a:xfrm>
          <a:prstGeom prst="line">
            <a:avLst/>
          </a:prstGeom>
          <a:ln w="38100">
            <a:solidFill>
              <a:srgbClr val="FF00FF"/>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923512" y="3068043"/>
            <a:ext cx="576000" cy="216000"/>
          </a:xfrm>
          <a:prstGeom prst="rect">
            <a:avLst/>
          </a:prstGeom>
          <a:noFill/>
        </p:spPr>
        <p:txBody>
          <a:bodyPr wrap="none" lIns="36000" tIns="36000" rIns="36000" bIns="36000" rtlCol="0" anchor="ctr" anchorCtr="0">
            <a:noAutofit/>
          </a:bodyPr>
          <a:lstStyle/>
          <a:p>
            <a:pPr algn="ctr"/>
            <a:r>
              <a:rPr lang="en-US" sz="1000" b="1" dirty="0" smtClean="0">
                <a:solidFill>
                  <a:schemeClr val="tx2"/>
                </a:solidFill>
              </a:rPr>
              <a:t>3.2 Gb/s</a:t>
            </a:r>
          </a:p>
        </p:txBody>
      </p:sp>
      <p:grpSp>
        <p:nvGrpSpPr>
          <p:cNvPr id="55" name="Group 54"/>
          <p:cNvGrpSpPr/>
          <p:nvPr/>
        </p:nvGrpSpPr>
        <p:grpSpPr>
          <a:xfrm>
            <a:off x="2836086" y="2755084"/>
            <a:ext cx="727586" cy="754844"/>
            <a:chOff x="1977571" y="683354"/>
            <a:chExt cx="792000" cy="792000"/>
          </a:xfrm>
        </p:grpSpPr>
        <p:pic>
          <p:nvPicPr>
            <p:cNvPr id="56" name="Picture 55"/>
            <p:cNvPicPr>
              <a:picLocks noChangeAspect="1"/>
            </p:cNvPicPr>
            <p:nvPr/>
          </p:nvPicPr>
          <p:blipFill rotWithShape="1">
            <a:blip r:embed="rId6" cstate="print">
              <a:extLst>
                <a:ext uri="{28A0092B-C50C-407E-A947-70E740481C1C}">
                  <a14:useLocalDpi xmlns:a14="http://schemas.microsoft.com/office/drawing/2010/main" val="0"/>
                </a:ext>
              </a:extLst>
            </a:blip>
            <a:srcRect l="21417" t="25585" r="26199" b="22031"/>
            <a:stretch/>
          </p:blipFill>
          <p:spPr>
            <a:xfrm>
              <a:off x="1977571" y="683354"/>
              <a:ext cx="792000" cy="792000"/>
            </a:xfrm>
            <a:prstGeom prst="rect">
              <a:avLst/>
            </a:prstGeom>
          </p:spPr>
        </p:pic>
        <p:sp>
          <p:nvSpPr>
            <p:cNvPr id="57" name="TextBox 56"/>
            <p:cNvSpPr txBox="1"/>
            <p:nvPr/>
          </p:nvSpPr>
          <p:spPr>
            <a:xfrm>
              <a:off x="2063707" y="867276"/>
              <a:ext cx="631951" cy="401168"/>
            </a:xfrm>
            <a:prstGeom prst="rect">
              <a:avLst/>
            </a:prstGeom>
            <a:noFill/>
          </p:spPr>
          <p:txBody>
            <a:bodyPr wrap="none" lIns="36000" tIns="36000" rIns="36000" bIns="36000" rtlCol="0" anchor="ctr" anchorCtr="0">
              <a:noAutofit/>
            </a:bodyPr>
            <a:lstStyle/>
            <a:p>
              <a:pPr algn="ctr"/>
              <a:r>
                <a:rPr lang="en-US" sz="700" b="1" dirty="0" smtClean="0">
                  <a:solidFill>
                    <a:schemeClr val="bg1"/>
                  </a:solidFill>
                </a:rPr>
                <a:t>SRAM</a:t>
              </a:r>
            </a:p>
            <a:p>
              <a:pPr algn="ctr"/>
              <a:r>
                <a:rPr lang="en-US" sz="1200" b="1" dirty="0" smtClean="0">
                  <a:solidFill>
                    <a:schemeClr val="bg1"/>
                  </a:solidFill>
                </a:rPr>
                <a:t>FPGA</a:t>
              </a:r>
              <a:endParaRPr lang="en-US" b="1" dirty="0" smtClean="0">
                <a:solidFill>
                  <a:schemeClr val="bg1"/>
                </a:solidFill>
              </a:endParaRPr>
            </a:p>
          </p:txBody>
        </p:sp>
      </p:grpSp>
      <p:grpSp>
        <p:nvGrpSpPr>
          <p:cNvPr id="58" name="Group 57"/>
          <p:cNvGrpSpPr/>
          <p:nvPr/>
        </p:nvGrpSpPr>
        <p:grpSpPr>
          <a:xfrm>
            <a:off x="2896254" y="2174320"/>
            <a:ext cx="498881" cy="483129"/>
            <a:chOff x="2047642" y="235714"/>
            <a:chExt cx="792000" cy="792000"/>
          </a:xfrm>
        </p:grpSpPr>
        <p:pic>
          <p:nvPicPr>
            <p:cNvPr id="59" name="Picture 58"/>
            <p:cNvPicPr>
              <a:picLocks noChangeAspect="1"/>
            </p:cNvPicPr>
            <p:nvPr/>
          </p:nvPicPr>
          <p:blipFill rotWithShape="1">
            <a:blip r:embed="rId7" cstate="print">
              <a:extLst>
                <a:ext uri="{28A0092B-C50C-407E-A947-70E740481C1C}">
                  <a14:useLocalDpi xmlns:a14="http://schemas.microsoft.com/office/drawing/2010/main" val="0"/>
                </a:ext>
              </a:extLst>
            </a:blip>
            <a:srcRect l="21431" t="24983" r="26186" b="22634"/>
            <a:stretch/>
          </p:blipFill>
          <p:spPr>
            <a:xfrm>
              <a:off x="2047642" y="235714"/>
              <a:ext cx="792000" cy="792000"/>
            </a:xfrm>
            <a:prstGeom prst="rect">
              <a:avLst/>
            </a:prstGeom>
          </p:spPr>
        </p:pic>
        <p:sp>
          <p:nvSpPr>
            <p:cNvPr id="60" name="TextBox 59"/>
            <p:cNvSpPr txBox="1"/>
            <p:nvPr/>
          </p:nvSpPr>
          <p:spPr>
            <a:xfrm>
              <a:off x="2119682" y="325994"/>
              <a:ext cx="646900" cy="576080"/>
            </a:xfrm>
            <a:prstGeom prst="rect">
              <a:avLst/>
            </a:prstGeom>
            <a:noFill/>
          </p:spPr>
          <p:txBody>
            <a:bodyPr wrap="none" lIns="36000" tIns="36000" rIns="36000" bIns="36000" rtlCol="0" anchor="ctr" anchorCtr="0">
              <a:noAutofit/>
            </a:bodyPr>
            <a:lstStyle/>
            <a:p>
              <a:pPr algn="ctr"/>
              <a:r>
                <a:rPr lang="en-US" sz="600" b="1" dirty="0" smtClean="0">
                  <a:solidFill>
                    <a:schemeClr val="bg1"/>
                  </a:solidFill>
                </a:rPr>
                <a:t>FLASH</a:t>
              </a:r>
            </a:p>
            <a:p>
              <a:pPr algn="ctr"/>
              <a:r>
                <a:rPr lang="en-US" sz="800" b="1" dirty="0" smtClean="0">
                  <a:solidFill>
                    <a:schemeClr val="bg1"/>
                  </a:solidFill>
                </a:rPr>
                <a:t>FPGA</a:t>
              </a:r>
              <a:endParaRPr lang="en-US" sz="1200" b="1" dirty="0" smtClean="0">
                <a:solidFill>
                  <a:schemeClr val="bg1"/>
                </a:solidFill>
              </a:endParaRPr>
            </a:p>
          </p:txBody>
        </p:sp>
      </p:grpSp>
      <p:sp>
        <p:nvSpPr>
          <p:cNvPr id="61" name="Rounded Rectangle 60"/>
          <p:cNvSpPr/>
          <p:nvPr/>
        </p:nvSpPr>
        <p:spPr>
          <a:xfrm>
            <a:off x="2501386" y="1531553"/>
            <a:ext cx="1368000" cy="2062173"/>
          </a:xfrm>
          <a:prstGeom prst="roundRect">
            <a:avLst>
              <a:gd name="adj" fmla="val 3269"/>
            </a:avLst>
          </a:prstGeom>
          <a:ln w="1905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61"/>
          <p:cNvSpPr txBox="1"/>
          <p:nvPr/>
        </p:nvSpPr>
        <p:spPr>
          <a:xfrm>
            <a:off x="2501226" y="1531554"/>
            <a:ext cx="1368160" cy="216000"/>
          </a:xfrm>
          <a:prstGeom prst="rect">
            <a:avLst/>
          </a:prstGeom>
          <a:noFill/>
        </p:spPr>
        <p:txBody>
          <a:bodyPr wrap="none" lIns="36000" tIns="36000" rIns="36000" bIns="36000" rtlCol="0" anchor="ctr" anchorCtr="0">
            <a:noAutofit/>
          </a:bodyPr>
          <a:lstStyle/>
          <a:p>
            <a:pPr algn="ctr"/>
            <a:r>
              <a:rPr lang="en-US" sz="1100" b="1" dirty="0" smtClean="0">
                <a:solidFill>
                  <a:schemeClr val="tx2"/>
                </a:solidFill>
              </a:rPr>
              <a:t>Programmable Logic</a:t>
            </a:r>
          </a:p>
        </p:txBody>
      </p:sp>
      <p:sp>
        <p:nvSpPr>
          <p:cNvPr id="63" name="TextBox 62"/>
          <p:cNvSpPr txBox="1"/>
          <p:nvPr/>
        </p:nvSpPr>
        <p:spPr>
          <a:xfrm>
            <a:off x="3385313" y="1847154"/>
            <a:ext cx="334295" cy="369278"/>
          </a:xfrm>
          <a:prstGeom prst="rect">
            <a:avLst/>
          </a:prstGeom>
          <a:noFill/>
        </p:spPr>
        <p:txBody>
          <a:bodyPr wrap="none" lIns="36000" tIns="36000" rIns="36000" bIns="36000" rtlCol="0" anchor="ctr" anchorCtr="0">
            <a:noAutofit/>
          </a:bodyPr>
          <a:lstStyle/>
          <a:p>
            <a:pPr algn="ctr"/>
            <a:r>
              <a:rPr lang="en-US" sz="700" b="1" dirty="0" smtClean="0">
                <a:solidFill>
                  <a:schemeClr val="bg1"/>
                </a:solidFill>
              </a:rPr>
              <a:t>FLASH</a:t>
            </a:r>
          </a:p>
          <a:p>
            <a:pPr algn="ctr"/>
            <a:r>
              <a:rPr lang="en-US" sz="700" b="1" dirty="0" smtClean="0">
                <a:solidFill>
                  <a:schemeClr val="bg1"/>
                </a:solidFill>
              </a:rPr>
              <a:t>Memory</a:t>
            </a:r>
            <a:endParaRPr lang="en-US" sz="1600" b="1" dirty="0">
              <a:solidFill>
                <a:schemeClr val="bg1"/>
              </a:solidFill>
            </a:endParaRPr>
          </a:p>
        </p:txBody>
      </p:sp>
      <p:grpSp>
        <p:nvGrpSpPr>
          <p:cNvPr id="64" name="Group 63"/>
          <p:cNvGrpSpPr/>
          <p:nvPr/>
        </p:nvGrpSpPr>
        <p:grpSpPr>
          <a:xfrm>
            <a:off x="5658265" y="619559"/>
            <a:ext cx="569650" cy="551113"/>
            <a:chOff x="1510875" y="718144"/>
            <a:chExt cx="858439" cy="858439"/>
          </a:xfrm>
        </p:grpSpPr>
        <p:pic>
          <p:nvPicPr>
            <p:cNvPr id="65" name="Picture 64"/>
            <p:cNvPicPr>
              <a:picLocks noChangeAspect="1"/>
            </p:cNvPicPr>
            <p:nvPr/>
          </p:nvPicPr>
          <p:blipFill rotWithShape="1">
            <a:blip r:embed="rId3" cstate="print">
              <a:extLst>
                <a:ext uri="{28A0092B-C50C-407E-A947-70E740481C1C}">
                  <a14:useLocalDpi xmlns:a14="http://schemas.microsoft.com/office/drawing/2010/main" val="0"/>
                </a:ext>
              </a:extLst>
            </a:blip>
            <a:srcRect l="18253" t="21428" r="21429" b="18254"/>
            <a:stretch/>
          </p:blipFill>
          <p:spPr>
            <a:xfrm>
              <a:off x="1510875" y="718144"/>
              <a:ext cx="858439" cy="858439"/>
            </a:xfrm>
            <a:prstGeom prst="rect">
              <a:avLst/>
            </a:prstGeom>
          </p:spPr>
        </p:pic>
        <p:sp>
          <p:nvSpPr>
            <p:cNvPr id="66" name="TextBox 65"/>
            <p:cNvSpPr txBox="1"/>
            <p:nvPr/>
          </p:nvSpPr>
          <p:spPr>
            <a:xfrm>
              <a:off x="1682587" y="847005"/>
              <a:ext cx="542167" cy="557985"/>
            </a:xfrm>
            <a:prstGeom prst="rect">
              <a:avLst/>
            </a:prstGeom>
            <a:noFill/>
          </p:spPr>
          <p:txBody>
            <a:bodyPr wrap="none" lIns="36000" tIns="36000" rIns="36000" bIns="36000" rtlCol="0" anchor="ctr" anchorCtr="0">
              <a:noAutofit/>
            </a:bodyPr>
            <a:lstStyle/>
            <a:p>
              <a:pPr algn="ctr"/>
              <a:r>
                <a:rPr lang="en-US" sz="1000" b="1" dirty="0" smtClean="0">
                  <a:solidFill>
                    <a:schemeClr val="bg1"/>
                  </a:solidFill>
                </a:rPr>
                <a:t>SCA</a:t>
              </a:r>
              <a:endParaRPr lang="en-US" sz="2400" b="1" dirty="0">
                <a:solidFill>
                  <a:schemeClr val="bg1"/>
                </a:solidFill>
              </a:endParaRPr>
            </a:p>
          </p:txBody>
        </p:sp>
      </p:grpSp>
      <p:cxnSp>
        <p:nvCxnSpPr>
          <p:cNvPr id="67" name="Straight Arrow Connector 66"/>
          <p:cNvCxnSpPr>
            <a:stCxn id="28" idx="0"/>
          </p:cNvCxnSpPr>
          <p:nvPr/>
        </p:nvCxnSpPr>
        <p:spPr>
          <a:xfrm flipH="1" flipV="1">
            <a:off x="4874311" y="1170672"/>
            <a:ext cx="50" cy="359687"/>
          </a:xfrm>
          <a:prstGeom prst="straightConnector1">
            <a:avLst/>
          </a:prstGeom>
          <a:ln w="254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5165596" y="1747554"/>
            <a:ext cx="576000" cy="0"/>
          </a:xfrm>
          <a:prstGeom prst="line">
            <a:avLst/>
          </a:prstGeom>
          <a:ln w="38100">
            <a:solidFill>
              <a:schemeClr val="accent6"/>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5849696" y="1677389"/>
            <a:ext cx="1224160" cy="339530"/>
          </a:xfrm>
          <a:prstGeom prst="rect">
            <a:avLst/>
          </a:prstGeom>
          <a:solidFill>
            <a:schemeClr val="accent1"/>
          </a:solidFill>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000" dirty="0" smtClean="0"/>
              <a:t>Optical transceiver</a:t>
            </a:r>
          </a:p>
          <a:p>
            <a:pPr algn="ctr"/>
            <a:r>
              <a:rPr lang="en-US" sz="1000" i="1" dirty="0" err="1" smtClean="0"/>
              <a:t>VTRx</a:t>
            </a:r>
            <a:endParaRPr lang="en-US" sz="1000" i="1" dirty="0"/>
          </a:p>
        </p:txBody>
      </p:sp>
      <p:sp>
        <p:nvSpPr>
          <p:cNvPr id="70" name="Rectangle 69"/>
          <p:cNvSpPr/>
          <p:nvPr/>
        </p:nvSpPr>
        <p:spPr>
          <a:xfrm>
            <a:off x="5844572" y="3254196"/>
            <a:ext cx="1224160" cy="339530"/>
          </a:xfrm>
          <a:prstGeom prst="rect">
            <a:avLst/>
          </a:prstGeom>
          <a:solidFill>
            <a:schemeClr val="accent1"/>
          </a:solidFill>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000" dirty="0" smtClean="0"/>
              <a:t>Optical transceiver</a:t>
            </a:r>
          </a:p>
          <a:p>
            <a:pPr algn="ctr"/>
            <a:r>
              <a:rPr lang="en-US" sz="1000" i="1" dirty="0" err="1" smtClean="0"/>
              <a:t>VTRx</a:t>
            </a:r>
            <a:endParaRPr lang="en-US" sz="1000" i="1" dirty="0"/>
          </a:p>
        </p:txBody>
      </p:sp>
      <p:sp>
        <p:nvSpPr>
          <p:cNvPr id="71" name="Rectangle 70"/>
          <p:cNvSpPr/>
          <p:nvPr/>
        </p:nvSpPr>
        <p:spPr>
          <a:xfrm>
            <a:off x="5850014" y="2498433"/>
            <a:ext cx="1218718" cy="339530"/>
          </a:xfrm>
          <a:prstGeom prst="rect">
            <a:avLst/>
          </a:prstGeom>
          <a:solidFill>
            <a:schemeClr val="accent1"/>
          </a:solidFill>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000" dirty="0" smtClean="0"/>
              <a:t>Optical transceiver</a:t>
            </a:r>
          </a:p>
          <a:p>
            <a:pPr algn="ctr"/>
            <a:r>
              <a:rPr lang="en-US" sz="1000" i="1" dirty="0" err="1" smtClean="0"/>
              <a:t>VTTx</a:t>
            </a:r>
            <a:endParaRPr lang="en-US" sz="1000" i="1" dirty="0"/>
          </a:p>
        </p:txBody>
      </p:sp>
      <p:sp>
        <p:nvSpPr>
          <p:cNvPr id="72" name="Right Arrow 71"/>
          <p:cNvSpPr/>
          <p:nvPr/>
        </p:nvSpPr>
        <p:spPr>
          <a:xfrm>
            <a:off x="7253886" y="2395993"/>
            <a:ext cx="1152190" cy="26196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Data @ 3.2 Gb/s</a:t>
            </a:r>
            <a:endParaRPr lang="en-US" sz="1000" dirty="0">
              <a:solidFill>
                <a:schemeClr val="tx1"/>
              </a:solidFill>
            </a:endParaRPr>
          </a:p>
        </p:txBody>
      </p:sp>
      <p:sp>
        <p:nvSpPr>
          <p:cNvPr id="73" name="Right Arrow 72"/>
          <p:cNvSpPr/>
          <p:nvPr/>
        </p:nvSpPr>
        <p:spPr>
          <a:xfrm>
            <a:off x="7253886" y="2653825"/>
            <a:ext cx="1152190" cy="26196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Data @ 3.2 Gb/s</a:t>
            </a:r>
            <a:endParaRPr lang="en-US" sz="1000" dirty="0">
              <a:solidFill>
                <a:schemeClr val="tx1"/>
              </a:solidFill>
            </a:endParaRPr>
          </a:p>
        </p:txBody>
      </p:sp>
      <p:sp>
        <p:nvSpPr>
          <p:cNvPr id="74" name="Left Arrow 73"/>
          <p:cNvSpPr/>
          <p:nvPr/>
        </p:nvSpPr>
        <p:spPr>
          <a:xfrm>
            <a:off x="7253886" y="1589621"/>
            <a:ext cx="1152190" cy="270149"/>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Control</a:t>
            </a:r>
            <a:endParaRPr lang="en-US" sz="1000" dirty="0">
              <a:solidFill>
                <a:schemeClr val="bg1"/>
              </a:solidFill>
            </a:endParaRPr>
          </a:p>
        </p:txBody>
      </p:sp>
      <p:grpSp>
        <p:nvGrpSpPr>
          <p:cNvPr id="75" name="Group 74"/>
          <p:cNvGrpSpPr/>
          <p:nvPr/>
        </p:nvGrpSpPr>
        <p:grpSpPr>
          <a:xfrm>
            <a:off x="3268881" y="1716755"/>
            <a:ext cx="517054" cy="396000"/>
            <a:chOff x="4834653" y="4939907"/>
            <a:chExt cx="396000" cy="396000"/>
          </a:xfrm>
        </p:grpSpPr>
        <p:pic>
          <p:nvPicPr>
            <p:cNvPr id="76" name="Picture 75"/>
            <p:cNvPicPr>
              <a:picLocks noChangeAspect="1"/>
            </p:cNvPicPr>
            <p:nvPr/>
          </p:nvPicPr>
          <p:blipFill rotWithShape="1">
            <a:blip r:embed="rId7" cstate="print">
              <a:extLst>
                <a:ext uri="{28A0092B-C50C-407E-A947-70E740481C1C}">
                  <a14:useLocalDpi xmlns:a14="http://schemas.microsoft.com/office/drawing/2010/main" val="0"/>
                </a:ext>
              </a:extLst>
            </a:blip>
            <a:srcRect l="21431" t="24983" r="26186" b="22634"/>
            <a:stretch/>
          </p:blipFill>
          <p:spPr>
            <a:xfrm>
              <a:off x="4834653" y="4939907"/>
              <a:ext cx="396000" cy="396000"/>
            </a:xfrm>
            <a:prstGeom prst="rect">
              <a:avLst/>
            </a:prstGeom>
          </p:spPr>
        </p:pic>
        <p:sp>
          <p:nvSpPr>
            <p:cNvPr id="77" name="TextBox 76"/>
            <p:cNvSpPr txBox="1"/>
            <p:nvPr/>
          </p:nvSpPr>
          <p:spPr>
            <a:xfrm>
              <a:off x="4870673" y="4985047"/>
              <a:ext cx="323450" cy="288040"/>
            </a:xfrm>
            <a:prstGeom prst="rect">
              <a:avLst/>
            </a:prstGeom>
            <a:noFill/>
          </p:spPr>
          <p:txBody>
            <a:bodyPr wrap="none" lIns="36000" tIns="36000" rIns="36000" bIns="36000" rtlCol="0" anchor="ctr" anchorCtr="0">
              <a:noAutofit/>
            </a:bodyPr>
            <a:lstStyle/>
            <a:p>
              <a:pPr algn="ctr"/>
              <a:r>
                <a:rPr lang="en-US" sz="600" b="1" dirty="0" smtClean="0">
                  <a:solidFill>
                    <a:schemeClr val="bg1"/>
                  </a:solidFill>
                </a:rPr>
                <a:t>FLASH</a:t>
              </a:r>
            </a:p>
            <a:p>
              <a:pPr algn="ctr"/>
              <a:r>
                <a:rPr lang="en-US" sz="800" b="1" dirty="0" smtClean="0">
                  <a:solidFill>
                    <a:schemeClr val="bg1"/>
                  </a:solidFill>
                </a:rPr>
                <a:t>Memory</a:t>
              </a:r>
              <a:endParaRPr lang="en-US" sz="1200" b="1" dirty="0" smtClean="0">
                <a:solidFill>
                  <a:schemeClr val="bg1"/>
                </a:solidFill>
              </a:endParaRPr>
            </a:p>
          </p:txBody>
        </p:sp>
      </p:grpSp>
      <p:sp>
        <p:nvSpPr>
          <p:cNvPr id="78" name="Rounded Rectangle 77"/>
          <p:cNvSpPr/>
          <p:nvPr/>
        </p:nvSpPr>
        <p:spPr>
          <a:xfrm>
            <a:off x="2348580" y="565468"/>
            <a:ext cx="4833295" cy="3329399"/>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Left Arrow 78"/>
          <p:cNvSpPr/>
          <p:nvPr/>
        </p:nvSpPr>
        <p:spPr>
          <a:xfrm>
            <a:off x="892477" y="3138582"/>
            <a:ext cx="1258173" cy="270149"/>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Clock (40MHz)</a:t>
            </a:r>
            <a:endParaRPr lang="en-US" sz="1000" dirty="0">
              <a:solidFill>
                <a:schemeClr val="bg1"/>
              </a:solidFill>
            </a:endParaRPr>
          </a:p>
        </p:txBody>
      </p:sp>
      <p:sp>
        <p:nvSpPr>
          <p:cNvPr id="80" name="Left-Right Arrow 79"/>
          <p:cNvSpPr/>
          <p:nvPr/>
        </p:nvSpPr>
        <p:spPr>
          <a:xfrm>
            <a:off x="861676" y="2755084"/>
            <a:ext cx="1367950" cy="312959"/>
          </a:xfrm>
          <a:prstGeom prst="lef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Control (80 Mb/s)</a:t>
            </a:r>
            <a:endParaRPr lang="en-US" sz="1000" dirty="0">
              <a:solidFill>
                <a:schemeClr val="bg1"/>
              </a:solidFill>
            </a:endParaRPr>
          </a:p>
        </p:txBody>
      </p:sp>
      <p:sp>
        <p:nvSpPr>
          <p:cNvPr id="81" name="Right Arrow 80"/>
          <p:cNvSpPr/>
          <p:nvPr/>
        </p:nvSpPr>
        <p:spPr>
          <a:xfrm>
            <a:off x="782502" y="2016919"/>
            <a:ext cx="1446561" cy="63690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chemeClr val="tx1"/>
                </a:solidFill>
              </a:rPr>
              <a:t>Data: 9 x 960 Mb/s</a:t>
            </a:r>
          </a:p>
          <a:p>
            <a:r>
              <a:rPr lang="en-US" sz="1000" dirty="0">
                <a:solidFill>
                  <a:schemeClr val="tx1"/>
                </a:solidFill>
              </a:rPr>
              <a:t>o</a:t>
            </a:r>
            <a:r>
              <a:rPr lang="en-US" sz="1000" dirty="0" smtClean="0">
                <a:solidFill>
                  <a:schemeClr val="tx1"/>
                </a:solidFill>
              </a:rPr>
              <a:t>r 16/28 x 320 Mb/s</a:t>
            </a:r>
            <a:endParaRPr lang="en-US" sz="1000" dirty="0">
              <a:solidFill>
                <a:schemeClr val="tx1"/>
              </a:solidFill>
            </a:endParaRPr>
          </a:p>
        </p:txBody>
      </p:sp>
      <p:pic>
        <p:nvPicPr>
          <p:cNvPr id="82" name="Picture 8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5000" contrast="-40000"/>
                    </a14:imgEffect>
                  </a14:imgLayer>
                </a14:imgProps>
              </a:ext>
              <a:ext uri="{28A0092B-C50C-407E-A947-70E740481C1C}">
                <a14:useLocalDpi xmlns:a14="http://schemas.microsoft.com/office/drawing/2010/main" val="0"/>
              </a:ext>
            </a:extLst>
          </a:blip>
          <a:srcRect l="11735" t="17743" r="17087" b="52022"/>
          <a:stretch/>
        </p:blipFill>
        <p:spPr>
          <a:xfrm>
            <a:off x="669150" y="1530771"/>
            <a:ext cx="1368297" cy="200023"/>
          </a:xfrm>
          <a:prstGeom prst="rect">
            <a:avLst/>
          </a:prstGeom>
        </p:spPr>
      </p:pic>
      <p:pic>
        <p:nvPicPr>
          <p:cNvPr id="83" name="Picture 8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5000" contrast="-40000"/>
                    </a14:imgEffect>
                  </a14:imgLayer>
                </a14:imgProps>
              </a:ext>
              <a:ext uri="{28A0092B-C50C-407E-A947-70E740481C1C}">
                <a14:useLocalDpi xmlns:a14="http://schemas.microsoft.com/office/drawing/2010/main" val="0"/>
              </a:ext>
            </a:extLst>
          </a:blip>
          <a:srcRect l="11735" t="17743" r="17087" b="52022"/>
          <a:stretch/>
        </p:blipFill>
        <p:spPr>
          <a:xfrm>
            <a:off x="821550" y="1683171"/>
            <a:ext cx="1368297" cy="200023"/>
          </a:xfrm>
          <a:prstGeom prst="rect">
            <a:avLst/>
          </a:prstGeom>
        </p:spPr>
      </p:pic>
      <p:pic>
        <p:nvPicPr>
          <p:cNvPr id="84" name="Picture 8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5000" contrast="-40000"/>
                    </a14:imgEffect>
                  </a14:imgLayer>
                </a14:imgProps>
              </a:ext>
              <a:ext uri="{28A0092B-C50C-407E-A947-70E740481C1C}">
                <a14:useLocalDpi xmlns:a14="http://schemas.microsoft.com/office/drawing/2010/main" val="0"/>
              </a:ext>
            </a:extLst>
          </a:blip>
          <a:srcRect l="11735" t="17743" r="17087" b="52022"/>
          <a:stretch/>
        </p:blipFill>
        <p:spPr>
          <a:xfrm>
            <a:off x="973950" y="1835571"/>
            <a:ext cx="1368297" cy="200023"/>
          </a:xfrm>
          <a:prstGeom prst="rect">
            <a:avLst/>
          </a:prstGeom>
        </p:spPr>
      </p:pic>
      <p:cxnSp>
        <p:nvCxnSpPr>
          <p:cNvPr id="85" name="Elbow Connector 84"/>
          <p:cNvCxnSpPr/>
          <p:nvPr/>
        </p:nvCxnSpPr>
        <p:spPr>
          <a:xfrm rot="5400000">
            <a:off x="2859563" y="4098740"/>
            <a:ext cx="644627" cy="406875"/>
          </a:xfrm>
          <a:prstGeom prst="bentConnector3">
            <a:avLst>
              <a:gd name="adj1" fmla="val 100573"/>
            </a:avLst>
          </a:prstGeom>
          <a:ln w="19050">
            <a:solidFill>
              <a:schemeClr val="tx2"/>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cxnSp>
        <p:nvCxnSpPr>
          <p:cNvPr id="86" name="Elbow Connector 85"/>
          <p:cNvCxnSpPr/>
          <p:nvPr/>
        </p:nvCxnSpPr>
        <p:spPr>
          <a:xfrm rot="5400000">
            <a:off x="2910558" y="4204047"/>
            <a:ext cx="779472" cy="356383"/>
          </a:xfrm>
          <a:prstGeom prst="bentConnector3">
            <a:avLst>
              <a:gd name="adj1" fmla="val 99984"/>
            </a:avLst>
          </a:prstGeom>
          <a:ln w="19050">
            <a:solidFill>
              <a:schemeClr val="tx2"/>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4589486" y="4064805"/>
            <a:ext cx="4720598" cy="2431511"/>
          </a:xfrm>
          <a:prstGeom prst="rect">
            <a:avLst/>
          </a:prstGeom>
          <a:noFill/>
        </p:spPr>
        <p:txBody>
          <a:bodyPr wrap="square" tIns="36000" bIns="36000" rtlCol="0" anchor="ctr" anchorCtr="0">
            <a:noAutofit/>
          </a:bodyPr>
          <a:lstStyle/>
          <a:p>
            <a:r>
              <a:rPr lang="en-US" sz="1400" b="1" dirty="0" smtClean="0">
                <a:solidFill>
                  <a:srgbClr val="FF0000"/>
                </a:solidFill>
                <a:latin typeface="Calibri Light" panose="020F0302020204030204" pitchFamily="34" charset="0"/>
              </a:rPr>
              <a:t>Main Tasks of the Readout Unit:</a:t>
            </a:r>
            <a:endParaRPr lang="en-US" sz="1400" b="1" dirty="0">
              <a:solidFill>
                <a:srgbClr val="FF0000"/>
              </a:solidFill>
              <a:latin typeface="Calibri Light" panose="020F0302020204030204" pitchFamily="34" charset="0"/>
            </a:endParaRP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Receive triggers (heartbeat &amp; physics) from CTP &amp; decode</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Receive “control” information from CRU</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Deliver triggers to stave sensors</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Control, configure and monitor stave sensors</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Receive data from stave; decode &amp; compress</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Deliver monitoring information to CRU (forwarded to DCS)</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Deliver CRU framed data packets to CRU</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Determine and handle busy information</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Monitor and control Power Board</a:t>
            </a:r>
          </a:p>
          <a:p>
            <a:pPr marL="285750" indent="-285750">
              <a:buFont typeface="Arial" panose="020B0604020202020204" pitchFamily="34" charset="0"/>
              <a:buChar char="•"/>
            </a:pPr>
            <a:r>
              <a:rPr lang="en-US" sz="1400" b="1" dirty="0" smtClean="0">
                <a:solidFill>
                  <a:srgbClr val="0070C0"/>
                </a:solidFill>
                <a:latin typeface="Calibri Light" panose="020F0302020204030204" pitchFamily="34" charset="0"/>
              </a:rPr>
              <a:t>Handle radiation upsets in programmable logic (&amp; sensors)</a:t>
            </a:r>
          </a:p>
          <a:p>
            <a:pPr marL="285750" indent="-285750">
              <a:buFont typeface="Arial" panose="020B0604020202020204" pitchFamily="34" charset="0"/>
              <a:buChar char="•"/>
            </a:pPr>
            <a:endParaRPr lang="en-US" sz="1400" b="1" dirty="0" smtClean="0">
              <a:solidFill>
                <a:srgbClr val="0070C0"/>
              </a:solidFill>
              <a:latin typeface="Calibri Light" panose="020F0302020204030204" pitchFamily="34" charset="0"/>
            </a:endParaRPr>
          </a:p>
        </p:txBody>
      </p:sp>
      <p:sp>
        <p:nvSpPr>
          <p:cNvPr id="88" name="TextBox 87"/>
          <p:cNvSpPr txBox="1"/>
          <p:nvPr/>
        </p:nvSpPr>
        <p:spPr>
          <a:xfrm>
            <a:off x="7469916" y="1378371"/>
            <a:ext cx="936160" cy="200023"/>
          </a:xfrm>
          <a:prstGeom prst="rect">
            <a:avLst/>
          </a:prstGeom>
          <a:noFill/>
        </p:spPr>
        <p:txBody>
          <a:bodyPr wrap="square" tIns="36000" bIns="36000" rtlCol="0" anchor="ctr" anchorCtr="0">
            <a:noAutofit/>
          </a:bodyPr>
          <a:lstStyle/>
          <a:p>
            <a:r>
              <a:rPr lang="en-US" sz="1200" b="1" dirty="0" smtClean="0">
                <a:solidFill>
                  <a:schemeClr val="tx2"/>
                </a:solidFill>
                <a:latin typeface="Calibri Light" panose="020F0302020204030204" pitchFamily="34" charset="0"/>
              </a:rPr>
              <a:t>GBT Links</a:t>
            </a:r>
          </a:p>
        </p:txBody>
      </p:sp>
      <p:sp>
        <p:nvSpPr>
          <p:cNvPr id="89" name="TextBox 88"/>
          <p:cNvSpPr txBox="1"/>
          <p:nvPr/>
        </p:nvSpPr>
        <p:spPr>
          <a:xfrm>
            <a:off x="782502" y="1170672"/>
            <a:ext cx="1066827" cy="207699"/>
          </a:xfrm>
          <a:prstGeom prst="rect">
            <a:avLst/>
          </a:prstGeom>
          <a:noFill/>
        </p:spPr>
        <p:txBody>
          <a:bodyPr wrap="square" tIns="36000" bIns="36000" rtlCol="0" anchor="ctr" anchorCtr="0">
            <a:noAutofit/>
          </a:bodyPr>
          <a:lstStyle/>
          <a:p>
            <a:r>
              <a:rPr lang="en-US" sz="1200" b="1" dirty="0" smtClean="0">
                <a:solidFill>
                  <a:schemeClr val="tx2"/>
                </a:solidFill>
                <a:latin typeface="Calibri Light" panose="020F0302020204030204" pitchFamily="34" charset="0"/>
              </a:rPr>
              <a:t>Copper Links</a:t>
            </a:r>
          </a:p>
        </p:txBody>
      </p:sp>
      <p:sp>
        <p:nvSpPr>
          <p:cNvPr id="90" name="TextBox 89"/>
          <p:cNvSpPr txBox="1"/>
          <p:nvPr/>
        </p:nvSpPr>
        <p:spPr>
          <a:xfrm>
            <a:off x="797629" y="658144"/>
            <a:ext cx="1164038" cy="389976"/>
          </a:xfrm>
          <a:prstGeom prst="rect">
            <a:avLst/>
          </a:prstGeom>
          <a:noFill/>
        </p:spPr>
        <p:txBody>
          <a:bodyPr wrap="square" tIns="36000" bIns="36000" rtlCol="0" anchor="ctr" anchorCtr="0">
            <a:noAutofit/>
          </a:bodyPr>
          <a:lstStyle/>
          <a:p>
            <a:r>
              <a:rPr lang="en-US" sz="1400" b="1" dirty="0" smtClean="0">
                <a:solidFill>
                  <a:schemeClr val="tx2"/>
                </a:solidFill>
                <a:latin typeface="Calibri Light" panose="020F0302020204030204" pitchFamily="34" charset="0"/>
              </a:rPr>
              <a:t>From/To ITS</a:t>
            </a:r>
          </a:p>
        </p:txBody>
      </p:sp>
      <p:sp>
        <p:nvSpPr>
          <p:cNvPr id="91" name="TextBox 90"/>
          <p:cNvSpPr txBox="1"/>
          <p:nvPr/>
        </p:nvSpPr>
        <p:spPr>
          <a:xfrm>
            <a:off x="7295821" y="662286"/>
            <a:ext cx="1164038" cy="389976"/>
          </a:xfrm>
          <a:prstGeom prst="rect">
            <a:avLst/>
          </a:prstGeom>
          <a:noFill/>
        </p:spPr>
        <p:txBody>
          <a:bodyPr wrap="square" tIns="36000" bIns="36000" rtlCol="0" anchor="ctr" anchorCtr="0">
            <a:noAutofit/>
          </a:bodyPr>
          <a:lstStyle/>
          <a:p>
            <a:r>
              <a:rPr lang="en-US" sz="1400" b="1" dirty="0" smtClean="0">
                <a:solidFill>
                  <a:schemeClr val="tx2"/>
                </a:solidFill>
                <a:latin typeface="Calibri Light" panose="020F0302020204030204" pitchFamily="34" charset="0"/>
              </a:rPr>
              <a:t>From/To CRU</a:t>
            </a:r>
          </a:p>
        </p:txBody>
      </p:sp>
      <p:grpSp>
        <p:nvGrpSpPr>
          <p:cNvPr id="92" name="Group 91"/>
          <p:cNvGrpSpPr/>
          <p:nvPr/>
        </p:nvGrpSpPr>
        <p:grpSpPr>
          <a:xfrm>
            <a:off x="1593774" y="4483934"/>
            <a:ext cx="1321336" cy="1354509"/>
            <a:chOff x="524374" y="5085230"/>
            <a:chExt cx="1321336" cy="1354509"/>
          </a:xfrm>
        </p:grpSpPr>
        <p:sp>
          <p:nvSpPr>
            <p:cNvPr id="93" name="Rectangle 92"/>
            <p:cNvSpPr/>
            <p:nvPr/>
          </p:nvSpPr>
          <p:spPr>
            <a:xfrm>
              <a:off x="549217" y="5143739"/>
              <a:ext cx="1296493" cy="1296000"/>
            </a:xfrm>
            <a:prstGeom prst="rect">
              <a:avLst/>
            </a:prstGeom>
            <a:solidFill>
              <a:schemeClr val="accent5">
                <a:lumMod val="20000"/>
                <a:lumOff val="80000"/>
              </a:schemeClr>
            </a:solidFill>
            <a:ln w="19050">
              <a:solidFill>
                <a:schemeClr val="accent6"/>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p>
          </p:txBody>
        </p:sp>
        <p:sp>
          <p:nvSpPr>
            <p:cNvPr id="94" name="Rectangle 93"/>
            <p:cNvSpPr/>
            <p:nvPr/>
          </p:nvSpPr>
          <p:spPr>
            <a:xfrm>
              <a:off x="524374" y="5085230"/>
              <a:ext cx="902811" cy="246221"/>
            </a:xfrm>
            <a:prstGeom prst="rect">
              <a:avLst/>
            </a:prstGeom>
          </p:spPr>
          <p:txBody>
            <a:bodyPr wrap="none">
              <a:spAutoFit/>
            </a:bodyPr>
            <a:lstStyle/>
            <a:p>
              <a:r>
                <a:rPr lang="en-US" sz="1000" b="1" dirty="0">
                  <a:solidFill>
                    <a:srgbClr val="C00000"/>
                  </a:solidFill>
                </a:rPr>
                <a:t>Power </a:t>
              </a:r>
              <a:r>
                <a:rPr lang="en-US" sz="1000" b="1" dirty="0" smtClean="0">
                  <a:solidFill>
                    <a:srgbClr val="C00000"/>
                  </a:solidFill>
                </a:rPr>
                <a:t>Board</a:t>
              </a:r>
              <a:endParaRPr lang="en-US" sz="1000" dirty="0"/>
            </a:p>
          </p:txBody>
        </p:sp>
        <p:pic>
          <p:nvPicPr>
            <p:cNvPr id="95" name="Picture 94"/>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5264710"/>
              <a:ext cx="242059" cy="242059"/>
            </a:xfrm>
            <a:prstGeom prst="rect">
              <a:avLst/>
            </a:prstGeom>
          </p:spPr>
        </p:pic>
        <p:pic>
          <p:nvPicPr>
            <p:cNvPr id="96" name="Picture 95"/>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5264710"/>
              <a:ext cx="242059" cy="242059"/>
            </a:xfrm>
            <a:prstGeom prst="rect">
              <a:avLst/>
            </a:prstGeom>
          </p:spPr>
        </p:pic>
        <p:pic>
          <p:nvPicPr>
            <p:cNvPr id="97" name="Picture 96"/>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5264710"/>
              <a:ext cx="242059" cy="242059"/>
            </a:xfrm>
            <a:prstGeom prst="rect">
              <a:avLst/>
            </a:prstGeom>
          </p:spPr>
        </p:pic>
        <p:pic>
          <p:nvPicPr>
            <p:cNvPr id="98" name="Picture 97"/>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5552750"/>
              <a:ext cx="242059" cy="242059"/>
            </a:xfrm>
            <a:prstGeom prst="rect">
              <a:avLst/>
            </a:prstGeom>
          </p:spPr>
        </p:pic>
        <p:pic>
          <p:nvPicPr>
            <p:cNvPr id="99" name="Picture 98"/>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5552750"/>
              <a:ext cx="242059" cy="242059"/>
            </a:xfrm>
            <a:prstGeom prst="rect">
              <a:avLst/>
            </a:prstGeom>
          </p:spPr>
        </p:pic>
        <p:pic>
          <p:nvPicPr>
            <p:cNvPr id="100" name="Picture 99"/>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5552750"/>
              <a:ext cx="242059" cy="242059"/>
            </a:xfrm>
            <a:prstGeom prst="rect">
              <a:avLst/>
            </a:prstGeom>
          </p:spPr>
        </p:pic>
        <p:pic>
          <p:nvPicPr>
            <p:cNvPr id="101" name="Picture 100"/>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5840790"/>
              <a:ext cx="242059" cy="242059"/>
            </a:xfrm>
            <a:prstGeom prst="rect">
              <a:avLst/>
            </a:prstGeom>
          </p:spPr>
        </p:pic>
        <p:pic>
          <p:nvPicPr>
            <p:cNvPr id="102" name="Picture 101"/>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5840790"/>
              <a:ext cx="242059" cy="242059"/>
            </a:xfrm>
            <a:prstGeom prst="rect">
              <a:avLst/>
            </a:prstGeom>
          </p:spPr>
        </p:pic>
        <p:pic>
          <p:nvPicPr>
            <p:cNvPr id="103" name="Picture 102"/>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5840790"/>
              <a:ext cx="242059" cy="242059"/>
            </a:xfrm>
            <a:prstGeom prst="rect">
              <a:avLst/>
            </a:prstGeom>
          </p:spPr>
        </p:pic>
        <p:pic>
          <p:nvPicPr>
            <p:cNvPr id="104" name="Picture 103"/>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963362" y="6128830"/>
              <a:ext cx="242059" cy="242059"/>
            </a:xfrm>
            <a:prstGeom prst="rect">
              <a:avLst/>
            </a:prstGeom>
          </p:spPr>
        </p:pic>
        <p:pic>
          <p:nvPicPr>
            <p:cNvPr id="105" name="Picture 104"/>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251402" y="6128830"/>
              <a:ext cx="242059" cy="242059"/>
            </a:xfrm>
            <a:prstGeom prst="rect">
              <a:avLst/>
            </a:prstGeom>
          </p:spPr>
        </p:pic>
        <p:pic>
          <p:nvPicPr>
            <p:cNvPr id="106" name="Picture 105"/>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1539442" y="6128830"/>
              <a:ext cx="242059" cy="242059"/>
            </a:xfrm>
            <a:prstGeom prst="rect">
              <a:avLst/>
            </a:prstGeom>
          </p:spPr>
        </p:pic>
        <p:pic>
          <p:nvPicPr>
            <p:cNvPr id="107" name="Picture 106"/>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5264710"/>
              <a:ext cx="242059" cy="242059"/>
            </a:xfrm>
            <a:prstGeom prst="rect">
              <a:avLst/>
            </a:prstGeom>
          </p:spPr>
        </p:pic>
        <p:pic>
          <p:nvPicPr>
            <p:cNvPr id="108" name="Picture 107"/>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5552750"/>
              <a:ext cx="242059" cy="242059"/>
            </a:xfrm>
            <a:prstGeom prst="rect">
              <a:avLst/>
            </a:prstGeom>
          </p:spPr>
        </p:pic>
        <p:pic>
          <p:nvPicPr>
            <p:cNvPr id="109" name="Picture 108"/>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5840790"/>
              <a:ext cx="242059" cy="242059"/>
            </a:xfrm>
            <a:prstGeom prst="rect">
              <a:avLst/>
            </a:prstGeom>
          </p:spPr>
        </p:pic>
        <p:pic>
          <p:nvPicPr>
            <p:cNvPr id="110" name="Picture 109"/>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75322" y="6128830"/>
              <a:ext cx="242059" cy="242059"/>
            </a:xfrm>
            <a:prstGeom prst="rect">
              <a:avLst/>
            </a:prstGeom>
          </p:spPr>
        </p:pic>
      </p:grpSp>
      <p:sp>
        <p:nvSpPr>
          <p:cNvPr id="111" name="TextBox 110"/>
          <p:cNvSpPr txBox="1"/>
          <p:nvPr/>
        </p:nvSpPr>
        <p:spPr>
          <a:xfrm>
            <a:off x="8722520" y="2144556"/>
            <a:ext cx="3386800" cy="1569660"/>
          </a:xfrm>
          <a:prstGeom prst="rect">
            <a:avLst/>
          </a:prstGeom>
          <a:solidFill>
            <a:schemeClr val="accent1"/>
          </a:solidFill>
        </p:spPr>
        <p:txBody>
          <a:bodyPr wrap="square" rtlCol="0">
            <a:spAutoFit/>
          </a:bodyPr>
          <a:lstStyle/>
          <a:p>
            <a:r>
              <a:rPr lang="en-US" sz="1600" dirty="0" smtClean="0"/>
              <a:t>Firmware is mostly complete (see backup slides for an overview of the various firmware components) to accomplish these tasks and to mitigate SEEs; it has been used in various radiation campaigns and readout tests </a:t>
            </a:r>
            <a:endParaRPr lang="en-US" sz="1600" dirty="0"/>
          </a:p>
        </p:txBody>
      </p:sp>
    </p:spTree>
    <p:extLst>
      <p:ext uri="{BB962C8B-B14F-4D97-AF65-F5344CB8AC3E}">
        <p14:creationId xmlns:p14="http://schemas.microsoft.com/office/powerpoint/2010/main" val="2623363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MVTX Production &amp; QA</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32</a:t>
            </a:fld>
            <a:endParaRPr lang="en-US"/>
          </a:p>
        </p:txBody>
      </p:sp>
    </p:spTree>
    <p:extLst>
      <p:ext uri="{BB962C8B-B14F-4D97-AF65-F5344CB8AC3E}">
        <p14:creationId xmlns:p14="http://schemas.microsoft.com/office/powerpoint/2010/main" val="3162890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Readout Unit v2 Production</a:t>
            </a:r>
            <a:endParaRPr lang="en-US" dirty="0"/>
          </a:p>
        </p:txBody>
      </p:sp>
      <p:sp>
        <p:nvSpPr>
          <p:cNvPr id="4" name="Date Placeholder 3"/>
          <p:cNvSpPr>
            <a:spLocks noGrp="1"/>
          </p:cNvSpPr>
          <p:nvPr>
            <p:ph type="dt" sz="half" idx="10"/>
          </p:nvPr>
        </p:nvSpPr>
        <p:spPr/>
        <p:txBody>
          <a:bodyPr/>
          <a:lstStyle/>
          <a:p>
            <a:r>
              <a:rPr lang="en-US" smtClean="0"/>
              <a:t>July 19-20, 2018</a:t>
            </a:r>
            <a:endParaRPr lang="en-US"/>
          </a:p>
        </p:txBody>
      </p:sp>
      <p:sp>
        <p:nvSpPr>
          <p:cNvPr id="5" name="Footer Placeholder 4"/>
          <p:cNvSpPr>
            <a:spLocks noGrp="1"/>
          </p:cNvSpPr>
          <p:nvPr>
            <p:ph type="ftr" sz="quarter" idx="11"/>
          </p:nvPr>
        </p:nvSpPr>
        <p:spPr/>
        <p:txBody>
          <a:bodyPr/>
          <a:lstStyle/>
          <a:p>
            <a:r>
              <a:rPr lang="en-US" smtClean="0"/>
              <a:t>jschamba@physics.utexas.edu</a:t>
            </a:r>
            <a:endParaRPr lang="en-US" dirty="0"/>
          </a:p>
        </p:txBody>
      </p:sp>
      <p:sp>
        <p:nvSpPr>
          <p:cNvPr id="6" name="Slide Number Placeholder 5"/>
          <p:cNvSpPr>
            <a:spLocks noGrp="1"/>
          </p:cNvSpPr>
          <p:nvPr>
            <p:ph type="sldNum" sz="quarter" idx="12"/>
          </p:nvPr>
        </p:nvSpPr>
        <p:spPr/>
        <p:txBody>
          <a:bodyPr/>
          <a:lstStyle/>
          <a:p>
            <a:fld id="{7C6D5E2F-32C2-4B66-8809-D23D02261541}" type="slidenum">
              <a:rPr lang="en-US" smtClean="0"/>
              <a:t>33</a:t>
            </a:fld>
            <a:endParaRPr lang="en-US"/>
          </a:p>
        </p:txBody>
      </p:sp>
      <p:sp>
        <p:nvSpPr>
          <p:cNvPr id="8" name="Content Placeholder 2"/>
          <p:cNvSpPr txBox="1">
            <a:spLocks/>
          </p:cNvSpPr>
          <p:nvPr/>
        </p:nvSpPr>
        <p:spPr>
          <a:xfrm>
            <a:off x="144462" y="548600"/>
            <a:ext cx="11712337" cy="663205"/>
          </a:xfrm>
          <a:prstGeom prst="rect">
            <a:avLst/>
          </a:prstGeom>
        </p:spPr>
        <p:txBody>
          <a:bodyPr lIns="36000" tIns="36000" rIns="36000" bIns="3600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solidFill>
                  <a:schemeClr val="tx2"/>
                </a:solidFill>
                <a:latin typeface="Calibri Light" panose="020F0302020204030204" pitchFamily="34" charset="0"/>
                <a:cs typeface="Calibri Light" panose="020F0302020204030204" pitchFamily="34" charset="0"/>
              </a:rPr>
              <a:t>The RUv2</a:t>
            </a:r>
            <a:r>
              <a:rPr lang="en-US" sz="1800" dirty="0">
                <a:solidFill>
                  <a:schemeClr val="tx2"/>
                </a:solidFill>
                <a:latin typeface="Calibri Light" panose="020F0302020204030204" pitchFamily="34" charset="0"/>
                <a:cs typeface="Calibri Light" panose="020F0302020204030204" pitchFamily="34" charset="0"/>
              </a:rPr>
              <a:t> </a:t>
            </a:r>
            <a:r>
              <a:rPr lang="en-US" sz="1800" dirty="0" smtClean="0">
                <a:solidFill>
                  <a:schemeClr val="tx2"/>
                </a:solidFill>
                <a:latin typeface="Calibri Light" panose="020F0302020204030204" pitchFamily="34" charset="0"/>
                <a:cs typeface="Calibri Light" panose="020F0302020204030204" pitchFamily="34" charset="0"/>
              </a:rPr>
              <a:t>CERN tendering document is ready, including testing procedures (see following slides). Production is foreseen in batches and will last approximately 3-4 months. 4 Initial prototypes have been produced, and are currently being verified</a:t>
            </a:r>
          </a:p>
        </p:txBody>
      </p:sp>
      <p:sp>
        <p:nvSpPr>
          <p:cNvPr id="9" name="Rectangle 8"/>
          <p:cNvSpPr/>
          <p:nvPr/>
        </p:nvSpPr>
        <p:spPr>
          <a:xfrm>
            <a:off x="190500" y="3610156"/>
            <a:ext cx="11857038" cy="2952410"/>
          </a:xfrm>
          <a:prstGeom prst="rect">
            <a:avLst/>
          </a:prstGeom>
          <a:solidFill>
            <a:schemeClr val="bg1"/>
          </a:solidFill>
          <a:ln>
            <a:solidFill>
              <a:schemeClr val="bg1"/>
            </a:solidFill>
          </a:ln>
        </p:spPr>
        <p:txBody>
          <a:bodyPr wrap="square" lIns="72000" tIns="36000" rIns="72000" bIns="36000" numCol="2">
            <a:noAutofit/>
          </a:bodyPr>
          <a:lstStyle/>
          <a:p>
            <a:pPr lvl="2" indent="-914400" algn="just">
              <a:spcBef>
                <a:spcPts val="1200"/>
              </a:spcBef>
              <a:spcAft>
                <a:spcPts val="0"/>
              </a:spcAft>
              <a:tabLst>
                <a:tab pos="630555" algn="l"/>
              </a:tabLst>
            </a:pPr>
            <a:r>
              <a:rPr lang="en-GB" sz="1600" b="1" dirty="0">
                <a:solidFill>
                  <a:srgbClr val="C00000"/>
                </a:solidFill>
                <a:latin typeface="Calibri Light" panose="020F0302020204030204" pitchFamily="34" charset="0"/>
                <a:ea typeface="MS Gothic" panose="020B0609070205080204" pitchFamily="49" charset="-128"/>
                <a:cs typeface="Times New Roman" panose="02020603050405020304" pitchFamily="18" charset="0"/>
              </a:rPr>
              <a:t>Hardware components</a:t>
            </a:r>
            <a:endParaRPr lang="en-US" sz="1600" b="1" dirty="0">
              <a:solidFill>
                <a:srgbClr val="C00000"/>
              </a:solidFill>
              <a:latin typeface="Calibri Light" panose="020F0302020204030204" pitchFamily="34" charset="0"/>
              <a:ea typeface="MS Gothic" panose="020B0609070205080204" pitchFamily="49" charset="-128"/>
              <a:cs typeface="Times New Roman" panose="02020603050405020304" pitchFamily="18" charset="0"/>
            </a:endParaRPr>
          </a:p>
          <a:p>
            <a:pPr marL="177800" lvl="0" indent="-177800" algn="just">
              <a:spcBef>
                <a:spcPts val="600"/>
              </a:spcBef>
              <a:spcAft>
                <a:spcPts val="0"/>
              </a:spcAft>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1 Xilinx XCKU060-1FFVA1156C (1156 </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pin </a:t>
            </a:r>
            <a:r>
              <a:rPr lang="en-US" sz="1600" dirty="0">
                <a:latin typeface="Calibri Light" panose="020F0302020204030204" pitchFamily="34" charset="0"/>
                <a:ea typeface="Calibri" panose="020F0502020204030204" pitchFamily="34" charset="0"/>
                <a:cs typeface="Times New Roman" panose="02020603050405020304" pitchFamily="18" charset="0"/>
              </a:rPr>
              <a:t>BGA package)</a:t>
            </a:r>
          </a:p>
          <a:p>
            <a:pPr marL="177800" lvl="0" indent="-177800" algn="just">
              <a:spcBef>
                <a:spcPts val="600"/>
              </a:spcBef>
              <a:spcAft>
                <a:spcPts val="0"/>
              </a:spcAft>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1 A3PE600L-FGG484M FP (484 </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pin </a:t>
            </a:r>
            <a:r>
              <a:rPr lang="en-US" sz="1600" dirty="0">
                <a:latin typeface="Calibri Light" panose="020F0302020204030204" pitchFamily="34" charset="0"/>
                <a:ea typeface="Calibri" panose="020F0502020204030204" pitchFamily="34" charset="0"/>
                <a:cs typeface="Times New Roman" panose="02020603050405020304" pitchFamily="18" charset="0"/>
              </a:rPr>
              <a:t>BGA package)</a:t>
            </a:r>
          </a:p>
          <a:p>
            <a:pPr marL="177800" lvl="0" indent="-177800" algn="just">
              <a:spcBef>
                <a:spcPts val="600"/>
              </a:spcBef>
              <a:spcAft>
                <a:spcPts val="0"/>
              </a:spcAft>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3 CERN </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custom </a:t>
            </a:r>
            <a:r>
              <a:rPr lang="en-US" sz="1600" dirty="0">
                <a:latin typeface="Calibri Light" panose="020F0302020204030204" pitchFamily="34" charset="0"/>
                <a:ea typeface="Calibri" panose="020F0502020204030204" pitchFamily="34" charset="0"/>
                <a:cs typeface="Times New Roman" panose="02020603050405020304" pitchFamily="18" charset="0"/>
              </a:rPr>
              <a:t>GBTx chip (434 </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pin </a:t>
            </a:r>
            <a:r>
              <a:rPr lang="en-US" sz="1600" dirty="0">
                <a:latin typeface="Calibri Light" panose="020F0302020204030204" pitchFamily="34" charset="0"/>
                <a:ea typeface="Calibri" panose="020F0502020204030204" pitchFamily="34" charset="0"/>
                <a:cs typeface="Times New Roman" panose="02020603050405020304" pitchFamily="18" charset="0"/>
              </a:rPr>
              <a:t>BGA package)</a:t>
            </a:r>
          </a:p>
          <a:p>
            <a:pPr marL="177800" lvl="0" indent="-177800" algn="just">
              <a:spcBef>
                <a:spcPts val="600"/>
              </a:spcBef>
              <a:spcAft>
                <a:spcPts val="0"/>
              </a:spcAft>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1 CERN custom made SCA chip (196 </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pin </a:t>
            </a:r>
            <a:r>
              <a:rPr lang="en-US" sz="1600" dirty="0">
                <a:latin typeface="Calibri Light" panose="020F0302020204030204" pitchFamily="34" charset="0"/>
                <a:ea typeface="Calibri" panose="020F0502020204030204" pitchFamily="34" charset="0"/>
                <a:cs typeface="Times New Roman" panose="02020603050405020304" pitchFamily="18" charset="0"/>
              </a:rPr>
              <a:t>LFBGA package)</a:t>
            </a:r>
          </a:p>
          <a:p>
            <a:pPr marL="177800" lvl="0" indent="-177800" algn="just">
              <a:spcBef>
                <a:spcPts val="600"/>
              </a:spcBef>
              <a:spcAft>
                <a:spcPts val="0"/>
              </a:spcAft>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3 SFP+ pod connectors</a:t>
            </a:r>
          </a:p>
          <a:p>
            <a:pPr marL="177800" lvl="0" indent="-177800" algn="just">
              <a:spcBef>
                <a:spcPts val="600"/>
              </a:spcBef>
              <a:spcAft>
                <a:spcPts val="0"/>
              </a:spcAft>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2 ERF8-050-05.0-L-DV-TR connectors (100 pins, 0.8mm pitch)</a:t>
            </a:r>
          </a:p>
          <a:p>
            <a:pPr marL="177800" lvl="0" indent="-177800" algn="just">
              <a:spcBef>
                <a:spcPts val="600"/>
              </a:spcBef>
              <a:spcAft>
                <a:spcPts val="0"/>
              </a:spcAft>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Miniaturized passive components (0201 minimum</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a:t>
            </a:r>
          </a:p>
          <a:p>
            <a:pPr lvl="0" algn="just">
              <a:spcBef>
                <a:spcPts val="600"/>
              </a:spcBef>
              <a:spcAft>
                <a:spcPts val="0"/>
              </a:spcAft>
            </a:pPr>
            <a:endParaRPr lang="en-US" sz="1600" dirty="0">
              <a:latin typeface="Calibri Light" panose="020F0302020204030204" pitchFamily="34" charset="0"/>
              <a:ea typeface="Calibri" panose="020F0502020204030204" pitchFamily="34" charset="0"/>
              <a:cs typeface="Times New Roman" panose="02020603050405020304" pitchFamily="18" charset="0"/>
            </a:endParaRPr>
          </a:p>
          <a:p>
            <a:pPr lvl="0" algn="just">
              <a:spcBef>
                <a:spcPts val="600"/>
              </a:spcBef>
              <a:spcAft>
                <a:spcPts val="0"/>
              </a:spcAft>
            </a:pPr>
            <a:endParaRPr lang="en-US" sz="1600" dirty="0" smtClean="0">
              <a:latin typeface="Calibri Light" panose="020F0302020204030204" pitchFamily="34" charset="0"/>
              <a:ea typeface="Calibri" panose="020F0502020204030204" pitchFamily="34" charset="0"/>
              <a:cs typeface="Times New Roman" panose="02020603050405020304" pitchFamily="18" charset="0"/>
            </a:endParaRPr>
          </a:p>
          <a:p>
            <a:pPr lvl="2" indent="-914400" algn="just">
              <a:spcBef>
                <a:spcPts val="1200"/>
              </a:spcBef>
              <a:spcAft>
                <a:spcPts val="0"/>
              </a:spcAft>
              <a:tabLst>
                <a:tab pos="630555" algn="l"/>
              </a:tabLst>
            </a:pPr>
            <a:r>
              <a:rPr lang="en-GB" sz="1600" b="1" dirty="0" smtClean="0">
                <a:solidFill>
                  <a:srgbClr val="C00000"/>
                </a:solidFill>
                <a:latin typeface="Calibri Light" panose="020F0302020204030204" pitchFamily="34" charset="0"/>
                <a:ea typeface="MS Gothic" panose="020B0609070205080204" pitchFamily="49" charset="-128"/>
                <a:cs typeface="Times New Roman" panose="02020603050405020304" pitchFamily="18" charset="0"/>
              </a:rPr>
              <a:t>Key </a:t>
            </a:r>
            <a:r>
              <a:rPr lang="en-GB" sz="1600" b="1" dirty="0">
                <a:solidFill>
                  <a:srgbClr val="C00000"/>
                </a:solidFill>
                <a:latin typeface="Calibri Light" panose="020F0302020204030204" pitchFamily="34" charset="0"/>
                <a:ea typeface="MS Gothic" panose="020B0609070205080204" pitchFamily="49" charset="-128"/>
                <a:cs typeface="Times New Roman" panose="02020603050405020304" pitchFamily="18" charset="0"/>
              </a:rPr>
              <a:t>technical PCB </a:t>
            </a:r>
            <a:r>
              <a:rPr lang="en-GB" sz="1600" b="1" dirty="0" smtClean="0">
                <a:solidFill>
                  <a:srgbClr val="C00000"/>
                </a:solidFill>
                <a:latin typeface="Calibri Light" panose="020F0302020204030204" pitchFamily="34" charset="0"/>
                <a:ea typeface="MS Gothic" panose="020B0609070205080204" pitchFamily="49" charset="-128"/>
                <a:cs typeface="Times New Roman" panose="02020603050405020304" pitchFamily="18" charset="0"/>
              </a:rPr>
              <a:t>parameters</a:t>
            </a:r>
            <a:endParaRPr lang="en-US" sz="1600" b="1" dirty="0">
              <a:solidFill>
                <a:srgbClr val="C00000"/>
              </a:solidFill>
              <a:latin typeface="Calibri Light" panose="020F0302020204030204" pitchFamily="34" charset="0"/>
              <a:ea typeface="MS Gothic" panose="020B0609070205080204" pitchFamily="49" charset="-128"/>
              <a:cs typeface="Times New Roman" panose="02020603050405020304" pitchFamily="18" charset="0"/>
            </a:endParaRPr>
          </a:p>
          <a:p>
            <a:pPr marL="177800" lvl="0" indent="-177800" algn="just">
              <a:spcBef>
                <a:spcPts val="600"/>
              </a:spcBef>
              <a:spcAft>
                <a:spcPts val="0"/>
              </a:spcAft>
              <a:buFont typeface="Symbol" panose="05050102010706020507" pitchFamily="18" charset="2"/>
              <a:buChar char=""/>
            </a:pPr>
            <a:r>
              <a:rPr lang="en-US" sz="1600" dirty="0" smtClean="0">
                <a:latin typeface="Calibri Light" panose="020F0302020204030204" pitchFamily="34" charset="0"/>
                <a:ea typeface="Calibri" panose="020F0502020204030204" pitchFamily="34" charset="0"/>
                <a:cs typeface="Times New Roman" panose="02020603050405020304" pitchFamily="18" charset="0"/>
              </a:rPr>
              <a:t>10 </a:t>
            </a:r>
            <a:r>
              <a:rPr lang="en-US" sz="1600" dirty="0">
                <a:latin typeface="Calibri Light" panose="020F0302020204030204" pitchFamily="34" charset="0"/>
                <a:ea typeface="Calibri" panose="020F0502020204030204" pitchFamily="34" charset="0"/>
                <a:cs typeface="Times New Roman" panose="02020603050405020304" pitchFamily="18" charset="0"/>
              </a:rPr>
              <a:t>layers </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low-loss </a:t>
            </a:r>
            <a:r>
              <a:rPr lang="en-US" sz="1600" dirty="0">
                <a:latin typeface="Calibri Light" panose="020F0302020204030204" pitchFamily="34" charset="0"/>
                <a:ea typeface="Calibri" panose="020F0502020204030204" pitchFamily="34" charset="0"/>
                <a:cs typeface="Times New Roman" panose="02020603050405020304" pitchFamily="18" charset="0"/>
              </a:rPr>
              <a:t>material </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a:t>
            </a:r>
            <a:r>
              <a:rPr lang="en-US" sz="1600" dirty="0" err="1" smtClean="0">
                <a:highlight>
                  <a:srgbClr val="FFFF00"/>
                </a:highlight>
                <a:latin typeface="Calibri Light" panose="020F0302020204030204" pitchFamily="34" charset="0"/>
                <a:ea typeface="Calibri" panose="020F0502020204030204" pitchFamily="34" charset="0"/>
                <a:cs typeface="Times New Roman" panose="02020603050405020304" pitchFamily="18" charset="0"/>
              </a:rPr>
              <a:t>Er</a:t>
            </a:r>
            <a:r>
              <a:rPr lang="en-US" sz="1600" dirty="0" smtClean="0">
                <a:highlight>
                  <a:srgbClr val="FFFF00"/>
                </a:highlight>
                <a:latin typeface="Calibri Light" panose="020F0302020204030204" pitchFamily="34" charset="0"/>
                <a:ea typeface="Calibri" panose="020F0502020204030204" pitchFamily="34" charset="0"/>
                <a:cs typeface="Times New Roman" panose="02020603050405020304" pitchFamily="18" charset="0"/>
              </a:rPr>
              <a:t> &lt; 3.7 at 5 GHz, </a:t>
            </a:r>
            <a:r>
              <a:rPr lang="en-US" sz="1600" dirty="0" err="1" smtClean="0">
                <a:highlight>
                  <a:srgbClr val="FFFF00"/>
                </a:highlight>
                <a:latin typeface="Calibri Light" panose="020F0302020204030204" pitchFamily="34" charset="0"/>
                <a:ea typeface="Calibri" panose="020F0502020204030204" pitchFamily="34" charset="0"/>
                <a:cs typeface="Times New Roman" panose="02020603050405020304" pitchFamily="18" charset="0"/>
              </a:rPr>
              <a:t>Df</a:t>
            </a:r>
            <a:r>
              <a:rPr lang="en-US" sz="1600" dirty="0" smtClean="0">
                <a:highlight>
                  <a:srgbClr val="FFFF00"/>
                </a:highlight>
                <a:latin typeface="Calibri Light" panose="020F0302020204030204" pitchFamily="34" charset="0"/>
                <a:ea typeface="Calibri" panose="020F0502020204030204" pitchFamily="34" charset="0"/>
                <a:cs typeface="Times New Roman" panose="02020603050405020304" pitchFamily="18" charset="0"/>
              </a:rPr>
              <a:t> &lt; 0.012 at 5 GHz</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a:t>
            </a:r>
            <a:endParaRPr lang="en-US" sz="1600" dirty="0">
              <a:latin typeface="Calibri Light" panose="020F0302020204030204" pitchFamily="34" charset="0"/>
              <a:ea typeface="Calibri" panose="020F0502020204030204" pitchFamily="34" charset="0"/>
              <a:cs typeface="Times New Roman" panose="02020603050405020304" pitchFamily="18" charset="0"/>
            </a:endParaRPr>
          </a:p>
          <a:p>
            <a:pPr marL="177800" lvl="0" indent="-177800" algn="just">
              <a:spcBef>
                <a:spcPts val="600"/>
              </a:spcBef>
              <a:spcAft>
                <a:spcPts val="0"/>
              </a:spcAft>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Maximum overall thickness of (1.57±0.13) mm</a:t>
            </a:r>
          </a:p>
          <a:p>
            <a:pPr marL="177800" lvl="0" indent="-177800" algn="just">
              <a:spcBef>
                <a:spcPts val="600"/>
              </a:spcBef>
              <a:spcAft>
                <a:spcPts val="0"/>
              </a:spcAft>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Copper Outer layer: 35 </a:t>
            </a:r>
            <a:r>
              <a:rPr lang="en-US" sz="1600" dirty="0" smtClean="0">
                <a:latin typeface="Calibri Light" panose="020F0302020204030204" pitchFamily="34" charset="0"/>
                <a:ea typeface="Calibri" panose="020F0502020204030204" pitchFamily="34" charset="0"/>
                <a:cs typeface="Calibri Light" panose="020F0302020204030204" pitchFamily="34" charset="0"/>
              </a:rPr>
              <a:t>µ</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m, Copper </a:t>
            </a:r>
            <a:r>
              <a:rPr lang="en-US" sz="1600" dirty="0">
                <a:latin typeface="Calibri Light" panose="020F0302020204030204" pitchFamily="34" charset="0"/>
                <a:ea typeface="Calibri" panose="020F0502020204030204" pitchFamily="34" charset="0"/>
                <a:cs typeface="Times New Roman" panose="02020603050405020304" pitchFamily="18" charset="0"/>
              </a:rPr>
              <a:t>Inner layer: </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17.5 </a:t>
            </a:r>
            <a:r>
              <a:rPr lang="en-US" sz="1600" dirty="0">
                <a:latin typeface="Calibri Light" panose="020F0302020204030204" pitchFamily="34" charset="0"/>
                <a:ea typeface="Calibri" panose="020F0502020204030204" pitchFamily="34" charset="0"/>
                <a:cs typeface="Calibri Light" panose="020F0302020204030204" pitchFamily="34" charset="0"/>
              </a:rPr>
              <a:t>µ</a:t>
            </a:r>
            <a:r>
              <a:rPr lang="en-US" sz="1600" dirty="0">
                <a:latin typeface="Calibri Light" panose="020F0302020204030204" pitchFamily="34" charset="0"/>
                <a:ea typeface="Calibri" panose="020F0502020204030204" pitchFamily="34" charset="0"/>
                <a:cs typeface="Times New Roman" panose="02020603050405020304" pitchFamily="18" charset="0"/>
              </a:rPr>
              <a:t>m</a:t>
            </a:r>
          </a:p>
          <a:p>
            <a:pPr marL="177800" lvl="0" indent="-177800" algn="just">
              <a:spcBef>
                <a:spcPts val="600"/>
              </a:spcBef>
              <a:spcAft>
                <a:spcPts val="0"/>
              </a:spcAft>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Holes per PCB: </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5000</a:t>
            </a:r>
            <a:endParaRPr lang="en-US" sz="1600" dirty="0">
              <a:latin typeface="Calibri Light" panose="020F0302020204030204" pitchFamily="34" charset="0"/>
              <a:ea typeface="Calibri" panose="020F0502020204030204" pitchFamily="34" charset="0"/>
              <a:cs typeface="Times New Roman" panose="02020603050405020304" pitchFamily="18" charset="0"/>
            </a:endParaRPr>
          </a:p>
          <a:p>
            <a:pPr marL="177800" lvl="0" indent="-177800" algn="just">
              <a:spcBef>
                <a:spcPts val="600"/>
              </a:spcBef>
              <a:spcAft>
                <a:spcPts val="0"/>
              </a:spcAft>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Minimum hole diameter: </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0.63 </a:t>
            </a:r>
            <a:r>
              <a:rPr lang="en-US" sz="1600" dirty="0">
                <a:latin typeface="Calibri Light" panose="020F0302020204030204" pitchFamily="34" charset="0"/>
                <a:ea typeface="Calibri" panose="020F0502020204030204" pitchFamily="34" charset="0"/>
                <a:cs typeface="Times New Roman" panose="02020603050405020304" pitchFamily="18" charset="0"/>
              </a:rPr>
              <a:t>mm</a:t>
            </a:r>
          </a:p>
          <a:p>
            <a:pPr marL="177800" lvl="0" indent="-177800" algn="just">
              <a:spcBef>
                <a:spcPts val="600"/>
              </a:spcBef>
              <a:spcAft>
                <a:spcPts val="0"/>
              </a:spcAft>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Blind </a:t>
            </a:r>
            <a:r>
              <a:rPr lang="en-US" sz="1600" dirty="0" err="1">
                <a:latin typeface="Calibri Light" panose="020F0302020204030204" pitchFamily="34" charset="0"/>
                <a:ea typeface="Calibri" panose="020F0502020204030204" pitchFamily="34" charset="0"/>
                <a:cs typeface="Times New Roman" panose="02020603050405020304" pitchFamily="18" charset="0"/>
              </a:rPr>
              <a:t>vias</a:t>
            </a:r>
            <a:r>
              <a:rPr lang="en-US" sz="1600" dirty="0">
                <a:latin typeface="Calibri Light" panose="020F0302020204030204" pitchFamily="34" charset="0"/>
                <a:ea typeface="Calibri" panose="020F0502020204030204" pitchFamily="34" charset="0"/>
                <a:cs typeface="Times New Roman" panose="02020603050405020304" pitchFamily="18" charset="0"/>
              </a:rPr>
              <a:t> (layers): </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32 (1)</a:t>
            </a:r>
            <a:endParaRPr lang="en-US" sz="1600" dirty="0">
              <a:latin typeface="Calibri Light" panose="020F0302020204030204" pitchFamily="34" charset="0"/>
              <a:ea typeface="Calibri" panose="020F0502020204030204" pitchFamily="34" charset="0"/>
              <a:cs typeface="Times New Roman" panose="02020603050405020304" pitchFamily="18" charset="0"/>
            </a:endParaRPr>
          </a:p>
          <a:p>
            <a:pPr marL="177800" lvl="0" indent="-177800" algn="just">
              <a:spcBef>
                <a:spcPts val="600"/>
              </a:spcBef>
              <a:spcAft>
                <a:spcPts val="0"/>
              </a:spcAft>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Minimum track width (outer layer): </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110 </a:t>
            </a:r>
            <a:r>
              <a:rPr lang="en-US" sz="1600" dirty="0" smtClean="0">
                <a:latin typeface="Calibri Light" panose="020F0302020204030204" pitchFamily="34" charset="0"/>
                <a:ea typeface="Calibri" panose="020F0502020204030204" pitchFamily="34" charset="0"/>
                <a:cs typeface="Calibri Light" panose="020F0302020204030204" pitchFamily="34" charset="0"/>
              </a:rPr>
              <a:t>µ</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m, </a:t>
            </a:r>
            <a:r>
              <a:rPr lang="en-US" sz="1600" dirty="0">
                <a:latin typeface="Calibri Light" panose="020F0302020204030204" pitchFamily="34" charset="0"/>
                <a:ea typeface="Calibri" panose="020F0502020204030204" pitchFamily="34" charset="0"/>
                <a:cs typeface="Times New Roman" panose="02020603050405020304" pitchFamily="18" charset="0"/>
              </a:rPr>
              <a:t>(inner layer): </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100 </a:t>
            </a:r>
            <a:r>
              <a:rPr lang="en-US" sz="1600" dirty="0">
                <a:latin typeface="Calibri Light" panose="020F0302020204030204" pitchFamily="34" charset="0"/>
                <a:ea typeface="Calibri" panose="020F0502020204030204" pitchFamily="34" charset="0"/>
                <a:cs typeface="Calibri Light" panose="020F0302020204030204" pitchFamily="34" charset="0"/>
              </a:rPr>
              <a:t>µ</a:t>
            </a:r>
            <a:r>
              <a:rPr lang="en-US" sz="1600" dirty="0">
                <a:latin typeface="Calibri Light" panose="020F0302020204030204" pitchFamily="34" charset="0"/>
                <a:ea typeface="Calibri" panose="020F0502020204030204" pitchFamily="34" charset="0"/>
                <a:cs typeface="Times New Roman" panose="02020603050405020304" pitchFamily="18" charset="0"/>
              </a:rPr>
              <a:t>m</a:t>
            </a:r>
          </a:p>
          <a:p>
            <a:pPr marL="177800" lvl="0" indent="-177800" algn="just">
              <a:spcBef>
                <a:spcPts val="600"/>
              </a:spcBef>
              <a:spcAft>
                <a:spcPts val="0"/>
              </a:spcAft>
              <a:buFont typeface="Symbol" panose="05050102010706020507" pitchFamily="18" charset="2"/>
              <a:buChar char=""/>
            </a:pPr>
            <a:r>
              <a:rPr lang="en-US" sz="1600" dirty="0">
                <a:latin typeface="Calibri Light" panose="020F0302020204030204" pitchFamily="34" charset="0"/>
                <a:ea typeface="Calibri" panose="020F0502020204030204" pitchFamily="34" charset="0"/>
                <a:cs typeface="Times New Roman" panose="02020603050405020304" pitchFamily="18" charset="0"/>
              </a:rPr>
              <a:t>Minimum spacing (outer layer): </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110 </a:t>
            </a:r>
            <a:r>
              <a:rPr lang="en-US" sz="1600" dirty="0" smtClean="0">
                <a:latin typeface="Calibri Light" panose="020F0302020204030204" pitchFamily="34" charset="0"/>
                <a:ea typeface="Calibri" panose="020F0502020204030204" pitchFamily="34" charset="0"/>
                <a:cs typeface="Calibri Light" panose="020F0302020204030204" pitchFamily="34" charset="0"/>
              </a:rPr>
              <a:t>µ</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m,  (</a:t>
            </a:r>
            <a:r>
              <a:rPr lang="en-US" sz="1600" dirty="0">
                <a:latin typeface="Calibri Light" panose="020F0302020204030204" pitchFamily="34" charset="0"/>
                <a:ea typeface="Calibri" panose="020F0502020204030204" pitchFamily="34" charset="0"/>
                <a:cs typeface="Times New Roman" panose="02020603050405020304" pitchFamily="18" charset="0"/>
              </a:rPr>
              <a:t>inner layer): </a:t>
            </a:r>
            <a:r>
              <a:rPr lang="en-US" sz="1600" dirty="0" smtClean="0">
                <a:latin typeface="Calibri Light" panose="020F0302020204030204" pitchFamily="34" charset="0"/>
                <a:ea typeface="Calibri" panose="020F0502020204030204" pitchFamily="34" charset="0"/>
                <a:cs typeface="Times New Roman" panose="02020603050405020304" pitchFamily="18" charset="0"/>
              </a:rPr>
              <a:t>100 </a:t>
            </a:r>
            <a:r>
              <a:rPr lang="en-US" sz="1600" dirty="0">
                <a:latin typeface="Calibri Light" panose="020F0302020204030204" pitchFamily="34" charset="0"/>
                <a:ea typeface="Calibri" panose="020F0502020204030204" pitchFamily="34" charset="0"/>
                <a:cs typeface="Calibri Light" panose="020F0302020204030204" pitchFamily="34" charset="0"/>
              </a:rPr>
              <a:t>µ</a:t>
            </a:r>
            <a:r>
              <a:rPr lang="en-US" sz="1600" dirty="0">
                <a:latin typeface="Calibri Light" panose="020F0302020204030204" pitchFamily="34" charset="0"/>
                <a:ea typeface="Calibri" panose="020F0502020204030204" pitchFamily="34" charset="0"/>
                <a:cs typeface="Times New Roman" panose="02020603050405020304" pitchFamily="18" charset="0"/>
              </a:rPr>
              <a:t>m</a:t>
            </a:r>
            <a:endParaRPr lang="en-US" sz="1600" dirty="0">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90500" y="1296311"/>
            <a:ext cx="5545450" cy="2169825"/>
          </a:xfrm>
          <a:prstGeom prst="rect">
            <a:avLst/>
          </a:prstGeom>
        </p:spPr>
        <p:txBody>
          <a:bodyPr wrap="square">
            <a:spAutoFit/>
          </a:bodyPr>
          <a:lstStyle/>
          <a:p>
            <a:pPr lvl="0" algn="just">
              <a:spcBef>
                <a:spcPts val="600"/>
              </a:spcBef>
              <a:spcAft>
                <a:spcPts val="0"/>
              </a:spcAft>
            </a:pPr>
            <a:r>
              <a:rPr lang="en-US" sz="2000" dirty="0" smtClean="0">
                <a:solidFill>
                  <a:srgbClr val="C00000"/>
                </a:solidFill>
                <a:latin typeface="Calibri Light" panose="020F0302020204030204" pitchFamily="34" charset="0"/>
                <a:ea typeface="Calibri" panose="020F0502020204030204" pitchFamily="34" charset="0"/>
                <a:cs typeface="Times New Roman" panose="02020603050405020304" pitchFamily="18" charset="0"/>
              </a:rPr>
              <a:t>Batches</a:t>
            </a:r>
            <a:endParaRPr lang="en-US" dirty="0" smtClean="0">
              <a:solidFill>
                <a:srgbClr val="C00000"/>
              </a:solidFill>
              <a:latin typeface="Calibri Light" panose="020F0302020204030204" pitchFamily="34" charset="0"/>
              <a:ea typeface="Calibri" panose="020F0502020204030204" pitchFamily="34" charset="0"/>
              <a:cs typeface="Times New Roman" panose="02020603050405020304" pitchFamily="18" charset="0"/>
            </a:endParaRPr>
          </a:p>
          <a:p>
            <a:pPr marL="177800" lvl="0" indent="-177800" algn="just">
              <a:spcBef>
                <a:spcPts val="600"/>
              </a:spcBef>
              <a:spcAft>
                <a:spcPts val="0"/>
              </a:spcAft>
              <a:buFont typeface="Symbol" panose="05050102010706020507" pitchFamily="18" charset="2"/>
              <a:buChar char=""/>
            </a:pPr>
            <a:r>
              <a:rPr lang="en-US" dirty="0" smtClean="0">
                <a:latin typeface="Calibri Light" panose="020F0302020204030204" pitchFamily="34" charset="0"/>
                <a:ea typeface="Calibri" panose="020F0502020204030204" pitchFamily="34" charset="0"/>
                <a:cs typeface="Times New Roman" panose="02020603050405020304" pitchFamily="18" charset="0"/>
              </a:rPr>
              <a:t>A </a:t>
            </a:r>
            <a:r>
              <a:rPr lang="en-US" dirty="0">
                <a:latin typeface="Calibri Light" panose="020F0302020204030204" pitchFamily="34" charset="0"/>
                <a:ea typeface="Calibri" panose="020F0502020204030204" pitchFamily="34" charset="0"/>
                <a:cs typeface="Times New Roman" panose="02020603050405020304" pitchFamily="18" charset="0"/>
              </a:rPr>
              <a:t>pre-series totaling 10 </a:t>
            </a:r>
            <a:r>
              <a:rPr lang="en-US" dirty="0" smtClean="0">
                <a:latin typeface="Calibri Light" panose="020F0302020204030204" pitchFamily="34" charset="0"/>
                <a:ea typeface="Calibri" panose="020F0502020204030204" pitchFamily="34" charset="0"/>
                <a:cs typeface="Times New Roman" panose="02020603050405020304" pitchFamily="18" charset="0"/>
              </a:rPr>
              <a:t>boards;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77800" lvl="0" indent="-177800" algn="just">
              <a:spcBef>
                <a:spcPts val="600"/>
              </a:spcBef>
              <a:spcAft>
                <a:spcPts val="0"/>
              </a:spcAft>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A first batch totaling 106 series production modules; </a:t>
            </a:r>
          </a:p>
          <a:p>
            <a:pPr marL="177800" lvl="0" indent="-177800" algn="just">
              <a:spcBef>
                <a:spcPts val="600"/>
              </a:spcBef>
              <a:spcAft>
                <a:spcPts val="0"/>
              </a:spcAft>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A second batch totaling 106 series production modules; </a:t>
            </a:r>
          </a:p>
          <a:p>
            <a:pPr marL="177800" lvl="0" indent="-177800" algn="just">
              <a:spcBef>
                <a:spcPts val="600"/>
              </a:spcBef>
              <a:spcAft>
                <a:spcPts val="0"/>
              </a:spcAft>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A third batch totaling 88 series production modules</a:t>
            </a:r>
            <a:r>
              <a:rPr lang="en-US" dirty="0" smtClean="0">
                <a:latin typeface="Calibri Light" panose="020F0302020204030204" pitchFamily="34" charset="0"/>
                <a:ea typeface="Calibri" panose="020F0502020204030204" pitchFamily="34" charset="0"/>
                <a:cs typeface="Times New Roman" panose="02020603050405020304" pitchFamily="18" charset="0"/>
              </a:rPr>
              <a:t>.</a:t>
            </a:r>
          </a:p>
          <a:p>
            <a:pPr marL="177800" lvl="0" indent="-177800" algn="just">
              <a:spcBef>
                <a:spcPts val="600"/>
              </a:spcBef>
              <a:spcAft>
                <a:spcPts val="0"/>
              </a:spcAft>
              <a:buFont typeface="Symbol" panose="05050102010706020507" pitchFamily="18" charset="2"/>
              <a:buChar char=""/>
            </a:pPr>
            <a:r>
              <a:rPr lang="en-US" dirty="0" smtClean="0">
                <a:latin typeface="Calibri Light" panose="020F0302020204030204" pitchFamily="34" charset="0"/>
                <a:ea typeface="Calibri" panose="020F0502020204030204" pitchFamily="34" charset="0"/>
                <a:cs typeface="Times New Roman" panose="02020603050405020304" pitchFamily="18" charset="0"/>
              </a:rPr>
              <a:t>Option for 80 more boards for </a:t>
            </a:r>
            <a:r>
              <a:rPr lang="en-US" dirty="0" err="1">
                <a:latin typeface="Calibri Light" panose="020F0302020204030204" pitchFamily="34" charset="0"/>
                <a:ea typeface="Calibri" panose="020F0502020204030204" pitchFamily="34" charset="0"/>
                <a:cs typeface="Times New Roman" panose="02020603050405020304" pitchFamily="18" charset="0"/>
              </a:rPr>
              <a:t>s</a:t>
            </a:r>
            <a:r>
              <a:rPr lang="en-US" dirty="0" err="1" smtClean="0">
                <a:latin typeface="Calibri Light" panose="020F0302020204030204" pitchFamily="34" charset="0"/>
                <a:ea typeface="Calibri" panose="020F0502020204030204" pitchFamily="34" charset="0"/>
                <a:cs typeface="Times New Roman" panose="02020603050405020304" pitchFamily="18" charset="0"/>
              </a:rPr>
              <a:t>Phenix</a:t>
            </a: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11" name="Rectangle 2"/>
          <p:cNvSpPr>
            <a:spLocks noChangeArrowheads="1"/>
          </p:cNvSpPr>
          <p:nvPr/>
        </p:nvSpPr>
        <p:spPr bwMode="auto">
          <a:xfrm>
            <a:off x="6023990" y="1104921"/>
            <a:ext cx="6023548" cy="2562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36000" rIns="36000" bIns="3600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7800" marR="0" lvl="1" indent="-177800" algn="just" defTabSz="914400" rtl="0" eaLnBrk="0" fontAlgn="base" latinLnBrk="0" hangingPunct="0">
              <a:spcBef>
                <a:spcPts val="600"/>
              </a:spcBef>
              <a:spcAft>
                <a:spcPct val="0"/>
              </a:spcAft>
              <a:buClr>
                <a:srgbClr val="4F81BD"/>
              </a:buClr>
              <a:buSzTx/>
              <a:tabLst/>
            </a:pPr>
            <a:r>
              <a:rPr kumimoji="0" lang="en-GB" altLang="en-US" sz="1600" b="1" i="0" u="none" strike="noStrike" cap="none" normalizeH="0" baseline="0" dirty="0" smtClean="0">
                <a:ln>
                  <a:noFill/>
                </a:ln>
                <a:solidFill>
                  <a:srgbClr val="C00000"/>
                </a:solidFill>
                <a:effectLst/>
                <a:latin typeface="Calibri Light" panose="020F0302020204030204" pitchFamily="34" charset="0"/>
                <a:ea typeface="MS Gothic" panose="020B0609070205080204" pitchFamily="49" charset="-128"/>
                <a:cs typeface="Times New Roman" panose="02020603050405020304" pitchFamily="18" charset="0"/>
              </a:rPr>
              <a:t>A</a:t>
            </a:r>
            <a:r>
              <a:rPr kumimoji="0" lang="en-GB" altLang="en-US" sz="1600" b="1" i="0" u="none" strike="noStrike" cap="none" normalizeH="0" baseline="0" dirty="0" smtClean="0" bmk="">
                <a:ln>
                  <a:noFill/>
                </a:ln>
                <a:solidFill>
                  <a:srgbClr val="C00000"/>
                </a:solidFill>
                <a:effectLst/>
                <a:latin typeface="Calibri Light" panose="020F0302020204030204" pitchFamily="34" charset="0"/>
                <a:ea typeface="MS Gothic" panose="020B0609070205080204" pitchFamily="49" charset="-128"/>
                <a:cs typeface="Times New Roman" panose="02020603050405020304" pitchFamily="18" charset="0"/>
              </a:rPr>
              <a:t>ctivities at the Contractor’s premises</a:t>
            </a:r>
            <a:endParaRPr kumimoji="0" lang="en-GB" altLang="en-US" sz="1600" b="1" i="0" u="none" strike="noStrike" cap="none" normalizeH="0" baseline="0" dirty="0" smtClean="0">
              <a:ln>
                <a:noFill/>
              </a:ln>
              <a:solidFill>
                <a:srgbClr val="C00000"/>
              </a:solidFill>
              <a:effectLst/>
              <a:latin typeface="Calibri Light" panose="020F0302020204030204" pitchFamily="34" charset="0"/>
              <a:ea typeface="MS Gothic" panose="020B0609070205080204" pitchFamily="49" charset="-128"/>
              <a:cs typeface="Times New Roman" panose="02020603050405020304" pitchFamily="18" charset="0"/>
            </a:endParaRPr>
          </a:p>
          <a:p>
            <a:pPr marL="177800" marR="0" lvl="0" indent="-177800" algn="just" defTabSz="914400" rtl="0" eaLnBrk="0" fontAlgn="base" latinLnBrk="0" hangingPunct="0">
              <a:spcBef>
                <a:spcPts val="600"/>
              </a:spcBef>
              <a:spcAft>
                <a:spcPct val="0"/>
              </a:spcAft>
              <a:buClrTx/>
              <a:buSzTx/>
              <a:buFontTx/>
              <a:buChar char="•"/>
              <a:tabLst/>
            </a:pPr>
            <a:r>
              <a:rPr kumimoji="0" lang="en-US" altLang="en-US" sz="1600" b="0" i="0" u="none" strike="noStrike" cap="none" normalizeH="0" baseline="0" dirty="0" smtClean="0">
                <a:ln>
                  <a:noFill/>
                </a:ln>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Quality control of the PCBs.</a:t>
            </a:r>
            <a:endParaRPr kumimoji="0" lang="en-US" altLang="en-US" sz="1600" b="0" i="0" u="none" strike="noStrike" cap="none" normalizeH="0" baseline="0" dirty="0" smtClean="0">
              <a:ln>
                <a:noFill/>
              </a:ln>
              <a:solidFill>
                <a:schemeClr val="tx1"/>
              </a:solidFill>
              <a:effectLst/>
            </a:endParaRPr>
          </a:p>
          <a:p>
            <a:pPr marL="177800" marR="0" lvl="0" indent="-177800" algn="just" defTabSz="914400" rtl="0" eaLnBrk="0" fontAlgn="base" latinLnBrk="0" hangingPunct="0">
              <a:spcBef>
                <a:spcPts val="600"/>
              </a:spcBef>
              <a:spcAft>
                <a:spcPct val="0"/>
              </a:spcAft>
              <a:buClrTx/>
              <a:buSzTx/>
              <a:buFontTx/>
              <a:buChar char="•"/>
              <a:tabLst/>
            </a:pPr>
            <a:r>
              <a:rPr kumimoji="0" lang="en-US" altLang="en-US" sz="1600" b="0" i="0" u="none" strike="noStrike" cap="none" normalizeH="0" baseline="0" dirty="0" smtClean="0">
                <a:ln>
                  <a:noFill/>
                </a:ln>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Ordering of passive and active components.</a:t>
            </a:r>
            <a:endParaRPr kumimoji="0" lang="en-US" altLang="en-US" sz="1600" b="0" i="0" u="none" strike="noStrike" cap="none" normalizeH="0" baseline="0" dirty="0" smtClean="0">
              <a:ln>
                <a:noFill/>
              </a:ln>
              <a:solidFill>
                <a:schemeClr val="tx1"/>
              </a:solidFill>
              <a:effectLst/>
            </a:endParaRPr>
          </a:p>
          <a:p>
            <a:pPr marL="177800" marR="0" lvl="0" indent="-177800" algn="just" defTabSz="914400" rtl="0" eaLnBrk="0" fontAlgn="base" latinLnBrk="0" hangingPunct="0">
              <a:spcBef>
                <a:spcPts val="600"/>
              </a:spcBef>
              <a:spcAft>
                <a:spcPct val="0"/>
              </a:spcAft>
              <a:buClrTx/>
              <a:buSzTx/>
              <a:buFontTx/>
              <a:buChar char="•"/>
              <a:tabLst/>
            </a:pPr>
            <a:r>
              <a:rPr kumimoji="0" lang="en-US" altLang="en-US" sz="1600" b="0" i="0" u="none" strike="noStrike" cap="none" normalizeH="0" baseline="0" dirty="0" smtClean="0">
                <a:ln>
                  <a:noFill/>
                </a:ln>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Input quality control of all components.</a:t>
            </a:r>
            <a:endParaRPr kumimoji="0" lang="en-US" altLang="en-US" sz="1600" b="0" i="0" u="none" strike="noStrike" cap="none" normalizeH="0" baseline="0" dirty="0" smtClean="0">
              <a:ln>
                <a:noFill/>
              </a:ln>
              <a:solidFill>
                <a:schemeClr val="tx1"/>
              </a:solidFill>
              <a:effectLst/>
            </a:endParaRPr>
          </a:p>
          <a:p>
            <a:pPr marL="177800" marR="0" lvl="0" indent="-177800" algn="just" defTabSz="914400" rtl="0" eaLnBrk="0" fontAlgn="base" latinLnBrk="0" hangingPunct="0">
              <a:spcBef>
                <a:spcPts val="600"/>
              </a:spcBef>
              <a:spcAft>
                <a:spcPct val="0"/>
              </a:spcAft>
              <a:buClrTx/>
              <a:buSzTx/>
              <a:buFontTx/>
              <a:buChar char="•"/>
              <a:tabLst/>
            </a:pPr>
            <a:r>
              <a:rPr kumimoji="0" lang="en-US" altLang="en-US" sz="1600" b="0" i="0" u="none" strike="noStrike" cap="none" normalizeH="0" baseline="0" dirty="0" smtClean="0">
                <a:ln>
                  <a:noFill/>
                </a:ln>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Assembly of the components on the PCBs and soldering.</a:t>
            </a:r>
            <a:endParaRPr kumimoji="0" lang="en-US" altLang="en-US" sz="1600" b="0" i="0" u="none" strike="noStrike" cap="none" normalizeH="0" baseline="0" dirty="0" smtClean="0">
              <a:ln>
                <a:noFill/>
              </a:ln>
              <a:solidFill>
                <a:schemeClr val="tx1"/>
              </a:solidFill>
              <a:effectLst/>
            </a:endParaRPr>
          </a:p>
          <a:p>
            <a:pPr marL="177800" marR="0" lvl="0" indent="-177800" algn="just" defTabSz="914400" rtl="0" eaLnBrk="0" fontAlgn="base" latinLnBrk="0" hangingPunct="0">
              <a:spcBef>
                <a:spcPts val="600"/>
              </a:spcBef>
              <a:spcAft>
                <a:spcPct val="0"/>
              </a:spcAft>
              <a:buClrTx/>
              <a:buSzTx/>
              <a:buFontTx/>
              <a:buChar char="•"/>
              <a:tabLst/>
            </a:pPr>
            <a:r>
              <a:rPr kumimoji="0" lang="en-US" altLang="en-US" sz="1600" b="0" i="0" u="none" strike="noStrike" cap="none" normalizeH="0" baseline="0" dirty="0" smtClean="0">
                <a:ln>
                  <a:noFill/>
                </a:ln>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Quality control of the assembled boards.</a:t>
            </a:r>
            <a:endParaRPr kumimoji="0" lang="en-US" altLang="en-US" sz="1600" b="0" i="0" u="none" strike="noStrike" cap="none" normalizeH="0" baseline="0" dirty="0" smtClean="0">
              <a:ln>
                <a:noFill/>
              </a:ln>
              <a:solidFill>
                <a:schemeClr val="tx1"/>
              </a:solidFill>
              <a:effectLst/>
            </a:endParaRPr>
          </a:p>
          <a:p>
            <a:pPr marL="177800" marR="0" lvl="0" indent="-177800" algn="just" defTabSz="914400" rtl="0" eaLnBrk="0" fontAlgn="base" latinLnBrk="0" hangingPunct="0">
              <a:spcBef>
                <a:spcPts val="600"/>
              </a:spcBef>
              <a:spcAft>
                <a:spcPct val="0"/>
              </a:spcAft>
              <a:buClrTx/>
              <a:buSzTx/>
              <a:buFontTx/>
              <a:buChar char="•"/>
              <a:tabLst/>
            </a:pPr>
            <a:r>
              <a:rPr kumimoji="0" lang="en-US" altLang="en-US" sz="1600" b="0" i="0" u="none" strike="noStrike" cap="none" normalizeH="0" baseline="0" dirty="0" smtClean="0">
                <a:ln>
                  <a:noFill/>
                </a:ln>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Packing, and shipping.</a:t>
            </a:r>
            <a:endParaRPr kumimoji="0" lang="en-US" altLang="en-US" sz="16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864586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Overview within ITS</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34</a:t>
            </a:fld>
            <a:endParaRPr lang="en-US"/>
          </a:p>
        </p:txBody>
      </p:sp>
      <p:sp>
        <p:nvSpPr>
          <p:cNvPr id="6" name="Rectangle 5"/>
          <p:cNvSpPr/>
          <p:nvPr/>
        </p:nvSpPr>
        <p:spPr>
          <a:xfrm>
            <a:off x="1312262" y="4829039"/>
            <a:ext cx="2160300" cy="1008000"/>
          </a:xfrm>
          <a:prstGeom prst="rect">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000" dirty="0" smtClean="0">
                <a:solidFill>
                  <a:srgbClr val="C00000"/>
                </a:solidFill>
                <a:latin typeface="Calibri Light" panose="020F0302020204030204" pitchFamily="34" charset="0"/>
                <a:cs typeface="Calibri Light" panose="020F0302020204030204" pitchFamily="34" charset="0"/>
              </a:rPr>
              <a:t>Manufacturer</a:t>
            </a:r>
          </a:p>
          <a:p>
            <a:pPr algn="ctr"/>
            <a:r>
              <a:rPr lang="en-US" sz="1600" dirty="0" smtClean="0">
                <a:solidFill>
                  <a:schemeClr val="tx2"/>
                </a:solidFill>
                <a:latin typeface="Calibri Light" panose="020F0302020204030204" pitchFamily="34" charset="0"/>
                <a:cs typeface="Calibri Light" panose="020F0302020204030204" pitchFamily="34" charset="0"/>
              </a:rPr>
              <a:t>Up to smoke test</a:t>
            </a:r>
            <a:endParaRPr lang="en-US" sz="2800" dirty="0">
              <a:solidFill>
                <a:schemeClr val="tx2"/>
              </a:solidFill>
              <a:latin typeface="Calibri Light" panose="020F0302020204030204" pitchFamily="34" charset="0"/>
              <a:cs typeface="Calibri Light" panose="020F0302020204030204" pitchFamily="34" charset="0"/>
            </a:endParaRPr>
          </a:p>
        </p:txBody>
      </p:sp>
      <p:sp>
        <p:nvSpPr>
          <p:cNvPr id="7" name="Rectangle 6"/>
          <p:cNvSpPr/>
          <p:nvPr/>
        </p:nvSpPr>
        <p:spPr>
          <a:xfrm>
            <a:off x="4552712" y="4396839"/>
            <a:ext cx="2160300" cy="1800000"/>
          </a:xfrm>
          <a:prstGeom prst="rect">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000" dirty="0" err="1" smtClean="0">
                <a:solidFill>
                  <a:srgbClr val="C00000"/>
                </a:solidFill>
                <a:latin typeface="Calibri Light" panose="020F0302020204030204" pitchFamily="34" charset="0"/>
                <a:cs typeface="Calibri Light" panose="020F0302020204030204" pitchFamily="34" charset="0"/>
              </a:rPr>
              <a:t>Nikhef</a:t>
            </a:r>
            <a:r>
              <a:rPr lang="en-US" sz="2000" dirty="0" smtClean="0">
                <a:solidFill>
                  <a:srgbClr val="C00000"/>
                </a:solidFill>
                <a:latin typeface="Calibri Light" panose="020F0302020204030204" pitchFamily="34" charset="0"/>
                <a:cs typeface="Calibri Light" panose="020F0302020204030204" pitchFamily="34" charset="0"/>
              </a:rPr>
              <a:t>/Utrecht</a:t>
            </a:r>
          </a:p>
          <a:p>
            <a:pPr algn="ctr"/>
            <a:r>
              <a:rPr lang="en-US" sz="1600" dirty="0" smtClean="0">
                <a:solidFill>
                  <a:schemeClr val="tx2"/>
                </a:solidFill>
                <a:latin typeface="Calibri Light" panose="020F0302020204030204" pitchFamily="34" charset="0"/>
                <a:cs typeface="Calibri Light" panose="020F0302020204030204" pitchFamily="34" charset="0"/>
              </a:rPr>
              <a:t>Acceptance and short term testing</a:t>
            </a:r>
            <a:endParaRPr lang="en-US" sz="1600" dirty="0">
              <a:solidFill>
                <a:schemeClr val="tx2"/>
              </a:solidFill>
              <a:latin typeface="Calibri Light" panose="020F0302020204030204" pitchFamily="34" charset="0"/>
              <a:cs typeface="Calibri Light" panose="020F0302020204030204" pitchFamily="34" charset="0"/>
            </a:endParaRPr>
          </a:p>
        </p:txBody>
      </p:sp>
      <p:sp>
        <p:nvSpPr>
          <p:cNvPr id="8" name="Rectangle 7"/>
          <p:cNvSpPr/>
          <p:nvPr/>
        </p:nvSpPr>
        <p:spPr>
          <a:xfrm>
            <a:off x="7793162" y="4396839"/>
            <a:ext cx="2160300" cy="1008000"/>
          </a:xfrm>
          <a:prstGeom prst="rect">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000" dirty="0" smtClean="0">
                <a:solidFill>
                  <a:srgbClr val="C00000"/>
                </a:solidFill>
                <a:latin typeface="Calibri Light" panose="020F0302020204030204" pitchFamily="34" charset="0"/>
                <a:cs typeface="Calibri Light" panose="020F0302020204030204" pitchFamily="34" charset="0"/>
              </a:rPr>
              <a:t>Commissioning</a:t>
            </a:r>
          </a:p>
          <a:p>
            <a:pPr algn="ctr"/>
            <a:r>
              <a:rPr lang="en-US" sz="1600" dirty="0" smtClean="0">
                <a:solidFill>
                  <a:schemeClr val="tx2"/>
                </a:solidFill>
                <a:latin typeface="Calibri Light" panose="020F0302020204030204" pitchFamily="34" charset="0"/>
                <a:cs typeface="Calibri Light" panose="020F0302020204030204" pitchFamily="34" charset="0"/>
              </a:rPr>
              <a:t>Long term testing</a:t>
            </a:r>
            <a:endParaRPr lang="en-US" sz="2000" dirty="0">
              <a:solidFill>
                <a:schemeClr val="tx2"/>
              </a:solidFill>
              <a:latin typeface="Calibri Light" panose="020F0302020204030204" pitchFamily="34" charset="0"/>
              <a:cs typeface="Calibri Light" panose="020F0302020204030204" pitchFamily="34" charset="0"/>
            </a:endParaRPr>
          </a:p>
        </p:txBody>
      </p:sp>
      <p:sp>
        <p:nvSpPr>
          <p:cNvPr id="9" name="Rectangle 8"/>
          <p:cNvSpPr/>
          <p:nvPr/>
        </p:nvSpPr>
        <p:spPr>
          <a:xfrm>
            <a:off x="7793162" y="5621009"/>
            <a:ext cx="2160300" cy="576000"/>
          </a:xfrm>
          <a:prstGeom prst="rect">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000" dirty="0" smtClean="0">
                <a:solidFill>
                  <a:srgbClr val="C00000"/>
                </a:solidFill>
                <a:latin typeface="Calibri Light" panose="020F0302020204030204" pitchFamily="34" charset="0"/>
                <a:cs typeface="Calibri Light" panose="020F0302020204030204" pitchFamily="34" charset="0"/>
              </a:rPr>
              <a:t>Sampling</a:t>
            </a:r>
          </a:p>
          <a:p>
            <a:pPr algn="ctr"/>
            <a:r>
              <a:rPr lang="en-US" sz="1600" dirty="0" smtClean="0">
                <a:solidFill>
                  <a:schemeClr val="tx2"/>
                </a:solidFill>
                <a:latin typeface="Calibri Light" panose="020F0302020204030204" pitchFamily="34" charset="0"/>
                <a:cs typeface="Calibri Light" panose="020F0302020204030204" pitchFamily="34" charset="0"/>
              </a:rPr>
              <a:t>Special/stress testing</a:t>
            </a:r>
            <a:endParaRPr lang="en-US" sz="1600" dirty="0">
              <a:solidFill>
                <a:schemeClr val="tx2"/>
              </a:solidFill>
              <a:latin typeface="Calibri Light" panose="020F0302020204030204" pitchFamily="34" charset="0"/>
              <a:cs typeface="Calibri Light" panose="020F0302020204030204" pitchFamily="34" charset="0"/>
            </a:endParaRPr>
          </a:p>
        </p:txBody>
      </p:sp>
      <p:sp>
        <p:nvSpPr>
          <p:cNvPr id="10" name="Right Arrow 9"/>
          <p:cNvSpPr/>
          <p:nvPr/>
        </p:nvSpPr>
        <p:spPr>
          <a:xfrm>
            <a:off x="3760682" y="5116939"/>
            <a:ext cx="576000" cy="432060"/>
          </a:xfrm>
          <a:prstGeom prst="rightArrow">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Arrow 10"/>
          <p:cNvSpPr/>
          <p:nvPr/>
        </p:nvSpPr>
        <p:spPr>
          <a:xfrm>
            <a:off x="6929042" y="4684879"/>
            <a:ext cx="576000" cy="432060"/>
          </a:xfrm>
          <a:prstGeom prst="rightArrow">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Arrow 11"/>
          <p:cNvSpPr/>
          <p:nvPr/>
        </p:nvSpPr>
        <p:spPr>
          <a:xfrm>
            <a:off x="6929042" y="5693019"/>
            <a:ext cx="576000" cy="432060"/>
          </a:xfrm>
          <a:prstGeom prst="rightArrow">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Content Placeholder 2"/>
          <p:cNvSpPr txBox="1">
            <a:spLocks/>
          </p:cNvSpPr>
          <p:nvPr/>
        </p:nvSpPr>
        <p:spPr>
          <a:xfrm>
            <a:off x="144463" y="548600"/>
            <a:ext cx="11903075" cy="321587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177800"/>
            <a:r>
              <a:rPr lang="en-US" sz="2000" dirty="0" smtClean="0">
                <a:latin typeface="Calibri Light" panose="020F0302020204030204" pitchFamily="34" charset="0"/>
                <a:cs typeface="Calibri Light" panose="020F0302020204030204" pitchFamily="34" charset="0"/>
              </a:rPr>
              <a:t>A total of </a:t>
            </a:r>
            <a:r>
              <a:rPr lang="en-US" sz="2000" b="1" dirty="0" smtClean="0">
                <a:latin typeface="Calibri Light" panose="020F0302020204030204" pitchFamily="34" charset="0"/>
                <a:cs typeface="Calibri Light" panose="020F0302020204030204" pitchFamily="34" charset="0"/>
              </a:rPr>
              <a:t>222</a:t>
            </a:r>
            <a:r>
              <a:rPr lang="en-US" sz="2000" dirty="0" smtClean="0">
                <a:latin typeface="Calibri Light" panose="020F0302020204030204" pitchFamily="34" charset="0"/>
                <a:cs typeface="Calibri Light" panose="020F0302020204030204" pitchFamily="34" charset="0"/>
              </a:rPr>
              <a:t> boards will be manufactured for ITS, 88 for MFT, option of 80 boards for MVTX</a:t>
            </a:r>
          </a:p>
          <a:p>
            <a:pPr marL="177800" indent="-177800"/>
            <a:endParaRPr lang="en-US" sz="2000" dirty="0" smtClean="0">
              <a:latin typeface="Calibri Light" panose="020F0302020204030204" pitchFamily="34" charset="0"/>
              <a:cs typeface="Calibri Light" panose="020F0302020204030204" pitchFamily="34" charset="0"/>
            </a:endParaRPr>
          </a:p>
          <a:p>
            <a:pPr marL="177800" indent="-177800"/>
            <a:r>
              <a:rPr lang="en-US" sz="2000" dirty="0" smtClean="0">
                <a:latin typeface="Calibri Light" panose="020F0302020204030204" pitchFamily="34" charset="0"/>
                <a:cs typeface="Calibri Light" panose="020F0302020204030204" pitchFamily="34" charset="0"/>
              </a:rPr>
              <a:t>Testing will be done in a 2+ stage approach:</a:t>
            </a:r>
          </a:p>
          <a:p>
            <a:pPr marL="0" lvl="1" indent="0">
              <a:buNone/>
            </a:pPr>
            <a:r>
              <a:rPr lang="en-US" sz="2000" dirty="0" smtClean="0">
                <a:latin typeface="Calibri Light" panose="020F0302020204030204" pitchFamily="34" charset="0"/>
                <a:cs typeface="Calibri Light" panose="020F0302020204030204" pitchFamily="34" charset="0"/>
              </a:rPr>
              <a:t>1) Hardware testing at the manufacturer (only functional smoke test).</a:t>
            </a:r>
          </a:p>
          <a:p>
            <a:pPr marL="0" lvl="1" indent="0">
              <a:buNone/>
            </a:pPr>
            <a:r>
              <a:rPr lang="en-US" sz="2000" dirty="0" smtClean="0">
                <a:latin typeface="Calibri Light" panose="020F0302020204030204" pitchFamily="34" charset="0"/>
                <a:cs typeface="Calibri Light" panose="020F0302020204030204" pitchFamily="34" charset="0"/>
              </a:rPr>
              <a:t>2) Board bring-up, initial hardware verification and short-term functional verification at </a:t>
            </a:r>
            <a:r>
              <a:rPr lang="en-US" sz="2000" dirty="0" err="1" smtClean="0">
                <a:latin typeface="Calibri Light" panose="020F0302020204030204" pitchFamily="34" charset="0"/>
                <a:cs typeface="Calibri Light" panose="020F0302020204030204" pitchFamily="34" charset="0"/>
              </a:rPr>
              <a:t>Nikhef</a:t>
            </a:r>
            <a:r>
              <a:rPr lang="en-US" sz="2000" dirty="0" smtClean="0">
                <a:latin typeface="Calibri Light" panose="020F0302020204030204" pitchFamily="34" charset="0"/>
                <a:cs typeface="Calibri Light" panose="020F0302020204030204" pitchFamily="34" charset="0"/>
              </a:rPr>
              <a:t>/Utrecht.</a:t>
            </a:r>
          </a:p>
          <a:p>
            <a:pPr marL="0" lvl="1" indent="0">
              <a:buNone/>
            </a:pPr>
            <a:r>
              <a:rPr lang="en-US" sz="2000" dirty="0" smtClean="0">
                <a:latin typeface="Calibri Light" panose="020F0302020204030204" pitchFamily="34" charset="0"/>
                <a:cs typeface="Calibri Light" panose="020F0302020204030204" pitchFamily="34" charset="0"/>
              </a:rPr>
              <a:t>+) Long-term functional testing at collaborator sites (sampling) &amp; during commissioning.</a:t>
            </a:r>
          </a:p>
          <a:p>
            <a:pPr marL="0" lvl="1" indent="0">
              <a:buNone/>
            </a:pPr>
            <a:endParaRPr lang="en-US" sz="2000" dirty="0">
              <a:latin typeface="Calibri Light" panose="020F0302020204030204" pitchFamily="34" charset="0"/>
              <a:cs typeface="Calibri Light" panose="020F0302020204030204" pitchFamily="34" charset="0"/>
            </a:endParaRPr>
          </a:p>
          <a:p>
            <a:pPr marL="0" lvl="1" indent="0">
              <a:buNone/>
            </a:pPr>
            <a:r>
              <a:rPr lang="en-US" sz="2000" dirty="0" smtClean="0">
                <a:latin typeface="Calibri Light" panose="020F0302020204030204" pitchFamily="34" charset="0"/>
                <a:cs typeface="Calibri Light" panose="020F0302020204030204" pitchFamily="34" charset="0"/>
              </a:rPr>
              <a:t>For MVTX, the second stage of testing will be performed by UT Austin in combination with LANL</a:t>
            </a:r>
          </a:p>
        </p:txBody>
      </p:sp>
    </p:spTree>
    <p:extLst>
      <p:ext uri="{BB962C8B-B14F-4D97-AF65-F5344CB8AC3E}">
        <p14:creationId xmlns:p14="http://schemas.microsoft.com/office/powerpoint/2010/main" val="2948821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Tests at Manufacturer’s Site (from Tender Document)</a:t>
            </a:r>
            <a:endParaRPr lang="en-US" dirty="0"/>
          </a:p>
        </p:txBody>
      </p:sp>
      <p:sp>
        <p:nvSpPr>
          <p:cNvPr id="6" name="Content Placeholder 5"/>
          <p:cNvSpPr>
            <a:spLocks noGrp="1"/>
          </p:cNvSpPr>
          <p:nvPr>
            <p:ph idx="1"/>
          </p:nvPr>
        </p:nvSpPr>
        <p:spPr/>
        <p:txBody>
          <a:bodyPr/>
          <a:lstStyle/>
          <a:p>
            <a:r>
              <a:rPr lang="en-US" dirty="0"/>
              <a:t>The contractor shall inspect all parts individually according to the applicable standards </a:t>
            </a:r>
            <a:r>
              <a:rPr lang="en-US" dirty="0" smtClean="0"/>
              <a:t>(see backup slides). </a:t>
            </a:r>
            <a:r>
              <a:rPr lang="en-US" dirty="0"/>
              <a:t>All component defects and assembly errors shall be eliminated. </a:t>
            </a:r>
          </a:p>
          <a:p>
            <a:r>
              <a:rPr lang="en-US" dirty="0"/>
              <a:t>The contractor shall test 10% of the boards manufactured for ionic residues </a:t>
            </a:r>
            <a:endParaRPr lang="en-US" dirty="0" smtClean="0"/>
          </a:p>
          <a:p>
            <a:r>
              <a:rPr lang="en-US" dirty="0" smtClean="0"/>
              <a:t>The </a:t>
            </a:r>
            <a:r>
              <a:rPr lang="en-US" dirty="0"/>
              <a:t>dimensions of the mechanical parts shall be checked to ensure conformity. Items which are outside tolerance for straightness, flatness, position of holes or other reasons shall be rejected</a:t>
            </a:r>
            <a:r>
              <a:rPr lang="en-US" dirty="0" smtClean="0"/>
              <a:t>.</a:t>
            </a:r>
          </a:p>
          <a:p>
            <a:r>
              <a:rPr lang="en-US" dirty="0"/>
              <a:t>The contractor shall have an approved and formal process designed to monitor and record each phase of the manufacturing of the supply, such that complete conformity with the requirements of this specification is achieved. </a:t>
            </a:r>
            <a:endParaRPr lang="en-US" dirty="0" smtClean="0"/>
          </a:p>
          <a:p>
            <a:r>
              <a:rPr lang="en-US" dirty="0"/>
              <a:t>All specified tests and measurements carried out during all stages of production, from material procurement up to delivery shall be recorded. The contractor shall provide these records </a:t>
            </a:r>
            <a:r>
              <a:rPr lang="en-US" dirty="0" smtClean="0"/>
              <a:t>in </a:t>
            </a:r>
            <a:r>
              <a:rPr lang="en-US" dirty="0"/>
              <a:t>electronic form (Microsoft Word, Excel, Project or OpenDocument and in PDF).</a:t>
            </a:r>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35</a:t>
            </a:fld>
            <a:endParaRPr lang="en-US"/>
          </a:p>
        </p:txBody>
      </p:sp>
    </p:spTree>
    <p:extLst>
      <p:ext uri="{BB962C8B-B14F-4D97-AF65-F5344CB8AC3E}">
        <p14:creationId xmlns:p14="http://schemas.microsoft.com/office/powerpoint/2010/main" val="2120717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6" name="Content Placeholder 5"/>
          <p:cNvSpPr>
            <a:spLocks noGrp="1"/>
          </p:cNvSpPr>
          <p:nvPr>
            <p:ph idx="1"/>
          </p:nvPr>
        </p:nvSpPr>
        <p:spPr/>
        <p:txBody>
          <a:bodyPr/>
          <a:lstStyle/>
          <a:p>
            <a:r>
              <a:rPr lang="en-US" dirty="0" smtClean="0"/>
              <a:t>ITS Readout Unit satisfies the requirements of the MVTX Readout</a:t>
            </a:r>
          </a:p>
          <a:p>
            <a:r>
              <a:rPr lang="en-US" dirty="0" smtClean="0"/>
              <a:t>ITS Readout Unit prototyping is successfully completed for electrical, functional and radiation performance</a:t>
            </a:r>
          </a:p>
          <a:p>
            <a:r>
              <a:rPr lang="en-US" dirty="0" smtClean="0"/>
              <a:t>A Manufacturing Plan that includes RU production and assembly for MVTX is completed</a:t>
            </a:r>
          </a:p>
          <a:p>
            <a:r>
              <a:rPr lang="en-US" dirty="0" smtClean="0"/>
              <a:t>Tender document will be posted after initial RUv2 prototype testing</a:t>
            </a:r>
          </a:p>
          <a:p>
            <a:r>
              <a:rPr lang="en-US" dirty="0" smtClean="0"/>
              <a:t>A testing plan is in place and test components are being designed and fabricated</a:t>
            </a:r>
          </a:p>
          <a:p>
            <a:r>
              <a:rPr lang="en-US" dirty="0" smtClean="0"/>
              <a:t>UT Austin will take responsibility for organization with ITS of the board manufacture and testing</a:t>
            </a:r>
          </a:p>
          <a:p>
            <a:r>
              <a:rPr lang="en-US" dirty="0" smtClean="0"/>
              <a:t>Board testing after delivery will be performed by UT Austin in combination with LANL</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36</a:t>
            </a:fld>
            <a:endParaRPr lang="en-US"/>
          </a:p>
        </p:txBody>
      </p:sp>
    </p:spTree>
    <p:extLst>
      <p:ext uri="{BB962C8B-B14F-4D97-AF65-F5344CB8AC3E}">
        <p14:creationId xmlns:p14="http://schemas.microsoft.com/office/powerpoint/2010/main" val="4088334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Readout Unit Design</a:t>
            </a:r>
            <a:endParaRPr lang="en-US" dirty="0"/>
          </a:p>
        </p:txBody>
      </p:sp>
      <p:sp>
        <p:nvSpPr>
          <p:cNvPr id="4" name="Date Placeholder 3"/>
          <p:cNvSpPr>
            <a:spLocks noGrp="1"/>
          </p:cNvSpPr>
          <p:nvPr>
            <p:ph type="dt" sz="half" idx="10"/>
          </p:nvPr>
        </p:nvSpPr>
        <p:spPr/>
        <p:txBody>
          <a:bodyPr/>
          <a:lstStyle/>
          <a:p>
            <a:r>
              <a:rPr lang="en-US" smtClean="0"/>
              <a:t>July 19-20, 2018</a:t>
            </a:r>
            <a:endParaRPr lang="en-US"/>
          </a:p>
        </p:txBody>
      </p:sp>
      <p:sp>
        <p:nvSpPr>
          <p:cNvPr id="5" name="Footer Placeholder 4"/>
          <p:cNvSpPr>
            <a:spLocks noGrp="1"/>
          </p:cNvSpPr>
          <p:nvPr>
            <p:ph type="ftr" sz="quarter" idx="11"/>
          </p:nvPr>
        </p:nvSpPr>
        <p:spPr/>
        <p:txBody>
          <a:bodyPr/>
          <a:lstStyle/>
          <a:p>
            <a:r>
              <a:rPr lang="en-US" smtClean="0"/>
              <a:t>jschamba@physics.utexas.edu</a:t>
            </a:r>
            <a:endParaRPr lang="en-US" dirty="0"/>
          </a:p>
        </p:txBody>
      </p:sp>
      <p:sp>
        <p:nvSpPr>
          <p:cNvPr id="6" name="Slide Number Placeholder 5"/>
          <p:cNvSpPr>
            <a:spLocks noGrp="1"/>
          </p:cNvSpPr>
          <p:nvPr>
            <p:ph type="sldNum" sz="quarter" idx="12"/>
          </p:nvPr>
        </p:nvSpPr>
        <p:spPr/>
        <p:txBody>
          <a:bodyPr/>
          <a:lstStyle/>
          <a:p>
            <a:fld id="{667E4D97-BD2B-4705-8F05-B9EB893EED35}" type="slidenum">
              <a:rPr lang="en-US" smtClean="0"/>
              <a:t>4</a:t>
            </a:fld>
            <a:endParaRPr lang="en-US"/>
          </a:p>
        </p:txBody>
      </p:sp>
    </p:spTree>
    <p:extLst>
      <p:ext uri="{BB962C8B-B14F-4D97-AF65-F5344CB8AC3E}">
        <p14:creationId xmlns:p14="http://schemas.microsoft.com/office/powerpoint/2010/main" val="556526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ALICE Readout and O2 System Overview</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pPr/>
              <a:t>5</a:t>
            </a:fld>
            <a:endParaRPr lang="en-US"/>
          </a:p>
        </p:txBody>
      </p:sp>
      <p:pic>
        <p:nvPicPr>
          <p:cNvPr id="6" name="Content Placeholder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7219" y="860610"/>
            <a:ext cx="6046275" cy="5514003"/>
          </a:xfrm>
          <a:prstGeom prst="rect">
            <a:avLst/>
          </a:prstGeom>
        </p:spPr>
      </p:pic>
      <p:grpSp>
        <p:nvGrpSpPr>
          <p:cNvPr id="7" name="Group 6"/>
          <p:cNvGrpSpPr/>
          <p:nvPr/>
        </p:nvGrpSpPr>
        <p:grpSpPr>
          <a:xfrm>
            <a:off x="1051587" y="814887"/>
            <a:ext cx="9937094" cy="4866438"/>
            <a:chOff x="-472418" y="814887"/>
            <a:chExt cx="9937094" cy="4866438"/>
          </a:xfrm>
        </p:grpSpPr>
        <p:cxnSp>
          <p:nvCxnSpPr>
            <p:cNvPr id="8" name="Straight Arrow Connector 7"/>
            <p:cNvCxnSpPr>
              <a:endCxn id="9" idx="3"/>
            </p:cNvCxnSpPr>
            <p:nvPr/>
          </p:nvCxnSpPr>
          <p:spPr>
            <a:xfrm flipH="1" flipV="1">
              <a:off x="1013886" y="2161134"/>
              <a:ext cx="2829390" cy="1624384"/>
            </a:xfrm>
            <a:prstGeom prst="straightConnector1">
              <a:avLst/>
            </a:prstGeom>
            <a:ln>
              <a:solidFill>
                <a:srgbClr val="FFC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7261" y="1499414"/>
              <a:ext cx="1481147" cy="1323439"/>
            </a:xfrm>
            <a:prstGeom prst="rect">
              <a:avLst/>
            </a:prstGeom>
            <a:solidFill>
              <a:srgbClr val="FFC000">
                <a:alpha val="50196"/>
              </a:srgbClr>
            </a:solidFill>
            <a:ln>
              <a:solidFill>
                <a:srgbClr val="FFC000"/>
              </a:solidFill>
            </a:ln>
          </p:spPr>
          <p:txBody>
            <a:bodyPr wrap="square" rtlCol="0">
              <a:spAutoFit/>
            </a:bodyPr>
            <a:lstStyle/>
            <a:p>
              <a:r>
                <a:rPr lang="en-US" sz="1600" b="1" dirty="0">
                  <a:latin typeface="Helvetica" charset="0"/>
                  <a:ea typeface="Helvetica" charset="0"/>
                  <a:cs typeface="Helvetica" charset="0"/>
                </a:rPr>
                <a:t>GBT</a:t>
              </a:r>
              <a:r>
                <a:rPr lang="en-US" sz="1600" dirty="0">
                  <a:latin typeface="Helvetica" charset="0"/>
                  <a:ea typeface="Helvetica" charset="0"/>
                  <a:cs typeface="Helvetica" charset="0"/>
                </a:rPr>
                <a:t/>
              </a:r>
              <a:br>
                <a:rPr lang="en-US" sz="1600" dirty="0">
                  <a:latin typeface="Helvetica" charset="0"/>
                  <a:ea typeface="Helvetica" charset="0"/>
                  <a:cs typeface="Helvetica" charset="0"/>
                </a:rPr>
              </a:br>
              <a:r>
                <a:rPr lang="en-US" sz="1600" dirty="0">
                  <a:latin typeface="Helvetica" charset="0"/>
                  <a:ea typeface="Helvetica" charset="0"/>
                  <a:cs typeface="Helvetica" charset="0"/>
                </a:rPr>
                <a:t>data links</a:t>
              </a:r>
            </a:p>
            <a:p>
              <a:r>
                <a:rPr lang="en-US" sz="1600" dirty="0">
                  <a:latin typeface="Helvetica" charset="0"/>
                  <a:ea typeface="Helvetica" charset="0"/>
                  <a:cs typeface="Helvetica" charset="0"/>
                </a:rPr>
                <a:t>(9215)</a:t>
              </a:r>
            </a:p>
            <a:p>
              <a:r>
                <a:rPr lang="en-US" sz="1600" dirty="0">
                  <a:latin typeface="Helvetica" charset="0"/>
                  <a:ea typeface="Helvetica" charset="0"/>
                  <a:cs typeface="Helvetica" charset="0"/>
                </a:rPr>
                <a:t>Trigger </a:t>
              </a:r>
              <a:r>
                <a:rPr lang="en-US" sz="1600" dirty="0" smtClean="0">
                  <a:latin typeface="Helvetica" charset="0"/>
                  <a:ea typeface="Helvetica" charset="0"/>
                  <a:cs typeface="Helvetica" charset="0"/>
                </a:rPr>
                <a:t>links  </a:t>
              </a:r>
              <a:endParaRPr lang="en-US" sz="1600" dirty="0">
                <a:latin typeface="Helvetica" charset="0"/>
                <a:ea typeface="Helvetica" charset="0"/>
                <a:cs typeface="Helvetica" charset="0"/>
              </a:endParaRPr>
            </a:p>
            <a:p>
              <a:r>
                <a:rPr lang="en-US" sz="1600" dirty="0">
                  <a:latin typeface="Helvetica" charset="0"/>
                  <a:ea typeface="Helvetica" charset="0"/>
                  <a:cs typeface="Helvetica" charset="0"/>
                </a:rPr>
                <a:t>(4039)</a:t>
              </a:r>
            </a:p>
          </p:txBody>
        </p:sp>
        <p:cxnSp>
          <p:nvCxnSpPr>
            <p:cNvPr id="13" name="Straight Arrow Connector 12"/>
            <p:cNvCxnSpPr>
              <a:stCxn id="17" idx="6"/>
              <a:endCxn id="14" idx="1"/>
            </p:cNvCxnSpPr>
            <p:nvPr/>
          </p:nvCxnSpPr>
          <p:spPr>
            <a:xfrm>
              <a:off x="5209428" y="2706832"/>
              <a:ext cx="3193739" cy="433256"/>
            </a:xfrm>
            <a:prstGeom prst="straightConnector1">
              <a:avLst/>
            </a:prstGeom>
            <a:ln>
              <a:solidFill>
                <a:srgbClr val="FFC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403167" y="2724589"/>
              <a:ext cx="1061509" cy="830997"/>
            </a:xfrm>
            <a:prstGeom prst="rect">
              <a:avLst/>
            </a:prstGeom>
            <a:solidFill>
              <a:srgbClr val="FFC000">
                <a:alpha val="50196"/>
              </a:srgbClr>
            </a:solidFill>
            <a:ln>
              <a:solidFill>
                <a:srgbClr val="FFC000"/>
              </a:solidFill>
            </a:ln>
          </p:spPr>
          <p:txBody>
            <a:bodyPr wrap="none" rtlCol="0">
              <a:spAutoFit/>
            </a:bodyPr>
            <a:lstStyle/>
            <a:p>
              <a:r>
                <a:rPr lang="en-US" sz="1600" b="1" dirty="0">
                  <a:latin typeface="Helvetica" charset="0"/>
                  <a:ea typeface="Helvetica" charset="0"/>
                  <a:cs typeface="Helvetica" charset="0"/>
                </a:rPr>
                <a:t>PON</a:t>
              </a:r>
              <a:r>
                <a:rPr lang="en-US" sz="1600" dirty="0">
                  <a:latin typeface="Helvetica" charset="0"/>
                  <a:ea typeface="Helvetica" charset="0"/>
                  <a:cs typeface="Helvetica" charset="0"/>
                </a:rPr>
                <a:t/>
              </a:r>
              <a:br>
                <a:rPr lang="en-US" sz="1600" dirty="0">
                  <a:latin typeface="Helvetica" charset="0"/>
                  <a:ea typeface="Helvetica" charset="0"/>
                  <a:cs typeface="Helvetica" charset="0"/>
                </a:rPr>
              </a:br>
              <a:r>
                <a:rPr lang="en-US" sz="1600" dirty="0">
                  <a:latin typeface="Helvetica" charset="0"/>
                  <a:ea typeface="Helvetica" charset="0"/>
                  <a:cs typeface="Helvetica" charset="0"/>
                </a:rPr>
                <a:t>TTS links</a:t>
              </a:r>
            </a:p>
            <a:p>
              <a:r>
                <a:rPr lang="en-US" sz="1600" dirty="0">
                  <a:latin typeface="Helvetica" charset="0"/>
                  <a:ea typeface="Helvetica" charset="0"/>
                  <a:cs typeface="Helvetica" charset="0"/>
                </a:rPr>
                <a:t>(500)</a:t>
              </a:r>
            </a:p>
          </p:txBody>
        </p:sp>
        <p:sp>
          <p:nvSpPr>
            <p:cNvPr id="16" name="Oval 15"/>
            <p:cNvSpPr/>
            <p:nvPr/>
          </p:nvSpPr>
          <p:spPr>
            <a:xfrm>
              <a:off x="3799662" y="3788921"/>
              <a:ext cx="144000" cy="144000"/>
            </a:xfrm>
            <a:prstGeom prst="ellipse">
              <a:avLst/>
            </a:prstGeom>
            <a:noFill/>
            <a:ln w="317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065428" y="2634832"/>
              <a:ext cx="144000" cy="144000"/>
            </a:xfrm>
            <a:prstGeom prst="ellipse">
              <a:avLst/>
            </a:prstGeom>
            <a:noFill/>
            <a:ln w="317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a:stCxn id="22" idx="2"/>
              <a:endCxn id="21" idx="3"/>
            </p:cNvCxnSpPr>
            <p:nvPr/>
          </p:nvCxnSpPr>
          <p:spPr>
            <a:xfrm flipH="1" flipV="1">
              <a:off x="1013886" y="1107275"/>
              <a:ext cx="2340061" cy="1595403"/>
            </a:xfrm>
            <a:prstGeom prst="straightConnector1">
              <a:avLst/>
            </a:prstGeom>
            <a:ln>
              <a:solidFill>
                <a:srgbClr val="FFC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72418" y="814887"/>
              <a:ext cx="1486304" cy="584775"/>
            </a:xfrm>
            <a:prstGeom prst="rect">
              <a:avLst/>
            </a:prstGeom>
            <a:solidFill>
              <a:srgbClr val="FFC000">
                <a:alpha val="50196"/>
              </a:srgbClr>
            </a:solidFill>
            <a:ln>
              <a:solidFill>
                <a:srgbClr val="FFC000"/>
              </a:solidFill>
            </a:ln>
          </p:spPr>
          <p:txBody>
            <a:bodyPr wrap="square" rtlCol="0">
              <a:spAutoFit/>
            </a:bodyPr>
            <a:lstStyle/>
            <a:p>
              <a:r>
                <a:rPr lang="en-US" sz="1600" b="1" dirty="0">
                  <a:latin typeface="Helvetica" charset="0"/>
                  <a:ea typeface="Helvetica" charset="0"/>
                  <a:cs typeface="Helvetica" charset="0"/>
                </a:rPr>
                <a:t>GBT &amp; TTC</a:t>
              </a:r>
              <a:endParaRPr lang="en-US" sz="1600" dirty="0">
                <a:latin typeface="Helvetica" charset="0"/>
                <a:ea typeface="Helvetica" charset="0"/>
                <a:cs typeface="Helvetica" charset="0"/>
              </a:endParaRPr>
            </a:p>
            <a:p>
              <a:r>
                <a:rPr lang="en-US" sz="1600" dirty="0">
                  <a:latin typeface="Helvetica" charset="0"/>
                  <a:ea typeface="Helvetica" charset="0"/>
                  <a:cs typeface="Helvetica" charset="0"/>
                </a:rPr>
                <a:t>(192 + 80) &amp;1</a:t>
              </a:r>
            </a:p>
          </p:txBody>
        </p:sp>
        <p:sp>
          <p:nvSpPr>
            <p:cNvPr id="22" name="Oval 21"/>
            <p:cNvSpPr/>
            <p:nvPr/>
          </p:nvSpPr>
          <p:spPr>
            <a:xfrm>
              <a:off x="3353947" y="2630678"/>
              <a:ext cx="144000" cy="144000"/>
            </a:xfrm>
            <a:prstGeom prst="ellipse">
              <a:avLst/>
            </a:prstGeom>
            <a:noFill/>
            <a:ln w="317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8403167" y="5043573"/>
              <a:ext cx="639919" cy="338554"/>
            </a:xfrm>
            <a:prstGeom prst="rect">
              <a:avLst/>
            </a:prstGeom>
            <a:solidFill>
              <a:srgbClr val="FFC000">
                <a:alpha val="50196"/>
              </a:srgbClr>
            </a:solidFill>
            <a:ln>
              <a:solidFill>
                <a:srgbClr val="FFC000"/>
              </a:solidFill>
            </a:ln>
          </p:spPr>
          <p:txBody>
            <a:bodyPr wrap="none" rtlCol="0">
              <a:spAutoFit/>
            </a:bodyPr>
            <a:lstStyle/>
            <a:p>
              <a:r>
                <a:rPr lang="en-US" sz="1600" b="1" dirty="0" err="1">
                  <a:latin typeface="Helvetica" charset="0"/>
                  <a:ea typeface="Helvetica" charset="0"/>
                  <a:cs typeface="Helvetica" charset="0"/>
                </a:rPr>
                <a:t>PCIe</a:t>
              </a:r>
              <a:endParaRPr lang="en-US" sz="1600" dirty="0">
                <a:latin typeface="Helvetica" charset="0"/>
                <a:ea typeface="Helvetica" charset="0"/>
                <a:cs typeface="Helvetica" charset="0"/>
              </a:endParaRPr>
            </a:p>
          </p:txBody>
        </p:sp>
        <p:cxnSp>
          <p:nvCxnSpPr>
            <p:cNvPr id="24" name="Straight Arrow Connector 23"/>
            <p:cNvCxnSpPr>
              <a:stCxn id="25" idx="5"/>
            </p:cNvCxnSpPr>
            <p:nvPr/>
          </p:nvCxnSpPr>
          <p:spPr>
            <a:xfrm>
              <a:off x="6486724" y="3926429"/>
              <a:ext cx="1916443" cy="1160324"/>
            </a:xfrm>
            <a:prstGeom prst="straightConnector1">
              <a:avLst/>
            </a:prstGeom>
            <a:ln>
              <a:solidFill>
                <a:srgbClr val="FFC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6363812" y="3803517"/>
              <a:ext cx="144000" cy="144000"/>
            </a:xfrm>
            <a:prstGeom prst="ellipse">
              <a:avLst/>
            </a:prstGeom>
            <a:noFill/>
            <a:ln w="317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a:stCxn id="27" idx="6"/>
            </p:cNvCxnSpPr>
            <p:nvPr/>
          </p:nvCxnSpPr>
          <p:spPr>
            <a:xfrm flipV="1">
              <a:off x="6640528" y="5319799"/>
              <a:ext cx="1762639" cy="289526"/>
            </a:xfrm>
            <a:prstGeom prst="straightConnector1">
              <a:avLst/>
            </a:prstGeom>
            <a:ln>
              <a:solidFill>
                <a:srgbClr val="FFC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6496528" y="5537325"/>
              <a:ext cx="144000" cy="144000"/>
            </a:xfrm>
            <a:prstGeom prst="ellipse">
              <a:avLst/>
            </a:prstGeom>
            <a:noFill/>
            <a:ln w="317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36807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ALICE ITS Readout System</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6</a:t>
            </a:fld>
            <a:endParaRPr lang="en-US"/>
          </a:p>
        </p:txBody>
      </p:sp>
      <p:sp>
        <p:nvSpPr>
          <p:cNvPr id="7" name="Rectangle 6"/>
          <p:cNvSpPr/>
          <p:nvPr/>
        </p:nvSpPr>
        <p:spPr>
          <a:xfrm flipH="1">
            <a:off x="1428708" y="1034338"/>
            <a:ext cx="6624100" cy="5527184"/>
          </a:xfrm>
          <a:prstGeom prst="rect">
            <a:avLst/>
          </a:prstGeom>
          <a:gradFill flip="none" rotWithShape="1">
            <a:gsLst>
              <a:gs pos="0">
                <a:srgbClr val="9BBB59">
                  <a:lumMod val="20000"/>
                  <a:lumOff val="80000"/>
                </a:srgbClr>
              </a:gs>
              <a:gs pos="100000">
                <a:sysClr val="window" lastClr="FFFFFF"/>
              </a:gs>
            </a:gsLst>
            <a:lin ang="0" scaled="1"/>
            <a:tileRect/>
          </a:gradFill>
          <a:ln w="19050" cap="flat" cmpd="sng" algn="ctr">
            <a:noFill/>
            <a:prstDash val="solid"/>
            <a:headEnd type="none" w="med" len="med"/>
            <a:tailEnd type="none" w="med" len="med"/>
          </a:ln>
          <a:effectLst/>
        </p:spPr>
        <p:txBody>
          <a:bodyPr rtlCol="0" anchor="ctr"/>
          <a:lstStyle/>
          <a:p>
            <a:pPr algn="ctr" defTabSz="457200">
              <a:defRPr/>
            </a:pPr>
            <a:endParaRPr lang="en-US" kern="0" dirty="0">
              <a:solidFill>
                <a:prstClr val="black"/>
              </a:solidFill>
              <a:latin typeface="Calibri"/>
            </a:endParaRPr>
          </a:p>
        </p:txBody>
      </p:sp>
      <p:sp>
        <p:nvSpPr>
          <p:cNvPr id="8" name="Rectangle 7"/>
          <p:cNvSpPr/>
          <p:nvPr/>
        </p:nvSpPr>
        <p:spPr>
          <a:xfrm>
            <a:off x="7214288" y="1043282"/>
            <a:ext cx="2304000" cy="5518240"/>
          </a:xfrm>
          <a:prstGeom prst="rect">
            <a:avLst/>
          </a:prstGeom>
          <a:gradFill flip="none" rotWithShape="1">
            <a:gsLst>
              <a:gs pos="0">
                <a:sysClr val="window" lastClr="FFFFFF">
                  <a:lumMod val="85000"/>
                </a:sysClr>
              </a:gs>
              <a:gs pos="100000">
                <a:sysClr val="window" lastClr="FFFFFF"/>
              </a:gs>
            </a:gsLst>
            <a:lin ang="0" scaled="1"/>
            <a:tileRect/>
          </a:gradFill>
          <a:ln w="19050" cap="flat" cmpd="sng" algn="ctr">
            <a:noFill/>
            <a:prstDash val="solid"/>
            <a:headEnd type="none" w="med" len="med"/>
            <a:tailEnd type="none" w="med" len="med"/>
          </a:ln>
          <a:effectLst/>
        </p:spPr>
        <p:txBody>
          <a:bodyPr rtlCol="0" anchor="ctr"/>
          <a:lstStyle/>
          <a:p>
            <a:pPr algn="ctr" defTabSz="457200">
              <a:defRPr/>
            </a:pPr>
            <a:endParaRPr lang="en-US" kern="0">
              <a:solidFill>
                <a:prstClr val="black"/>
              </a:solidFill>
              <a:latin typeface="Calibri"/>
            </a:endParaRPr>
          </a:p>
        </p:txBody>
      </p:sp>
      <p:pic>
        <p:nvPicPr>
          <p:cNvPr id="9" name="Picture 2" descr="http://aliceinfo.cern.ch/ITSUpgrade/sites/aliceinfo.cern.ch.ITSUpgrade/files/documents/WELCOME/its_layout_rev3.pn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5967" r="53901"/>
          <a:stretch/>
        </p:blipFill>
        <p:spPr bwMode="auto">
          <a:xfrm>
            <a:off x="697185" y="2755477"/>
            <a:ext cx="1547107" cy="282425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ounded Rectangle 9"/>
          <p:cNvSpPr/>
          <p:nvPr/>
        </p:nvSpPr>
        <p:spPr>
          <a:xfrm>
            <a:off x="7480456" y="3419279"/>
            <a:ext cx="1605662" cy="2096433"/>
          </a:xfrm>
          <a:prstGeom prst="roundRect">
            <a:avLst>
              <a:gd name="adj" fmla="val 6485"/>
            </a:avLst>
          </a:prstGeom>
          <a:solidFill>
            <a:srgbClr val="4BACC6"/>
          </a:solidFill>
          <a:ln w="25400" cap="flat" cmpd="sng" algn="ctr">
            <a:solidFill>
              <a:srgbClr val="4BACC6">
                <a:shade val="50000"/>
              </a:srgbClr>
            </a:solidFill>
            <a:prstDash val="solid"/>
          </a:ln>
          <a:effectLst/>
        </p:spPr>
        <p:txBody>
          <a:bodyPr lIns="36000" tIns="36000" rIns="36000" bIns="36000" rtlCol="0" anchor="ctr"/>
          <a:lstStyle/>
          <a:p>
            <a:pPr algn="ctr" defTabSz="457200">
              <a:defRPr/>
            </a:pPr>
            <a:r>
              <a:rPr lang="en-US" sz="1400" kern="0" dirty="0">
                <a:solidFill>
                  <a:prstClr val="black"/>
                </a:solidFill>
                <a:latin typeface="Calibri"/>
              </a:rPr>
              <a:t>Common Readout</a:t>
            </a:r>
          </a:p>
          <a:p>
            <a:pPr algn="ctr" defTabSz="457200">
              <a:defRPr/>
            </a:pPr>
            <a:r>
              <a:rPr lang="en-US" sz="1400" kern="0" dirty="0">
                <a:solidFill>
                  <a:prstClr val="black"/>
                </a:solidFill>
                <a:latin typeface="Calibri"/>
              </a:rPr>
              <a:t>Units (CRU)</a:t>
            </a:r>
          </a:p>
        </p:txBody>
      </p:sp>
      <p:sp>
        <p:nvSpPr>
          <p:cNvPr id="11" name="TextBox 10"/>
          <p:cNvSpPr txBox="1"/>
          <p:nvPr/>
        </p:nvSpPr>
        <p:spPr>
          <a:xfrm>
            <a:off x="5881724" y="1092347"/>
            <a:ext cx="1296180" cy="382933"/>
          </a:xfrm>
          <a:prstGeom prst="rect">
            <a:avLst/>
          </a:prstGeom>
          <a:solidFill>
            <a:schemeClr val="bg2"/>
          </a:solidFill>
        </p:spPr>
        <p:txBody>
          <a:bodyPr wrap="square" lIns="36000" tIns="36000" rIns="36000" bIns="36000" rtlCol="0">
            <a:noAutofit/>
          </a:bodyPr>
          <a:lstStyle/>
          <a:p>
            <a:pPr algn="ctr" defTabSz="457200">
              <a:defRPr/>
            </a:pPr>
            <a:r>
              <a:rPr lang="en-US" sz="2000" kern="0" dirty="0">
                <a:solidFill>
                  <a:srgbClr val="3179B5"/>
                </a:solidFill>
              </a:rPr>
              <a:t>Cavern</a:t>
            </a:r>
          </a:p>
        </p:txBody>
      </p:sp>
      <p:sp>
        <p:nvSpPr>
          <p:cNvPr id="12" name="Rounded Rectangle 11"/>
          <p:cNvSpPr/>
          <p:nvPr/>
        </p:nvSpPr>
        <p:spPr>
          <a:xfrm>
            <a:off x="5048488" y="305252"/>
            <a:ext cx="1656000" cy="576000"/>
          </a:xfrm>
          <a:prstGeom prst="roundRect">
            <a:avLst/>
          </a:prstGeom>
          <a:solidFill>
            <a:srgbClr val="FF66FF"/>
          </a:solidFill>
          <a:ln w="25400" cap="flat" cmpd="sng" algn="ctr">
            <a:solidFill>
              <a:srgbClr val="9966FF"/>
            </a:solidFill>
            <a:prstDash val="solid"/>
          </a:ln>
          <a:effectLst/>
        </p:spPr>
        <p:txBody>
          <a:bodyPr rtlCol="0" anchor="ctr"/>
          <a:lstStyle/>
          <a:p>
            <a:pPr algn="ctr" defTabSz="457200">
              <a:defRPr/>
            </a:pPr>
            <a:r>
              <a:rPr lang="en-US" sz="1600" kern="0" dirty="0">
                <a:solidFill>
                  <a:prstClr val="black"/>
                </a:solidFill>
                <a:latin typeface="Calibri"/>
              </a:rPr>
              <a:t>Central Trigger Processor (CTP)</a:t>
            </a:r>
          </a:p>
        </p:txBody>
      </p:sp>
      <p:sp>
        <p:nvSpPr>
          <p:cNvPr id="13" name="TextBox 12"/>
          <p:cNvSpPr txBox="1"/>
          <p:nvPr/>
        </p:nvSpPr>
        <p:spPr>
          <a:xfrm>
            <a:off x="7232247" y="1068530"/>
            <a:ext cx="1936221" cy="400110"/>
          </a:xfrm>
          <a:prstGeom prst="rect">
            <a:avLst/>
          </a:prstGeom>
          <a:solidFill>
            <a:schemeClr val="bg2"/>
          </a:solidFill>
        </p:spPr>
        <p:txBody>
          <a:bodyPr wrap="square" rtlCol="0">
            <a:spAutoFit/>
          </a:bodyPr>
          <a:lstStyle/>
          <a:p>
            <a:pPr defTabSz="457200">
              <a:defRPr/>
            </a:pPr>
            <a:r>
              <a:rPr lang="en-US" sz="2000" kern="0" dirty="0">
                <a:solidFill>
                  <a:srgbClr val="3179B5"/>
                </a:solidFill>
              </a:rPr>
              <a:t>Counting Room</a:t>
            </a:r>
          </a:p>
        </p:txBody>
      </p:sp>
      <p:sp>
        <p:nvSpPr>
          <p:cNvPr id="14" name="TextBox 13"/>
          <p:cNvSpPr txBox="1"/>
          <p:nvPr/>
        </p:nvSpPr>
        <p:spPr>
          <a:xfrm>
            <a:off x="4127190" y="3934153"/>
            <a:ext cx="1656000" cy="400110"/>
          </a:xfrm>
          <a:prstGeom prst="rect">
            <a:avLst/>
          </a:prstGeom>
          <a:noFill/>
        </p:spPr>
        <p:txBody>
          <a:bodyPr wrap="square" rtlCol="0" anchor="ctr">
            <a:spAutoFit/>
          </a:bodyPr>
          <a:lstStyle/>
          <a:p>
            <a:pPr algn="ctr" defTabSz="457200">
              <a:defRPr/>
            </a:pPr>
            <a:r>
              <a:rPr lang="en-US" sz="2000" kern="0" dirty="0">
                <a:solidFill>
                  <a:srgbClr val="0055A5"/>
                </a:solidFill>
              </a:rPr>
              <a:t>x 192</a:t>
            </a:r>
          </a:p>
        </p:txBody>
      </p:sp>
      <p:sp>
        <p:nvSpPr>
          <p:cNvPr id="15" name="TextBox 14"/>
          <p:cNvSpPr txBox="1"/>
          <p:nvPr/>
        </p:nvSpPr>
        <p:spPr>
          <a:xfrm rot="16200000">
            <a:off x="4127705" y="3851607"/>
            <a:ext cx="424192" cy="707886"/>
          </a:xfrm>
          <a:prstGeom prst="rect">
            <a:avLst/>
          </a:prstGeom>
          <a:noFill/>
        </p:spPr>
        <p:txBody>
          <a:bodyPr wrap="square" rtlCol="0" anchor="ctr">
            <a:spAutoFit/>
          </a:bodyPr>
          <a:lstStyle/>
          <a:p>
            <a:pPr defTabSz="457200">
              <a:defRPr/>
            </a:pPr>
            <a:r>
              <a:rPr lang="en-US" sz="4000" kern="0" dirty="0">
                <a:solidFill>
                  <a:prstClr val="black"/>
                </a:solidFill>
              </a:rPr>
              <a:t>…</a:t>
            </a:r>
          </a:p>
        </p:txBody>
      </p:sp>
      <p:pic>
        <p:nvPicPr>
          <p:cNvPr id="16" name="Picture 15"/>
          <p:cNvPicPr>
            <a:picLocks noChangeAspect="1"/>
          </p:cNvPicPr>
          <p:nvPr/>
        </p:nvPicPr>
        <p:blipFill rotWithShape="1">
          <a:blip r:embed="rId3" cstate="email">
            <a:duotone>
              <a:prstClr val="black"/>
              <a:schemeClr val="tx2">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11735" t="17743" r="17087" b="52022"/>
          <a:stretch/>
        </p:blipFill>
        <p:spPr>
          <a:xfrm>
            <a:off x="2414697" y="4847272"/>
            <a:ext cx="1547323" cy="357025"/>
          </a:xfrm>
          <a:prstGeom prst="rect">
            <a:avLst/>
          </a:prstGeom>
        </p:spPr>
      </p:pic>
      <p:pic>
        <p:nvPicPr>
          <p:cNvPr id="17" name="Picture 16"/>
          <p:cNvPicPr>
            <a:picLocks noChangeAspect="1"/>
          </p:cNvPicPr>
          <p:nvPr/>
        </p:nvPicPr>
        <p:blipFill rotWithShape="1">
          <a:blip r:embed="rId3" cstate="email">
            <a:duotone>
              <a:prstClr val="black"/>
              <a:schemeClr val="tx2">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11735" t="17743" r="17087" b="52022"/>
          <a:stretch/>
        </p:blipFill>
        <p:spPr>
          <a:xfrm>
            <a:off x="2388625" y="3103808"/>
            <a:ext cx="1547323" cy="357025"/>
          </a:xfrm>
          <a:prstGeom prst="rect">
            <a:avLst/>
          </a:prstGeom>
        </p:spPr>
      </p:pic>
      <p:sp>
        <p:nvSpPr>
          <p:cNvPr id="18" name="TextBox 17"/>
          <p:cNvSpPr txBox="1"/>
          <p:nvPr/>
        </p:nvSpPr>
        <p:spPr>
          <a:xfrm>
            <a:off x="2086061" y="5288764"/>
            <a:ext cx="1966781" cy="584775"/>
          </a:xfrm>
          <a:prstGeom prst="rect">
            <a:avLst/>
          </a:prstGeom>
          <a:noFill/>
        </p:spPr>
        <p:txBody>
          <a:bodyPr wrap="square" rtlCol="0" anchor="ctr">
            <a:spAutoFit/>
          </a:bodyPr>
          <a:lstStyle/>
          <a:p>
            <a:pPr algn="ctr" defTabSz="457200"/>
            <a:r>
              <a:rPr lang="en-US" sz="1600" dirty="0" smtClean="0">
                <a:solidFill>
                  <a:srgbClr val="0055A5"/>
                </a:solidFill>
              </a:rPr>
              <a:t>~</a:t>
            </a:r>
            <a:r>
              <a:rPr lang="en-US" sz="1600" dirty="0">
                <a:solidFill>
                  <a:srgbClr val="0055A5"/>
                </a:solidFill>
              </a:rPr>
              <a:t>8</a:t>
            </a:r>
            <a:r>
              <a:rPr lang="en-US" sz="1600" dirty="0" smtClean="0">
                <a:solidFill>
                  <a:srgbClr val="0055A5"/>
                </a:solidFill>
              </a:rPr>
              <a:t> m </a:t>
            </a:r>
            <a:r>
              <a:rPr lang="en-US" sz="1600" dirty="0">
                <a:solidFill>
                  <a:srgbClr val="0055A5"/>
                </a:solidFill>
              </a:rPr>
              <a:t/>
            </a:r>
            <a:br>
              <a:rPr lang="en-US" sz="1600" dirty="0">
                <a:solidFill>
                  <a:srgbClr val="0055A5"/>
                </a:solidFill>
              </a:rPr>
            </a:br>
            <a:r>
              <a:rPr lang="en-US" sz="1600" dirty="0">
                <a:solidFill>
                  <a:srgbClr val="0055A5"/>
                </a:solidFill>
              </a:rPr>
              <a:t>Copper Links</a:t>
            </a:r>
          </a:p>
        </p:txBody>
      </p:sp>
      <p:sp>
        <p:nvSpPr>
          <p:cNvPr id="19" name="TextBox 18"/>
          <p:cNvSpPr txBox="1"/>
          <p:nvPr/>
        </p:nvSpPr>
        <p:spPr>
          <a:xfrm>
            <a:off x="1029948" y="2093804"/>
            <a:ext cx="1813317" cy="615553"/>
          </a:xfrm>
          <a:prstGeom prst="rect">
            <a:avLst/>
          </a:prstGeom>
          <a:noFill/>
        </p:spPr>
        <p:txBody>
          <a:bodyPr wrap="none" rtlCol="0">
            <a:spAutoFit/>
          </a:bodyPr>
          <a:lstStyle/>
          <a:p>
            <a:pPr defTabSz="457200">
              <a:defRPr/>
            </a:pPr>
            <a:r>
              <a:rPr lang="en-US" kern="0" dirty="0">
                <a:solidFill>
                  <a:srgbClr val="FF0000"/>
                </a:solidFill>
              </a:rPr>
              <a:t>     </a:t>
            </a:r>
            <a:r>
              <a:rPr lang="en-US" sz="1600" kern="0" dirty="0">
                <a:solidFill>
                  <a:srgbClr val="FF0000"/>
                </a:solidFill>
              </a:rPr>
              <a:t>1 </a:t>
            </a:r>
            <a:r>
              <a:rPr lang="en-US" sz="1600" kern="0" dirty="0" err="1">
                <a:solidFill>
                  <a:srgbClr val="FF0000"/>
                </a:solidFill>
              </a:rPr>
              <a:t>Mrad</a:t>
            </a:r>
            <a:r>
              <a:rPr lang="en-US" sz="1600" kern="0" dirty="0">
                <a:solidFill>
                  <a:srgbClr val="FF0000"/>
                </a:solidFill>
              </a:rPr>
              <a:t> </a:t>
            </a:r>
          </a:p>
          <a:p>
            <a:pPr defTabSz="457200">
              <a:defRPr/>
            </a:pPr>
            <a:r>
              <a:rPr lang="en-US" sz="1600" kern="0" dirty="0">
                <a:solidFill>
                  <a:srgbClr val="FF0000"/>
                </a:solidFill>
              </a:rPr>
              <a:t>10</a:t>
            </a:r>
            <a:r>
              <a:rPr lang="en-US" sz="1600" kern="0" baseline="30000" dirty="0">
                <a:solidFill>
                  <a:srgbClr val="FF0000"/>
                </a:solidFill>
              </a:rPr>
              <a:t>13</a:t>
            </a:r>
            <a:r>
              <a:rPr lang="en-US" sz="1600" kern="0" dirty="0">
                <a:solidFill>
                  <a:srgbClr val="FF0000"/>
                </a:solidFill>
              </a:rPr>
              <a:t> 1 MeV </a:t>
            </a:r>
            <a:r>
              <a:rPr lang="en-US" sz="1600" kern="0" dirty="0" err="1">
                <a:solidFill>
                  <a:srgbClr val="FF0000"/>
                </a:solidFill>
              </a:rPr>
              <a:t>n</a:t>
            </a:r>
            <a:r>
              <a:rPr lang="en-US" sz="1600" kern="0" baseline="-25000" dirty="0" err="1">
                <a:solidFill>
                  <a:srgbClr val="FF0000"/>
                </a:solidFill>
              </a:rPr>
              <a:t>eq</a:t>
            </a:r>
            <a:r>
              <a:rPr lang="en-US" sz="1600" kern="0" dirty="0">
                <a:solidFill>
                  <a:srgbClr val="FF0000"/>
                </a:solidFill>
              </a:rPr>
              <a:t>/cm</a:t>
            </a:r>
            <a:r>
              <a:rPr lang="en-US" sz="1600" kern="0" baseline="30000" dirty="0">
                <a:solidFill>
                  <a:srgbClr val="FF0000"/>
                </a:solidFill>
              </a:rPr>
              <a:t>2</a:t>
            </a:r>
          </a:p>
        </p:txBody>
      </p:sp>
      <p:sp>
        <p:nvSpPr>
          <p:cNvPr id="20" name="TextBox 19"/>
          <p:cNvSpPr txBox="1"/>
          <p:nvPr/>
        </p:nvSpPr>
        <p:spPr>
          <a:xfrm>
            <a:off x="3313047" y="1859530"/>
            <a:ext cx="1956769" cy="1169551"/>
          </a:xfrm>
          <a:prstGeom prst="rect">
            <a:avLst/>
          </a:prstGeom>
          <a:noFill/>
        </p:spPr>
        <p:txBody>
          <a:bodyPr wrap="square" rtlCol="0">
            <a:spAutoFit/>
          </a:bodyPr>
          <a:lstStyle/>
          <a:p>
            <a:pPr defTabSz="457200">
              <a:defRPr/>
            </a:pPr>
            <a:r>
              <a:rPr lang="en-US" sz="1400" kern="0" dirty="0">
                <a:solidFill>
                  <a:srgbClr val="FF0000"/>
                </a:solidFill>
              </a:rPr>
              <a:t>&lt; 10 </a:t>
            </a:r>
            <a:r>
              <a:rPr lang="en-US" sz="1400" kern="0" dirty="0" err="1">
                <a:solidFill>
                  <a:srgbClr val="FF0000"/>
                </a:solidFill>
              </a:rPr>
              <a:t>krad</a:t>
            </a:r>
            <a:r>
              <a:rPr lang="en-US" sz="1400" kern="0" dirty="0">
                <a:solidFill>
                  <a:srgbClr val="FF0000"/>
                </a:solidFill>
              </a:rPr>
              <a:t> </a:t>
            </a:r>
          </a:p>
          <a:p>
            <a:pPr defTabSz="457200">
              <a:defRPr/>
            </a:pPr>
            <a:r>
              <a:rPr lang="en-US" sz="1400" kern="0" dirty="0">
                <a:solidFill>
                  <a:srgbClr val="FF0000"/>
                </a:solidFill>
              </a:rPr>
              <a:t>&lt; 10</a:t>
            </a:r>
            <a:r>
              <a:rPr lang="en-US" sz="1400" kern="0" baseline="30000" dirty="0">
                <a:solidFill>
                  <a:srgbClr val="FF0000"/>
                </a:solidFill>
              </a:rPr>
              <a:t>12</a:t>
            </a:r>
            <a:r>
              <a:rPr lang="en-US" sz="1400" kern="0" dirty="0">
                <a:solidFill>
                  <a:srgbClr val="FF0000"/>
                </a:solidFill>
              </a:rPr>
              <a:t> 1 MeV </a:t>
            </a:r>
            <a:r>
              <a:rPr lang="en-US" sz="1400" kern="0" dirty="0" err="1">
                <a:solidFill>
                  <a:srgbClr val="FF0000"/>
                </a:solidFill>
              </a:rPr>
              <a:t>n</a:t>
            </a:r>
            <a:r>
              <a:rPr lang="en-US" sz="1400" kern="0" baseline="-25000" dirty="0" err="1">
                <a:solidFill>
                  <a:srgbClr val="FF0000"/>
                </a:solidFill>
              </a:rPr>
              <a:t>eq</a:t>
            </a:r>
            <a:r>
              <a:rPr lang="en-US" sz="1400" kern="0" dirty="0">
                <a:solidFill>
                  <a:srgbClr val="FF0000"/>
                </a:solidFill>
              </a:rPr>
              <a:t>/cm</a:t>
            </a:r>
            <a:r>
              <a:rPr lang="en-US" sz="1400" kern="0" baseline="30000" dirty="0">
                <a:solidFill>
                  <a:srgbClr val="FF0000"/>
                </a:solidFill>
              </a:rPr>
              <a:t>2</a:t>
            </a:r>
            <a:endParaRPr lang="en-US" sz="1400" kern="0" baseline="-25000" dirty="0">
              <a:solidFill>
                <a:srgbClr val="FF0000"/>
              </a:solidFill>
            </a:endParaRPr>
          </a:p>
          <a:p>
            <a:pPr defTabSz="457200">
              <a:defRPr/>
            </a:pPr>
            <a:r>
              <a:rPr lang="en-US" sz="1400" kern="0" dirty="0">
                <a:solidFill>
                  <a:srgbClr val="FF0000"/>
                </a:solidFill>
              </a:rPr>
              <a:t>&lt; 1 kHz/cm</a:t>
            </a:r>
            <a:r>
              <a:rPr lang="en-US" sz="1400" kern="0" baseline="30000" dirty="0">
                <a:solidFill>
                  <a:srgbClr val="FF0000"/>
                </a:solidFill>
              </a:rPr>
              <a:t>2</a:t>
            </a:r>
            <a:r>
              <a:rPr lang="en-US" sz="1400" kern="0" dirty="0">
                <a:solidFill>
                  <a:srgbClr val="FF0000"/>
                </a:solidFill>
              </a:rPr>
              <a:t> Hadrons (&gt;20 MeV</a:t>
            </a:r>
            <a:r>
              <a:rPr lang="en-US" sz="1400" kern="0" dirty="0" smtClean="0">
                <a:solidFill>
                  <a:srgbClr val="FF0000"/>
                </a:solidFill>
              </a:rPr>
              <a:t>)</a:t>
            </a:r>
          </a:p>
          <a:p>
            <a:pPr defTabSz="457200">
              <a:defRPr/>
            </a:pPr>
            <a:r>
              <a:rPr lang="en-GB" sz="1400" kern="0" dirty="0" smtClean="0">
                <a:solidFill>
                  <a:srgbClr val="FF0000"/>
                </a:solidFill>
              </a:rPr>
              <a:t>0.5 T</a:t>
            </a:r>
            <a:endParaRPr lang="en-US" sz="1400" kern="0" dirty="0">
              <a:solidFill>
                <a:srgbClr val="FF0000"/>
              </a:solidFill>
            </a:endParaRPr>
          </a:p>
        </p:txBody>
      </p:sp>
      <p:sp>
        <p:nvSpPr>
          <p:cNvPr id="21" name="TextBox 20"/>
          <p:cNvSpPr txBox="1"/>
          <p:nvPr/>
        </p:nvSpPr>
        <p:spPr>
          <a:xfrm rot="16200000">
            <a:off x="6563121" y="2036112"/>
            <a:ext cx="1496115" cy="338554"/>
          </a:xfrm>
          <a:prstGeom prst="rect">
            <a:avLst/>
          </a:prstGeom>
          <a:noFill/>
        </p:spPr>
        <p:txBody>
          <a:bodyPr wrap="square" rtlCol="0">
            <a:spAutoFit/>
          </a:bodyPr>
          <a:lstStyle/>
          <a:p>
            <a:pPr defTabSz="457200">
              <a:defRPr/>
            </a:pPr>
            <a:r>
              <a:rPr lang="en-US" sz="1600" kern="0" dirty="0">
                <a:solidFill>
                  <a:srgbClr val="FF0000"/>
                </a:solidFill>
              </a:rPr>
              <a:t>NO RADIATION</a:t>
            </a:r>
            <a:endParaRPr lang="en-US" sz="1600" kern="0" baseline="-25000" dirty="0">
              <a:solidFill>
                <a:srgbClr val="FF0000"/>
              </a:solidFill>
            </a:endParaRPr>
          </a:p>
        </p:txBody>
      </p:sp>
      <p:grpSp>
        <p:nvGrpSpPr>
          <p:cNvPr id="22" name="Group 21"/>
          <p:cNvGrpSpPr/>
          <p:nvPr/>
        </p:nvGrpSpPr>
        <p:grpSpPr>
          <a:xfrm rot="16200000">
            <a:off x="4907379" y="1676615"/>
            <a:ext cx="1091516" cy="916954"/>
            <a:chOff x="4220529" y="1628752"/>
            <a:chExt cx="1231336" cy="1035404"/>
          </a:xfrm>
        </p:grpSpPr>
        <p:sp>
          <p:nvSpPr>
            <p:cNvPr id="23" name="TextBox 22"/>
            <p:cNvSpPr txBox="1"/>
            <p:nvPr/>
          </p:nvSpPr>
          <p:spPr>
            <a:xfrm>
              <a:off x="4220529" y="2003841"/>
              <a:ext cx="1231336" cy="660315"/>
            </a:xfrm>
            <a:prstGeom prst="rect">
              <a:avLst/>
            </a:prstGeom>
            <a:noFill/>
          </p:spPr>
          <p:txBody>
            <a:bodyPr wrap="square" rtlCol="0" anchor="ctr">
              <a:spAutoFit/>
            </a:bodyPr>
            <a:lstStyle/>
            <a:p>
              <a:pPr algn="ctr" defTabSz="457200">
                <a:defRPr/>
              </a:pPr>
              <a:r>
                <a:rPr lang="en-US" sz="1600" b="1" kern="0" dirty="0" smtClean="0">
                  <a:solidFill>
                    <a:prstClr val="black"/>
                  </a:solidFill>
                </a:rPr>
                <a:t>Trigger</a:t>
              </a:r>
            </a:p>
            <a:p>
              <a:pPr algn="ctr" defTabSz="457200">
                <a:defRPr/>
              </a:pPr>
              <a:r>
                <a:rPr lang="en-US" sz="1600" b="1" kern="0" dirty="0" smtClean="0">
                  <a:solidFill>
                    <a:prstClr val="black"/>
                  </a:solidFill>
                </a:rPr>
                <a:t>(GBT Link)</a:t>
              </a:r>
              <a:endParaRPr lang="en-US" sz="1600" b="1" kern="0" dirty="0">
                <a:solidFill>
                  <a:prstClr val="black"/>
                </a:solidFill>
              </a:endParaRPr>
            </a:p>
          </p:txBody>
        </p:sp>
        <p:sp>
          <p:nvSpPr>
            <p:cNvPr id="24" name="Oval 23"/>
            <p:cNvSpPr/>
            <p:nvPr/>
          </p:nvSpPr>
          <p:spPr>
            <a:xfrm>
              <a:off x="4580465" y="1628752"/>
              <a:ext cx="432000" cy="432000"/>
            </a:xfrm>
            <a:prstGeom prst="ellipse">
              <a:avLst/>
            </a:prstGeom>
            <a:noFill/>
            <a:ln w="38100" cap="flat" cmpd="sng" algn="ctr">
              <a:solidFill>
                <a:srgbClr val="FF9900"/>
              </a:solidFill>
              <a:prstDash val="solid"/>
              <a:headEnd type="none" w="med" len="med"/>
              <a:tailEnd type="none" w="med" len="med"/>
            </a:ln>
            <a:effectLst>
              <a:outerShdw blurRad="50800" dist="38100" dir="2700000" algn="tl" rotWithShape="0">
                <a:prstClr val="black">
                  <a:alpha val="40000"/>
                </a:prstClr>
              </a:outerShdw>
            </a:effectLst>
          </p:spPr>
          <p:txBody>
            <a:bodyPr rtlCol="0" anchor="ctr"/>
            <a:lstStyle/>
            <a:p>
              <a:pPr algn="ctr" defTabSz="457200">
                <a:defRPr/>
              </a:pPr>
              <a:endParaRPr lang="en-US" kern="0">
                <a:solidFill>
                  <a:prstClr val="black"/>
                </a:solidFill>
                <a:latin typeface="Calibri"/>
              </a:endParaRPr>
            </a:p>
          </p:txBody>
        </p:sp>
        <p:cxnSp>
          <p:nvCxnSpPr>
            <p:cNvPr id="25" name="Straight Arrow Connector 24"/>
            <p:cNvCxnSpPr/>
            <p:nvPr/>
          </p:nvCxnSpPr>
          <p:spPr>
            <a:xfrm flipV="1">
              <a:off x="4220529" y="2083079"/>
              <a:ext cx="1152000" cy="1"/>
            </a:xfrm>
            <a:prstGeom prst="straightConnector1">
              <a:avLst/>
            </a:prstGeom>
            <a:noFill/>
            <a:ln w="38100" cap="flat" cmpd="sng" algn="ctr">
              <a:solidFill>
                <a:srgbClr val="FF9900"/>
              </a:solidFill>
              <a:prstDash val="solid"/>
              <a:headEnd type="triangle"/>
              <a:tailEnd type="triangle"/>
            </a:ln>
            <a:effectLst>
              <a:outerShdw blurRad="40000" dist="20000" dir="5400000" rotWithShape="0">
                <a:srgbClr val="000000">
                  <a:alpha val="38000"/>
                </a:srgbClr>
              </a:outerShdw>
            </a:effectLst>
          </p:spPr>
        </p:cxnSp>
      </p:grpSp>
      <p:grpSp>
        <p:nvGrpSpPr>
          <p:cNvPr id="26" name="Group 25"/>
          <p:cNvGrpSpPr/>
          <p:nvPr/>
        </p:nvGrpSpPr>
        <p:grpSpPr>
          <a:xfrm>
            <a:off x="5845880" y="3275481"/>
            <a:ext cx="1524486" cy="653559"/>
            <a:chOff x="3999098" y="1628750"/>
            <a:chExt cx="2232000" cy="869887"/>
          </a:xfrm>
        </p:grpSpPr>
        <p:sp>
          <p:nvSpPr>
            <p:cNvPr id="27" name="TextBox 26"/>
            <p:cNvSpPr txBox="1"/>
            <p:nvPr/>
          </p:nvSpPr>
          <p:spPr>
            <a:xfrm>
              <a:off x="4009821" y="2048021"/>
              <a:ext cx="2185357" cy="450616"/>
            </a:xfrm>
            <a:prstGeom prst="rect">
              <a:avLst/>
            </a:prstGeom>
            <a:noFill/>
          </p:spPr>
          <p:txBody>
            <a:bodyPr wrap="square" rtlCol="0" anchor="ctr">
              <a:spAutoFit/>
            </a:bodyPr>
            <a:lstStyle/>
            <a:p>
              <a:pPr algn="ctr" defTabSz="457200">
                <a:defRPr/>
              </a:pPr>
              <a:r>
                <a:rPr lang="en-US" sz="1600" b="1" kern="0" dirty="0">
                  <a:solidFill>
                    <a:prstClr val="black"/>
                  </a:solidFill>
                </a:rPr>
                <a:t>GBT links</a:t>
              </a:r>
            </a:p>
          </p:txBody>
        </p:sp>
        <p:sp>
          <p:nvSpPr>
            <p:cNvPr id="28" name="Oval 27"/>
            <p:cNvSpPr/>
            <p:nvPr/>
          </p:nvSpPr>
          <p:spPr>
            <a:xfrm>
              <a:off x="4898948" y="1628750"/>
              <a:ext cx="432000" cy="432000"/>
            </a:xfrm>
            <a:prstGeom prst="ellipse">
              <a:avLst/>
            </a:prstGeom>
            <a:noFill/>
            <a:ln w="38100" cap="flat" cmpd="sng" algn="ctr">
              <a:solidFill>
                <a:srgbClr val="FF9900"/>
              </a:solidFill>
              <a:prstDash val="solid"/>
              <a:headEnd type="none" w="med" len="med"/>
              <a:tailEnd type="none" w="med" len="med"/>
            </a:ln>
            <a:effectLst>
              <a:outerShdw blurRad="50800" dist="38100" dir="2700000" algn="tl" rotWithShape="0">
                <a:prstClr val="black">
                  <a:alpha val="40000"/>
                </a:prstClr>
              </a:outerShdw>
            </a:effectLst>
          </p:spPr>
          <p:txBody>
            <a:bodyPr rtlCol="0" anchor="ctr"/>
            <a:lstStyle/>
            <a:p>
              <a:pPr algn="ctr" defTabSz="457200">
                <a:defRPr/>
              </a:pPr>
              <a:endParaRPr lang="en-US" kern="0">
                <a:solidFill>
                  <a:prstClr val="black"/>
                </a:solidFill>
                <a:latin typeface="Calibri"/>
              </a:endParaRPr>
            </a:p>
          </p:txBody>
        </p:sp>
        <p:cxnSp>
          <p:nvCxnSpPr>
            <p:cNvPr id="29" name="Straight Arrow Connector 28"/>
            <p:cNvCxnSpPr/>
            <p:nvPr/>
          </p:nvCxnSpPr>
          <p:spPr>
            <a:xfrm flipV="1">
              <a:off x="3999098" y="2083076"/>
              <a:ext cx="2232000" cy="1"/>
            </a:xfrm>
            <a:prstGeom prst="straightConnector1">
              <a:avLst/>
            </a:prstGeom>
            <a:noFill/>
            <a:ln w="38100" cap="flat" cmpd="sng" algn="ctr">
              <a:solidFill>
                <a:srgbClr val="FF9900"/>
              </a:solidFill>
              <a:prstDash val="solid"/>
              <a:headEnd type="triangle"/>
              <a:tailEnd type="triangle"/>
            </a:ln>
            <a:effectLst>
              <a:outerShdw blurRad="40000" dist="20000" dir="5400000" rotWithShape="0">
                <a:srgbClr val="000000">
                  <a:alpha val="38000"/>
                </a:srgbClr>
              </a:outerShdw>
            </a:effectLst>
          </p:spPr>
        </p:cxnSp>
      </p:grpSp>
      <p:grpSp>
        <p:nvGrpSpPr>
          <p:cNvPr id="30" name="Group 29"/>
          <p:cNvGrpSpPr/>
          <p:nvPr/>
        </p:nvGrpSpPr>
        <p:grpSpPr>
          <a:xfrm>
            <a:off x="5845880" y="4931665"/>
            <a:ext cx="1524486" cy="653559"/>
            <a:chOff x="3999098" y="1628750"/>
            <a:chExt cx="2232000" cy="869887"/>
          </a:xfrm>
        </p:grpSpPr>
        <p:sp>
          <p:nvSpPr>
            <p:cNvPr id="31" name="TextBox 30"/>
            <p:cNvSpPr txBox="1"/>
            <p:nvPr/>
          </p:nvSpPr>
          <p:spPr>
            <a:xfrm>
              <a:off x="4009821" y="2048021"/>
              <a:ext cx="2185357" cy="450616"/>
            </a:xfrm>
            <a:prstGeom prst="rect">
              <a:avLst/>
            </a:prstGeom>
            <a:noFill/>
          </p:spPr>
          <p:txBody>
            <a:bodyPr wrap="square" rtlCol="0" anchor="ctr">
              <a:spAutoFit/>
            </a:bodyPr>
            <a:lstStyle/>
            <a:p>
              <a:pPr algn="ctr" defTabSz="457200">
                <a:defRPr/>
              </a:pPr>
              <a:r>
                <a:rPr lang="en-US" sz="1600" b="1" kern="0" dirty="0">
                  <a:solidFill>
                    <a:prstClr val="black"/>
                  </a:solidFill>
                </a:rPr>
                <a:t>GBT links</a:t>
              </a:r>
            </a:p>
          </p:txBody>
        </p:sp>
        <p:sp>
          <p:nvSpPr>
            <p:cNvPr id="32" name="Oval 31"/>
            <p:cNvSpPr/>
            <p:nvPr/>
          </p:nvSpPr>
          <p:spPr>
            <a:xfrm>
              <a:off x="4898948" y="1628750"/>
              <a:ext cx="432000" cy="432000"/>
            </a:xfrm>
            <a:prstGeom prst="ellipse">
              <a:avLst/>
            </a:prstGeom>
            <a:noFill/>
            <a:ln w="38100" cap="flat" cmpd="sng" algn="ctr">
              <a:solidFill>
                <a:srgbClr val="FF9900"/>
              </a:solidFill>
              <a:prstDash val="solid"/>
              <a:headEnd type="none" w="med" len="med"/>
              <a:tailEnd type="none" w="med" len="med"/>
            </a:ln>
            <a:effectLst>
              <a:outerShdw blurRad="50800" dist="38100" dir="2700000" algn="tl" rotWithShape="0">
                <a:prstClr val="black">
                  <a:alpha val="40000"/>
                </a:prstClr>
              </a:outerShdw>
            </a:effectLst>
          </p:spPr>
          <p:txBody>
            <a:bodyPr rtlCol="0" anchor="ctr"/>
            <a:lstStyle/>
            <a:p>
              <a:pPr algn="ctr" defTabSz="457200">
                <a:defRPr/>
              </a:pPr>
              <a:endParaRPr lang="en-US" kern="0">
                <a:solidFill>
                  <a:prstClr val="black"/>
                </a:solidFill>
                <a:latin typeface="Calibri"/>
              </a:endParaRPr>
            </a:p>
          </p:txBody>
        </p:sp>
        <p:cxnSp>
          <p:nvCxnSpPr>
            <p:cNvPr id="33" name="Straight Arrow Connector 32"/>
            <p:cNvCxnSpPr/>
            <p:nvPr/>
          </p:nvCxnSpPr>
          <p:spPr>
            <a:xfrm flipV="1">
              <a:off x="3999098" y="2083076"/>
              <a:ext cx="2232000" cy="1"/>
            </a:xfrm>
            <a:prstGeom prst="straightConnector1">
              <a:avLst/>
            </a:prstGeom>
            <a:noFill/>
            <a:ln w="38100" cap="flat" cmpd="sng" algn="ctr">
              <a:solidFill>
                <a:srgbClr val="FF9900"/>
              </a:solidFill>
              <a:prstDash val="solid"/>
              <a:headEnd type="triangle"/>
              <a:tailEnd type="triangle"/>
            </a:ln>
            <a:effectLst>
              <a:outerShdw blurRad="40000" dist="20000" dir="5400000" rotWithShape="0">
                <a:srgbClr val="000000">
                  <a:alpha val="38000"/>
                </a:srgbClr>
              </a:outerShdw>
            </a:effectLst>
          </p:spPr>
        </p:cxnSp>
      </p:grpSp>
      <p:sp>
        <p:nvSpPr>
          <p:cNvPr id="34" name="Rounded Rectangle 33"/>
          <p:cNvSpPr/>
          <p:nvPr/>
        </p:nvSpPr>
        <p:spPr>
          <a:xfrm>
            <a:off x="7502118" y="2401580"/>
            <a:ext cx="1584000" cy="576000"/>
          </a:xfrm>
          <a:prstGeom prst="roundRect">
            <a:avLst/>
          </a:prstGeom>
          <a:solidFill>
            <a:srgbClr val="4BACC6"/>
          </a:solidFill>
          <a:ln w="25400" cap="flat" cmpd="sng" algn="ctr">
            <a:solidFill>
              <a:srgbClr val="4BACC6">
                <a:shade val="50000"/>
              </a:srgbClr>
            </a:solidFill>
            <a:prstDash val="solid"/>
          </a:ln>
          <a:effectLst/>
        </p:spPr>
        <p:txBody>
          <a:bodyPr lIns="36000" tIns="36000" rIns="36000" bIns="36000" rtlCol="0" anchor="ctr"/>
          <a:lstStyle/>
          <a:p>
            <a:pPr algn="ctr" defTabSz="457200">
              <a:defRPr/>
            </a:pPr>
            <a:r>
              <a:rPr lang="en-US" sz="1600" kern="0" dirty="0">
                <a:solidFill>
                  <a:prstClr val="black"/>
                </a:solidFill>
                <a:latin typeface="Calibri"/>
              </a:rPr>
              <a:t>First Level</a:t>
            </a:r>
          </a:p>
          <a:p>
            <a:pPr algn="ctr" defTabSz="457200">
              <a:defRPr/>
            </a:pPr>
            <a:r>
              <a:rPr lang="en-US" sz="1600" kern="0" dirty="0">
                <a:solidFill>
                  <a:prstClr val="black"/>
                </a:solidFill>
                <a:latin typeface="Calibri"/>
              </a:rPr>
              <a:t>Processor (FLP)</a:t>
            </a:r>
          </a:p>
        </p:txBody>
      </p:sp>
      <p:sp>
        <p:nvSpPr>
          <p:cNvPr id="35" name="TextBox 34"/>
          <p:cNvSpPr txBox="1"/>
          <p:nvPr/>
        </p:nvSpPr>
        <p:spPr>
          <a:xfrm>
            <a:off x="7861953" y="3042054"/>
            <a:ext cx="432219" cy="288147"/>
          </a:xfrm>
          <a:prstGeom prst="rect">
            <a:avLst/>
          </a:prstGeom>
          <a:noFill/>
        </p:spPr>
        <p:txBody>
          <a:bodyPr wrap="square" lIns="36000" tIns="36000" rIns="36000" bIns="36000" rtlCol="0" anchor="ctr">
            <a:spAutoFit/>
          </a:bodyPr>
          <a:lstStyle/>
          <a:p>
            <a:pPr algn="ctr" defTabSz="457200">
              <a:defRPr/>
            </a:pPr>
            <a:r>
              <a:rPr lang="en-US" sz="1400" kern="0" dirty="0" err="1">
                <a:solidFill>
                  <a:prstClr val="black"/>
                </a:solidFill>
              </a:rPr>
              <a:t>PCIe</a:t>
            </a:r>
            <a:endParaRPr lang="en-US" sz="1400" kern="0" dirty="0">
              <a:solidFill>
                <a:prstClr val="black"/>
              </a:solidFill>
            </a:endParaRPr>
          </a:p>
        </p:txBody>
      </p:sp>
      <p:sp>
        <p:nvSpPr>
          <p:cNvPr id="36" name="Rounded Rectangle 35"/>
          <p:cNvSpPr/>
          <p:nvPr/>
        </p:nvSpPr>
        <p:spPr>
          <a:xfrm>
            <a:off x="7502118" y="1484422"/>
            <a:ext cx="1584000" cy="576000"/>
          </a:xfrm>
          <a:prstGeom prst="roundRect">
            <a:avLst/>
          </a:prstGeom>
          <a:solidFill>
            <a:srgbClr val="4BACC6"/>
          </a:solidFill>
          <a:ln w="25400" cap="flat" cmpd="sng" algn="ctr">
            <a:solidFill>
              <a:srgbClr val="4BACC6">
                <a:shade val="50000"/>
              </a:srgbClr>
            </a:solidFill>
            <a:prstDash val="solid"/>
          </a:ln>
          <a:effectLst/>
        </p:spPr>
        <p:txBody>
          <a:bodyPr lIns="36000" tIns="36000" rIns="36000" bIns="36000" rtlCol="0" anchor="ctr"/>
          <a:lstStyle/>
          <a:p>
            <a:pPr algn="ctr" defTabSz="457200">
              <a:defRPr/>
            </a:pPr>
            <a:r>
              <a:rPr lang="en-US" sz="1600" kern="0" dirty="0">
                <a:solidFill>
                  <a:prstClr val="black"/>
                </a:solidFill>
                <a:latin typeface="Calibri"/>
              </a:rPr>
              <a:t>Detector Control System (DCS)</a:t>
            </a:r>
          </a:p>
        </p:txBody>
      </p:sp>
      <p:cxnSp>
        <p:nvCxnSpPr>
          <p:cNvPr id="37" name="Straight Connector 36"/>
          <p:cNvCxnSpPr/>
          <p:nvPr/>
        </p:nvCxnSpPr>
        <p:spPr>
          <a:xfrm>
            <a:off x="8294118" y="2060422"/>
            <a:ext cx="0" cy="341158"/>
          </a:xfrm>
          <a:prstGeom prst="line">
            <a:avLst/>
          </a:prstGeom>
          <a:noFill/>
          <a:ln w="38100" cap="flat" cmpd="sng" algn="ctr">
            <a:solidFill>
              <a:srgbClr val="1F497D"/>
            </a:solidFill>
            <a:prstDash val="solid"/>
            <a:headEnd type="triangle" w="med" len="med"/>
            <a:tailEnd type="triangle" w="med" len="med"/>
          </a:ln>
          <a:effectLst/>
        </p:spPr>
      </p:cxnSp>
      <p:cxnSp>
        <p:nvCxnSpPr>
          <p:cNvPr id="38" name="Straight Connector 37"/>
          <p:cNvCxnSpPr/>
          <p:nvPr/>
        </p:nvCxnSpPr>
        <p:spPr>
          <a:xfrm flipH="1">
            <a:off x="8292174" y="2987220"/>
            <a:ext cx="110" cy="432059"/>
          </a:xfrm>
          <a:prstGeom prst="line">
            <a:avLst/>
          </a:prstGeom>
          <a:noFill/>
          <a:ln w="38100" cap="flat" cmpd="sng" algn="ctr">
            <a:solidFill>
              <a:srgbClr val="1F497D"/>
            </a:solidFill>
            <a:prstDash val="solid"/>
            <a:headEnd type="triangle" w="med" len="med"/>
            <a:tailEnd type="triangle" w="med" len="med"/>
          </a:ln>
          <a:effectLst/>
        </p:spPr>
      </p:cxnSp>
      <p:sp>
        <p:nvSpPr>
          <p:cNvPr id="39" name="TextBox 38"/>
          <p:cNvSpPr txBox="1"/>
          <p:nvPr/>
        </p:nvSpPr>
        <p:spPr>
          <a:xfrm>
            <a:off x="3653102" y="5754185"/>
            <a:ext cx="2317891" cy="707886"/>
          </a:xfrm>
          <a:prstGeom prst="rect">
            <a:avLst/>
          </a:prstGeom>
          <a:noFill/>
        </p:spPr>
        <p:txBody>
          <a:bodyPr wrap="square" rtlCol="0" anchor="ctr">
            <a:spAutoFit/>
          </a:bodyPr>
          <a:lstStyle/>
          <a:p>
            <a:pPr algn="ctr" defTabSz="457200">
              <a:defRPr/>
            </a:pPr>
            <a:r>
              <a:rPr lang="en-US" sz="2000" kern="0" dirty="0">
                <a:solidFill>
                  <a:srgbClr val="0055A5"/>
                </a:solidFill>
              </a:rPr>
              <a:t>One </a:t>
            </a:r>
            <a:r>
              <a:rPr lang="en-US" sz="2000" b="1" kern="0" dirty="0">
                <a:solidFill>
                  <a:srgbClr val="00B050"/>
                </a:solidFill>
              </a:rPr>
              <a:t>READOUT UNIT </a:t>
            </a:r>
            <a:r>
              <a:rPr lang="en-US" sz="2000" kern="0" dirty="0">
                <a:solidFill>
                  <a:srgbClr val="0055A5"/>
                </a:solidFill>
              </a:rPr>
              <a:t/>
            </a:r>
            <a:br>
              <a:rPr lang="en-US" sz="2000" kern="0" dirty="0">
                <a:solidFill>
                  <a:srgbClr val="0055A5"/>
                </a:solidFill>
              </a:rPr>
            </a:br>
            <a:r>
              <a:rPr lang="en-US" sz="2000" kern="0" dirty="0">
                <a:solidFill>
                  <a:srgbClr val="0055A5"/>
                </a:solidFill>
              </a:rPr>
              <a:t>for each </a:t>
            </a:r>
            <a:r>
              <a:rPr lang="en-US" sz="2000" i="1" kern="0" dirty="0">
                <a:solidFill>
                  <a:srgbClr val="0055A5"/>
                </a:solidFill>
              </a:rPr>
              <a:t>STAVE</a:t>
            </a:r>
          </a:p>
        </p:txBody>
      </p:sp>
      <p:sp>
        <p:nvSpPr>
          <p:cNvPr id="40" name="TextBox 39"/>
          <p:cNvSpPr txBox="1"/>
          <p:nvPr/>
        </p:nvSpPr>
        <p:spPr>
          <a:xfrm>
            <a:off x="5792209" y="5624877"/>
            <a:ext cx="1966781" cy="584775"/>
          </a:xfrm>
          <a:prstGeom prst="rect">
            <a:avLst/>
          </a:prstGeom>
          <a:noFill/>
        </p:spPr>
        <p:txBody>
          <a:bodyPr wrap="square" rtlCol="0" anchor="ctr">
            <a:spAutoFit/>
          </a:bodyPr>
          <a:lstStyle/>
          <a:p>
            <a:pPr algn="ctr" defTabSz="457200"/>
            <a:r>
              <a:rPr lang="en-US" sz="1600" dirty="0">
                <a:solidFill>
                  <a:srgbClr val="0055A5"/>
                </a:solidFill>
              </a:rPr>
              <a:t>~150 m </a:t>
            </a:r>
            <a:br>
              <a:rPr lang="en-US" sz="1600" dirty="0">
                <a:solidFill>
                  <a:srgbClr val="0055A5"/>
                </a:solidFill>
              </a:rPr>
            </a:br>
            <a:r>
              <a:rPr lang="en-US" sz="1600" dirty="0">
                <a:solidFill>
                  <a:srgbClr val="0055A5"/>
                </a:solidFill>
              </a:rPr>
              <a:t>Optical Links</a:t>
            </a:r>
          </a:p>
        </p:txBody>
      </p:sp>
      <p:sp>
        <p:nvSpPr>
          <p:cNvPr id="41" name="TextBox 40"/>
          <p:cNvSpPr txBox="1"/>
          <p:nvPr/>
        </p:nvSpPr>
        <p:spPr>
          <a:xfrm rot="16200000">
            <a:off x="2867448" y="3849506"/>
            <a:ext cx="424192" cy="707886"/>
          </a:xfrm>
          <a:prstGeom prst="rect">
            <a:avLst/>
          </a:prstGeom>
          <a:noFill/>
        </p:spPr>
        <p:txBody>
          <a:bodyPr wrap="square" rtlCol="0" anchor="ctr">
            <a:spAutoFit/>
          </a:bodyPr>
          <a:lstStyle/>
          <a:p>
            <a:pPr defTabSz="457200">
              <a:defRPr/>
            </a:pPr>
            <a:r>
              <a:rPr lang="en-US" sz="4000" kern="0" dirty="0">
                <a:solidFill>
                  <a:prstClr val="black"/>
                </a:solidFill>
              </a:rPr>
              <a:t>…</a:t>
            </a:r>
          </a:p>
        </p:txBody>
      </p:sp>
      <p:pic>
        <p:nvPicPr>
          <p:cNvPr id="42" name="Picture 41"/>
          <p:cNvPicPr>
            <a:picLocks/>
          </p:cNvPicPr>
          <p:nvPr/>
        </p:nvPicPr>
        <p:blipFill rotWithShape="1">
          <a:blip r:embed="rId5"/>
          <a:srcRect l="5276" t="3302" r="6386" b="2514"/>
          <a:stretch/>
        </p:blipFill>
        <p:spPr>
          <a:xfrm>
            <a:off x="9131184" y="3929040"/>
            <a:ext cx="2122970" cy="1126418"/>
          </a:xfrm>
          <a:prstGeom prst="rect">
            <a:avLst/>
          </a:prstGeom>
          <a:ln w="15875">
            <a:solidFill>
              <a:srgbClr val="FF9900"/>
            </a:solidFill>
          </a:ln>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314452" y="2533815"/>
            <a:ext cx="1324800" cy="1656000"/>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299046" y="4202700"/>
            <a:ext cx="1324800" cy="1656000"/>
          </a:xfrm>
          <a:prstGeom prst="rect">
            <a:avLst/>
          </a:prstGeom>
        </p:spPr>
      </p:pic>
      <p:pic>
        <p:nvPicPr>
          <p:cNvPr id="45" name="Picture 44"/>
          <p:cNvPicPr>
            <a:picLocks noChangeAspect="1"/>
          </p:cNvPicPr>
          <p:nvPr/>
        </p:nvPicPr>
        <p:blipFill>
          <a:blip r:embed="rId7"/>
          <a:stretch>
            <a:fillRect/>
          </a:stretch>
        </p:blipFill>
        <p:spPr>
          <a:xfrm>
            <a:off x="9131184" y="2237523"/>
            <a:ext cx="2063405" cy="979055"/>
          </a:xfrm>
          <a:prstGeom prst="rect">
            <a:avLst/>
          </a:prstGeom>
          <a:ln w="15875">
            <a:solidFill>
              <a:schemeClr val="accent4">
                <a:lumMod val="50000"/>
              </a:schemeClr>
            </a:solidFill>
          </a:ln>
        </p:spPr>
      </p:pic>
      <p:pic>
        <p:nvPicPr>
          <p:cNvPr id="46" name="Picture 45"/>
          <p:cNvPicPr>
            <a:picLocks noChangeAspect="1"/>
          </p:cNvPicPr>
          <p:nvPr/>
        </p:nvPicPr>
        <p:blipFill rotWithShape="1">
          <a:blip r:embed="rId8">
            <a:extLst>
              <a:ext uri="{BEBA8EAE-BF5A-486C-A8C5-ECC9F3942E4B}">
                <a14:imgProps xmlns:a14="http://schemas.microsoft.com/office/drawing/2010/main">
                  <a14:imgLayer r:embed="rId9">
                    <a14:imgEffect>
                      <a14:backgroundRemoval t="2539" b="97020" l="16234" r="83442"/>
                    </a14:imgEffect>
                  </a14:imgLayer>
                </a14:imgProps>
              </a:ext>
            </a:extLst>
          </a:blip>
          <a:srcRect l="14264" t="2007" r="14107" b="2657"/>
          <a:stretch/>
        </p:blipFill>
        <p:spPr>
          <a:xfrm flipH="1">
            <a:off x="4772166" y="775586"/>
            <a:ext cx="261566" cy="1038336"/>
          </a:xfrm>
          <a:prstGeom prst="rect">
            <a:avLst/>
          </a:prstGeom>
        </p:spPr>
      </p:pic>
      <p:sp>
        <p:nvSpPr>
          <p:cNvPr id="47" name="Rounded Rectangle 46"/>
          <p:cNvSpPr/>
          <p:nvPr/>
        </p:nvSpPr>
        <p:spPr>
          <a:xfrm>
            <a:off x="5068062" y="1013332"/>
            <a:ext cx="645034" cy="576000"/>
          </a:xfrm>
          <a:prstGeom prst="roundRect">
            <a:avLst/>
          </a:prstGeom>
          <a:solidFill>
            <a:srgbClr val="FF66FF"/>
          </a:solidFill>
          <a:ln w="25400" cap="flat" cmpd="sng" algn="ctr">
            <a:solidFill>
              <a:srgbClr val="9966FF"/>
            </a:solidFill>
            <a:prstDash val="solid"/>
          </a:ln>
          <a:effectLst/>
        </p:spPr>
        <p:txBody>
          <a:bodyPr rtlCol="0" anchor="ctr"/>
          <a:lstStyle/>
          <a:p>
            <a:pPr algn="ctr" defTabSz="457200">
              <a:defRPr/>
            </a:pPr>
            <a:r>
              <a:rPr lang="en-US" sz="1600" kern="0" dirty="0" smtClean="0">
                <a:solidFill>
                  <a:prstClr val="black"/>
                </a:solidFill>
                <a:latin typeface="Calibri"/>
              </a:rPr>
              <a:t>LTU</a:t>
            </a:r>
            <a:endParaRPr lang="en-US" sz="1600" kern="0" dirty="0">
              <a:solidFill>
                <a:prstClr val="black"/>
              </a:solidFill>
              <a:latin typeface="Calibri"/>
            </a:endParaRPr>
          </a:p>
        </p:txBody>
      </p:sp>
    </p:spTree>
    <p:extLst>
      <p:ext uri="{BB962C8B-B14F-4D97-AF65-F5344CB8AC3E}">
        <p14:creationId xmlns:p14="http://schemas.microsoft.com/office/powerpoint/2010/main" val="3968054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MVTX Readout System</a:t>
            </a:r>
            <a:endParaRPr lang="en-US" dirty="0"/>
          </a:p>
        </p:txBody>
      </p:sp>
      <p:sp>
        <p:nvSpPr>
          <p:cNvPr id="4" name="Date Placeholder 3"/>
          <p:cNvSpPr>
            <a:spLocks noGrp="1"/>
          </p:cNvSpPr>
          <p:nvPr>
            <p:ph type="dt" sz="half" idx="10"/>
          </p:nvPr>
        </p:nvSpPr>
        <p:spPr/>
        <p:txBody>
          <a:bodyPr/>
          <a:lstStyle/>
          <a:p>
            <a:r>
              <a:rPr lang="en-US" smtClean="0"/>
              <a:t>July 19-20, 2018</a:t>
            </a:r>
            <a:endParaRPr lang="en-US"/>
          </a:p>
        </p:txBody>
      </p:sp>
      <p:sp>
        <p:nvSpPr>
          <p:cNvPr id="5" name="Footer Placeholder 4"/>
          <p:cNvSpPr>
            <a:spLocks noGrp="1"/>
          </p:cNvSpPr>
          <p:nvPr>
            <p:ph type="ftr" sz="quarter" idx="11"/>
          </p:nvPr>
        </p:nvSpPr>
        <p:spPr/>
        <p:txBody>
          <a:bodyPr/>
          <a:lstStyle/>
          <a:p>
            <a:r>
              <a:rPr lang="en-US" smtClean="0"/>
              <a:t>jschamba@physics.utexas.edu</a:t>
            </a:r>
            <a:endParaRPr lang="en-US" dirty="0"/>
          </a:p>
        </p:txBody>
      </p:sp>
      <p:sp>
        <p:nvSpPr>
          <p:cNvPr id="6" name="Slide Number Placeholder 5"/>
          <p:cNvSpPr>
            <a:spLocks noGrp="1"/>
          </p:cNvSpPr>
          <p:nvPr>
            <p:ph type="sldNum" sz="quarter" idx="12"/>
          </p:nvPr>
        </p:nvSpPr>
        <p:spPr/>
        <p:txBody>
          <a:bodyPr/>
          <a:lstStyle/>
          <a:p>
            <a:fld id="{667E4D97-BD2B-4705-8F05-B9EB893EED35}" type="slidenum">
              <a:rPr lang="en-US" smtClean="0"/>
              <a:t>7</a:t>
            </a:fld>
            <a:endParaRPr lang="en-US"/>
          </a:p>
        </p:txBody>
      </p:sp>
      <p:grpSp>
        <p:nvGrpSpPr>
          <p:cNvPr id="8" name="Group 7"/>
          <p:cNvGrpSpPr/>
          <p:nvPr/>
        </p:nvGrpSpPr>
        <p:grpSpPr>
          <a:xfrm>
            <a:off x="1593124" y="1249840"/>
            <a:ext cx="8836298" cy="4295175"/>
            <a:chOff x="121974" y="1442743"/>
            <a:chExt cx="8836298" cy="4295175"/>
          </a:xfrm>
        </p:grpSpPr>
        <p:pic>
          <p:nvPicPr>
            <p:cNvPr id="9" name="Picture 8"/>
            <p:cNvPicPr>
              <a:picLocks noChangeAspect="1"/>
            </p:cNvPicPr>
            <p:nvPr/>
          </p:nvPicPr>
          <p:blipFill rotWithShape="1">
            <a:blip r:embed="rId2" cstate="email">
              <a:duotone>
                <a:prstClr val="black"/>
                <a:schemeClr val="accent4">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1735" t="17743" r="17087" b="52022"/>
            <a:stretch/>
          </p:blipFill>
          <p:spPr>
            <a:xfrm>
              <a:off x="3018511" y="2969405"/>
              <a:ext cx="1765856" cy="432000"/>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4833131" y="2348405"/>
              <a:ext cx="1324800" cy="1242000"/>
            </a:xfrm>
            <a:prstGeom prst="rect">
              <a:avLst/>
            </a:prstGeom>
          </p:spPr>
        </p:pic>
        <p:pic>
          <p:nvPicPr>
            <p:cNvPr id="11" name="Picture 10"/>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8956" y="3795551"/>
              <a:ext cx="1281674" cy="1302611"/>
            </a:xfrm>
            <a:prstGeom prst="rect">
              <a:avLst/>
            </a:prstGeom>
          </p:spPr>
        </p:pic>
        <p:pic>
          <p:nvPicPr>
            <p:cNvPr id="12" name="Picture 11"/>
            <p:cNvPicPr>
              <a:picLocks noChangeAspect="1"/>
            </p:cNvPicPr>
            <p:nvPr/>
          </p:nvPicPr>
          <p:blipFill>
            <a:blip r:embed="rId6"/>
            <a:stretch>
              <a:fillRect/>
            </a:stretch>
          </p:blipFill>
          <p:spPr>
            <a:xfrm>
              <a:off x="121980" y="2751917"/>
              <a:ext cx="2977721" cy="987400"/>
            </a:xfrm>
            <a:prstGeom prst="rect">
              <a:avLst/>
            </a:prstGeom>
          </p:spPr>
        </p:pic>
        <p:grpSp>
          <p:nvGrpSpPr>
            <p:cNvPr id="13" name="Group 12"/>
            <p:cNvGrpSpPr/>
            <p:nvPr/>
          </p:nvGrpSpPr>
          <p:grpSpPr>
            <a:xfrm>
              <a:off x="4867263" y="3739317"/>
              <a:ext cx="972370" cy="1296000"/>
              <a:chOff x="5500016" y="4578180"/>
              <a:chExt cx="1296493" cy="1296000"/>
            </a:xfrm>
            <a:solidFill>
              <a:schemeClr val="bg2"/>
            </a:solidFill>
          </p:grpSpPr>
          <p:sp>
            <p:nvSpPr>
              <p:cNvPr id="53" name="Rectangle 52"/>
              <p:cNvSpPr/>
              <p:nvPr/>
            </p:nvSpPr>
            <p:spPr>
              <a:xfrm>
                <a:off x="5500016" y="4578180"/>
                <a:ext cx="1296493" cy="1296000"/>
              </a:xfrm>
              <a:prstGeom prst="rect">
                <a:avLst/>
              </a:prstGeom>
              <a:grpFill/>
              <a:ln w="19050">
                <a:solidFill>
                  <a:schemeClr val="tx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800"/>
              </a:p>
            </p:txBody>
          </p:sp>
          <p:pic>
            <p:nvPicPr>
              <p:cNvPr id="54" name="Picture 53"/>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4699151"/>
                <a:ext cx="242059" cy="242059"/>
              </a:xfrm>
              <a:prstGeom prst="rect">
                <a:avLst/>
              </a:prstGeom>
              <a:grpFill/>
            </p:spPr>
          </p:pic>
          <p:pic>
            <p:nvPicPr>
              <p:cNvPr id="55" name="Picture 54"/>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4699151"/>
                <a:ext cx="242059" cy="242059"/>
              </a:xfrm>
              <a:prstGeom prst="rect">
                <a:avLst/>
              </a:prstGeom>
              <a:grpFill/>
            </p:spPr>
          </p:pic>
          <p:pic>
            <p:nvPicPr>
              <p:cNvPr id="56" name="Picture 55"/>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4699151"/>
                <a:ext cx="242059" cy="242059"/>
              </a:xfrm>
              <a:prstGeom prst="rect">
                <a:avLst/>
              </a:prstGeom>
              <a:grpFill/>
            </p:spPr>
          </p:pic>
          <p:pic>
            <p:nvPicPr>
              <p:cNvPr id="57" name="Picture 56"/>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4987191"/>
                <a:ext cx="242059" cy="242059"/>
              </a:xfrm>
              <a:prstGeom prst="rect">
                <a:avLst/>
              </a:prstGeom>
              <a:grpFill/>
            </p:spPr>
          </p:pic>
          <p:pic>
            <p:nvPicPr>
              <p:cNvPr id="58" name="Picture 57"/>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4987191"/>
                <a:ext cx="242059" cy="242059"/>
              </a:xfrm>
              <a:prstGeom prst="rect">
                <a:avLst/>
              </a:prstGeom>
              <a:grpFill/>
            </p:spPr>
          </p:pic>
          <p:pic>
            <p:nvPicPr>
              <p:cNvPr id="59" name="Picture 58"/>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4987191"/>
                <a:ext cx="242059" cy="242059"/>
              </a:xfrm>
              <a:prstGeom prst="rect">
                <a:avLst/>
              </a:prstGeom>
              <a:grpFill/>
            </p:spPr>
          </p:pic>
          <p:pic>
            <p:nvPicPr>
              <p:cNvPr id="60" name="Picture 59"/>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5275231"/>
                <a:ext cx="242059" cy="242059"/>
              </a:xfrm>
              <a:prstGeom prst="rect">
                <a:avLst/>
              </a:prstGeom>
              <a:grpFill/>
            </p:spPr>
          </p:pic>
          <p:pic>
            <p:nvPicPr>
              <p:cNvPr id="61" name="Picture 60"/>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5275231"/>
                <a:ext cx="242059" cy="242059"/>
              </a:xfrm>
              <a:prstGeom prst="rect">
                <a:avLst/>
              </a:prstGeom>
              <a:grpFill/>
            </p:spPr>
          </p:pic>
          <p:pic>
            <p:nvPicPr>
              <p:cNvPr id="62" name="Picture 61"/>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5275231"/>
                <a:ext cx="242059" cy="242059"/>
              </a:xfrm>
              <a:prstGeom prst="rect">
                <a:avLst/>
              </a:prstGeom>
              <a:grpFill/>
            </p:spPr>
          </p:pic>
          <p:pic>
            <p:nvPicPr>
              <p:cNvPr id="63" name="Picture 62"/>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5563271"/>
                <a:ext cx="242059" cy="242059"/>
              </a:xfrm>
              <a:prstGeom prst="rect">
                <a:avLst/>
              </a:prstGeom>
              <a:grpFill/>
            </p:spPr>
          </p:pic>
          <p:pic>
            <p:nvPicPr>
              <p:cNvPr id="64" name="Picture 63"/>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5563271"/>
                <a:ext cx="242059" cy="242059"/>
              </a:xfrm>
              <a:prstGeom prst="rect">
                <a:avLst/>
              </a:prstGeom>
              <a:grpFill/>
            </p:spPr>
          </p:pic>
          <p:pic>
            <p:nvPicPr>
              <p:cNvPr id="65" name="Picture 64"/>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5563271"/>
                <a:ext cx="242059" cy="242059"/>
              </a:xfrm>
              <a:prstGeom prst="rect">
                <a:avLst/>
              </a:prstGeom>
              <a:grpFill/>
            </p:spPr>
          </p:pic>
          <p:pic>
            <p:nvPicPr>
              <p:cNvPr id="66" name="Picture 65"/>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4699151"/>
                <a:ext cx="242059" cy="242059"/>
              </a:xfrm>
              <a:prstGeom prst="rect">
                <a:avLst/>
              </a:prstGeom>
              <a:grpFill/>
            </p:spPr>
          </p:pic>
          <p:pic>
            <p:nvPicPr>
              <p:cNvPr id="67" name="Picture 66"/>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4987191"/>
                <a:ext cx="242059" cy="242059"/>
              </a:xfrm>
              <a:prstGeom prst="rect">
                <a:avLst/>
              </a:prstGeom>
              <a:grpFill/>
            </p:spPr>
          </p:pic>
          <p:pic>
            <p:nvPicPr>
              <p:cNvPr id="68" name="Picture 67"/>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5275231"/>
                <a:ext cx="242059" cy="242059"/>
              </a:xfrm>
              <a:prstGeom prst="rect">
                <a:avLst/>
              </a:prstGeom>
              <a:grpFill/>
            </p:spPr>
          </p:pic>
          <p:pic>
            <p:nvPicPr>
              <p:cNvPr id="69" name="Picture 68"/>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5563271"/>
                <a:ext cx="242059" cy="242059"/>
              </a:xfrm>
              <a:prstGeom prst="rect">
                <a:avLst/>
              </a:prstGeom>
              <a:grpFill/>
            </p:spPr>
          </p:pic>
        </p:grpSp>
        <p:sp>
          <p:nvSpPr>
            <p:cNvPr id="14" name="TextBox 123"/>
            <p:cNvSpPr txBox="1"/>
            <p:nvPr/>
          </p:nvSpPr>
          <p:spPr>
            <a:xfrm>
              <a:off x="5005583" y="4958327"/>
              <a:ext cx="834050"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Power Board</a:t>
              </a:r>
            </a:p>
          </p:txBody>
        </p:sp>
        <p:sp>
          <p:nvSpPr>
            <p:cNvPr id="15" name="Rectangle 14"/>
            <p:cNvSpPr/>
            <p:nvPr/>
          </p:nvSpPr>
          <p:spPr>
            <a:xfrm>
              <a:off x="2387172" y="4233371"/>
              <a:ext cx="987827" cy="357656"/>
            </a:xfrm>
            <a:prstGeom prst="rect">
              <a:avLst/>
            </a:prstGeom>
            <a:noFill/>
            <a:ln>
              <a:solidFill>
                <a:srgbClr val="244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50" dirty="0">
                  <a:solidFill>
                    <a:schemeClr val="tx1"/>
                  </a:solidFill>
                </a:rPr>
                <a:t>Filtering Capacitors</a:t>
              </a:r>
            </a:p>
          </p:txBody>
        </p:sp>
        <p:sp>
          <p:nvSpPr>
            <p:cNvPr id="16" name="TextBox 126"/>
            <p:cNvSpPr txBox="1"/>
            <p:nvPr/>
          </p:nvSpPr>
          <p:spPr>
            <a:xfrm>
              <a:off x="3604682" y="3405297"/>
              <a:ext cx="1286868"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err="1"/>
                <a:t>Samtec</a:t>
              </a:r>
              <a:r>
                <a:rPr lang="en-US" sz="1200" dirty="0"/>
                <a:t> </a:t>
              </a:r>
              <a:r>
                <a:rPr lang="en-US" sz="1200" dirty="0" err="1"/>
                <a:t>Twinax</a:t>
              </a:r>
              <a:r>
                <a:rPr lang="en-US" sz="1200" dirty="0"/>
                <a:t> “</a:t>
              </a:r>
              <a:r>
                <a:rPr lang="en-US" sz="1200" dirty="0" err="1"/>
                <a:t>FireFly</a:t>
              </a:r>
              <a:r>
                <a:rPr lang="en-US" sz="1200" dirty="0"/>
                <a:t>”</a:t>
              </a:r>
            </a:p>
          </p:txBody>
        </p:sp>
        <p:sp>
          <p:nvSpPr>
            <p:cNvPr id="17" name="TextBox 127"/>
            <p:cNvSpPr txBox="1"/>
            <p:nvPr/>
          </p:nvSpPr>
          <p:spPr>
            <a:xfrm>
              <a:off x="3018512" y="2586559"/>
              <a:ext cx="1796134" cy="43088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t>9 Data (1.2Gbps)</a:t>
              </a:r>
            </a:p>
            <a:p>
              <a:r>
                <a:rPr lang="en-US" sz="1100" dirty="0"/>
                <a:t>1 Clock, 1 Control/Trigger</a:t>
              </a:r>
            </a:p>
          </p:txBody>
        </p:sp>
        <p:sp>
          <p:nvSpPr>
            <p:cNvPr id="18" name="Right Arrow 17"/>
            <p:cNvSpPr/>
            <p:nvPr/>
          </p:nvSpPr>
          <p:spPr>
            <a:xfrm rot="10800000">
              <a:off x="3409480" y="4284961"/>
              <a:ext cx="1405166" cy="215908"/>
            </a:xfrm>
            <a:prstGeom prst="rightArrow">
              <a:avLst/>
            </a:prstGeom>
            <a:solidFill>
              <a:srgbClr val="2445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TextBox 129"/>
            <p:cNvSpPr txBox="1"/>
            <p:nvPr/>
          </p:nvSpPr>
          <p:spPr>
            <a:xfrm>
              <a:off x="4874531" y="1982934"/>
              <a:ext cx="1144216" cy="43088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smtClean="0"/>
                <a:t>Readout Unit</a:t>
              </a:r>
            </a:p>
            <a:p>
              <a:r>
                <a:rPr lang="en-US" sz="1100" dirty="0" smtClean="0"/>
                <a:t>Front End</a:t>
              </a:r>
              <a:endParaRPr lang="en-US" sz="1100" dirty="0"/>
            </a:p>
          </p:txBody>
        </p:sp>
        <p:sp>
          <p:nvSpPr>
            <p:cNvPr id="20" name="TextBox 130"/>
            <p:cNvSpPr txBox="1"/>
            <p:nvPr/>
          </p:nvSpPr>
          <p:spPr>
            <a:xfrm>
              <a:off x="3620383" y="4442162"/>
              <a:ext cx="107282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t>Regulated Power</a:t>
              </a:r>
            </a:p>
          </p:txBody>
        </p:sp>
        <p:sp>
          <p:nvSpPr>
            <p:cNvPr id="21" name="TextBox 131"/>
            <p:cNvSpPr txBox="1"/>
            <p:nvPr/>
          </p:nvSpPr>
          <p:spPr>
            <a:xfrm>
              <a:off x="7793949" y="3417382"/>
              <a:ext cx="1113371"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t>FELIX</a:t>
              </a:r>
            </a:p>
            <a:p>
              <a:pPr algn="ctr"/>
              <a:r>
                <a:rPr lang="en-US" sz="1200" dirty="0" smtClean="0"/>
                <a:t>Back End</a:t>
              </a:r>
              <a:endParaRPr lang="en-US" sz="1200" dirty="0"/>
            </a:p>
          </p:txBody>
        </p:sp>
        <p:sp>
          <p:nvSpPr>
            <p:cNvPr id="22" name="Right Arrow 21"/>
            <p:cNvSpPr/>
            <p:nvPr/>
          </p:nvSpPr>
          <p:spPr>
            <a:xfrm>
              <a:off x="6265217" y="2899069"/>
              <a:ext cx="1320971" cy="4320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900" dirty="0">
                  <a:solidFill>
                    <a:schemeClr val="tx1"/>
                  </a:solidFill>
                  <a:latin typeface="Calibri Light" panose="020F0302020204030204" pitchFamily="34" charset="0"/>
                </a:rPr>
                <a:t>Data (9.6 Gb/s max)</a:t>
              </a:r>
            </a:p>
          </p:txBody>
        </p:sp>
        <p:sp>
          <p:nvSpPr>
            <p:cNvPr id="23" name="Left-Right Arrow 22"/>
            <p:cNvSpPr/>
            <p:nvPr/>
          </p:nvSpPr>
          <p:spPr>
            <a:xfrm>
              <a:off x="6265217" y="2467069"/>
              <a:ext cx="1320970" cy="432000"/>
            </a:xfrm>
            <a:prstGeom prst="leftRightArrow">
              <a:avLst/>
            </a:prstGeom>
            <a:solidFill>
              <a:srgbClr val="F296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900" b="1" dirty="0">
                  <a:solidFill>
                    <a:schemeClr val="tx1"/>
                  </a:solidFill>
                  <a:latin typeface="Calibri Light" panose="020F0302020204030204" pitchFamily="34" charset="0"/>
                </a:rPr>
                <a:t>Control</a:t>
              </a:r>
            </a:p>
          </p:txBody>
        </p:sp>
        <p:sp>
          <p:nvSpPr>
            <p:cNvPr id="24" name="Left Arrow 23"/>
            <p:cNvSpPr/>
            <p:nvPr/>
          </p:nvSpPr>
          <p:spPr>
            <a:xfrm>
              <a:off x="6265218" y="3201381"/>
              <a:ext cx="1305253" cy="432000"/>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b="1" dirty="0">
                  <a:solidFill>
                    <a:schemeClr val="bg1"/>
                  </a:solidFill>
                  <a:latin typeface="Calibri Light" panose="020F0302020204030204" pitchFamily="34" charset="0"/>
                </a:rPr>
                <a:t>Trigger</a:t>
              </a:r>
            </a:p>
          </p:txBody>
        </p:sp>
        <p:sp>
          <p:nvSpPr>
            <p:cNvPr id="25" name="TextBox 142"/>
            <p:cNvSpPr txBox="1"/>
            <p:nvPr/>
          </p:nvSpPr>
          <p:spPr>
            <a:xfrm>
              <a:off x="121974" y="4007965"/>
              <a:ext cx="840844"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err="1"/>
                <a:t>Alpide</a:t>
              </a:r>
              <a:r>
                <a:rPr lang="en-US" sz="1200" dirty="0"/>
                <a:t> Sensors</a:t>
              </a:r>
            </a:p>
          </p:txBody>
        </p:sp>
        <p:cxnSp>
          <p:nvCxnSpPr>
            <p:cNvPr id="26" name="Straight Arrow Connector 25"/>
            <p:cNvCxnSpPr>
              <a:stCxn id="25" idx="0"/>
            </p:cNvCxnSpPr>
            <p:nvPr/>
          </p:nvCxnSpPr>
          <p:spPr>
            <a:xfrm flipH="1" flipV="1">
              <a:off x="343010" y="3272496"/>
              <a:ext cx="199387" cy="735469"/>
            </a:xfrm>
            <a:prstGeom prst="straightConnector1">
              <a:avLst/>
            </a:prstGeom>
            <a:ln>
              <a:solidFill>
                <a:srgbClr val="24459C"/>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5" idx="0"/>
            </p:cNvCxnSpPr>
            <p:nvPr/>
          </p:nvCxnSpPr>
          <p:spPr>
            <a:xfrm flipV="1">
              <a:off x="542397" y="3272496"/>
              <a:ext cx="16901" cy="735469"/>
            </a:xfrm>
            <a:prstGeom prst="straightConnector1">
              <a:avLst/>
            </a:prstGeom>
            <a:ln>
              <a:solidFill>
                <a:srgbClr val="24459C"/>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5" idx="2"/>
            </p:cNvCxnSpPr>
            <p:nvPr/>
          </p:nvCxnSpPr>
          <p:spPr>
            <a:xfrm flipV="1">
              <a:off x="542396" y="4390393"/>
              <a:ext cx="591276" cy="79236"/>
            </a:xfrm>
            <a:prstGeom prst="straightConnector1">
              <a:avLst/>
            </a:prstGeom>
            <a:ln>
              <a:solidFill>
                <a:srgbClr val="24459C"/>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149"/>
            <p:cNvSpPr txBox="1"/>
            <p:nvPr/>
          </p:nvSpPr>
          <p:spPr>
            <a:xfrm>
              <a:off x="1259648" y="3825353"/>
              <a:ext cx="452176"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FPC</a:t>
              </a:r>
            </a:p>
          </p:txBody>
        </p:sp>
        <p:sp>
          <p:nvSpPr>
            <p:cNvPr id="30" name="TextBox 152"/>
            <p:cNvSpPr txBox="1"/>
            <p:nvPr/>
          </p:nvSpPr>
          <p:spPr>
            <a:xfrm>
              <a:off x="1441622" y="4500873"/>
              <a:ext cx="723482"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Cold Plate</a:t>
              </a:r>
            </a:p>
          </p:txBody>
        </p:sp>
        <p:cxnSp>
          <p:nvCxnSpPr>
            <p:cNvPr id="31" name="Elbow Connector 30"/>
            <p:cNvCxnSpPr>
              <a:stCxn id="15" idx="0"/>
            </p:cNvCxnSpPr>
            <p:nvPr/>
          </p:nvCxnSpPr>
          <p:spPr>
            <a:xfrm rot="16200000" flipV="1">
              <a:off x="2331420" y="3683706"/>
              <a:ext cx="373078" cy="726252"/>
            </a:xfrm>
            <a:prstGeom prst="bentConnector2">
              <a:avLst/>
            </a:prstGeom>
            <a:ln w="28575">
              <a:solidFill>
                <a:srgbClr val="24459C"/>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157"/>
            <p:cNvSpPr txBox="1"/>
            <p:nvPr/>
          </p:nvSpPr>
          <p:spPr>
            <a:xfrm>
              <a:off x="4867263" y="4274332"/>
              <a:ext cx="972370"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regulators</a:t>
              </a:r>
            </a:p>
          </p:txBody>
        </p:sp>
        <p:cxnSp>
          <p:nvCxnSpPr>
            <p:cNvPr id="33" name="Straight Arrow Connector 32"/>
            <p:cNvCxnSpPr>
              <a:endCxn id="53" idx="0"/>
            </p:cNvCxnSpPr>
            <p:nvPr/>
          </p:nvCxnSpPr>
          <p:spPr>
            <a:xfrm>
              <a:off x="5353449" y="3543794"/>
              <a:ext cx="1" cy="195527"/>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161"/>
            <p:cNvSpPr txBox="1"/>
            <p:nvPr/>
          </p:nvSpPr>
          <p:spPr>
            <a:xfrm>
              <a:off x="2170635" y="3808712"/>
              <a:ext cx="766685"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Power</a:t>
              </a:r>
            </a:p>
          </p:txBody>
        </p:sp>
        <p:sp>
          <p:nvSpPr>
            <p:cNvPr id="35" name="Left Brace 34"/>
            <p:cNvSpPr/>
            <p:nvPr/>
          </p:nvSpPr>
          <p:spPr>
            <a:xfrm rot="5400000">
              <a:off x="3752764" y="1527738"/>
              <a:ext cx="327635" cy="17961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a:p>
          </p:txBody>
        </p:sp>
        <p:sp>
          <p:nvSpPr>
            <p:cNvPr id="36" name="TextBox 163"/>
            <p:cNvSpPr txBox="1"/>
            <p:nvPr/>
          </p:nvSpPr>
          <p:spPr>
            <a:xfrm>
              <a:off x="3606549" y="1962871"/>
              <a:ext cx="664035"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5-10 m</a:t>
              </a:r>
            </a:p>
          </p:txBody>
        </p:sp>
        <p:sp>
          <p:nvSpPr>
            <p:cNvPr id="37" name="TextBox 166"/>
            <p:cNvSpPr txBox="1"/>
            <p:nvPr/>
          </p:nvSpPr>
          <p:spPr>
            <a:xfrm>
              <a:off x="6371381" y="2211228"/>
              <a:ext cx="1263369"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t>GBT Optical Links</a:t>
              </a:r>
            </a:p>
          </p:txBody>
        </p:sp>
        <p:sp>
          <p:nvSpPr>
            <p:cNvPr id="38" name="TextBox 167"/>
            <p:cNvSpPr txBox="1"/>
            <p:nvPr/>
          </p:nvSpPr>
          <p:spPr>
            <a:xfrm>
              <a:off x="542396" y="2467073"/>
              <a:ext cx="1357550"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9-sensor Stave</a:t>
              </a:r>
            </a:p>
          </p:txBody>
        </p:sp>
        <p:sp>
          <p:nvSpPr>
            <p:cNvPr id="39" name="Rectangle 38"/>
            <p:cNvSpPr/>
            <p:nvPr/>
          </p:nvSpPr>
          <p:spPr>
            <a:xfrm rot="16200000">
              <a:off x="7979118" y="1806666"/>
              <a:ext cx="576081" cy="432000"/>
            </a:xfrm>
            <a:prstGeom prst="rect">
              <a:avLst/>
            </a:prstGeom>
            <a:noFill/>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Calibri Light" panose="020F0302020204030204" pitchFamily="34" charset="0"/>
                </a:rPr>
                <a:t>DCS</a:t>
              </a:r>
            </a:p>
          </p:txBody>
        </p:sp>
        <p:cxnSp>
          <p:nvCxnSpPr>
            <p:cNvPr id="40" name="Straight Arrow Connector 39"/>
            <p:cNvCxnSpPr/>
            <p:nvPr/>
          </p:nvCxnSpPr>
          <p:spPr>
            <a:xfrm>
              <a:off x="5852178" y="2022668"/>
              <a:ext cx="0" cy="335595"/>
            </a:xfrm>
            <a:prstGeom prst="straightConnector1">
              <a:avLst/>
            </a:prstGeom>
            <a:ln w="127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39" idx="0"/>
            </p:cNvCxnSpPr>
            <p:nvPr/>
          </p:nvCxnSpPr>
          <p:spPr>
            <a:xfrm flipV="1">
              <a:off x="5852178" y="2022666"/>
              <a:ext cx="2198980" cy="5122"/>
            </a:xfrm>
            <a:prstGeom prst="straightConnector1">
              <a:avLst/>
            </a:prstGeom>
            <a:ln w="127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TextBox 66"/>
            <p:cNvSpPr txBox="1"/>
            <p:nvPr/>
          </p:nvSpPr>
          <p:spPr>
            <a:xfrm>
              <a:off x="6986121" y="1811759"/>
              <a:ext cx="792109" cy="210909"/>
            </a:xfrm>
            <a:prstGeom prst="rect">
              <a:avLst/>
            </a:prstGeom>
            <a:noFill/>
          </p:spPr>
          <p:txBody>
            <a:bodyPr wrap="none" tIns="36000" bIns="3600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tx2"/>
                  </a:solidFill>
                  <a:latin typeface="Calibri Light" panose="020F0302020204030204" pitchFamily="34" charset="0"/>
                </a:rPr>
                <a:t>CAN bus</a:t>
              </a:r>
            </a:p>
          </p:txBody>
        </p:sp>
        <p:cxnSp>
          <p:nvCxnSpPr>
            <p:cNvPr id="43" name="Straight Arrow Connector 42"/>
            <p:cNvCxnSpPr/>
            <p:nvPr/>
          </p:nvCxnSpPr>
          <p:spPr>
            <a:xfrm>
              <a:off x="8289586" y="2298349"/>
              <a:ext cx="0" cy="33771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44" name="Picture 43"/>
            <p:cNvPicPr>
              <a:picLocks noChangeAspect="1"/>
            </p:cNvPicPr>
            <p:nvPr/>
          </p:nvPicPr>
          <p:blipFill>
            <a:blip r:embed="rId8"/>
            <a:stretch>
              <a:fillRect/>
            </a:stretch>
          </p:blipFill>
          <p:spPr>
            <a:xfrm>
              <a:off x="7605220" y="2620379"/>
              <a:ext cx="1353052" cy="834980"/>
            </a:xfrm>
            <a:prstGeom prst="rect">
              <a:avLst/>
            </a:prstGeom>
          </p:spPr>
        </p:pic>
        <p:sp>
          <p:nvSpPr>
            <p:cNvPr id="45" name="Rectangle 44"/>
            <p:cNvSpPr/>
            <p:nvPr/>
          </p:nvSpPr>
          <p:spPr>
            <a:xfrm rot="16200000">
              <a:off x="6335334" y="4226161"/>
              <a:ext cx="1728000" cy="432000"/>
            </a:xfrm>
            <a:prstGeom prst="rect">
              <a:avLst/>
            </a:prstGeom>
            <a:noFill/>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Calibri Light" panose="020F0302020204030204" pitchFamily="34" charset="0"/>
                </a:rPr>
                <a:t>Power supplies</a:t>
              </a:r>
            </a:p>
          </p:txBody>
        </p:sp>
        <p:sp>
          <p:nvSpPr>
            <p:cNvPr id="46" name="Left Arrow 45"/>
            <p:cNvSpPr/>
            <p:nvPr/>
          </p:nvSpPr>
          <p:spPr>
            <a:xfrm>
              <a:off x="5820016" y="4159026"/>
              <a:ext cx="1148548" cy="432000"/>
            </a:xfrm>
            <a:prstGeom prst="leftArrow">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800" dirty="0">
                  <a:solidFill>
                    <a:schemeClr val="tx1"/>
                  </a:solidFill>
                  <a:latin typeface="Calibri Light" panose="020F0302020204030204" pitchFamily="34" charset="0"/>
                </a:rPr>
                <a:t>Power</a:t>
              </a:r>
            </a:p>
          </p:txBody>
        </p:sp>
        <p:sp>
          <p:nvSpPr>
            <p:cNvPr id="47" name="Left Arrow 46"/>
            <p:cNvSpPr/>
            <p:nvPr/>
          </p:nvSpPr>
          <p:spPr>
            <a:xfrm rot="16200000">
              <a:off x="8212104" y="1843454"/>
              <a:ext cx="1146878" cy="345457"/>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b="1" dirty="0">
                  <a:solidFill>
                    <a:schemeClr val="bg1"/>
                  </a:solidFill>
                  <a:latin typeface="Calibri Light" panose="020F0302020204030204" pitchFamily="34" charset="0"/>
                </a:rPr>
                <a:t>Trigger &amp; Clock</a:t>
              </a:r>
            </a:p>
          </p:txBody>
        </p:sp>
        <p:cxnSp>
          <p:nvCxnSpPr>
            <p:cNvPr id="48" name="Straight Connector 47"/>
            <p:cNvCxnSpPr/>
            <p:nvPr/>
          </p:nvCxnSpPr>
          <p:spPr bwMode="auto">
            <a:xfrm>
              <a:off x="3620385" y="1442743"/>
              <a:ext cx="16933" cy="4278309"/>
            </a:xfrm>
            <a:prstGeom prst="line">
              <a:avLst/>
            </a:prstGeom>
            <a:solidFill>
              <a:schemeClr val="accent1"/>
            </a:solidFill>
            <a:ln w="2540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flipH="1">
              <a:off x="6700504" y="1442743"/>
              <a:ext cx="18479" cy="4278309"/>
            </a:xfrm>
            <a:prstGeom prst="line">
              <a:avLst/>
            </a:prstGeom>
            <a:solidFill>
              <a:schemeClr val="accent1"/>
            </a:solidFill>
            <a:ln w="2540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Box 64"/>
            <p:cNvSpPr txBox="1"/>
            <p:nvPr/>
          </p:nvSpPr>
          <p:spPr>
            <a:xfrm>
              <a:off x="1563411" y="5368522"/>
              <a:ext cx="188224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FF0000"/>
                  </a:solidFill>
                  <a:latin typeface="+mj-lt"/>
                </a:rPr>
                <a:t>Interaction Region</a:t>
              </a:r>
            </a:p>
          </p:txBody>
        </p:sp>
        <p:sp>
          <p:nvSpPr>
            <p:cNvPr id="51" name="TextBox 65"/>
            <p:cNvSpPr txBox="1"/>
            <p:nvPr/>
          </p:nvSpPr>
          <p:spPr>
            <a:xfrm>
              <a:off x="4394122" y="5351719"/>
              <a:ext cx="1812869"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FF0000"/>
                  </a:solidFill>
                  <a:latin typeface="+mj-lt"/>
                </a:rPr>
                <a:t>Experimental Hall</a:t>
              </a:r>
            </a:p>
          </p:txBody>
        </p:sp>
        <p:sp>
          <p:nvSpPr>
            <p:cNvPr id="52" name="TextBox 66"/>
            <p:cNvSpPr txBox="1"/>
            <p:nvPr/>
          </p:nvSpPr>
          <p:spPr>
            <a:xfrm>
              <a:off x="6847988" y="5368586"/>
              <a:ext cx="166218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FF0000"/>
                  </a:solidFill>
                  <a:latin typeface="+mj-lt"/>
                </a:rPr>
                <a:t>Counting House</a:t>
              </a:r>
            </a:p>
          </p:txBody>
        </p:sp>
      </p:grpSp>
    </p:spTree>
    <p:extLst>
      <p:ext uri="{BB962C8B-B14F-4D97-AF65-F5344CB8AC3E}">
        <p14:creationId xmlns:p14="http://schemas.microsoft.com/office/powerpoint/2010/main" val="1393591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Readout Unit – Top Level Block Diagram</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8</a:t>
            </a:fld>
            <a:endParaRPr lang="en-US"/>
          </a:p>
        </p:txBody>
      </p:sp>
      <p:grpSp>
        <p:nvGrpSpPr>
          <p:cNvPr id="11" name="Group 10"/>
          <p:cNvGrpSpPr/>
          <p:nvPr/>
        </p:nvGrpSpPr>
        <p:grpSpPr>
          <a:xfrm>
            <a:off x="2562605" y="1148515"/>
            <a:ext cx="6629825" cy="4608540"/>
            <a:chOff x="2495500" y="1772770"/>
            <a:chExt cx="6629825" cy="4608540"/>
          </a:xfrm>
        </p:grpSpPr>
        <p:sp>
          <p:nvSpPr>
            <p:cNvPr id="13" name="Rectangle 12"/>
            <p:cNvSpPr/>
            <p:nvPr/>
          </p:nvSpPr>
          <p:spPr>
            <a:xfrm>
              <a:off x="4228785" y="1916690"/>
              <a:ext cx="1440200" cy="1440200"/>
            </a:xfrm>
            <a:prstGeom prst="rect">
              <a:avLst/>
            </a:prstGeom>
            <a:solidFill>
              <a:schemeClr val="accent6">
                <a:lumMod val="20000"/>
                <a:lumOff val="80000"/>
              </a:schemeClr>
            </a:solidFill>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600" dirty="0" smtClean="0">
                  <a:latin typeface="Calibri Light" panose="020F0302020204030204" pitchFamily="34" charset="0"/>
                  <a:cs typeface="Calibri Light" panose="020F0302020204030204" pitchFamily="34" charset="0"/>
                </a:rPr>
                <a:t>Main SRAM</a:t>
              </a:r>
            </a:p>
            <a:p>
              <a:pPr algn="ctr"/>
              <a:r>
                <a:rPr lang="en-US" sz="1600" dirty="0" smtClean="0">
                  <a:latin typeface="Calibri Light" panose="020F0302020204030204" pitchFamily="34" charset="0"/>
                  <a:cs typeface="Calibri Light" panose="020F0302020204030204" pitchFamily="34" charset="0"/>
                </a:rPr>
                <a:t>FPGA</a:t>
              </a:r>
              <a:endParaRPr lang="en-US" sz="1600" dirty="0">
                <a:latin typeface="Calibri Light" panose="020F0302020204030204" pitchFamily="34" charset="0"/>
                <a:cs typeface="Calibri Light" panose="020F0302020204030204" pitchFamily="34" charset="0"/>
              </a:endParaRPr>
            </a:p>
          </p:txBody>
        </p:sp>
        <p:sp>
          <p:nvSpPr>
            <p:cNvPr id="14" name="Rectangle 13"/>
            <p:cNvSpPr/>
            <p:nvPr/>
          </p:nvSpPr>
          <p:spPr>
            <a:xfrm>
              <a:off x="6389085" y="2132720"/>
              <a:ext cx="1008000" cy="1008000"/>
            </a:xfrm>
            <a:prstGeom prst="rect">
              <a:avLst/>
            </a:prstGeom>
            <a:solidFill>
              <a:schemeClr val="accent4">
                <a:lumMod val="20000"/>
                <a:lumOff val="80000"/>
              </a:schemeClr>
            </a:solidFill>
            <a:ln w="1905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600" dirty="0" smtClean="0">
                  <a:latin typeface="Calibri Light" panose="020F0302020204030204" pitchFamily="34" charset="0"/>
                  <a:cs typeface="Calibri Light" panose="020F0302020204030204" pitchFamily="34" charset="0"/>
                </a:rPr>
                <a:t>FLASH</a:t>
              </a:r>
            </a:p>
            <a:p>
              <a:pPr algn="ctr"/>
              <a:r>
                <a:rPr lang="en-US" sz="1600" dirty="0" smtClean="0">
                  <a:latin typeface="Calibri Light" panose="020F0302020204030204" pitchFamily="34" charset="0"/>
                  <a:cs typeface="Calibri Light" panose="020F0302020204030204" pitchFamily="34" charset="0"/>
                </a:rPr>
                <a:t>FPGA</a:t>
              </a:r>
              <a:endParaRPr lang="en-US" sz="1600" dirty="0">
                <a:latin typeface="Calibri Light" panose="020F0302020204030204" pitchFamily="34" charset="0"/>
                <a:cs typeface="Calibri Light" panose="020F0302020204030204" pitchFamily="34" charset="0"/>
              </a:endParaRPr>
            </a:p>
          </p:txBody>
        </p:sp>
        <p:sp>
          <p:nvSpPr>
            <p:cNvPr id="15" name="Rectangle 14"/>
            <p:cNvSpPr/>
            <p:nvPr/>
          </p:nvSpPr>
          <p:spPr>
            <a:xfrm>
              <a:off x="8117325" y="2132720"/>
              <a:ext cx="1008000" cy="1008000"/>
            </a:xfrm>
            <a:prstGeom prst="rect">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600" dirty="0" smtClean="0">
                  <a:latin typeface="Calibri Light" panose="020F0302020204030204" pitchFamily="34" charset="0"/>
                  <a:cs typeface="Calibri Light" panose="020F0302020204030204" pitchFamily="34" charset="0"/>
                </a:rPr>
                <a:t>FLASH</a:t>
              </a:r>
            </a:p>
            <a:p>
              <a:pPr algn="ctr"/>
              <a:r>
                <a:rPr lang="en-US" sz="1600" dirty="0" smtClean="0">
                  <a:latin typeface="Calibri Light" panose="020F0302020204030204" pitchFamily="34" charset="0"/>
                  <a:cs typeface="Calibri Light" panose="020F0302020204030204" pitchFamily="34" charset="0"/>
                </a:rPr>
                <a:t>Memory</a:t>
              </a:r>
              <a:endParaRPr lang="en-US" sz="1600" dirty="0">
                <a:latin typeface="Calibri Light" panose="020F0302020204030204" pitchFamily="34" charset="0"/>
                <a:cs typeface="Calibri Light" panose="020F0302020204030204" pitchFamily="34" charset="0"/>
              </a:endParaRPr>
            </a:p>
          </p:txBody>
        </p:sp>
        <p:sp>
          <p:nvSpPr>
            <p:cNvPr id="16" name="Rectangle 15"/>
            <p:cNvSpPr/>
            <p:nvPr/>
          </p:nvSpPr>
          <p:spPr>
            <a:xfrm>
              <a:off x="2500685" y="3356980"/>
              <a:ext cx="1008000" cy="648000"/>
            </a:xfrm>
            <a:prstGeom prst="rect">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600" dirty="0" smtClean="0">
                  <a:latin typeface="Calibri Light" panose="020F0302020204030204" pitchFamily="34" charset="0"/>
                  <a:cs typeface="Calibri Light" panose="020F0302020204030204" pitchFamily="34" charset="0"/>
                </a:rPr>
                <a:t>GBT</a:t>
              </a:r>
            </a:p>
            <a:p>
              <a:pPr algn="ctr"/>
              <a:r>
                <a:rPr lang="en-US" sz="1600" dirty="0" smtClean="0">
                  <a:latin typeface="Calibri Light" panose="020F0302020204030204" pitchFamily="34" charset="0"/>
                  <a:cs typeface="Calibri Light" panose="020F0302020204030204" pitchFamily="34" charset="0"/>
                </a:rPr>
                <a:t>SCA</a:t>
              </a:r>
              <a:endParaRPr lang="en-US" sz="1600" dirty="0">
                <a:latin typeface="Calibri Light" panose="020F0302020204030204" pitchFamily="34" charset="0"/>
                <a:cs typeface="Calibri Light" panose="020F0302020204030204" pitchFamily="34" charset="0"/>
              </a:endParaRPr>
            </a:p>
          </p:txBody>
        </p:sp>
        <p:sp>
          <p:nvSpPr>
            <p:cNvPr id="17" name="Rectangle 16"/>
            <p:cNvSpPr/>
            <p:nvPr/>
          </p:nvSpPr>
          <p:spPr>
            <a:xfrm>
              <a:off x="2500925" y="2564870"/>
              <a:ext cx="1008000" cy="648000"/>
            </a:xfrm>
            <a:prstGeom prst="rect">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600" dirty="0" smtClean="0">
                  <a:latin typeface="Calibri Light" panose="020F0302020204030204" pitchFamily="34" charset="0"/>
                  <a:cs typeface="Calibri Light" panose="020F0302020204030204" pitchFamily="34" charset="0"/>
                </a:rPr>
                <a:t>3 × GBTx</a:t>
              </a:r>
            </a:p>
          </p:txBody>
        </p:sp>
        <p:cxnSp>
          <p:nvCxnSpPr>
            <p:cNvPr id="18" name="Straight Arrow Connector 17"/>
            <p:cNvCxnSpPr>
              <a:stCxn id="17" idx="3"/>
            </p:cNvCxnSpPr>
            <p:nvPr/>
          </p:nvCxnSpPr>
          <p:spPr>
            <a:xfrm flipV="1">
              <a:off x="3508925" y="2886569"/>
              <a:ext cx="720000" cy="0"/>
            </a:xfrm>
            <a:prstGeom prst="straightConnector1">
              <a:avLst/>
            </a:prstGeom>
            <a:ln w="38100" cmpd="dbl">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3" idx="3"/>
              <a:endCxn id="14" idx="1"/>
            </p:cNvCxnSpPr>
            <p:nvPr/>
          </p:nvCxnSpPr>
          <p:spPr>
            <a:xfrm flipV="1">
              <a:off x="5668985" y="2636720"/>
              <a:ext cx="720100" cy="70"/>
            </a:xfrm>
            <a:prstGeom prst="straightConnector1">
              <a:avLst/>
            </a:prstGeom>
            <a:ln w="19050">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397225" y="2636790"/>
              <a:ext cx="720100" cy="70"/>
            </a:xfrm>
            <a:prstGeom prst="straightConnector1">
              <a:avLst/>
            </a:prstGeom>
            <a:ln w="19050">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27810" y="3356890"/>
              <a:ext cx="0" cy="324090"/>
            </a:xfrm>
            <a:prstGeom prst="line">
              <a:avLst/>
            </a:prstGeom>
            <a:ln w="1905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4" idx="2"/>
            </p:cNvCxnSpPr>
            <p:nvPr/>
          </p:nvCxnSpPr>
          <p:spPr>
            <a:xfrm>
              <a:off x="6893085" y="3140720"/>
              <a:ext cx="0" cy="519960"/>
            </a:xfrm>
            <a:prstGeom prst="line">
              <a:avLst/>
            </a:prstGeom>
            <a:ln w="190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495740" y="1772770"/>
              <a:ext cx="1008000" cy="648000"/>
            </a:xfrm>
            <a:prstGeom prst="rect">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600" dirty="0" smtClean="0">
                  <a:latin typeface="Calibri Light" panose="020F0302020204030204" pitchFamily="34" charset="0"/>
                  <a:cs typeface="Calibri Light" panose="020F0302020204030204" pitchFamily="34" charset="0"/>
                </a:rPr>
                <a:t>CAN</a:t>
              </a:r>
            </a:p>
            <a:p>
              <a:pPr algn="ctr"/>
              <a:r>
                <a:rPr lang="en-US" sz="1600" dirty="0" smtClean="0">
                  <a:latin typeface="Calibri Light" panose="020F0302020204030204" pitchFamily="34" charset="0"/>
                  <a:cs typeface="Calibri Light" panose="020F0302020204030204" pitchFamily="34" charset="0"/>
                </a:rPr>
                <a:t>Bus</a:t>
              </a:r>
              <a:endParaRPr lang="en-US" sz="1600" dirty="0">
                <a:latin typeface="Calibri Light" panose="020F0302020204030204" pitchFamily="34" charset="0"/>
                <a:cs typeface="Calibri Light" panose="020F0302020204030204" pitchFamily="34" charset="0"/>
              </a:endParaRPr>
            </a:p>
          </p:txBody>
        </p:sp>
        <p:cxnSp>
          <p:nvCxnSpPr>
            <p:cNvPr id="24" name="Straight Connector 23"/>
            <p:cNvCxnSpPr/>
            <p:nvPr/>
          </p:nvCxnSpPr>
          <p:spPr>
            <a:xfrm>
              <a:off x="4439770" y="3356890"/>
              <a:ext cx="0" cy="1115870"/>
            </a:xfrm>
            <a:prstGeom prst="line">
              <a:avLst/>
            </a:prstGeom>
            <a:ln w="1905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6" idx="3"/>
            </p:cNvCxnSpPr>
            <p:nvPr/>
          </p:nvCxnSpPr>
          <p:spPr>
            <a:xfrm flipV="1">
              <a:off x="3508685" y="3660680"/>
              <a:ext cx="3384400" cy="0"/>
            </a:xfrm>
            <a:prstGeom prst="line">
              <a:avLst/>
            </a:prstGeom>
            <a:ln w="190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3" idx="3"/>
            </p:cNvCxnSpPr>
            <p:nvPr/>
          </p:nvCxnSpPr>
          <p:spPr>
            <a:xfrm>
              <a:off x="3503740" y="2096770"/>
              <a:ext cx="720000" cy="0"/>
            </a:xfrm>
            <a:prstGeom prst="line">
              <a:avLst/>
            </a:prstGeom>
            <a:ln w="190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495500" y="4149090"/>
              <a:ext cx="1008000" cy="648000"/>
            </a:xfrm>
            <a:prstGeom prst="rect">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600" dirty="0" smtClean="0">
                  <a:latin typeface="Calibri Light" panose="020F0302020204030204" pitchFamily="34" charset="0"/>
                  <a:cs typeface="Calibri Light" panose="020F0302020204030204" pitchFamily="34" charset="0"/>
                </a:rPr>
                <a:t>USB</a:t>
              </a:r>
            </a:p>
            <a:p>
              <a:pPr algn="ctr"/>
              <a:r>
                <a:rPr lang="en-US" sz="1600" dirty="0" smtClean="0">
                  <a:latin typeface="Calibri Light" panose="020F0302020204030204" pitchFamily="34" charset="0"/>
                  <a:cs typeface="Calibri Light" panose="020F0302020204030204" pitchFamily="34" charset="0"/>
                </a:rPr>
                <a:t>3.0</a:t>
              </a:r>
              <a:endParaRPr lang="en-US" sz="1600" dirty="0">
                <a:latin typeface="Calibri Light" panose="020F0302020204030204" pitchFamily="34" charset="0"/>
                <a:cs typeface="Calibri Light" panose="020F0302020204030204" pitchFamily="34" charset="0"/>
              </a:endParaRPr>
            </a:p>
          </p:txBody>
        </p:sp>
        <p:sp>
          <p:nvSpPr>
            <p:cNvPr id="28" name="Rectangle 27"/>
            <p:cNvSpPr/>
            <p:nvPr/>
          </p:nvSpPr>
          <p:spPr>
            <a:xfrm>
              <a:off x="2495500" y="4941200"/>
              <a:ext cx="1008000" cy="648000"/>
            </a:xfrm>
            <a:prstGeom prst="rect">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600" dirty="0" smtClean="0">
                  <a:latin typeface="Calibri Light" panose="020F0302020204030204" pitchFamily="34" charset="0"/>
                  <a:cs typeface="Calibri Light" panose="020F0302020204030204" pitchFamily="34" charset="0"/>
                </a:rPr>
                <a:t>4 × I</a:t>
              </a:r>
              <a:r>
                <a:rPr lang="en-US" sz="1600" baseline="30000" dirty="0" smtClean="0">
                  <a:latin typeface="Calibri Light" panose="020F0302020204030204" pitchFamily="34" charset="0"/>
                  <a:cs typeface="Calibri Light" panose="020F0302020204030204" pitchFamily="34" charset="0"/>
                </a:rPr>
                <a:t>2</a:t>
              </a:r>
              <a:r>
                <a:rPr lang="en-US" sz="1600" dirty="0" smtClean="0">
                  <a:latin typeface="Calibri Light" panose="020F0302020204030204" pitchFamily="34" charset="0"/>
                  <a:cs typeface="Calibri Light" panose="020F0302020204030204" pitchFamily="34" charset="0"/>
                </a:rPr>
                <a:t>C</a:t>
              </a:r>
              <a:endParaRPr lang="en-US" sz="1600" dirty="0">
                <a:latin typeface="Calibri Light" panose="020F0302020204030204" pitchFamily="34" charset="0"/>
                <a:cs typeface="Calibri Light" panose="020F0302020204030204" pitchFamily="34" charset="0"/>
              </a:endParaRPr>
            </a:p>
          </p:txBody>
        </p:sp>
        <p:cxnSp>
          <p:nvCxnSpPr>
            <p:cNvPr id="29" name="Straight Connector 28"/>
            <p:cNvCxnSpPr>
              <a:stCxn id="27" idx="3"/>
            </p:cNvCxnSpPr>
            <p:nvPr/>
          </p:nvCxnSpPr>
          <p:spPr>
            <a:xfrm flipV="1">
              <a:off x="3503500" y="4472760"/>
              <a:ext cx="936270" cy="330"/>
            </a:xfrm>
            <a:prstGeom prst="line">
              <a:avLst/>
            </a:prstGeom>
            <a:ln w="1905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8" idx="3"/>
            </p:cNvCxnSpPr>
            <p:nvPr/>
          </p:nvCxnSpPr>
          <p:spPr>
            <a:xfrm flipV="1">
              <a:off x="3503500" y="5264870"/>
              <a:ext cx="1512350" cy="330"/>
            </a:xfrm>
            <a:prstGeom prst="line">
              <a:avLst/>
            </a:prstGeom>
            <a:ln w="1905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015850" y="3356560"/>
              <a:ext cx="0" cy="1908310"/>
            </a:xfrm>
            <a:prstGeom prst="line">
              <a:avLst/>
            </a:prstGeom>
            <a:ln w="1905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508686" y="3068850"/>
              <a:ext cx="215960" cy="215"/>
            </a:xfrm>
            <a:prstGeom prst="straightConnector1">
              <a:avLst/>
            </a:prstGeom>
            <a:ln w="1905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3503500" y="3500910"/>
              <a:ext cx="221046" cy="496"/>
            </a:xfrm>
            <a:prstGeom prst="straightConnector1">
              <a:avLst/>
            </a:prstGeom>
            <a:ln w="1905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724786" y="3068850"/>
              <a:ext cx="0" cy="432217"/>
            </a:xfrm>
            <a:prstGeom prst="line">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303890" y="3356890"/>
              <a:ext cx="0" cy="2699760"/>
            </a:xfrm>
            <a:prstGeom prst="line">
              <a:avLst/>
            </a:prstGeom>
            <a:ln w="38100" cmpd="dbl">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495500" y="5733310"/>
              <a:ext cx="1008000" cy="648000"/>
            </a:xfrm>
            <a:prstGeom prst="rect">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600" dirty="0" smtClean="0">
                  <a:latin typeface="Calibri Light" panose="020F0302020204030204" pitchFamily="34" charset="0"/>
                  <a:cs typeface="Calibri Light" panose="020F0302020204030204" pitchFamily="34" charset="0"/>
                </a:rPr>
                <a:t>Sensors</a:t>
              </a:r>
              <a:endParaRPr lang="en-US" sz="1600" dirty="0">
                <a:latin typeface="Calibri Light" panose="020F0302020204030204" pitchFamily="34" charset="0"/>
                <a:cs typeface="Calibri Light" panose="020F0302020204030204" pitchFamily="34" charset="0"/>
              </a:endParaRPr>
            </a:p>
          </p:txBody>
        </p:sp>
        <p:cxnSp>
          <p:nvCxnSpPr>
            <p:cNvPr id="37" name="Straight Connector 36"/>
            <p:cNvCxnSpPr>
              <a:stCxn id="36" idx="3"/>
            </p:cNvCxnSpPr>
            <p:nvPr/>
          </p:nvCxnSpPr>
          <p:spPr>
            <a:xfrm flipV="1">
              <a:off x="3503500" y="6056650"/>
              <a:ext cx="1800390" cy="660"/>
            </a:xfrm>
            <a:prstGeom prst="line">
              <a:avLst/>
            </a:prstGeom>
            <a:ln w="38100" cmpd="dbl">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2279470" y="1868615"/>
            <a:ext cx="1651326" cy="1584220"/>
          </a:xfrm>
          <a:prstGeom prst="rect">
            <a:avLst/>
          </a:prstGeom>
          <a:ln w="19050">
            <a:solidFill>
              <a:schemeClr val="tx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rot="16200000">
            <a:off x="1199420" y="2516605"/>
            <a:ext cx="1728000" cy="288000"/>
          </a:xfrm>
          <a:prstGeom prst="rect">
            <a:avLst/>
          </a:prstGeom>
          <a:noFill/>
        </p:spPr>
        <p:txBody>
          <a:bodyPr wrap="none" lIns="36000" tIns="36000" rIns="36000" bIns="36000" rtlCol="0" anchor="ctr" anchorCtr="0">
            <a:noAutofit/>
          </a:bodyPr>
          <a:lstStyle/>
          <a:p>
            <a:pPr algn="ctr"/>
            <a:r>
              <a:rPr lang="en-US" sz="1600" dirty="0" smtClean="0">
                <a:solidFill>
                  <a:schemeClr val="tx2"/>
                </a:solidFill>
                <a:latin typeface="Calibri Light" panose="020F0302020204030204" pitchFamily="34" charset="0"/>
              </a:rPr>
              <a:t>Rad-hard by design</a:t>
            </a:r>
          </a:p>
        </p:txBody>
      </p:sp>
      <p:sp>
        <p:nvSpPr>
          <p:cNvPr id="40" name="Rectangle 39"/>
          <p:cNvSpPr/>
          <p:nvPr/>
        </p:nvSpPr>
        <p:spPr>
          <a:xfrm>
            <a:off x="6240220" y="1292735"/>
            <a:ext cx="1440000" cy="1440000"/>
          </a:xfrm>
          <a:prstGeom prst="rect">
            <a:avLst/>
          </a:prstGeom>
          <a:ln w="19050">
            <a:solidFill>
              <a:schemeClr val="tx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6091055" y="3170490"/>
            <a:ext cx="1728000" cy="632542"/>
          </a:xfrm>
          <a:prstGeom prst="rect">
            <a:avLst/>
          </a:prstGeom>
          <a:noFill/>
        </p:spPr>
        <p:txBody>
          <a:bodyPr wrap="none" lIns="36000" tIns="36000" rIns="36000" bIns="36000" rtlCol="0" anchor="ctr" anchorCtr="0">
            <a:noAutofit/>
          </a:bodyPr>
          <a:lstStyle/>
          <a:p>
            <a:pPr algn="ctr"/>
            <a:r>
              <a:rPr lang="en-US" sz="1600" dirty="0" smtClean="0">
                <a:solidFill>
                  <a:schemeClr val="tx2"/>
                </a:solidFill>
                <a:latin typeface="Calibri Light" panose="020F0302020204030204" pitchFamily="34" charset="0"/>
              </a:rPr>
              <a:t>Rad-hard CRAM</a:t>
            </a:r>
          </a:p>
          <a:p>
            <a:pPr algn="ctr"/>
            <a:r>
              <a:rPr lang="en-US" sz="1600" dirty="0" smtClean="0">
                <a:solidFill>
                  <a:schemeClr val="tx2"/>
                </a:solidFill>
                <a:latin typeface="Calibri Light" panose="020F0302020204030204" pitchFamily="34" charset="0"/>
              </a:rPr>
              <a:t>(but SEFI possible)</a:t>
            </a:r>
          </a:p>
        </p:txBody>
      </p:sp>
      <p:sp>
        <p:nvSpPr>
          <p:cNvPr id="42" name="TextBox 41"/>
          <p:cNvSpPr txBox="1"/>
          <p:nvPr/>
        </p:nvSpPr>
        <p:spPr>
          <a:xfrm>
            <a:off x="7924427" y="2603723"/>
            <a:ext cx="1528006" cy="632542"/>
          </a:xfrm>
          <a:prstGeom prst="rect">
            <a:avLst/>
          </a:prstGeom>
          <a:noFill/>
        </p:spPr>
        <p:txBody>
          <a:bodyPr wrap="square" lIns="36000" tIns="36000" rIns="36000" bIns="36000" rtlCol="0" anchor="ctr" anchorCtr="0">
            <a:noAutofit/>
          </a:bodyPr>
          <a:lstStyle/>
          <a:p>
            <a:pPr algn="ctr"/>
            <a:r>
              <a:rPr lang="en-US" sz="1600" dirty="0" smtClean="0">
                <a:solidFill>
                  <a:schemeClr val="tx2"/>
                </a:solidFill>
                <a:latin typeface="Calibri Light" panose="020F0302020204030204" pitchFamily="34" charset="0"/>
              </a:rPr>
              <a:t>Low cross section per bit (not zero!)</a:t>
            </a:r>
          </a:p>
        </p:txBody>
      </p:sp>
      <p:sp>
        <p:nvSpPr>
          <p:cNvPr id="44" name="TextBox 43"/>
          <p:cNvSpPr txBox="1"/>
          <p:nvPr/>
        </p:nvSpPr>
        <p:spPr>
          <a:xfrm>
            <a:off x="6955055" y="4639237"/>
            <a:ext cx="3379002" cy="1384995"/>
          </a:xfrm>
          <a:prstGeom prst="rect">
            <a:avLst/>
          </a:prstGeom>
          <a:noFill/>
        </p:spPr>
        <p:txBody>
          <a:bodyPr wrap="none" rtlCol="0">
            <a:spAutoFit/>
          </a:bodyPr>
          <a:lstStyle/>
          <a:p>
            <a:r>
              <a:rPr lang="en-US" sz="1200" u="sng" dirty="0">
                <a:latin typeface="+mj-lt"/>
              </a:rPr>
              <a:t>Hardware </a:t>
            </a:r>
            <a:r>
              <a:rPr lang="en-US" sz="1200" u="sng" dirty="0" smtClean="0">
                <a:latin typeface="+mj-lt"/>
              </a:rPr>
              <a:t>includes</a:t>
            </a:r>
            <a:r>
              <a:rPr lang="en-US" sz="1200" u="sng" dirty="0">
                <a:latin typeface="+mj-lt"/>
              </a:rPr>
              <a:t>:</a:t>
            </a:r>
          </a:p>
          <a:p>
            <a:r>
              <a:rPr lang="en-US" sz="1200" dirty="0">
                <a:latin typeface="+mj-lt"/>
              </a:rPr>
              <a:t>  Xilinx </a:t>
            </a:r>
            <a:r>
              <a:rPr lang="en-US" sz="1200" dirty="0" err="1">
                <a:latin typeface="+mj-lt"/>
              </a:rPr>
              <a:t>Kintex</a:t>
            </a:r>
            <a:r>
              <a:rPr lang="en-US" sz="1200" dirty="0">
                <a:latin typeface="+mj-lt"/>
              </a:rPr>
              <a:t> </a:t>
            </a:r>
            <a:r>
              <a:rPr lang="en-US" sz="1200" dirty="0" err="1">
                <a:latin typeface="+mj-lt"/>
              </a:rPr>
              <a:t>Ultrascale</a:t>
            </a:r>
            <a:r>
              <a:rPr lang="en-US" sz="1200" dirty="0">
                <a:latin typeface="+mj-lt"/>
              </a:rPr>
              <a:t> </a:t>
            </a:r>
            <a:r>
              <a:rPr lang="en-US" sz="1200" dirty="0" smtClean="0">
                <a:latin typeface="+mj-lt"/>
              </a:rPr>
              <a:t>KCU060 </a:t>
            </a:r>
            <a:r>
              <a:rPr lang="en-US" sz="1200" dirty="0">
                <a:latin typeface="+mj-lt"/>
              </a:rPr>
              <a:t>FPGA</a:t>
            </a:r>
          </a:p>
          <a:p>
            <a:r>
              <a:rPr lang="en-US" sz="1200" dirty="0" smtClean="0">
                <a:latin typeface="+mj-lt"/>
              </a:rPr>
              <a:t>  4 Rad Hard GBT Fiber Optic Transmitters (3.2 Gb/s)</a:t>
            </a:r>
          </a:p>
          <a:p>
            <a:r>
              <a:rPr lang="en-US" sz="1200" dirty="0" smtClean="0">
                <a:latin typeface="+mj-lt"/>
              </a:rPr>
              <a:t>  </a:t>
            </a:r>
            <a:r>
              <a:rPr lang="en-US" sz="1200" dirty="0">
                <a:latin typeface="+mj-lt"/>
              </a:rPr>
              <a:t>2</a:t>
            </a:r>
            <a:r>
              <a:rPr lang="en-US" sz="1200" dirty="0" smtClean="0">
                <a:latin typeface="+mj-lt"/>
              </a:rPr>
              <a:t> Rad Hard GBT Fiber </a:t>
            </a:r>
            <a:r>
              <a:rPr lang="en-US" sz="1200" dirty="0">
                <a:latin typeface="+mj-lt"/>
              </a:rPr>
              <a:t>Optic </a:t>
            </a:r>
            <a:r>
              <a:rPr lang="en-US" sz="1200" dirty="0" smtClean="0">
                <a:latin typeface="+mj-lt"/>
              </a:rPr>
              <a:t>Receivers (3.2 Gb/s)</a:t>
            </a:r>
          </a:p>
          <a:p>
            <a:r>
              <a:rPr lang="en-US" sz="1200" dirty="0">
                <a:latin typeface="+mj-lt"/>
              </a:rPr>
              <a:t> </a:t>
            </a:r>
            <a:r>
              <a:rPr lang="en-US" sz="1200" dirty="0" smtClean="0">
                <a:latin typeface="+mj-lt"/>
              </a:rPr>
              <a:t> 12 channel </a:t>
            </a:r>
            <a:r>
              <a:rPr lang="en-US" sz="1200" dirty="0" err="1" smtClean="0">
                <a:latin typeface="+mj-lt"/>
              </a:rPr>
              <a:t>twinax</a:t>
            </a:r>
            <a:r>
              <a:rPr lang="en-US" sz="1200" dirty="0" smtClean="0">
                <a:latin typeface="+mj-lt"/>
              </a:rPr>
              <a:t> copper interconnects to stave</a:t>
            </a:r>
          </a:p>
          <a:p>
            <a:r>
              <a:rPr lang="en-US" sz="1200" dirty="0" smtClean="0">
                <a:latin typeface="+mj-lt"/>
              </a:rPr>
              <a:t>  </a:t>
            </a:r>
            <a:r>
              <a:rPr lang="en-US" sz="1200" dirty="0" err="1" smtClean="0">
                <a:latin typeface="+mj-lt"/>
              </a:rPr>
              <a:t>CANbus</a:t>
            </a:r>
            <a:r>
              <a:rPr lang="en-US" sz="1200" dirty="0" smtClean="0">
                <a:latin typeface="+mj-lt"/>
              </a:rPr>
              <a:t> interface</a:t>
            </a:r>
          </a:p>
          <a:p>
            <a:r>
              <a:rPr lang="en-US" sz="1200" dirty="0">
                <a:latin typeface="+mj-lt"/>
              </a:rPr>
              <a:t> </a:t>
            </a:r>
            <a:r>
              <a:rPr lang="en-US" sz="1200" dirty="0" smtClean="0">
                <a:latin typeface="+mj-lt"/>
              </a:rPr>
              <a:t> Power board control interface</a:t>
            </a:r>
            <a:endParaRPr lang="en-US" sz="1200" dirty="0">
              <a:latin typeface="+mj-lt"/>
            </a:endParaRPr>
          </a:p>
        </p:txBody>
      </p:sp>
    </p:spTree>
    <p:extLst>
      <p:ext uri="{BB962C8B-B14F-4D97-AF65-F5344CB8AC3E}">
        <p14:creationId xmlns:p14="http://schemas.microsoft.com/office/powerpoint/2010/main" val="3257630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Scrubbing</a:t>
            </a:r>
            <a:endParaRPr lang="en-US" dirty="0"/>
          </a:p>
        </p:txBody>
      </p:sp>
      <p:sp>
        <p:nvSpPr>
          <p:cNvPr id="3" name="Date Placeholder 2"/>
          <p:cNvSpPr>
            <a:spLocks noGrp="1"/>
          </p:cNvSpPr>
          <p:nvPr>
            <p:ph type="dt" sz="half" idx="10"/>
          </p:nvPr>
        </p:nvSpPr>
        <p:spPr/>
        <p:txBody>
          <a:bodyPr/>
          <a:lstStyle/>
          <a:p>
            <a:r>
              <a:rPr lang="en-US" smtClean="0"/>
              <a:t>July 19-20, 2018</a:t>
            </a:r>
            <a:endParaRPr lang="en-US"/>
          </a:p>
        </p:txBody>
      </p:sp>
      <p:sp>
        <p:nvSpPr>
          <p:cNvPr id="4" name="Footer Placeholder 3"/>
          <p:cNvSpPr>
            <a:spLocks noGrp="1"/>
          </p:cNvSpPr>
          <p:nvPr>
            <p:ph type="ftr" sz="quarter" idx="11"/>
          </p:nvPr>
        </p:nvSpPr>
        <p:spPr/>
        <p:txBody>
          <a:bodyPr/>
          <a:lstStyle/>
          <a:p>
            <a:r>
              <a:rPr lang="en-US" smtClean="0"/>
              <a:t>jschamba@physics.utexas.edu</a:t>
            </a:r>
            <a:endParaRPr lang="en-US" dirty="0"/>
          </a:p>
        </p:txBody>
      </p:sp>
      <p:sp>
        <p:nvSpPr>
          <p:cNvPr id="5" name="Slide Number Placeholder 4"/>
          <p:cNvSpPr>
            <a:spLocks noGrp="1"/>
          </p:cNvSpPr>
          <p:nvPr>
            <p:ph type="sldNum" sz="quarter" idx="12"/>
          </p:nvPr>
        </p:nvSpPr>
        <p:spPr/>
        <p:txBody>
          <a:bodyPr/>
          <a:lstStyle/>
          <a:p>
            <a:fld id="{667E4D97-BD2B-4705-8F05-B9EB893EED35}" type="slidenum">
              <a:rPr lang="en-US" smtClean="0"/>
              <a:t>9</a:t>
            </a:fld>
            <a:endParaRPr lang="en-US"/>
          </a:p>
        </p:txBody>
      </p:sp>
      <p:pic>
        <p:nvPicPr>
          <p:cNvPr id="6" name="Picture 5"/>
          <p:cNvPicPr>
            <a:picLocks noChangeAspect="1"/>
          </p:cNvPicPr>
          <p:nvPr/>
        </p:nvPicPr>
        <p:blipFill>
          <a:blip r:embed="rId2"/>
          <a:stretch>
            <a:fillRect/>
          </a:stretch>
        </p:blipFill>
        <p:spPr>
          <a:xfrm>
            <a:off x="7316214" y="792197"/>
            <a:ext cx="4268314" cy="1238474"/>
          </a:xfrm>
          <a:prstGeom prst="rect">
            <a:avLst/>
          </a:prstGeom>
        </p:spPr>
      </p:pic>
      <p:sp>
        <p:nvSpPr>
          <p:cNvPr id="7" name="Content Placeholder 2"/>
          <p:cNvSpPr txBox="1">
            <a:spLocks/>
          </p:cNvSpPr>
          <p:nvPr/>
        </p:nvSpPr>
        <p:spPr>
          <a:xfrm>
            <a:off x="477715" y="792197"/>
            <a:ext cx="6770660" cy="52440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Scrubbing is an error correction technique that uses a background task to periodically inspect/correct errors  in a data memory.</a:t>
            </a:r>
          </a:p>
          <a:p>
            <a:pPr lvl="1"/>
            <a:r>
              <a:rPr lang="en-US" sz="1600" dirty="0" smtClean="0"/>
              <a:t>Data memory = </a:t>
            </a:r>
            <a:r>
              <a:rPr lang="en-US" sz="1600" dirty="0" err="1" smtClean="0"/>
              <a:t>Config</a:t>
            </a:r>
            <a:r>
              <a:rPr lang="en-US" sz="1600" dirty="0" smtClean="0"/>
              <a:t> mem of Xilinx </a:t>
            </a:r>
            <a:r>
              <a:rPr lang="en-US" sz="1600" dirty="0" err="1" smtClean="0"/>
              <a:t>Ultrascale</a:t>
            </a:r>
            <a:endParaRPr lang="en-US" sz="1600" dirty="0" smtClean="0"/>
          </a:p>
          <a:p>
            <a:pPr lvl="1"/>
            <a:r>
              <a:rPr lang="en-US" sz="1600" dirty="0" smtClean="0"/>
              <a:t>Errors caused by single event upsets</a:t>
            </a:r>
          </a:p>
          <a:p>
            <a:r>
              <a:rPr lang="en-US" dirty="0" smtClean="0"/>
              <a:t>Relevant scrubbing techniques for the RU:</a:t>
            </a:r>
          </a:p>
          <a:p>
            <a:pPr lvl="1"/>
            <a:r>
              <a:rPr lang="en-US" sz="1600" dirty="0" smtClean="0"/>
              <a:t>Xilinx Soft Error Mitigation Core (</a:t>
            </a:r>
            <a:r>
              <a:rPr lang="en-US" sz="1600" dirty="0" err="1" smtClean="0"/>
              <a:t>sem</a:t>
            </a:r>
            <a:r>
              <a:rPr lang="en-US" sz="1600" dirty="0" smtClean="0"/>
              <a:t> IP)</a:t>
            </a:r>
            <a:r>
              <a:rPr lang="nb-NO" sz="1600" baseline="30000" dirty="0" smtClean="0"/>
              <a:t> 1</a:t>
            </a:r>
            <a:endParaRPr lang="en-US" sz="1600" dirty="0" smtClean="0"/>
          </a:p>
          <a:p>
            <a:pPr lvl="2"/>
            <a:r>
              <a:rPr lang="en-US" sz="1200" dirty="0" smtClean="0">
                <a:solidFill>
                  <a:srgbClr val="00B050"/>
                </a:solidFill>
              </a:rPr>
              <a:t>Supported by Xilinx</a:t>
            </a:r>
          </a:p>
          <a:p>
            <a:pPr lvl="2"/>
            <a:r>
              <a:rPr lang="en-US" sz="1200" dirty="0" smtClean="0">
                <a:solidFill>
                  <a:srgbClr val="00B050"/>
                </a:solidFill>
              </a:rPr>
              <a:t>Detection and correction</a:t>
            </a:r>
          </a:p>
          <a:p>
            <a:pPr lvl="2"/>
            <a:r>
              <a:rPr lang="en-US" sz="1200" dirty="0" smtClean="0">
                <a:solidFill>
                  <a:srgbClr val="00B050"/>
                </a:solidFill>
              </a:rPr>
              <a:t>Fast</a:t>
            </a:r>
          </a:p>
          <a:p>
            <a:pPr lvl="2"/>
            <a:r>
              <a:rPr lang="en-US" sz="1200" dirty="0" smtClean="0">
                <a:solidFill>
                  <a:srgbClr val="FF0000"/>
                </a:solidFill>
              </a:rPr>
              <a:t>Black box design</a:t>
            </a:r>
          </a:p>
          <a:p>
            <a:pPr lvl="2"/>
            <a:r>
              <a:rPr lang="en-US" sz="1200" dirty="0" err="1" smtClean="0">
                <a:solidFill>
                  <a:srgbClr val="FF0000"/>
                </a:solidFill>
              </a:rPr>
              <a:t>Sem</a:t>
            </a:r>
            <a:r>
              <a:rPr lang="en-US" sz="1200" dirty="0" smtClean="0">
                <a:solidFill>
                  <a:srgbClr val="FF0000"/>
                </a:solidFill>
              </a:rPr>
              <a:t> IP core only partially mitigated</a:t>
            </a:r>
          </a:p>
          <a:p>
            <a:pPr lvl="2"/>
            <a:r>
              <a:rPr lang="en-US" sz="1200" dirty="0" smtClean="0">
                <a:solidFill>
                  <a:srgbClr val="FF0000"/>
                </a:solidFill>
              </a:rPr>
              <a:t>Scan starts from zero upon an upset</a:t>
            </a:r>
          </a:p>
          <a:p>
            <a:pPr lvl="1"/>
            <a:r>
              <a:rPr lang="en-US" sz="1600" b="1" dirty="0" smtClean="0"/>
              <a:t>External Scrubbing network</a:t>
            </a:r>
          </a:p>
          <a:p>
            <a:pPr lvl="2"/>
            <a:r>
              <a:rPr lang="en-US" sz="1200" dirty="0" smtClean="0">
                <a:solidFill>
                  <a:srgbClr val="00B050"/>
                </a:solidFill>
              </a:rPr>
              <a:t>Proven solution (ALICE TPC RCU1)</a:t>
            </a:r>
            <a:r>
              <a:rPr lang="nb-NO" sz="1200" baseline="30000" dirty="0" smtClean="0"/>
              <a:t> 2</a:t>
            </a:r>
            <a:endParaRPr lang="en-US" sz="1200" dirty="0" smtClean="0">
              <a:solidFill>
                <a:srgbClr val="00B050"/>
              </a:solidFill>
            </a:endParaRPr>
          </a:p>
          <a:p>
            <a:pPr lvl="2"/>
            <a:r>
              <a:rPr lang="en-US" sz="1200" dirty="0" smtClean="0">
                <a:solidFill>
                  <a:srgbClr val="00B050"/>
                </a:solidFill>
              </a:rPr>
              <a:t>Full control of design</a:t>
            </a:r>
          </a:p>
          <a:p>
            <a:pPr lvl="2"/>
            <a:r>
              <a:rPr lang="en-US" sz="1200" dirty="0" smtClean="0">
                <a:solidFill>
                  <a:srgbClr val="FF0000"/>
                </a:solidFill>
              </a:rPr>
              <a:t>No support by Xilinx</a:t>
            </a:r>
          </a:p>
          <a:p>
            <a:pPr lvl="2"/>
            <a:r>
              <a:rPr lang="en-US" sz="1200" dirty="0" smtClean="0">
                <a:solidFill>
                  <a:srgbClr val="FF0000"/>
                </a:solidFill>
              </a:rPr>
              <a:t>Substantially slower than </a:t>
            </a:r>
            <a:r>
              <a:rPr lang="en-US" sz="1200" dirty="0" err="1" smtClean="0">
                <a:solidFill>
                  <a:srgbClr val="FF0000"/>
                </a:solidFill>
              </a:rPr>
              <a:t>sem</a:t>
            </a:r>
            <a:r>
              <a:rPr lang="en-US" sz="1200" dirty="0" smtClean="0">
                <a:solidFill>
                  <a:srgbClr val="FF0000"/>
                </a:solidFill>
              </a:rPr>
              <a:t> IP</a:t>
            </a:r>
          </a:p>
          <a:p>
            <a:pPr lvl="2"/>
            <a:r>
              <a:rPr lang="en-US" sz="1200" dirty="0" smtClean="0">
                <a:solidFill>
                  <a:srgbClr val="FF0000"/>
                </a:solidFill>
              </a:rPr>
              <a:t>Mitigation of Flash and aux FPGA is needed</a:t>
            </a:r>
          </a:p>
          <a:p>
            <a:pPr marL="0" indent="0">
              <a:buFont typeface="Arial" panose="020B0604020202020204" pitchFamily="34" charset="0"/>
              <a:buNone/>
            </a:pPr>
            <a:endParaRPr lang="nb-NO" dirty="0"/>
          </a:p>
        </p:txBody>
      </p:sp>
      <p:grpSp>
        <p:nvGrpSpPr>
          <p:cNvPr id="8" name="Group 7"/>
          <p:cNvGrpSpPr/>
          <p:nvPr/>
        </p:nvGrpSpPr>
        <p:grpSpPr>
          <a:xfrm>
            <a:off x="7893827" y="2248252"/>
            <a:ext cx="3326175" cy="3457200"/>
            <a:chOff x="6477001" y="1026250"/>
            <a:chExt cx="5468013" cy="5316253"/>
          </a:xfrm>
        </p:grpSpPr>
        <p:pic>
          <p:nvPicPr>
            <p:cNvPr id="9" name="Content Placeholder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1" y="1026250"/>
              <a:ext cx="5468013" cy="2007589"/>
            </a:xfrm>
            <a:prstGeom prst="rect">
              <a:avLst/>
            </a:prstGeom>
          </p:spPr>
        </p:pic>
        <p:pic>
          <p:nvPicPr>
            <p:cNvPr id="10" name="Picture 9"/>
            <p:cNvPicPr>
              <a:picLocks noChangeAspect="1"/>
            </p:cNvPicPr>
            <p:nvPr/>
          </p:nvPicPr>
          <p:blipFill>
            <a:blip r:embed="rId4"/>
            <a:stretch>
              <a:fillRect/>
            </a:stretch>
          </p:blipFill>
          <p:spPr>
            <a:xfrm>
              <a:off x="8074316" y="3220973"/>
              <a:ext cx="3870697" cy="3121530"/>
            </a:xfrm>
            <a:prstGeom prst="rect">
              <a:avLst/>
            </a:prstGeom>
          </p:spPr>
        </p:pic>
        <p:sp>
          <p:nvSpPr>
            <p:cNvPr id="11" name="Rectangle 10"/>
            <p:cNvSpPr/>
            <p:nvPr/>
          </p:nvSpPr>
          <p:spPr>
            <a:xfrm>
              <a:off x="8972550" y="4838888"/>
              <a:ext cx="1162050" cy="11372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p:cNvSpPr/>
            <p:nvPr/>
          </p:nvSpPr>
          <p:spPr>
            <a:xfrm>
              <a:off x="6505575" y="1781175"/>
              <a:ext cx="1228725" cy="1219200"/>
            </a:xfrm>
            <a:prstGeom prst="rect">
              <a:avLst/>
            </a:prstGeom>
            <a:solidFill>
              <a:srgbClr val="FF0000">
                <a:alpha val="36078"/>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p:cNvSpPr/>
            <p:nvPr/>
          </p:nvSpPr>
          <p:spPr>
            <a:xfrm>
              <a:off x="8591550" y="1781175"/>
              <a:ext cx="1238250" cy="1219200"/>
            </a:xfrm>
            <a:prstGeom prst="rect">
              <a:avLst/>
            </a:prstGeom>
            <a:solidFill>
              <a:srgbClr val="92D050">
                <a:alpha val="36078"/>
              </a:srgb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Rectangle 13"/>
            <p:cNvSpPr/>
            <p:nvPr/>
          </p:nvSpPr>
          <p:spPr>
            <a:xfrm>
              <a:off x="9801225" y="3590925"/>
              <a:ext cx="758459" cy="76731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p:cNvSpPr/>
            <p:nvPr/>
          </p:nvSpPr>
          <p:spPr>
            <a:xfrm>
              <a:off x="10648950" y="3838575"/>
              <a:ext cx="495300" cy="65722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p:cNvSpPr/>
            <p:nvPr/>
          </p:nvSpPr>
          <p:spPr>
            <a:xfrm>
              <a:off x="10648950" y="1781175"/>
              <a:ext cx="1296063" cy="1216386"/>
            </a:xfrm>
            <a:prstGeom prst="rect">
              <a:avLst/>
            </a:prstGeom>
            <a:solidFill>
              <a:srgbClr val="00B0F0">
                <a:alpha val="36078"/>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xtBox 16"/>
            <p:cNvSpPr txBox="1"/>
            <p:nvPr/>
          </p:nvSpPr>
          <p:spPr>
            <a:xfrm>
              <a:off x="8641196" y="2671946"/>
              <a:ext cx="1160029" cy="378622"/>
            </a:xfrm>
            <a:prstGeom prst="rect">
              <a:avLst/>
            </a:prstGeom>
            <a:noFill/>
          </p:spPr>
          <p:txBody>
            <a:bodyPr wrap="none" rtlCol="0">
              <a:spAutoFit/>
            </a:bodyPr>
            <a:lstStyle/>
            <a:p>
              <a:r>
                <a:rPr lang="nb-NO" sz="1000" b="1" dirty="0" smtClean="0"/>
                <a:t>Aux FPGA</a:t>
              </a:r>
              <a:endParaRPr lang="nb-NO" sz="1000" b="1" dirty="0"/>
            </a:p>
          </p:txBody>
        </p:sp>
      </p:grpSp>
      <p:sp>
        <p:nvSpPr>
          <p:cNvPr id="18" name="Rectangle 17"/>
          <p:cNvSpPr/>
          <p:nvPr/>
        </p:nvSpPr>
        <p:spPr>
          <a:xfrm>
            <a:off x="252058" y="6004726"/>
            <a:ext cx="8406580" cy="430887"/>
          </a:xfrm>
          <a:prstGeom prst="rect">
            <a:avLst/>
          </a:prstGeom>
        </p:spPr>
        <p:txBody>
          <a:bodyPr wrap="square">
            <a:spAutoFit/>
          </a:bodyPr>
          <a:lstStyle/>
          <a:p>
            <a:pPr algn="l"/>
            <a:r>
              <a:rPr lang="nb-NO" sz="1100" baseline="30000" dirty="0" smtClean="0"/>
              <a:t>1</a:t>
            </a:r>
            <a:r>
              <a:rPr lang="nb-NO" sz="1100" dirty="0" smtClean="0"/>
              <a:t> </a:t>
            </a:r>
            <a:r>
              <a:rPr lang="nb-NO" sz="1100" dirty="0" smtClean="0">
                <a:hlinkClick r:id="rId5"/>
              </a:rPr>
              <a:t>https</a:t>
            </a:r>
            <a:r>
              <a:rPr lang="nb-NO" sz="1100" dirty="0">
                <a:hlinkClick r:id="rId5"/>
              </a:rPr>
              <a:t>://</a:t>
            </a:r>
            <a:r>
              <a:rPr lang="nb-NO" sz="1100" dirty="0" smtClean="0">
                <a:hlinkClick r:id="rId5"/>
              </a:rPr>
              <a:t>www.xilinx.com/support/documentation/ip_documentation/sem_ultra/v3_1/pg187-ultrascale-sem.pdf</a:t>
            </a:r>
            <a:endParaRPr lang="nb-NO" sz="1100" dirty="0" smtClean="0"/>
          </a:p>
          <a:p>
            <a:pPr algn="l"/>
            <a:r>
              <a:rPr lang="nb-NO" sz="1100" baseline="30000" dirty="0"/>
              <a:t>2</a:t>
            </a:r>
            <a:r>
              <a:rPr lang="nb-NO" sz="1100" dirty="0"/>
              <a:t> </a:t>
            </a:r>
            <a:r>
              <a:rPr lang="nb-NO" sz="1100" dirty="0">
                <a:hlinkClick r:id="rId6"/>
              </a:rPr>
              <a:t>https://</a:t>
            </a:r>
            <a:r>
              <a:rPr lang="nb-NO" sz="1100" dirty="0" smtClean="0">
                <a:hlinkClick r:id="rId6"/>
              </a:rPr>
              <a:t>cds.cern.ch/record/1141616</a:t>
            </a:r>
            <a:r>
              <a:rPr lang="nb-NO" sz="1100" dirty="0" smtClean="0"/>
              <a:t>, </a:t>
            </a:r>
            <a:r>
              <a:rPr lang="nb-NO" sz="1100" dirty="0" err="1" smtClean="0"/>
              <a:t>chapter</a:t>
            </a:r>
            <a:r>
              <a:rPr lang="nb-NO" sz="1100" dirty="0" smtClean="0"/>
              <a:t> 4</a:t>
            </a:r>
            <a:endParaRPr lang="nb-NO" sz="1100" dirty="0"/>
          </a:p>
        </p:txBody>
      </p:sp>
    </p:spTree>
    <p:extLst>
      <p:ext uri="{BB962C8B-B14F-4D97-AF65-F5344CB8AC3E}">
        <p14:creationId xmlns:p14="http://schemas.microsoft.com/office/powerpoint/2010/main" val="3256850304"/>
      </p:ext>
    </p:extLst>
  </p:cSld>
  <p:clrMapOvr>
    <a:masterClrMapping/>
  </p:clrMapOvr>
</p:sld>
</file>

<file path=ppt/theme/theme1.xml><?xml version="1.0" encoding="utf-8"?>
<a:theme xmlns:a="http://schemas.openxmlformats.org/drawingml/2006/main" name="JoLayout16_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ABB37AD-CC12-4D97-8CAD-19C8892CAA20}" vid="{6ECF0CBC-2DCF-470D-8121-92BBDF22AF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ALICE_16_9</Template>
  <TotalTime>802</TotalTime>
  <Words>3324</Words>
  <Application>Microsoft Office PowerPoint</Application>
  <PresentationFormat>Widescreen</PresentationFormat>
  <Paragraphs>720</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MS Gothic</vt:lpstr>
      <vt:lpstr>Arial</vt:lpstr>
      <vt:lpstr>Calibri</vt:lpstr>
      <vt:lpstr>Calibri Light</vt:lpstr>
      <vt:lpstr>Helvetica</vt:lpstr>
      <vt:lpstr>Symbol</vt:lpstr>
      <vt:lpstr>Times New Roman</vt:lpstr>
      <vt:lpstr>JoLayout16_9</vt:lpstr>
      <vt:lpstr>Readout Unit Overview</vt:lpstr>
      <vt:lpstr>MVTX Readout Electronics – Technology Choice</vt:lpstr>
      <vt:lpstr>sPhenix Readout Electronics System</vt:lpstr>
      <vt:lpstr>Readout Unit Design</vt:lpstr>
      <vt:lpstr>ALICE Readout and O2 System Overview</vt:lpstr>
      <vt:lpstr>ALICE ITS Readout System</vt:lpstr>
      <vt:lpstr>MVTX Readout System</vt:lpstr>
      <vt:lpstr>Readout Unit – Top Level Block Diagram</vt:lpstr>
      <vt:lpstr>Scrubbing</vt:lpstr>
      <vt:lpstr>Readout Unit – Connection to Staves</vt:lpstr>
      <vt:lpstr>Readout Unit – Detailed Block Diagram</vt:lpstr>
      <vt:lpstr>Readout Unit – Data Path</vt:lpstr>
      <vt:lpstr>Readout Unit – Trigger Path</vt:lpstr>
      <vt:lpstr>Scrubbing via Flash FPGA</vt:lpstr>
      <vt:lpstr>Power Unit Control via GBT or CANbus</vt:lpstr>
      <vt:lpstr>ITS Upgrade Master Plan</vt:lpstr>
      <vt:lpstr>Prototypes and Tests</vt:lpstr>
      <vt:lpstr>First Readout Unit Prototype: RU Version 0 (“RUv0”) and GBTxFMC</vt:lpstr>
      <vt:lpstr>Readout Unit Prototype Version 1: “RUv1”</vt:lpstr>
      <vt:lpstr>Prototype Version 1: “RUv1”</vt:lpstr>
      <vt:lpstr>RUv1 Tests Completed</vt:lpstr>
      <vt:lpstr>Radiation Validation – Latest Beam Tests</vt:lpstr>
      <vt:lpstr>Radiation Validation – Current Status</vt:lpstr>
      <vt:lpstr>Radiation Validation – Overall Summary</vt:lpstr>
      <vt:lpstr>4-Alpide Telescope with RUv1 at Fermilab Beam Test</vt:lpstr>
      <vt:lpstr>RU Production Version “RUv2”</vt:lpstr>
      <vt:lpstr>Readout Unit Version 2 – 3D rendering of the Production Version</vt:lpstr>
      <vt:lpstr>Main differences RUv1 -&gt; RUv2</vt:lpstr>
      <vt:lpstr>Main Differences RUv1 -&gt; RUv2</vt:lpstr>
      <vt:lpstr>Firmware</vt:lpstr>
      <vt:lpstr>Firmware Overview</vt:lpstr>
      <vt:lpstr>MVTX Production &amp; QA</vt:lpstr>
      <vt:lpstr>Readout Unit v2 Production</vt:lpstr>
      <vt:lpstr>Testing Overview within ITS</vt:lpstr>
      <vt:lpstr>Tests at Manufacturer’s Site (from Tender Document)</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Schambach, Joachim J</dc:creator>
  <cp:lastModifiedBy>Schambach, Joachim J</cp:lastModifiedBy>
  <cp:revision>71</cp:revision>
  <dcterms:created xsi:type="dcterms:W3CDTF">2018-04-16T10:07:53Z</dcterms:created>
  <dcterms:modified xsi:type="dcterms:W3CDTF">2018-07-13T22:24:14Z</dcterms:modified>
</cp:coreProperties>
</file>