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9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A0A-C0EF-0349-B8DC-B6A4C7821BD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442-176F-0049-A1D4-4123E28F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A0A-C0EF-0349-B8DC-B6A4C7821BD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442-176F-0049-A1D4-4123E28F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9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A0A-C0EF-0349-B8DC-B6A4C7821BD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442-176F-0049-A1D4-4123E28F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07950" y="476590"/>
            <a:ext cx="8928100" cy="0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5458" y="6597440"/>
            <a:ext cx="1368230" cy="1440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ALICE ITS UPGRADE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>
            <a:stCxn id="3" idx="1"/>
            <a:endCxn id="8" idx="3"/>
          </p:cNvCxnSpPr>
          <p:nvPr userDrawn="1"/>
        </p:nvCxnSpPr>
        <p:spPr>
          <a:xfrm flipH="1" flipV="1">
            <a:off x="1383688" y="6669450"/>
            <a:ext cx="7364892" cy="50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8748580" y="6530485"/>
            <a:ext cx="3600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fld id="{5A66A5A2-A1A2-4C84-BB8D-1231440C4C59}" type="slidenum">
              <a:rPr lang="en-US" sz="1600" b="1" smtClean="0">
                <a:solidFill>
                  <a:schemeClr val="tx2"/>
                </a:solidFill>
              </a:rPr>
              <a:pPr algn="ctr"/>
              <a:t>‹#›</a:t>
            </a:fld>
            <a:endParaRPr lang="en-US" sz="1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6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A0A-C0EF-0349-B8DC-B6A4C7821BD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442-176F-0049-A1D4-4123E28F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2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A0A-C0EF-0349-B8DC-B6A4C7821BD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442-176F-0049-A1D4-4123E28F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8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A0A-C0EF-0349-B8DC-B6A4C7821BDC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442-176F-0049-A1D4-4123E28F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0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A0A-C0EF-0349-B8DC-B6A4C7821BDC}" type="datetimeFigureOut">
              <a:rPr lang="en-US" smtClean="0"/>
              <a:t>7/9/17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442-176F-0049-A1D4-4123E28F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A0A-C0EF-0349-B8DC-B6A4C7821BDC}" type="datetimeFigureOut">
              <a:rPr lang="en-US" smtClean="0"/>
              <a:t>7/9/17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442-176F-0049-A1D4-4123E28F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9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A0A-C0EF-0349-B8DC-B6A4C7821BDC}" type="datetimeFigureOut">
              <a:rPr lang="en-US" smtClean="0"/>
              <a:t>7/9/17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442-176F-0049-A1D4-4123E28F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0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A0A-C0EF-0349-B8DC-B6A4C7821BDC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442-176F-0049-A1D4-4123E28F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9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A0A-C0EF-0349-B8DC-B6A4C7821BDC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442-176F-0049-A1D4-4123E28F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1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BA0A-C0EF-0349-B8DC-B6A4C7821BD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AB442-176F-0049-A1D4-4123E28F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2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11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Expected </a:t>
            </a:r>
            <a:r>
              <a:rPr lang="en-US" sz="3200" dirty="0" smtClean="0"/>
              <a:t>Luminosities </a:t>
            </a:r>
            <a:r>
              <a:rPr lang="en-US" sz="3200" dirty="0" smtClean="0"/>
              <a:t>and Collision </a:t>
            </a:r>
            <a:r>
              <a:rPr lang="en-US" sz="3200" dirty="0" smtClean="0"/>
              <a:t>Rates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Director's Review@BNL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5030-01DD-DA43-BC7F-B4B62D71D19A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65" y="930753"/>
            <a:ext cx="7401261" cy="55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Data Rate and Dead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Director's Review@BNL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5030-01DD-DA43-BC7F-B4B62D71D19A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644949"/>
            <a:ext cx="8248650" cy="44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7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Director's Review@BNL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5030-01DD-DA43-BC7F-B4B62D71D19A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5512" y="98828"/>
            <a:ext cx="53490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ALICE Data Rate per RU</a:t>
            </a:r>
            <a:br>
              <a:rPr lang="en-US" dirty="0" smtClean="0"/>
            </a:br>
            <a:r>
              <a:rPr lang="en-US" sz="3100" dirty="0" err="1" smtClean="0">
                <a:solidFill>
                  <a:srgbClr val="0000FF"/>
                </a:solidFill>
              </a:rPr>
              <a:t>Pb+Pb</a:t>
            </a:r>
            <a:r>
              <a:rPr lang="en-US" sz="3100" dirty="0" smtClean="0">
                <a:solidFill>
                  <a:srgbClr val="0000FF"/>
                </a:solidFill>
              </a:rPr>
              <a:t> @200 kHz, 2, 5 </a:t>
            </a:r>
            <a:r>
              <a:rPr lang="en-US" sz="3100" dirty="0" err="1" smtClean="0">
                <a:solidFill>
                  <a:srgbClr val="0000FF"/>
                </a:solidFill>
              </a:rPr>
              <a:t>μs</a:t>
            </a:r>
            <a:r>
              <a:rPr lang="en-US" sz="3100" dirty="0" smtClean="0">
                <a:solidFill>
                  <a:srgbClr val="0000FF"/>
                </a:solidFill>
              </a:rPr>
              <a:t> shaping</a:t>
            </a:r>
            <a:endParaRPr lang="en-US" sz="3100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39301" y="1485068"/>
            <a:ext cx="3120199" cy="5372931"/>
            <a:chOff x="5833879" y="901700"/>
            <a:chExt cx="2959100" cy="53396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3879" y="901700"/>
              <a:ext cx="2959100" cy="5054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80449" y="5871987"/>
              <a:ext cx="648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38406" y="3162648"/>
            <a:ext cx="108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MVTX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691" y="1711425"/>
            <a:ext cx="3073158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Triggered mode:</a:t>
            </a:r>
          </a:p>
          <a:p>
            <a:endParaRPr lang="en-US" dirty="0"/>
          </a:p>
          <a:p>
            <a:r>
              <a:rPr lang="en-US" dirty="0" smtClean="0"/>
              <a:t>- ALICE: 50kHz</a:t>
            </a:r>
          </a:p>
          <a:p>
            <a:endParaRPr lang="en-US" dirty="0" smtClean="0"/>
          </a:p>
          <a:p>
            <a:r>
              <a:rPr lang="en-US" dirty="0" smtClean="0"/>
              <a:t>- sPHENIX: 15 kHz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sPHENIX (</a:t>
            </a:r>
            <a:r>
              <a:rPr lang="en-US" dirty="0" err="1" smtClean="0">
                <a:solidFill>
                  <a:srgbClr val="FF0000"/>
                </a:solidFill>
              </a:rPr>
              <a:t>AuAu</a:t>
            </a:r>
            <a:r>
              <a:rPr lang="en-US" dirty="0" smtClean="0">
                <a:solidFill>
                  <a:srgbClr val="FF0000"/>
                </a:solidFill>
              </a:rPr>
              <a:t> 200kHz) data rate per RU, 2us shaping,</a:t>
            </a:r>
          </a:p>
          <a:p>
            <a:endParaRPr lang="en-US" dirty="0"/>
          </a:p>
          <a:p>
            <a:r>
              <a:rPr lang="en-US" dirty="0" smtClean="0"/>
              <a:t>1/1 x 1/4 x 15/50 = 0.08 ALICE (IB)</a:t>
            </a:r>
          </a:p>
          <a:p>
            <a:endParaRPr lang="en-US" dirty="0" smtClean="0"/>
          </a:p>
          <a:p>
            <a:r>
              <a:rPr lang="en-US" dirty="0" smtClean="0"/>
              <a:t>sPHENIX MVT data rate: </a:t>
            </a:r>
          </a:p>
          <a:p>
            <a:r>
              <a:rPr lang="en-US" dirty="0" smtClean="0"/>
              <a:t>0.08x(12x4.8+16x3.2+20x2.4)</a:t>
            </a:r>
            <a:endParaRPr lang="en-US" dirty="0"/>
          </a:p>
          <a:p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12.5 Gb/s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0" y="1490721"/>
            <a:ext cx="2984500" cy="508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50018" y="2147634"/>
            <a:ext cx="134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 </a:t>
            </a:r>
            <a:r>
              <a:rPr lang="en-US" dirty="0" err="1">
                <a:solidFill>
                  <a:srgbClr val="0000FF"/>
                </a:solidFill>
              </a:rPr>
              <a:t>μs</a:t>
            </a:r>
            <a:r>
              <a:rPr lang="en-US" dirty="0">
                <a:solidFill>
                  <a:srgbClr val="0000FF"/>
                </a:solidFill>
              </a:rPr>
              <a:t> shaping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40993" y="2179425"/>
            <a:ext cx="134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μs</a:t>
            </a:r>
            <a:r>
              <a:rPr lang="en-US" dirty="0">
                <a:solidFill>
                  <a:srgbClr val="0000FF"/>
                </a:solidFill>
              </a:rPr>
              <a:t> shaping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13982" y="1490126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FF0000"/>
                </a:solidFill>
              </a:rPr>
              <a:t> RU 3 data fibers capacity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60933" y="330196"/>
            <a:ext cx="82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Noise: 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-5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10</a:t>
            </a:r>
            <a:r>
              <a:rPr lang="en-US" b="1" baseline="30000" dirty="0" smtClean="0">
                <a:solidFill>
                  <a:srgbClr val="0000FF"/>
                </a:solidFill>
              </a:rPr>
              <a:t>-6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24523" y="6171684"/>
            <a:ext cx="975804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38406" y="6171684"/>
            <a:ext cx="975804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70808" y="2493876"/>
            <a:ext cx="108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MVTX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6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42"/>
            <a:ext cx="6019800" cy="1293225"/>
          </a:xfrm>
        </p:spPr>
        <p:txBody>
          <a:bodyPr>
            <a:normAutofit/>
          </a:bodyPr>
          <a:lstStyle/>
          <a:p>
            <a:r>
              <a:rPr lang="en-US" dirty="0" smtClean="0"/>
              <a:t>ALICE Data Rate per RU</a:t>
            </a:r>
            <a:br>
              <a:rPr lang="en-US" dirty="0" smtClean="0"/>
            </a:br>
            <a:r>
              <a:rPr lang="en-US" sz="3100" dirty="0" err="1" smtClean="0">
                <a:solidFill>
                  <a:srgbClr val="0000FF"/>
                </a:solidFill>
              </a:rPr>
              <a:t>p+p</a:t>
            </a:r>
            <a:r>
              <a:rPr lang="en-US" sz="3100" dirty="0" smtClean="0">
                <a:solidFill>
                  <a:srgbClr val="0000FF"/>
                </a:solidFill>
              </a:rPr>
              <a:t> @1MHz, 5 </a:t>
            </a:r>
            <a:r>
              <a:rPr lang="en-US" sz="3100" dirty="0" err="1" smtClean="0">
                <a:solidFill>
                  <a:srgbClr val="0000FF"/>
                </a:solidFill>
              </a:rPr>
              <a:t>μs</a:t>
            </a:r>
            <a:r>
              <a:rPr lang="en-US" sz="3100" dirty="0" smtClean="0">
                <a:solidFill>
                  <a:srgbClr val="0000FF"/>
                </a:solidFill>
              </a:rPr>
              <a:t> shaping</a:t>
            </a:r>
            <a:endParaRPr lang="en-US" sz="31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Director's Review@BNL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5030-01DD-DA43-BC7F-B4B62D71D19A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66536" y="555469"/>
            <a:ext cx="3297336" cy="5916358"/>
            <a:chOff x="5654320" y="189139"/>
            <a:chExt cx="3297336" cy="61672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9006" t="10643" r="63994" b="3597"/>
            <a:stretch/>
          </p:blipFill>
          <p:spPr>
            <a:xfrm>
              <a:off x="5654320" y="189139"/>
              <a:ext cx="3297336" cy="59107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29712" y="5987018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ITS layer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3789" y="1305396"/>
            <a:ext cx="5789115" cy="4893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Triggered mode: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ALICE: 50kHz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sPHENIX: 15kHz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sPHENIX (</a:t>
            </a:r>
            <a:r>
              <a:rPr lang="en-US" dirty="0" err="1" smtClean="0">
                <a:solidFill>
                  <a:srgbClr val="FF0000"/>
                </a:solidFill>
              </a:rPr>
              <a:t>pp</a:t>
            </a:r>
            <a:r>
              <a:rPr lang="en-US" dirty="0" smtClean="0">
                <a:solidFill>
                  <a:srgbClr val="FF0000"/>
                </a:solidFill>
              </a:rPr>
              <a:t> 13MHz) data rate per RU</a:t>
            </a:r>
          </a:p>
          <a:p>
            <a:r>
              <a:rPr lang="en-US" dirty="0" smtClean="0"/>
              <a:t>                   (more complicated situation)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Collision dominant (noise = 10</a:t>
            </a:r>
            <a:r>
              <a:rPr lang="en-US" baseline="30000" dirty="0" smtClean="0">
                <a:solidFill>
                  <a:srgbClr val="0000FF"/>
                </a:solidFill>
              </a:rPr>
              <a:t>-6</a:t>
            </a:r>
            <a:r>
              <a:rPr lang="en-US" dirty="0" smtClean="0">
                <a:solidFill>
                  <a:srgbClr val="0000FF"/>
                </a:solidFill>
              </a:rPr>
              <a:t>):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(Sig + BG) =0.7; Noise = 0.1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-  sPHENIX MVT data rate(2us shaping, 10</a:t>
            </a:r>
            <a:r>
              <a:rPr lang="en-US" baseline="30000" dirty="0" smtClean="0"/>
              <a:t>-6</a:t>
            </a:r>
            <a:r>
              <a:rPr lang="en-US" dirty="0" smtClean="0"/>
              <a:t>): </a:t>
            </a:r>
            <a:endParaRPr lang="en-US" dirty="0"/>
          </a:p>
          <a:p>
            <a:r>
              <a:rPr lang="en-US" dirty="0" smtClean="0"/>
              <a:t>   2/5x13/1x15/50x(1/3x0.7 + 0.1) = </a:t>
            </a:r>
            <a:r>
              <a:rPr lang="en-US" dirty="0" smtClean="0">
                <a:solidFill>
                  <a:srgbClr val="FF0000"/>
                </a:solidFill>
              </a:rPr>
              <a:t>0.47 </a:t>
            </a:r>
            <a:r>
              <a:rPr lang="en-US" dirty="0">
                <a:solidFill>
                  <a:srgbClr val="FF0000"/>
                </a:solidFill>
              </a:rPr>
              <a:t>Gb/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 total = 48 x 0.47 = 23Gb/s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Collision-Noise: 50/50 (noise = 10</a:t>
            </a:r>
            <a:r>
              <a:rPr lang="en-US" baseline="30000" dirty="0" smtClean="0">
                <a:solidFill>
                  <a:srgbClr val="0000FF"/>
                </a:solidFill>
              </a:rPr>
              <a:t>-5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	(Sig + BG) =0.7; Noise = 1.0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sPHENIX MVT data rate per RU(2us shaping, 10</a:t>
            </a:r>
            <a:r>
              <a:rPr lang="en-US" baseline="30000" dirty="0" smtClean="0"/>
              <a:t>-5</a:t>
            </a:r>
            <a:r>
              <a:rPr lang="en-US" dirty="0" smtClean="0"/>
              <a:t>): </a:t>
            </a:r>
          </a:p>
          <a:p>
            <a:r>
              <a:rPr lang="en-US" dirty="0" smtClean="0"/>
              <a:t>2/5x13/1x15/50x(1/3*[</a:t>
            </a:r>
            <a:r>
              <a:rPr lang="en-US" dirty="0" err="1" smtClean="0"/>
              <a:t>Sig+BG</a:t>
            </a:r>
            <a:r>
              <a:rPr lang="en-US" dirty="0" smtClean="0"/>
              <a:t>]+1.0) = </a:t>
            </a:r>
            <a:r>
              <a:rPr lang="en-US" dirty="0" smtClean="0">
                <a:solidFill>
                  <a:srgbClr val="FF0000"/>
                </a:solidFill>
              </a:rPr>
              <a:t>1.9 Gb/s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total = 48 x 1.9 = 90Gb/s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pp</a:t>
            </a:r>
            <a:r>
              <a:rPr lang="en-US" dirty="0" smtClean="0"/>
              <a:t> (1MHz, 5us): (</a:t>
            </a:r>
            <a:r>
              <a:rPr lang="en-US" dirty="0" err="1"/>
              <a:t>S</a:t>
            </a:r>
            <a:r>
              <a:rPr lang="en-US" dirty="0" err="1" smtClean="0"/>
              <a:t>ig+BG</a:t>
            </a:r>
            <a:r>
              <a:rPr lang="en-US" dirty="0" smtClean="0"/>
              <a:t>) =0.7, Noise(10</a:t>
            </a:r>
            <a:r>
              <a:rPr lang="en-US" baseline="30000" dirty="0" smtClean="0"/>
              <a:t>-6</a:t>
            </a:r>
            <a:r>
              <a:rPr lang="en-US" dirty="0" smtClean="0"/>
              <a:t>) = 0.1 Gb/s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AuAu</a:t>
            </a:r>
            <a:r>
              <a:rPr lang="en-US" dirty="0" smtClean="0"/>
              <a:t>(200kHz, 5us): Collision hit dominant, (Sig) =4.8Gb/s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21401" y="3785408"/>
            <a:ext cx="108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MVTX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2147" y="1305074"/>
            <a:ext cx="134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μs</a:t>
            </a:r>
            <a:r>
              <a:rPr lang="en-US" dirty="0">
                <a:solidFill>
                  <a:srgbClr val="0000FF"/>
                </a:solidFill>
              </a:rPr>
              <a:t> shaping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4702" y="448542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FF0000"/>
                </a:solidFill>
              </a:rPr>
              <a:t> RU 3 data fibers capacity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2147" y="1923469"/>
            <a:ext cx="82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Noise: 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-5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10</a:t>
            </a:r>
            <a:r>
              <a:rPr lang="en-US" b="1" baseline="30000" dirty="0" smtClean="0">
                <a:solidFill>
                  <a:srgbClr val="0000FF"/>
                </a:solidFill>
              </a:rPr>
              <a:t>-6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888182" y="448542"/>
            <a:ext cx="633219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21401" y="5794824"/>
            <a:ext cx="1086380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5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5B9C-DB13-46F4-A97F-E16BC22F669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25" y="770522"/>
            <a:ext cx="7685750" cy="3288274"/>
          </a:xfrm>
          <a:prstGeom prst="rect">
            <a:avLst/>
          </a:prstGeom>
        </p:spPr>
      </p:pic>
      <p:pic>
        <p:nvPicPr>
          <p:cNvPr id="7" name="Picture 4" descr="C:\alcadpict\8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08092">
            <a:off x="279555" y="4322323"/>
            <a:ext cx="2394781" cy="15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2816" y="4984665"/>
            <a:ext cx="1861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48 RU boards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2262" y="9043"/>
            <a:ext cx="72026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Readout Units Required for ITS &amp; sPHENIX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198" y="5446330"/>
            <a:ext cx="15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inner staves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729125" y="1851749"/>
            <a:ext cx="7685750" cy="807173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10200" y="4842333"/>
            <a:ext cx="3103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ITS IB:   </a:t>
            </a:r>
          </a:p>
          <a:p>
            <a:r>
              <a:rPr lang="en-US" dirty="0" smtClean="0"/>
              <a:t>Produce 120 staves in one year</a:t>
            </a:r>
          </a:p>
          <a:p>
            <a:endParaRPr lang="en-US" dirty="0"/>
          </a:p>
          <a:p>
            <a:r>
              <a:rPr lang="en-US" dirty="0" smtClean="0"/>
              <a:t>120% contingency 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7/10/17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Director's Review@BNL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0800" y="5907568"/>
            <a:ext cx="234511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sPHENIX: 48 +40% = 68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8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Director's Review@BNL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5030-01DD-DA43-BC7F-B4B62D71D19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6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5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0"/>
            <a:ext cx="8229600" cy="87434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dN</a:t>
            </a:r>
            <a:r>
              <a:rPr lang="en-US" sz="3200" dirty="0" smtClean="0"/>
              <a:t>/</a:t>
            </a:r>
            <a:r>
              <a:rPr lang="en-US" sz="3200" dirty="0" err="1" smtClean="0"/>
              <a:t>dη</a:t>
            </a:r>
            <a:r>
              <a:rPr lang="en-US" sz="3200" dirty="0" smtClean="0"/>
              <a:t> in </a:t>
            </a:r>
            <a:r>
              <a:rPr lang="en-US" sz="3200" dirty="0" err="1"/>
              <a:t>p</a:t>
            </a:r>
            <a:r>
              <a:rPr lang="en-US" sz="3200" dirty="0" err="1" smtClean="0"/>
              <a:t>+p</a:t>
            </a:r>
            <a:r>
              <a:rPr lang="en-US" sz="3200" dirty="0" smtClean="0"/>
              <a:t> collisions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2214"/>
            <a:ext cx="8229600" cy="5083006"/>
          </a:xfrm>
        </p:spPr>
        <p:txBody>
          <a:bodyPr/>
          <a:lstStyle/>
          <a:p>
            <a:r>
              <a:rPr lang="en-US" dirty="0" smtClean="0"/>
              <a:t>With |</a:t>
            </a:r>
            <a:r>
              <a:rPr lang="en-US" sz="2800" dirty="0" err="1" smtClean="0"/>
              <a:t>η</a:t>
            </a:r>
            <a:r>
              <a:rPr lang="en-US" sz="2800" dirty="0" smtClean="0"/>
              <a:t>|&lt;2.0 region, </a:t>
            </a:r>
            <a:r>
              <a:rPr lang="en-US" sz="2800" dirty="0" err="1" smtClean="0"/>
              <a:t>dN</a:t>
            </a:r>
            <a:r>
              <a:rPr lang="en-US" sz="2800" dirty="0" smtClean="0"/>
              <a:t>(ALICE) ~2.9*</a:t>
            </a:r>
            <a:r>
              <a:rPr lang="en-US" sz="2800" dirty="0" err="1" smtClean="0"/>
              <a:t>dN</a:t>
            </a:r>
            <a:r>
              <a:rPr lang="en-US" sz="2800" dirty="0" smtClean="0"/>
              <a:t>(sPHENIX).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7DAE-C38C-7649-BEB3-D559A817AA8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Projection_pp_dNdet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733"/>
            <a:ext cx="9144000" cy="427332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Director's Review@BNL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1853" y="3675509"/>
            <a:ext cx="99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sPHENIX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3698" y="3699931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399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0"/>
            <a:ext cx="8229600" cy="87434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dN</a:t>
            </a:r>
            <a:r>
              <a:rPr lang="en-US" sz="3200" dirty="0" smtClean="0"/>
              <a:t>/</a:t>
            </a:r>
            <a:r>
              <a:rPr lang="en-US" sz="3200" dirty="0" err="1" smtClean="0"/>
              <a:t>dη</a:t>
            </a:r>
            <a:r>
              <a:rPr lang="en-US" sz="3200" dirty="0" smtClean="0"/>
              <a:t> in 0-10% </a:t>
            </a:r>
            <a:r>
              <a:rPr lang="en-US" sz="3200" dirty="0" err="1" smtClean="0"/>
              <a:t>Au+Au</a:t>
            </a:r>
            <a:r>
              <a:rPr lang="en-US" sz="3200" dirty="0" smtClean="0"/>
              <a:t>/</a:t>
            </a:r>
            <a:r>
              <a:rPr lang="en-US" sz="3200" dirty="0" err="1" smtClean="0"/>
              <a:t>Pb+Pb</a:t>
            </a:r>
            <a:r>
              <a:rPr lang="en-US" sz="3200" dirty="0" smtClean="0"/>
              <a:t> collisions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2214"/>
            <a:ext cx="8229600" cy="5083006"/>
          </a:xfrm>
        </p:spPr>
        <p:txBody>
          <a:bodyPr/>
          <a:lstStyle/>
          <a:p>
            <a:r>
              <a:rPr lang="en-US" dirty="0" smtClean="0"/>
              <a:t>With |</a:t>
            </a:r>
            <a:r>
              <a:rPr lang="en-US" sz="2800" dirty="0" err="1" smtClean="0"/>
              <a:t>η</a:t>
            </a:r>
            <a:r>
              <a:rPr lang="en-US" sz="2800" dirty="0" smtClean="0"/>
              <a:t>|&lt;2.0 region, </a:t>
            </a:r>
            <a:r>
              <a:rPr lang="en-US" sz="2800" dirty="0" err="1" smtClean="0"/>
              <a:t>dN</a:t>
            </a:r>
            <a:r>
              <a:rPr lang="en-US" sz="2800" dirty="0" smtClean="0"/>
              <a:t>(ALICE) ~5.1*</a:t>
            </a:r>
            <a:r>
              <a:rPr lang="en-US" sz="2800" dirty="0" err="1" smtClean="0"/>
              <a:t>dN</a:t>
            </a:r>
            <a:r>
              <a:rPr lang="en-US" sz="2800" dirty="0" smtClean="0"/>
              <a:t>(sPHENIX).</a:t>
            </a:r>
          </a:p>
          <a:p>
            <a:r>
              <a:rPr lang="en-US" sz="2800" dirty="0" err="1" smtClean="0"/>
              <a:t>Ncoll</a:t>
            </a:r>
            <a:r>
              <a:rPr lang="en-US" sz="2800" dirty="0" smtClean="0"/>
              <a:t>(</a:t>
            </a:r>
            <a:r>
              <a:rPr lang="en-US" sz="2800" dirty="0" err="1" smtClean="0"/>
              <a:t>Au+Au</a:t>
            </a:r>
            <a:r>
              <a:rPr lang="en-US" sz="2800" dirty="0" smtClean="0"/>
              <a:t>)=962, </a:t>
            </a:r>
            <a:r>
              <a:rPr lang="en-US" sz="2800" dirty="0" err="1" smtClean="0"/>
              <a:t>Ncoll</a:t>
            </a:r>
            <a:r>
              <a:rPr lang="en-US" sz="2800" dirty="0" smtClean="0"/>
              <a:t>(</a:t>
            </a:r>
            <a:r>
              <a:rPr lang="en-US" sz="2800" dirty="0" err="1" smtClean="0"/>
              <a:t>Pb+Pb</a:t>
            </a:r>
            <a:r>
              <a:rPr lang="en-US" sz="2800" dirty="0" smtClean="0"/>
              <a:t>)=1670.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7DAE-C38C-7649-BEB3-D559A817AA8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Projection_HI_dNdet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925"/>
            <a:ext cx="9144000" cy="427332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Director's Review@BNL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9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0"/>
            <a:ext cx="8229600" cy="87434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dN</a:t>
            </a:r>
            <a:r>
              <a:rPr lang="en-US" sz="3200" dirty="0" smtClean="0"/>
              <a:t>/</a:t>
            </a:r>
            <a:r>
              <a:rPr lang="en-US" sz="3200" dirty="0" err="1" smtClean="0"/>
              <a:t>dη</a:t>
            </a:r>
            <a:r>
              <a:rPr lang="en-US" sz="3200" dirty="0" smtClean="0"/>
              <a:t> in MB </a:t>
            </a:r>
            <a:r>
              <a:rPr lang="en-US" sz="3200" dirty="0" err="1" smtClean="0"/>
              <a:t>Au+Au</a:t>
            </a:r>
            <a:r>
              <a:rPr lang="en-US" sz="3200" dirty="0" smtClean="0"/>
              <a:t>/</a:t>
            </a:r>
            <a:r>
              <a:rPr lang="en-US" sz="3200" dirty="0" err="1" smtClean="0"/>
              <a:t>Pb+Pb</a:t>
            </a:r>
            <a:r>
              <a:rPr lang="en-US" sz="3200" dirty="0" smtClean="0"/>
              <a:t> collisions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2214"/>
            <a:ext cx="8229600" cy="5083006"/>
          </a:xfrm>
        </p:spPr>
        <p:txBody>
          <a:bodyPr/>
          <a:lstStyle/>
          <a:p>
            <a:r>
              <a:rPr lang="en-US" dirty="0" smtClean="0"/>
              <a:t>With |</a:t>
            </a:r>
            <a:r>
              <a:rPr lang="en-US" sz="2800" dirty="0" err="1" smtClean="0"/>
              <a:t>η</a:t>
            </a:r>
            <a:r>
              <a:rPr lang="en-US" sz="2800" dirty="0" smtClean="0"/>
              <a:t>|&lt;2.0 region, </a:t>
            </a:r>
            <a:r>
              <a:rPr lang="en-US" sz="2800" dirty="0" err="1" smtClean="0"/>
              <a:t>dN</a:t>
            </a:r>
            <a:r>
              <a:rPr lang="en-US" sz="2800" dirty="0" smtClean="0"/>
              <a:t>(ALICE) ~4.6*</a:t>
            </a:r>
            <a:r>
              <a:rPr lang="en-US" sz="2800" dirty="0" err="1" smtClean="0"/>
              <a:t>dN</a:t>
            </a:r>
            <a:r>
              <a:rPr lang="en-US" sz="2800" dirty="0" smtClean="0"/>
              <a:t>(sPHENIX).</a:t>
            </a:r>
          </a:p>
          <a:p>
            <a:r>
              <a:rPr lang="en-US" sz="2800" dirty="0" err="1" smtClean="0"/>
              <a:t>Ncoll</a:t>
            </a:r>
            <a:r>
              <a:rPr lang="en-US" sz="2800" dirty="0" smtClean="0"/>
              <a:t>(</a:t>
            </a:r>
            <a:r>
              <a:rPr lang="en-US" sz="2800" dirty="0" err="1" smtClean="0"/>
              <a:t>Au+Au</a:t>
            </a:r>
            <a:r>
              <a:rPr lang="en-US" sz="2800" dirty="0" smtClean="0"/>
              <a:t>)=258, </a:t>
            </a:r>
            <a:r>
              <a:rPr lang="en-US" sz="2800" dirty="0" err="1" smtClean="0"/>
              <a:t>Ncoll</a:t>
            </a:r>
            <a:r>
              <a:rPr lang="en-US" sz="2800" dirty="0" smtClean="0"/>
              <a:t>(</a:t>
            </a:r>
            <a:r>
              <a:rPr lang="en-US" sz="2800" dirty="0" err="1" smtClean="0"/>
              <a:t>Pb+Pb</a:t>
            </a:r>
            <a:r>
              <a:rPr lang="en-US" sz="2800" dirty="0" smtClean="0"/>
              <a:t>)=401.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7DAE-C38C-7649-BEB3-D559A817AA8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Projection_HI_MB_dNdet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925"/>
            <a:ext cx="9144000" cy="427332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Director's Review@BNL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4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80" y="0"/>
            <a:ext cx="8928100" cy="602653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ALPIDE Modes </a:t>
            </a:r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of Operation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380" y="602653"/>
            <a:ext cx="8569190" cy="22320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ITS is planned to be operated in two modes:</a:t>
            </a:r>
          </a:p>
          <a:p>
            <a:pPr lvl="1" defTabSz="519113"/>
            <a:endParaRPr lang="en-US" sz="2000" b="1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lvl="1" defTabSz="519113"/>
            <a:r>
              <a:rPr lang="en-US" sz="2000" b="1" i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Triggered mode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: Pixels are latched with a short strobe window and read out based on an external trigger.</a:t>
            </a: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lvl="1" defTabSz="519113"/>
            <a:endParaRPr lang="en-US" sz="2000" b="1" i="1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lvl="1" defTabSz="519113"/>
            <a:r>
              <a:rPr lang="en-US" sz="2000" b="1" i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Continuous mode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: Pixels are latched using a long, periodic strobe window and read out.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756" t="21044" r="14185" b="62852"/>
          <a:stretch/>
        </p:blipFill>
        <p:spPr>
          <a:xfrm>
            <a:off x="286835" y="2204830"/>
            <a:ext cx="8569190" cy="1296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691" t="21045" r="14295" b="62767"/>
          <a:stretch/>
        </p:blipFill>
        <p:spPr>
          <a:xfrm>
            <a:off x="286834" y="4869200"/>
            <a:ext cx="8533755" cy="12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9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361"/>
            <a:ext cx="8229600" cy="1143000"/>
          </a:xfrm>
        </p:spPr>
        <p:txBody>
          <a:bodyPr/>
          <a:lstStyle/>
          <a:p>
            <a:r>
              <a:rPr lang="en-US" dirty="0" smtClean="0"/>
              <a:t>Hits and Event Data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549"/>
            <a:ext cx="8229600" cy="889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sPHENIX = 1/3 ALICE</a:t>
            </a:r>
          </a:p>
          <a:p>
            <a:r>
              <a:rPr lang="en-US" dirty="0" smtClean="0"/>
              <a:t>Identical geometry for MVTX and ITS/IB(layer 0-2)</a:t>
            </a:r>
          </a:p>
          <a:p>
            <a:r>
              <a:rPr lang="en-US" dirty="0" smtClean="0"/>
              <a:t>sPHENIX integration time ~5uS, less noise compared with ALICE with </a:t>
            </a:r>
            <a:r>
              <a:rPr lang="en-US" dirty="0" smtClean="0"/>
              <a:t>10~20uS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Director's Review@BNL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5030-01DD-DA43-BC7F-B4B62D71D19A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8" y="2184401"/>
            <a:ext cx="8399672" cy="394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8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57200" y="43729"/>
            <a:ext cx="8229600" cy="75319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宋体" charset="0"/>
                <a:cs typeface="宋体" charset="0"/>
              </a:rPr>
              <a:t>Hit Density on STAR PXL at RHIC Environment</a:t>
            </a:r>
          </a:p>
        </p:txBody>
      </p:sp>
      <p:sp>
        <p:nvSpPr>
          <p:cNvPr id="8397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8C2A9C85-7229-F942-AE1A-70943D0BCAB6}" type="slidenum">
              <a:rPr lang="en-US" altLang="zh-CN" sz="1400">
                <a:latin typeface="Times New Roman" charset="0"/>
                <a:cs typeface="Arial" charset="0"/>
              </a:rPr>
              <a:pPr/>
              <a:t>8</a:t>
            </a:fld>
            <a:endParaRPr lang="en-US" altLang="zh-CN" sz="1400">
              <a:latin typeface="Times New Roman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796925"/>
          <a:ext cx="5562600" cy="2057400"/>
        </p:xfrm>
        <a:graphic>
          <a:graphicData uri="http://schemas.openxmlformats.org/drawingml/2006/table">
            <a:tbl>
              <a:tblPr/>
              <a:tblGrid>
                <a:gridCol w="2817813"/>
                <a:gridCol w="1227137"/>
                <a:gridCol w="151765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PXL inner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PXL outer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Radius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CDB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2.8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CDB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CDB2">
                        <a:alpha val="20000"/>
                      </a:srgb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MB pileup hits (cm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            13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                 ~3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UPC electrons (cm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CDB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            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CDB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                 ~3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CDB2">
                        <a:alpha val="20000"/>
                      </a:srgb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Total bkgd hits (cm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46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~6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MB signal Au+Au (cm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CDB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~8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CDB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~1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CDB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4002" name="TextBox 6"/>
          <p:cNvSpPr txBox="1">
            <a:spLocks noChangeArrowheads="1"/>
          </p:cNvSpPr>
          <p:nvPr/>
        </p:nvSpPr>
        <p:spPr bwMode="auto">
          <a:xfrm rot="-5400000">
            <a:off x="346075" y="1787525"/>
            <a:ext cx="1931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/>
              <a:t>Simulation@50kHz</a:t>
            </a:r>
          </a:p>
        </p:txBody>
      </p:sp>
      <p:sp>
        <p:nvSpPr>
          <p:cNvPr id="84003" name="TextBox 7"/>
          <p:cNvSpPr txBox="1">
            <a:spLocks noChangeArrowheads="1"/>
          </p:cNvSpPr>
          <p:nvPr/>
        </p:nvSpPr>
        <p:spPr bwMode="auto">
          <a:xfrm>
            <a:off x="457200" y="4038600"/>
            <a:ext cx="4038600" cy="1816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/>
              <a:t>Signal hits fraction in MB (Central) events:</a:t>
            </a:r>
          </a:p>
          <a:p>
            <a:pPr eaLnBrk="1" hangingPunct="1"/>
            <a:r>
              <a:rPr lang="en-US"/>
              <a:t>    ~15% (~30%) at PXL inner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Increasing fake matches in low p</a:t>
            </a:r>
            <a:r>
              <a:rPr lang="en-US" baseline="-25000"/>
              <a:t>T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Technology chosen considering both physics and technology readiness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2930525"/>
          <a:ext cx="5562600" cy="335132"/>
        </p:xfrm>
        <a:graphic>
          <a:graphicData uri="http://schemas.openxmlformats.org/drawingml/2006/table">
            <a:tbl>
              <a:tblPr/>
              <a:tblGrid>
                <a:gridCol w="2817813"/>
                <a:gridCol w="1227137"/>
                <a:gridCol w="151765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Au+Au MB real data (cm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~50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~5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pic>
        <p:nvPicPr>
          <p:cNvPr id="840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243388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15" name="TextBox 11"/>
          <p:cNvSpPr txBox="1">
            <a:spLocks noChangeArrowheads="1"/>
          </p:cNvSpPr>
          <p:nvPr/>
        </p:nvSpPr>
        <p:spPr bwMode="auto">
          <a:xfrm>
            <a:off x="7696200" y="3505200"/>
            <a:ext cx="1022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1400" u="sng"/>
              <a:t>Simulation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1" y="782790"/>
            <a:ext cx="22547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Xin’s</a:t>
            </a:r>
            <a:r>
              <a:rPr lang="en-US" dirty="0" smtClean="0"/>
              <a:t> talk</a:t>
            </a:r>
          </a:p>
          <a:p>
            <a:endParaRPr lang="en-US" dirty="0"/>
          </a:p>
          <a:p>
            <a:r>
              <a:rPr lang="en-US" sz="1400" dirty="0" smtClean="0"/>
              <a:t>- Ming’s note:</a:t>
            </a:r>
          </a:p>
          <a:p>
            <a:r>
              <a:rPr lang="en-US" sz="1400" dirty="0" smtClean="0"/>
              <a:t>With 5uS integration time, </a:t>
            </a:r>
          </a:p>
          <a:p>
            <a:r>
              <a:rPr lang="en-US" sz="1400" dirty="0" smtClean="0"/>
              <a:t>BG rate can be reduced by  </a:t>
            </a:r>
            <a:endParaRPr lang="en-US" sz="1400" dirty="0"/>
          </a:p>
          <a:p>
            <a:r>
              <a:rPr lang="en-US" sz="1400" dirty="0" smtClean="0"/>
              <a:t>5/200 = 1/40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136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45"/>
            <a:ext cx="8229600" cy="1143000"/>
          </a:xfrm>
        </p:spPr>
        <p:txBody>
          <a:bodyPr/>
          <a:lstStyle/>
          <a:p>
            <a:r>
              <a:rPr lang="en-US" dirty="0" smtClean="0"/>
              <a:t>MVTX Hits </a:t>
            </a:r>
            <a:r>
              <a:rPr lang="en-US" dirty="0" err="1" smtClean="0"/>
              <a:t>vs</a:t>
            </a:r>
            <a:r>
              <a:rPr lang="en-US" dirty="0" smtClean="0"/>
              <a:t> Noise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094136"/>
            <a:ext cx="88519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8393" y="1073711"/>
            <a:ext cx="4052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= collisions; 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Yellow</a:t>
            </a:r>
            <a:r>
              <a:rPr lang="en-US" dirty="0"/>
              <a:t> </a:t>
            </a:r>
            <a:r>
              <a:rPr lang="en-US" dirty="0" smtClean="0"/>
              <a:t>= background &amp; trapped particles;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= noise (10</a:t>
            </a:r>
            <a:r>
              <a:rPr lang="en-US" baseline="30000" dirty="0" smtClean="0"/>
              <a:t>-5</a:t>
            </a:r>
            <a:r>
              <a:rPr lang="en-US" dirty="0" smtClean="0"/>
              <a:t>, 10</a:t>
            </a:r>
            <a:r>
              <a:rPr lang="en-US" baseline="30000" dirty="0" smtClean="0"/>
              <a:t>-6</a:t>
            </a:r>
            <a:r>
              <a:rPr lang="en-US" dirty="0" smtClean="0"/>
              <a:t>) per pixel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90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737</Words>
  <Application>Microsoft Macintosh PowerPoint</Application>
  <PresentationFormat>On-screen Show (4:3)</PresentationFormat>
  <Paragraphs>155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Expected Luminosities and Collision Rates</vt:lpstr>
      <vt:lpstr>PowerPoint Presentation</vt:lpstr>
      <vt:lpstr>dN/dη in p+p collisions</vt:lpstr>
      <vt:lpstr>dN/dη in 0-10% Au+Au/Pb+Pb collisions</vt:lpstr>
      <vt:lpstr>dN/dη in MB Au+Au/Pb+Pb collisions</vt:lpstr>
      <vt:lpstr>PowerPoint Presentation</vt:lpstr>
      <vt:lpstr>Hits and Event Data Rate</vt:lpstr>
      <vt:lpstr>Hit Density on STAR PXL at RHIC Environment</vt:lpstr>
      <vt:lpstr>MVTX Hits vs Noise</vt:lpstr>
      <vt:lpstr>ALICE Data Rate and Dead Time</vt:lpstr>
      <vt:lpstr>PowerPoint Presentation</vt:lpstr>
      <vt:lpstr>ALICE Data Rate per RU p+p @1MHz, 5 μs shaping</vt:lpstr>
      <vt:lpstr>PowerPoint Presentation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30</cp:revision>
  <dcterms:created xsi:type="dcterms:W3CDTF">2017-07-09T04:00:06Z</dcterms:created>
  <dcterms:modified xsi:type="dcterms:W3CDTF">2017-07-09T19:26:10Z</dcterms:modified>
</cp:coreProperties>
</file>