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70" r:id="rId4"/>
    <p:sldId id="274" r:id="rId5"/>
    <p:sldId id="275" r:id="rId6"/>
    <p:sldId id="276" r:id="rId7"/>
    <p:sldId id="277" r:id="rId8"/>
    <p:sldId id="278" r:id="rId9"/>
    <p:sldId id="279" r:id="rId10"/>
    <p:sldId id="261" r:id="rId11"/>
    <p:sldId id="262" r:id="rId12"/>
    <p:sldId id="263" r:id="rId13"/>
    <p:sldId id="264" r:id="rId14"/>
    <p:sldId id="265" r:id="rId15"/>
    <p:sldId id="271" r:id="rId16"/>
    <p:sldId id="281" r:id="rId17"/>
    <p:sldId id="273" r:id="rId18"/>
    <p:sldId id="267" r:id="rId19"/>
    <p:sldId id="280" r:id="rId20"/>
    <p:sldId id="26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0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DA0A5-484D-214C-BDE5-9BDE523C6597}" type="datetimeFigureOut">
              <a:rPr lang="en-US" smtClean="0"/>
              <a:t>7/10/17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2CEA06-8E44-2D40-AFDD-F25A9953CCF6}" type="slidenum">
              <a:rPr lang="en-US" smtClean="0"/>
              <a:t>‹#›</a:t>
            </a:fld>
            <a:endParaRPr lang="en-US"/>
          </a:p>
        </p:txBody>
      </p:sp>
    </p:spTree>
    <p:extLst>
      <p:ext uri="{BB962C8B-B14F-4D97-AF65-F5344CB8AC3E}">
        <p14:creationId xmlns:p14="http://schemas.microsoft.com/office/powerpoint/2010/main" val="41486271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1BF12-C18E-E94A-9CF5-1C3CBDA3F230}" type="slidenum">
              <a:rPr lang="en-US" smtClean="0"/>
              <a:t>3</a:t>
            </a:fld>
            <a:endParaRPr lang="en-US"/>
          </a:p>
        </p:txBody>
      </p:sp>
    </p:spTree>
    <p:extLst>
      <p:ext uri="{BB962C8B-B14F-4D97-AF65-F5344CB8AC3E}">
        <p14:creationId xmlns:p14="http://schemas.microsoft.com/office/powerpoint/2010/main" val="72159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16DAA5-BA6D-B64F-B66E-B88412641FF8}"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C43D-42BA-2348-9483-FC785F43AA26}" type="slidenum">
              <a:rPr lang="en-US" smtClean="0"/>
              <a:t>‹#›</a:t>
            </a:fld>
            <a:endParaRPr lang="en-US"/>
          </a:p>
        </p:txBody>
      </p:sp>
    </p:spTree>
    <p:extLst>
      <p:ext uri="{BB962C8B-B14F-4D97-AF65-F5344CB8AC3E}">
        <p14:creationId xmlns:p14="http://schemas.microsoft.com/office/powerpoint/2010/main" val="63463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6DAA5-BA6D-B64F-B66E-B88412641FF8}"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C43D-42BA-2348-9483-FC785F43AA26}" type="slidenum">
              <a:rPr lang="en-US" smtClean="0"/>
              <a:t>‹#›</a:t>
            </a:fld>
            <a:endParaRPr lang="en-US"/>
          </a:p>
        </p:txBody>
      </p:sp>
    </p:spTree>
    <p:extLst>
      <p:ext uri="{BB962C8B-B14F-4D97-AF65-F5344CB8AC3E}">
        <p14:creationId xmlns:p14="http://schemas.microsoft.com/office/powerpoint/2010/main" val="221286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6DAA5-BA6D-B64F-B66E-B88412641FF8}"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C43D-42BA-2348-9483-FC785F43AA26}" type="slidenum">
              <a:rPr lang="en-US" smtClean="0"/>
              <a:t>‹#›</a:t>
            </a:fld>
            <a:endParaRPr lang="en-US"/>
          </a:p>
        </p:txBody>
      </p:sp>
    </p:spTree>
    <p:extLst>
      <p:ext uri="{BB962C8B-B14F-4D97-AF65-F5344CB8AC3E}">
        <p14:creationId xmlns:p14="http://schemas.microsoft.com/office/powerpoint/2010/main" val="164209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92115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6DAA5-BA6D-B64F-B66E-B88412641FF8}"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C43D-42BA-2348-9483-FC785F43AA26}" type="slidenum">
              <a:rPr lang="en-US" smtClean="0"/>
              <a:t>‹#›</a:t>
            </a:fld>
            <a:endParaRPr lang="en-US"/>
          </a:p>
        </p:txBody>
      </p:sp>
    </p:spTree>
    <p:extLst>
      <p:ext uri="{BB962C8B-B14F-4D97-AF65-F5344CB8AC3E}">
        <p14:creationId xmlns:p14="http://schemas.microsoft.com/office/powerpoint/2010/main" val="411603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6DAA5-BA6D-B64F-B66E-B88412641FF8}"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C43D-42BA-2348-9483-FC785F43AA26}" type="slidenum">
              <a:rPr lang="en-US" smtClean="0"/>
              <a:t>‹#›</a:t>
            </a:fld>
            <a:endParaRPr lang="en-US"/>
          </a:p>
        </p:txBody>
      </p:sp>
    </p:spTree>
    <p:extLst>
      <p:ext uri="{BB962C8B-B14F-4D97-AF65-F5344CB8AC3E}">
        <p14:creationId xmlns:p14="http://schemas.microsoft.com/office/powerpoint/2010/main" val="3850785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6DAA5-BA6D-B64F-B66E-B88412641FF8}" type="datetimeFigureOut">
              <a:rPr lang="en-US" smtClean="0"/>
              <a:t>7/10/17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CC43D-42BA-2348-9483-FC785F43AA26}" type="slidenum">
              <a:rPr lang="en-US" smtClean="0"/>
              <a:t>‹#›</a:t>
            </a:fld>
            <a:endParaRPr lang="en-US"/>
          </a:p>
        </p:txBody>
      </p:sp>
    </p:spTree>
    <p:extLst>
      <p:ext uri="{BB962C8B-B14F-4D97-AF65-F5344CB8AC3E}">
        <p14:creationId xmlns:p14="http://schemas.microsoft.com/office/powerpoint/2010/main" val="213448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6DAA5-BA6D-B64F-B66E-B88412641FF8}" type="datetimeFigureOut">
              <a:rPr lang="en-US" smtClean="0"/>
              <a:t>7/10/17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CC43D-42BA-2348-9483-FC785F43AA26}" type="slidenum">
              <a:rPr lang="en-US" smtClean="0"/>
              <a:t>‹#›</a:t>
            </a:fld>
            <a:endParaRPr lang="en-US"/>
          </a:p>
        </p:txBody>
      </p:sp>
    </p:spTree>
    <p:extLst>
      <p:ext uri="{BB962C8B-B14F-4D97-AF65-F5344CB8AC3E}">
        <p14:creationId xmlns:p14="http://schemas.microsoft.com/office/powerpoint/2010/main" val="3530696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6DAA5-BA6D-B64F-B66E-B88412641FF8}" type="datetimeFigureOut">
              <a:rPr lang="en-US" smtClean="0"/>
              <a:t>7/10/17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CC43D-42BA-2348-9483-FC785F43AA26}" type="slidenum">
              <a:rPr lang="en-US" smtClean="0"/>
              <a:t>‹#›</a:t>
            </a:fld>
            <a:endParaRPr lang="en-US"/>
          </a:p>
        </p:txBody>
      </p:sp>
    </p:spTree>
    <p:extLst>
      <p:ext uri="{BB962C8B-B14F-4D97-AF65-F5344CB8AC3E}">
        <p14:creationId xmlns:p14="http://schemas.microsoft.com/office/powerpoint/2010/main" val="124831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6DAA5-BA6D-B64F-B66E-B88412641FF8}" type="datetimeFigureOut">
              <a:rPr lang="en-US" smtClean="0"/>
              <a:t>7/10/17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CC43D-42BA-2348-9483-FC785F43AA26}" type="slidenum">
              <a:rPr lang="en-US" smtClean="0"/>
              <a:t>‹#›</a:t>
            </a:fld>
            <a:endParaRPr lang="en-US"/>
          </a:p>
        </p:txBody>
      </p:sp>
    </p:spTree>
    <p:extLst>
      <p:ext uri="{BB962C8B-B14F-4D97-AF65-F5344CB8AC3E}">
        <p14:creationId xmlns:p14="http://schemas.microsoft.com/office/powerpoint/2010/main" val="43797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6DAA5-BA6D-B64F-B66E-B88412641FF8}" type="datetimeFigureOut">
              <a:rPr lang="en-US" smtClean="0"/>
              <a:t>7/10/17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CC43D-42BA-2348-9483-FC785F43AA26}" type="slidenum">
              <a:rPr lang="en-US" smtClean="0"/>
              <a:t>‹#›</a:t>
            </a:fld>
            <a:endParaRPr lang="en-US"/>
          </a:p>
        </p:txBody>
      </p:sp>
    </p:spTree>
    <p:extLst>
      <p:ext uri="{BB962C8B-B14F-4D97-AF65-F5344CB8AC3E}">
        <p14:creationId xmlns:p14="http://schemas.microsoft.com/office/powerpoint/2010/main" val="3097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6DAA5-BA6D-B64F-B66E-B88412641FF8}" type="datetimeFigureOut">
              <a:rPr lang="en-US" smtClean="0"/>
              <a:t>7/10/17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CC43D-42BA-2348-9483-FC785F43AA26}" type="slidenum">
              <a:rPr lang="en-US" smtClean="0"/>
              <a:t>‹#›</a:t>
            </a:fld>
            <a:endParaRPr lang="en-US"/>
          </a:p>
        </p:txBody>
      </p:sp>
    </p:spTree>
    <p:extLst>
      <p:ext uri="{BB962C8B-B14F-4D97-AF65-F5344CB8AC3E}">
        <p14:creationId xmlns:p14="http://schemas.microsoft.com/office/powerpoint/2010/main" val="31199912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6DAA5-BA6D-B64F-B66E-B88412641FF8}" type="datetimeFigureOut">
              <a:rPr lang="en-US" smtClean="0"/>
              <a:t>7/10/17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CC43D-42BA-2348-9483-FC785F43AA26}" type="slidenum">
              <a:rPr lang="en-US" smtClean="0"/>
              <a:t>‹#›</a:t>
            </a:fld>
            <a:endParaRPr lang="en-US"/>
          </a:p>
        </p:txBody>
      </p:sp>
    </p:spTree>
    <p:extLst>
      <p:ext uri="{BB962C8B-B14F-4D97-AF65-F5344CB8AC3E}">
        <p14:creationId xmlns:p14="http://schemas.microsoft.com/office/powerpoint/2010/main" val="742160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hyperlink" Target="https://indico.bnl.gov/getFile.py/access?resId=0&amp;materialId=6&amp;confId=3270"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76175"/>
            <a:ext cx="8229600" cy="3019494"/>
          </a:xfrm>
        </p:spPr>
        <p:txBody>
          <a:bodyPr>
            <a:normAutofit/>
          </a:bodyPr>
          <a:lstStyle/>
          <a:p>
            <a:r>
              <a:rPr lang="en-US" dirty="0" smtClean="0"/>
              <a:t>Homework Questions</a:t>
            </a:r>
            <a:br>
              <a:rPr lang="en-US" dirty="0" smtClean="0"/>
            </a:br>
            <a:r>
              <a:rPr lang="en-US" dirty="0"/>
              <a:t/>
            </a:r>
            <a:br>
              <a:rPr lang="en-US" dirty="0"/>
            </a:br>
            <a:r>
              <a:rPr lang="en-US" dirty="0" smtClean="0"/>
              <a:t>07/11/2017 </a:t>
            </a:r>
            <a:endParaRPr lang="en-US" dirty="0"/>
          </a:p>
        </p:txBody>
      </p:sp>
      <p:sp>
        <p:nvSpPr>
          <p:cNvPr id="5" name="Content Placeholder 4"/>
          <p:cNvSpPr>
            <a:spLocks noGrp="1"/>
          </p:cNvSpPr>
          <p:nvPr>
            <p:ph idx="1"/>
          </p:nvPr>
        </p:nvSpPr>
        <p:spPr>
          <a:xfrm>
            <a:off x="457200" y="1186028"/>
            <a:ext cx="8229600" cy="4118050"/>
          </a:xfrm>
          <a:prstGeom prst="rect">
            <a:avLst/>
          </a:prstGeom>
        </p:spPr>
        <p:txBody>
          <a:bodyPr wrap="square">
            <a:spAutoFit/>
          </a:bodyPr>
          <a:lstStyle/>
          <a:p>
            <a:pPr marL="0" indent="0">
              <a:buNone/>
            </a:pPr>
            <a:endParaRPr lang="en-US" sz="1200" dirty="0"/>
          </a:p>
          <a:p>
            <a:pPr marL="0" indent="0">
              <a:buNone/>
            </a:pPr>
            <a:endParaRPr lang="en-US" sz="1200" dirty="0"/>
          </a:p>
          <a:p>
            <a:pPr marL="0" indent="0" algn="ctr">
              <a:buNone/>
            </a:pPr>
            <a:endParaRPr lang="en-US" dirty="0" smtClean="0"/>
          </a:p>
          <a:p>
            <a:pPr marL="0" indent="0" algn="ctr">
              <a:buNone/>
            </a:pPr>
            <a:endParaRPr lang="en-US" dirty="0"/>
          </a:p>
          <a:p>
            <a:pPr marL="0" indent="0" algn="ctr">
              <a:buNone/>
            </a:pPr>
            <a:endParaRPr lang="en-US" dirty="0"/>
          </a:p>
          <a:p>
            <a:pPr marL="0" indent="0">
              <a:buNone/>
            </a:pPr>
            <a:endParaRPr lang="en-US" dirty="0"/>
          </a:p>
          <a:p>
            <a:pPr marL="0" indent="0" algn="ctr">
              <a:buNone/>
            </a:pPr>
            <a:r>
              <a:rPr lang="en-US" dirty="0" smtClean="0"/>
              <a:t>MVTX BNL Director’s Review</a:t>
            </a:r>
          </a:p>
          <a:p>
            <a:pPr marL="0" indent="0">
              <a:buNone/>
            </a:pPr>
            <a:endParaRPr lang="en-US" sz="1200" dirty="0"/>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377799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95"/>
            <a:ext cx="8229600" cy="1143000"/>
          </a:xfrm>
        </p:spPr>
        <p:txBody>
          <a:bodyPr>
            <a:normAutofit/>
          </a:bodyPr>
          <a:lstStyle/>
          <a:p>
            <a:pPr algn="l"/>
            <a:r>
              <a:rPr lang="en-US" sz="2000" dirty="0" smtClean="0">
                <a:solidFill>
                  <a:srgbClr val="FF0000"/>
                </a:solidFill>
              </a:rPr>
              <a:t>4.) Do the Si detectors affect the Upsilon program (MCS).</a:t>
            </a:r>
            <a:br>
              <a:rPr lang="en-US" sz="2000" dirty="0" smtClean="0">
                <a:solidFill>
                  <a:srgbClr val="FF0000"/>
                </a:solidFill>
              </a:rPr>
            </a:br>
            <a:endParaRPr lang="en-US" sz="2000" dirty="0">
              <a:solidFill>
                <a:srgbClr val="FF0000"/>
              </a:solidFill>
            </a:endParaRPr>
          </a:p>
        </p:txBody>
      </p:sp>
      <p:sp>
        <p:nvSpPr>
          <p:cNvPr id="3" name="Content Placeholder 2"/>
          <p:cNvSpPr>
            <a:spLocks noGrp="1"/>
          </p:cNvSpPr>
          <p:nvPr>
            <p:ph idx="1"/>
          </p:nvPr>
        </p:nvSpPr>
        <p:spPr>
          <a:xfrm>
            <a:off x="371263" y="1045731"/>
            <a:ext cx="8229600" cy="1627767"/>
          </a:xfrm>
        </p:spPr>
        <p:txBody>
          <a:bodyPr>
            <a:normAutofit fontScale="47500" lnSpcReduction="20000"/>
          </a:bodyPr>
          <a:lstStyle/>
          <a:p>
            <a:pPr marL="514350" indent="-514350">
              <a:buFont typeface="+mj-lt"/>
              <a:buAutoNum type="arabicPeriod"/>
            </a:pPr>
            <a:r>
              <a:rPr lang="en-US" dirty="0" smtClean="0">
                <a:solidFill>
                  <a:srgbClr val="0000FF"/>
                </a:solidFill>
              </a:rPr>
              <a:t>MVTX has positive impact on the Upsilon program, with slightly improved mass resolution, 91MeV </a:t>
            </a:r>
            <a:r>
              <a:rPr lang="en-US" dirty="0" err="1" smtClean="0">
                <a:solidFill>
                  <a:srgbClr val="0000FF"/>
                </a:solidFill>
              </a:rPr>
              <a:t>vs</a:t>
            </a:r>
            <a:r>
              <a:rPr lang="en-US" dirty="0" smtClean="0">
                <a:solidFill>
                  <a:srgbClr val="0000FF"/>
                </a:solidFill>
              </a:rPr>
              <a:t> 92MeV, as shown bellow.</a:t>
            </a:r>
          </a:p>
          <a:p>
            <a:pPr marL="514350" indent="-514350">
              <a:buFont typeface="+mj-lt"/>
              <a:buAutoNum type="arabicPeriod"/>
            </a:pPr>
            <a:r>
              <a:rPr lang="en-US" dirty="0" smtClean="0"/>
              <a:t>Primary vertex is very important for upsilon signal identification, and is provided only by </a:t>
            </a:r>
            <a:r>
              <a:rPr lang="en-US" dirty="0"/>
              <a:t>S</a:t>
            </a:r>
            <a:r>
              <a:rPr lang="en-US" dirty="0" smtClean="0"/>
              <a:t>i detectors, particularly in low multiplicity events, such as in </a:t>
            </a:r>
            <a:r>
              <a:rPr lang="en-US" dirty="0" err="1" smtClean="0"/>
              <a:t>p+p</a:t>
            </a:r>
            <a:r>
              <a:rPr lang="en-US" dirty="0" smtClean="0"/>
              <a:t>. Without precision primary vertex, the </a:t>
            </a:r>
            <a:r>
              <a:rPr lang="en-US" dirty="0" err="1" smtClean="0"/>
              <a:t>Upsiloon</a:t>
            </a:r>
            <a:r>
              <a:rPr lang="en-US" dirty="0" smtClean="0"/>
              <a:t> mass resolution is poor, ~103MeV (13% worse)</a:t>
            </a:r>
          </a:p>
          <a:p>
            <a:pPr marL="514350" indent="-514350">
              <a:buFont typeface="+mj-lt"/>
              <a:buAutoNum type="arabicPeriod"/>
            </a:pPr>
            <a:r>
              <a:rPr lang="en-US" dirty="0" smtClean="0"/>
              <a:t>Open beauty cross section provides the important baseline for Upsilon suppression interpretation, and only possible w/ MVTX. </a:t>
            </a:r>
          </a:p>
        </p:txBody>
      </p:sp>
      <p:pic>
        <p:nvPicPr>
          <p:cNvPr id="5" name="Shape 105"/>
          <p:cNvPicPr preferRelativeResize="0"/>
          <p:nvPr/>
        </p:nvPicPr>
        <p:blipFill>
          <a:blip r:embed="rId2">
            <a:alphaModFix/>
          </a:blip>
          <a:stretch>
            <a:fillRect/>
          </a:stretch>
        </p:blipFill>
        <p:spPr>
          <a:xfrm>
            <a:off x="371263" y="3470906"/>
            <a:ext cx="2467509" cy="3191533"/>
          </a:xfrm>
          <a:prstGeom prst="rect">
            <a:avLst/>
          </a:prstGeom>
          <a:noFill/>
          <a:ln>
            <a:noFill/>
          </a:ln>
        </p:spPr>
      </p:pic>
      <p:pic>
        <p:nvPicPr>
          <p:cNvPr id="6" name="Shape 107"/>
          <p:cNvPicPr preferRelativeResize="0"/>
          <p:nvPr/>
        </p:nvPicPr>
        <p:blipFill>
          <a:blip r:embed="rId3">
            <a:alphaModFix/>
          </a:blip>
          <a:stretch>
            <a:fillRect/>
          </a:stretch>
        </p:blipFill>
        <p:spPr>
          <a:xfrm>
            <a:off x="3348202" y="3549350"/>
            <a:ext cx="2428241" cy="3113089"/>
          </a:xfrm>
          <a:prstGeom prst="rect">
            <a:avLst/>
          </a:prstGeom>
          <a:noFill/>
          <a:ln>
            <a:noFill/>
          </a:ln>
        </p:spPr>
      </p:pic>
      <p:sp>
        <p:nvSpPr>
          <p:cNvPr id="7" name="Shape 106"/>
          <p:cNvSpPr txBox="1"/>
          <p:nvPr/>
        </p:nvSpPr>
        <p:spPr>
          <a:xfrm>
            <a:off x="126363" y="2688050"/>
            <a:ext cx="3000000" cy="861300"/>
          </a:xfrm>
          <a:prstGeom prst="rect">
            <a:avLst/>
          </a:prstGeom>
          <a:noFill/>
          <a:ln>
            <a:noFill/>
          </a:ln>
        </p:spPr>
        <p:txBody>
          <a:bodyPr lIns="91425" tIns="91425" rIns="91425" bIns="91425" anchor="ctr" anchorCtr="0">
            <a:noAutofit/>
          </a:bodyPr>
          <a:lstStyle/>
          <a:p>
            <a:pPr lvl="0" algn="ctr" rtl="0">
              <a:lnSpc>
                <a:spcPct val="115000"/>
              </a:lnSpc>
              <a:spcBef>
                <a:spcPts val="0"/>
              </a:spcBef>
              <a:spcAft>
                <a:spcPts val="1600"/>
              </a:spcAft>
              <a:buNone/>
            </a:pPr>
            <a:r>
              <a:rPr lang="en" dirty="0">
                <a:solidFill>
                  <a:schemeClr val="dk2"/>
                </a:solidFill>
              </a:rPr>
              <a:t>Vertex + </a:t>
            </a:r>
            <a:r>
              <a:rPr lang="en" b="1" dirty="0">
                <a:solidFill>
                  <a:schemeClr val="dk2"/>
                </a:solidFill>
              </a:rPr>
              <a:t>MVTX </a:t>
            </a:r>
            <a:r>
              <a:rPr lang="en" dirty="0">
                <a:solidFill>
                  <a:schemeClr val="dk2"/>
                </a:solidFill>
              </a:rPr>
              <a:t>+ INTT+TPC</a:t>
            </a:r>
            <a:br>
              <a:rPr lang="en" dirty="0">
                <a:solidFill>
                  <a:schemeClr val="dk2"/>
                </a:solidFill>
              </a:rPr>
            </a:br>
            <a:r>
              <a:rPr lang="en" dirty="0">
                <a:solidFill>
                  <a:schemeClr val="dk2"/>
                </a:solidFill>
              </a:rPr>
              <a:t>Width = 91 MeV/c2</a:t>
            </a:r>
          </a:p>
        </p:txBody>
      </p:sp>
      <p:sp>
        <p:nvSpPr>
          <p:cNvPr id="8" name="Shape 108"/>
          <p:cNvSpPr txBox="1"/>
          <p:nvPr/>
        </p:nvSpPr>
        <p:spPr>
          <a:xfrm>
            <a:off x="3227488" y="2727024"/>
            <a:ext cx="2548955" cy="861300"/>
          </a:xfrm>
          <a:prstGeom prst="rect">
            <a:avLst/>
          </a:prstGeom>
          <a:noFill/>
          <a:ln>
            <a:noFill/>
          </a:ln>
        </p:spPr>
        <p:txBody>
          <a:bodyPr lIns="91425" tIns="91425" rIns="91425" bIns="91425" anchor="ctr" anchorCtr="0">
            <a:noAutofit/>
          </a:bodyPr>
          <a:lstStyle/>
          <a:p>
            <a:pPr lvl="0" algn="ctr" rtl="0">
              <a:lnSpc>
                <a:spcPct val="115000"/>
              </a:lnSpc>
              <a:spcBef>
                <a:spcPts val="0"/>
              </a:spcBef>
              <a:spcAft>
                <a:spcPts val="1600"/>
              </a:spcAft>
              <a:buNone/>
            </a:pPr>
            <a:r>
              <a:rPr lang="en" dirty="0">
                <a:solidFill>
                  <a:schemeClr val="dk2"/>
                </a:solidFill>
              </a:rPr>
              <a:t>Vertex + </a:t>
            </a:r>
            <a:r>
              <a:rPr lang="en" b="1" dirty="0">
                <a:solidFill>
                  <a:schemeClr val="dk2"/>
                </a:solidFill>
              </a:rPr>
              <a:t>NO MVTX</a:t>
            </a:r>
            <a:r>
              <a:rPr lang="en" dirty="0">
                <a:solidFill>
                  <a:schemeClr val="dk2"/>
                </a:solidFill>
              </a:rPr>
              <a:t> + INTT+TPC</a:t>
            </a:r>
            <a:br>
              <a:rPr lang="en" dirty="0">
                <a:solidFill>
                  <a:schemeClr val="dk2"/>
                </a:solidFill>
              </a:rPr>
            </a:br>
            <a:r>
              <a:rPr lang="en" dirty="0">
                <a:solidFill>
                  <a:schemeClr val="dk2"/>
                </a:solidFill>
              </a:rPr>
              <a:t>Width = 92 MeV/c2</a:t>
            </a:r>
          </a:p>
        </p:txBody>
      </p:sp>
      <p:pic>
        <p:nvPicPr>
          <p:cNvPr id="10" name="Shape 113"/>
          <p:cNvPicPr preferRelativeResize="0"/>
          <p:nvPr/>
        </p:nvPicPr>
        <p:blipFill>
          <a:blip r:embed="rId4">
            <a:alphaModFix/>
          </a:blip>
          <a:stretch>
            <a:fillRect/>
          </a:stretch>
        </p:blipFill>
        <p:spPr>
          <a:xfrm>
            <a:off x="6411486" y="3549350"/>
            <a:ext cx="2373664" cy="3074115"/>
          </a:xfrm>
          <a:prstGeom prst="rect">
            <a:avLst/>
          </a:prstGeom>
          <a:noFill/>
          <a:ln>
            <a:noFill/>
          </a:ln>
        </p:spPr>
      </p:pic>
      <p:sp>
        <p:nvSpPr>
          <p:cNvPr id="11" name="Shape 118"/>
          <p:cNvSpPr txBox="1"/>
          <p:nvPr/>
        </p:nvSpPr>
        <p:spPr>
          <a:xfrm>
            <a:off x="6227488" y="2727024"/>
            <a:ext cx="2695065" cy="861300"/>
          </a:xfrm>
          <a:prstGeom prst="rect">
            <a:avLst/>
          </a:prstGeom>
          <a:noFill/>
          <a:ln>
            <a:noFill/>
          </a:ln>
        </p:spPr>
        <p:txBody>
          <a:bodyPr lIns="91425" tIns="91425" rIns="91425" bIns="91425" anchor="ctr" anchorCtr="0">
            <a:noAutofit/>
          </a:bodyPr>
          <a:lstStyle/>
          <a:p>
            <a:pPr lvl="0" algn="ctr" rtl="0">
              <a:lnSpc>
                <a:spcPct val="115000"/>
              </a:lnSpc>
              <a:spcBef>
                <a:spcPts val="0"/>
              </a:spcBef>
              <a:spcAft>
                <a:spcPts val="1600"/>
              </a:spcAft>
              <a:buNone/>
            </a:pPr>
            <a:r>
              <a:rPr lang="en" b="1" dirty="0">
                <a:solidFill>
                  <a:schemeClr val="dk2"/>
                </a:solidFill>
              </a:rPr>
              <a:t>NO Vertex </a:t>
            </a:r>
            <a:r>
              <a:rPr lang="en" dirty="0">
                <a:solidFill>
                  <a:schemeClr val="dk2"/>
                </a:solidFill>
              </a:rPr>
              <a:t>+ </a:t>
            </a:r>
            <a:r>
              <a:rPr lang="en" b="1" dirty="0">
                <a:solidFill>
                  <a:schemeClr val="dk2"/>
                </a:solidFill>
              </a:rPr>
              <a:t>NO MVTX</a:t>
            </a:r>
            <a:r>
              <a:rPr lang="en" dirty="0">
                <a:solidFill>
                  <a:schemeClr val="dk2"/>
                </a:solidFill>
              </a:rPr>
              <a:t> + INTT+TPC</a:t>
            </a:r>
            <a:br>
              <a:rPr lang="en" dirty="0">
                <a:solidFill>
                  <a:schemeClr val="dk2"/>
                </a:solidFill>
              </a:rPr>
            </a:br>
            <a:r>
              <a:rPr lang="en" dirty="0">
                <a:solidFill>
                  <a:schemeClr val="dk2"/>
                </a:solidFill>
              </a:rPr>
              <a:t>Width = 103 MeV/c2</a:t>
            </a:r>
          </a:p>
        </p:txBody>
      </p:sp>
    </p:spTree>
    <p:extLst>
      <p:ext uri="{BB962C8B-B14F-4D97-AF65-F5344CB8AC3E}">
        <p14:creationId xmlns:p14="http://schemas.microsoft.com/office/powerpoint/2010/main" val="3900649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gn="l"/>
            <a:r>
              <a:rPr lang="en-US" sz="2000" dirty="0" smtClean="0"/>
              <a:t>5.) Explain the scenarios that justify the addition of 20 additional staves</a:t>
            </a:r>
            <a:br>
              <a:rPr lang="en-US" sz="2000" dirty="0" smtClean="0"/>
            </a:br>
            <a:r>
              <a:rPr lang="en-US" sz="2000" dirty="0" smtClean="0"/>
              <a:t>in the baseline cost.   And how would you actually use them in case of a</a:t>
            </a:r>
            <a:br>
              <a:rPr lang="en-US" sz="2000" dirty="0" smtClean="0"/>
            </a:br>
            <a:r>
              <a:rPr lang="en-US" sz="2000" dirty="0" smtClean="0"/>
              <a:t>damaged detector?  Is a group of 4, 24 or 48 better? </a:t>
            </a:r>
            <a:br>
              <a:rPr lang="en-US" sz="2000" dirty="0" smtClean="0"/>
            </a:br>
            <a:endParaRPr lang="en-US" sz="2000" dirty="0"/>
          </a:p>
        </p:txBody>
      </p:sp>
      <p:sp>
        <p:nvSpPr>
          <p:cNvPr id="3" name="Content Placeholder 2"/>
          <p:cNvSpPr>
            <a:spLocks noGrp="1"/>
          </p:cNvSpPr>
          <p:nvPr>
            <p:ph idx="1"/>
          </p:nvPr>
        </p:nvSpPr>
        <p:spPr/>
        <p:txBody>
          <a:bodyPr/>
          <a:lstStyle/>
          <a:p>
            <a:r>
              <a:rPr lang="en-US" sz="2000" dirty="0" smtClean="0"/>
              <a:t>To mitigate risk, we would like to have enough staves to fully replace the inner two layers (12+16=28), plus 10% spares</a:t>
            </a:r>
          </a:p>
          <a:p>
            <a:pPr lvl="1"/>
            <a:r>
              <a:rPr lang="en-US" sz="1800" dirty="0" smtClean="0"/>
              <a:t>(48+28)+ 8(10%) = 84</a:t>
            </a:r>
          </a:p>
          <a:p>
            <a:pPr lvl="1"/>
            <a:r>
              <a:rPr lang="en-US" sz="1800" dirty="0" smtClean="0"/>
              <a:t>CHF$11,600x84 = CHF$974,400 = US$ 1,008,300</a:t>
            </a:r>
          </a:p>
          <a:p>
            <a:pPr lvl="1"/>
            <a:r>
              <a:rPr lang="en-US" sz="1800" dirty="0"/>
              <a:t>B</a:t>
            </a:r>
            <a:r>
              <a:rPr lang="en-US" sz="1800" dirty="0" smtClean="0"/>
              <a:t>udget: 2.5%+35% : total 1.40M </a:t>
            </a:r>
          </a:p>
          <a:p>
            <a:endParaRPr lang="en-US" sz="2200" dirty="0" smtClean="0"/>
          </a:p>
          <a:p>
            <a:r>
              <a:rPr lang="en-US" sz="2200" dirty="0" smtClean="0"/>
              <a:t>The budget in the current project file: 1.40M</a:t>
            </a:r>
          </a:p>
          <a:p>
            <a:endParaRPr lang="en-US" dirty="0"/>
          </a:p>
        </p:txBody>
      </p:sp>
    </p:spTree>
    <p:extLst>
      <p:ext uri="{BB962C8B-B14F-4D97-AF65-F5344CB8AC3E}">
        <p14:creationId xmlns:p14="http://schemas.microsoft.com/office/powerpoint/2010/main" val="1586755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l"/>
            <a:r>
              <a:rPr lang="en-US" sz="2000" dirty="0" smtClean="0"/>
              <a:t>6.) Would it be better to build a spare half barrel?  Or even a full</a:t>
            </a:r>
            <a:br>
              <a:rPr lang="en-US" sz="2000" dirty="0" smtClean="0"/>
            </a:br>
            <a:r>
              <a:rPr lang="en-US" sz="2000" dirty="0" smtClean="0"/>
              <a:t>detector?</a:t>
            </a:r>
            <a:br>
              <a:rPr lang="en-US" sz="2000" dirty="0" smtClean="0"/>
            </a:br>
            <a:endParaRPr lang="en-US" sz="2000" dirty="0"/>
          </a:p>
        </p:txBody>
      </p:sp>
      <p:sp>
        <p:nvSpPr>
          <p:cNvPr id="3" name="Content Placeholder 2"/>
          <p:cNvSpPr>
            <a:spLocks noGrp="1"/>
          </p:cNvSpPr>
          <p:nvPr>
            <p:ph idx="1"/>
          </p:nvPr>
        </p:nvSpPr>
        <p:spPr/>
        <p:txBody>
          <a:bodyPr>
            <a:normAutofit/>
          </a:bodyPr>
          <a:lstStyle/>
          <a:p>
            <a:r>
              <a:rPr lang="en-US" sz="1800" dirty="0" smtClean="0"/>
              <a:t>NO.  </a:t>
            </a:r>
          </a:p>
          <a:p>
            <a:pPr lvl="1"/>
            <a:r>
              <a:rPr lang="en-US" sz="1800" dirty="0" smtClean="0"/>
              <a:t>Prefer a full 2 inner layer detector replacement staves(28) over a half barrel replacement assembly(24staves + mechanical support).</a:t>
            </a:r>
          </a:p>
          <a:p>
            <a:pPr lvl="1"/>
            <a:r>
              <a:rPr lang="en-US" sz="1800" dirty="0" smtClean="0"/>
              <a:t>A full detector is cost prohibitive. </a:t>
            </a:r>
            <a:endParaRPr lang="en-US" sz="1800" dirty="0"/>
          </a:p>
        </p:txBody>
      </p:sp>
    </p:spTree>
    <p:extLst>
      <p:ext uri="{BB962C8B-B14F-4D97-AF65-F5344CB8AC3E}">
        <p14:creationId xmlns:p14="http://schemas.microsoft.com/office/powerpoint/2010/main" val="2596908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7.) What is the basis for  choosing 35% overall project contingency?</a:t>
            </a:r>
            <a:br>
              <a:rPr lang="en-US" sz="2000" dirty="0" smtClean="0"/>
            </a:br>
            <a:endParaRPr lang="en-US" sz="2000" dirty="0"/>
          </a:p>
        </p:txBody>
      </p:sp>
      <p:sp>
        <p:nvSpPr>
          <p:cNvPr id="3" name="Content Placeholder 2"/>
          <p:cNvSpPr>
            <a:spLocks noGrp="1"/>
          </p:cNvSpPr>
          <p:nvPr>
            <p:ph idx="1"/>
          </p:nvPr>
        </p:nvSpPr>
        <p:spPr>
          <a:xfrm>
            <a:off x="457200" y="1600201"/>
            <a:ext cx="8229600" cy="2844602"/>
          </a:xfrm>
        </p:spPr>
        <p:txBody>
          <a:bodyPr/>
          <a:lstStyle/>
          <a:p>
            <a:r>
              <a:rPr lang="en-US" sz="1800" dirty="0" smtClean="0"/>
              <a:t>For a project at this stage, one would assign ~40% contingency. Given a lot of work has been done by ALICE and ATLAS, plus LANL LDRD, we estimate a smaller contingency of 35%.</a:t>
            </a:r>
          </a:p>
        </p:txBody>
      </p:sp>
    </p:spTree>
    <p:extLst>
      <p:ext uri="{BB962C8B-B14F-4D97-AF65-F5344CB8AC3E}">
        <p14:creationId xmlns:p14="http://schemas.microsoft.com/office/powerpoint/2010/main" val="139887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l"/>
            <a:r>
              <a:rPr lang="en-US" sz="2000" dirty="0" smtClean="0"/>
              <a:t>8.) Who does mechanical mount  design after final design choices have been</a:t>
            </a:r>
            <a:br>
              <a:rPr lang="en-US" sz="2000" dirty="0" smtClean="0"/>
            </a:br>
            <a:r>
              <a:rPr lang="en-US" sz="2000" dirty="0" smtClean="0"/>
              <a:t>made?  (LANL LDRD or Project funds)   </a:t>
            </a:r>
            <a:br>
              <a:rPr lang="en-US" sz="2000" dirty="0" smtClean="0"/>
            </a:br>
            <a:endParaRPr lang="en-US" sz="2000" dirty="0"/>
          </a:p>
        </p:txBody>
      </p:sp>
      <p:sp>
        <p:nvSpPr>
          <p:cNvPr id="3" name="Content Placeholder 2"/>
          <p:cNvSpPr>
            <a:spLocks noGrp="1"/>
          </p:cNvSpPr>
          <p:nvPr>
            <p:ph idx="1"/>
          </p:nvPr>
        </p:nvSpPr>
        <p:spPr>
          <a:xfrm>
            <a:off x="457200" y="1600200"/>
            <a:ext cx="8229600" cy="2172997"/>
          </a:xfrm>
        </p:spPr>
        <p:txBody>
          <a:bodyPr>
            <a:normAutofit/>
          </a:bodyPr>
          <a:lstStyle/>
          <a:p>
            <a:r>
              <a:rPr lang="en-US" sz="1800" dirty="0" smtClean="0"/>
              <a:t>MIT and LANL will do the final design of mechanical mount as part of MVTX task. </a:t>
            </a:r>
            <a:endParaRPr lang="en-US" sz="1800" dirty="0"/>
          </a:p>
        </p:txBody>
      </p:sp>
    </p:spTree>
    <p:extLst>
      <p:ext uri="{BB962C8B-B14F-4D97-AF65-F5344CB8AC3E}">
        <p14:creationId xmlns:p14="http://schemas.microsoft.com/office/powerpoint/2010/main" val="402349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algn="l"/>
            <a:r>
              <a:rPr lang="en-US" sz="2000" dirty="0" smtClean="0"/>
              <a:t>9) </a:t>
            </a:r>
            <a:r>
              <a:rPr lang="en-US" sz="2000" dirty="0" smtClean="0">
                <a:effectLst/>
              </a:rPr>
              <a:t>LV power over 10 m cables.  Please provide a link to the modelling to</a:t>
            </a:r>
            <a:br>
              <a:rPr lang="en-US" sz="2000" dirty="0" smtClean="0">
                <a:effectLst/>
              </a:rPr>
            </a:br>
            <a:r>
              <a:rPr lang="en-US" sz="2000" dirty="0" smtClean="0">
                <a:effectLst/>
              </a:rPr>
              <a:t>show that load transients are effectively mitigated by their filter network.</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75" y="2895600"/>
            <a:ext cx="8389225" cy="373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1549" y="1079932"/>
            <a:ext cx="8578676" cy="1815882"/>
          </a:xfrm>
          <a:prstGeom prst="rect">
            <a:avLst/>
          </a:prstGeom>
          <a:noFill/>
        </p:spPr>
        <p:txBody>
          <a:bodyPr wrap="square" rtlCol="0">
            <a:spAutoFit/>
          </a:bodyPr>
          <a:lstStyle/>
          <a:p>
            <a:r>
              <a:rPr lang="en-US" sz="1600" dirty="0" smtClean="0"/>
              <a:t>Power distribution system for VDDA, VDDD simulated in SPICE, including filtering capacitors and 10 m long cables. The Response looks as expected and reasonable.</a:t>
            </a:r>
          </a:p>
          <a:p>
            <a:r>
              <a:rPr lang="en-US" sz="1600" dirty="0" smtClean="0"/>
              <a:t>Model and plot settings available at https://drive.google.com/drive/folders/0B46PW6jNNLe6NDNVUFpCbXZRdWc?usp=sharing</a:t>
            </a:r>
          </a:p>
          <a:p>
            <a:r>
              <a:rPr lang="en-US" sz="1600" i="1" dirty="0" smtClean="0">
                <a:solidFill>
                  <a:srgbClr val="0000FF"/>
                </a:solidFill>
              </a:rPr>
              <a:t>The simulation refers to a ITS outer barrel module, with current and electrical characteristics of the cables very similar to the inner stave. </a:t>
            </a:r>
          </a:p>
          <a:p>
            <a:endParaRPr lang="en-US" sz="1600" i="1" dirty="0"/>
          </a:p>
        </p:txBody>
      </p:sp>
      <p:sp>
        <p:nvSpPr>
          <p:cNvPr id="3" name="Rectangle 2"/>
          <p:cNvSpPr/>
          <p:nvPr/>
        </p:nvSpPr>
        <p:spPr>
          <a:xfrm>
            <a:off x="5194451" y="4000699"/>
            <a:ext cx="1651912" cy="1995575"/>
          </a:xfrm>
          <a:prstGeom prst="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48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91" y="1767057"/>
            <a:ext cx="7554007" cy="502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5593" y="425096"/>
            <a:ext cx="7706407" cy="1200329"/>
          </a:xfrm>
          <a:prstGeom prst="rect">
            <a:avLst/>
          </a:prstGeom>
          <a:noFill/>
        </p:spPr>
        <p:txBody>
          <a:bodyPr wrap="square" rtlCol="0">
            <a:spAutoFit/>
          </a:bodyPr>
          <a:lstStyle/>
          <a:p>
            <a:r>
              <a:rPr lang="en-US" dirty="0" smtClean="0"/>
              <a:t>SPICE model response to </a:t>
            </a:r>
            <a:r>
              <a:rPr lang="en-US" b="1" dirty="0" smtClean="0"/>
              <a:t>latch-up overcurrent</a:t>
            </a:r>
            <a:r>
              <a:rPr lang="en-US" dirty="0" smtClean="0"/>
              <a:t>. Note that the response time of the current measured in the shunt lags the current applied in the module by 1.5 </a:t>
            </a:r>
            <a:r>
              <a:rPr lang="en-US" dirty="0" err="1" smtClean="0"/>
              <a:t>ms.</a:t>
            </a:r>
            <a:r>
              <a:rPr lang="en-US" dirty="0" smtClean="0"/>
              <a:t> The power (green) is removed after 10 </a:t>
            </a:r>
            <a:r>
              <a:rPr lang="en-US" dirty="0" err="1" smtClean="0"/>
              <a:t>ms</a:t>
            </a:r>
            <a:r>
              <a:rPr lang="en-US" dirty="0" smtClean="0"/>
              <a:t> (to 0.5V).  No over/under shooting in the Voltage seen by the sensor.</a:t>
            </a:r>
            <a:endParaRPr lang="en-US" dirty="0"/>
          </a:p>
        </p:txBody>
      </p:sp>
      <p:sp>
        <p:nvSpPr>
          <p:cNvPr id="7" name="TextBox 6"/>
          <p:cNvSpPr txBox="1"/>
          <p:nvPr/>
        </p:nvSpPr>
        <p:spPr>
          <a:xfrm>
            <a:off x="5404877" y="3650030"/>
            <a:ext cx="886012" cy="307777"/>
          </a:xfrm>
          <a:prstGeom prst="rect">
            <a:avLst/>
          </a:prstGeom>
          <a:noFill/>
        </p:spPr>
        <p:txBody>
          <a:bodyPr wrap="none" rtlCol="0">
            <a:spAutoFit/>
          </a:bodyPr>
          <a:lstStyle/>
          <a:p>
            <a:r>
              <a:rPr lang="en-US" sz="1400" dirty="0" smtClean="0"/>
              <a:t>threshold</a:t>
            </a:r>
            <a:endParaRPr lang="en-US" sz="1400" dirty="0"/>
          </a:p>
        </p:txBody>
      </p:sp>
      <p:sp>
        <p:nvSpPr>
          <p:cNvPr id="8" name="TextBox 7"/>
          <p:cNvSpPr txBox="1"/>
          <p:nvPr/>
        </p:nvSpPr>
        <p:spPr>
          <a:xfrm>
            <a:off x="1703393" y="1976273"/>
            <a:ext cx="627095" cy="307777"/>
          </a:xfrm>
          <a:prstGeom prst="rect">
            <a:avLst/>
          </a:prstGeom>
          <a:noFill/>
        </p:spPr>
        <p:txBody>
          <a:bodyPr wrap="none" rtlCol="0">
            <a:spAutoFit/>
          </a:bodyPr>
          <a:lstStyle/>
          <a:p>
            <a:r>
              <a:rPr lang="en-US" sz="1400" dirty="0" err="1" smtClean="0"/>
              <a:t>V_out</a:t>
            </a:r>
            <a:endParaRPr lang="en-US" sz="1400" dirty="0"/>
          </a:p>
        </p:txBody>
      </p:sp>
      <p:sp>
        <p:nvSpPr>
          <p:cNvPr id="9" name="TextBox 8"/>
          <p:cNvSpPr txBox="1"/>
          <p:nvPr/>
        </p:nvSpPr>
        <p:spPr>
          <a:xfrm>
            <a:off x="4666219" y="2130162"/>
            <a:ext cx="636713" cy="307777"/>
          </a:xfrm>
          <a:prstGeom prst="rect">
            <a:avLst/>
          </a:prstGeom>
          <a:noFill/>
        </p:spPr>
        <p:txBody>
          <a:bodyPr wrap="none" rtlCol="0">
            <a:spAutoFit/>
          </a:bodyPr>
          <a:lstStyle/>
          <a:p>
            <a:r>
              <a:rPr lang="en-US" sz="1400" dirty="0" err="1" smtClean="0"/>
              <a:t>I_load</a:t>
            </a:r>
            <a:endParaRPr lang="en-US" sz="1400" dirty="0"/>
          </a:p>
        </p:txBody>
      </p:sp>
      <p:sp>
        <p:nvSpPr>
          <p:cNvPr id="10" name="TextBox 9"/>
          <p:cNvSpPr txBox="1"/>
          <p:nvPr/>
        </p:nvSpPr>
        <p:spPr>
          <a:xfrm>
            <a:off x="2016941" y="4366149"/>
            <a:ext cx="998222" cy="307777"/>
          </a:xfrm>
          <a:prstGeom prst="rect">
            <a:avLst/>
          </a:prstGeom>
          <a:noFill/>
        </p:spPr>
        <p:txBody>
          <a:bodyPr wrap="none" rtlCol="0">
            <a:spAutoFit/>
          </a:bodyPr>
          <a:lstStyle/>
          <a:p>
            <a:r>
              <a:rPr lang="en-US" sz="1400" dirty="0" smtClean="0"/>
              <a:t>I measured</a:t>
            </a:r>
            <a:endParaRPr lang="en-US" sz="1400" dirty="0"/>
          </a:p>
        </p:txBody>
      </p:sp>
      <p:sp>
        <p:nvSpPr>
          <p:cNvPr id="11" name="TextBox 10"/>
          <p:cNvSpPr txBox="1"/>
          <p:nvPr/>
        </p:nvSpPr>
        <p:spPr>
          <a:xfrm>
            <a:off x="6838417" y="2128182"/>
            <a:ext cx="824136" cy="307777"/>
          </a:xfrm>
          <a:prstGeom prst="rect">
            <a:avLst/>
          </a:prstGeom>
          <a:noFill/>
        </p:spPr>
        <p:txBody>
          <a:bodyPr wrap="none" rtlCol="0">
            <a:spAutoFit/>
          </a:bodyPr>
          <a:lstStyle/>
          <a:p>
            <a:r>
              <a:rPr lang="en-US" sz="1400" b="1" dirty="0" smtClean="0"/>
              <a:t>LU event</a:t>
            </a:r>
            <a:endParaRPr lang="en-US" sz="1400" b="1" dirty="0"/>
          </a:p>
        </p:txBody>
      </p:sp>
      <p:sp>
        <p:nvSpPr>
          <p:cNvPr id="12" name="TextBox 11"/>
          <p:cNvSpPr txBox="1"/>
          <p:nvPr/>
        </p:nvSpPr>
        <p:spPr>
          <a:xfrm>
            <a:off x="1862826" y="2745701"/>
            <a:ext cx="1010213" cy="307777"/>
          </a:xfrm>
          <a:prstGeom prst="rect">
            <a:avLst/>
          </a:prstGeom>
          <a:noFill/>
        </p:spPr>
        <p:txBody>
          <a:bodyPr wrap="none" rtlCol="0">
            <a:spAutoFit/>
          </a:bodyPr>
          <a:lstStyle/>
          <a:p>
            <a:r>
              <a:rPr lang="en-US" sz="1400" dirty="0" smtClean="0"/>
              <a:t>V</a:t>
            </a:r>
            <a:r>
              <a:rPr lang="en-US" sz="1400" dirty="0"/>
              <a:t> </a:t>
            </a:r>
            <a:r>
              <a:rPr lang="en-US" sz="1400" dirty="0" smtClean="0"/>
              <a:t>@ sensor</a:t>
            </a:r>
            <a:endParaRPr lang="en-US" sz="1400" dirty="0"/>
          </a:p>
        </p:txBody>
      </p:sp>
    </p:spTree>
    <p:extLst>
      <p:ext uri="{BB962C8B-B14F-4D97-AF65-F5344CB8AC3E}">
        <p14:creationId xmlns:p14="http://schemas.microsoft.com/office/powerpoint/2010/main" val="2845302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493" y="1751301"/>
            <a:ext cx="7517856" cy="454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374858"/>
            <a:ext cx="7706407" cy="923330"/>
          </a:xfrm>
          <a:prstGeom prst="rect">
            <a:avLst/>
          </a:prstGeom>
          <a:noFill/>
        </p:spPr>
        <p:txBody>
          <a:bodyPr wrap="square" rtlCol="0">
            <a:spAutoFit/>
          </a:bodyPr>
          <a:lstStyle/>
          <a:p>
            <a:r>
              <a:rPr lang="en-US" dirty="0" smtClean="0"/>
              <a:t>SPICE model response to </a:t>
            </a:r>
            <a:r>
              <a:rPr lang="en-US" b="1" dirty="0" smtClean="0"/>
              <a:t>Start-up sequence</a:t>
            </a:r>
            <a:r>
              <a:rPr lang="en-US" dirty="0" smtClean="0"/>
              <a:t>. Note that there are no overshoots in the voltage delivered to the sensor (cyan). Similar response for simulated power glitches.</a:t>
            </a:r>
            <a:endParaRPr lang="en-US" dirty="0"/>
          </a:p>
        </p:txBody>
      </p:sp>
      <p:sp>
        <p:nvSpPr>
          <p:cNvPr id="6" name="TextBox 5"/>
          <p:cNvSpPr txBox="1"/>
          <p:nvPr/>
        </p:nvSpPr>
        <p:spPr>
          <a:xfrm>
            <a:off x="4706905" y="3349823"/>
            <a:ext cx="859531" cy="307777"/>
          </a:xfrm>
          <a:prstGeom prst="rect">
            <a:avLst/>
          </a:prstGeom>
          <a:noFill/>
        </p:spPr>
        <p:txBody>
          <a:bodyPr wrap="none" rtlCol="0">
            <a:spAutoFit/>
          </a:bodyPr>
          <a:lstStyle/>
          <a:p>
            <a:r>
              <a:rPr lang="en-US" sz="1400" dirty="0" err="1" smtClean="0"/>
              <a:t>V_sensor</a:t>
            </a:r>
            <a:endParaRPr lang="en-US" sz="1400" dirty="0"/>
          </a:p>
        </p:txBody>
      </p:sp>
    </p:spTree>
    <p:extLst>
      <p:ext uri="{BB962C8B-B14F-4D97-AF65-F5344CB8AC3E}">
        <p14:creationId xmlns:p14="http://schemas.microsoft.com/office/powerpoint/2010/main" val="102283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l"/>
            <a:r>
              <a:rPr lang="en-US" sz="2000" dirty="0" smtClean="0"/>
              <a:t>10.) Cesar slide 8: LANL test stand - noise and signal shown.  What was the</a:t>
            </a:r>
            <a:br>
              <a:rPr lang="en-US" sz="2000" dirty="0" smtClean="0"/>
            </a:br>
            <a:r>
              <a:rPr lang="en-US" sz="2000" dirty="0" smtClean="0"/>
              <a:t>signal for this test?</a:t>
            </a:r>
            <a:br>
              <a:rPr lang="en-US" sz="2000" dirty="0" smtClean="0"/>
            </a:br>
            <a:endParaRPr lang="en-US" sz="2000" dirty="0"/>
          </a:p>
        </p:txBody>
      </p:sp>
      <p:sp>
        <p:nvSpPr>
          <p:cNvPr id="3" name="Content Placeholder 2"/>
          <p:cNvSpPr>
            <a:spLocks noGrp="1"/>
          </p:cNvSpPr>
          <p:nvPr>
            <p:ph idx="1"/>
          </p:nvPr>
        </p:nvSpPr>
        <p:spPr>
          <a:xfrm>
            <a:off x="457200" y="1294658"/>
            <a:ext cx="8229600" cy="1445678"/>
          </a:xfrm>
        </p:spPr>
        <p:txBody>
          <a:bodyPr>
            <a:normAutofit fontScale="47500" lnSpcReduction="20000"/>
          </a:bodyPr>
          <a:lstStyle/>
          <a:p>
            <a:r>
              <a:rPr lang="en-US" dirty="0" smtClean="0"/>
              <a:t>Signal is injected charge from MOSAIC test bench. Threshold is 50% of the signal. </a:t>
            </a:r>
          </a:p>
          <a:p>
            <a:r>
              <a:rPr lang="en-US" dirty="0" smtClean="0"/>
              <a:t>Scan the threshold per pixel and the average value is 189.32±29.33 (e), which is 35 times of the noise level. </a:t>
            </a:r>
          </a:p>
          <a:p>
            <a:r>
              <a:rPr lang="en-US" dirty="0" smtClean="0"/>
              <a:t>The signal is twice of the threshold, thus Signal/Noise ~ 70</a:t>
            </a:r>
          </a:p>
          <a:p>
            <a:endParaRPr lang="en-US" dirty="0" smtClean="0"/>
          </a:p>
          <a:p>
            <a:r>
              <a:rPr lang="en-US" dirty="0" smtClean="0"/>
              <a:t>Scan the noise per pixel and the average value is 5.58±1.20 (e).</a:t>
            </a:r>
          </a:p>
        </p:txBody>
      </p:sp>
      <p:pic>
        <p:nvPicPr>
          <p:cNvPr id="4" name="Picture 3" descr="Screen Shot 2017-06-29 at 13.49.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52" y="2834417"/>
            <a:ext cx="4141852" cy="3632364"/>
          </a:xfrm>
          <a:prstGeom prst="rect">
            <a:avLst/>
          </a:prstGeom>
        </p:spPr>
      </p:pic>
      <p:pic>
        <p:nvPicPr>
          <p:cNvPr id="5" name="Picture 4" descr="Screen Shot 2017-06-29 at 13.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804" y="2834417"/>
            <a:ext cx="3698323" cy="3632364"/>
          </a:xfrm>
          <a:prstGeom prst="rect">
            <a:avLst/>
          </a:prstGeom>
        </p:spPr>
      </p:pic>
    </p:spTree>
    <p:extLst>
      <p:ext uri="{BB962C8B-B14F-4D97-AF65-F5344CB8AC3E}">
        <p14:creationId xmlns:p14="http://schemas.microsoft.com/office/powerpoint/2010/main" val="3316482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114578"/>
            <a:ext cx="8520600" cy="1242288"/>
          </a:xfrm>
          <a:prstGeom prst="rect">
            <a:avLst/>
          </a:prstGeom>
        </p:spPr>
        <p:txBody>
          <a:bodyPr lIns="91425" tIns="91425" rIns="91425" bIns="91425" anchor="t" anchorCtr="0">
            <a:noAutofit/>
          </a:bodyPr>
          <a:lstStyle/>
          <a:p>
            <a:pPr lvl="0" algn="l" rtl="0">
              <a:spcBef>
                <a:spcPts val="0"/>
              </a:spcBef>
              <a:buClr>
                <a:schemeClr val="dk1"/>
              </a:buClr>
              <a:buSzPct val="61111"/>
              <a:buFont typeface="Arial"/>
              <a:buNone/>
            </a:pPr>
            <a:r>
              <a:rPr lang="en" sz="2000" dirty="0">
                <a:solidFill>
                  <a:srgbClr val="FF0000"/>
                </a:solidFill>
              </a:rPr>
              <a:t>11.) Who is working on tracking software to connect TPC tracks with the Si?</a:t>
            </a:r>
          </a:p>
          <a:p>
            <a:pPr lvl="0" algn="l" rtl="0">
              <a:spcBef>
                <a:spcPts val="0"/>
              </a:spcBef>
              <a:buClr>
                <a:schemeClr val="dk1"/>
              </a:buClr>
              <a:buSzPct val="61111"/>
              <a:buFont typeface="Arial"/>
              <a:buNone/>
            </a:pPr>
            <a:r>
              <a:rPr lang="en" sz="2000" dirty="0">
                <a:solidFill>
                  <a:srgbClr val="FF0000"/>
                </a:solidFill>
              </a:rPr>
              <a:t>This work needs to start early and finish early so that you can debug the</a:t>
            </a:r>
          </a:p>
          <a:p>
            <a:pPr lvl="0" algn="l" rtl="0">
              <a:spcBef>
                <a:spcPts val="0"/>
              </a:spcBef>
              <a:buNone/>
            </a:pPr>
            <a:r>
              <a:rPr lang="en" sz="2000" dirty="0">
                <a:solidFill>
                  <a:srgbClr val="FF0000"/>
                </a:solidFill>
              </a:rPr>
              <a:t>detector during the first days of detector operations.</a:t>
            </a:r>
          </a:p>
        </p:txBody>
      </p:sp>
      <p:sp>
        <p:nvSpPr>
          <p:cNvPr id="96" name="Shape 96"/>
          <p:cNvSpPr txBox="1">
            <a:spLocks noGrp="1"/>
          </p:cNvSpPr>
          <p:nvPr>
            <p:ph type="body" idx="1"/>
          </p:nvPr>
        </p:nvSpPr>
        <p:spPr>
          <a:xfrm>
            <a:off x="311700" y="1639385"/>
            <a:ext cx="5788500" cy="4868400"/>
          </a:xfrm>
          <a:prstGeom prst="rect">
            <a:avLst/>
          </a:prstGeom>
        </p:spPr>
        <p:txBody>
          <a:bodyPr lIns="91425" tIns="91425" rIns="91425" bIns="91425" anchor="t" anchorCtr="0">
            <a:noAutofit/>
          </a:bodyPr>
          <a:lstStyle/>
          <a:p>
            <a:pPr lvl="0" rtl="0">
              <a:spcBef>
                <a:spcPts val="0"/>
              </a:spcBef>
              <a:buNone/>
            </a:pPr>
            <a:r>
              <a:rPr lang="en" sz="1800" dirty="0"/>
              <a:t>The sPHENIX tracking task force has been formed early this </a:t>
            </a:r>
            <a:endParaRPr lang="en-US" sz="1800" dirty="0" smtClean="0"/>
          </a:p>
          <a:p>
            <a:pPr lvl="0" rtl="0">
              <a:spcBef>
                <a:spcPts val="0"/>
              </a:spcBef>
              <a:buNone/>
            </a:pPr>
            <a:r>
              <a:rPr lang="en-US" sz="1800" dirty="0" smtClean="0"/>
              <a:t>Y</a:t>
            </a:r>
            <a:r>
              <a:rPr lang="en" sz="1800" dirty="0" smtClean="0"/>
              <a:t>ear and </a:t>
            </a:r>
            <a:r>
              <a:rPr lang="en" sz="1800" dirty="0"/>
              <a:t>the task force has been continuously developing </a:t>
            </a:r>
            <a:endParaRPr lang="en-US" sz="1800" dirty="0" smtClean="0"/>
          </a:p>
          <a:p>
            <a:pPr lvl="0" rtl="0">
              <a:spcBef>
                <a:spcPts val="0"/>
              </a:spcBef>
              <a:buNone/>
            </a:pPr>
            <a:r>
              <a:rPr lang="en" sz="1800" dirty="0" smtClean="0"/>
              <a:t>the </a:t>
            </a:r>
            <a:r>
              <a:rPr lang="en" sz="1800" dirty="0"/>
              <a:t>tracking </a:t>
            </a:r>
            <a:r>
              <a:rPr lang="en" sz="1800" dirty="0" smtClean="0"/>
              <a:t>software </a:t>
            </a:r>
            <a:r>
              <a:rPr lang="en" sz="1800" dirty="0"/>
              <a:t>for the integrated tracking </a:t>
            </a:r>
            <a:r>
              <a:rPr lang="en" sz="1800" dirty="0" smtClean="0"/>
              <a:t>system</a:t>
            </a:r>
            <a:endParaRPr lang="en-US" sz="1800" dirty="0" smtClean="0"/>
          </a:p>
          <a:p>
            <a:pPr lvl="0" rtl="0">
              <a:spcBef>
                <a:spcPts val="0"/>
              </a:spcBef>
              <a:buNone/>
            </a:pPr>
            <a:r>
              <a:rPr lang="en" sz="1800" dirty="0" smtClean="0"/>
              <a:t>(TPC+INTT+MVTX</a:t>
            </a:r>
            <a:r>
              <a:rPr lang="en" sz="1800" dirty="0"/>
              <a:t>). The </a:t>
            </a:r>
            <a:r>
              <a:rPr lang="en" sz="1800" dirty="0" smtClean="0"/>
              <a:t>team </a:t>
            </a:r>
            <a:r>
              <a:rPr lang="en" sz="1800" dirty="0"/>
              <a:t>is lead by Anthony Frawley </a:t>
            </a:r>
            <a:endParaRPr lang="en-US" sz="1800" dirty="0" smtClean="0"/>
          </a:p>
          <a:p>
            <a:pPr lvl="0" rtl="0">
              <a:spcBef>
                <a:spcPts val="0"/>
              </a:spcBef>
              <a:buNone/>
            </a:pPr>
            <a:r>
              <a:rPr lang="en" sz="1800" dirty="0" smtClean="0"/>
              <a:t>(</a:t>
            </a:r>
            <a:r>
              <a:rPr lang="en" sz="1800" dirty="0"/>
              <a:t>FSU) and Christof Roland (MIT), </a:t>
            </a:r>
            <a:r>
              <a:rPr lang="en-US" sz="1800" dirty="0"/>
              <a:t> </a:t>
            </a:r>
            <a:r>
              <a:rPr lang="en" sz="1800" dirty="0" smtClean="0"/>
              <a:t>together </a:t>
            </a:r>
            <a:r>
              <a:rPr lang="en" sz="1800" dirty="0"/>
              <a:t>with manpower </a:t>
            </a:r>
            <a:endParaRPr lang="en-US" sz="1800" dirty="0" smtClean="0"/>
          </a:p>
          <a:p>
            <a:pPr lvl="0" rtl="0">
              <a:spcBef>
                <a:spcPts val="0"/>
              </a:spcBef>
              <a:buNone/>
            </a:pPr>
            <a:r>
              <a:rPr lang="en" sz="1800" dirty="0" smtClean="0"/>
              <a:t>of </a:t>
            </a:r>
            <a:r>
              <a:rPr lang="en" sz="1800" dirty="0"/>
              <a:t>4-5 postdocs/students.</a:t>
            </a:r>
          </a:p>
          <a:p>
            <a:pPr lvl="0" rtl="0">
              <a:spcBef>
                <a:spcPts val="0"/>
              </a:spcBef>
              <a:buNone/>
            </a:pPr>
            <a:endParaRPr lang="en-US" sz="1800" dirty="0" smtClean="0"/>
          </a:p>
          <a:p>
            <a:pPr lvl="0" rtl="0">
              <a:spcBef>
                <a:spcPts val="0"/>
              </a:spcBef>
              <a:buNone/>
            </a:pPr>
            <a:r>
              <a:rPr lang="en" sz="1800" dirty="0" smtClean="0"/>
              <a:t>Currently</a:t>
            </a:r>
            <a:r>
              <a:rPr lang="en" sz="1800" dirty="0"/>
              <a:t>, the team has implemented a Kalman filter-based </a:t>
            </a:r>
            <a:endParaRPr lang="en-US" sz="1800" dirty="0" smtClean="0"/>
          </a:p>
          <a:p>
            <a:pPr lvl="0" rtl="0">
              <a:spcBef>
                <a:spcPts val="0"/>
              </a:spcBef>
              <a:buNone/>
            </a:pPr>
            <a:r>
              <a:rPr lang="en" sz="1800" dirty="0" smtClean="0"/>
              <a:t>tracking </a:t>
            </a:r>
            <a:r>
              <a:rPr lang="en" sz="1800" dirty="0"/>
              <a:t>software, which offers a reasonable tracking </a:t>
            </a:r>
            <a:endParaRPr lang="en-US" sz="1800" dirty="0" smtClean="0"/>
          </a:p>
          <a:p>
            <a:pPr lvl="0" rtl="0">
              <a:spcBef>
                <a:spcPts val="0"/>
              </a:spcBef>
              <a:buNone/>
            </a:pPr>
            <a:r>
              <a:rPr lang="en" sz="1800" dirty="0" smtClean="0"/>
              <a:t>efficiency </a:t>
            </a:r>
            <a:r>
              <a:rPr lang="en" sz="1800" dirty="0"/>
              <a:t>and </a:t>
            </a:r>
            <a:r>
              <a:rPr lang="en" sz="1800" dirty="0" smtClean="0"/>
              <a:t>low </a:t>
            </a:r>
            <a:r>
              <a:rPr lang="en" sz="1800" dirty="0"/>
              <a:t>mis-match rate in central AuAu collision </a:t>
            </a:r>
            <a:endParaRPr lang="en-US" sz="1800" dirty="0" smtClean="0"/>
          </a:p>
          <a:p>
            <a:pPr lvl="0" rtl="0">
              <a:spcBef>
                <a:spcPts val="0"/>
              </a:spcBef>
              <a:buNone/>
            </a:pPr>
            <a:r>
              <a:rPr lang="en" sz="1800" dirty="0" smtClean="0"/>
              <a:t>(</a:t>
            </a:r>
            <a:r>
              <a:rPr lang="en" sz="1800" dirty="0"/>
              <a:t>see plots on page 12) . </a:t>
            </a:r>
            <a:r>
              <a:rPr lang="en" sz="1800" dirty="0" smtClean="0"/>
              <a:t>The </a:t>
            </a:r>
            <a:r>
              <a:rPr lang="en" sz="1800" dirty="0"/>
              <a:t>team is further optimizing the </a:t>
            </a:r>
            <a:endParaRPr lang="en-US" sz="1800" dirty="0" smtClean="0"/>
          </a:p>
          <a:p>
            <a:pPr lvl="0" rtl="0">
              <a:spcBef>
                <a:spcPts val="0"/>
              </a:spcBef>
              <a:buNone/>
            </a:pPr>
            <a:r>
              <a:rPr lang="en" sz="1800" dirty="0" smtClean="0"/>
              <a:t>software </a:t>
            </a:r>
            <a:r>
              <a:rPr lang="en" sz="1800" dirty="0"/>
              <a:t>for TPC - Si matching. </a:t>
            </a:r>
            <a:endParaRPr lang="en-US" sz="1800" dirty="0" smtClean="0"/>
          </a:p>
          <a:p>
            <a:pPr lvl="0" rtl="0">
              <a:spcBef>
                <a:spcPts val="0"/>
              </a:spcBef>
              <a:buNone/>
            </a:pPr>
            <a:endParaRPr lang="en-US" sz="1800" dirty="0" smtClean="0"/>
          </a:p>
          <a:p>
            <a:pPr lvl="0" rtl="0">
              <a:spcBef>
                <a:spcPts val="0"/>
              </a:spcBef>
              <a:buNone/>
            </a:pPr>
            <a:r>
              <a:rPr lang="en" sz="1800" dirty="0" smtClean="0"/>
              <a:t>We </a:t>
            </a:r>
            <a:r>
              <a:rPr lang="en" sz="1800" dirty="0"/>
              <a:t>expect this software to become mature in the next half </a:t>
            </a:r>
            <a:endParaRPr lang="en-US" sz="1800" dirty="0" smtClean="0"/>
          </a:p>
          <a:p>
            <a:pPr lvl="0" rtl="0">
              <a:spcBef>
                <a:spcPts val="0"/>
              </a:spcBef>
              <a:buNone/>
            </a:pPr>
            <a:r>
              <a:rPr lang="en" sz="1800" dirty="0" smtClean="0"/>
              <a:t>year</a:t>
            </a:r>
            <a:r>
              <a:rPr lang="en" sz="1800" dirty="0"/>
              <a:t>.</a:t>
            </a:r>
          </a:p>
        </p:txBody>
      </p:sp>
      <p:pic>
        <p:nvPicPr>
          <p:cNvPr id="97" name="Shape 97"/>
          <p:cNvPicPr preferRelativeResize="0"/>
          <p:nvPr/>
        </p:nvPicPr>
        <p:blipFill>
          <a:blip r:embed="rId3">
            <a:alphaModFix/>
          </a:blip>
          <a:stretch>
            <a:fillRect/>
          </a:stretch>
        </p:blipFill>
        <p:spPr>
          <a:xfrm>
            <a:off x="5961087" y="3785750"/>
            <a:ext cx="3182924" cy="2515799"/>
          </a:xfrm>
          <a:prstGeom prst="rect">
            <a:avLst/>
          </a:prstGeom>
          <a:noFill/>
          <a:ln>
            <a:noFill/>
          </a:ln>
        </p:spPr>
      </p:pic>
      <p:pic>
        <p:nvPicPr>
          <p:cNvPr id="98" name="Shape 98"/>
          <p:cNvPicPr preferRelativeResize="0"/>
          <p:nvPr/>
        </p:nvPicPr>
        <p:blipFill>
          <a:blip r:embed="rId4">
            <a:alphaModFix/>
          </a:blip>
          <a:stretch>
            <a:fillRect/>
          </a:stretch>
        </p:blipFill>
        <p:spPr>
          <a:xfrm>
            <a:off x="5961100" y="1481925"/>
            <a:ext cx="3069820" cy="2135825"/>
          </a:xfrm>
          <a:prstGeom prst="rect">
            <a:avLst/>
          </a:prstGeom>
          <a:noFill/>
          <a:ln>
            <a:noFill/>
          </a:ln>
        </p:spPr>
      </p:pic>
    </p:spTree>
    <p:extLst>
      <p:ext uri="{BB962C8B-B14F-4D97-AF65-F5344CB8AC3E}">
        <p14:creationId xmlns:p14="http://schemas.microsoft.com/office/powerpoint/2010/main" val="2084075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l"/>
            <a:r>
              <a:rPr lang="en-US" sz="2000" dirty="0" smtClean="0">
                <a:solidFill>
                  <a:srgbClr val="FF0000"/>
                </a:solidFill>
              </a:rPr>
              <a:t>1.) Please provide an MVTX Management plan and clarify the responsibilities of the management team.</a:t>
            </a:r>
            <a:br>
              <a:rPr lang="en-US" sz="2000" dirty="0" smtClean="0">
                <a:solidFill>
                  <a:srgbClr val="FF0000"/>
                </a:solidFill>
              </a:rPr>
            </a:br>
            <a:endParaRPr lang="en-US" sz="2000" dirty="0">
              <a:solidFill>
                <a:srgbClr val="FF0000"/>
              </a:solidFill>
            </a:endParaRPr>
          </a:p>
        </p:txBody>
      </p:sp>
      <p:sp>
        <p:nvSpPr>
          <p:cNvPr id="3" name="Content Placeholder 2"/>
          <p:cNvSpPr>
            <a:spLocks noGrp="1"/>
          </p:cNvSpPr>
          <p:nvPr>
            <p:ph idx="1"/>
          </p:nvPr>
        </p:nvSpPr>
        <p:spPr>
          <a:xfrm>
            <a:off x="457200" y="1292896"/>
            <a:ext cx="8229600" cy="4708525"/>
          </a:xfrm>
        </p:spPr>
        <p:txBody>
          <a:bodyPr>
            <a:normAutofit fontScale="92500" lnSpcReduction="20000"/>
          </a:bodyPr>
          <a:lstStyle/>
          <a:p>
            <a:pPr marL="0" indent="0">
              <a:buNone/>
            </a:pPr>
            <a:r>
              <a:rPr lang="en-US" sz="1600" dirty="0" smtClean="0"/>
              <a:t>Project Office (PI, co-PIs, Lead Coordinator and ES&amp;H) oversee the overall project planning, execution and report, and Lead Coordinator will coordinate all activities with BNL management, budget and procurement office, as well as with the CERN management and MVTX team.    </a:t>
            </a:r>
          </a:p>
          <a:p>
            <a:pPr marL="0" indent="0">
              <a:buNone/>
            </a:pPr>
            <a:endParaRPr lang="en-US" sz="1600" dirty="0"/>
          </a:p>
          <a:p>
            <a:pPr marL="0" indent="0">
              <a:buNone/>
            </a:pPr>
            <a:r>
              <a:rPr lang="en-US" sz="1600" dirty="0" smtClean="0">
                <a:solidFill>
                  <a:srgbClr val="0000FF"/>
                </a:solidFill>
              </a:rPr>
              <a:t>Electronics:</a:t>
            </a:r>
            <a:r>
              <a:rPr lang="en-US" sz="1600" dirty="0" smtClean="0"/>
              <a:t> LANL oversees the front-end, back-end and PS, and interfaces with sPHENIX DAQ group.</a:t>
            </a:r>
          </a:p>
          <a:p>
            <a:r>
              <a:rPr lang="en-US" sz="1600" dirty="0" smtClean="0"/>
              <a:t>Front-end ALICE Readout Units production and test: UT-Austin</a:t>
            </a:r>
          </a:p>
          <a:p>
            <a:r>
              <a:rPr lang="en-US" sz="1600" dirty="0" smtClean="0"/>
              <a:t>Back-end ATLAS FELIX production and test: LANL</a:t>
            </a:r>
          </a:p>
          <a:p>
            <a:r>
              <a:rPr lang="en-US" sz="1600" dirty="0" smtClean="0"/>
              <a:t>Power supply and control production and test: LBNL</a:t>
            </a:r>
            <a:endParaRPr lang="en-US" sz="1600" dirty="0"/>
          </a:p>
          <a:p>
            <a:pPr marL="0" indent="0">
              <a:buNone/>
            </a:pPr>
            <a:r>
              <a:rPr lang="en-US" sz="1600" dirty="0" smtClean="0">
                <a:solidFill>
                  <a:srgbClr val="0000FF"/>
                </a:solidFill>
              </a:rPr>
              <a:t>Mechanical &amp; detector assembly: </a:t>
            </a:r>
            <a:r>
              <a:rPr lang="en-US" sz="1600" dirty="0" smtClean="0"/>
              <a:t>LBNL oversees  stave production, c-</a:t>
            </a:r>
            <a:r>
              <a:rPr lang="en-US" sz="1600" dirty="0" err="1" smtClean="0"/>
              <a:t>stru</a:t>
            </a:r>
            <a:r>
              <a:rPr lang="en-US" sz="1600" dirty="0" smtClean="0"/>
              <a:t> production and barrel assembly.</a:t>
            </a:r>
          </a:p>
          <a:p>
            <a:r>
              <a:rPr lang="en-US" sz="1600" dirty="0" smtClean="0"/>
              <a:t>Stave production and test: LANL</a:t>
            </a:r>
          </a:p>
          <a:p>
            <a:r>
              <a:rPr lang="en-US" sz="1600" dirty="0" smtClean="0"/>
              <a:t>Carbon structure production &amp; QA: LBNL</a:t>
            </a:r>
          </a:p>
          <a:p>
            <a:r>
              <a:rPr lang="en-US" sz="1600" dirty="0" smtClean="0"/>
              <a:t>Detector assembly &amp; test: LBNL</a:t>
            </a:r>
            <a:endParaRPr lang="en-US" sz="1600" dirty="0"/>
          </a:p>
          <a:p>
            <a:endParaRPr lang="en-US" sz="1600" dirty="0"/>
          </a:p>
          <a:p>
            <a:pPr marL="0" indent="0">
              <a:buNone/>
            </a:pPr>
            <a:r>
              <a:rPr lang="en-US" sz="1600" dirty="0" smtClean="0">
                <a:solidFill>
                  <a:srgbClr val="0000FF"/>
                </a:solidFill>
              </a:rPr>
              <a:t>Integration &amp; infrastructures:</a:t>
            </a:r>
            <a:r>
              <a:rPr lang="en-US" sz="1600" dirty="0" smtClean="0"/>
              <a:t> MIT oversees   cooling, safety, global support and interfaces with sPHENIX other inner tracker (INTT).</a:t>
            </a:r>
          </a:p>
          <a:p>
            <a:r>
              <a:rPr lang="en-US" sz="1600" dirty="0" smtClean="0"/>
              <a:t>Cooling system design and integration: MIT</a:t>
            </a:r>
          </a:p>
          <a:p>
            <a:r>
              <a:rPr lang="en-US" sz="1600" dirty="0" smtClean="0"/>
              <a:t>Safety system and interlock design and integration: MIT</a:t>
            </a:r>
          </a:p>
          <a:p>
            <a:r>
              <a:rPr lang="en-US" sz="1600" dirty="0" smtClean="0"/>
              <a:t>Global support frame design and production: MIT</a:t>
            </a:r>
          </a:p>
          <a:p>
            <a:r>
              <a:rPr lang="en-US" sz="1600" dirty="0" smtClean="0"/>
              <a:t>Installation: LANL, LBNL, MIT, UT-Austin  and all</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894342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l"/>
            <a:r>
              <a:rPr lang="en-US" sz="2000" dirty="0" smtClean="0"/>
              <a:t>12.) Who is responsible MVTX installation?  Is it sPHENIX or MVTX personnel.</a:t>
            </a:r>
            <a:br>
              <a:rPr lang="en-US" sz="2000" dirty="0" smtClean="0"/>
            </a:br>
            <a:r>
              <a:rPr lang="en-US" sz="2000" dirty="0" smtClean="0"/>
              <a:t>Who pays for the cost of the installation tooling?</a:t>
            </a:r>
            <a:br>
              <a:rPr lang="en-US" sz="2000" dirty="0" smtClean="0"/>
            </a:br>
            <a:endParaRPr lang="en-US" sz="2000" dirty="0"/>
          </a:p>
        </p:txBody>
      </p:sp>
      <p:sp>
        <p:nvSpPr>
          <p:cNvPr id="3" name="Content Placeholder 2"/>
          <p:cNvSpPr>
            <a:spLocks noGrp="1"/>
          </p:cNvSpPr>
          <p:nvPr>
            <p:ph idx="1"/>
          </p:nvPr>
        </p:nvSpPr>
        <p:spPr/>
        <p:txBody>
          <a:bodyPr>
            <a:normAutofit/>
          </a:bodyPr>
          <a:lstStyle/>
          <a:p>
            <a:r>
              <a:rPr lang="en-US" sz="1800" dirty="0" smtClean="0"/>
              <a:t>MVTX group will work with BNL techs on the installation.</a:t>
            </a:r>
          </a:p>
          <a:p>
            <a:r>
              <a:rPr lang="en-US" sz="1800" dirty="0" smtClean="0"/>
              <a:t>MVTX project pays for the installation tooling that mount MVTX to the rail system.</a:t>
            </a:r>
          </a:p>
          <a:p>
            <a:r>
              <a:rPr lang="en-US" sz="1800" dirty="0" smtClean="0"/>
              <a:t>Overall coordination will be done by Don Lynch/sPHENIX and the tracker integration task force </a:t>
            </a:r>
          </a:p>
          <a:p>
            <a:pPr lvl="1"/>
            <a:r>
              <a:rPr lang="en-US" sz="1800" dirty="0" smtClean="0"/>
              <a:t>Further integration effort is needed</a:t>
            </a:r>
            <a:endParaRPr lang="en-US" sz="1800" dirty="0"/>
          </a:p>
        </p:txBody>
      </p:sp>
    </p:spTree>
    <p:extLst>
      <p:ext uri="{BB962C8B-B14F-4D97-AF65-F5344CB8AC3E}">
        <p14:creationId xmlns:p14="http://schemas.microsoft.com/office/powerpoint/2010/main" val="550956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3789" y="2639056"/>
            <a:ext cx="1955563" cy="823588"/>
          </a:xfrm>
          <a:prstGeom prst="rect">
            <a:avLst/>
          </a:prstGeom>
          <a:noFill/>
          <a:ln>
            <a:solidFill>
              <a:schemeClr val="tx1"/>
            </a:solidFill>
          </a:ln>
        </p:spPr>
        <p:txBody>
          <a:bodyPr wrap="square" rtlCol="0">
            <a:spAutoFit/>
          </a:bodyPr>
          <a:lstStyle/>
          <a:p>
            <a:pPr algn="ctr"/>
            <a:r>
              <a:rPr lang="en-US" sz="1600" dirty="0" smtClean="0"/>
              <a:t>Electronics</a:t>
            </a:r>
          </a:p>
          <a:p>
            <a:pPr algn="ctr"/>
            <a:r>
              <a:rPr lang="en-US" sz="1600" dirty="0" smtClean="0"/>
              <a:t>LANL</a:t>
            </a:r>
          </a:p>
          <a:p>
            <a:pPr algn="ctr"/>
            <a:r>
              <a:rPr lang="en-US" sz="1400" dirty="0" smtClean="0"/>
              <a:t>WBS - 1.5.2</a:t>
            </a:r>
          </a:p>
        </p:txBody>
      </p:sp>
      <p:sp>
        <p:nvSpPr>
          <p:cNvPr id="11" name="TextBox 10"/>
          <p:cNvSpPr txBox="1"/>
          <p:nvPr/>
        </p:nvSpPr>
        <p:spPr>
          <a:xfrm>
            <a:off x="1683773" y="3681209"/>
            <a:ext cx="1461793" cy="423193"/>
          </a:xfrm>
          <a:prstGeom prst="rect">
            <a:avLst/>
          </a:prstGeom>
          <a:noFill/>
          <a:ln>
            <a:solidFill>
              <a:schemeClr val="tx1"/>
            </a:solidFill>
          </a:ln>
        </p:spPr>
        <p:txBody>
          <a:bodyPr wrap="square" rtlCol="0">
            <a:spAutoFit/>
          </a:bodyPr>
          <a:lstStyle/>
          <a:p>
            <a:pPr algn="ctr"/>
            <a:r>
              <a:rPr lang="en-US" sz="1100" dirty="0" smtClean="0"/>
              <a:t>Readout Units</a:t>
            </a:r>
          </a:p>
          <a:p>
            <a:pPr algn="ctr"/>
            <a:r>
              <a:rPr lang="en-US" sz="1050" dirty="0" smtClean="0"/>
              <a:t>UT Austin WBS 1.5.2.1</a:t>
            </a:r>
            <a:endParaRPr lang="en-US" sz="1050" dirty="0"/>
          </a:p>
        </p:txBody>
      </p:sp>
      <p:sp>
        <p:nvSpPr>
          <p:cNvPr id="12" name="TextBox 11"/>
          <p:cNvSpPr txBox="1"/>
          <p:nvPr/>
        </p:nvSpPr>
        <p:spPr>
          <a:xfrm>
            <a:off x="1683773" y="4453379"/>
            <a:ext cx="1461793" cy="423193"/>
          </a:xfrm>
          <a:prstGeom prst="rect">
            <a:avLst/>
          </a:prstGeom>
          <a:noFill/>
          <a:ln>
            <a:solidFill>
              <a:schemeClr val="tx1"/>
            </a:solidFill>
          </a:ln>
        </p:spPr>
        <p:txBody>
          <a:bodyPr wrap="square" rtlCol="0">
            <a:spAutoFit/>
          </a:bodyPr>
          <a:lstStyle/>
          <a:p>
            <a:pPr algn="ctr"/>
            <a:r>
              <a:rPr lang="en-US" sz="1100" dirty="0" smtClean="0"/>
              <a:t>Back-end</a:t>
            </a:r>
          </a:p>
          <a:p>
            <a:pPr algn="ctr"/>
            <a:r>
              <a:rPr lang="en-US" sz="1050" dirty="0" smtClean="0"/>
              <a:t>LANL WBS 1.5.2.2</a:t>
            </a:r>
            <a:endParaRPr lang="en-US" sz="1050" dirty="0"/>
          </a:p>
        </p:txBody>
      </p:sp>
      <p:sp>
        <p:nvSpPr>
          <p:cNvPr id="13" name="TextBox 12"/>
          <p:cNvSpPr txBox="1"/>
          <p:nvPr/>
        </p:nvSpPr>
        <p:spPr>
          <a:xfrm>
            <a:off x="1683773" y="5225549"/>
            <a:ext cx="1461793" cy="423193"/>
          </a:xfrm>
          <a:prstGeom prst="rect">
            <a:avLst/>
          </a:prstGeom>
          <a:noFill/>
          <a:ln>
            <a:solidFill>
              <a:schemeClr val="tx1"/>
            </a:solidFill>
          </a:ln>
        </p:spPr>
        <p:txBody>
          <a:bodyPr wrap="square" rtlCol="0">
            <a:spAutoFit/>
          </a:bodyPr>
          <a:lstStyle/>
          <a:p>
            <a:pPr algn="ctr"/>
            <a:r>
              <a:rPr lang="en-US" sz="1100" dirty="0" smtClean="0"/>
              <a:t>Power systems</a:t>
            </a:r>
          </a:p>
          <a:p>
            <a:pPr algn="ctr"/>
            <a:r>
              <a:rPr lang="en-US" sz="1050" dirty="0" smtClean="0"/>
              <a:t>LBNL WBS 1.5.2.3</a:t>
            </a:r>
            <a:endParaRPr lang="en-US" sz="1050" dirty="0"/>
          </a:p>
        </p:txBody>
      </p:sp>
      <p:cxnSp>
        <p:nvCxnSpPr>
          <p:cNvPr id="24" name="Elbow Connector 23"/>
          <p:cNvCxnSpPr>
            <a:endCxn id="11" idx="1"/>
          </p:cNvCxnSpPr>
          <p:nvPr/>
        </p:nvCxnSpPr>
        <p:spPr>
          <a:xfrm rot="16200000" flipH="1">
            <a:off x="1360225" y="3569258"/>
            <a:ext cx="431422" cy="215674"/>
          </a:xfrm>
          <a:prstGeom prst="bentConnector2">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Elbow Connector 33"/>
          <p:cNvCxnSpPr/>
          <p:nvPr/>
        </p:nvCxnSpPr>
        <p:spPr>
          <a:xfrm rot="16200000" flipH="1">
            <a:off x="1182708" y="4216899"/>
            <a:ext cx="786459" cy="215674"/>
          </a:xfrm>
          <a:prstGeom prst="bentConnector3">
            <a:avLst>
              <a:gd name="adj1" fmla="val 98963"/>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Elbow Connector 36"/>
          <p:cNvCxnSpPr/>
          <p:nvPr/>
        </p:nvCxnSpPr>
        <p:spPr>
          <a:xfrm rot="16200000" flipH="1">
            <a:off x="1182706" y="4992643"/>
            <a:ext cx="786459" cy="215674"/>
          </a:xfrm>
          <a:prstGeom prst="bentConnector3">
            <a:avLst>
              <a:gd name="adj1" fmla="val 98963"/>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387715" y="2634382"/>
            <a:ext cx="2571094" cy="830997"/>
          </a:xfrm>
          <a:prstGeom prst="rect">
            <a:avLst/>
          </a:prstGeom>
          <a:noFill/>
          <a:ln>
            <a:solidFill>
              <a:schemeClr val="tx1"/>
            </a:solidFill>
          </a:ln>
        </p:spPr>
        <p:txBody>
          <a:bodyPr wrap="square" rtlCol="0">
            <a:spAutoFit/>
          </a:bodyPr>
          <a:lstStyle/>
          <a:p>
            <a:pPr algn="ctr"/>
            <a:r>
              <a:rPr lang="en-US" sz="1600" dirty="0" smtClean="0"/>
              <a:t>Mechanics &amp; Detector Assembly</a:t>
            </a:r>
          </a:p>
          <a:p>
            <a:pPr algn="ctr"/>
            <a:r>
              <a:rPr lang="en-US" sz="1400" dirty="0" smtClean="0"/>
              <a:t>LBNL</a:t>
            </a:r>
            <a:r>
              <a:rPr lang="en-US" sz="1400" dirty="0"/>
              <a:t> </a:t>
            </a:r>
            <a:r>
              <a:rPr lang="en-US" sz="1600" dirty="0" smtClean="0"/>
              <a:t>- </a:t>
            </a:r>
            <a:r>
              <a:rPr lang="en-US" sz="1400" dirty="0" smtClean="0"/>
              <a:t>WBS 1.5.3</a:t>
            </a:r>
            <a:endParaRPr lang="en-US" sz="1400" dirty="0"/>
          </a:p>
        </p:txBody>
      </p:sp>
      <p:sp>
        <p:nvSpPr>
          <p:cNvPr id="41" name="TextBox 40"/>
          <p:cNvSpPr txBox="1"/>
          <p:nvPr/>
        </p:nvSpPr>
        <p:spPr>
          <a:xfrm>
            <a:off x="3978309" y="3696750"/>
            <a:ext cx="1461793" cy="423193"/>
          </a:xfrm>
          <a:prstGeom prst="rect">
            <a:avLst/>
          </a:prstGeom>
          <a:noFill/>
          <a:ln>
            <a:solidFill>
              <a:schemeClr val="tx1"/>
            </a:solidFill>
          </a:ln>
        </p:spPr>
        <p:txBody>
          <a:bodyPr wrap="square" rtlCol="0">
            <a:spAutoFit/>
          </a:bodyPr>
          <a:lstStyle/>
          <a:p>
            <a:pPr algn="ctr"/>
            <a:r>
              <a:rPr lang="en-US" sz="1100" dirty="0" smtClean="0"/>
              <a:t>Staves</a:t>
            </a:r>
          </a:p>
          <a:p>
            <a:pPr algn="ctr"/>
            <a:r>
              <a:rPr lang="en-US" sz="1050" dirty="0" smtClean="0"/>
              <a:t>LANL</a:t>
            </a:r>
            <a:r>
              <a:rPr lang="en-US" sz="1050" dirty="0"/>
              <a:t> </a:t>
            </a:r>
            <a:r>
              <a:rPr lang="en-US" sz="1050" dirty="0" smtClean="0"/>
              <a:t>WBS 1.5.3.1</a:t>
            </a:r>
            <a:endParaRPr lang="en-US" sz="1050" dirty="0"/>
          </a:p>
        </p:txBody>
      </p:sp>
      <p:sp>
        <p:nvSpPr>
          <p:cNvPr id="42" name="TextBox 41"/>
          <p:cNvSpPr txBox="1"/>
          <p:nvPr/>
        </p:nvSpPr>
        <p:spPr>
          <a:xfrm>
            <a:off x="3978309" y="4468919"/>
            <a:ext cx="1461793" cy="423193"/>
          </a:xfrm>
          <a:prstGeom prst="rect">
            <a:avLst/>
          </a:prstGeom>
          <a:noFill/>
          <a:ln>
            <a:solidFill>
              <a:schemeClr val="tx1"/>
            </a:solidFill>
          </a:ln>
        </p:spPr>
        <p:txBody>
          <a:bodyPr wrap="square" rtlCol="0">
            <a:spAutoFit/>
          </a:bodyPr>
          <a:lstStyle/>
          <a:p>
            <a:pPr algn="ctr"/>
            <a:r>
              <a:rPr lang="en-US" sz="1100" dirty="0" smtClean="0"/>
              <a:t>Carbon Structures</a:t>
            </a:r>
          </a:p>
          <a:p>
            <a:pPr algn="ctr"/>
            <a:r>
              <a:rPr lang="en-US" sz="1050" dirty="0" smtClean="0"/>
              <a:t>LBNL</a:t>
            </a:r>
            <a:r>
              <a:rPr lang="en-US" sz="1050" dirty="0"/>
              <a:t> </a:t>
            </a:r>
            <a:r>
              <a:rPr lang="en-US" sz="1050" dirty="0" smtClean="0"/>
              <a:t>WBS 1.5.3.2</a:t>
            </a:r>
            <a:endParaRPr lang="en-US" sz="1050" dirty="0"/>
          </a:p>
        </p:txBody>
      </p:sp>
      <p:sp>
        <p:nvSpPr>
          <p:cNvPr id="43" name="TextBox 42"/>
          <p:cNvSpPr txBox="1"/>
          <p:nvPr/>
        </p:nvSpPr>
        <p:spPr>
          <a:xfrm>
            <a:off x="3978309" y="5241089"/>
            <a:ext cx="1461793" cy="423193"/>
          </a:xfrm>
          <a:prstGeom prst="rect">
            <a:avLst/>
          </a:prstGeom>
          <a:noFill/>
          <a:ln>
            <a:solidFill>
              <a:schemeClr val="tx1"/>
            </a:solidFill>
          </a:ln>
        </p:spPr>
        <p:txBody>
          <a:bodyPr wrap="square" rtlCol="0">
            <a:spAutoFit/>
          </a:bodyPr>
          <a:lstStyle/>
          <a:p>
            <a:pPr algn="ctr"/>
            <a:r>
              <a:rPr lang="en-US" sz="1100" dirty="0" smtClean="0"/>
              <a:t>Barrel Assembly</a:t>
            </a:r>
          </a:p>
          <a:p>
            <a:pPr algn="ctr"/>
            <a:r>
              <a:rPr lang="en-US" sz="1050" dirty="0" smtClean="0"/>
              <a:t>LBNL</a:t>
            </a:r>
            <a:r>
              <a:rPr lang="en-US" sz="1050" dirty="0"/>
              <a:t> </a:t>
            </a:r>
            <a:r>
              <a:rPr lang="en-US" sz="1050" dirty="0" smtClean="0"/>
              <a:t>WBS 1.5.3.3</a:t>
            </a:r>
            <a:endParaRPr lang="en-US" sz="1050" dirty="0"/>
          </a:p>
        </p:txBody>
      </p:sp>
      <p:cxnSp>
        <p:nvCxnSpPr>
          <p:cNvPr id="46" name="Elbow Connector 45"/>
          <p:cNvCxnSpPr/>
          <p:nvPr/>
        </p:nvCxnSpPr>
        <p:spPr>
          <a:xfrm rot="16200000" flipH="1">
            <a:off x="3626483" y="3613084"/>
            <a:ext cx="487980" cy="215675"/>
          </a:xfrm>
          <a:prstGeom prst="bentConnector2">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Elbow Connector 46"/>
          <p:cNvCxnSpPr/>
          <p:nvPr/>
        </p:nvCxnSpPr>
        <p:spPr>
          <a:xfrm rot="16200000" flipH="1">
            <a:off x="3477244" y="4258318"/>
            <a:ext cx="786459" cy="215674"/>
          </a:xfrm>
          <a:prstGeom prst="bentConnector3">
            <a:avLst>
              <a:gd name="adj1" fmla="val 98963"/>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Elbow Connector 47"/>
          <p:cNvCxnSpPr/>
          <p:nvPr/>
        </p:nvCxnSpPr>
        <p:spPr>
          <a:xfrm rot="16200000" flipH="1">
            <a:off x="3477242" y="5008184"/>
            <a:ext cx="786459" cy="215674"/>
          </a:xfrm>
          <a:prstGeom prst="bentConnector3">
            <a:avLst>
              <a:gd name="adj1" fmla="val 98963"/>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057171" y="2639056"/>
            <a:ext cx="2017154" cy="800219"/>
          </a:xfrm>
          <a:prstGeom prst="rect">
            <a:avLst/>
          </a:prstGeom>
          <a:noFill/>
          <a:ln>
            <a:solidFill>
              <a:schemeClr val="tx1"/>
            </a:solidFill>
          </a:ln>
        </p:spPr>
        <p:txBody>
          <a:bodyPr wrap="square" rtlCol="0">
            <a:spAutoFit/>
          </a:bodyPr>
          <a:lstStyle/>
          <a:p>
            <a:pPr algn="ctr"/>
            <a:r>
              <a:rPr lang="en-US" sz="1600" dirty="0" smtClean="0"/>
              <a:t>Integration &amp; Infrastructures</a:t>
            </a:r>
          </a:p>
          <a:p>
            <a:pPr algn="ctr"/>
            <a:r>
              <a:rPr lang="en-US" sz="1400" dirty="0" smtClean="0"/>
              <a:t>MIT - WBS 1.5.4</a:t>
            </a:r>
            <a:endParaRPr lang="en-US" sz="1400" dirty="0"/>
          </a:p>
        </p:txBody>
      </p:sp>
      <p:sp>
        <p:nvSpPr>
          <p:cNvPr id="52" name="TextBox 51"/>
          <p:cNvSpPr txBox="1"/>
          <p:nvPr/>
        </p:nvSpPr>
        <p:spPr>
          <a:xfrm>
            <a:off x="6457587" y="3665969"/>
            <a:ext cx="1461793" cy="423193"/>
          </a:xfrm>
          <a:prstGeom prst="rect">
            <a:avLst/>
          </a:prstGeom>
          <a:noFill/>
          <a:ln>
            <a:solidFill>
              <a:schemeClr val="tx1"/>
            </a:solidFill>
          </a:ln>
        </p:spPr>
        <p:txBody>
          <a:bodyPr wrap="square" rtlCol="0">
            <a:spAutoFit/>
          </a:bodyPr>
          <a:lstStyle/>
          <a:p>
            <a:pPr algn="ctr"/>
            <a:r>
              <a:rPr lang="en-US" sz="1100" dirty="0" smtClean="0"/>
              <a:t>Cooling </a:t>
            </a:r>
          </a:p>
          <a:p>
            <a:pPr algn="ctr"/>
            <a:r>
              <a:rPr lang="en-US" sz="1050" dirty="0" smtClean="0"/>
              <a:t>MIT WBS 1.5.4.2</a:t>
            </a:r>
            <a:endParaRPr lang="en-US" sz="1050" dirty="0"/>
          </a:p>
        </p:txBody>
      </p:sp>
      <p:sp>
        <p:nvSpPr>
          <p:cNvPr id="53" name="TextBox 52"/>
          <p:cNvSpPr txBox="1"/>
          <p:nvPr/>
        </p:nvSpPr>
        <p:spPr>
          <a:xfrm>
            <a:off x="6457587" y="4437420"/>
            <a:ext cx="1461793" cy="423193"/>
          </a:xfrm>
          <a:prstGeom prst="rect">
            <a:avLst/>
          </a:prstGeom>
          <a:noFill/>
          <a:ln>
            <a:solidFill>
              <a:schemeClr val="tx1"/>
            </a:solidFill>
          </a:ln>
        </p:spPr>
        <p:txBody>
          <a:bodyPr wrap="square" rtlCol="0">
            <a:spAutoFit/>
          </a:bodyPr>
          <a:lstStyle/>
          <a:p>
            <a:pPr algn="ctr"/>
            <a:r>
              <a:rPr lang="en-US" sz="1100" dirty="0" smtClean="0"/>
              <a:t>Safety System</a:t>
            </a:r>
          </a:p>
          <a:p>
            <a:pPr algn="ctr"/>
            <a:r>
              <a:rPr lang="en-US" sz="1050" dirty="0" smtClean="0"/>
              <a:t>MIT WBS 1.5.4.3</a:t>
            </a:r>
            <a:endParaRPr lang="en-US" sz="1050" dirty="0"/>
          </a:p>
        </p:txBody>
      </p:sp>
      <p:sp>
        <p:nvSpPr>
          <p:cNvPr id="54" name="TextBox 53"/>
          <p:cNvSpPr txBox="1"/>
          <p:nvPr/>
        </p:nvSpPr>
        <p:spPr>
          <a:xfrm>
            <a:off x="6457587" y="5208871"/>
            <a:ext cx="1461793" cy="423193"/>
          </a:xfrm>
          <a:prstGeom prst="rect">
            <a:avLst/>
          </a:prstGeom>
          <a:noFill/>
          <a:ln>
            <a:solidFill>
              <a:schemeClr val="tx1"/>
            </a:solidFill>
          </a:ln>
        </p:spPr>
        <p:txBody>
          <a:bodyPr wrap="square" rtlCol="0">
            <a:spAutoFit/>
          </a:bodyPr>
          <a:lstStyle/>
          <a:p>
            <a:pPr algn="ctr"/>
            <a:r>
              <a:rPr lang="en-US" sz="1100" dirty="0" smtClean="0"/>
              <a:t>Global Support</a:t>
            </a:r>
          </a:p>
          <a:p>
            <a:pPr algn="ctr"/>
            <a:r>
              <a:rPr lang="en-US" sz="1050" dirty="0" smtClean="0"/>
              <a:t>MIT WBS 1.5.4.4</a:t>
            </a:r>
            <a:endParaRPr lang="en-US" sz="1050" dirty="0"/>
          </a:p>
        </p:txBody>
      </p:sp>
      <p:cxnSp>
        <p:nvCxnSpPr>
          <p:cNvPr id="57" name="Elbow Connector 56"/>
          <p:cNvCxnSpPr/>
          <p:nvPr/>
        </p:nvCxnSpPr>
        <p:spPr>
          <a:xfrm rot="16200000" flipH="1">
            <a:off x="6100028" y="3582303"/>
            <a:ext cx="487980" cy="215675"/>
          </a:xfrm>
          <a:prstGeom prst="bentConnector2">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Elbow Connector 57"/>
          <p:cNvCxnSpPr/>
          <p:nvPr/>
        </p:nvCxnSpPr>
        <p:spPr>
          <a:xfrm rot="16200000" flipH="1">
            <a:off x="5950790" y="4227537"/>
            <a:ext cx="786459" cy="215674"/>
          </a:xfrm>
          <a:prstGeom prst="bentConnector3">
            <a:avLst>
              <a:gd name="adj1" fmla="val 98963"/>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Elbow Connector 58"/>
          <p:cNvCxnSpPr/>
          <p:nvPr/>
        </p:nvCxnSpPr>
        <p:spPr>
          <a:xfrm rot="16200000" flipH="1">
            <a:off x="5950788" y="4977403"/>
            <a:ext cx="786459" cy="215674"/>
          </a:xfrm>
          <a:prstGeom prst="bentConnector3">
            <a:avLst>
              <a:gd name="adj1" fmla="val 98963"/>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2079049" y="451248"/>
            <a:ext cx="5204253" cy="1261884"/>
          </a:xfrm>
          <a:prstGeom prst="rect">
            <a:avLst/>
          </a:prstGeom>
          <a:noFill/>
          <a:ln>
            <a:solidFill>
              <a:schemeClr val="tx1"/>
            </a:solidFill>
          </a:ln>
        </p:spPr>
        <p:txBody>
          <a:bodyPr wrap="square" rtlCol="0">
            <a:spAutoFit/>
          </a:bodyPr>
          <a:lstStyle/>
          <a:p>
            <a:pPr algn="ctr"/>
            <a:r>
              <a:rPr lang="en-US" sz="2000" dirty="0" smtClean="0"/>
              <a:t>MVTX</a:t>
            </a:r>
          </a:p>
          <a:p>
            <a:pPr algn="ctr"/>
            <a:r>
              <a:rPr lang="en-US" sz="1400" dirty="0" smtClean="0"/>
              <a:t>Principal Investigator: M. Liu (LANL)</a:t>
            </a:r>
          </a:p>
          <a:p>
            <a:pPr algn="ctr"/>
            <a:r>
              <a:rPr lang="en-US" sz="1400" dirty="0" smtClean="0"/>
              <a:t>Lead Coordinator: M. Chamizo-Llatas (BNL)</a:t>
            </a:r>
          </a:p>
          <a:p>
            <a:pPr algn="ctr"/>
            <a:r>
              <a:rPr lang="en-US" sz="1400" dirty="0" smtClean="0"/>
              <a:t>Co-investigators: G. Odyniec (LBNL),R. Redwine(MIT)</a:t>
            </a:r>
          </a:p>
          <a:p>
            <a:pPr algn="ctr"/>
            <a:r>
              <a:rPr lang="en-US" sz="1400" dirty="0" smtClean="0"/>
              <a:t>ES&amp;H </a:t>
            </a:r>
            <a:r>
              <a:rPr lang="en-US" sz="1400" dirty="0"/>
              <a:t>L</a:t>
            </a:r>
            <a:r>
              <a:rPr lang="en-US" sz="1400" dirty="0" smtClean="0"/>
              <a:t>iason:  W. Sondheim (LANL)</a:t>
            </a:r>
          </a:p>
        </p:txBody>
      </p:sp>
      <p:cxnSp>
        <p:nvCxnSpPr>
          <p:cNvPr id="66" name="Elbow Connector 65"/>
          <p:cNvCxnSpPr>
            <a:stCxn id="4" idx="0"/>
          </p:cNvCxnSpPr>
          <p:nvPr/>
        </p:nvCxnSpPr>
        <p:spPr>
          <a:xfrm rot="5400000" flipH="1" flipV="1">
            <a:off x="4614450" y="57637"/>
            <a:ext cx="278540" cy="4884298"/>
          </a:xfrm>
          <a:prstGeom prst="bentConnector2">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7195870" y="2360503"/>
            <a:ext cx="0" cy="27855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457587" y="5971942"/>
            <a:ext cx="1461793" cy="592470"/>
          </a:xfrm>
          <a:prstGeom prst="rect">
            <a:avLst/>
          </a:prstGeom>
          <a:noFill/>
          <a:ln>
            <a:solidFill>
              <a:schemeClr val="tx1"/>
            </a:solidFill>
          </a:ln>
        </p:spPr>
        <p:txBody>
          <a:bodyPr wrap="square" rtlCol="0">
            <a:spAutoFit/>
          </a:bodyPr>
          <a:lstStyle/>
          <a:p>
            <a:pPr algn="ctr"/>
            <a:r>
              <a:rPr lang="en-US" sz="1100" dirty="0" smtClean="0"/>
              <a:t>Installation &amp; Commissioning</a:t>
            </a:r>
          </a:p>
          <a:p>
            <a:pPr algn="ctr"/>
            <a:r>
              <a:rPr lang="en-US" sz="1050" dirty="0" smtClean="0"/>
              <a:t>LBNL/BNL WBS 1.5.4.6</a:t>
            </a:r>
            <a:endParaRPr lang="en-US" sz="1050" dirty="0"/>
          </a:p>
        </p:txBody>
      </p:sp>
      <p:cxnSp>
        <p:nvCxnSpPr>
          <p:cNvPr id="49" name="Elbow Connector 48"/>
          <p:cNvCxnSpPr/>
          <p:nvPr/>
        </p:nvCxnSpPr>
        <p:spPr>
          <a:xfrm rot="16200000" flipH="1">
            <a:off x="5956518" y="5745546"/>
            <a:ext cx="786459" cy="215674"/>
          </a:xfrm>
          <a:prstGeom prst="bentConnector3">
            <a:avLst>
              <a:gd name="adj1" fmla="val 98963"/>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514695" y="1606979"/>
            <a:ext cx="1475366" cy="615905"/>
          </a:xfrm>
          <a:prstGeom prst="rect">
            <a:avLst/>
          </a:prstGeom>
          <a:noFill/>
          <a:ln>
            <a:solidFill>
              <a:schemeClr val="tx1"/>
            </a:solidFill>
          </a:ln>
        </p:spPr>
        <p:txBody>
          <a:bodyPr wrap="square" rtlCol="0">
            <a:spAutoFit/>
          </a:bodyPr>
          <a:lstStyle/>
          <a:p>
            <a:pPr algn="ctr"/>
            <a:r>
              <a:rPr lang="en-US" sz="1600" dirty="0" smtClean="0"/>
              <a:t>sPHENIX integration</a:t>
            </a:r>
          </a:p>
        </p:txBody>
      </p:sp>
      <p:sp>
        <p:nvSpPr>
          <p:cNvPr id="31" name="TextBox 30"/>
          <p:cNvSpPr txBox="1"/>
          <p:nvPr/>
        </p:nvSpPr>
        <p:spPr>
          <a:xfrm>
            <a:off x="576211" y="1582557"/>
            <a:ext cx="1058716" cy="645802"/>
          </a:xfrm>
          <a:prstGeom prst="rect">
            <a:avLst/>
          </a:prstGeom>
          <a:noFill/>
          <a:ln>
            <a:solidFill>
              <a:schemeClr val="tx1"/>
            </a:solidFill>
          </a:ln>
        </p:spPr>
        <p:txBody>
          <a:bodyPr wrap="square" rtlCol="0">
            <a:spAutoFit/>
          </a:bodyPr>
          <a:lstStyle/>
          <a:p>
            <a:pPr algn="ctr"/>
            <a:r>
              <a:rPr lang="en-US" sz="1600" dirty="0" smtClean="0"/>
              <a:t>sPHENIX DAQ</a:t>
            </a:r>
            <a:endParaRPr lang="en-US" sz="1600" dirty="0"/>
          </a:p>
        </p:txBody>
      </p:sp>
      <p:cxnSp>
        <p:nvCxnSpPr>
          <p:cNvPr id="38" name="Straight Connector 37"/>
          <p:cNvCxnSpPr/>
          <p:nvPr/>
        </p:nvCxnSpPr>
        <p:spPr>
          <a:xfrm flipH="1">
            <a:off x="7795135" y="2226958"/>
            <a:ext cx="5030" cy="40955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1508784" y="2230913"/>
            <a:ext cx="5030" cy="40955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753720" y="1727502"/>
            <a:ext cx="0" cy="63300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7/10/17</a:t>
            </a:r>
            <a:endParaRPr lang="en-US"/>
          </a:p>
        </p:txBody>
      </p:sp>
      <p:sp>
        <p:nvSpPr>
          <p:cNvPr id="5" name="Footer Placeholder 4"/>
          <p:cNvSpPr>
            <a:spLocks noGrp="1"/>
          </p:cNvSpPr>
          <p:nvPr>
            <p:ph type="ftr" sz="quarter" idx="11"/>
          </p:nvPr>
        </p:nvSpPr>
        <p:spPr/>
        <p:txBody>
          <a:bodyPr/>
          <a:lstStyle/>
          <a:p>
            <a:r>
              <a:rPr lang="en-US" smtClean="0"/>
              <a:t>Ming Liu, MVTX Director's Review@BNL</a:t>
            </a:r>
            <a:endParaRPr lang="en-US"/>
          </a:p>
        </p:txBody>
      </p:sp>
      <p:sp>
        <p:nvSpPr>
          <p:cNvPr id="6" name="Slide Number Placeholder 5"/>
          <p:cNvSpPr>
            <a:spLocks noGrp="1"/>
          </p:cNvSpPr>
          <p:nvPr>
            <p:ph type="sldNum" sz="quarter" idx="12"/>
          </p:nvPr>
        </p:nvSpPr>
        <p:spPr/>
        <p:txBody>
          <a:bodyPr/>
          <a:lstStyle/>
          <a:p>
            <a:fld id="{B9875030-01DD-DA43-BC7F-B4B62D71D19A}" type="slidenum">
              <a:rPr lang="en-US" smtClean="0"/>
              <a:t>3</a:t>
            </a:fld>
            <a:endParaRPr lang="en-US" dirty="0"/>
          </a:p>
        </p:txBody>
      </p:sp>
      <p:sp>
        <p:nvSpPr>
          <p:cNvPr id="7" name="TextBox 6"/>
          <p:cNvSpPr txBox="1"/>
          <p:nvPr/>
        </p:nvSpPr>
        <p:spPr>
          <a:xfrm>
            <a:off x="484284" y="5971942"/>
            <a:ext cx="3211135" cy="369332"/>
          </a:xfrm>
          <a:prstGeom prst="rect">
            <a:avLst/>
          </a:prstGeom>
          <a:noFill/>
        </p:spPr>
        <p:txBody>
          <a:bodyPr wrap="none" rtlCol="0">
            <a:spAutoFit/>
          </a:bodyPr>
          <a:lstStyle/>
          <a:p>
            <a:r>
              <a:rPr lang="en-US" dirty="0" smtClean="0">
                <a:solidFill>
                  <a:srgbClr val="0000FF"/>
                </a:solidFill>
              </a:rPr>
              <a:t>Major institutions lead key tasks </a:t>
            </a:r>
            <a:endParaRPr lang="en-US" dirty="0">
              <a:solidFill>
                <a:srgbClr val="0000FF"/>
              </a:solidFill>
            </a:endParaRPr>
          </a:p>
        </p:txBody>
      </p:sp>
    </p:spTree>
    <p:extLst>
      <p:ext uri="{BB962C8B-B14F-4D97-AF65-F5344CB8AC3E}">
        <p14:creationId xmlns:p14="http://schemas.microsoft.com/office/powerpoint/2010/main" val="9391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11700" y="97478"/>
            <a:ext cx="8520600" cy="1363398"/>
          </a:xfrm>
          <a:prstGeom prst="rect">
            <a:avLst/>
          </a:prstGeom>
        </p:spPr>
        <p:txBody>
          <a:bodyPr lIns="91425" tIns="91425" rIns="91425" bIns="91425" anchor="t" anchorCtr="0">
            <a:normAutofit fontScale="90000"/>
          </a:bodyPr>
          <a:lstStyle/>
          <a:p>
            <a:pPr lvl="0" algn="l" rtl="0">
              <a:lnSpc>
                <a:spcPct val="115000"/>
              </a:lnSpc>
              <a:spcBef>
                <a:spcPts val="0"/>
              </a:spcBef>
              <a:buClr>
                <a:schemeClr val="dk1"/>
              </a:buClr>
              <a:buSzPct val="91666"/>
              <a:buFont typeface="Arial"/>
              <a:buNone/>
            </a:pPr>
            <a:r>
              <a:rPr lang="en" sz="2000" dirty="0">
                <a:latin typeface="Calibri"/>
                <a:ea typeface="Calibri"/>
                <a:cs typeface="Calibri"/>
                <a:sym typeface="Calibri"/>
              </a:rPr>
              <a:t>2.) The physics impact plots on the last page of Xin's talk are very important. Middle plot: is it a simulation or a calculation?  We would like to see event generator input and simulated output for B tagged jets.  Do you have such a plot? Please provide  1 short paragraph about each plot for an executive summary.</a:t>
            </a:r>
          </a:p>
          <a:p>
            <a:pPr lvl="0" algn="l" rtl="0">
              <a:spcBef>
                <a:spcPts val="0"/>
              </a:spcBef>
              <a:buNone/>
            </a:pPr>
            <a:endParaRPr sz="2000" dirty="0"/>
          </a:p>
        </p:txBody>
      </p:sp>
      <p:sp>
        <p:nvSpPr>
          <p:cNvPr id="55" name="Shape 55"/>
          <p:cNvSpPr txBox="1">
            <a:spLocks noGrp="1"/>
          </p:cNvSpPr>
          <p:nvPr>
            <p:ph type="body" idx="1"/>
          </p:nvPr>
        </p:nvSpPr>
        <p:spPr>
          <a:xfrm>
            <a:off x="311700" y="1657789"/>
            <a:ext cx="8520600" cy="38586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n" sz="1600" dirty="0" smtClean="0">
                <a:solidFill>
                  <a:srgbClr val="0000FF"/>
                </a:solidFill>
                <a:latin typeface="Calibri"/>
                <a:ea typeface="Calibri"/>
                <a:cs typeface="Calibri"/>
                <a:sym typeface="Calibri"/>
              </a:rPr>
              <a:t>The </a:t>
            </a:r>
            <a:r>
              <a:rPr lang="en" sz="1600" dirty="0">
                <a:solidFill>
                  <a:srgbClr val="0000FF"/>
                </a:solidFill>
                <a:latin typeface="Calibri"/>
                <a:ea typeface="Calibri"/>
                <a:cs typeface="Calibri"/>
                <a:sym typeface="Calibri"/>
              </a:rPr>
              <a:t>error bars on the data points are statistical uncertainty projections based on a few simulation components:</a:t>
            </a:r>
          </a:p>
          <a:p>
            <a:pPr marL="457200" lvl="0" indent="-228600" rtl="0">
              <a:spcBef>
                <a:spcPts val="0"/>
              </a:spcBef>
              <a:spcAft>
                <a:spcPts val="0"/>
              </a:spcAft>
              <a:buClr>
                <a:schemeClr val="dk1"/>
              </a:buClr>
              <a:buFont typeface="Calibri"/>
              <a:buAutoNum type="arabicPeriod"/>
            </a:pPr>
            <a:r>
              <a:rPr lang="en" sz="1600" dirty="0">
                <a:solidFill>
                  <a:schemeClr val="dk1"/>
                </a:solidFill>
                <a:latin typeface="Calibri"/>
                <a:ea typeface="Calibri"/>
                <a:cs typeface="Calibri"/>
                <a:sym typeface="Calibri"/>
              </a:rPr>
              <a:t>b-jet cross section was estimated using PYTHIA8 + CTEQ6L generator, with truth particle . The cross section is shown as blue point in left bottom plot.</a:t>
            </a:r>
          </a:p>
          <a:p>
            <a:pPr marL="457200" lvl="0" indent="-228600" rtl="0">
              <a:spcBef>
                <a:spcPts val="0"/>
              </a:spcBef>
              <a:spcAft>
                <a:spcPts val="0"/>
              </a:spcAft>
              <a:buClr>
                <a:schemeClr val="dk1"/>
              </a:buClr>
              <a:buFont typeface="Calibri"/>
              <a:buAutoNum type="arabicPeriod"/>
            </a:pPr>
            <a:r>
              <a:rPr lang="en" sz="1600" dirty="0">
                <a:solidFill>
                  <a:schemeClr val="dk1"/>
                </a:solidFill>
                <a:latin typeface="Calibri"/>
                <a:ea typeface="Calibri"/>
                <a:cs typeface="Calibri"/>
                <a:sym typeface="Calibri"/>
              </a:rPr>
              <a:t>b-jet purity and efficiency is from the Geant4 simulation of the above PYTHIA event embedded in HIJING 0-10% Central Au+Au collisions, and reconstructed with b-jet tagging analysis software. </a:t>
            </a:r>
          </a:p>
          <a:p>
            <a:pPr marL="457200" lvl="0" indent="-228600" rtl="0">
              <a:spcBef>
                <a:spcPts val="0"/>
              </a:spcBef>
              <a:spcAft>
                <a:spcPts val="0"/>
              </a:spcAft>
              <a:buClr>
                <a:schemeClr val="dk1"/>
              </a:buClr>
              <a:buFont typeface="Calibri"/>
              <a:buAutoNum type="arabicPeriod"/>
            </a:pPr>
            <a:r>
              <a:rPr lang="en" sz="1600" dirty="0">
                <a:solidFill>
                  <a:schemeClr val="dk1"/>
                </a:solidFill>
                <a:latin typeface="Calibri"/>
                <a:ea typeface="Calibri"/>
                <a:cs typeface="Calibri"/>
                <a:sym typeface="Calibri"/>
              </a:rPr>
              <a:t>The final R_AA statistical projection combines b-jet cross section, p+p and Au+Au integrated luminosity, assumed R_AA of 0.6, and Geant4-based purity and efficiency. The projection is compared with model calculation [Vitev] supported by LANL LDRD.</a:t>
            </a:r>
          </a:p>
          <a:p>
            <a:pPr lvl="0" rtl="0">
              <a:spcBef>
                <a:spcPts val="0"/>
              </a:spcBef>
              <a:spcAft>
                <a:spcPts val="0"/>
              </a:spcAft>
              <a:buNone/>
            </a:pPr>
            <a:r>
              <a:rPr lang="en" sz="1600" dirty="0">
                <a:solidFill>
                  <a:schemeClr val="dk1"/>
                </a:solidFill>
                <a:latin typeface="Calibri"/>
                <a:ea typeface="Calibri"/>
                <a:cs typeface="Calibri"/>
                <a:sym typeface="Calibri"/>
              </a:rPr>
              <a:t>Details can be found in physics analysis note [</a:t>
            </a:r>
            <a:r>
              <a:rPr lang="en" sz="1600" u="sng" dirty="0">
                <a:solidFill>
                  <a:schemeClr val="hlink"/>
                </a:solidFill>
                <a:latin typeface="Calibri"/>
                <a:ea typeface="Calibri"/>
                <a:cs typeface="Calibri"/>
                <a:sym typeface="Calibri"/>
                <a:hlinkClick r:id="rId3"/>
              </a:rPr>
              <a:t>sPH-HF-2017-001</a:t>
            </a:r>
            <a:r>
              <a:rPr lang="en" sz="1600" dirty="0">
                <a:solidFill>
                  <a:schemeClr val="dk1"/>
                </a:solidFill>
                <a:latin typeface="Calibri"/>
                <a:ea typeface="Calibri"/>
                <a:cs typeface="Calibri"/>
                <a:sym typeface="Calibri"/>
              </a:rPr>
              <a:t>] as linked on agenda </a:t>
            </a:r>
          </a:p>
        </p:txBody>
      </p:sp>
      <p:pic>
        <p:nvPicPr>
          <p:cNvPr id="56" name="Shape 56"/>
          <p:cNvPicPr preferRelativeResize="0"/>
          <p:nvPr/>
        </p:nvPicPr>
        <p:blipFill>
          <a:blip r:embed="rId4">
            <a:alphaModFix/>
          </a:blip>
          <a:stretch>
            <a:fillRect/>
          </a:stretch>
        </p:blipFill>
        <p:spPr>
          <a:xfrm>
            <a:off x="449225" y="4800549"/>
            <a:ext cx="2385800" cy="2057449"/>
          </a:xfrm>
          <a:prstGeom prst="rect">
            <a:avLst/>
          </a:prstGeom>
          <a:noFill/>
          <a:ln>
            <a:noFill/>
          </a:ln>
        </p:spPr>
      </p:pic>
      <p:pic>
        <p:nvPicPr>
          <p:cNvPr id="57" name="Shape 57"/>
          <p:cNvPicPr preferRelativeResize="0"/>
          <p:nvPr/>
        </p:nvPicPr>
        <p:blipFill>
          <a:blip r:embed="rId5">
            <a:alphaModFix/>
          </a:blip>
          <a:stretch>
            <a:fillRect/>
          </a:stretch>
        </p:blipFill>
        <p:spPr>
          <a:xfrm>
            <a:off x="6051000" y="4800550"/>
            <a:ext cx="2439631" cy="2057449"/>
          </a:xfrm>
          <a:prstGeom prst="rect">
            <a:avLst/>
          </a:prstGeom>
          <a:noFill/>
          <a:ln>
            <a:noFill/>
          </a:ln>
        </p:spPr>
      </p:pic>
      <p:pic>
        <p:nvPicPr>
          <p:cNvPr id="58" name="Shape 58"/>
          <p:cNvPicPr preferRelativeResize="0"/>
          <p:nvPr/>
        </p:nvPicPr>
        <p:blipFill>
          <a:blip r:embed="rId6">
            <a:alphaModFix/>
          </a:blip>
          <a:stretch>
            <a:fillRect/>
          </a:stretch>
        </p:blipFill>
        <p:spPr>
          <a:xfrm>
            <a:off x="2983800" y="4790724"/>
            <a:ext cx="2918423" cy="1999574"/>
          </a:xfrm>
          <a:prstGeom prst="rect">
            <a:avLst/>
          </a:prstGeom>
          <a:noFill/>
          <a:ln>
            <a:noFill/>
          </a:ln>
        </p:spPr>
      </p:pic>
    </p:spTree>
    <p:extLst>
      <p:ext uri="{BB962C8B-B14F-4D97-AF65-F5344CB8AC3E}">
        <p14:creationId xmlns:p14="http://schemas.microsoft.com/office/powerpoint/2010/main" val="4200810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311700" y="4559149"/>
            <a:ext cx="8520600" cy="1990500"/>
          </a:xfrm>
          <a:prstGeom prst="rect">
            <a:avLst/>
          </a:prstGeom>
        </p:spPr>
        <p:txBody>
          <a:bodyPr lIns="91425" tIns="91425" rIns="91425" bIns="91425" anchor="t" anchorCtr="0">
            <a:noAutofit/>
          </a:bodyPr>
          <a:lstStyle/>
          <a:p>
            <a:pPr lvl="0" rtl="0">
              <a:spcBef>
                <a:spcPts val="0"/>
              </a:spcBef>
              <a:spcAft>
                <a:spcPts val="0"/>
              </a:spcAft>
              <a:buClr>
                <a:schemeClr val="dk1"/>
              </a:buClr>
              <a:buSzPct val="68750"/>
              <a:buFont typeface="Arial"/>
              <a:buNone/>
            </a:pPr>
            <a:r>
              <a:rPr lang="en" sz="1600" dirty="0">
                <a:solidFill>
                  <a:schemeClr val="dk1"/>
                </a:solidFill>
                <a:latin typeface="Calibri"/>
                <a:ea typeface="Calibri"/>
                <a:cs typeface="Calibri"/>
                <a:sym typeface="Calibri"/>
              </a:rPr>
              <a:t>Statistical error projection for Rcp (0-10%/60-80%) of non-prompt and prompt D^0 </a:t>
            </a:r>
            <a:r>
              <a:rPr lang="en" sz="1600" dirty="0" smtClean="0">
                <a:solidFill>
                  <a:schemeClr val="dk1"/>
                </a:solidFill>
                <a:latin typeface="Calibri"/>
                <a:ea typeface="Calibri"/>
                <a:cs typeface="Calibri"/>
                <a:sym typeface="Calibri"/>
              </a:rPr>
              <a:t>measurements</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with </a:t>
            </a:r>
            <a:r>
              <a:rPr lang="en" sz="1600" dirty="0">
                <a:solidFill>
                  <a:schemeClr val="dk1"/>
                </a:solidFill>
                <a:latin typeface="Calibri"/>
                <a:ea typeface="Calibri"/>
                <a:cs typeface="Calibri"/>
                <a:sym typeface="Calibri"/>
              </a:rPr>
              <a:t>sPHENIX MVTX using 240B 0-100% minimum bias triggered events. The data points are placed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on </a:t>
            </a:r>
            <a:r>
              <a:rPr lang="en" sz="1600" dirty="0">
                <a:solidFill>
                  <a:schemeClr val="dk1"/>
                </a:solidFill>
                <a:latin typeface="Calibri"/>
                <a:ea typeface="Calibri"/>
                <a:cs typeface="Calibri"/>
                <a:sym typeface="Calibri"/>
              </a:rPr>
              <a:t>the curves from recently theoretical model calculations. The estimated statistical uncertainties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show </a:t>
            </a:r>
            <a:r>
              <a:rPr lang="en" sz="1600" dirty="0">
                <a:solidFill>
                  <a:schemeClr val="dk1"/>
                </a:solidFill>
                <a:latin typeface="Calibri"/>
                <a:ea typeface="Calibri"/>
                <a:cs typeface="Calibri"/>
                <a:sym typeface="Calibri"/>
              </a:rPr>
              <a:t>with sPHENIX MVTX one can make these measurements up to ~10 GeV/c and one can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unambiguously </a:t>
            </a:r>
            <a:r>
              <a:rPr lang="en" sz="1600" dirty="0">
                <a:solidFill>
                  <a:schemeClr val="dk1"/>
                </a:solidFill>
                <a:latin typeface="Calibri"/>
                <a:ea typeface="Calibri"/>
                <a:cs typeface="Calibri"/>
                <a:sym typeface="Calibri"/>
              </a:rPr>
              <a:t>distinguish the non-prompt D^0 Rcp from that of prompt D^0, therefore establish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the </a:t>
            </a:r>
            <a:r>
              <a:rPr lang="en" sz="1600" dirty="0">
                <a:solidFill>
                  <a:schemeClr val="dk1"/>
                </a:solidFill>
                <a:latin typeface="Calibri"/>
                <a:ea typeface="Calibri"/>
                <a:cs typeface="Calibri"/>
                <a:sym typeface="Calibri"/>
              </a:rPr>
              <a:t>mass dependence of parton energy loss.</a:t>
            </a:r>
          </a:p>
        </p:txBody>
      </p:sp>
      <p:pic>
        <p:nvPicPr>
          <p:cNvPr id="64" name="Shape 64"/>
          <p:cNvPicPr preferRelativeResize="0"/>
          <p:nvPr/>
        </p:nvPicPr>
        <p:blipFill>
          <a:blip r:embed="rId3">
            <a:alphaModFix/>
          </a:blip>
          <a:stretch>
            <a:fillRect/>
          </a:stretch>
        </p:blipFill>
        <p:spPr>
          <a:xfrm>
            <a:off x="1587549" y="170103"/>
            <a:ext cx="5307400" cy="4175599"/>
          </a:xfrm>
          <a:prstGeom prst="rect">
            <a:avLst/>
          </a:prstGeom>
          <a:noFill/>
          <a:ln>
            <a:noFill/>
          </a:ln>
        </p:spPr>
      </p:pic>
    </p:spTree>
    <p:extLst>
      <p:ext uri="{BB962C8B-B14F-4D97-AF65-F5344CB8AC3E}">
        <p14:creationId xmlns:p14="http://schemas.microsoft.com/office/powerpoint/2010/main" val="167976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Shape 70"/>
          <p:cNvSpPr txBox="1">
            <a:spLocks noGrp="1"/>
          </p:cNvSpPr>
          <p:nvPr>
            <p:ph type="body" idx="1"/>
          </p:nvPr>
        </p:nvSpPr>
        <p:spPr>
          <a:xfrm>
            <a:off x="311700" y="4572004"/>
            <a:ext cx="8520600" cy="1812541"/>
          </a:xfrm>
          <a:prstGeom prst="rect">
            <a:avLst/>
          </a:prstGeom>
        </p:spPr>
        <p:txBody>
          <a:bodyPr lIns="91425" tIns="91425" rIns="91425" bIns="91425" anchor="t" anchorCtr="0">
            <a:noAutofit/>
          </a:bodyPr>
          <a:lstStyle/>
          <a:p>
            <a:pPr lvl="0" rtl="0">
              <a:spcBef>
                <a:spcPts val="0"/>
              </a:spcBef>
              <a:spcAft>
                <a:spcPts val="0"/>
              </a:spcAft>
              <a:buClr>
                <a:schemeClr val="dk1"/>
              </a:buClr>
              <a:buSzPct val="68750"/>
              <a:buFont typeface="Arial"/>
              <a:buNone/>
            </a:pPr>
            <a:r>
              <a:rPr lang="en" sz="1600" dirty="0">
                <a:solidFill>
                  <a:schemeClr val="dk1"/>
                </a:solidFill>
                <a:latin typeface="Calibri"/>
                <a:ea typeface="Calibri"/>
                <a:cs typeface="Calibri"/>
                <a:sym typeface="Calibri"/>
              </a:rPr>
              <a:t>The middle plot shows statistical uncertainty projections for the inclusive b-jet measurement  with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the </a:t>
            </a:r>
            <a:r>
              <a:rPr lang="en" sz="1600" dirty="0">
                <a:solidFill>
                  <a:schemeClr val="dk1"/>
                </a:solidFill>
                <a:latin typeface="Calibri"/>
                <a:ea typeface="Calibri"/>
                <a:cs typeface="Calibri"/>
                <a:sym typeface="Calibri"/>
              </a:rPr>
              <a:t>p+p and Au+Au datasets collected with sPHENIX MVTX. The two curves are theoretical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calculations </a:t>
            </a:r>
            <a:r>
              <a:rPr lang="en" sz="1600" dirty="0">
                <a:solidFill>
                  <a:schemeClr val="dk1"/>
                </a:solidFill>
                <a:latin typeface="Calibri"/>
                <a:ea typeface="Calibri"/>
                <a:cs typeface="Calibri"/>
                <a:sym typeface="Calibri"/>
              </a:rPr>
              <a:t>for b-jet RAA with two different medium coupling parameters from I. Vitev. The inclusive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jet </a:t>
            </a:r>
            <a:r>
              <a:rPr lang="en" sz="1600" dirty="0">
                <a:solidFill>
                  <a:schemeClr val="dk1"/>
                </a:solidFill>
                <a:latin typeface="Calibri"/>
                <a:ea typeface="Calibri"/>
                <a:cs typeface="Calibri"/>
                <a:sym typeface="Calibri"/>
              </a:rPr>
              <a:t>pT nicely covers the transition region where the mass hierarchy of parton energy loss gradually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disappear</a:t>
            </a:r>
            <a:r>
              <a:rPr lang="en" sz="1600" dirty="0">
                <a:solidFill>
                  <a:schemeClr val="dk1"/>
                </a:solidFill>
                <a:latin typeface="Calibri"/>
                <a:ea typeface="Calibri"/>
                <a:cs typeface="Calibri"/>
                <a:sym typeface="Calibri"/>
              </a:rPr>
              <a:t>. Together the low pT non-prompt D^0 measurement, it will allow us to systematically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study </a:t>
            </a:r>
            <a:r>
              <a:rPr lang="en" sz="1600" dirty="0">
                <a:solidFill>
                  <a:schemeClr val="dk1"/>
                </a:solidFill>
                <a:latin typeface="Calibri"/>
                <a:ea typeface="Calibri"/>
                <a:cs typeface="Calibri"/>
                <a:sym typeface="Calibri"/>
              </a:rPr>
              <a:t>the mass dependence of parton energy loss mechanism.      </a:t>
            </a:r>
          </a:p>
          <a:p>
            <a:pPr lvl="0" rtl="0">
              <a:spcBef>
                <a:spcPts val="0"/>
              </a:spcBef>
              <a:spcAft>
                <a:spcPts val="0"/>
              </a:spcAft>
              <a:buClr>
                <a:schemeClr val="dk1"/>
              </a:buClr>
              <a:buSzPct val="68750"/>
              <a:buFont typeface="Arial"/>
              <a:buNone/>
            </a:pPr>
            <a:endParaRPr sz="1600" dirty="0">
              <a:solidFill>
                <a:schemeClr val="dk1"/>
              </a:solidFill>
              <a:latin typeface="Calibri"/>
              <a:ea typeface="Calibri"/>
              <a:cs typeface="Calibri"/>
              <a:sym typeface="Calibri"/>
            </a:endParaRPr>
          </a:p>
          <a:p>
            <a:pPr lvl="0">
              <a:spcBef>
                <a:spcPts val="0"/>
              </a:spcBef>
              <a:buNone/>
            </a:pPr>
            <a:endParaRPr dirty="0"/>
          </a:p>
        </p:txBody>
      </p:sp>
      <p:pic>
        <p:nvPicPr>
          <p:cNvPr id="71" name="Shape 71"/>
          <p:cNvPicPr preferRelativeResize="0"/>
          <p:nvPr/>
        </p:nvPicPr>
        <p:blipFill>
          <a:blip r:embed="rId3">
            <a:alphaModFix/>
          </a:blip>
          <a:stretch>
            <a:fillRect/>
          </a:stretch>
        </p:blipFill>
        <p:spPr>
          <a:xfrm>
            <a:off x="1835200" y="256850"/>
            <a:ext cx="5113324" cy="4032600"/>
          </a:xfrm>
          <a:prstGeom prst="rect">
            <a:avLst/>
          </a:prstGeom>
          <a:noFill/>
          <a:ln>
            <a:noFill/>
          </a:ln>
        </p:spPr>
      </p:pic>
    </p:spTree>
    <p:extLst>
      <p:ext uri="{BB962C8B-B14F-4D97-AF65-F5344CB8AC3E}">
        <p14:creationId xmlns:p14="http://schemas.microsoft.com/office/powerpoint/2010/main" val="118007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388750" y="4453000"/>
            <a:ext cx="8520600" cy="1810800"/>
          </a:xfrm>
          <a:prstGeom prst="rect">
            <a:avLst/>
          </a:prstGeom>
        </p:spPr>
        <p:txBody>
          <a:bodyPr lIns="91425" tIns="91425" rIns="91425" bIns="91425" anchor="t" anchorCtr="0">
            <a:noAutofit/>
          </a:bodyPr>
          <a:lstStyle/>
          <a:p>
            <a:pPr lvl="0" rtl="0">
              <a:spcBef>
                <a:spcPts val="0"/>
              </a:spcBef>
              <a:spcAft>
                <a:spcPts val="0"/>
              </a:spcAft>
              <a:buClr>
                <a:schemeClr val="dk1"/>
              </a:buClr>
              <a:buSzPct val="68750"/>
              <a:buFont typeface="Arial"/>
              <a:buNone/>
            </a:pPr>
            <a:r>
              <a:rPr lang="en" sz="1600" dirty="0">
                <a:solidFill>
                  <a:schemeClr val="dk1"/>
                </a:solidFill>
                <a:latin typeface="Calibri"/>
                <a:ea typeface="Calibri"/>
                <a:cs typeface="Calibri"/>
                <a:sym typeface="Calibri"/>
              </a:rPr>
              <a:t>The plot shows the statistical error projection for v2 measurements with the same dataset as the left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plot</a:t>
            </a:r>
            <a:r>
              <a:rPr lang="en" sz="1600" dirty="0">
                <a:solidFill>
                  <a:schemeClr val="dk1"/>
                </a:solidFill>
                <a:latin typeface="Calibri"/>
                <a:ea typeface="Calibri"/>
                <a:cs typeface="Calibri"/>
                <a:sym typeface="Calibri"/>
              </a:rPr>
              <a:t>.  The blue curve is a fit to the D0 v2 measurement from the STAR HFT and the red curve is a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predicted </a:t>
            </a:r>
            <a:r>
              <a:rPr lang="en" sz="1600" dirty="0">
                <a:solidFill>
                  <a:schemeClr val="dk1"/>
                </a:solidFill>
                <a:latin typeface="Calibri"/>
                <a:ea typeface="Calibri"/>
                <a:cs typeface="Calibri"/>
                <a:sym typeface="Calibri"/>
              </a:rPr>
              <a:t>non-prompt D^0 v2 assuming the parent B-hadron v2 follows the same mT scaling as light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and </a:t>
            </a:r>
            <a:r>
              <a:rPr lang="en" sz="1600" dirty="0">
                <a:solidFill>
                  <a:schemeClr val="dk1"/>
                </a:solidFill>
                <a:latin typeface="Calibri"/>
                <a:ea typeface="Calibri"/>
                <a:cs typeface="Calibri"/>
                <a:sym typeface="Calibri"/>
              </a:rPr>
              <a:t>charm hadrons. The estimated statistical uncertainties show with sPHENIX MVTX one can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precisely </a:t>
            </a:r>
            <a:r>
              <a:rPr lang="en" sz="1600" dirty="0">
                <a:solidFill>
                  <a:schemeClr val="dk1"/>
                </a:solidFill>
                <a:latin typeface="Calibri"/>
                <a:ea typeface="Calibri"/>
                <a:cs typeface="Calibri"/>
                <a:sym typeface="Calibri"/>
              </a:rPr>
              <a:t>determine non-prompt D^0 v2 therefore the bottom quark collectivity in medium, which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will </a:t>
            </a:r>
            <a:r>
              <a:rPr lang="en" sz="1600" dirty="0">
                <a:solidFill>
                  <a:schemeClr val="dk1"/>
                </a:solidFill>
                <a:latin typeface="Calibri"/>
                <a:ea typeface="Calibri"/>
                <a:cs typeface="Calibri"/>
                <a:sym typeface="Calibri"/>
              </a:rPr>
              <a:t>help constrain our understanding of the heavy quark diffusion coefficient.</a:t>
            </a:r>
          </a:p>
          <a:p>
            <a:pPr lvl="0">
              <a:spcBef>
                <a:spcPts val="0"/>
              </a:spcBef>
              <a:buClr>
                <a:schemeClr val="dk1"/>
              </a:buClr>
              <a:buSzPct val="61111"/>
              <a:buFont typeface="Arial"/>
              <a:buNone/>
            </a:pPr>
            <a:endParaRPr dirty="0"/>
          </a:p>
          <a:p>
            <a:pPr lvl="0">
              <a:spcBef>
                <a:spcPts val="0"/>
              </a:spcBef>
              <a:buNone/>
            </a:pPr>
            <a:endParaRPr dirty="0"/>
          </a:p>
        </p:txBody>
      </p:sp>
      <p:pic>
        <p:nvPicPr>
          <p:cNvPr id="77" name="Shape 77"/>
          <p:cNvPicPr preferRelativeResize="0"/>
          <p:nvPr/>
        </p:nvPicPr>
        <p:blipFill>
          <a:blip r:embed="rId3">
            <a:alphaModFix/>
          </a:blip>
          <a:stretch>
            <a:fillRect/>
          </a:stretch>
        </p:blipFill>
        <p:spPr>
          <a:xfrm>
            <a:off x="1803002" y="202699"/>
            <a:ext cx="5386909" cy="4095246"/>
          </a:xfrm>
          <a:prstGeom prst="rect">
            <a:avLst/>
          </a:prstGeom>
          <a:noFill/>
          <a:ln>
            <a:noFill/>
          </a:ln>
        </p:spPr>
      </p:pic>
    </p:spTree>
    <p:extLst>
      <p:ext uri="{BB962C8B-B14F-4D97-AF65-F5344CB8AC3E}">
        <p14:creationId xmlns:p14="http://schemas.microsoft.com/office/powerpoint/2010/main" val="345989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246616"/>
            <a:ext cx="8520600" cy="763500"/>
          </a:xfrm>
          <a:prstGeom prst="rect">
            <a:avLst/>
          </a:prstGeom>
        </p:spPr>
        <p:txBody>
          <a:bodyPr lIns="91425" tIns="91425" rIns="91425" bIns="91425" anchor="t" anchorCtr="0">
            <a:noAutofit/>
          </a:bodyPr>
          <a:lstStyle/>
          <a:p>
            <a:pPr lvl="0" algn="l" rtl="0">
              <a:lnSpc>
                <a:spcPct val="115000"/>
              </a:lnSpc>
              <a:spcBef>
                <a:spcPts val="0"/>
              </a:spcBef>
              <a:buClr>
                <a:schemeClr val="dk1"/>
              </a:buClr>
              <a:buSzPct val="61111"/>
              <a:buFont typeface="Arial"/>
              <a:buNone/>
            </a:pPr>
            <a:r>
              <a:rPr lang="en" sz="2000" dirty="0">
                <a:solidFill>
                  <a:srgbClr val="FF0000"/>
                </a:solidFill>
                <a:latin typeface="Calibri"/>
                <a:ea typeface="Calibri"/>
                <a:cs typeface="Calibri"/>
                <a:sym typeface="Calibri"/>
              </a:rPr>
              <a:t>3.) Discuss complimentary of the RIHC MVTX program to the LHC program.  What has the LHC provided, to date, and what doesn't the LHC program provide. Is there a plan to run other beam species at RHIC?</a:t>
            </a:r>
          </a:p>
          <a:p>
            <a:pPr lvl="0">
              <a:spcBef>
                <a:spcPts val="0"/>
              </a:spcBef>
              <a:buNone/>
            </a:pPr>
            <a:endParaRPr dirty="0"/>
          </a:p>
        </p:txBody>
      </p:sp>
      <p:sp>
        <p:nvSpPr>
          <p:cNvPr id="83" name="Shape 83"/>
          <p:cNvSpPr txBox="1">
            <a:spLocks noGrp="1"/>
          </p:cNvSpPr>
          <p:nvPr>
            <p:ph type="body" idx="1"/>
          </p:nvPr>
        </p:nvSpPr>
        <p:spPr>
          <a:xfrm>
            <a:off x="311700" y="1396200"/>
            <a:ext cx="8520600" cy="5076600"/>
          </a:xfrm>
          <a:prstGeom prst="rect">
            <a:avLst/>
          </a:prstGeom>
        </p:spPr>
        <p:txBody>
          <a:bodyPr lIns="91425" tIns="91425" rIns="91425" bIns="91425" anchor="t" anchorCtr="0">
            <a:noAutofit/>
          </a:bodyPr>
          <a:lstStyle/>
          <a:p>
            <a:pPr lvl="0" rtl="0">
              <a:spcBef>
                <a:spcPts val="0"/>
              </a:spcBef>
              <a:spcAft>
                <a:spcPts val="0"/>
              </a:spcAft>
              <a:buClr>
                <a:schemeClr val="dk1"/>
              </a:buClr>
              <a:buSzPct val="68750"/>
              <a:buFont typeface="Arial"/>
              <a:buNone/>
            </a:pPr>
            <a:r>
              <a:rPr lang="en" sz="1600" dirty="0">
                <a:solidFill>
                  <a:schemeClr val="dk1"/>
                </a:solidFill>
                <a:latin typeface="Calibri"/>
                <a:ea typeface="Calibri"/>
                <a:cs typeface="Calibri"/>
                <a:sym typeface="Calibri"/>
              </a:rPr>
              <a:t>From various model calculations, one expects that the QGP medium created in central Pb+Pb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collisions </a:t>
            </a:r>
            <a:r>
              <a:rPr lang="en" sz="1600" dirty="0">
                <a:solidFill>
                  <a:schemeClr val="dk1"/>
                </a:solidFill>
                <a:latin typeface="Calibri"/>
                <a:ea typeface="Calibri"/>
                <a:cs typeface="Calibri"/>
                <a:sym typeface="Calibri"/>
              </a:rPr>
              <a:t>at LHC can reach a higher initial temperature compared to that at central Au+Au at RHIC.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This </a:t>
            </a:r>
            <a:r>
              <a:rPr lang="en" sz="1600" dirty="0">
                <a:solidFill>
                  <a:schemeClr val="dk1"/>
                </a:solidFill>
                <a:latin typeface="Calibri"/>
                <a:ea typeface="Calibri"/>
                <a:cs typeface="Calibri"/>
                <a:sym typeface="Calibri"/>
              </a:rPr>
              <a:t>allows us to constrain the temperature dependence of QGP transport parameters. Besides the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complementarity</a:t>
            </a:r>
            <a:r>
              <a:rPr lang="en" sz="1600" dirty="0">
                <a:solidFill>
                  <a:schemeClr val="dk1"/>
                </a:solidFill>
                <a:latin typeface="Calibri"/>
                <a:ea typeface="Calibri"/>
                <a:cs typeface="Calibri"/>
                <a:sym typeface="Calibri"/>
              </a:rPr>
              <a:t>, measuring bottom production at RHIC has also a uniqueness due to much less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gluon </a:t>
            </a:r>
            <a:r>
              <a:rPr lang="en" sz="1600" dirty="0">
                <a:solidFill>
                  <a:schemeClr val="dk1"/>
                </a:solidFill>
                <a:latin typeface="Calibri"/>
                <a:ea typeface="Calibri"/>
                <a:cs typeface="Calibri"/>
                <a:sym typeface="Calibri"/>
              </a:rPr>
              <a:t>splitting contribution which allows cleaner interpretation of physics measurements.</a:t>
            </a:r>
          </a:p>
          <a:p>
            <a:pPr lvl="0" rtl="0">
              <a:spcBef>
                <a:spcPts val="0"/>
              </a:spcBef>
              <a:spcAft>
                <a:spcPts val="0"/>
              </a:spcAft>
              <a:buNone/>
            </a:pPr>
            <a:r>
              <a:rPr lang="en" sz="1600" dirty="0">
                <a:solidFill>
                  <a:schemeClr val="dk1"/>
                </a:solidFill>
                <a:latin typeface="Calibri"/>
                <a:ea typeface="Calibri"/>
                <a:cs typeface="Calibri"/>
                <a:sym typeface="Calibri"/>
              </a:rPr>
              <a:t> </a:t>
            </a:r>
          </a:p>
          <a:p>
            <a:pPr lvl="0" rtl="0">
              <a:spcBef>
                <a:spcPts val="0"/>
              </a:spcBef>
              <a:spcAft>
                <a:spcPts val="0"/>
              </a:spcAft>
              <a:buNone/>
            </a:pPr>
            <a:r>
              <a:rPr lang="en" sz="1600" dirty="0">
                <a:solidFill>
                  <a:schemeClr val="dk1"/>
                </a:solidFill>
                <a:latin typeface="Calibri"/>
                <a:ea typeface="Calibri"/>
                <a:cs typeface="Calibri"/>
                <a:sym typeface="Calibri"/>
              </a:rPr>
              <a:t>The current CMS measurements include b-jet down to ~70 GeV/c, B-hadron from ~10~40 GeV/c and </a:t>
            </a:r>
            <a:endParaRPr lang="en-US" sz="1600" dirty="0" smtClean="0">
              <a:solidFill>
                <a:schemeClr val="dk1"/>
              </a:solidFill>
              <a:latin typeface="Calibri"/>
              <a:ea typeface="Calibri"/>
              <a:cs typeface="Calibri"/>
              <a:sym typeface="Calibri"/>
            </a:endParaRPr>
          </a:p>
          <a:p>
            <a:pPr lvl="0" rtl="0">
              <a:spcBef>
                <a:spcPts val="0"/>
              </a:spcBef>
              <a:spcAft>
                <a:spcPts val="0"/>
              </a:spcAft>
              <a:buNone/>
            </a:pPr>
            <a:r>
              <a:rPr lang="en" sz="1600" dirty="0" smtClean="0">
                <a:solidFill>
                  <a:schemeClr val="dk1"/>
                </a:solidFill>
                <a:latin typeface="Calibri"/>
                <a:ea typeface="Calibri"/>
                <a:cs typeface="Calibri"/>
                <a:sym typeface="Calibri"/>
              </a:rPr>
              <a:t>non-prompt </a:t>
            </a:r>
            <a:r>
              <a:rPr lang="en" sz="1600" dirty="0">
                <a:solidFill>
                  <a:schemeClr val="dk1"/>
                </a:solidFill>
                <a:latin typeface="Calibri"/>
                <a:ea typeface="Calibri"/>
                <a:cs typeface="Calibri"/>
                <a:sym typeface="Calibri"/>
              </a:rPr>
              <a:t>J/psi ~6.5 - 30 GeV/c, mostly for 0-100% minimum bias collisions. CMS will have </a:t>
            </a:r>
            <a:endParaRPr lang="en-US" sz="1600" dirty="0" smtClean="0">
              <a:solidFill>
                <a:schemeClr val="dk1"/>
              </a:solidFill>
              <a:latin typeface="Calibri"/>
              <a:ea typeface="Calibri"/>
              <a:cs typeface="Calibri"/>
              <a:sym typeface="Calibri"/>
            </a:endParaRPr>
          </a:p>
          <a:p>
            <a:pPr lvl="0" rtl="0">
              <a:spcBef>
                <a:spcPts val="0"/>
              </a:spcBef>
              <a:spcAft>
                <a:spcPts val="0"/>
              </a:spcAft>
              <a:buNone/>
            </a:pPr>
            <a:r>
              <a:rPr lang="en" sz="1600" dirty="0" smtClean="0">
                <a:solidFill>
                  <a:schemeClr val="dk1"/>
                </a:solidFill>
                <a:latin typeface="Calibri"/>
                <a:ea typeface="Calibri"/>
                <a:cs typeface="Calibri"/>
                <a:sym typeface="Calibri"/>
              </a:rPr>
              <a:t>improved </a:t>
            </a:r>
            <a:r>
              <a:rPr lang="en" sz="1600" dirty="0">
                <a:solidFill>
                  <a:schemeClr val="dk1"/>
                </a:solidFill>
                <a:latin typeface="Calibri"/>
                <a:ea typeface="Calibri"/>
                <a:cs typeface="Calibri"/>
                <a:sym typeface="Calibri"/>
              </a:rPr>
              <a:t>statistics in these measurements  in LHC Run3 (2021+).</a:t>
            </a:r>
          </a:p>
          <a:p>
            <a:pPr lvl="0" rtl="0">
              <a:spcBef>
                <a:spcPts val="0"/>
              </a:spcBef>
              <a:spcAft>
                <a:spcPts val="0"/>
              </a:spcAft>
              <a:buNone/>
            </a:pPr>
            <a:r>
              <a:rPr lang="en" sz="1600" dirty="0">
                <a:solidFill>
                  <a:schemeClr val="dk1"/>
                </a:solidFill>
                <a:latin typeface="Calibri"/>
                <a:ea typeface="Calibri"/>
                <a:cs typeface="Calibri"/>
                <a:sym typeface="Calibri"/>
              </a:rPr>
              <a:t>sPHENIX will further extend the pT reach for non-prompt D0 down to ~2 GeV/c, and for b-jet down </a:t>
            </a:r>
            <a:endParaRPr lang="en-US" sz="1600" dirty="0" smtClean="0">
              <a:solidFill>
                <a:schemeClr val="dk1"/>
              </a:solidFill>
              <a:latin typeface="Calibri"/>
              <a:ea typeface="Calibri"/>
              <a:cs typeface="Calibri"/>
              <a:sym typeface="Calibri"/>
            </a:endParaRPr>
          </a:p>
          <a:p>
            <a:pPr lvl="0" rtl="0">
              <a:spcBef>
                <a:spcPts val="0"/>
              </a:spcBef>
              <a:spcAft>
                <a:spcPts val="0"/>
              </a:spcAft>
              <a:buNone/>
            </a:pPr>
            <a:r>
              <a:rPr lang="en" sz="1600" dirty="0" smtClean="0">
                <a:solidFill>
                  <a:schemeClr val="dk1"/>
                </a:solidFill>
                <a:latin typeface="Calibri"/>
                <a:ea typeface="Calibri"/>
                <a:cs typeface="Calibri"/>
                <a:sym typeface="Calibri"/>
              </a:rPr>
              <a:t>to </a:t>
            </a:r>
            <a:r>
              <a:rPr lang="en" sz="1600" dirty="0">
                <a:solidFill>
                  <a:schemeClr val="dk1"/>
                </a:solidFill>
                <a:latin typeface="Calibri"/>
                <a:ea typeface="Calibri"/>
                <a:cs typeface="Calibri"/>
                <a:sym typeface="Calibri"/>
              </a:rPr>
              <a:t>15 GeV/c.</a:t>
            </a:r>
          </a:p>
          <a:p>
            <a:pPr lvl="0" rtl="0">
              <a:spcBef>
                <a:spcPts val="0"/>
              </a:spcBef>
              <a:spcAft>
                <a:spcPts val="0"/>
              </a:spcAft>
              <a:buNone/>
            </a:pPr>
            <a:endParaRPr lang="en-US" sz="1600" dirty="0" smtClean="0">
              <a:solidFill>
                <a:schemeClr val="dk1"/>
              </a:solidFill>
              <a:latin typeface="Calibri"/>
              <a:ea typeface="Calibri"/>
              <a:cs typeface="Calibri"/>
              <a:sym typeface="Calibri"/>
            </a:endParaRPr>
          </a:p>
          <a:p>
            <a:pPr lvl="0" rtl="0">
              <a:spcBef>
                <a:spcPts val="0"/>
              </a:spcBef>
              <a:spcAft>
                <a:spcPts val="0"/>
              </a:spcAft>
              <a:buNone/>
            </a:pPr>
            <a:r>
              <a:rPr lang="en" sz="1600" dirty="0" smtClean="0">
                <a:solidFill>
                  <a:schemeClr val="dk1"/>
                </a:solidFill>
                <a:latin typeface="Calibri"/>
                <a:ea typeface="Calibri"/>
                <a:cs typeface="Calibri"/>
                <a:sym typeface="Calibri"/>
              </a:rPr>
              <a:t>The </a:t>
            </a:r>
            <a:r>
              <a:rPr lang="en" sz="1600" dirty="0">
                <a:solidFill>
                  <a:schemeClr val="dk1"/>
                </a:solidFill>
                <a:latin typeface="Calibri"/>
                <a:ea typeface="Calibri"/>
                <a:cs typeface="Calibri"/>
                <a:sym typeface="Calibri"/>
              </a:rPr>
              <a:t>ALICE experiment with the ITS and TPC upgrades at Run3 will have the similar B-hadron tagging </a:t>
            </a:r>
            <a:endParaRPr lang="en-US" sz="1600" dirty="0" smtClean="0">
              <a:solidFill>
                <a:schemeClr val="dk1"/>
              </a:solidFill>
              <a:latin typeface="Calibri"/>
              <a:ea typeface="Calibri"/>
              <a:cs typeface="Calibri"/>
              <a:sym typeface="Calibri"/>
            </a:endParaRPr>
          </a:p>
          <a:p>
            <a:pPr lvl="0" rtl="0">
              <a:spcBef>
                <a:spcPts val="0"/>
              </a:spcBef>
              <a:spcAft>
                <a:spcPts val="0"/>
              </a:spcAft>
              <a:buNone/>
            </a:pPr>
            <a:r>
              <a:rPr lang="en" sz="1600" dirty="0" smtClean="0">
                <a:solidFill>
                  <a:schemeClr val="dk1"/>
                </a:solidFill>
                <a:latin typeface="Calibri"/>
                <a:ea typeface="Calibri"/>
                <a:cs typeface="Calibri"/>
                <a:sym typeface="Calibri"/>
              </a:rPr>
              <a:t>capability </a:t>
            </a:r>
            <a:r>
              <a:rPr lang="en" sz="1600" dirty="0">
                <a:solidFill>
                  <a:schemeClr val="dk1"/>
                </a:solidFill>
                <a:latin typeface="Calibri"/>
                <a:ea typeface="Calibri"/>
                <a:cs typeface="Calibri"/>
                <a:sym typeface="Calibri"/>
              </a:rPr>
              <a:t>as the sPHENIX MVTX does. However their jet capabilities are not fully exploited because </a:t>
            </a:r>
            <a:endParaRPr lang="en-US" sz="1600" dirty="0" smtClean="0">
              <a:solidFill>
                <a:schemeClr val="dk1"/>
              </a:solidFill>
              <a:latin typeface="Calibri"/>
              <a:ea typeface="Calibri"/>
              <a:cs typeface="Calibri"/>
              <a:sym typeface="Calibri"/>
            </a:endParaRPr>
          </a:p>
          <a:p>
            <a:pPr lvl="0" rtl="0">
              <a:spcBef>
                <a:spcPts val="0"/>
              </a:spcBef>
              <a:spcAft>
                <a:spcPts val="0"/>
              </a:spcAft>
              <a:buNone/>
            </a:pPr>
            <a:r>
              <a:rPr lang="en" sz="1600" dirty="0" smtClean="0">
                <a:solidFill>
                  <a:schemeClr val="dk1"/>
                </a:solidFill>
                <a:latin typeface="Calibri"/>
                <a:ea typeface="Calibri"/>
                <a:cs typeface="Calibri"/>
                <a:sym typeface="Calibri"/>
              </a:rPr>
              <a:t>of </a:t>
            </a:r>
            <a:r>
              <a:rPr lang="en" sz="1600" dirty="0">
                <a:solidFill>
                  <a:schemeClr val="dk1"/>
                </a:solidFill>
                <a:latin typeface="Calibri"/>
                <a:ea typeface="Calibri"/>
                <a:cs typeface="Calibri"/>
                <a:sym typeface="Calibri"/>
              </a:rPr>
              <a:t>no HCAL and limited acceptance of EMCAL.</a:t>
            </a:r>
          </a:p>
          <a:p>
            <a:pPr lvl="0" rtl="0">
              <a:spcBef>
                <a:spcPts val="0"/>
              </a:spcBef>
              <a:spcAft>
                <a:spcPts val="0"/>
              </a:spcAft>
              <a:buNone/>
            </a:pPr>
            <a:endParaRPr sz="1600" dirty="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a:solidFill>
                  <a:schemeClr val="dk1"/>
                </a:solidFill>
                <a:latin typeface="Calibri"/>
                <a:ea typeface="Calibri"/>
                <a:cs typeface="Calibri"/>
                <a:sym typeface="Calibri"/>
              </a:rPr>
              <a:t>Running other beam species is not included in the current 5-year running plan laid out by the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sPHENIX </a:t>
            </a:r>
            <a:r>
              <a:rPr lang="en" sz="1600" dirty="0">
                <a:solidFill>
                  <a:schemeClr val="dk1"/>
                </a:solidFill>
                <a:latin typeface="Calibri"/>
                <a:ea typeface="Calibri"/>
                <a:cs typeface="Calibri"/>
                <a:sym typeface="Calibri"/>
              </a:rPr>
              <a:t>program. However, if there is a strong and compelling physics argument to run different </a:t>
            </a:r>
            <a:endParaRPr lang="en-US" sz="1600" dirty="0" smtClean="0">
              <a:solidFill>
                <a:schemeClr val="dk1"/>
              </a:solidFill>
              <a:latin typeface="Calibri"/>
              <a:ea typeface="Calibri"/>
              <a:cs typeface="Calibri"/>
              <a:sym typeface="Calibri"/>
            </a:endParaRPr>
          </a:p>
          <a:p>
            <a:pPr lvl="0" rtl="0">
              <a:spcBef>
                <a:spcPts val="0"/>
              </a:spcBef>
              <a:spcAft>
                <a:spcPts val="0"/>
              </a:spcAft>
              <a:buClr>
                <a:schemeClr val="dk1"/>
              </a:buClr>
              <a:buSzPct val="68750"/>
              <a:buFont typeface="Arial"/>
              <a:buNone/>
            </a:pPr>
            <a:r>
              <a:rPr lang="en" sz="1600" dirty="0" smtClean="0">
                <a:solidFill>
                  <a:schemeClr val="dk1"/>
                </a:solidFill>
                <a:latin typeface="Calibri"/>
                <a:ea typeface="Calibri"/>
                <a:cs typeface="Calibri"/>
                <a:sym typeface="Calibri"/>
              </a:rPr>
              <a:t>species </a:t>
            </a:r>
            <a:r>
              <a:rPr lang="en" sz="1600" dirty="0">
                <a:solidFill>
                  <a:schemeClr val="dk1"/>
                </a:solidFill>
                <a:latin typeface="Calibri"/>
                <a:ea typeface="Calibri"/>
                <a:cs typeface="Calibri"/>
                <a:sym typeface="Calibri"/>
              </a:rPr>
              <a:t>or energies, sPHENIX would like to re-consider the priorities or expand the running plan.</a:t>
            </a:r>
          </a:p>
          <a:p>
            <a:pPr lvl="0">
              <a:spcBef>
                <a:spcPts val="0"/>
              </a:spcBef>
              <a:buNone/>
            </a:pPr>
            <a:endParaRPr sz="1600" dirty="0"/>
          </a:p>
        </p:txBody>
      </p:sp>
    </p:spTree>
    <p:extLst>
      <p:ext uri="{BB962C8B-B14F-4D97-AF65-F5344CB8AC3E}">
        <p14:creationId xmlns:p14="http://schemas.microsoft.com/office/powerpoint/2010/main" val="288925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spcBef>
                <a:spcPts val="0"/>
              </a:spcBef>
              <a:buNone/>
            </a:pPr>
            <a:endParaRPr/>
          </a:p>
        </p:txBody>
      </p:sp>
      <p:sp>
        <p:nvSpPr>
          <p:cNvPr id="89" name="Shape 89"/>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a:spcBef>
                <a:spcPts val="0"/>
              </a:spcBef>
              <a:buNone/>
            </a:pPr>
            <a:endParaRPr/>
          </a:p>
        </p:txBody>
      </p:sp>
      <p:pic>
        <p:nvPicPr>
          <p:cNvPr id="90" name="Shape 90"/>
          <p:cNvPicPr preferRelativeResize="0"/>
          <p:nvPr/>
        </p:nvPicPr>
        <p:blipFill>
          <a:blip r:embed="rId3">
            <a:alphaModFix/>
          </a:blip>
          <a:stretch>
            <a:fillRect/>
          </a:stretch>
        </p:blipFill>
        <p:spPr>
          <a:xfrm>
            <a:off x="0" y="271232"/>
            <a:ext cx="9143998" cy="6315533"/>
          </a:xfrm>
          <a:prstGeom prst="rect">
            <a:avLst/>
          </a:prstGeom>
          <a:noFill/>
          <a:ln>
            <a:noFill/>
          </a:ln>
        </p:spPr>
      </p:pic>
    </p:spTree>
    <p:extLst>
      <p:ext uri="{BB962C8B-B14F-4D97-AF65-F5344CB8AC3E}">
        <p14:creationId xmlns:p14="http://schemas.microsoft.com/office/powerpoint/2010/main" val="632996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691</TotalTime>
  <Words>1943</Words>
  <Application>Microsoft Macintosh PowerPoint</Application>
  <PresentationFormat>On-screen Show (4:3)</PresentationFormat>
  <Paragraphs>173</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Homework Questions  07/11/2017 </vt:lpstr>
      <vt:lpstr>1.) Please provide an MVTX Management plan and clarify the responsibilities of the management team. </vt:lpstr>
      <vt:lpstr>PowerPoint Presentation</vt:lpstr>
      <vt:lpstr>2.) The physics impact plots on the last page of Xin's talk are very important. Middle plot: is it a simulation or a calculation?  We would like to see event generator input and simulated output for B tagged jets.  Do you have such a plot? Please provide  1 short paragraph about each plot for an executive summary. </vt:lpstr>
      <vt:lpstr>PowerPoint Presentation</vt:lpstr>
      <vt:lpstr>PowerPoint Presentation</vt:lpstr>
      <vt:lpstr>PowerPoint Presentation</vt:lpstr>
      <vt:lpstr>3.) Discuss complimentary of the RIHC MVTX program to the LHC program.  What has the LHC provided, to date, and what doesn't the LHC program provide. Is there a plan to run other beam species at RHIC? </vt:lpstr>
      <vt:lpstr>PowerPoint Presentation</vt:lpstr>
      <vt:lpstr>4.) Do the Si detectors affect the Upsilon program (MCS). </vt:lpstr>
      <vt:lpstr>5.) Explain the scenarios that justify the addition of 20 additional staves in the baseline cost.   And how would you actually use them in case of a damaged detector?  Is a group of 4, 24 or 48 better?  </vt:lpstr>
      <vt:lpstr>6.) Would it be better to build a spare half barrel?  Or even a full detector? </vt:lpstr>
      <vt:lpstr>7.) What is the basis for  choosing 35% overall project contingency? </vt:lpstr>
      <vt:lpstr>8.) Who does mechanical mount  design after final design choices have been made?  (LANL LDRD or Project funds)    </vt:lpstr>
      <vt:lpstr>9) LV power over 10 m cables.  Please provide a link to the modelling to show that load transients are effectively mitigated by their filter network.</vt:lpstr>
      <vt:lpstr>PowerPoint Presentation</vt:lpstr>
      <vt:lpstr>PowerPoint Presentation</vt:lpstr>
      <vt:lpstr>10.) Cesar slide 8: LANL test stand - noise and signal shown.  What was the signal for this test? </vt:lpstr>
      <vt:lpstr>11.) Who is working on tracking software to connect TPC tracks with the Si? This work needs to start early and finish early so that you can debug the detector during the first days of detector operations.</vt:lpstr>
      <vt:lpstr>12.) Who is responsible MVTX installation?  Is it sPHENIX or MVTX personnel. Who pays for the cost of the installation tooling? </vt:lpstr>
    </vt:vector>
  </TitlesOfParts>
  <Company>Los Alamos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Questions </dc:title>
  <dc:creator>Ming Liu</dc:creator>
  <cp:lastModifiedBy>Ming Liu</cp:lastModifiedBy>
  <cp:revision>59</cp:revision>
  <dcterms:created xsi:type="dcterms:W3CDTF">2017-07-11T01:19:42Z</dcterms:created>
  <dcterms:modified xsi:type="dcterms:W3CDTF">2017-07-11T12:50:50Z</dcterms:modified>
</cp:coreProperties>
</file>