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8"/>
  </p:notesMasterIdLst>
  <p:handoutMasterIdLst>
    <p:handoutMasterId r:id="rId129"/>
  </p:handoutMasterIdLst>
  <p:sldIdLst>
    <p:sldId id="388" r:id="rId2"/>
    <p:sldId id="257" r:id="rId3"/>
    <p:sldId id="256" r:id="rId4"/>
    <p:sldId id="269" r:id="rId5"/>
    <p:sldId id="258" r:id="rId6"/>
    <p:sldId id="317" r:id="rId7"/>
    <p:sldId id="260" r:id="rId8"/>
    <p:sldId id="262" r:id="rId9"/>
    <p:sldId id="316" r:id="rId10"/>
    <p:sldId id="298" r:id="rId11"/>
    <p:sldId id="308" r:id="rId12"/>
    <p:sldId id="382" r:id="rId13"/>
    <p:sldId id="263" r:id="rId14"/>
    <p:sldId id="265" r:id="rId15"/>
    <p:sldId id="331" r:id="rId16"/>
    <p:sldId id="389" r:id="rId17"/>
    <p:sldId id="310" r:id="rId18"/>
    <p:sldId id="390" r:id="rId19"/>
    <p:sldId id="314" r:id="rId20"/>
    <p:sldId id="272" r:id="rId21"/>
    <p:sldId id="274" r:id="rId22"/>
    <p:sldId id="266" r:id="rId23"/>
    <p:sldId id="299" r:id="rId24"/>
    <p:sldId id="398" r:id="rId25"/>
    <p:sldId id="296" r:id="rId26"/>
    <p:sldId id="302" r:id="rId27"/>
    <p:sldId id="301" r:id="rId28"/>
    <p:sldId id="276" r:id="rId29"/>
    <p:sldId id="368" r:id="rId30"/>
    <p:sldId id="303" r:id="rId31"/>
    <p:sldId id="279" r:id="rId32"/>
    <p:sldId id="277" r:id="rId33"/>
    <p:sldId id="282" r:id="rId34"/>
    <p:sldId id="283" r:id="rId35"/>
    <p:sldId id="315" r:id="rId36"/>
    <p:sldId id="325" r:id="rId37"/>
    <p:sldId id="273" r:id="rId38"/>
    <p:sldId id="311" r:id="rId39"/>
    <p:sldId id="284" r:id="rId40"/>
    <p:sldId id="285" r:id="rId41"/>
    <p:sldId id="286" r:id="rId42"/>
    <p:sldId id="287" r:id="rId43"/>
    <p:sldId id="326" r:id="rId44"/>
    <p:sldId id="305" r:id="rId45"/>
    <p:sldId id="307" r:id="rId46"/>
    <p:sldId id="318" r:id="rId47"/>
    <p:sldId id="280" r:id="rId48"/>
    <p:sldId id="281" r:id="rId49"/>
    <p:sldId id="295" r:id="rId50"/>
    <p:sldId id="319" r:id="rId51"/>
    <p:sldId id="346" r:id="rId52"/>
    <p:sldId id="342" r:id="rId53"/>
    <p:sldId id="352" r:id="rId54"/>
    <p:sldId id="353" r:id="rId55"/>
    <p:sldId id="354" r:id="rId56"/>
    <p:sldId id="350" r:id="rId57"/>
    <p:sldId id="351" r:id="rId58"/>
    <p:sldId id="356" r:id="rId59"/>
    <p:sldId id="349" r:id="rId60"/>
    <p:sldId id="404" r:id="rId61"/>
    <p:sldId id="405" r:id="rId62"/>
    <p:sldId id="406" r:id="rId63"/>
    <p:sldId id="407" r:id="rId64"/>
    <p:sldId id="408" r:id="rId65"/>
    <p:sldId id="399" r:id="rId66"/>
    <p:sldId id="400" r:id="rId67"/>
    <p:sldId id="401" r:id="rId68"/>
    <p:sldId id="402" r:id="rId69"/>
    <p:sldId id="403" r:id="rId70"/>
    <p:sldId id="347" r:id="rId71"/>
    <p:sldId id="343" r:id="rId72"/>
    <p:sldId id="344" r:id="rId73"/>
    <p:sldId id="345" r:id="rId74"/>
    <p:sldId id="332" r:id="rId75"/>
    <p:sldId id="333" r:id="rId76"/>
    <p:sldId id="334" r:id="rId77"/>
    <p:sldId id="335" r:id="rId78"/>
    <p:sldId id="336" r:id="rId79"/>
    <p:sldId id="337" r:id="rId80"/>
    <p:sldId id="338" r:id="rId81"/>
    <p:sldId id="339" r:id="rId82"/>
    <p:sldId id="340" r:id="rId83"/>
    <p:sldId id="341" r:id="rId84"/>
    <p:sldId id="409" r:id="rId85"/>
    <p:sldId id="410" r:id="rId86"/>
    <p:sldId id="355" r:id="rId87"/>
    <p:sldId id="327" r:id="rId88"/>
    <p:sldId id="328" r:id="rId89"/>
    <p:sldId id="370" r:id="rId90"/>
    <p:sldId id="371" r:id="rId91"/>
    <p:sldId id="372" r:id="rId92"/>
    <p:sldId id="373" r:id="rId93"/>
    <p:sldId id="374" r:id="rId94"/>
    <p:sldId id="375" r:id="rId95"/>
    <p:sldId id="376" r:id="rId96"/>
    <p:sldId id="377" r:id="rId97"/>
    <p:sldId id="378" r:id="rId98"/>
    <p:sldId id="379" r:id="rId99"/>
    <p:sldId id="380" r:id="rId100"/>
    <p:sldId id="381" r:id="rId101"/>
    <p:sldId id="288" r:id="rId102"/>
    <p:sldId id="320" r:id="rId103"/>
    <p:sldId id="384" r:id="rId104"/>
    <p:sldId id="387" r:id="rId105"/>
    <p:sldId id="385" r:id="rId106"/>
    <p:sldId id="386" r:id="rId107"/>
    <p:sldId id="383" r:id="rId108"/>
    <p:sldId id="289" r:id="rId109"/>
    <p:sldId id="321" r:id="rId110"/>
    <p:sldId id="357" r:id="rId111"/>
    <p:sldId id="358" r:id="rId112"/>
    <p:sldId id="359" r:id="rId113"/>
    <p:sldId id="360" r:id="rId114"/>
    <p:sldId id="361" r:id="rId115"/>
    <p:sldId id="362" r:id="rId116"/>
    <p:sldId id="363" r:id="rId117"/>
    <p:sldId id="364" r:id="rId118"/>
    <p:sldId id="365" r:id="rId119"/>
    <p:sldId id="366" r:id="rId120"/>
    <p:sldId id="367" r:id="rId121"/>
    <p:sldId id="322" r:id="rId122"/>
    <p:sldId id="324" r:id="rId123"/>
    <p:sldId id="291" r:id="rId124"/>
    <p:sldId id="292" r:id="rId125"/>
    <p:sldId id="293" r:id="rId126"/>
    <p:sldId id="294" r:id="rId1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258" d="100"/>
          <a:sy n="258" d="100"/>
        </p:scale>
        <p:origin x="-86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slide" Target="slides/slide123.xml"/><Relationship Id="rId125" Type="http://schemas.openxmlformats.org/officeDocument/2006/relationships/slide" Target="slides/slide124.xml"/><Relationship Id="rId126" Type="http://schemas.openxmlformats.org/officeDocument/2006/relationships/slide" Target="slides/slide125.xml"/><Relationship Id="rId127" Type="http://schemas.openxmlformats.org/officeDocument/2006/relationships/slide" Target="slides/slide126.xml"/><Relationship Id="rId128" Type="http://schemas.openxmlformats.org/officeDocument/2006/relationships/notesMaster" Target="notesMasters/notesMaster1.xml"/><Relationship Id="rId129" Type="http://schemas.openxmlformats.org/officeDocument/2006/relationships/handoutMaster" Target="handoutMasters/handoutMaster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00" Type="http://schemas.openxmlformats.org/officeDocument/2006/relationships/slide" Target="slides/slide99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30" Type="http://schemas.openxmlformats.org/officeDocument/2006/relationships/printerSettings" Target="printerSettings/printerSettings1.bin"/><Relationship Id="rId131" Type="http://schemas.openxmlformats.org/officeDocument/2006/relationships/presProps" Target="presProps.xml"/><Relationship Id="rId132" Type="http://schemas.openxmlformats.org/officeDocument/2006/relationships/viewProps" Target="viewProps.xml"/><Relationship Id="rId133" Type="http://schemas.openxmlformats.org/officeDocument/2006/relationships/theme" Target="theme/theme1.xml"/><Relationship Id="rId13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3A8798-1E48-A048-B3CD-9CB73E3D5874}" type="datetimeFigureOut">
              <a:rPr lang="en-US" smtClean="0"/>
              <a:t>7/2/17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75EB85-82CF-7443-9873-51ED581608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81626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EFA797-6363-404B-97F3-9A9F7C27FFAB}" type="datetimeFigureOut">
              <a:rPr lang="en-US" smtClean="0"/>
              <a:t>7/2/17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6A6F11-ECDE-4449-9070-C092E40054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8302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D5051-4471-412D-8D9D-31E396387DC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0600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-14225588" y="-11798300"/>
            <a:ext cx="16643351" cy="124825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122" y="8685862"/>
            <a:ext cx="2972320" cy="45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40" tIns="44970" rIns="89940" bIns="44970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30766" indent="-281064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24255" indent="-224851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573957" indent="-224851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23659" indent="-224851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473361" indent="-224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23062" indent="-224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372764" indent="-224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22466" indent="-224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28C1A5F-2671-2B47-B756-878BC7275152}" type="slidenum">
              <a:rPr lang="en-US" sz="1200"/>
              <a:pPr eaLnBrk="1" hangingPunct="1"/>
              <a:t>55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-14225588" y="-11798300"/>
            <a:ext cx="16643351" cy="124825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122" y="8685862"/>
            <a:ext cx="2972320" cy="45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40" tIns="44970" rIns="89940" bIns="44970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30766" indent="-281064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24255" indent="-224851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573957" indent="-224851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23659" indent="-224851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473361" indent="-224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23062" indent="-224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372764" indent="-224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22466" indent="-224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28C1A5F-2671-2B47-B756-878BC7275152}" type="slidenum">
              <a:rPr lang="en-US" sz="1200"/>
              <a:pPr eaLnBrk="1" hangingPunct="1"/>
              <a:t>58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A6F11-ECDE-4449-9070-C092E400546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9659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1BF12-C18E-E94A-9CF5-1C3CBDA3F23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5987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0ED090-AEFA-5A49-AB54-A285F282E7F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9568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4572A8-267B-44F6-8997-63E6AEBFFDB5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63840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B50828-826C-2A4F-921B-E384CB78A7D6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4320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-14225588" y="-11798300"/>
            <a:ext cx="16643351" cy="124825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122" y="8685862"/>
            <a:ext cx="2972320" cy="45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40" tIns="44970" rIns="89940" bIns="44970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30766" indent="-281064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24255" indent="-224851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573957" indent="-224851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23659" indent="-224851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473361" indent="-224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23062" indent="-224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372764" indent="-224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22466" indent="-224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28C1A5F-2671-2B47-B756-878BC7275152}" type="slidenum">
              <a:rPr lang="en-US" sz="1200"/>
              <a:pPr eaLnBrk="1" hangingPunct="1"/>
              <a:t>52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-14225588" y="-11798300"/>
            <a:ext cx="16643351" cy="124825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122" y="8685862"/>
            <a:ext cx="2972320" cy="45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40" tIns="44970" rIns="89940" bIns="44970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30766" indent="-281064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24255" indent="-224851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573957" indent="-224851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23659" indent="-224851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473361" indent="-224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23062" indent="-224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372764" indent="-224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22466" indent="-224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28C1A5F-2671-2B47-B756-878BC7275152}" type="slidenum">
              <a:rPr lang="en-US" sz="1200"/>
              <a:pPr eaLnBrk="1" hangingPunct="1"/>
              <a:t>53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-14225588" y="-11798300"/>
            <a:ext cx="16643351" cy="124825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122" y="8685862"/>
            <a:ext cx="2972320" cy="45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40" tIns="44970" rIns="89940" bIns="44970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30766" indent="-281064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24255" indent="-224851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573957" indent="-224851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23659" indent="-224851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473361" indent="-224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23062" indent="-224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372764" indent="-224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22466" indent="-224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28C1A5F-2671-2B47-B756-878BC7275152}" type="slidenum">
              <a:rPr lang="en-US" sz="1200"/>
              <a:pPr eaLnBrk="1" hangingPunct="1"/>
              <a:t>54</a:t>
            </a:fld>
            <a:endParaRPr lang="en-US" sz="1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7630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071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9770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</a:lstStyle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</a:lstStyle>
          <a:p>
            <a:r>
              <a:rPr lang="en-US" smtClean="0"/>
              <a:t>Ming Liu, MVTX Director's Review@BNL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</a:lstStyle>
          <a:p>
            <a:fld id="{B7F62631-D247-0E44-B808-5D23CBBA66F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 descr="2012-Jul-04-01_4_Color_Logo_small_CB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6805" y="107961"/>
            <a:ext cx="390452" cy="696091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>
          <a:xfrm flipH="1">
            <a:off x="238022" y="668377"/>
            <a:ext cx="8113157" cy="0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 userDrawn="1"/>
        </p:nvSpPr>
        <p:spPr>
          <a:xfrm>
            <a:off x="7464926" y="456005"/>
            <a:ext cx="709740" cy="162063"/>
          </a:xfrm>
          <a:prstGeom prst="rect">
            <a:avLst/>
          </a:prstGeom>
          <a:noFill/>
        </p:spPr>
        <p:txBody>
          <a:bodyPr wrap="none" lIns="69055" tIns="34528" rIns="69055" bIns="34528" rtlCol="0">
            <a:spAutoFit/>
          </a:bodyPr>
          <a:lstStyle/>
          <a:p>
            <a:r>
              <a:rPr lang="en-US" sz="600" dirty="0" smtClean="0"/>
              <a:t>ALICE ITS Upgrade</a:t>
            </a:r>
            <a:endParaRPr lang="en-US" sz="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008" y="362061"/>
            <a:ext cx="7886700" cy="303251"/>
          </a:xfrm>
        </p:spPr>
        <p:txBody>
          <a:bodyPr>
            <a:noAutofit/>
          </a:bodyPr>
          <a:lstStyle>
            <a:lvl1pPr>
              <a:defRPr sz="21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202210" y="1266825"/>
            <a:ext cx="8208724" cy="4340155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62357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107950" y="476590"/>
            <a:ext cx="8928100" cy="0"/>
          </a:xfrm>
          <a:prstGeom prst="line">
            <a:avLst/>
          </a:prstGeom>
          <a:ln w="28575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15458" y="6597440"/>
            <a:ext cx="1368230" cy="14402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</a:rPr>
              <a:t>ALICE ITS UPGRADE</a:t>
            </a:r>
            <a:endParaRPr lang="en-US" sz="1200" b="1" dirty="0">
              <a:solidFill>
                <a:srgbClr val="C00000"/>
              </a:solidFill>
            </a:endParaRPr>
          </a:p>
        </p:txBody>
      </p:sp>
      <p:cxnSp>
        <p:nvCxnSpPr>
          <p:cNvPr id="9" name="Straight Connector 8"/>
          <p:cNvCxnSpPr>
            <a:stCxn id="3" idx="1"/>
            <a:endCxn id="8" idx="3"/>
          </p:cNvCxnSpPr>
          <p:nvPr userDrawn="1"/>
        </p:nvCxnSpPr>
        <p:spPr>
          <a:xfrm flipH="1" flipV="1">
            <a:off x="1383688" y="6669450"/>
            <a:ext cx="7364892" cy="503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 userDrawn="1"/>
        </p:nvSpPr>
        <p:spPr>
          <a:xfrm>
            <a:off x="8748580" y="6530485"/>
            <a:ext cx="360000" cy="288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pPr algn="ctr"/>
            <a:fld id="{5A66A5A2-A1A2-4C84-BB8D-1231440C4C59}" type="slidenum">
              <a:rPr lang="en-US" sz="1600" b="1" smtClean="0">
                <a:solidFill>
                  <a:schemeClr val="tx2"/>
                </a:solidFill>
              </a:rPr>
              <a:pPr algn="ctr"/>
              <a:t>‹#›</a:t>
            </a:fld>
            <a:endParaRPr lang="en-US" sz="1600" b="1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306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107950" y="476590"/>
            <a:ext cx="8928100" cy="0"/>
          </a:xfrm>
          <a:prstGeom prst="line">
            <a:avLst/>
          </a:prstGeom>
          <a:ln w="28575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15458" y="6597440"/>
            <a:ext cx="1368230" cy="14402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</a:rPr>
              <a:t>ALICE ITS UPGRADE</a:t>
            </a:r>
            <a:endParaRPr lang="en-US" sz="1200" b="1" dirty="0">
              <a:solidFill>
                <a:srgbClr val="C00000"/>
              </a:solidFill>
            </a:endParaRPr>
          </a:p>
        </p:txBody>
      </p:sp>
      <p:cxnSp>
        <p:nvCxnSpPr>
          <p:cNvPr id="9" name="Straight Connector 8"/>
          <p:cNvCxnSpPr>
            <a:stCxn id="3" idx="1"/>
            <a:endCxn id="8" idx="3"/>
          </p:cNvCxnSpPr>
          <p:nvPr userDrawn="1"/>
        </p:nvCxnSpPr>
        <p:spPr>
          <a:xfrm flipH="1" flipV="1">
            <a:off x="1383688" y="6669450"/>
            <a:ext cx="7364892" cy="503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 userDrawn="1"/>
        </p:nvSpPr>
        <p:spPr>
          <a:xfrm>
            <a:off x="8748580" y="6530485"/>
            <a:ext cx="360000" cy="288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pPr algn="ctr"/>
            <a:fld id="{5A66A5A2-A1A2-4C84-BB8D-1231440C4C59}" type="slidenum">
              <a:rPr lang="en-US" sz="1600" b="1" smtClean="0">
                <a:solidFill>
                  <a:schemeClr val="tx2"/>
                </a:solidFill>
              </a:rPr>
              <a:pPr algn="ctr"/>
              <a:t>‹#›</a:t>
            </a:fld>
            <a:endParaRPr lang="en-US" sz="1600" b="1" dirty="0" smtClean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07950" y="44530"/>
            <a:ext cx="8928100" cy="432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endParaRPr lang="en-US" sz="24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7950" y="44470"/>
            <a:ext cx="8928100" cy="427045"/>
          </a:xfrm>
          <a:prstGeom prst="rect">
            <a:avLst/>
          </a:prstGeom>
        </p:spPr>
        <p:txBody>
          <a:bodyPr/>
          <a:lstStyle>
            <a:lvl1pPr algn="l"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391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107950" y="476590"/>
            <a:ext cx="8928100" cy="0"/>
          </a:xfrm>
          <a:prstGeom prst="line">
            <a:avLst/>
          </a:prstGeom>
          <a:ln w="28575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15458" y="6597440"/>
            <a:ext cx="1368230" cy="14402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</a:rPr>
              <a:t>ALICE ITS UPGRADE</a:t>
            </a:r>
            <a:endParaRPr lang="en-US" sz="1200" b="1" dirty="0">
              <a:solidFill>
                <a:srgbClr val="C00000"/>
              </a:solidFill>
            </a:endParaRPr>
          </a:p>
        </p:txBody>
      </p:sp>
      <p:cxnSp>
        <p:nvCxnSpPr>
          <p:cNvPr id="9" name="Straight Connector 8"/>
          <p:cNvCxnSpPr>
            <a:stCxn id="3" idx="1"/>
            <a:endCxn id="8" idx="3"/>
          </p:cNvCxnSpPr>
          <p:nvPr userDrawn="1"/>
        </p:nvCxnSpPr>
        <p:spPr>
          <a:xfrm flipH="1" flipV="1">
            <a:off x="1383688" y="6669450"/>
            <a:ext cx="7364892" cy="503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 userDrawn="1"/>
        </p:nvSpPr>
        <p:spPr>
          <a:xfrm>
            <a:off x="8748580" y="6530485"/>
            <a:ext cx="360000" cy="288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pPr algn="ctr"/>
            <a:fld id="{5A66A5A2-A1A2-4C84-BB8D-1231440C4C59}" type="slidenum">
              <a:rPr lang="en-US" sz="1600" b="1" smtClean="0">
                <a:solidFill>
                  <a:schemeClr val="tx2"/>
                </a:solidFill>
              </a:rPr>
              <a:pPr algn="ctr"/>
              <a:t>‹#›</a:t>
            </a:fld>
            <a:endParaRPr lang="en-US" sz="1600" b="1" dirty="0" smtClean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07950" y="44530"/>
            <a:ext cx="8928100" cy="432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endParaRPr lang="en-US" sz="24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7950" y="44470"/>
            <a:ext cx="8928100" cy="427045"/>
          </a:xfrm>
          <a:prstGeom prst="rect">
            <a:avLst/>
          </a:prstGeom>
        </p:spPr>
        <p:txBody>
          <a:bodyPr/>
          <a:lstStyle>
            <a:lvl1pPr algn="l"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391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107950" y="476590"/>
            <a:ext cx="8928100" cy="0"/>
          </a:xfrm>
          <a:prstGeom prst="line">
            <a:avLst/>
          </a:prstGeom>
          <a:ln w="28575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15458" y="6597440"/>
            <a:ext cx="1368230" cy="14402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</a:rPr>
              <a:t>ALICE ITS UPGRADE</a:t>
            </a:r>
            <a:endParaRPr lang="en-US" sz="1200" b="1" dirty="0">
              <a:solidFill>
                <a:srgbClr val="C00000"/>
              </a:solidFill>
            </a:endParaRPr>
          </a:p>
        </p:txBody>
      </p:sp>
      <p:cxnSp>
        <p:nvCxnSpPr>
          <p:cNvPr id="9" name="Straight Connector 8"/>
          <p:cNvCxnSpPr>
            <a:stCxn id="3" idx="1"/>
            <a:endCxn id="8" idx="3"/>
          </p:cNvCxnSpPr>
          <p:nvPr userDrawn="1"/>
        </p:nvCxnSpPr>
        <p:spPr>
          <a:xfrm flipH="1" flipV="1">
            <a:off x="1383688" y="6669450"/>
            <a:ext cx="7364892" cy="503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 userDrawn="1"/>
        </p:nvSpPr>
        <p:spPr>
          <a:xfrm>
            <a:off x="8748580" y="6530485"/>
            <a:ext cx="360000" cy="288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pPr algn="ctr"/>
            <a:fld id="{5A66A5A2-A1A2-4C84-BB8D-1231440C4C59}" type="slidenum">
              <a:rPr lang="en-US" sz="1600" b="1" smtClean="0">
                <a:solidFill>
                  <a:schemeClr val="tx2"/>
                </a:solidFill>
              </a:rPr>
              <a:pPr algn="ctr"/>
              <a:t>‹#›</a:t>
            </a:fld>
            <a:endParaRPr lang="en-US" sz="1600" b="1" dirty="0" smtClean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07950" y="44530"/>
            <a:ext cx="8928100" cy="432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endParaRPr lang="en-US" sz="24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7950" y="44470"/>
            <a:ext cx="8928100" cy="427045"/>
          </a:xfrm>
          <a:prstGeom prst="rect">
            <a:avLst/>
          </a:prstGeom>
        </p:spPr>
        <p:txBody>
          <a:bodyPr/>
          <a:lstStyle>
            <a:lvl1pPr algn="l"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539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107950" y="476590"/>
            <a:ext cx="8928100" cy="0"/>
          </a:xfrm>
          <a:prstGeom prst="line">
            <a:avLst/>
          </a:prstGeom>
          <a:ln w="28575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15458" y="6597440"/>
            <a:ext cx="1368230" cy="14402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</a:rPr>
              <a:t>ALICE ITS UPGRADE</a:t>
            </a:r>
            <a:endParaRPr lang="en-US" sz="1200" b="1" dirty="0">
              <a:solidFill>
                <a:srgbClr val="C00000"/>
              </a:solidFill>
            </a:endParaRPr>
          </a:p>
        </p:txBody>
      </p:sp>
      <p:cxnSp>
        <p:nvCxnSpPr>
          <p:cNvPr id="9" name="Straight Connector 8"/>
          <p:cNvCxnSpPr>
            <a:stCxn id="3" idx="1"/>
            <a:endCxn id="8" idx="3"/>
          </p:cNvCxnSpPr>
          <p:nvPr userDrawn="1"/>
        </p:nvCxnSpPr>
        <p:spPr>
          <a:xfrm flipH="1" flipV="1">
            <a:off x="1383688" y="6669450"/>
            <a:ext cx="7364892" cy="503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 userDrawn="1"/>
        </p:nvSpPr>
        <p:spPr>
          <a:xfrm>
            <a:off x="8748580" y="6530485"/>
            <a:ext cx="360000" cy="288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pPr algn="ctr"/>
            <a:fld id="{5A66A5A2-A1A2-4C84-BB8D-1231440C4C59}" type="slidenum">
              <a:rPr lang="en-US" sz="1600" b="1" smtClean="0">
                <a:solidFill>
                  <a:schemeClr val="tx2"/>
                </a:solidFill>
              </a:rPr>
              <a:pPr algn="ctr"/>
              <a:t>‹#›</a:t>
            </a:fld>
            <a:endParaRPr lang="en-US" sz="1600" b="1" dirty="0" smtClean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07950" y="44530"/>
            <a:ext cx="8928100" cy="432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endParaRPr lang="en-US" sz="24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7950" y="44470"/>
            <a:ext cx="8928100" cy="427045"/>
          </a:xfrm>
          <a:prstGeom prst="rect">
            <a:avLst/>
          </a:prstGeom>
        </p:spPr>
        <p:txBody>
          <a:bodyPr/>
          <a:lstStyle>
            <a:lvl1pPr algn="l"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539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107950" y="476590"/>
            <a:ext cx="8928100" cy="0"/>
          </a:xfrm>
          <a:prstGeom prst="line">
            <a:avLst/>
          </a:prstGeom>
          <a:ln w="28575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15458" y="6597440"/>
            <a:ext cx="1368230" cy="14402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</a:rPr>
              <a:t>ALICE ITS UPGRADE</a:t>
            </a:r>
            <a:endParaRPr lang="en-US" sz="1200" b="1" dirty="0">
              <a:solidFill>
                <a:srgbClr val="C00000"/>
              </a:solidFill>
            </a:endParaRPr>
          </a:p>
        </p:txBody>
      </p:sp>
      <p:cxnSp>
        <p:nvCxnSpPr>
          <p:cNvPr id="9" name="Straight Connector 8"/>
          <p:cNvCxnSpPr>
            <a:stCxn id="3" idx="1"/>
            <a:endCxn id="8" idx="3"/>
          </p:cNvCxnSpPr>
          <p:nvPr userDrawn="1"/>
        </p:nvCxnSpPr>
        <p:spPr>
          <a:xfrm flipH="1" flipV="1">
            <a:off x="1383688" y="6669450"/>
            <a:ext cx="7364892" cy="503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 userDrawn="1"/>
        </p:nvSpPr>
        <p:spPr>
          <a:xfrm>
            <a:off x="8748580" y="6530485"/>
            <a:ext cx="360000" cy="288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pPr algn="ctr"/>
            <a:fld id="{5A66A5A2-A1A2-4C84-BB8D-1231440C4C59}" type="slidenum">
              <a:rPr lang="en-US" sz="1600" b="1" smtClean="0">
                <a:solidFill>
                  <a:schemeClr val="tx2"/>
                </a:solidFill>
              </a:rPr>
              <a:pPr algn="ctr"/>
              <a:t>‹#›</a:t>
            </a:fld>
            <a:endParaRPr lang="en-US" sz="1600" b="1" dirty="0" smtClean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07950" y="44530"/>
            <a:ext cx="8928100" cy="432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endParaRPr lang="en-US" sz="24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7950" y="44470"/>
            <a:ext cx="8928100" cy="427045"/>
          </a:xfrm>
          <a:prstGeom prst="rect">
            <a:avLst/>
          </a:prstGeom>
        </p:spPr>
        <p:txBody>
          <a:bodyPr/>
          <a:lstStyle>
            <a:lvl1pPr algn="l"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149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107950" y="476590"/>
            <a:ext cx="8928100" cy="0"/>
          </a:xfrm>
          <a:prstGeom prst="line">
            <a:avLst/>
          </a:prstGeom>
          <a:ln w="28575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15458" y="6597440"/>
            <a:ext cx="1368230" cy="14402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</a:rPr>
              <a:t>ALICE ITS UPGRADE</a:t>
            </a:r>
            <a:endParaRPr lang="en-US" sz="1200" b="1" dirty="0">
              <a:solidFill>
                <a:srgbClr val="C00000"/>
              </a:solidFill>
            </a:endParaRPr>
          </a:p>
        </p:txBody>
      </p:sp>
      <p:cxnSp>
        <p:nvCxnSpPr>
          <p:cNvPr id="9" name="Straight Connector 8"/>
          <p:cNvCxnSpPr>
            <a:stCxn id="3" idx="1"/>
            <a:endCxn id="8" idx="3"/>
          </p:cNvCxnSpPr>
          <p:nvPr userDrawn="1"/>
        </p:nvCxnSpPr>
        <p:spPr>
          <a:xfrm flipH="1" flipV="1">
            <a:off x="1383688" y="6669450"/>
            <a:ext cx="7364892" cy="503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 userDrawn="1"/>
        </p:nvSpPr>
        <p:spPr>
          <a:xfrm>
            <a:off x="8748580" y="6530485"/>
            <a:ext cx="360000" cy="288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pPr algn="ctr"/>
            <a:fld id="{5A66A5A2-A1A2-4C84-BB8D-1231440C4C59}" type="slidenum">
              <a:rPr lang="en-US" sz="1600" b="1" smtClean="0">
                <a:solidFill>
                  <a:schemeClr val="tx2"/>
                </a:solidFill>
              </a:rPr>
              <a:pPr algn="ctr"/>
              <a:t>‹#›</a:t>
            </a:fld>
            <a:endParaRPr lang="en-US" sz="1600" b="1" dirty="0" smtClean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07950" y="44530"/>
            <a:ext cx="8928100" cy="432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endParaRPr lang="en-US" sz="24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7950" y="44470"/>
            <a:ext cx="8928100" cy="427045"/>
          </a:xfrm>
          <a:prstGeom prst="rect">
            <a:avLst/>
          </a:prstGeom>
        </p:spPr>
        <p:txBody>
          <a:bodyPr/>
          <a:lstStyle>
            <a:lvl1pPr algn="l"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149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980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107950" y="476590"/>
            <a:ext cx="8928100" cy="0"/>
          </a:xfrm>
          <a:prstGeom prst="line">
            <a:avLst/>
          </a:prstGeom>
          <a:ln w="28575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15458" y="6597440"/>
            <a:ext cx="1368230" cy="14402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</a:rPr>
              <a:t>ALICE ITS UPGRADE</a:t>
            </a:r>
            <a:endParaRPr lang="en-US" sz="1200" b="1" dirty="0">
              <a:solidFill>
                <a:srgbClr val="C00000"/>
              </a:solidFill>
            </a:endParaRPr>
          </a:p>
        </p:txBody>
      </p:sp>
      <p:cxnSp>
        <p:nvCxnSpPr>
          <p:cNvPr id="9" name="Straight Connector 8"/>
          <p:cNvCxnSpPr>
            <a:stCxn id="3" idx="1"/>
            <a:endCxn id="8" idx="3"/>
          </p:cNvCxnSpPr>
          <p:nvPr userDrawn="1"/>
        </p:nvCxnSpPr>
        <p:spPr>
          <a:xfrm flipH="1" flipV="1">
            <a:off x="1383688" y="6669450"/>
            <a:ext cx="7364892" cy="503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 userDrawn="1"/>
        </p:nvSpPr>
        <p:spPr>
          <a:xfrm>
            <a:off x="8748580" y="6530485"/>
            <a:ext cx="360000" cy="288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pPr algn="ctr"/>
            <a:fld id="{5A66A5A2-A1A2-4C84-BB8D-1231440C4C59}" type="slidenum">
              <a:rPr lang="en-US" sz="1600" b="1" smtClean="0">
                <a:solidFill>
                  <a:schemeClr val="tx2"/>
                </a:solidFill>
              </a:rPr>
              <a:pPr algn="ctr"/>
              <a:t>‹#›</a:t>
            </a:fld>
            <a:endParaRPr lang="en-US" sz="1600" b="1" dirty="0" smtClean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07950" y="44530"/>
            <a:ext cx="8928100" cy="432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endParaRPr lang="en-US" sz="24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7950" y="44470"/>
            <a:ext cx="8928100" cy="427045"/>
          </a:xfrm>
          <a:prstGeom prst="rect">
            <a:avLst/>
          </a:prstGeom>
        </p:spPr>
        <p:txBody>
          <a:bodyPr/>
          <a:lstStyle>
            <a:lvl1pPr algn="l"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149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107950" y="476590"/>
            <a:ext cx="8928100" cy="0"/>
          </a:xfrm>
          <a:prstGeom prst="line">
            <a:avLst/>
          </a:prstGeom>
          <a:ln w="28575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15458" y="6597440"/>
            <a:ext cx="1368230" cy="14402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</a:rPr>
              <a:t>ALICE ITS UPGRADE</a:t>
            </a:r>
            <a:endParaRPr lang="en-US" sz="1200" b="1" dirty="0">
              <a:solidFill>
                <a:srgbClr val="C00000"/>
              </a:solidFill>
            </a:endParaRPr>
          </a:p>
        </p:txBody>
      </p:sp>
      <p:cxnSp>
        <p:nvCxnSpPr>
          <p:cNvPr id="9" name="Straight Connector 8"/>
          <p:cNvCxnSpPr>
            <a:stCxn id="3" idx="1"/>
            <a:endCxn id="8" idx="3"/>
          </p:cNvCxnSpPr>
          <p:nvPr userDrawn="1"/>
        </p:nvCxnSpPr>
        <p:spPr>
          <a:xfrm flipH="1" flipV="1">
            <a:off x="1383688" y="6669450"/>
            <a:ext cx="7364892" cy="503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 userDrawn="1"/>
        </p:nvSpPr>
        <p:spPr>
          <a:xfrm>
            <a:off x="8748580" y="6530485"/>
            <a:ext cx="360000" cy="288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pPr algn="ctr"/>
            <a:fld id="{5A66A5A2-A1A2-4C84-BB8D-1231440C4C59}" type="slidenum">
              <a:rPr lang="en-US" sz="1600" b="1" smtClean="0">
                <a:solidFill>
                  <a:schemeClr val="tx2"/>
                </a:solidFill>
              </a:rPr>
              <a:pPr algn="ctr"/>
              <a:t>‹#›</a:t>
            </a:fld>
            <a:endParaRPr lang="en-US" sz="1600" b="1" dirty="0" smtClean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07950" y="44530"/>
            <a:ext cx="8928100" cy="432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endParaRPr lang="en-US" sz="24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7950" y="44470"/>
            <a:ext cx="8928100" cy="427045"/>
          </a:xfrm>
          <a:prstGeom prst="rect">
            <a:avLst/>
          </a:prstGeom>
        </p:spPr>
        <p:txBody>
          <a:bodyPr/>
          <a:lstStyle>
            <a:lvl1pPr algn="l"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149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107950" y="476590"/>
            <a:ext cx="8928100" cy="0"/>
          </a:xfrm>
          <a:prstGeom prst="line">
            <a:avLst/>
          </a:prstGeom>
          <a:ln w="28575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15458" y="6597440"/>
            <a:ext cx="1368230" cy="14402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</a:rPr>
              <a:t>ALICE ITS UPGRADE</a:t>
            </a:r>
            <a:endParaRPr lang="en-US" sz="1200" b="1" dirty="0">
              <a:solidFill>
                <a:srgbClr val="C00000"/>
              </a:solidFill>
            </a:endParaRPr>
          </a:p>
        </p:txBody>
      </p:sp>
      <p:cxnSp>
        <p:nvCxnSpPr>
          <p:cNvPr id="9" name="Straight Connector 8"/>
          <p:cNvCxnSpPr>
            <a:stCxn id="3" idx="1"/>
            <a:endCxn id="8" idx="3"/>
          </p:cNvCxnSpPr>
          <p:nvPr userDrawn="1"/>
        </p:nvCxnSpPr>
        <p:spPr>
          <a:xfrm flipH="1" flipV="1">
            <a:off x="1383688" y="6669450"/>
            <a:ext cx="7364892" cy="503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 userDrawn="1"/>
        </p:nvSpPr>
        <p:spPr>
          <a:xfrm>
            <a:off x="8748580" y="6530485"/>
            <a:ext cx="360000" cy="288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pPr algn="ctr"/>
            <a:fld id="{5A66A5A2-A1A2-4C84-BB8D-1231440C4C59}" type="slidenum">
              <a:rPr lang="en-US" sz="1600" b="1" smtClean="0">
                <a:solidFill>
                  <a:schemeClr val="tx2"/>
                </a:solidFill>
              </a:rPr>
              <a:pPr algn="ctr"/>
              <a:t>‹#›</a:t>
            </a:fld>
            <a:endParaRPr lang="en-US" sz="1600" b="1" dirty="0" smtClean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07950" y="44530"/>
            <a:ext cx="8928100" cy="432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endParaRPr lang="en-US" sz="24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7950" y="44470"/>
            <a:ext cx="8928100" cy="427045"/>
          </a:xfrm>
          <a:prstGeom prst="rect">
            <a:avLst/>
          </a:prstGeom>
        </p:spPr>
        <p:txBody>
          <a:bodyPr/>
          <a:lstStyle>
            <a:lvl1pPr algn="l"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7283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107950" y="476590"/>
            <a:ext cx="8928100" cy="0"/>
          </a:xfrm>
          <a:prstGeom prst="line">
            <a:avLst/>
          </a:prstGeom>
          <a:ln w="28575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15458" y="6597440"/>
            <a:ext cx="1368230" cy="14402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</a:rPr>
              <a:t>ALICE ITS UPGRADE</a:t>
            </a:r>
            <a:endParaRPr lang="en-US" sz="1200" b="1" dirty="0">
              <a:solidFill>
                <a:srgbClr val="C00000"/>
              </a:solidFill>
            </a:endParaRPr>
          </a:p>
        </p:txBody>
      </p:sp>
      <p:cxnSp>
        <p:nvCxnSpPr>
          <p:cNvPr id="9" name="Straight Connector 8"/>
          <p:cNvCxnSpPr>
            <a:stCxn id="3" idx="1"/>
            <a:endCxn id="8" idx="3"/>
          </p:cNvCxnSpPr>
          <p:nvPr userDrawn="1"/>
        </p:nvCxnSpPr>
        <p:spPr>
          <a:xfrm flipH="1" flipV="1">
            <a:off x="1383688" y="6669450"/>
            <a:ext cx="7364892" cy="503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 userDrawn="1"/>
        </p:nvSpPr>
        <p:spPr>
          <a:xfrm>
            <a:off x="8748580" y="6530485"/>
            <a:ext cx="360000" cy="288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pPr algn="ctr"/>
            <a:fld id="{5A66A5A2-A1A2-4C84-BB8D-1231440C4C59}" type="slidenum">
              <a:rPr lang="en-US" sz="1600" b="1" smtClean="0">
                <a:solidFill>
                  <a:schemeClr val="tx2"/>
                </a:solidFill>
              </a:rPr>
              <a:pPr algn="ctr"/>
              <a:t>‹#›</a:t>
            </a:fld>
            <a:endParaRPr lang="en-US" sz="1600" b="1" dirty="0" smtClean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07950" y="44530"/>
            <a:ext cx="8928100" cy="432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endParaRPr lang="en-US" sz="24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7950" y="44470"/>
            <a:ext cx="8928100" cy="427045"/>
          </a:xfrm>
          <a:prstGeom prst="rect">
            <a:avLst/>
          </a:prstGeom>
        </p:spPr>
        <p:txBody>
          <a:bodyPr/>
          <a:lstStyle>
            <a:lvl1pPr algn="l"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353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107950" y="476590"/>
            <a:ext cx="8928100" cy="0"/>
          </a:xfrm>
          <a:prstGeom prst="line">
            <a:avLst/>
          </a:prstGeom>
          <a:ln w="28575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15458" y="6597440"/>
            <a:ext cx="1368230" cy="14402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</a:rPr>
              <a:t>ALICE ITS UPGRADE</a:t>
            </a:r>
            <a:endParaRPr lang="en-US" sz="1200" b="1" dirty="0">
              <a:solidFill>
                <a:srgbClr val="C00000"/>
              </a:solidFill>
            </a:endParaRPr>
          </a:p>
        </p:txBody>
      </p:sp>
      <p:cxnSp>
        <p:nvCxnSpPr>
          <p:cNvPr id="9" name="Straight Connector 8"/>
          <p:cNvCxnSpPr>
            <a:stCxn id="3" idx="1"/>
            <a:endCxn id="8" idx="3"/>
          </p:cNvCxnSpPr>
          <p:nvPr userDrawn="1"/>
        </p:nvCxnSpPr>
        <p:spPr>
          <a:xfrm flipH="1" flipV="1">
            <a:off x="1383688" y="6669450"/>
            <a:ext cx="7364892" cy="503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 userDrawn="1"/>
        </p:nvSpPr>
        <p:spPr>
          <a:xfrm>
            <a:off x="8748580" y="6530485"/>
            <a:ext cx="360000" cy="288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pPr algn="ctr"/>
            <a:fld id="{5A66A5A2-A1A2-4C84-BB8D-1231440C4C59}" type="slidenum">
              <a:rPr lang="en-US" sz="1600" b="1" smtClean="0">
                <a:solidFill>
                  <a:schemeClr val="tx2"/>
                </a:solidFill>
              </a:rPr>
              <a:pPr algn="ctr"/>
              <a:t>‹#›</a:t>
            </a:fld>
            <a:endParaRPr lang="en-US" sz="1600" b="1" dirty="0" smtClean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07950" y="44530"/>
            <a:ext cx="8928100" cy="432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endParaRPr lang="en-US" sz="24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7950" y="44470"/>
            <a:ext cx="8928100" cy="427045"/>
          </a:xfrm>
          <a:prstGeom prst="rect">
            <a:avLst/>
          </a:prstGeom>
        </p:spPr>
        <p:txBody>
          <a:bodyPr/>
          <a:lstStyle>
            <a:lvl1pPr algn="l"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353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107950" y="476590"/>
            <a:ext cx="8928100" cy="0"/>
          </a:xfrm>
          <a:prstGeom prst="line">
            <a:avLst/>
          </a:prstGeom>
          <a:ln w="28575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15458" y="6597440"/>
            <a:ext cx="1368230" cy="14402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</a:rPr>
              <a:t>ALICE ITS UPGRADE</a:t>
            </a:r>
            <a:endParaRPr lang="en-US" sz="1200" b="1" dirty="0">
              <a:solidFill>
                <a:srgbClr val="C00000"/>
              </a:solidFill>
            </a:endParaRPr>
          </a:p>
        </p:txBody>
      </p:sp>
      <p:cxnSp>
        <p:nvCxnSpPr>
          <p:cNvPr id="9" name="Straight Connector 8"/>
          <p:cNvCxnSpPr>
            <a:stCxn id="3" idx="1"/>
            <a:endCxn id="8" idx="3"/>
          </p:cNvCxnSpPr>
          <p:nvPr userDrawn="1"/>
        </p:nvCxnSpPr>
        <p:spPr>
          <a:xfrm flipH="1" flipV="1">
            <a:off x="1383688" y="6669450"/>
            <a:ext cx="7364892" cy="503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 userDrawn="1"/>
        </p:nvSpPr>
        <p:spPr>
          <a:xfrm>
            <a:off x="8748580" y="6530485"/>
            <a:ext cx="360000" cy="288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pPr algn="ctr"/>
            <a:fld id="{5A66A5A2-A1A2-4C84-BB8D-1231440C4C59}" type="slidenum">
              <a:rPr lang="en-US" sz="1600" b="1" smtClean="0">
                <a:solidFill>
                  <a:schemeClr val="tx2"/>
                </a:solidFill>
              </a:rPr>
              <a:pPr algn="ctr"/>
              <a:t>‹#›</a:t>
            </a:fld>
            <a:endParaRPr lang="en-US" sz="1600" b="1" dirty="0" smtClean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07950" y="44530"/>
            <a:ext cx="8928100" cy="432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endParaRPr lang="en-US" sz="24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7950" y="44470"/>
            <a:ext cx="8928100" cy="427045"/>
          </a:xfrm>
          <a:prstGeom prst="rect">
            <a:avLst/>
          </a:prstGeom>
        </p:spPr>
        <p:txBody>
          <a:bodyPr/>
          <a:lstStyle>
            <a:lvl1pPr algn="l"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353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107950" y="476590"/>
            <a:ext cx="8928100" cy="0"/>
          </a:xfrm>
          <a:prstGeom prst="line">
            <a:avLst/>
          </a:prstGeom>
          <a:ln w="28575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15458" y="6597440"/>
            <a:ext cx="1368230" cy="14402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</a:rPr>
              <a:t>ALICE ITS UPGRADE</a:t>
            </a:r>
            <a:endParaRPr lang="en-US" sz="1200" b="1" dirty="0">
              <a:solidFill>
                <a:srgbClr val="C00000"/>
              </a:solidFill>
            </a:endParaRPr>
          </a:p>
        </p:txBody>
      </p:sp>
      <p:cxnSp>
        <p:nvCxnSpPr>
          <p:cNvPr id="9" name="Straight Connector 8"/>
          <p:cNvCxnSpPr>
            <a:stCxn id="3" idx="1"/>
            <a:endCxn id="8" idx="3"/>
          </p:cNvCxnSpPr>
          <p:nvPr userDrawn="1"/>
        </p:nvCxnSpPr>
        <p:spPr>
          <a:xfrm flipH="1" flipV="1">
            <a:off x="1383688" y="6669450"/>
            <a:ext cx="7364892" cy="503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 userDrawn="1"/>
        </p:nvSpPr>
        <p:spPr>
          <a:xfrm>
            <a:off x="8748580" y="6530485"/>
            <a:ext cx="360000" cy="288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pPr algn="ctr"/>
            <a:fld id="{5A66A5A2-A1A2-4C84-BB8D-1231440C4C59}" type="slidenum">
              <a:rPr lang="en-US" sz="1600" b="1" smtClean="0">
                <a:solidFill>
                  <a:schemeClr val="tx2"/>
                </a:solidFill>
              </a:rPr>
              <a:pPr algn="ctr"/>
              <a:t>‹#›</a:t>
            </a:fld>
            <a:endParaRPr lang="en-US" sz="1600" b="1" dirty="0" smtClean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07950" y="44530"/>
            <a:ext cx="8928100" cy="432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endParaRPr lang="en-US" sz="24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7950" y="44470"/>
            <a:ext cx="8928100" cy="427045"/>
          </a:xfrm>
          <a:prstGeom prst="rect">
            <a:avLst/>
          </a:prstGeom>
        </p:spPr>
        <p:txBody>
          <a:bodyPr/>
          <a:lstStyle>
            <a:lvl1pPr algn="l"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353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107950" y="476590"/>
            <a:ext cx="8928100" cy="0"/>
          </a:xfrm>
          <a:prstGeom prst="line">
            <a:avLst/>
          </a:prstGeom>
          <a:ln w="28575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15458" y="6597440"/>
            <a:ext cx="1368230" cy="14402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</a:rPr>
              <a:t>ALICE ITS UPGRADE</a:t>
            </a:r>
            <a:endParaRPr lang="en-US" sz="1200" b="1" dirty="0">
              <a:solidFill>
                <a:srgbClr val="C00000"/>
              </a:solidFill>
            </a:endParaRPr>
          </a:p>
        </p:txBody>
      </p:sp>
      <p:cxnSp>
        <p:nvCxnSpPr>
          <p:cNvPr id="9" name="Straight Connector 8"/>
          <p:cNvCxnSpPr>
            <a:stCxn id="3" idx="1"/>
            <a:endCxn id="8" idx="3"/>
          </p:cNvCxnSpPr>
          <p:nvPr userDrawn="1"/>
        </p:nvCxnSpPr>
        <p:spPr>
          <a:xfrm flipH="1" flipV="1">
            <a:off x="1383688" y="6669450"/>
            <a:ext cx="7364892" cy="503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 userDrawn="1"/>
        </p:nvSpPr>
        <p:spPr>
          <a:xfrm>
            <a:off x="8748580" y="6530485"/>
            <a:ext cx="360000" cy="288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pPr algn="ctr"/>
            <a:fld id="{5A66A5A2-A1A2-4C84-BB8D-1231440C4C59}" type="slidenum">
              <a:rPr lang="en-US" sz="1600" b="1" smtClean="0">
                <a:solidFill>
                  <a:schemeClr val="tx2"/>
                </a:solidFill>
              </a:rPr>
              <a:pPr algn="ctr"/>
              <a:t>‹#›</a:t>
            </a:fld>
            <a:endParaRPr lang="en-US" sz="1600" b="1" dirty="0" smtClean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07950" y="44530"/>
            <a:ext cx="8928100" cy="432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endParaRPr lang="en-US" sz="24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7950" y="44470"/>
            <a:ext cx="8928100" cy="427045"/>
          </a:xfrm>
          <a:prstGeom prst="rect">
            <a:avLst/>
          </a:prstGeom>
        </p:spPr>
        <p:txBody>
          <a:bodyPr/>
          <a:lstStyle>
            <a:lvl1pPr algn="l"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03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107950" y="476590"/>
            <a:ext cx="8928100" cy="0"/>
          </a:xfrm>
          <a:prstGeom prst="line">
            <a:avLst/>
          </a:prstGeom>
          <a:ln w="28575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15458" y="6597440"/>
            <a:ext cx="1368230" cy="14402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</a:rPr>
              <a:t>ALICE ITS UPGRADE</a:t>
            </a:r>
            <a:endParaRPr lang="en-US" sz="1200" b="1" dirty="0">
              <a:solidFill>
                <a:srgbClr val="C00000"/>
              </a:solidFill>
            </a:endParaRPr>
          </a:p>
        </p:txBody>
      </p:sp>
      <p:cxnSp>
        <p:nvCxnSpPr>
          <p:cNvPr id="9" name="Straight Connector 8"/>
          <p:cNvCxnSpPr>
            <a:stCxn id="3" idx="1"/>
            <a:endCxn id="8" idx="3"/>
          </p:cNvCxnSpPr>
          <p:nvPr userDrawn="1"/>
        </p:nvCxnSpPr>
        <p:spPr>
          <a:xfrm flipH="1" flipV="1">
            <a:off x="1383688" y="6669450"/>
            <a:ext cx="7364892" cy="503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 userDrawn="1"/>
        </p:nvSpPr>
        <p:spPr>
          <a:xfrm>
            <a:off x="8748580" y="6530485"/>
            <a:ext cx="360000" cy="288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pPr algn="ctr"/>
            <a:fld id="{5A66A5A2-A1A2-4C84-BB8D-1231440C4C59}" type="slidenum">
              <a:rPr lang="en-US" sz="1600" b="1" smtClean="0">
                <a:solidFill>
                  <a:schemeClr val="tx2"/>
                </a:solidFill>
              </a:rPr>
              <a:pPr algn="ctr"/>
              <a:t>‹#›</a:t>
            </a:fld>
            <a:endParaRPr lang="en-US" sz="1600" b="1" dirty="0" smtClean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07950" y="44530"/>
            <a:ext cx="8928100" cy="432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endParaRPr lang="en-US" sz="24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7950" y="44470"/>
            <a:ext cx="8928100" cy="427045"/>
          </a:xfrm>
          <a:prstGeom prst="rect">
            <a:avLst/>
          </a:prstGeom>
        </p:spPr>
        <p:txBody>
          <a:bodyPr/>
          <a:lstStyle>
            <a:lvl1pPr algn="l"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03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107950" y="476590"/>
            <a:ext cx="8928100" cy="0"/>
          </a:xfrm>
          <a:prstGeom prst="line">
            <a:avLst/>
          </a:prstGeom>
          <a:ln w="28575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15458" y="6597440"/>
            <a:ext cx="1368230" cy="14402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</a:rPr>
              <a:t>ALICE ITS UPGRADE</a:t>
            </a:r>
            <a:endParaRPr lang="en-US" sz="1200" b="1" dirty="0">
              <a:solidFill>
                <a:srgbClr val="C00000"/>
              </a:solidFill>
            </a:endParaRPr>
          </a:p>
        </p:txBody>
      </p:sp>
      <p:cxnSp>
        <p:nvCxnSpPr>
          <p:cNvPr id="9" name="Straight Connector 8"/>
          <p:cNvCxnSpPr>
            <a:stCxn id="3" idx="1"/>
            <a:endCxn id="8" idx="3"/>
          </p:cNvCxnSpPr>
          <p:nvPr userDrawn="1"/>
        </p:nvCxnSpPr>
        <p:spPr>
          <a:xfrm flipH="1" flipV="1">
            <a:off x="1383688" y="6669450"/>
            <a:ext cx="7364892" cy="503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 userDrawn="1"/>
        </p:nvSpPr>
        <p:spPr>
          <a:xfrm>
            <a:off x="8748580" y="6530485"/>
            <a:ext cx="360000" cy="288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pPr algn="ctr"/>
            <a:fld id="{5A66A5A2-A1A2-4C84-BB8D-1231440C4C59}" type="slidenum">
              <a:rPr lang="en-US" sz="1600" b="1" smtClean="0">
                <a:solidFill>
                  <a:schemeClr val="tx2"/>
                </a:solidFill>
              </a:rPr>
              <a:pPr algn="ctr"/>
              <a:t>‹#›</a:t>
            </a:fld>
            <a:endParaRPr lang="en-US" sz="1600" b="1" dirty="0" smtClean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07950" y="44530"/>
            <a:ext cx="8928100" cy="432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endParaRPr lang="en-US" sz="24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7950" y="44470"/>
            <a:ext cx="8928100" cy="427045"/>
          </a:xfrm>
          <a:prstGeom prst="rect">
            <a:avLst/>
          </a:prstGeom>
        </p:spPr>
        <p:txBody>
          <a:bodyPr/>
          <a:lstStyle>
            <a:lvl1pPr algn="l"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03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6052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107950" y="476590"/>
            <a:ext cx="8928100" cy="0"/>
          </a:xfrm>
          <a:prstGeom prst="line">
            <a:avLst/>
          </a:prstGeom>
          <a:ln w="28575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15458" y="6597440"/>
            <a:ext cx="1368230" cy="14402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</a:rPr>
              <a:t>ALICE ITS UPGRADE</a:t>
            </a:r>
            <a:endParaRPr lang="en-US" sz="1200" b="1" dirty="0">
              <a:solidFill>
                <a:srgbClr val="C00000"/>
              </a:solidFill>
            </a:endParaRPr>
          </a:p>
        </p:txBody>
      </p:sp>
      <p:cxnSp>
        <p:nvCxnSpPr>
          <p:cNvPr id="9" name="Straight Connector 8"/>
          <p:cNvCxnSpPr>
            <a:stCxn id="3" idx="1"/>
            <a:endCxn id="8" idx="3"/>
          </p:cNvCxnSpPr>
          <p:nvPr userDrawn="1"/>
        </p:nvCxnSpPr>
        <p:spPr>
          <a:xfrm flipH="1" flipV="1">
            <a:off x="1383688" y="6669450"/>
            <a:ext cx="7364892" cy="503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 userDrawn="1"/>
        </p:nvSpPr>
        <p:spPr>
          <a:xfrm>
            <a:off x="8748580" y="6530485"/>
            <a:ext cx="360000" cy="288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pPr algn="ctr"/>
            <a:fld id="{5A66A5A2-A1A2-4C84-BB8D-1231440C4C59}" type="slidenum">
              <a:rPr lang="en-US" sz="1600" b="1" smtClean="0">
                <a:solidFill>
                  <a:schemeClr val="tx2"/>
                </a:solidFill>
              </a:rPr>
              <a:pPr algn="ctr"/>
              <a:t>‹#›</a:t>
            </a:fld>
            <a:endParaRPr lang="en-US" sz="1600" b="1" dirty="0" smtClean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07950" y="44530"/>
            <a:ext cx="8928100" cy="432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endParaRPr lang="en-US" sz="24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7950" y="44470"/>
            <a:ext cx="8928100" cy="427045"/>
          </a:xfrm>
          <a:prstGeom prst="rect">
            <a:avLst/>
          </a:prstGeom>
        </p:spPr>
        <p:txBody>
          <a:bodyPr/>
          <a:lstStyle>
            <a:lvl1pPr algn="l"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03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107950" y="476590"/>
            <a:ext cx="8928100" cy="0"/>
          </a:xfrm>
          <a:prstGeom prst="line">
            <a:avLst/>
          </a:prstGeom>
          <a:ln w="28575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15458" y="6597440"/>
            <a:ext cx="1368230" cy="14402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</a:rPr>
              <a:t>ALICE ITS UPGRADE</a:t>
            </a:r>
            <a:endParaRPr lang="en-US" sz="1200" b="1" dirty="0">
              <a:solidFill>
                <a:srgbClr val="C00000"/>
              </a:solidFill>
            </a:endParaRPr>
          </a:p>
        </p:txBody>
      </p:sp>
      <p:cxnSp>
        <p:nvCxnSpPr>
          <p:cNvPr id="9" name="Straight Connector 8"/>
          <p:cNvCxnSpPr>
            <a:stCxn id="3" idx="1"/>
            <a:endCxn id="8" idx="3"/>
          </p:cNvCxnSpPr>
          <p:nvPr userDrawn="1"/>
        </p:nvCxnSpPr>
        <p:spPr>
          <a:xfrm flipH="1" flipV="1">
            <a:off x="1383688" y="6669450"/>
            <a:ext cx="7364892" cy="503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 userDrawn="1"/>
        </p:nvSpPr>
        <p:spPr>
          <a:xfrm>
            <a:off x="8748580" y="6530485"/>
            <a:ext cx="360000" cy="288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pPr algn="ctr"/>
            <a:fld id="{5A66A5A2-A1A2-4C84-BB8D-1231440C4C59}" type="slidenum">
              <a:rPr lang="en-US" sz="1600" b="1" smtClean="0">
                <a:solidFill>
                  <a:schemeClr val="tx2"/>
                </a:solidFill>
              </a:rPr>
              <a:pPr algn="ctr"/>
              <a:t>‹#›</a:t>
            </a:fld>
            <a:endParaRPr lang="en-US" sz="1600" b="1" dirty="0" smtClean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07950" y="44530"/>
            <a:ext cx="8928100" cy="432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endParaRPr lang="en-US" sz="24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7950" y="44470"/>
            <a:ext cx="8928100" cy="427045"/>
          </a:xfrm>
          <a:prstGeom prst="rect">
            <a:avLst/>
          </a:prstGeom>
        </p:spPr>
        <p:txBody>
          <a:bodyPr/>
          <a:lstStyle>
            <a:lvl1pPr algn="l"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03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107950" y="476590"/>
            <a:ext cx="8928100" cy="0"/>
          </a:xfrm>
          <a:prstGeom prst="line">
            <a:avLst/>
          </a:prstGeom>
          <a:ln w="28575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15458" y="6597440"/>
            <a:ext cx="1368230" cy="14402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</a:rPr>
              <a:t>ALICE ITS UPGRADE</a:t>
            </a:r>
            <a:endParaRPr lang="en-US" sz="1200" b="1" dirty="0">
              <a:solidFill>
                <a:srgbClr val="C00000"/>
              </a:solidFill>
            </a:endParaRPr>
          </a:p>
        </p:txBody>
      </p:sp>
      <p:cxnSp>
        <p:nvCxnSpPr>
          <p:cNvPr id="9" name="Straight Connector 8"/>
          <p:cNvCxnSpPr>
            <a:stCxn id="3" idx="1"/>
            <a:endCxn id="8" idx="3"/>
          </p:cNvCxnSpPr>
          <p:nvPr userDrawn="1"/>
        </p:nvCxnSpPr>
        <p:spPr>
          <a:xfrm flipH="1" flipV="1">
            <a:off x="1383688" y="6669450"/>
            <a:ext cx="7364892" cy="503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 userDrawn="1"/>
        </p:nvSpPr>
        <p:spPr>
          <a:xfrm>
            <a:off x="8748580" y="6530485"/>
            <a:ext cx="360000" cy="288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pPr algn="ctr"/>
            <a:fld id="{5A66A5A2-A1A2-4C84-BB8D-1231440C4C59}" type="slidenum">
              <a:rPr lang="en-US" sz="1600" b="1" smtClean="0">
                <a:solidFill>
                  <a:schemeClr val="tx2"/>
                </a:solidFill>
              </a:rPr>
              <a:pPr algn="ctr"/>
              <a:t>‹#›</a:t>
            </a:fld>
            <a:endParaRPr lang="en-US" sz="1600" b="1" dirty="0" smtClean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07950" y="44530"/>
            <a:ext cx="8928100" cy="432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endParaRPr lang="en-US" sz="24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7950" y="44470"/>
            <a:ext cx="8928100" cy="427045"/>
          </a:xfrm>
          <a:prstGeom prst="rect">
            <a:avLst/>
          </a:prstGeom>
        </p:spPr>
        <p:txBody>
          <a:bodyPr/>
          <a:lstStyle>
            <a:lvl1pPr algn="l"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03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107950" y="476590"/>
            <a:ext cx="8928100" cy="0"/>
          </a:xfrm>
          <a:prstGeom prst="line">
            <a:avLst/>
          </a:prstGeom>
          <a:ln w="28575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15458" y="6597440"/>
            <a:ext cx="1368230" cy="14402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</a:rPr>
              <a:t>ALICE ITS UPGRADE</a:t>
            </a:r>
            <a:endParaRPr lang="en-US" sz="1200" b="1" dirty="0">
              <a:solidFill>
                <a:srgbClr val="C00000"/>
              </a:solidFill>
            </a:endParaRPr>
          </a:p>
        </p:txBody>
      </p:sp>
      <p:cxnSp>
        <p:nvCxnSpPr>
          <p:cNvPr id="9" name="Straight Connector 8"/>
          <p:cNvCxnSpPr>
            <a:stCxn id="3" idx="1"/>
            <a:endCxn id="8" idx="3"/>
          </p:cNvCxnSpPr>
          <p:nvPr userDrawn="1"/>
        </p:nvCxnSpPr>
        <p:spPr>
          <a:xfrm flipH="1" flipV="1">
            <a:off x="1383688" y="6669450"/>
            <a:ext cx="7364892" cy="503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 userDrawn="1"/>
        </p:nvSpPr>
        <p:spPr>
          <a:xfrm>
            <a:off x="8748580" y="6530485"/>
            <a:ext cx="360000" cy="288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pPr algn="ctr"/>
            <a:fld id="{5A66A5A2-A1A2-4C84-BB8D-1231440C4C59}" type="slidenum">
              <a:rPr lang="en-US" sz="1600" b="1" smtClean="0">
                <a:solidFill>
                  <a:schemeClr val="tx2"/>
                </a:solidFill>
              </a:rPr>
              <a:pPr algn="ctr"/>
              <a:t>‹#›</a:t>
            </a:fld>
            <a:endParaRPr lang="en-US" sz="1600" b="1" dirty="0" smtClean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07950" y="44530"/>
            <a:ext cx="8928100" cy="432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endParaRPr lang="en-US" sz="24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7950" y="44470"/>
            <a:ext cx="8928100" cy="427045"/>
          </a:xfrm>
          <a:prstGeom prst="rect">
            <a:avLst/>
          </a:prstGeom>
        </p:spPr>
        <p:txBody>
          <a:bodyPr/>
          <a:lstStyle>
            <a:lvl1pPr algn="l"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03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107950" y="476590"/>
            <a:ext cx="8928100" cy="0"/>
          </a:xfrm>
          <a:prstGeom prst="line">
            <a:avLst/>
          </a:prstGeom>
          <a:ln w="28575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15458" y="6597440"/>
            <a:ext cx="1368230" cy="14402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</a:rPr>
              <a:t>ALICE ITS UPGRADE</a:t>
            </a:r>
            <a:endParaRPr lang="en-US" sz="1200" b="1" dirty="0">
              <a:solidFill>
                <a:srgbClr val="C00000"/>
              </a:solidFill>
            </a:endParaRPr>
          </a:p>
        </p:txBody>
      </p:sp>
      <p:cxnSp>
        <p:nvCxnSpPr>
          <p:cNvPr id="9" name="Straight Connector 8"/>
          <p:cNvCxnSpPr>
            <a:stCxn id="3" idx="1"/>
            <a:endCxn id="8" idx="3"/>
          </p:cNvCxnSpPr>
          <p:nvPr userDrawn="1"/>
        </p:nvCxnSpPr>
        <p:spPr>
          <a:xfrm flipH="1" flipV="1">
            <a:off x="1383688" y="6669450"/>
            <a:ext cx="7364892" cy="503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 userDrawn="1"/>
        </p:nvSpPr>
        <p:spPr>
          <a:xfrm>
            <a:off x="8748580" y="6530485"/>
            <a:ext cx="360000" cy="288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pPr algn="ctr"/>
            <a:fld id="{5A66A5A2-A1A2-4C84-BB8D-1231440C4C59}" type="slidenum">
              <a:rPr lang="en-US" sz="1600" b="1" smtClean="0">
                <a:solidFill>
                  <a:schemeClr val="tx2"/>
                </a:solidFill>
              </a:rPr>
              <a:pPr algn="ctr"/>
              <a:t>‹#›</a:t>
            </a:fld>
            <a:endParaRPr lang="en-US" sz="1600" b="1" dirty="0" smtClean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07950" y="44530"/>
            <a:ext cx="8928100" cy="432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endParaRPr lang="en-US" sz="24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7950" y="44470"/>
            <a:ext cx="8928100" cy="427045"/>
          </a:xfrm>
          <a:prstGeom prst="rect">
            <a:avLst/>
          </a:prstGeom>
        </p:spPr>
        <p:txBody>
          <a:bodyPr/>
          <a:lstStyle>
            <a:lvl1pPr algn="l"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03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107950" y="476590"/>
            <a:ext cx="8928100" cy="0"/>
          </a:xfrm>
          <a:prstGeom prst="line">
            <a:avLst/>
          </a:prstGeom>
          <a:ln w="28575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15458" y="6597440"/>
            <a:ext cx="1368230" cy="14402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</a:rPr>
              <a:t>ALICE ITS UPGRADE</a:t>
            </a:r>
            <a:endParaRPr lang="en-US" sz="1200" b="1" dirty="0">
              <a:solidFill>
                <a:srgbClr val="C00000"/>
              </a:solidFill>
            </a:endParaRPr>
          </a:p>
        </p:txBody>
      </p:sp>
      <p:cxnSp>
        <p:nvCxnSpPr>
          <p:cNvPr id="9" name="Straight Connector 8"/>
          <p:cNvCxnSpPr>
            <a:stCxn id="3" idx="1"/>
            <a:endCxn id="8" idx="3"/>
          </p:cNvCxnSpPr>
          <p:nvPr userDrawn="1"/>
        </p:nvCxnSpPr>
        <p:spPr>
          <a:xfrm flipH="1" flipV="1">
            <a:off x="1383688" y="6669450"/>
            <a:ext cx="7364892" cy="503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 userDrawn="1"/>
        </p:nvSpPr>
        <p:spPr>
          <a:xfrm>
            <a:off x="8748580" y="6530485"/>
            <a:ext cx="360000" cy="288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pPr algn="ctr"/>
            <a:fld id="{5A66A5A2-A1A2-4C84-BB8D-1231440C4C59}" type="slidenum">
              <a:rPr lang="en-US" sz="1600" b="1" smtClean="0">
                <a:solidFill>
                  <a:schemeClr val="tx2"/>
                </a:solidFill>
              </a:rPr>
              <a:pPr algn="ctr"/>
              <a:t>‹#›</a:t>
            </a:fld>
            <a:endParaRPr lang="en-US" sz="1600" b="1" dirty="0" smtClean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07950" y="44530"/>
            <a:ext cx="8928100" cy="432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endParaRPr lang="en-US" sz="24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7950" y="44470"/>
            <a:ext cx="8928100" cy="427045"/>
          </a:xfrm>
          <a:prstGeom prst="rect">
            <a:avLst/>
          </a:prstGeom>
        </p:spPr>
        <p:txBody>
          <a:bodyPr/>
          <a:lstStyle>
            <a:lvl1pPr algn="l"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03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107950" y="476590"/>
            <a:ext cx="8928100" cy="0"/>
          </a:xfrm>
          <a:prstGeom prst="line">
            <a:avLst/>
          </a:prstGeom>
          <a:ln w="28575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15458" y="6597440"/>
            <a:ext cx="1368230" cy="14402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</a:rPr>
              <a:t>ALICE ITS UPGRADE</a:t>
            </a:r>
            <a:endParaRPr lang="en-US" sz="1200" b="1" dirty="0">
              <a:solidFill>
                <a:srgbClr val="C00000"/>
              </a:solidFill>
            </a:endParaRPr>
          </a:p>
        </p:txBody>
      </p:sp>
      <p:cxnSp>
        <p:nvCxnSpPr>
          <p:cNvPr id="9" name="Straight Connector 8"/>
          <p:cNvCxnSpPr>
            <a:stCxn id="3" idx="1"/>
            <a:endCxn id="8" idx="3"/>
          </p:cNvCxnSpPr>
          <p:nvPr userDrawn="1"/>
        </p:nvCxnSpPr>
        <p:spPr>
          <a:xfrm flipH="1" flipV="1">
            <a:off x="1383688" y="6669450"/>
            <a:ext cx="7364892" cy="503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 userDrawn="1"/>
        </p:nvSpPr>
        <p:spPr>
          <a:xfrm>
            <a:off x="8748580" y="6530485"/>
            <a:ext cx="360000" cy="288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pPr algn="ctr"/>
            <a:fld id="{5A66A5A2-A1A2-4C84-BB8D-1231440C4C59}" type="slidenum">
              <a:rPr lang="en-US" sz="1600" b="1" smtClean="0">
                <a:solidFill>
                  <a:schemeClr val="tx2"/>
                </a:solidFill>
              </a:rPr>
              <a:pPr algn="ctr"/>
              <a:t>‹#›</a:t>
            </a:fld>
            <a:endParaRPr lang="en-US" sz="1600" b="1" dirty="0" smtClean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07950" y="44530"/>
            <a:ext cx="8928100" cy="432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endParaRPr lang="en-US" sz="24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7950" y="44470"/>
            <a:ext cx="8928100" cy="427045"/>
          </a:xfrm>
          <a:prstGeom prst="rect">
            <a:avLst/>
          </a:prstGeom>
        </p:spPr>
        <p:txBody>
          <a:bodyPr/>
          <a:lstStyle>
            <a:lvl1pPr algn="l"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03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107950" y="476590"/>
            <a:ext cx="8928100" cy="0"/>
          </a:xfrm>
          <a:prstGeom prst="line">
            <a:avLst/>
          </a:prstGeom>
          <a:ln w="28575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15458" y="6597440"/>
            <a:ext cx="1368230" cy="14402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</a:rPr>
              <a:t>ALICE ITS UPGRADE</a:t>
            </a:r>
            <a:endParaRPr lang="en-US" sz="1200" b="1" dirty="0">
              <a:solidFill>
                <a:srgbClr val="C00000"/>
              </a:solidFill>
            </a:endParaRPr>
          </a:p>
        </p:txBody>
      </p:sp>
      <p:cxnSp>
        <p:nvCxnSpPr>
          <p:cNvPr id="9" name="Straight Connector 8"/>
          <p:cNvCxnSpPr>
            <a:stCxn id="3" idx="1"/>
            <a:endCxn id="8" idx="3"/>
          </p:cNvCxnSpPr>
          <p:nvPr userDrawn="1"/>
        </p:nvCxnSpPr>
        <p:spPr>
          <a:xfrm flipH="1" flipV="1">
            <a:off x="1383688" y="6669450"/>
            <a:ext cx="7364892" cy="503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 userDrawn="1"/>
        </p:nvSpPr>
        <p:spPr>
          <a:xfrm>
            <a:off x="8748580" y="6530485"/>
            <a:ext cx="360000" cy="288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pPr algn="ctr"/>
            <a:fld id="{5A66A5A2-A1A2-4C84-BB8D-1231440C4C59}" type="slidenum">
              <a:rPr lang="en-US" sz="1600" b="1" smtClean="0">
                <a:solidFill>
                  <a:schemeClr val="tx2"/>
                </a:solidFill>
              </a:rPr>
              <a:pPr algn="ctr"/>
              <a:t>‹#›</a:t>
            </a:fld>
            <a:endParaRPr lang="en-US" sz="1600" b="1" dirty="0" smtClean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07950" y="44530"/>
            <a:ext cx="8928100" cy="432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endParaRPr lang="en-US" sz="24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7950" y="44470"/>
            <a:ext cx="8928100" cy="427045"/>
          </a:xfrm>
          <a:prstGeom prst="rect">
            <a:avLst/>
          </a:prstGeom>
        </p:spPr>
        <p:txBody>
          <a:bodyPr/>
          <a:lstStyle>
            <a:lvl1pPr algn="l"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4582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107950" y="476590"/>
            <a:ext cx="8928100" cy="0"/>
          </a:xfrm>
          <a:prstGeom prst="line">
            <a:avLst/>
          </a:prstGeom>
          <a:ln w="28575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15458" y="6597440"/>
            <a:ext cx="1368230" cy="14402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</a:rPr>
              <a:t>ALICE ITS UPGRADE</a:t>
            </a:r>
            <a:endParaRPr lang="en-US" sz="1200" b="1" dirty="0">
              <a:solidFill>
                <a:srgbClr val="C00000"/>
              </a:solidFill>
            </a:endParaRPr>
          </a:p>
        </p:txBody>
      </p:sp>
      <p:cxnSp>
        <p:nvCxnSpPr>
          <p:cNvPr id="9" name="Straight Connector 8"/>
          <p:cNvCxnSpPr>
            <a:stCxn id="3" idx="1"/>
            <a:endCxn id="8" idx="3"/>
          </p:cNvCxnSpPr>
          <p:nvPr userDrawn="1"/>
        </p:nvCxnSpPr>
        <p:spPr>
          <a:xfrm flipH="1" flipV="1">
            <a:off x="1383688" y="6669450"/>
            <a:ext cx="7364892" cy="503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 userDrawn="1"/>
        </p:nvSpPr>
        <p:spPr>
          <a:xfrm>
            <a:off x="8748580" y="6530485"/>
            <a:ext cx="360000" cy="288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pPr algn="ctr"/>
            <a:fld id="{5A66A5A2-A1A2-4C84-BB8D-1231440C4C59}" type="slidenum">
              <a:rPr lang="en-US" sz="1600" b="1" smtClean="0">
                <a:solidFill>
                  <a:schemeClr val="tx2"/>
                </a:solidFill>
              </a:rPr>
              <a:pPr algn="ctr"/>
              <a:t>‹#›</a:t>
            </a:fld>
            <a:endParaRPr lang="en-US" sz="1600" b="1" dirty="0" smtClean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07950" y="44530"/>
            <a:ext cx="8928100" cy="432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endParaRPr lang="en-US" sz="24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7950" y="44470"/>
            <a:ext cx="8928100" cy="427045"/>
          </a:xfrm>
          <a:prstGeom prst="rect">
            <a:avLst/>
          </a:prstGeom>
        </p:spPr>
        <p:txBody>
          <a:bodyPr/>
          <a:lstStyle>
            <a:lvl1pPr algn="l"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4582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222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087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929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747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35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511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30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31.xml"/><Relationship Id="rId32" Type="http://schemas.openxmlformats.org/officeDocument/2006/relationships/slideLayout" Target="../slideLayouts/slideLayout32.xml"/><Relationship Id="rId9" Type="http://schemas.openxmlformats.org/officeDocument/2006/relationships/slideLayout" Target="../slideLayouts/slideLayout9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3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34.xml"/><Relationship Id="rId35" Type="http://schemas.openxmlformats.org/officeDocument/2006/relationships/slideLayout" Target="../slideLayouts/slideLayout35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37" Type="http://schemas.openxmlformats.org/officeDocument/2006/relationships/slideLayout" Target="../slideLayouts/slideLayout37.xml"/><Relationship Id="rId38" Type="http://schemas.openxmlformats.org/officeDocument/2006/relationships/slideLayout" Target="../slideLayouts/slideLayout38.xml"/><Relationship Id="rId3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875030-01DD-DA43-BC7F-B4B62D71D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647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image" Target="../media/image108.emf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9.pn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4" Type="http://schemas.openxmlformats.org/officeDocument/2006/relationships/hyperlink" Target="https://indico.bnl.gov/conferenceDisplay.py?confId=2653" TargetMode="External"/><Relationship Id="rId5" Type="http://schemas.openxmlformats.org/officeDocument/2006/relationships/image" Target="../media/image112.emf"/><Relationship Id="rId6" Type="http://schemas.openxmlformats.org/officeDocument/2006/relationships/image" Target="../media/image11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0.emf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emf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4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indico.bnl.gov/conferenceDisplay.py?confId=2653" TargetMode="Externa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4" Type="http://schemas.openxmlformats.org/officeDocument/2006/relationships/image" Target="../media/image11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6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4" Type="http://schemas.openxmlformats.org/officeDocument/2006/relationships/image" Target="../media/image118.jpeg"/><Relationship Id="rId5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9.jp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2.jpeg"/><Relationship Id="rId3" Type="http://schemas.openxmlformats.org/officeDocument/2006/relationships/image" Target="../media/image123.JP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jp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24.emf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25.pn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26.png"/><Relationship Id="rId3" Type="http://schemas.openxmlformats.org/officeDocument/2006/relationships/image" Target="../media/image127.jpe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emf"/><Relationship Id="rId4" Type="http://schemas.openxmlformats.org/officeDocument/2006/relationships/image" Target="../media/image130.png"/><Relationship Id="rId5" Type="http://schemas.microsoft.com/office/2007/relationships/hdphoto" Target="../media/hdphoto4.wdp"/><Relationship Id="rId6" Type="http://schemas.openxmlformats.org/officeDocument/2006/relationships/image" Target="../media/image131.png"/><Relationship Id="rId7" Type="http://schemas.openxmlformats.org/officeDocument/2006/relationships/image" Target="../media/image34.pn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28.emf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32.emf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33.emf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34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4" Type="http://schemas.openxmlformats.org/officeDocument/2006/relationships/image" Target="../media/image136.jpeg"/><Relationship Id="rId1" Type="http://schemas.openxmlformats.org/officeDocument/2006/relationships/slideLayout" Target="../slideLayouts/slideLayout23.xml"/><Relationship Id="rId2" Type="http://schemas.openxmlformats.org/officeDocument/2006/relationships/hyperlink" Target="mailto:alice-o2-flp-prototype@cern.ch" TargetMode="Externa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37.emf"/><Relationship Id="rId3" Type="http://schemas.openxmlformats.org/officeDocument/2006/relationships/image" Target="../media/image138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4" Type="http://schemas.openxmlformats.org/officeDocument/2006/relationships/image" Target="../media/image140.png"/><Relationship Id="rId1" Type="http://schemas.openxmlformats.org/officeDocument/2006/relationships/slideLayout" Target="../slideLayouts/slideLayout25.xml"/><Relationship Id="rId2" Type="http://schemas.openxmlformats.org/officeDocument/2006/relationships/hyperlink" Target="https://www.altera.com/products/boards_and_kits/dev-kits/altera/kit-a10-gx-fpga.html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gif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4" Type="http://schemas.openxmlformats.org/officeDocument/2006/relationships/image" Target="../media/image143.jpeg"/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141.jpeg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4.gif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5.gif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6.jpg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Relationship Id="rId3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34.png"/><Relationship Id="rId5" Type="http://schemas.openxmlformats.org/officeDocument/2006/relationships/image" Target="../media/image35.jpe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8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Relationship Id="rId3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jpeg"/><Relationship Id="rId3" Type="http://schemas.openxmlformats.org/officeDocument/2006/relationships/image" Target="../media/image49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53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jpg"/><Relationship Id="rId3" Type="http://schemas.openxmlformats.org/officeDocument/2006/relationships/image" Target="../media/image5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8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4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4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34.png"/><Relationship Id="rId5" Type="http://schemas.openxmlformats.org/officeDocument/2006/relationships/image" Target="../media/image35.jpe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8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7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8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emf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2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3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4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5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6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gif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gif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gif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microsoft.com/office/2007/relationships/hdphoto" Target="../media/hdphoto1.wdp"/><Relationship Id="rId5" Type="http://schemas.openxmlformats.org/officeDocument/2006/relationships/image" Target="../media/image37.png"/><Relationship Id="rId6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9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0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1.png"/><Relationship Id="rId3" Type="http://schemas.openxmlformats.org/officeDocument/2006/relationships/image" Target="../media/image82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3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4.png"/><Relationship Id="rId3" Type="http://schemas.openxmlformats.org/officeDocument/2006/relationships/image" Target="../media/image85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7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Relationship Id="rId3" Type="http://schemas.openxmlformats.org/officeDocument/2006/relationships/image" Target="../media/image89.jpe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4" Type="http://schemas.openxmlformats.org/officeDocument/2006/relationships/image" Target="../media/image91.png"/><Relationship Id="rId5" Type="http://schemas.microsoft.com/office/2007/relationships/hdphoto" Target="../media/hdphoto2.wdp"/><Relationship Id="rId6" Type="http://schemas.openxmlformats.org/officeDocument/2006/relationships/image" Target="../media/image92.png"/><Relationship Id="rId7" Type="http://schemas.openxmlformats.org/officeDocument/2006/relationships/image" Target="../media/image93.png"/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94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gif"/><Relationship Id="rId4" Type="http://schemas.openxmlformats.org/officeDocument/2006/relationships/image" Target="../media/image97.png"/><Relationship Id="rId5" Type="http://schemas.openxmlformats.org/officeDocument/2006/relationships/image" Target="../media/image98.png"/><Relationship Id="rId6" Type="http://schemas.openxmlformats.org/officeDocument/2006/relationships/image" Target="../media/image99.png"/><Relationship Id="rId7" Type="http://schemas.openxmlformats.org/officeDocument/2006/relationships/image" Target="../media/image100.png"/><Relationship Id="rId8" Type="http://schemas.microsoft.com/office/2007/relationships/hdphoto" Target="../media/hdphoto3.wdp"/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95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101.gif"/><Relationship Id="rId3" Type="http://schemas.openxmlformats.org/officeDocument/2006/relationships/image" Target="../media/image34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102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3.jpe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104.jpe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105.jpe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106.jpe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10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 Charge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1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86737"/>
            <a:ext cx="9144000" cy="32493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84714"/>
            <a:ext cx="9144000" cy="854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7714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91571" y="0"/>
            <a:ext cx="7368968" cy="891402"/>
          </a:xfrm>
        </p:spPr>
        <p:txBody>
          <a:bodyPr/>
          <a:lstStyle/>
          <a:p>
            <a:r>
              <a:rPr lang="en-US" dirty="0" smtClean="0"/>
              <a:t>Our Approach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10</a:t>
            </a:fld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5987455" y="1799107"/>
            <a:ext cx="2978302" cy="4405732"/>
            <a:chOff x="5249074" y="1144588"/>
            <a:chExt cx="3513926" cy="4785796"/>
          </a:xfrm>
        </p:grpSpPr>
        <p:grpSp>
          <p:nvGrpSpPr>
            <p:cNvPr id="23" name="Group 22"/>
            <p:cNvGrpSpPr/>
            <p:nvPr/>
          </p:nvGrpSpPr>
          <p:grpSpPr>
            <a:xfrm>
              <a:off x="5249074" y="1144588"/>
              <a:ext cx="3513926" cy="4785796"/>
              <a:chOff x="181774" y="1570554"/>
              <a:chExt cx="3513926" cy="478579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1774" y="1570554"/>
                <a:ext cx="3513926" cy="2068910"/>
              </a:xfrm>
              <a:prstGeom prst="rect">
                <a:avLst/>
              </a:prstGeom>
              <a:noFill/>
              <a:ln>
                <a:noFill/>
              </a:ln>
              <a:extLst/>
            </p:spPr>
          </p:pic>
          <p:grpSp>
            <p:nvGrpSpPr>
              <p:cNvPr id="22" name="Group 21"/>
              <p:cNvGrpSpPr/>
              <p:nvPr/>
            </p:nvGrpSpPr>
            <p:grpSpPr>
              <a:xfrm>
                <a:off x="190500" y="2692400"/>
                <a:ext cx="3505200" cy="3663950"/>
                <a:chOff x="190500" y="2692400"/>
                <a:chExt cx="3505200" cy="3663950"/>
              </a:xfrm>
            </p:grpSpPr>
            <p:grpSp>
              <p:nvGrpSpPr>
                <p:cNvPr id="11" name="Group 10"/>
                <p:cNvGrpSpPr/>
                <p:nvPr/>
              </p:nvGrpSpPr>
              <p:grpSpPr>
                <a:xfrm>
                  <a:off x="190500" y="4070350"/>
                  <a:ext cx="3505200" cy="2286000"/>
                  <a:chOff x="4343400" y="990600"/>
                  <a:chExt cx="3818732" cy="2590800"/>
                </a:xfrm>
              </p:grpSpPr>
              <p:pic>
                <p:nvPicPr>
                  <p:cNvPr id="12" name="Picture 11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4343400" y="990600"/>
                    <a:ext cx="3818732" cy="2590800"/>
                  </a:xfrm>
                  <a:prstGeom prst="rect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</p:pic>
              <p:sp>
                <p:nvSpPr>
                  <p:cNvPr id="13" name="Rectangle 12"/>
                  <p:cNvSpPr/>
                  <p:nvPr/>
                </p:nvSpPr>
                <p:spPr>
                  <a:xfrm>
                    <a:off x="5791200" y="3436299"/>
                    <a:ext cx="1143000" cy="145101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" name="Rectangle 13"/>
                  <p:cNvSpPr/>
                  <p:nvPr/>
                </p:nvSpPr>
                <p:spPr>
                  <a:xfrm>
                    <a:off x="7924800" y="3360099"/>
                    <a:ext cx="228600" cy="221301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16" name="Straight Connector 15"/>
                <p:cNvCxnSpPr/>
                <p:nvPr/>
              </p:nvCxnSpPr>
              <p:spPr>
                <a:xfrm flipH="1">
                  <a:off x="196850" y="2692400"/>
                  <a:ext cx="1797050" cy="134620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8" name="Straight Connector 17"/>
            <p:cNvCxnSpPr/>
            <p:nvPr/>
          </p:nvCxnSpPr>
          <p:spPr>
            <a:xfrm>
              <a:off x="7418465" y="2170668"/>
              <a:ext cx="1344535" cy="145415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6894810" y="1141987"/>
            <a:ext cx="21278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ALICE ITS;</a:t>
            </a:r>
          </a:p>
          <a:p>
            <a:r>
              <a:rPr lang="en-US" dirty="0" smtClean="0"/>
              <a:t>Inner Tracker </a:t>
            </a:r>
            <a:r>
              <a:rPr lang="en-US" dirty="0"/>
              <a:t>S</a:t>
            </a:r>
            <a:r>
              <a:rPr lang="en-US" dirty="0" smtClean="0"/>
              <a:t>ystem</a:t>
            </a:r>
            <a:endParaRPr lang="en-US" dirty="0"/>
          </a:p>
        </p:txBody>
      </p:sp>
      <p:grpSp>
        <p:nvGrpSpPr>
          <p:cNvPr id="26" name="Group 112"/>
          <p:cNvGrpSpPr/>
          <p:nvPr/>
        </p:nvGrpSpPr>
        <p:grpSpPr>
          <a:xfrm>
            <a:off x="568325" y="4001973"/>
            <a:ext cx="2851151" cy="2236792"/>
            <a:chOff x="7365933" y="511938"/>
            <a:chExt cx="3771955" cy="2995892"/>
          </a:xfrm>
        </p:grpSpPr>
        <p:pic>
          <p:nvPicPr>
            <p:cNvPr id="27" name="Screen Shot 2015-11-03 at 1.34.37 PM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/>
            <a:stretch>
              <a:fillRect/>
            </a:stretch>
          </p:blipFill>
          <p:spPr>
            <a:xfrm>
              <a:off x="7365933" y="556092"/>
              <a:ext cx="3771955" cy="2951738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  <p:sp>
          <p:nvSpPr>
            <p:cNvPr id="28" name="Shape 111"/>
            <p:cNvSpPr/>
            <p:nvPr/>
          </p:nvSpPr>
          <p:spPr>
            <a:xfrm>
              <a:off x="8073793" y="511938"/>
              <a:ext cx="2443054" cy="4259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400" b="1">
                  <a:solidFill>
                    <a:srgbClr val="000000"/>
                  </a:solidFill>
                </a:defRPr>
              </a:lvl1pPr>
            </a:lstStyle>
            <a:p>
              <a:r>
                <a:rPr lang="en-US" dirty="0" err="1" smtClean="0"/>
                <a:t>sPHENIX</a:t>
              </a:r>
              <a:r>
                <a:rPr lang="en-US" dirty="0" smtClean="0"/>
                <a:t> </a:t>
              </a:r>
              <a:r>
                <a:rPr dirty="0" smtClean="0"/>
                <a:t>Inner Trackin</a:t>
              </a:r>
              <a:r>
                <a:rPr lang="en-US" dirty="0" smtClean="0"/>
                <a:t>g</a:t>
              </a:r>
              <a:endParaRPr dirty="0"/>
            </a:p>
          </p:txBody>
        </p:sp>
      </p:grpSp>
      <p:sp>
        <p:nvSpPr>
          <p:cNvPr id="42" name="Left Arrow 41"/>
          <p:cNvSpPr/>
          <p:nvPr/>
        </p:nvSpPr>
        <p:spPr>
          <a:xfrm>
            <a:off x="3709315" y="4410761"/>
            <a:ext cx="2021804" cy="1842071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“Adopt” ITS Inner Tracker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   </a:t>
            </a:r>
            <a:r>
              <a:rPr lang="en-US" sz="1400" dirty="0" smtClean="0">
                <a:solidFill>
                  <a:srgbClr val="FFFF00"/>
                </a:solidFill>
              </a:rPr>
              <a:t>- Min. Risk</a:t>
            </a:r>
          </a:p>
          <a:p>
            <a:r>
              <a:rPr lang="en-US" sz="1400" dirty="0" smtClean="0">
                <a:solidFill>
                  <a:srgbClr val="FFFF00"/>
                </a:solidFill>
              </a:rPr>
              <a:t>   - Max. Phys.</a:t>
            </a:r>
            <a:endParaRPr lang="en-US" sz="1400" dirty="0">
              <a:solidFill>
                <a:srgbClr val="FFFF00"/>
              </a:solidFill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325" y="1016909"/>
            <a:ext cx="3391877" cy="2659257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1174750" y="2400300"/>
            <a:ext cx="1516703" cy="1605523"/>
            <a:chOff x="1174750" y="2400300"/>
            <a:chExt cx="1516703" cy="1605523"/>
          </a:xfrm>
        </p:grpSpPr>
        <p:cxnSp>
          <p:nvCxnSpPr>
            <p:cNvPr id="44" name="Straight Connector 43"/>
            <p:cNvCxnSpPr/>
            <p:nvPr/>
          </p:nvCxnSpPr>
          <p:spPr>
            <a:xfrm>
              <a:off x="1993900" y="2400300"/>
              <a:ext cx="697553" cy="1605523"/>
            </a:xfrm>
            <a:prstGeom prst="line">
              <a:avLst/>
            </a:prstGeom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H="1">
              <a:off x="1174750" y="2400300"/>
              <a:ext cx="711200" cy="1605523"/>
            </a:xfrm>
            <a:prstGeom prst="line">
              <a:avLst/>
            </a:prstGeom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4204224" y="1384637"/>
            <a:ext cx="1949503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Key challenges:</a:t>
            </a:r>
          </a:p>
          <a:p>
            <a:r>
              <a:rPr lang="en-US" sz="2000" dirty="0" smtClean="0"/>
              <a:t>- Readout</a:t>
            </a:r>
          </a:p>
          <a:p>
            <a:r>
              <a:rPr lang="en-US" sz="2000" dirty="0" smtClean="0"/>
              <a:t>- Mechanics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09243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Schedule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19" y="764630"/>
            <a:ext cx="9065311" cy="56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694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9153"/>
            <a:ext cx="8229600" cy="1185394"/>
          </a:xfrm>
        </p:spPr>
        <p:txBody>
          <a:bodyPr>
            <a:normAutofit/>
          </a:bodyPr>
          <a:lstStyle/>
          <a:p>
            <a:r>
              <a:rPr lang="en-US" dirty="0" smtClean="0"/>
              <a:t>ALICE/ITS Readout R&amp;D</a:t>
            </a:r>
            <a:br>
              <a:rPr lang="en-US" dirty="0" smtClean="0"/>
            </a:br>
            <a:r>
              <a:rPr lang="en-US" sz="2700" dirty="0" smtClean="0">
                <a:solidFill>
                  <a:srgbClr val="FF0000"/>
                </a:solidFill>
              </a:rPr>
              <a:t>5 </a:t>
            </a:r>
            <a:r>
              <a:rPr lang="en-US" sz="2700" b="1" dirty="0" smtClean="0">
                <a:solidFill>
                  <a:srgbClr val="FF0000"/>
                </a:solidFill>
              </a:rPr>
              <a:t>RUv1 available for LANL R&amp;D ~July 2017</a:t>
            </a:r>
            <a:r>
              <a:rPr lang="en-US" sz="2700" dirty="0" smtClean="0">
                <a:solidFill>
                  <a:srgbClr val="0000FF"/>
                </a:solidFill>
              </a:rPr>
              <a:t> </a:t>
            </a:r>
            <a:endParaRPr lang="en-US" sz="2700" dirty="0">
              <a:solidFill>
                <a:srgbClr val="0000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471C3-FF52-3847-8672-8F8A14A4DF70}" type="slidenum">
              <a:rPr lang="en-US" smtClean="0"/>
              <a:t>101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4547"/>
            <a:ext cx="9144000" cy="516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64248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FELIX Board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102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76039" y="2708511"/>
            <a:ext cx="73532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Some documents available:</a:t>
            </a:r>
          </a:p>
          <a:p>
            <a:r>
              <a:rPr lang="en-US" dirty="0"/>
              <a:t>https://</a:t>
            </a:r>
            <a:r>
              <a:rPr lang="en-US" dirty="0" err="1"/>
              <a:t>www.phenix.bnl.gov</a:t>
            </a:r>
            <a:r>
              <a:rPr lang="en-US" dirty="0"/>
              <a:t>/WWW/publish/</a:t>
            </a:r>
            <a:r>
              <a:rPr lang="en-US" dirty="0" err="1"/>
              <a:t>mxliu</a:t>
            </a:r>
            <a:r>
              <a:rPr lang="en-US" dirty="0"/>
              <a:t>/</a:t>
            </a:r>
            <a:r>
              <a:rPr lang="en-US" dirty="0" err="1"/>
              <a:t>sPHENIX</a:t>
            </a:r>
            <a:r>
              <a:rPr lang="en-US" dirty="0"/>
              <a:t>/Readout/FELIX/</a:t>
            </a:r>
          </a:p>
        </p:txBody>
      </p:sp>
    </p:spTree>
    <p:extLst>
      <p:ext uri="{BB962C8B-B14F-4D97-AF65-F5344CB8AC3E}">
        <p14:creationId xmlns:p14="http://schemas.microsoft.com/office/powerpoint/2010/main" val="80625121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9"/>
            <a:ext cx="8229600" cy="124491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BNL-711 Board chosen for ATLAS FELIX project, and used </a:t>
            </a:r>
            <a:r>
              <a:rPr lang="en-US" dirty="0"/>
              <a:t>in ATLAS phase I upgrade, which is projected to complete before sPHENIX. </a:t>
            </a:r>
            <a:endParaRPr lang="en-US" dirty="0" smtClean="0"/>
          </a:p>
          <a:p>
            <a:r>
              <a:rPr lang="en-US" dirty="0" smtClean="0"/>
              <a:t>Readout for </a:t>
            </a:r>
            <a:r>
              <a:rPr lang="en-US" dirty="0"/>
              <a:t>ATLAS Phase-I </a:t>
            </a:r>
            <a:r>
              <a:rPr lang="en-US" dirty="0" smtClean="0"/>
              <a:t>sub-system of Liquid </a:t>
            </a:r>
            <a:r>
              <a:rPr lang="en-US" dirty="0"/>
              <a:t>Argon </a:t>
            </a:r>
            <a:r>
              <a:rPr lang="en-US" dirty="0" smtClean="0"/>
              <a:t>Calorimeter, </a:t>
            </a:r>
            <a:r>
              <a:rPr lang="en-US" dirty="0"/>
              <a:t>Level-1 calorimeter </a:t>
            </a:r>
            <a:r>
              <a:rPr lang="en-US" dirty="0" smtClean="0"/>
              <a:t>trigger, </a:t>
            </a:r>
            <a:r>
              <a:rPr lang="en-US" dirty="0"/>
              <a:t>New small wheel of the muon spectrometer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7/10/17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Ming Liu, MVTX Director's Review@BNL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103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ATLAS/FELIX BNL-711 </a:t>
            </a:r>
            <a:r>
              <a:rPr lang="en-US" dirty="0" err="1" smtClean="0"/>
              <a:t>PCIe</a:t>
            </a:r>
            <a:r>
              <a:rPr lang="en-US" dirty="0" smtClean="0"/>
              <a:t> Card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3073429"/>
            <a:ext cx="4261486" cy="33338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4343400"/>
            <a:ext cx="2881115" cy="177739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85728" y="1111362"/>
            <a:ext cx="7772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Credit: Kai Chen (BNL), </a:t>
            </a:r>
            <a:r>
              <a:rPr lang="en-US" dirty="0" smtClean="0">
                <a:hlinkClick r:id="rId4"/>
              </a:rPr>
              <a:t>https</a:t>
            </a:r>
            <a:r>
              <a:rPr lang="en-US" dirty="0">
                <a:hlinkClick r:id="rId4"/>
              </a:rPr>
              <a:t>://</a:t>
            </a:r>
            <a:r>
              <a:rPr lang="en-US" dirty="0" smtClean="0">
                <a:hlinkClick r:id="rId4"/>
              </a:rPr>
              <a:t>indico.bnl.gov/conferenceDisplay.py?confId=2653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357" y="2823001"/>
            <a:ext cx="3667957" cy="13679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7237" y="3200400"/>
            <a:ext cx="1054411" cy="1180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976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71" y="298382"/>
            <a:ext cx="9061384" cy="5708718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7/10/17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Ming Liu, MVTX Director's Review@BNL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104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1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30"/>
            <a:ext cx="8229600" cy="3192584"/>
          </a:xfrm>
        </p:spPr>
        <p:txBody>
          <a:bodyPr>
            <a:normAutofit fontScale="47500" lnSpcReduction="20000"/>
          </a:bodyPr>
          <a:lstStyle/>
          <a:p>
            <a:r>
              <a:rPr lang="en-US" dirty="0" smtClean="0"/>
              <a:t>Main features for FELIX </a:t>
            </a:r>
            <a:r>
              <a:rPr lang="en-US" dirty="0" err="1" smtClean="0"/>
              <a:t>PCIe</a:t>
            </a:r>
            <a:r>
              <a:rPr lang="en-US" dirty="0" smtClean="0"/>
              <a:t> Card</a:t>
            </a:r>
          </a:p>
          <a:p>
            <a:pPr lvl="1"/>
            <a:r>
              <a:rPr lang="en-US" dirty="0" smtClean="0"/>
              <a:t>Design: BNL/</a:t>
            </a:r>
            <a:r>
              <a:rPr lang="en-US" dirty="0"/>
              <a:t>Omega </a:t>
            </a:r>
            <a:r>
              <a:rPr lang="en-US" dirty="0" smtClean="0"/>
              <a:t>group, Layout: BNL/Instrumentation, multiple users.</a:t>
            </a:r>
          </a:p>
          <a:p>
            <a:pPr lvl="1"/>
            <a:r>
              <a:rPr lang="en-US" dirty="0"/>
              <a:t>A large </a:t>
            </a:r>
            <a:r>
              <a:rPr lang="en-US" dirty="0" err="1"/>
              <a:t>Kintex</a:t>
            </a:r>
            <a:r>
              <a:rPr lang="en-US" dirty="0"/>
              <a:t> </a:t>
            </a:r>
            <a:r>
              <a:rPr lang="en-US" dirty="0" err="1"/>
              <a:t>Ultrascale</a:t>
            </a:r>
            <a:r>
              <a:rPr lang="en-US" dirty="0"/>
              <a:t> FPGA, 1.5 M </a:t>
            </a:r>
            <a:r>
              <a:rPr lang="en-US" dirty="0" smtClean="0"/>
              <a:t>LC </a:t>
            </a:r>
          </a:p>
          <a:p>
            <a:pPr lvl="1"/>
            <a:r>
              <a:rPr lang="en-US" dirty="0" smtClean="0"/>
              <a:t>48 bi-directional GBT link, PCIex16 Gen3, 101 Gbps demonstrated</a:t>
            </a:r>
          </a:p>
          <a:p>
            <a:pPr lvl="1"/>
            <a:r>
              <a:rPr lang="en-US" dirty="0" smtClean="0"/>
              <a:t>2x DDR4 memory slots (v1.0, v1.5), removed v2.0</a:t>
            </a:r>
          </a:p>
          <a:p>
            <a:pPr lvl="1"/>
            <a:r>
              <a:rPr lang="en-US" dirty="0" smtClean="0"/>
              <a:t>TTC-timing input (v1.0, v1.5), allow timing mezzanine card (v2.0) – provide help design sPHENIX GTM </a:t>
            </a:r>
            <a:r>
              <a:rPr lang="en-US" dirty="0"/>
              <a:t>mezzanine card </a:t>
            </a:r>
            <a:endParaRPr lang="en-US" dirty="0" smtClean="0"/>
          </a:p>
          <a:p>
            <a:r>
              <a:rPr lang="en-US" dirty="0" smtClean="0"/>
              <a:t>Current version: v1.5 prototype, can be ordered </a:t>
            </a:r>
          </a:p>
          <a:p>
            <a:r>
              <a:rPr lang="en-US" dirty="0" smtClean="0"/>
              <a:t>Next version: v2.0 pre-production, design starts now, expect available Oct 2017</a:t>
            </a:r>
          </a:p>
          <a:p>
            <a:r>
              <a:rPr lang="en-US" dirty="0" smtClean="0"/>
              <a:t>BNL/Omega </a:t>
            </a:r>
            <a:r>
              <a:rPr lang="en-US" dirty="0"/>
              <a:t>group, Local expert </a:t>
            </a:r>
            <a:r>
              <a:rPr lang="en-US" dirty="0" smtClean="0"/>
              <a:t>expressed willing for help</a:t>
            </a:r>
            <a:r>
              <a:rPr lang="en-US" dirty="0"/>
              <a:t> </a:t>
            </a:r>
            <a:r>
              <a:rPr lang="en-US" dirty="0" smtClean="0"/>
              <a:t>us to adapt FELIX in sPHENIX</a:t>
            </a:r>
            <a:endParaRPr lang="en-US" dirty="0"/>
          </a:p>
          <a:p>
            <a:pPr lvl="1"/>
            <a:r>
              <a:rPr lang="en-US" dirty="0" smtClean="0"/>
              <a:t>Boards for initial evaluation test, support firmware software development, </a:t>
            </a:r>
            <a:r>
              <a:rPr lang="en-US" dirty="0"/>
              <a:t>timing mezzanine card </a:t>
            </a:r>
            <a:r>
              <a:rPr lang="en-US" dirty="0" smtClean="0"/>
              <a:t>design</a:t>
            </a:r>
          </a:p>
          <a:p>
            <a:pPr lvl="1"/>
            <a:r>
              <a:rPr lang="en-US" dirty="0" smtClean="0"/>
              <a:t>The </a:t>
            </a:r>
            <a:r>
              <a:rPr lang="en-US" dirty="0"/>
              <a:t>team is also help in possible use of FELIX card in </a:t>
            </a:r>
            <a:r>
              <a:rPr lang="en-US" dirty="0" err="1"/>
              <a:t>protoDune</a:t>
            </a:r>
            <a:r>
              <a:rPr lang="en-US" dirty="0"/>
              <a:t>. </a:t>
            </a:r>
          </a:p>
          <a:p>
            <a:pPr lvl="1"/>
            <a:r>
              <a:rPr lang="en-US" dirty="0"/>
              <a:t>The FELIX team is open for inputs in guiding the design to be more generic to various users</a:t>
            </a:r>
            <a:r>
              <a:rPr lang="en-US" dirty="0" smtClean="0"/>
              <a:t>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7/10/17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Ming Liu, MVTX Director's Review@BNL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105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ATLAS/FELIX BNL-711 </a:t>
            </a:r>
            <a:r>
              <a:rPr lang="en-US" dirty="0" err="1" smtClean="0"/>
              <a:t>PCIe</a:t>
            </a:r>
            <a:r>
              <a:rPr lang="en-US" dirty="0" smtClean="0"/>
              <a:t> Card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85728" y="1111362"/>
            <a:ext cx="7772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Credit: Kai Chen (BNL), </a:t>
            </a:r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indico.bnl.gov/conferenceDisplay.py?confId=2653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176" y="4858897"/>
            <a:ext cx="3929927" cy="1465703"/>
          </a:xfrm>
          <a:prstGeom prst="rect">
            <a:avLst/>
          </a:prstGeom>
        </p:spPr>
      </p:pic>
      <p:pic>
        <p:nvPicPr>
          <p:cNvPr id="1026" name="Picture 2" descr="https://lh3.googleusercontent.com/sU-24uBdtEJWFfKGtfTF5Ht1xpvPFd5d6vv1GNI-X8y4J1KXl9nLBTIkZTTwczT6esywolS2ZhEwrQAlNLfNr8JRVEo6_SaV6dwgSkfniV29_jgFm1GFRmdEwhfXH9RjbTLdJ9zlbRLudIwY6UnAKiyRQ1AlL3jVtbeKyeXAR2l1aV2iJH8G-ZG2p-vOy-I3eA9aYbUo1fY-xWbl62mURGNmQNAaXoWg0CRuuvWUtQnHPFl8JbN1xbgfp0CNyN4HaFlgNRXkNvnGZrs0WAilIPz7i-quUyW7aNDrC2Oxb46Hop3eQNDk3qGmCM4qbLWpfB6cB90yjt2azzOVU8ZBrzaY7ZrJlLgCJ8iFe9JnVPmAJAoNqWG2TFM3i8hB7iv_s-WKyk9tl_BMkb2IGLxM89D0oDhHVs6PU5KQczViBqOhhE7b096BijHmRi3fSFIE2qRIkar0JnXgxrvniSbHFQZvQ5gUdi33pSX70esgJYfCev0yULJKyqM5z86THrVVJMdh9xscmCXq1LTck1NyKczNbyCFsJNGPXNt-a2gL6KBHJnsh39Lu8i-AmVkAr-OvtMuM8HvTedEcLAB1NG-zKsfFf3VMA0aMZBoWbycmLR96f8p1C8E9g=w1670-h939-n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209" y="4818553"/>
            <a:ext cx="3148221" cy="1770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700378" y="6219389"/>
            <a:ext cx="41986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FELIX v1.5 Card in server, BNL ATLAS Group</a:t>
            </a:r>
            <a:endParaRPr lang="en-US" dirty="0">
              <a:solidFill>
                <a:schemeClr val="bg1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32603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1011418"/>
            <a:ext cx="1557473" cy="1769856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3429000"/>
            <a:ext cx="7010400" cy="2531385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7/10/17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Ming Liu, MVTX Director's Review@BNL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106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40571" y="37912"/>
            <a:ext cx="8229600" cy="1143000"/>
          </a:xfrm>
        </p:spPr>
        <p:txBody>
          <a:bodyPr/>
          <a:lstStyle/>
          <a:p>
            <a:r>
              <a:rPr lang="en-US" dirty="0" smtClean="0"/>
              <a:t>FPGA Choices</a:t>
            </a:r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1017039"/>
              </p:ext>
            </p:extLst>
          </p:nvPr>
        </p:nvGraphicFramePr>
        <p:xfrm>
          <a:off x="6934200" y="3496231"/>
          <a:ext cx="2133600" cy="210202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33600"/>
              </a:tblGrid>
              <a:tr h="2912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err="1" smtClean="0">
                          <a:solidFill>
                            <a:srgbClr val="000000"/>
                          </a:solidFill>
                        </a:rPr>
                        <a:t>Xlinux</a:t>
                      </a:r>
                      <a:r>
                        <a:rPr lang="en-US" sz="1100" b="1" dirty="0" smtClean="0">
                          <a:solidFill>
                            <a:srgbClr val="000000"/>
                          </a:solidFill>
                        </a:rPr>
                        <a:t> - </a:t>
                      </a:r>
                      <a:r>
                        <a:rPr lang="en-US" sz="1100" b="1" dirty="0" err="1" smtClean="0">
                          <a:solidFill>
                            <a:srgbClr val="000000"/>
                          </a:solidFill>
                        </a:rPr>
                        <a:t>Kintex</a:t>
                      </a:r>
                      <a:r>
                        <a:rPr lang="en-US" sz="1100" b="1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100" b="1" dirty="0" err="1" smtClean="0">
                          <a:solidFill>
                            <a:srgbClr val="000000"/>
                          </a:solidFill>
                        </a:rPr>
                        <a:t>Ultrascale</a:t>
                      </a:r>
                      <a:endParaRPr lang="en-US" sz="1100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97292">
                <a:tc>
                  <a:txBody>
                    <a:bodyPr/>
                    <a:lstStyle/>
                    <a:p>
                      <a:r>
                        <a:rPr lang="en-US" sz="900" b="1" dirty="0" smtClean="0">
                          <a:solidFill>
                            <a:srgbClr val="000000"/>
                          </a:solidFill>
                        </a:rPr>
                        <a:t>Available</a:t>
                      </a:r>
                      <a:endParaRPr lang="en-US" sz="900" b="1" dirty="0">
                        <a:solidFill>
                          <a:srgbClr val="000000"/>
                        </a:solidFill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48647">
                <a:tc>
                  <a:txBody>
                    <a:bodyPr/>
                    <a:lstStyle/>
                    <a:p>
                      <a:r>
                        <a:rPr lang="en-US" sz="900" b="1" dirty="0" smtClean="0">
                          <a:solidFill>
                            <a:srgbClr val="000000"/>
                          </a:solidFill>
                        </a:rPr>
                        <a:t>XCKU115</a:t>
                      </a:r>
                      <a:endParaRPr lang="en-US" sz="900" b="1" dirty="0">
                        <a:solidFill>
                          <a:srgbClr val="000000"/>
                        </a:solidFill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57655">
                <a:tc>
                  <a:txBody>
                    <a:bodyPr/>
                    <a:lstStyle/>
                    <a:p>
                      <a:r>
                        <a:rPr lang="en-US" sz="900" b="1" dirty="0" smtClean="0">
                          <a:solidFill>
                            <a:srgbClr val="000000"/>
                          </a:solidFill>
                        </a:rPr>
                        <a:t>FELIX v1.5 test boards</a:t>
                      </a:r>
                      <a:endParaRPr lang="en-US" sz="900" b="1" dirty="0">
                        <a:solidFill>
                          <a:srgbClr val="000000"/>
                        </a:solidFill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48646">
                <a:tc>
                  <a:txBody>
                    <a:bodyPr/>
                    <a:lstStyle/>
                    <a:p>
                      <a:r>
                        <a:rPr lang="en-US" sz="900" b="1" dirty="0" smtClean="0">
                          <a:solidFill>
                            <a:srgbClr val="000000"/>
                          </a:solidFill>
                        </a:rPr>
                        <a:t>1.451</a:t>
                      </a:r>
                      <a:endParaRPr lang="en-US" sz="900" b="1" dirty="0">
                        <a:solidFill>
                          <a:srgbClr val="000000"/>
                        </a:solidFill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44142">
                <a:tc>
                  <a:txBody>
                    <a:bodyPr/>
                    <a:lstStyle/>
                    <a:p>
                      <a:r>
                        <a:rPr lang="en-US" sz="900" b="1" dirty="0" smtClean="0">
                          <a:solidFill>
                            <a:srgbClr val="000000"/>
                          </a:solidFill>
                        </a:rPr>
                        <a:t>1.3</a:t>
                      </a:r>
                      <a:endParaRPr lang="en-US" sz="900" b="1" dirty="0">
                        <a:solidFill>
                          <a:srgbClr val="000000"/>
                        </a:solidFill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48646">
                <a:tc>
                  <a:txBody>
                    <a:bodyPr/>
                    <a:lstStyle/>
                    <a:p>
                      <a:r>
                        <a:rPr lang="en-US" sz="900" b="1" dirty="0" smtClean="0">
                          <a:solidFill>
                            <a:srgbClr val="000000"/>
                          </a:solidFill>
                        </a:rPr>
                        <a:t>0.66</a:t>
                      </a:r>
                      <a:endParaRPr lang="en-US" sz="900" b="1" dirty="0">
                        <a:solidFill>
                          <a:srgbClr val="000000"/>
                        </a:solidFill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71169">
                <a:tc>
                  <a:txBody>
                    <a:bodyPr/>
                    <a:lstStyle/>
                    <a:p>
                      <a:r>
                        <a:rPr lang="en-US" sz="900" b="1" dirty="0" smtClean="0">
                          <a:solidFill>
                            <a:srgbClr val="000000"/>
                          </a:solidFill>
                        </a:rPr>
                        <a:t>4320</a:t>
                      </a:r>
                      <a:endParaRPr lang="en-US" sz="900" b="1" dirty="0">
                        <a:solidFill>
                          <a:srgbClr val="000000"/>
                        </a:solidFill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48646">
                <a:tc>
                  <a:txBody>
                    <a:bodyPr/>
                    <a:lstStyle/>
                    <a:p>
                      <a:r>
                        <a:rPr lang="en-US" sz="900" b="1" dirty="0" smtClean="0">
                          <a:solidFill>
                            <a:srgbClr val="000000"/>
                          </a:solidFill>
                        </a:rPr>
                        <a:t>75.9</a:t>
                      </a:r>
                      <a:endParaRPr lang="en-US" sz="900" b="1" dirty="0">
                        <a:solidFill>
                          <a:srgbClr val="000000"/>
                        </a:solidFill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48646">
                <a:tc>
                  <a:txBody>
                    <a:bodyPr/>
                    <a:lstStyle/>
                    <a:p>
                      <a:r>
                        <a:rPr lang="en-US" sz="900" b="1" dirty="0" smtClean="0">
                          <a:solidFill>
                            <a:srgbClr val="000000"/>
                          </a:solidFill>
                        </a:rPr>
                        <a:t>(48 input + 48 output fiber links in FELIX)</a:t>
                      </a:r>
                      <a:endParaRPr lang="en-US" sz="900" b="1" dirty="0">
                        <a:solidFill>
                          <a:srgbClr val="000000"/>
                        </a:solidFill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48646">
                <a:tc>
                  <a:txBody>
                    <a:bodyPr/>
                    <a:lstStyle/>
                    <a:p>
                      <a:r>
                        <a:rPr lang="en-US" sz="900" b="1" dirty="0" smtClean="0">
                          <a:solidFill>
                            <a:srgbClr val="000000"/>
                          </a:solidFill>
                        </a:rPr>
                        <a:t>48</a:t>
                      </a:r>
                      <a:endParaRPr lang="en-US" sz="900" b="1" dirty="0">
                        <a:solidFill>
                          <a:srgbClr val="000000"/>
                        </a:solidFill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48646">
                <a:tc>
                  <a:txBody>
                    <a:bodyPr/>
                    <a:lstStyle/>
                    <a:p>
                      <a:r>
                        <a:rPr lang="en-US" sz="900" b="1" dirty="0" smtClean="0">
                          <a:solidFill>
                            <a:srgbClr val="000000"/>
                          </a:solidFill>
                        </a:rPr>
                        <a:t>6</a:t>
                      </a:r>
                      <a:endParaRPr lang="en-US" sz="900" b="1" dirty="0">
                        <a:solidFill>
                          <a:srgbClr val="000000"/>
                        </a:solidFill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10" name="Down Arrow 9"/>
          <p:cNvSpPr/>
          <p:nvPr/>
        </p:nvSpPr>
        <p:spPr>
          <a:xfrm>
            <a:off x="3352800" y="2819400"/>
            <a:ext cx="1295400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CRU/</a:t>
            </a:r>
            <a:br>
              <a:rPr lang="en-US" sz="1100" dirty="0" smtClean="0"/>
            </a:br>
            <a:r>
              <a:rPr lang="en-US" sz="1100" dirty="0" smtClean="0"/>
              <a:t>PCIe40</a:t>
            </a:r>
            <a:endParaRPr lang="en-US" sz="1100" dirty="0"/>
          </a:p>
        </p:txBody>
      </p:sp>
      <p:sp>
        <p:nvSpPr>
          <p:cNvPr id="11" name="Down Arrow 10"/>
          <p:cNvSpPr/>
          <p:nvPr/>
        </p:nvSpPr>
        <p:spPr>
          <a:xfrm>
            <a:off x="7374771" y="2819399"/>
            <a:ext cx="1295400" cy="61260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FELIX</a:t>
            </a:r>
            <a:endParaRPr lang="en-US" sz="1100" dirty="0"/>
          </a:p>
        </p:txBody>
      </p:sp>
      <p:pic>
        <p:nvPicPr>
          <p:cNvPr id="13" name="Picture 4" descr="https://lh3.googleusercontent.com/vNwFa6nXRyMvWhb1WIVMrDTrHaCiBB8KyPuYwwFqiH56YfK-QnKFwp9W0l5LlJYzwnBHpbx3O32mEi15abg9inNXBlmmd0bv9z0ldUcXD-XD2f0y53ySPZVFR8ej5C_N-C9tpB9XDGTw-HQPWp_hYt40GRPoYhgKmdD28ujQ_FIn6fIZvKVz7HFSmxOUJoOipq4tIMNMRO7e3vZ1DmnZaegHoxpusbPLwX1dSgQqyXBOU5i5IiN3jquwc2Bj2AQttlql8Az8K0iJOgyoygpN2XyEcgUmR8n3zzNrONwGK-udUujShUQ6deQ0gAY8N96QCCRX5lLgkl6FI_W4Mj-ORwo4sEaRBLNSES5uSxiHKtxcTGNyLH5ecP11ZR1sWy8JuV-yWMusWgRJ5119vhAf1qq9ofJRMtjsPAuN7oeKwSYmGeeWGSWavv4k2J4T5ZIAowL9DhHtY8J7-ztN3KIqCz9I2JwSHxqukH2WBhyy4kqHk1SeDtNMk-TtVJEnk_Ju3X3xfES0RUU6aCV1xPTRUexvfacOLzojocWMZtTEPOy9j6O6tzq9bfSJR_eIRfHazaskAhBtqyyph6pff-WLmW_Z9ziBtaorQiWz83fMKZDdpQkPGkNUDA=w896-h1590-n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7" r="20730"/>
          <a:stretch/>
        </p:blipFill>
        <p:spPr bwMode="auto">
          <a:xfrm rot="16200000">
            <a:off x="7597108" y="1127570"/>
            <a:ext cx="833853" cy="2259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9216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447800" y="3918872"/>
            <a:ext cx="6455664" cy="2919984"/>
            <a:chOff x="1447800" y="3581400"/>
            <a:chExt cx="6455664" cy="2919984"/>
          </a:xfrm>
        </p:grpSpPr>
        <p:sp>
          <p:nvSpPr>
            <p:cNvPr id="9" name="Rectangle 8"/>
            <p:cNvSpPr/>
            <p:nvPr/>
          </p:nvSpPr>
          <p:spPr>
            <a:xfrm>
              <a:off x="6500013" y="5974585"/>
              <a:ext cx="115159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Buffer box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pic>
          <p:nvPicPr>
            <p:cNvPr id="10" name="Content Placeholder 6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800" y="3581400"/>
              <a:ext cx="6455664" cy="2919984"/>
            </a:xfrm>
            <a:prstGeom prst="rect">
              <a:avLst/>
            </a:prstGeom>
          </p:spPr>
        </p:pic>
      </p:grpSp>
      <p:sp>
        <p:nvSpPr>
          <p:cNvPr id="23" name="Rounded Rectangular Callout 22"/>
          <p:cNvSpPr/>
          <p:nvPr/>
        </p:nvSpPr>
        <p:spPr>
          <a:xfrm>
            <a:off x="5684651" y="1083169"/>
            <a:ext cx="3383149" cy="2780048"/>
          </a:xfrm>
          <a:prstGeom prst="wedgeRoundRectCallout">
            <a:avLst>
              <a:gd name="adj1" fmla="val -19901"/>
              <a:gd name="adj2" fmla="val 58449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ular Callout 20"/>
          <p:cNvSpPr/>
          <p:nvPr/>
        </p:nvSpPr>
        <p:spPr>
          <a:xfrm>
            <a:off x="381000" y="1083804"/>
            <a:ext cx="5257800" cy="2780048"/>
          </a:xfrm>
          <a:prstGeom prst="wedgeRoundRectCallout">
            <a:avLst>
              <a:gd name="adj1" fmla="val 32026"/>
              <a:gd name="adj2" fmla="val 59097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7/10/17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Ming Liu, MVTX Director's Review@BNL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107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MVTX options: 6x (</a:t>
            </a:r>
            <a:r>
              <a:rPr lang="en-US" dirty="0" err="1" smtClean="0">
                <a:solidFill>
                  <a:schemeClr val="accent5">
                    <a:lumMod val="50000"/>
                  </a:schemeClr>
                </a:solidFill>
              </a:rPr>
              <a:t>PCIe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 card </a:t>
            </a:r>
            <a:r>
              <a:rPr lang="en-US" dirty="0" smtClean="0"/>
              <a:t>+ </a:t>
            </a:r>
            <a:r>
              <a:rPr lang="en-US" dirty="0" smtClean="0">
                <a:solidFill>
                  <a:schemeClr val="accent3"/>
                </a:solidFill>
              </a:rPr>
              <a:t>server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791200" y="1057869"/>
            <a:ext cx="3352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Event Buffering and Data Compressor (EBDC): Rack server </a:t>
            </a:r>
            <a:r>
              <a:rPr lang="en-US" dirty="0">
                <a:solidFill>
                  <a:schemeClr val="accent3"/>
                </a:solidFill>
              </a:rPr>
              <a:t>that can host at </a:t>
            </a:r>
            <a:r>
              <a:rPr lang="en-US" dirty="0" smtClean="0">
                <a:solidFill>
                  <a:schemeClr val="accent3"/>
                </a:solidFill>
              </a:rPr>
              <a:t>1x </a:t>
            </a:r>
            <a:r>
              <a:rPr lang="en-US" dirty="0">
                <a:solidFill>
                  <a:schemeClr val="accent3"/>
                </a:solidFill>
              </a:rPr>
              <a:t>PCIex16 cards + </a:t>
            </a:r>
            <a:r>
              <a:rPr lang="en-US" dirty="0" smtClean="0">
                <a:solidFill>
                  <a:schemeClr val="accent3"/>
                </a:solidFill>
              </a:rPr>
              <a:t>2x 10 </a:t>
            </a:r>
            <a:r>
              <a:rPr lang="en-US" dirty="0">
                <a:solidFill>
                  <a:schemeClr val="accent3"/>
                </a:solidFill>
              </a:rPr>
              <a:t>Gbps Ethernet port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81000" y="1083804"/>
            <a:ext cx="533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728" indent="0">
              <a:buNone/>
            </a:pP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Data Aggregation Module (DAM): </a:t>
            </a:r>
          </a:p>
          <a:p>
            <a:pPr marL="109728"/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PCIex8 or x16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card with multiple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(48x) GBT fiber IO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5791200" y="2478858"/>
            <a:ext cx="3085075" cy="1483542"/>
            <a:chOff x="5791200" y="2384370"/>
            <a:chExt cx="3085075" cy="1483542"/>
          </a:xfrm>
        </p:grpSpPr>
        <p:sp>
          <p:nvSpPr>
            <p:cNvPr id="15" name="Rectangle 14"/>
            <p:cNvSpPr/>
            <p:nvPr/>
          </p:nvSpPr>
          <p:spPr>
            <a:xfrm>
              <a:off x="5791200" y="2384370"/>
              <a:ext cx="308507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Example: Dell PowerEdge </a:t>
              </a:r>
              <a:r>
                <a:rPr lang="en-US" dirty="0" smtClean="0"/>
                <a:t>R830</a:t>
              </a:r>
            </a:p>
            <a:p>
              <a:r>
                <a:rPr lang="en-US" dirty="0" smtClean="0"/>
                <a:t>2x12 cores, 2x10 </a:t>
              </a:r>
              <a:r>
                <a:rPr lang="en-US" dirty="0" err="1" smtClean="0"/>
                <a:t>GBps</a:t>
              </a:r>
              <a:r>
                <a:rPr lang="en-US" dirty="0" smtClean="0"/>
                <a:t>, ~ 10k$</a:t>
              </a:r>
              <a:endParaRPr lang="en-US" dirty="0"/>
            </a:p>
          </p:txBody>
        </p:sp>
        <p:pic>
          <p:nvPicPr>
            <p:cNvPr id="1026" name="Picture 2" descr="Image result for PowerEdge R83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7872" y="2971800"/>
              <a:ext cx="3048000" cy="896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/>
          <p:cNvGrpSpPr/>
          <p:nvPr/>
        </p:nvGrpSpPr>
        <p:grpSpPr>
          <a:xfrm>
            <a:off x="531523" y="1832527"/>
            <a:ext cx="5002605" cy="2031325"/>
            <a:chOff x="531523" y="1738039"/>
            <a:chExt cx="5002605" cy="2031325"/>
          </a:xfrm>
        </p:grpSpPr>
        <p:sp>
          <p:nvSpPr>
            <p:cNvPr id="17" name="Rectangle 16"/>
            <p:cNvSpPr/>
            <p:nvPr/>
          </p:nvSpPr>
          <p:spPr>
            <a:xfrm>
              <a:off x="531523" y="1738039"/>
              <a:ext cx="5002605" cy="20313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u="sng" dirty="0" smtClean="0"/>
                <a:t>Option 1</a:t>
              </a:r>
              <a:r>
                <a:rPr lang="en-US" dirty="0" smtClean="0"/>
                <a:t>: </a:t>
              </a:r>
              <a:r>
                <a:rPr lang="en-US" dirty="0" err="1" smtClean="0"/>
                <a:t>LHCb</a:t>
              </a:r>
              <a:r>
                <a:rPr lang="en-US" dirty="0" smtClean="0"/>
                <a:t>/ALICE CRU</a:t>
              </a:r>
            </a:p>
            <a:p>
              <a:endParaRPr lang="en-US" dirty="0"/>
            </a:p>
            <a:p>
              <a:endParaRPr lang="en-US" dirty="0" smtClean="0"/>
            </a:p>
            <a:p>
              <a:r>
                <a:rPr lang="en-US" u="sng" dirty="0" smtClean="0"/>
                <a:t>Option 2</a:t>
              </a:r>
              <a:r>
                <a:rPr lang="en-US" dirty="0" smtClean="0"/>
                <a:t>: ATLAS FELIX</a:t>
              </a:r>
            </a:p>
            <a:p>
              <a:endParaRPr lang="en-US" dirty="0" smtClean="0"/>
            </a:p>
            <a:p>
              <a:endParaRPr lang="en-US" dirty="0"/>
            </a:p>
            <a:p>
              <a:r>
                <a:rPr lang="en-US" u="sng" dirty="0" smtClean="0"/>
                <a:t>Option 3</a:t>
              </a:r>
              <a:r>
                <a:rPr lang="en-US" dirty="0" smtClean="0"/>
                <a:t>: build our own based on ALICE/ATLAS exp.</a:t>
              </a:r>
              <a:endParaRPr lang="en-US" dirty="0"/>
            </a:p>
          </p:txBody>
        </p:sp>
        <p:pic>
          <p:nvPicPr>
            <p:cNvPr id="14" name="Picture 4" descr="https://lh3.googleusercontent.com/vNwFa6nXRyMvWhb1WIVMrDTrHaCiBB8KyPuYwwFqiH56YfK-QnKFwp9W0l5LlJYzwnBHpbx3O32mEi15abg9inNXBlmmd0bv9z0ldUcXD-XD2f0y53ySPZVFR8ej5C_N-C9tpB9XDGTw-HQPWp_hYt40GRPoYhgKmdD28ujQ_FIn6fIZvKVz7HFSmxOUJoOipq4tIMNMRO7e3vZ1DmnZaegHoxpusbPLwX1dSgQqyXBOU5i5IiN3jquwc2Bj2AQttlql8Az8K0iJOgyoygpN2XyEcgUmR8n3zzNrONwGK-udUujShUQ6deQ0gAY8N96QCCRX5lLgkl6FI_W4Mj-ORwo4sEaRBLNSES5uSxiHKtxcTGNyLH5ecP11ZR1sWy8JuV-yWMusWgRJ5119vhAf1qq9ofJRMtjsPAuN7oeKwSYmGeeWGSWavv4k2J4T5ZIAowL9DhHtY8J7-ztN3KIqCz9I2JwSHxqukH2WBhyy4kqHk1SeDtNMk-TtVJEnk_Ju3X3xfES0RUU6aCV1xPTRUexvfacOLzojocWMZtTEPOy9j6O6tzq9bfSJR_eIRfHazaskAhBtqyyph6pff-WLmW_Z9ziBtaorQiWz83fMKZDdpQkPGkNUDA=w896-h1590-no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47" r="20730"/>
            <a:stretch/>
          </p:blipFill>
          <p:spPr bwMode="auto">
            <a:xfrm rot="16200000">
              <a:off x="3913439" y="1927895"/>
              <a:ext cx="833853" cy="22599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0400" y="1772272"/>
            <a:ext cx="1905000" cy="9081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78558" y="5356211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MVTX/TPC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35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338745"/>
            <a:ext cx="5076065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Electronics R&amp;D </a:t>
            </a:r>
            <a:r>
              <a:rPr lang="mr-IN" dirty="0" smtClean="0"/>
              <a:t>–</a:t>
            </a:r>
            <a:r>
              <a:rPr lang="en-US" dirty="0" smtClean="0"/>
              <a:t> Cont.</a:t>
            </a:r>
            <a:br>
              <a:rPr lang="en-US" dirty="0" smtClean="0"/>
            </a:br>
            <a:r>
              <a:rPr lang="en-US" sz="2200" dirty="0" smtClean="0"/>
              <a:t>FELIX and MVTX Power Distribution Boards</a:t>
            </a:r>
            <a:endParaRPr lang="en-US" sz="2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666623"/>
            <a:ext cx="5533266" cy="4327832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FELIX: visited BNL Labs and had FELIX system demo</a:t>
            </a:r>
          </a:p>
          <a:p>
            <a:pPr lvl="1"/>
            <a:r>
              <a:rPr lang="en-US" dirty="0" smtClean="0"/>
              <a:t>V1.5 boards, all functionalities available- data, slow control and  Timing/Trigger/Busy, w/ GBT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Multi-channel GBT links and </a:t>
            </a:r>
            <a:r>
              <a:rPr lang="en-US" dirty="0" err="1" smtClean="0"/>
              <a:t>PCIe</a:t>
            </a:r>
            <a:r>
              <a:rPr lang="en-US" dirty="0" smtClean="0"/>
              <a:t> interface code developed, with examples of user modules 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V2.0, available ~end of 2017, </a:t>
            </a:r>
            <a:r>
              <a:rPr lang="en-US" dirty="0" err="1" smtClean="0"/>
              <a:t>sPHENIX</a:t>
            </a:r>
            <a:r>
              <a:rPr lang="en-US" dirty="0" smtClean="0"/>
              <a:t> application 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A 1.5v FELIX board produced and tested</a:t>
            </a:r>
            <a:r>
              <a:rPr lang="en-US" dirty="0"/>
              <a:t>, ready for shipment to </a:t>
            </a:r>
            <a:r>
              <a:rPr lang="en-US" dirty="0" smtClean="0"/>
              <a:t>LANL; </a:t>
            </a:r>
            <a:r>
              <a:rPr lang="en-US" dirty="0"/>
              <a:t>O</a:t>
            </a:r>
            <a:r>
              <a:rPr lang="en-US" dirty="0" smtClean="0"/>
              <a:t>ptical cables etc. to be ordered soon for LANL test bench   </a:t>
            </a:r>
          </a:p>
          <a:p>
            <a:pPr lvl="1"/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Power distribution boards and PS</a:t>
            </a:r>
          </a:p>
          <a:p>
            <a:pPr lvl="1"/>
            <a:r>
              <a:rPr lang="en-US" dirty="0" smtClean="0"/>
              <a:t>LBNL PS distribution board available for R&amp;D from CERN/LBNL ~ August. Order placed, 4wks + testing  </a:t>
            </a:r>
          </a:p>
          <a:p>
            <a:pPr lvl="1"/>
            <a:r>
              <a:rPr lang="en-US" dirty="0" smtClean="0"/>
              <a:t>R&amp;D power supply and control system ordered (CAEN), available ~August   </a:t>
            </a:r>
            <a:endParaRPr lang="en-US" dirty="0"/>
          </a:p>
        </p:txBody>
      </p:sp>
      <p:pic>
        <p:nvPicPr>
          <p:cNvPr id="5" name="Picture 4" descr="IMG_1162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88685" y="3877665"/>
            <a:ext cx="3455314" cy="2379953"/>
          </a:xfrm>
          <a:prstGeom prst="rect">
            <a:avLst/>
          </a:prstGeom>
        </p:spPr>
      </p:pic>
      <p:pic>
        <p:nvPicPr>
          <p:cNvPr id="6" name="Picture 5" descr="IMG_115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8687" y="462228"/>
            <a:ext cx="3278133" cy="32781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53200" y="4264373"/>
            <a:ext cx="22878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FELIX: tested @BNL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To be shipped to LANL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9700E-5D5B-B24D-80D9-1261721CE4E2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35670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Comm. RU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9230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23818"/>
          </a:xfrm>
        </p:spPr>
        <p:txBody>
          <a:bodyPr>
            <a:normAutofit/>
          </a:bodyPr>
          <a:lstStyle/>
          <a:p>
            <a:r>
              <a:rPr lang="en-US" sz="3600" dirty="0" smtClean="0"/>
              <a:t>Monolithic-Active-Pixel-Sensors (MAPS)</a:t>
            </a:r>
            <a:br>
              <a:rPr lang="en-US" sz="3600" dirty="0" smtClean="0"/>
            </a:br>
            <a:r>
              <a:rPr lang="en-US" sz="3200" dirty="0">
                <a:solidFill>
                  <a:srgbClr val="FF0000"/>
                </a:solidFill>
              </a:rPr>
              <a:t>A</a:t>
            </a:r>
            <a:r>
              <a:rPr lang="en-US" sz="3200" dirty="0" smtClean="0">
                <a:solidFill>
                  <a:srgbClr val="FF0000"/>
                </a:solidFill>
              </a:rPr>
              <a:t> State of the Art Tracker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12450" y="1327665"/>
            <a:ext cx="5159560" cy="2459969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Advantages of ALICE MAPS/ALPIDE:</a:t>
            </a:r>
          </a:p>
          <a:p>
            <a:pPr lvl="1"/>
            <a:r>
              <a:rPr lang="en-US" dirty="0" smtClean="0"/>
              <a:t>Very fine pitch (28x28 </a:t>
            </a:r>
            <a:r>
              <a:rPr lang="en-US" dirty="0" err="1" smtClean="0"/>
              <a:t>μm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High efficiency (&gt;99%) and low noise (&lt;10</a:t>
            </a:r>
            <a:r>
              <a:rPr lang="en-US" baseline="30000" dirty="0" smtClean="0"/>
              <a:t>-6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Fast readout, ~4 </a:t>
            </a:r>
            <a:r>
              <a:rPr lang="en-US" dirty="0" err="1" smtClean="0"/>
              <a:t>μS</a:t>
            </a:r>
            <a:endParaRPr lang="en-US" dirty="0" smtClean="0"/>
          </a:p>
          <a:p>
            <a:pPr lvl="1"/>
            <a:r>
              <a:rPr lang="en-US" dirty="0" smtClean="0"/>
              <a:t>Ultra-thin/low mass, 50</a:t>
            </a:r>
            <a:r>
              <a:rPr lang="en-US" dirty="0"/>
              <a:t>μm</a:t>
            </a:r>
            <a:r>
              <a:rPr lang="en-US" dirty="0" smtClean="0"/>
              <a:t> (~0.3% X</a:t>
            </a:r>
            <a:r>
              <a:rPr lang="en-US" baseline="-25000" dirty="0" smtClean="0"/>
              <a:t>0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On-pixel digitization, low power dissipation </a:t>
            </a:r>
            <a:endParaRPr lang="en-US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     An ideal detector for QGP b-jet physics!</a:t>
            </a:r>
          </a:p>
          <a:p>
            <a:pPr lvl="1"/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11</a:t>
            </a:fld>
            <a:endParaRPr lang="en-US"/>
          </a:p>
        </p:txBody>
      </p:sp>
      <p:pic>
        <p:nvPicPr>
          <p:cNvPr id="5" name="pasted-image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358" y="3657600"/>
            <a:ext cx="7745167" cy="2897729"/>
          </a:xfrm>
          <a:prstGeom prst="rect">
            <a:avLst/>
          </a:prstGeom>
          <a:ln w="25400" cap="flat">
            <a:noFill/>
            <a:round/>
          </a:ln>
          <a:effectLst/>
        </p:spPr>
      </p:pic>
      <p:cxnSp>
        <p:nvCxnSpPr>
          <p:cNvPr id="10" name="Straight Arrow Connector 9"/>
          <p:cNvCxnSpPr/>
          <p:nvPr/>
        </p:nvCxnSpPr>
        <p:spPr>
          <a:xfrm flipH="1">
            <a:off x="633128" y="4147975"/>
            <a:ext cx="13230" cy="222922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12450" y="4981021"/>
            <a:ext cx="782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50 </a:t>
            </a:r>
            <a:r>
              <a:rPr lang="en-US" dirty="0" err="1"/>
              <a:t>μm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431687" y="6249231"/>
            <a:ext cx="782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28 </a:t>
            </a:r>
            <a:r>
              <a:rPr lang="en-US" dirty="0" err="1"/>
              <a:t>μm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773920" y="6377197"/>
            <a:ext cx="4650136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701812" y="1151950"/>
            <a:ext cx="2775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9-chip MAPS stave, ITS/IB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27891" y="3749964"/>
            <a:ext cx="1508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ALPIDE design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5677220" y="1521282"/>
            <a:ext cx="2545622" cy="2228682"/>
            <a:chOff x="5677220" y="1521282"/>
            <a:chExt cx="2545622" cy="2228682"/>
          </a:xfrm>
        </p:grpSpPr>
        <p:pic>
          <p:nvPicPr>
            <p:cNvPr id="13" name="Picture 12" descr="Inner_stave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1812" y="1521282"/>
              <a:ext cx="2521030" cy="2228682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313787" y="1669904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FPC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677220" y="2585729"/>
              <a:ext cx="8643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9 Chips</a:t>
              </a:r>
              <a:endParaRPr 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786293" y="2955061"/>
              <a:ext cx="14162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Cooling plate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449226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ALICE O2 – Detailed Layout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20" y="491524"/>
            <a:ext cx="6826819" cy="611889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771750" y="1700760"/>
            <a:ext cx="3456480" cy="3312460"/>
            <a:chOff x="2771750" y="1700760"/>
            <a:chExt cx="3456480" cy="3312460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2771750" y="1700760"/>
              <a:ext cx="0" cy="3312460"/>
            </a:xfrm>
            <a:prstGeom prst="line">
              <a:avLst/>
            </a:prstGeom>
            <a:ln w="19050">
              <a:solidFill>
                <a:srgbClr val="C000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2771750" y="5013220"/>
              <a:ext cx="3456480" cy="0"/>
            </a:xfrm>
            <a:prstGeom prst="line">
              <a:avLst/>
            </a:prstGeom>
            <a:ln w="19050">
              <a:solidFill>
                <a:srgbClr val="C000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V="1">
              <a:off x="6228230" y="3933070"/>
              <a:ext cx="0" cy="1080150"/>
            </a:xfrm>
            <a:prstGeom prst="line">
              <a:avLst/>
            </a:prstGeom>
            <a:ln w="19050">
              <a:solidFill>
                <a:srgbClr val="C000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>
              <a:off x="3131800" y="3933070"/>
              <a:ext cx="3096430" cy="0"/>
            </a:xfrm>
            <a:prstGeom prst="line">
              <a:avLst/>
            </a:prstGeom>
            <a:ln w="19050">
              <a:solidFill>
                <a:srgbClr val="C000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3131800" y="2492870"/>
              <a:ext cx="0" cy="1440200"/>
            </a:xfrm>
            <a:prstGeom prst="line">
              <a:avLst/>
            </a:prstGeom>
            <a:ln w="19050">
              <a:solidFill>
                <a:srgbClr val="C000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771750" y="1700760"/>
              <a:ext cx="648090" cy="0"/>
            </a:xfrm>
            <a:prstGeom prst="line">
              <a:avLst/>
            </a:prstGeom>
            <a:ln w="19050">
              <a:solidFill>
                <a:srgbClr val="C000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3419840" y="1700760"/>
              <a:ext cx="0" cy="792110"/>
            </a:xfrm>
            <a:prstGeom prst="line">
              <a:avLst/>
            </a:prstGeom>
            <a:ln w="19050">
              <a:solidFill>
                <a:srgbClr val="C000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3131800" y="2492870"/>
              <a:ext cx="288040" cy="0"/>
            </a:xfrm>
            <a:prstGeom prst="line">
              <a:avLst/>
            </a:prstGeom>
            <a:ln w="19050">
              <a:solidFill>
                <a:srgbClr val="C000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9063449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</a:t>
            </a:r>
            <a:r>
              <a:rPr lang="en-US" baseline="30000" dirty="0" smtClean="0"/>
              <a:t>2</a:t>
            </a:r>
            <a:r>
              <a:rPr lang="en-US" dirty="0" smtClean="0"/>
              <a:t> Data Flow</a:t>
            </a:r>
            <a:endParaRPr lang="en-US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891" y="1556740"/>
            <a:ext cx="8766159" cy="427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59053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CRU Interfaces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536" y="836640"/>
            <a:ext cx="6347211" cy="3205169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55470" y="4161799"/>
            <a:ext cx="71628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j-lt"/>
                <a:cs typeface="Times New Roman" pitchFamily="18" charset="0"/>
              </a:rPr>
              <a:t>CRU has three </a:t>
            </a:r>
            <a:r>
              <a:rPr lang="en-US" sz="2000" dirty="0" smtClean="0">
                <a:latin typeface="+mj-lt"/>
                <a:cs typeface="Times New Roman" pitchFamily="18" charset="0"/>
              </a:rPr>
              <a:t>interfaces:</a:t>
            </a:r>
            <a:endParaRPr lang="en-US" sz="1000" dirty="0" smtClean="0">
              <a:latin typeface="+mj-lt"/>
              <a:cs typeface="Times New Roman" pitchFamily="18" charset="0"/>
            </a:endParaRPr>
          </a:p>
          <a:p>
            <a:pPr lvl="1">
              <a:lnSpc>
                <a:spcPct val="150000"/>
              </a:lnSpc>
            </a:pPr>
            <a:r>
              <a:rPr lang="en-US" sz="2000" dirty="0" smtClean="0">
                <a:solidFill>
                  <a:srgbClr val="0000CC"/>
                </a:solidFill>
                <a:latin typeface="+mj-lt"/>
                <a:cs typeface="Times New Roman" pitchFamily="18" charset="0"/>
              </a:rPr>
              <a:t>1 –  </a:t>
            </a:r>
            <a:r>
              <a:rPr lang="en-US" sz="20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GBT Link </a:t>
            </a:r>
            <a:r>
              <a:rPr lang="en-US" sz="2000" b="1" dirty="0" smtClean="0">
                <a:solidFill>
                  <a:srgbClr val="0000CC"/>
                </a:solidFill>
                <a:latin typeface="+mj-lt"/>
                <a:cs typeface="Times New Roman" pitchFamily="18" charset="0"/>
              </a:rPr>
              <a:t>(Radiation Tolerant High Speed Optical Link)</a:t>
            </a:r>
          </a:p>
          <a:p>
            <a:pPr lvl="1">
              <a:lnSpc>
                <a:spcPct val="150000"/>
              </a:lnSpc>
            </a:pPr>
            <a:r>
              <a:rPr lang="en-US" sz="2000" dirty="0" smtClean="0">
                <a:solidFill>
                  <a:srgbClr val="0000CC"/>
                </a:solidFill>
                <a:latin typeface="+mj-lt"/>
                <a:cs typeface="Times New Roman" pitchFamily="18" charset="0"/>
              </a:rPr>
              <a:t>2 –  GBT/</a:t>
            </a:r>
            <a:r>
              <a:rPr lang="en-US" sz="2000" b="1" dirty="0" smtClean="0">
                <a:solidFill>
                  <a:srgbClr val="0000CC"/>
                </a:solidFill>
                <a:latin typeface="+mj-lt"/>
                <a:cs typeface="Times New Roman" pitchFamily="18" charset="0"/>
              </a:rPr>
              <a:t>10Gigabit PON</a:t>
            </a:r>
            <a:endParaRPr lang="en-US" sz="2000" dirty="0" smtClean="0">
              <a:solidFill>
                <a:srgbClr val="0000CC"/>
              </a:solidFill>
              <a:latin typeface="+mj-lt"/>
              <a:cs typeface="Times New Roman" pitchFamily="18" charset="0"/>
            </a:endParaRPr>
          </a:p>
          <a:p>
            <a:pPr lvl="1">
              <a:lnSpc>
                <a:spcPct val="150000"/>
              </a:lnSpc>
            </a:pPr>
            <a:r>
              <a:rPr lang="en-US" sz="2000" dirty="0" smtClean="0">
                <a:solidFill>
                  <a:srgbClr val="0000CC"/>
                </a:solidFill>
                <a:latin typeface="+mj-lt"/>
                <a:cs typeface="Times New Roman" pitchFamily="18" charset="0"/>
              </a:rPr>
              <a:t>3 –  </a:t>
            </a:r>
            <a:r>
              <a:rPr lang="en-US" sz="2000" b="1" dirty="0" smtClean="0">
                <a:solidFill>
                  <a:srgbClr val="0000CC"/>
                </a:solidFill>
                <a:latin typeface="+mj-lt"/>
                <a:cs typeface="Times New Roman" pitchFamily="18" charset="0"/>
              </a:rPr>
              <a:t>DDL3  link ( PCIe Gen 3 x16)</a:t>
            </a:r>
            <a:endParaRPr lang="en-CA" sz="2000" b="1" dirty="0">
              <a:solidFill>
                <a:srgbClr val="0000CC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5" name="Picture 5" descr="http://ehs.fiu.edu/Programs/Radiation-Safety/Documents/safety-sign-radiation.jpg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2027084" y="1598640"/>
            <a:ext cx="609600" cy="7135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9657399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CRU – Connections to/from ITS</a:t>
            </a:r>
            <a:endParaRPr lang="en-US" dirty="0"/>
          </a:p>
        </p:txBody>
      </p:sp>
      <p:sp>
        <p:nvSpPr>
          <p:cNvPr id="65" name="Rectangle 64"/>
          <p:cNvSpPr/>
          <p:nvPr/>
        </p:nvSpPr>
        <p:spPr>
          <a:xfrm>
            <a:off x="107950" y="1626075"/>
            <a:ext cx="3743950" cy="4898853"/>
          </a:xfrm>
          <a:prstGeom prst="rect">
            <a:avLst/>
          </a:prstGeom>
          <a:gradFill>
            <a:gsLst>
              <a:gs pos="0">
                <a:schemeClr val="bg1">
                  <a:lumMod val="85000"/>
                  <a:alpha val="41000"/>
                </a:schemeClr>
              </a:gs>
              <a:gs pos="100000">
                <a:schemeClr val="bg1">
                  <a:lumMod val="85000"/>
                  <a:alpha val="0"/>
                </a:schemeClr>
              </a:gs>
            </a:gsLst>
            <a:lin ang="5400000" scaled="1"/>
          </a:gradFill>
          <a:ln w="12700">
            <a:solidFill>
              <a:schemeClr val="tx2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>
            <a:off x="6444260" y="4293622"/>
            <a:ext cx="2376330" cy="2231808"/>
          </a:xfrm>
          <a:prstGeom prst="rect">
            <a:avLst/>
          </a:prstGeom>
          <a:solidFill>
            <a:schemeClr val="accent4">
              <a:lumMod val="50000"/>
              <a:alpha val="10000"/>
            </a:schemeClr>
          </a:solidFill>
          <a:ln w="12700">
            <a:solidFill>
              <a:schemeClr val="accent4">
                <a:lumMod val="50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12" y="1989162"/>
            <a:ext cx="1203413" cy="720000"/>
          </a:xfrm>
          <a:prstGeom prst="rect">
            <a:avLst/>
          </a:prstGeom>
          <a:ln w="15875">
            <a:solidFill>
              <a:srgbClr val="FF9900"/>
            </a:solidFill>
          </a:ln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9521" y="1989162"/>
            <a:ext cx="2321069" cy="1460996"/>
          </a:xfrm>
          <a:prstGeom prst="rect">
            <a:avLst/>
          </a:prstGeom>
          <a:ln w="15875">
            <a:solidFill>
              <a:schemeClr val="accent4">
                <a:lumMod val="50000"/>
              </a:schemeClr>
            </a:solidFill>
          </a:ln>
        </p:spPr>
      </p:pic>
      <p:sp>
        <p:nvSpPr>
          <p:cNvPr id="69" name="TextBox 68"/>
          <p:cNvSpPr txBox="1"/>
          <p:nvPr/>
        </p:nvSpPr>
        <p:spPr>
          <a:xfrm>
            <a:off x="6499601" y="1701162"/>
            <a:ext cx="2304240" cy="288000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r>
              <a:rPr lang="en-US" sz="1600" b="1" dirty="0" smtClean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</a:rPr>
              <a:t>O</a:t>
            </a:r>
            <a:r>
              <a:rPr lang="en-US" sz="1600" b="1" baseline="30000" dirty="0" smtClean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</a:rPr>
              <a:t>2</a:t>
            </a:r>
            <a:r>
              <a:rPr lang="en-US" sz="1600" b="1" dirty="0" smtClean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</a:rPr>
              <a:t> FLP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4267211" y="1701162"/>
            <a:ext cx="576000" cy="288000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r>
              <a:rPr lang="en-US" sz="1600" b="1" dirty="0" smtClean="0">
                <a:solidFill>
                  <a:srgbClr val="FF9900"/>
                </a:solidFill>
                <a:latin typeface="Calibri Light" panose="020F0302020204030204" pitchFamily="34" charset="0"/>
              </a:rPr>
              <a:t>CRU</a:t>
            </a:r>
          </a:p>
        </p:txBody>
      </p:sp>
      <p:cxnSp>
        <p:nvCxnSpPr>
          <p:cNvPr id="71" name="Elbow Connector 70"/>
          <p:cNvCxnSpPr/>
          <p:nvPr/>
        </p:nvCxnSpPr>
        <p:spPr>
          <a:xfrm>
            <a:off x="5491521" y="2349162"/>
            <a:ext cx="1008000" cy="50"/>
          </a:xfrm>
          <a:prstGeom prst="bentConnector3">
            <a:avLst/>
          </a:prstGeom>
          <a:ln w="19050">
            <a:solidFill>
              <a:srgbClr val="FF9900"/>
            </a:solidFill>
            <a:headEnd type="triangl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Elbow Connector 71"/>
          <p:cNvCxnSpPr/>
          <p:nvPr/>
        </p:nvCxnSpPr>
        <p:spPr>
          <a:xfrm flipV="1">
            <a:off x="5491521" y="2780910"/>
            <a:ext cx="1008000" cy="649746"/>
          </a:xfrm>
          <a:prstGeom prst="bentConnector3">
            <a:avLst>
              <a:gd name="adj1" fmla="val 50000"/>
            </a:avLst>
          </a:prstGeom>
          <a:ln w="19050">
            <a:solidFill>
              <a:srgbClr val="FF9900"/>
            </a:solidFill>
            <a:prstDash val="sysDot"/>
            <a:headEnd type="triangl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ectangle 72"/>
          <p:cNvSpPr/>
          <p:nvPr/>
        </p:nvSpPr>
        <p:spPr>
          <a:xfrm>
            <a:off x="2034901" y="1989162"/>
            <a:ext cx="1224000" cy="1006413"/>
          </a:xfrm>
          <a:prstGeom prst="rect">
            <a:avLst/>
          </a:prstGeom>
          <a:pattFill prst="wdUpDiag">
            <a:fgClr>
              <a:srgbClr val="C00000"/>
            </a:fgClr>
            <a:bgClr>
              <a:schemeClr val="bg1"/>
            </a:bgClr>
          </a:pattFill>
          <a:ln w="12700">
            <a:solidFill>
              <a:srgbClr val="C00000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extBox 73"/>
          <p:cNvSpPr txBox="1"/>
          <p:nvPr/>
        </p:nvSpPr>
        <p:spPr>
          <a:xfrm>
            <a:off x="2051904" y="1701122"/>
            <a:ext cx="1223916" cy="288000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r>
              <a:rPr lang="en-US" sz="1600" b="1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Readout Unit</a:t>
            </a:r>
          </a:p>
        </p:txBody>
      </p:sp>
      <p:sp>
        <p:nvSpPr>
          <p:cNvPr id="75" name="Rectangle 74"/>
          <p:cNvSpPr/>
          <p:nvPr/>
        </p:nvSpPr>
        <p:spPr>
          <a:xfrm>
            <a:off x="306792" y="1988683"/>
            <a:ext cx="720100" cy="288000"/>
          </a:xfrm>
          <a:prstGeom prst="rect">
            <a:avLst/>
          </a:prstGeom>
          <a:pattFill prst="wdUpDiag">
            <a:fgClr>
              <a:srgbClr val="002060"/>
            </a:fgClr>
            <a:bgClr>
              <a:schemeClr val="bg1"/>
            </a:bgClr>
          </a:pattFill>
          <a:ln w="12700">
            <a:solidFill>
              <a:srgbClr val="002060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extBox 75"/>
          <p:cNvSpPr txBox="1"/>
          <p:nvPr/>
        </p:nvSpPr>
        <p:spPr>
          <a:xfrm>
            <a:off x="306792" y="1701162"/>
            <a:ext cx="720100" cy="288000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r>
              <a:rPr lang="en-US" sz="1600" b="1" dirty="0" smtClean="0">
                <a:solidFill>
                  <a:srgbClr val="002060"/>
                </a:solidFill>
                <a:latin typeface="Calibri Light" panose="020F0302020204030204" pitchFamily="34" charset="0"/>
              </a:rPr>
              <a:t>Sensor</a:t>
            </a:r>
          </a:p>
        </p:txBody>
      </p:sp>
      <p:cxnSp>
        <p:nvCxnSpPr>
          <p:cNvPr id="77" name="Straight Arrow Connector 76"/>
          <p:cNvCxnSpPr/>
          <p:nvPr/>
        </p:nvCxnSpPr>
        <p:spPr>
          <a:xfrm>
            <a:off x="1030314" y="2132683"/>
            <a:ext cx="1008000" cy="499"/>
          </a:xfrm>
          <a:prstGeom prst="straightConnector1">
            <a:avLst/>
          </a:prstGeom>
          <a:ln w="19050">
            <a:solidFill>
              <a:srgbClr val="FF9900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>
            <a:off x="1026761" y="2204184"/>
            <a:ext cx="1008000" cy="499"/>
          </a:xfrm>
          <a:prstGeom prst="straightConnector1">
            <a:avLst/>
          </a:prstGeom>
          <a:ln w="19050">
            <a:solidFill>
              <a:schemeClr val="accent5">
                <a:lumMod val="50000"/>
              </a:schemeClr>
            </a:solidFill>
            <a:headEnd type="triangl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>
            <a:off x="1030314" y="2061172"/>
            <a:ext cx="1008000" cy="499"/>
          </a:xfrm>
          <a:prstGeom prst="straightConnector1">
            <a:avLst/>
          </a:prstGeom>
          <a:ln w="19050">
            <a:solidFill>
              <a:srgbClr val="FF00FF"/>
            </a:solidFill>
            <a:headEnd type="triangl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ectangle 79"/>
          <p:cNvSpPr/>
          <p:nvPr/>
        </p:nvSpPr>
        <p:spPr>
          <a:xfrm>
            <a:off x="306792" y="2349252"/>
            <a:ext cx="720100" cy="288000"/>
          </a:xfrm>
          <a:prstGeom prst="rect">
            <a:avLst/>
          </a:prstGeom>
          <a:ln w="12700">
            <a:solidFill>
              <a:srgbClr val="002060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1" name="Elbow Connector 80"/>
          <p:cNvCxnSpPr/>
          <p:nvPr/>
        </p:nvCxnSpPr>
        <p:spPr>
          <a:xfrm flipV="1">
            <a:off x="1030314" y="2277202"/>
            <a:ext cx="1008000" cy="144090"/>
          </a:xfrm>
          <a:prstGeom prst="bentConnector3">
            <a:avLst>
              <a:gd name="adj1" fmla="val 50000"/>
            </a:avLst>
          </a:prstGeom>
          <a:ln w="19050">
            <a:solidFill>
              <a:srgbClr val="FF9900"/>
            </a:solidFill>
            <a:prstDash val="sysDot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Elbow Connector 81"/>
          <p:cNvCxnSpPr/>
          <p:nvPr/>
        </p:nvCxnSpPr>
        <p:spPr>
          <a:xfrm flipV="1">
            <a:off x="1030314" y="2349262"/>
            <a:ext cx="1008000" cy="144090"/>
          </a:xfrm>
          <a:prstGeom prst="bentConnector3">
            <a:avLst>
              <a:gd name="adj1" fmla="val 56409"/>
            </a:avLst>
          </a:prstGeom>
          <a:ln w="19050">
            <a:solidFill>
              <a:schemeClr val="accent5">
                <a:lumMod val="50000"/>
              </a:schemeClr>
            </a:solidFill>
            <a:prstDash val="sysDot"/>
            <a:headEnd type="triangl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Elbow Connector 82"/>
          <p:cNvCxnSpPr/>
          <p:nvPr/>
        </p:nvCxnSpPr>
        <p:spPr>
          <a:xfrm flipV="1">
            <a:off x="1030314" y="2421272"/>
            <a:ext cx="1008000" cy="144090"/>
          </a:xfrm>
          <a:prstGeom prst="bentConnector3">
            <a:avLst>
              <a:gd name="adj1" fmla="val 64100"/>
            </a:avLst>
          </a:prstGeom>
          <a:ln w="19050">
            <a:solidFill>
              <a:srgbClr val="FF00FF"/>
            </a:solidFill>
            <a:prstDash val="sysDot"/>
            <a:headEnd type="triangl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Elbow Connector 83"/>
          <p:cNvCxnSpPr/>
          <p:nvPr/>
        </p:nvCxnSpPr>
        <p:spPr>
          <a:xfrm flipV="1">
            <a:off x="1030314" y="2709162"/>
            <a:ext cx="1008000" cy="792162"/>
          </a:xfrm>
          <a:prstGeom prst="bentConnector3">
            <a:avLst>
              <a:gd name="adj1" fmla="val 41027"/>
            </a:avLst>
          </a:prstGeom>
          <a:ln w="19050">
            <a:solidFill>
              <a:srgbClr val="FF9900"/>
            </a:solidFill>
            <a:prstDash val="sysDot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Elbow Connector 84"/>
          <p:cNvCxnSpPr/>
          <p:nvPr/>
        </p:nvCxnSpPr>
        <p:spPr>
          <a:xfrm flipV="1">
            <a:off x="1030314" y="2781112"/>
            <a:ext cx="1008000" cy="792272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5">
                <a:lumMod val="50000"/>
              </a:schemeClr>
            </a:solidFill>
            <a:prstDash val="sysDot"/>
            <a:headEnd type="triangl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Elbow Connector 85"/>
          <p:cNvCxnSpPr/>
          <p:nvPr/>
        </p:nvCxnSpPr>
        <p:spPr>
          <a:xfrm flipV="1">
            <a:off x="1030314" y="2852613"/>
            <a:ext cx="1008000" cy="792779"/>
          </a:xfrm>
          <a:prstGeom prst="bentConnector3">
            <a:avLst>
              <a:gd name="adj1" fmla="val 57691"/>
            </a:avLst>
          </a:prstGeom>
          <a:ln w="19050">
            <a:solidFill>
              <a:srgbClr val="FF00FF"/>
            </a:solidFill>
            <a:prstDash val="sysDot"/>
            <a:headEnd type="triangl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>
          <a:xfrm>
            <a:off x="3259211" y="2133182"/>
            <a:ext cx="1008000" cy="499"/>
          </a:xfrm>
          <a:prstGeom prst="straightConnector1">
            <a:avLst/>
          </a:prstGeom>
          <a:ln w="19050">
            <a:solidFill>
              <a:srgbClr val="FF9900"/>
            </a:solidFill>
            <a:headEnd type="triangl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/>
          <p:cNvSpPr txBox="1"/>
          <p:nvPr/>
        </p:nvSpPr>
        <p:spPr>
          <a:xfrm>
            <a:off x="2034761" y="3789050"/>
            <a:ext cx="1224057" cy="576000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en-US" sz="1600" b="1" dirty="0">
                <a:solidFill>
                  <a:schemeClr val="tx2"/>
                </a:solidFill>
                <a:latin typeface="Calibri Light" panose="020F0302020204030204" pitchFamily="34" charset="0"/>
              </a:rPr>
              <a:t>8</a:t>
            </a:r>
            <a:r>
              <a:rPr lang="en-US" sz="16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 RUs per CRU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4011554" y="3626997"/>
            <a:ext cx="1800250" cy="289767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en-US" sz="16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&lt; 2 CRUs per FLP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90631" y="3789412"/>
            <a:ext cx="1512000" cy="576000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en-US" sz="16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Up to 28 Data</a:t>
            </a:r>
          </a:p>
          <a:p>
            <a:pPr algn="ctr"/>
            <a:r>
              <a:rPr lang="en-US" sz="16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lines per RU</a:t>
            </a:r>
          </a:p>
        </p:txBody>
      </p:sp>
      <p:pic>
        <p:nvPicPr>
          <p:cNvPr id="91" name="Picture 2" descr="http://aliceinfo.cern.ch/ITSUpgrade/sites/aliceinfo.cern.ch.ITSUpgrade/files/documents/WELCOME/its_layout_rev3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876" r="9365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34" r="34376"/>
          <a:stretch/>
        </p:blipFill>
        <p:spPr bwMode="auto">
          <a:xfrm>
            <a:off x="179390" y="4526114"/>
            <a:ext cx="1628797" cy="1855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" name="TextBox 91"/>
          <p:cNvSpPr txBox="1"/>
          <p:nvPr/>
        </p:nvSpPr>
        <p:spPr>
          <a:xfrm>
            <a:off x="108520" y="548600"/>
            <a:ext cx="8928100" cy="1005405"/>
          </a:xfrm>
          <a:prstGeom prst="rect">
            <a:avLst/>
          </a:prstGeom>
          <a:noFill/>
          <a:ln>
            <a:noFill/>
          </a:ln>
        </p:spPr>
        <p:txBody>
          <a:bodyPr wrap="square" lIns="72000" tIns="36000" rIns="72000" bIns="36000" rtlCol="0" anchor="t" anchorCtr="0">
            <a:noAutofit/>
          </a:bodyPr>
          <a:lstStyle/>
          <a:p>
            <a:pPr defTabSz="519113"/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The O2 </a:t>
            </a:r>
            <a:r>
              <a:rPr lang="en-US" sz="2000" u="sng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F</a:t>
            </a:r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irst </a:t>
            </a:r>
            <a:r>
              <a:rPr lang="en-US" sz="2000" u="sng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L</a:t>
            </a:r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evel </a:t>
            </a:r>
            <a:r>
              <a:rPr lang="en-US" sz="2000" u="sng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P</a:t>
            </a:r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rocessors (</a:t>
            </a:r>
            <a:r>
              <a:rPr lang="en-US" sz="20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FLP</a:t>
            </a:r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s) manage the detectors and collect/aggregate the data streams before storage. Each FLP hosts up to two Common Readout Units (</a:t>
            </a:r>
            <a:r>
              <a:rPr lang="en-US" sz="20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CRU</a:t>
            </a:r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), which are optically interfaced with the ITS front-end electronics (Readout Units).</a:t>
            </a:r>
          </a:p>
        </p:txBody>
      </p:sp>
      <p:pic>
        <p:nvPicPr>
          <p:cNvPr id="93" name="Picture 9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0267" y="4365130"/>
            <a:ext cx="4646353" cy="2071622"/>
          </a:xfrm>
          <a:prstGeom prst="rect">
            <a:avLst/>
          </a:prstGeom>
        </p:spPr>
      </p:pic>
      <p:sp>
        <p:nvSpPr>
          <p:cNvPr id="94" name="Rectangle 93"/>
          <p:cNvSpPr/>
          <p:nvPr/>
        </p:nvSpPr>
        <p:spPr>
          <a:xfrm>
            <a:off x="4290716" y="4293120"/>
            <a:ext cx="2081533" cy="2231808"/>
          </a:xfrm>
          <a:prstGeom prst="rect">
            <a:avLst/>
          </a:prstGeom>
          <a:solidFill>
            <a:srgbClr val="FF9900">
              <a:alpha val="6000"/>
            </a:srgbClr>
          </a:solidFill>
          <a:ln w="12700">
            <a:solidFill>
              <a:srgbClr val="FF9900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TextBox 94"/>
          <p:cNvSpPr txBox="1"/>
          <p:nvPr/>
        </p:nvSpPr>
        <p:spPr>
          <a:xfrm rot="16200000">
            <a:off x="2874253" y="2822290"/>
            <a:ext cx="1368327" cy="421172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en-US" sz="12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Up to 3 GBT link per RU (3.2 Gb/s each)</a:t>
            </a:r>
          </a:p>
        </p:txBody>
      </p:sp>
      <p:grpSp>
        <p:nvGrpSpPr>
          <p:cNvPr id="96" name="Group 95"/>
          <p:cNvGrpSpPr/>
          <p:nvPr/>
        </p:nvGrpSpPr>
        <p:grpSpPr>
          <a:xfrm>
            <a:off x="2051903" y="3105243"/>
            <a:ext cx="1223917" cy="288000"/>
            <a:chOff x="251400" y="3429000"/>
            <a:chExt cx="718164" cy="315103"/>
          </a:xfrm>
        </p:grpSpPr>
        <p:cxnSp>
          <p:nvCxnSpPr>
            <p:cNvPr id="97" name="Straight Connector 96"/>
            <p:cNvCxnSpPr/>
            <p:nvPr/>
          </p:nvCxnSpPr>
          <p:spPr>
            <a:xfrm flipV="1">
              <a:off x="251400" y="3429001"/>
              <a:ext cx="0" cy="315100"/>
            </a:xfrm>
            <a:prstGeom prst="line">
              <a:avLst/>
            </a:prstGeom>
            <a:ln w="12700">
              <a:solidFill>
                <a:srgbClr val="C000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 flipH="1">
              <a:off x="251400" y="3429000"/>
              <a:ext cx="718164" cy="0"/>
            </a:xfrm>
            <a:prstGeom prst="line">
              <a:avLst/>
            </a:prstGeom>
            <a:ln w="12700">
              <a:solidFill>
                <a:srgbClr val="C000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>
              <a:off x="969564" y="3429000"/>
              <a:ext cx="0" cy="315103"/>
            </a:xfrm>
            <a:prstGeom prst="line">
              <a:avLst/>
            </a:prstGeom>
            <a:ln w="12700">
              <a:solidFill>
                <a:srgbClr val="C000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Group 99"/>
          <p:cNvGrpSpPr/>
          <p:nvPr/>
        </p:nvGrpSpPr>
        <p:grpSpPr>
          <a:xfrm>
            <a:off x="2034901" y="3501010"/>
            <a:ext cx="1223917" cy="288000"/>
            <a:chOff x="251400" y="3429000"/>
            <a:chExt cx="718164" cy="315103"/>
          </a:xfrm>
        </p:grpSpPr>
        <p:cxnSp>
          <p:nvCxnSpPr>
            <p:cNvPr id="101" name="Straight Connector 100"/>
            <p:cNvCxnSpPr/>
            <p:nvPr/>
          </p:nvCxnSpPr>
          <p:spPr>
            <a:xfrm flipV="1">
              <a:off x="251400" y="3429001"/>
              <a:ext cx="0" cy="315100"/>
            </a:xfrm>
            <a:prstGeom prst="line">
              <a:avLst/>
            </a:prstGeom>
            <a:ln w="12700">
              <a:solidFill>
                <a:srgbClr val="C000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 flipH="1">
              <a:off x="251400" y="3429000"/>
              <a:ext cx="718164" cy="0"/>
            </a:xfrm>
            <a:prstGeom prst="line">
              <a:avLst/>
            </a:prstGeom>
            <a:ln w="12700">
              <a:solidFill>
                <a:srgbClr val="C000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>
              <a:off x="969564" y="3429000"/>
              <a:ext cx="0" cy="315103"/>
            </a:xfrm>
            <a:prstGeom prst="line">
              <a:avLst/>
            </a:prstGeom>
            <a:ln w="12700">
              <a:solidFill>
                <a:srgbClr val="C000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4" name="Group 103"/>
          <p:cNvGrpSpPr/>
          <p:nvPr/>
        </p:nvGrpSpPr>
        <p:grpSpPr>
          <a:xfrm>
            <a:off x="306662" y="2708900"/>
            <a:ext cx="714320" cy="288000"/>
            <a:chOff x="251400" y="3429000"/>
            <a:chExt cx="718164" cy="315103"/>
          </a:xfrm>
        </p:grpSpPr>
        <p:cxnSp>
          <p:nvCxnSpPr>
            <p:cNvPr id="105" name="Straight Connector 104"/>
            <p:cNvCxnSpPr/>
            <p:nvPr/>
          </p:nvCxnSpPr>
          <p:spPr>
            <a:xfrm flipV="1">
              <a:off x="251400" y="3429001"/>
              <a:ext cx="0" cy="315100"/>
            </a:xfrm>
            <a:prstGeom prst="line">
              <a:avLst/>
            </a:prstGeom>
            <a:ln w="12700">
              <a:solidFill>
                <a:srgbClr val="00206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 flipH="1">
              <a:off x="251400" y="3429000"/>
              <a:ext cx="718164" cy="0"/>
            </a:xfrm>
            <a:prstGeom prst="line">
              <a:avLst/>
            </a:prstGeom>
            <a:ln w="12700">
              <a:solidFill>
                <a:srgbClr val="00206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>
              <a:off x="969564" y="3429000"/>
              <a:ext cx="0" cy="315103"/>
            </a:xfrm>
            <a:prstGeom prst="line">
              <a:avLst/>
            </a:prstGeom>
            <a:ln w="12700">
              <a:solidFill>
                <a:srgbClr val="00206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8" name="Group 107"/>
          <p:cNvGrpSpPr/>
          <p:nvPr/>
        </p:nvGrpSpPr>
        <p:grpSpPr>
          <a:xfrm>
            <a:off x="306661" y="3068990"/>
            <a:ext cx="714320" cy="288000"/>
            <a:chOff x="251400" y="3429000"/>
            <a:chExt cx="718164" cy="315103"/>
          </a:xfrm>
        </p:grpSpPr>
        <p:cxnSp>
          <p:nvCxnSpPr>
            <p:cNvPr id="109" name="Straight Connector 108"/>
            <p:cNvCxnSpPr/>
            <p:nvPr/>
          </p:nvCxnSpPr>
          <p:spPr>
            <a:xfrm flipV="1">
              <a:off x="251400" y="3429001"/>
              <a:ext cx="0" cy="315100"/>
            </a:xfrm>
            <a:prstGeom prst="line">
              <a:avLst/>
            </a:prstGeom>
            <a:ln w="12700">
              <a:solidFill>
                <a:srgbClr val="00206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 flipH="1">
              <a:off x="251400" y="3429000"/>
              <a:ext cx="718164" cy="0"/>
            </a:xfrm>
            <a:prstGeom prst="line">
              <a:avLst/>
            </a:prstGeom>
            <a:ln w="12700">
              <a:solidFill>
                <a:srgbClr val="00206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>
            <a:xfrm>
              <a:off x="969564" y="3429000"/>
              <a:ext cx="0" cy="315103"/>
            </a:xfrm>
            <a:prstGeom prst="line">
              <a:avLst/>
            </a:prstGeom>
            <a:ln w="12700">
              <a:solidFill>
                <a:srgbClr val="00206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" name="Group 111"/>
          <p:cNvGrpSpPr/>
          <p:nvPr/>
        </p:nvGrpSpPr>
        <p:grpSpPr>
          <a:xfrm>
            <a:off x="312441" y="3429000"/>
            <a:ext cx="714320" cy="288000"/>
            <a:chOff x="251400" y="3429000"/>
            <a:chExt cx="718164" cy="315103"/>
          </a:xfrm>
        </p:grpSpPr>
        <p:cxnSp>
          <p:nvCxnSpPr>
            <p:cNvPr id="113" name="Straight Connector 112"/>
            <p:cNvCxnSpPr/>
            <p:nvPr/>
          </p:nvCxnSpPr>
          <p:spPr>
            <a:xfrm flipV="1">
              <a:off x="251400" y="3429001"/>
              <a:ext cx="0" cy="315100"/>
            </a:xfrm>
            <a:prstGeom prst="line">
              <a:avLst/>
            </a:prstGeom>
            <a:ln w="12700">
              <a:solidFill>
                <a:srgbClr val="00206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/>
            <p:nvPr/>
          </p:nvCxnSpPr>
          <p:spPr>
            <a:xfrm flipH="1">
              <a:off x="251400" y="3429000"/>
              <a:ext cx="718164" cy="0"/>
            </a:xfrm>
            <a:prstGeom prst="line">
              <a:avLst/>
            </a:prstGeom>
            <a:ln w="12700">
              <a:solidFill>
                <a:srgbClr val="00206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>
              <a:off x="969564" y="3429000"/>
              <a:ext cx="0" cy="315103"/>
            </a:xfrm>
            <a:prstGeom prst="line">
              <a:avLst/>
            </a:prstGeom>
            <a:ln w="12700">
              <a:solidFill>
                <a:srgbClr val="00206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6" name="Elbow Connector 115"/>
          <p:cNvCxnSpPr/>
          <p:nvPr/>
        </p:nvCxnSpPr>
        <p:spPr>
          <a:xfrm flipV="1">
            <a:off x="3259211" y="2493352"/>
            <a:ext cx="1008000" cy="1224000"/>
          </a:xfrm>
          <a:prstGeom prst="bentConnector3">
            <a:avLst>
              <a:gd name="adj1" fmla="val 50000"/>
            </a:avLst>
          </a:prstGeom>
          <a:ln w="19050">
            <a:solidFill>
              <a:srgbClr val="FF9900"/>
            </a:solidFill>
            <a:prstDash val="sysDot"/>
            <a:headEnd type="triangl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7" name="Group 116"/>
          <p:cNvGrpSpPr/>
          <p:nvPr/>
        </p:nvGrpSpPr>
        <p:grpSpPr>
          <a:xfrm>
            <a:off x="4267464" y="2852960"/>
            <a:ext cx="1223917" cy="288000"/>
            <a:chOff x="251400" y="3429000"/>
            <a:chExt cx="718164" cy="315103"/>
          </a:xfrm>
        </p:grpSpPr>
        <p:cxnSp>
          <p:nvCxnSpPr>
            <p:cNvPr id="118" name="Straight Connector 117"/>
            <p:cNvCxnSpPr/>
            <p:nvPr/>
          </p:nvCxnSpPr>
          <p:spPr>
            <a:xfrm flipV="1">
              <a:off x="251400" y="3429001"/>
              <a:ext cx="0" cy="315100"/>
            </a:xfrm>
            <a:prstGeom prst="line">
              <a:avLst/>
            </a:prstGeom>
            <a:ln w="12700">
              <a:solidFill>
                <a:srgbClr val="FF99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/>
            <p:cNvCxnSpPr/>
            <p:nvPr/>
          </p:nvCxnSpPr>
          <p:spPr>
            <a:xfrm flipH="1">
              <a:off x="251400" y="3429000"/>
              <a:ext cx="718164" cy="0"/>
            </a:xfrm>
            <a:prstGeom prst="line">
              <a:avLst/>
            </a:prstGeom>
            <a:ln w="12700">
              <a:solidFill>
                <a:srgbClr val="FF99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>
              <a:off x="969564" y="3429000"/>
              <a:ext cx="0" cy="315103"/>
            </a:xfrm>
            <a:prstGeom prst="line">
              <a:avLst/>
            </a:prstGeom>
            <a:ln w="12700">
              <a:solidFill>
                <a:srgbClr val="FF99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1" name="Group 120"/>
          <p:cNvGrpSpPr/>
          <p:nvPr/>
        </p:nvGrpSpPr>
        <p:grpSpPr>
          <a:xfrm>
            <a:off x="4267211" y="3284980"/>
            <a:ext cx="1223917" cy="288000"/>
            <a:chOff x="251400" y="3429000"/>
            <a:chExt cx="718164" cy="315103"/>
          </a:xfrm>
        </p:grpSpPr>
        <p:cxnSp>
          <p:nvCxnSpPr>
            <p:cNvPr id="122" name="Straight Connector 121"/>
            <p:cNvCxnSpPr/>
            <p:nvPr/>
          </p:nvCxnSpPr>
          <p:spPr>
            <a:xfrm flipV="1">
              <a:off x="251400" y="3429001"/>
              <a:ext cx="0" cy="315100"/>
            </a:xfrm>
            <a:prstGeom prst="line">
              <a:avLst/>
            </a:prstGeom>
            <a:ln w="12700">
              <a:solidFill>
                <a:srgbClr val="FF99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/>
            <p:cNvCxnSpPr/>
            <p:nvPr/>
          </p:nvCxnSpPr>
          <p:spPr>
            <a:xfrm flipH="1">
              <a:off x="251400" y="3429000"/>
              <a:ext cx="718164" cy="0"/>
            </a:xfrm>
            <a:prstGeom prst="line">
              <a:avLst/>
            </a:prstGeom>
            <a:ln w="12700">
              <a:solidFill>
                <a:srgbClr val="FF99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/>
            <p:cNvCxnSpPr/>
            <p:nvPr/>
          </p:nvCxnSpPr>
          <p:spPr>
            <a:xfrm>
              <a:off x="969564" y="3429000"/>
              <a:ext cx="0" cy="315103"/>
            </a:xfrm>
            <a:prstGeom prst="line">
              <a:avLst/>
            </a:prstGeom>
            <a:ln w="12700">
              <a:solidFill>
                <a:srgbClr val="FF99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5" name="TextBox 124"/>
          <p:cNvSpPr txBox="1"/>
          <p:nvPr/>
        </p:nvSpPr>
        <p:spPr>
          <a:xfrm>
            <a:off x="6444260" y="4005120"/>
            <a:ext cx="2376330" cy="288000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r>
              <a:rPr lang="en-US" sz="1600" b="1" dirty="0" smtClean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</a:rPr>
              <a:t>FLP architecture</a:t>
            </a:r>
          </a:p>
        </p:txBody>
      </p:sp>
      <p:sp>
        <p:nvSpPr>
          <p:cNvPr id="126" name="TextBox 125"/>
          <p:cNvSpPr txBox="1"/>
          <p:nvPr/>
        </p:nvSpPr>
        <p:spPr>
          <a:xfrm>
            <a:off x="4283961" y="4005120"/>
            <a:ext cx="2088289" cy="288000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r>
              <a:rPr lang="en-US" sz="1600" b="1" dirty="0" smtClean="0">
                <a:solidFill>
                  <a:srgbClr val="FF9900"/>
                </a:solidFill>
                <a:latin typeface="Calibri Light" panose="020F0302020204030204" pitchFamily="34" charset="0"/>
              </a:rPr>
              <a:t>CRU architecture</a:t>
            </a:r>
          </a:p>
        </p:txBody>
      </p:sp>
      <p:pic>
        <p:nvPicPr>
          <p:cNvPr id="127" name="Picture 1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08001" y="4550768"/>
            <a:ext cx="1324800" cy="16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979568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CRU Architecture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0" y="1052670"/>
            <a:ext cx="8955434" cy="512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151266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20" y="764629"/>
            <a:ext cx="8945230" cy="5348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458523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ALICE DAQ – CRU Data Paths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80" y="784796"/>
            <a:ext cx="8928100" cy="5524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774583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Servers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/>
        </p:nvSpPr>
        <p:spPr>
          <a:xfrm>
            <a:off x="177201" y="692620"/>
            <a:ext cx="7851279" cy="31684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SzPct val="100000"/>
              <a:buFont typeface="Arial Unicode MS"/>
              <a:buChar char="▶"/>
              <a:defRPr lang="en-US" sz="3200" kern="1200">
                <a:solidFill>
                  <a:srgbClr val="404040"/>
                </a:solidFill>
                <a:latin typeface="+mn-lt"/>
                <a:ea typeface="ＭＳ Ｐゴシック" charset="0"/>
                <a:cs typeface="Palatino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SzPct val="100000"/>
              <a:buFont typeface="Arial Unicode MS"/>
              <a:buChar char="▶"/>
              <a:defRPr lang="en-US" sz="2800" kern="1200">
                <a:solidFill>
                  <a:srgbClr val="404040"/>
                </a:solidFill>
                <a:latin typeface="+mn-lt"/>
                <a:ea typeface="ＭＳ Ｐゴシック" charset="0"/>
                <a:cs typeface="Palatino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SzPct val="100000"/>
              <a:buFont typeface="Arial Unicode MS"/>
              <a:buChar char="▶"/>
              <a:defRPr lang="en-US" sz="2400" kern="1200">
                <a:solidFill>
                  <a:srgbClr val="404040"/>
                </a:solidFill>
                <a:latin typeface="+mn-lt"/>
                <a:ea typeface="ＭＳ Ｐゴシック" charset="0"/>
                <a:cs typeface="Palatino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SzPct val="100000"/>
              <a:buFont typeface="Arial Unicode MS"/>
              <a:buChar char="▶"/>
              <a:defRPr lang="en-US" sz="2600" kern="1200" dirty="0" smtClean="0">
                <a:solidFill>
                  <a:srgbClr val="404040"/>
                </a:solidFill>
                <a:latin typeface="+mn-lt"/>
                <a:ea typeface="ＭＳ Ｐゴシック" charset="0"/>
                <a:cs typeface="Palatino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SzPct val="100000"/>
              <a:buFont typeface="Arial Unicode MS"/>
              <a:buChar char="▶"/>
              <a:defRPr lang="fr-FR" sz="2000" kern="1200">
                <a:solidFill>
                  <a:srgbClr val="404040"/>
                </a:solidFill>
                <a:latin typeface="+mn-lt"/>
                <a:ea typeface="ＭＳ Ｐゴシック" charset="0"/>
                <a:cs typeface="Palatino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 smtClean="0"/>
              <a:t>2U server, capable of hosting 2 CRUs </a:t>
            </a:r>
          </a:p>
          <a:p>
            <a:endParaRPr lang="en-GB" sz="1600" dirty="0"/>
          </a:p>
          <a:p>
            <a:r>
              <a:rPr lang="en-GB" sz="1600" dirty="0" smtClean="0"/>
              <a:t>2 initial candidates</a:t>
            </a:r>
          </a:p>
          <a:p>
            <a:pPr lvl="1"/>
            <a:r>
              <a:rPr lang="en-GB" sz="1400" dirty="0" smtClean="0"/>
              <a:t>Dell PowerEdge R730</a:t>
            </a:r>
          </a:p>
          <a:p>
            <a:pPr lvl="2"/>
            <a:r>
              <a:rPr lang="en-GB" sz="1200" dirty="0"/>
              <a:t>I</a:t>
            </a:r>
            <a:r>
              <a:rPr lang="en-GB" sz="1200" dirty="0" smtClean="0"/>
              <a:t>nitial tests with Altera Development Kit, good results (55 </a:t>
            </a:r>
            <a:r>
              <a:rPr lang="en-GB" sz="1200" dirty="0" err="1" smtClean="0"/>
              <a:t>Gbps</a:t>
            </a:r>
            <a:r>
              <a:rPr lang="en-GB" sz="1200" dirty="0" smtClean="0"/>
              <a:t>)</a:t>
            </a:r>
          </a:p>
          <a:p>
            <a:pPr lvl="1"/>
            <a:r>
              <a:rPr lang="en-GB" sz="1400" dirty="0" smtClean="0"/>
              <a:t>Asus ESC4000-G3</a:t>
            </a:r>
          </a:p>
          <a:p>
            <a:pPr lvl="2"/>
            <a:r>
              <a:rPr lang="en-GB" sz="1200" dirty="0"/>
              <a:t>T</a:t>
            </a:r>
            <a:r>
              <a:rPr lang="en-GB" sz="1200" dirty="0" smtClean="0"/>
              <a:t>o be tested</a:t>
            </a:r>
          </a:p>
          <a:p>
            <a:pPr lvl="1"/>
            <a:endParaRPr lang="en-GB" sz="1400" dirty="0"/>
          </a:p>
          <a:p>
            <a:r>
              <a:rPr lang="en-GB" sz="1600" dirty="0" smtClean="0"/>
              <a:t>Thorough evaluation only once CRU is available</a:t>
            </a:r>
          </a:p>
          <a:p>
            <a:r>
              <a:rPr lang="en-GB" sz="1600" dirty="0" smtClean="0"/>
              <a:t>Final O</a:t>
            </a:r>
            <a:r>
              <a:rPr lang="en-GB" sz="1600" baseline="30000" dirty="0" smtClean="0"/>
              <a:t>2</a:t>
            </a:r>
            <a:r>
              <a:rPr lang="en-GB" sz="1600" dirty="0" smtClean="0"/>
              <a:t> hardware to be purchased ALAP, cannot define it now</a:t>
            </a:r>
          </a:p>
          <a:p>
            <a:r>
              <a:rPr lang="en-GB" sz="1600" dirty="0" smtClean="0"/>
              <a:t>Need support with FLP purchase</a:t>
            </a:r>
            <a:r>
              <a:rPr lang="en-GB" sz="1600" dirty="0"/>
              <a:t>: contact </a:t>
            </a:r>
            <a:r>
              <a:rPr lang="en-GB" sz="1600" dirty="0" smtClean="0"/>
              <a:t>“</a:t>
            </a:r>
            <a:r>
              <a:rPr lang="en-GB" sz="1600" dirty="0" smtClean="0">
                <a:hlinkClick r:id="rId2"/>
              </a:rPr>
              <a:t>alice-o2-flp-prototype@cern.ch</a:t>
            </a:r>
            <a:r>
              <a:rPr lang="en-GB" sz="1600" dirty="0" smtClean="0"/>
              <a:t>”</a:t>
            </a:r>
          </a:p>
        </p:txBody>
      </p:sp>
      <p:pic>
        <p:nvPicPr>
          <p:cNvPr id="4" name="Picture 3" descr="Image result for dell r7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475" y="4709461"/>
            <a:ext cx="4595971" cy="1218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mage result for Asus ESC4000-G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01" y="4709461"/>
            <a:ext cx="3962081" cy="140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5051863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CRU – Prototype efforts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636299" y="862715"/>
            <a:ext cx="31041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404040"/>
                </a:solidFill>
              </a:rPr>
              <a:t>C-RORC/G-RORC</a:t>
            </a:r>
          </a:p>
          <a:p>
            <a:endParaRPr lang="en-US" b="1" dirty="0" smtClean="0">
              <a:solidFill>
                <a:srgbClr val="404040"/>
              </a:solidFill>
            </a:endParaRPr>
          </a:p>
          <a:p>
            <a:r>
              <a:rPr lang="en-US" dirty="0" smtClean="0">
                <a:solidFill>
                  <a:srgbClr val="404040"/>
                </a:solidFill>
              </a:rPr>
              <a:t>12 bi-directional links @ 6 Gb/s</a:t>
            </a:r>
          </a:p>
          <a:p>
            <a:r>
              <a:rPr lang="en-US" dirty="0" err="1" smtClean="0">
                <a:solidFill>
                  <a:srgbClr val="404040"/>
                </a:solidFill>
              </a:rPr>
              <a:t>PCIe</a:t>
            </a:r>
            <a:r>
              <a:rPr lang="en-US" dirty="0" smtClean="0">
                <a:solidFill>
                  <a:srgbClr val="404040"/>
                </a:solidFill>
              </a:rPr>
              <a:t> Gen2 x8</a:t>
            </a:r>
          </a:p>
          <a:p>
            <a:r>
              <a:rPr lang="en-US" dirty="0" smtClean="0">
                <a:solidFill>
                  <a:srgbClr val="404040"/>
                </a:solidFill>
              </a:rPr>
              <a:t>2 x RAM SLOTS</a:t>
            </a:r>
          </a:p>
          <a:p>
            <a:r>
              <a:rPr lang="en-US" dirty="0" smtClean="0">
                <a:solidFill>
                  <a:srgbClr val="404040"/>
                </a:solidFill>
              </a:rPr>
              <a:t>FMC connector</a:t>
            </a:r>
          </a:p>
          <a:p>
            <a:endParaRPr lang="en-US" dirty="0" smtClean="0">
              <a:solidFill>
                <a:srgbClr val="404040"/>
              </a:solidFill>
            </a:endParaRPr>
          </a:p>
          <a:p>
            <a:r>
              <a:rPr lang="en-US" b="1" dirty="0" smtClean="0">
                <a:solidFill>
                  <a:srgbClr val="404040"/>
                </a:solidFill>
              </a:rPr>
              <a:t>XILINX VIRTEX6 FPGA</a:t>
            </a:r>
            <a:endParaRPr lang="en-US" b="1" dirty="0">
              <a:solidFill>
                <a:srgbClr val="40404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36299" y="3274107"/>
            <a:ext cx="32089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404040"/>
                </a:solidFill>
              </a:rPr>
              <a:t>CRU</a:t>
            </a:r>
          </a:p>
          <a:p>
            <a:endParaRPr lang="en-US" b="1" dirty="0" smtClean="0">
              <a:solidFill>
                <a:srgbClr val="404040"/>
              </a:solidFill>
            </a:endParaRPr>
          </a:p>
          <a:p>
            <a:r>
              <a:rPr lang="en-US" dirty="0" smtClean="0">
                <a:solidFill>
                  <a:srgbClr val="404040"/>
                </a:solidFill>
              </a:rPr>
              <a:t>48 bi-directional links @ 10 Gb/s</a:t>
            </a:r>
          </a:p>
          <a:p>
            <a:r>
              <a:rPr lang="en-US" dirty="0" err="1" smtClean="0">
                <a:solidFill>
                  <a:srgbClr val="404040"/>
                </a:solidFill>
              </a:rPr>
              <a:t>PCIe</a:t>
            </a:r>
            <a:r>
              <a:rPr lang="en-US" dirty="0" smtClean="0">
                <a:solidFill>
                  <a:srgbClr val="404040"/>
                </a:solidFill>
              </a:rPr>
              <a:t> Gen3 x16</a:t>
            </a:r>
          </a:p>
          <a:p>
            <a:endParaRPr lang="en-US" dirty="0" smtClean="0">
              <a:solidFill>
                <a:srgbClr val="404040"/>
              </a:solidFill>
            </a:endParaRPr>
          </a:p>
          <a:p>
            <a:r>
              <a:rPr lang="en-US" b="1" dirty="0" smtClean="0">
                <a:solidFill>
                  <a:srgbClr val="404040"/>
                </a:solidFill>
              </a:rPr>
              <a:t>ALTERA ARRIAX FPGA</a:t>
            </a:r>
            <a:endParaRPr lang="en-US" b="1" dirty="0">
              <a:solidFill>
                <a:srgbClr val="40404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3410" y="836640"/>
            <a:ext cx="7521803" cy="2351822"/>
          </a:xfrm>
          <a:prstGeom prst="rect">
            <a:avLst/>
          </a:prstGeom>
          <a:noFill/>
          <a:ln w="25400">
            <a:solidFill>
              <a:srgbClr val="40404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404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0664" y="3258709"/>
            <a:ext cx="7514549" cy="2612142"/>
          </a:xfrm>
          <a:prstGeom prst="rect">
            <a:avLst/>
          </a:prstGeom>
          <a:noFill/>
          <a:ln w="25400">
            <a:solidFill>
              <a:srgbClr val="40404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514" y="885575"/>
            <a:ext cx="4006214" cy="2269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514" y="3280785"/>
            <a:ext cx="4006214" cy="259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387695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Altera Arria-10 Development Kit</a:t>
            </a:r>
            <a:endParaRPr lang="en-US" dirty="0"/>
          </a:p>
        </p:txBody>
      </p:sp>
      <p:sp>
        <p:nvSpPr>
          <p:cNvPr id="3" name="Text Box 96"/>
          <p:cNvSpPr txBox="1">
            <a:spLocks noChangeArrowheads="1"/>
          </p:cNvSpPr>
          <p:nvPr/>
        </p:nvSpPr>
        <p:spPr bwMode="auto">
          <a:xfrm>
            <a:off x="323410" y="4725180"/>
            <a:ext cx="6008924" cy="164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14300" indent="-114300">
              <a:defRPr sz="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71500" indent="-114300">
              <a:defRPr sz="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28700" indent="-114300">
              <a:defRPr sz="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485900" indent="-114300">
              <a:defRPr sz="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43100" indent="-114300">
              <a:defRPr sz="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00300" indent="-1143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857500" indent="-1143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14700" indent="-1143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771900" indent="-114300" eaLnBrk="0" fontAlgn="base" hangingPunct="0">
              <a:spcBef>
                <a:spcPct val="0"/>
              </a:spcBef>
              <a:spcAft>
                <a:spcPct val="0"/>
              </a:spcAft>
              <a:defRPr sz="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1200"/>
              <a:t>Arria 10 GX 1150, </a:t>
            </a:r>
            <a:r>
              <a:rPr lang="en-US" altLang="en-US" sz="1200" b="1"/>
              <a:t>4500$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1200"/>
              <a:t>1 x SFP+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1200"/>
              <a:t>1 x QSFP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1200"/>
              <a:t>2 x FMC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1200"/>
              <a:t>PCIe Gen3 x8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1200">
                <a:hlinkClick r:id="rId2"/>
              </a:rPr>
              <a:t>https://www.altera.com/products/boards_and_kits/dev-kits/altera/kit-a10-gx-fpga.html</a:t>
            </a:r>
            <a:endParaRPr lang="en-US" altLang="en-US" sz="1200"/>
          </a:p>
        </p:txBody>
      </p:sp>
      <p:pic>
        <p:nvPicPr>
          <p:cNvPr id="4" name="Picture 97" descr="altera_a10_gx_pho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87" y="655665"/>
            <a:ext cx="5265737" cy="243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8" descr="altera_a10_gx_diagr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70" y="2075156"/>
            <a:ext cx="3744520" cy="3893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60313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471" y="274638"/>
            <a:ext cx="8763455" cy="1143000"/>
          </a:xfrm>
        </p:spPr>
        <p:txBody>
          <a:bodyPr>
            <a:normAutofit fontScale="90000"/>
          </a:bodyPr>
          <a:lstStyle/>
          <a:p>
            <a:r>
              <a:rPr lang="en-US" sz="4000" dirty="0" err="1" smtClean="0"/>
              <a:t>sPHENIX</a:t>
            </a:r>
            <a:r>
              <a:rPr lang="en-US" sz="4000" dirty="0" smtClean="0"/>
              <a:t> MVTX </a:t>
            </a:r>
            <a:r>
              <a:rPr lang="en-US" sz="4000" dirty="0" err="1" smtClean="0"/>
              <a:t>vs</a:t>
            </a:r>
            <a:r>
              <a:rPr lang="en-US" sz="4000" dirty="0" smtClean="0"/>
              <a:t> ALICE </a:t>
            </a:r>
            <a:r>
              <a:rPr lang="en-US" sz="4000" dirty="0" smtClean="0"/>
              <a:t>ITS/IB Specifications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700" dirty="0" smtClean="0"/>
              <a:t>from </a:t>
            </a:r>
            <a:r>
              <a:rPr lang="en-US" sz="2700" dirty="0" smtClean="0"/>
              <a:t>ALICE ITS &amp; </a:t>
            </a:r>
            <a:r>
              <a:rPr lang="en-US" sz="2700" dirty="0" err="1" smtClean="0"/>
              <a:t>sPHENIX</a:t>
            </a:r>
            <a:r>
              <a:rPr lang="en-US" sz="2700" dirty="0" smtClean="0"/>
              <a:t> design </a:t>
            </a:r>
            <a:endParaRPr lang="en-US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05653"/>
          </a:xfrm>
        </p:spPr>
        <p:txBody>
          <a:bodyPr>
            <a:normAutofit fontScale="47500" lnSpcReduction="20000"/>
          </a:bodyPr>
          <a:lstStyle/>
          <a:p>
            <a:r>
              <a:rPr lang="en-US" dirty="0" smtClean="0"/>
              <a:t>MVTX functional requirements:</a:t>
            </a:r>
          </a:p>
          <a:p>
            <a:pPr lvl="1"/>
            <a:r>
              <a:rPr lang="en-US" dirty="0" smtClean="0"/>
              <a:t>First detection layer as close to the beam pipe as possible, to achieve better than 60um DCA resolution @</a:t>
            </a:r>
            <a:r>
              <a:rPr lang="en-US" dirty="0" err="1" smtClean="0"/>
              <a:t>pT</a:t>
            </a:r>
            <a:r>
              <a:rPr lang="en-US" dirty="0" smtClean="0"/>
              <a:t>=1GeV</a:t>
            </a:r>
          </a:p>
          <a:p>
            <a:pPr lvl="1"/>
            <a:r>
              <a:rPr lang="en-US" dirty="0" smtClean="0"/>
              <a:t>Reduction of material budget to minimize multiple scattering </a:t>
            </a:r>
          </a:p>
          <a:p>
            <a:pPr lvl="1"/>
            <a:r>
              <a:rPr lang="en-US" dirty="0" smtClean="0"/>
              <a:t>15kHz triggered readout capable of </a:t>
            </a:r>
            <a:r>
              <a:rPr lang="en-US" dirty="0" smtClean="0"/>
              <a:t>200kHz </a:t>
            </a:r>
            <a:r>
              <a:rPr lang="en-US" dirty="0" smtClean="0"/>
              <a:t>for </a:t>
            </a:r>
            <a:r>
              <a:rPr lang="en-US" dirty="0" err="1" smtClean="0"/>
              <a:t>Au+Au</a:t>
            </a:r>
            <a:r>
              <a:rPr lang="en-US" dirty="0" smtClean="0"/>
              <a:t> and </a:t>
            </a:r>
            <a:r>
              <a:rPr lang="en-US" dirty="0" smtClean="0"/>
              <a:t>12MHz </a:t>
            </a:r>
            <a:r>
              <a:rPr lang="en-US" dirty="0" smtClean="0"/>
              <a:t>for </a:t>
            </a:r>
            <a:r>
              <a:rPr lang="en-US" dirty="0" err="1" smtClean="0"/>
              <a:t>p+p</a:t>
            </a:r>
            <a:r>
              <a:rPr lang="en-US" dirty="0" smtClean="0"/>
              <a:t> collisions </a:t>
            </a:r>
          </a:p>
          <a:p>
            <a:pPr lvl="1"/>
            <a:r>
              <a:rPr lang="en-US" dirty="0" smtClean="0"/>
              <a:t>Full coverage of collisions within |Z|&lt;10cm</a:t>
            </a:r>
            <a:r>
              <a:rPr lang="en-US" dirty="0" smtClean="0"/>
              <a:t>, charged track </a:t>
            </a:r>
            <a:r>
              <a:rPr lang="en-US" dirty="0" smtClean="0"/>
              <a:t>acceptance |eta|&lt;1</a:t>
            </a:r>
          </a:p>
          <a:p>
            <a:pPr lvl="1"/>
            <a:endParaRPr lang="en-US" dirty="0"/>
          </a:p>
          <a:p>
            <a:endParaRPr lang="en-US" dirty="0" smtClean="0"/>
          </a:p>
          <a:p>
            <a:r>
              <a:rPr lang="en-US" dirty="0" smtClean="0"/>
              <a:t>Comparison between ALICE/ITS-IB and </a:t>
            </a:r>
            <a:r>
              <a:rPr lang="en-US" dirty="0" err="1" smtClean="0"/>
              <a:t>sPHENIX</a:t>
            </a:r>
            <a:r>
              <a:rPr lang="en-US" dirty="0" smtClean="0"/>
              <a:t>/</a:t>
            </a:r>
            <a:r>
              <a:rPr lang="en-US" dirty="0" smtClean="0"/>
              <a:t>MVTX Specs</a:t>
            </a:r>
            <a:endParaRPr lang="en-US" dirty="0" smtClean="0"/>
          </a:p>
          <a:p>
            <a:pPr lvl="1"/>
            <a:r>
              <a:rPr lang="en-US" dirty="0" smtClean="0"/>
              <a:t>Peak A+A collision rate:  </a:t>
            </a:r>
            <a:r>
              <a:rPr lang="en-US" dirty="0" smtClean="0"/>
              <a:t>200kHz</a:t>
            </a:r>
            <a:r>
              <a:rPr lang="en-US" dirty="0" smtClean="0"/>
              <a:t>(ALICE): </a:t>
            </a:r>
            <a:r>
              <a:rPr lang="en-US" dirty="0" smtClean="0"/>
              <a:t>200kHz</a:t>
            </a:r>
            <a:r>
              <a:rPr lang="en-US" dirty="0" smtClean="0"/>
              <a:t>(</a:t>
            </a:r>
            <a:r>
              <a:rPr lang="en-US" dirty="0" err="1" smtClean="0"/>
              <a:t>sPHENIX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pPr lvl="1"/>
            <a:r>
              <a:rPr lang="en-US" dirty="0" smtClean="0"/>
              <a:t>Peak </a:t>
            </a:r>
            <a:r>
              <a:rPr lang="en-US" dirty="0" err="1" smtClean="0"/>
              <a:t>p+p</a:t>
            </a:r>
            <a:r>
              <a:rPr lang="en-US" dirty="0" smtClean="0"/>
              <a:t> collision rate: 1MHz(</a:t>
            </a:r>
            <a:r>
              <a:rPr lang="en-US" dirty="0" smtClean="0"/>
              <a:t>ALICE):12MHz</a:t>
            </a:r>
            <a:r>
              <a:rPr lang="en-US" dirty="0" smtClean="0"/>
              <a:t>(</a:t>
            </a:r>
            <a:r>
              <a:rPr lang="en-US" dirty="0" err="1" smtClean="0"/>
              <a:t>sPHENIX</a:t>
            </a:r>
            <a:r>
              <a:rPr lang="en-US" dirty="0" smtClean="0"/>
              <a:t>) </a:t>
            </a:r>
          </a:p>
          <a:p>
            <a:endParaRPr lang="en-US" dirty="0" smtClean="0"/>
          </a:p>
          <a:p>
            <a:pPr lvl="1"/>
            <a:r>
              <a:rPr lang="en-US" dirty="0" smtClean="0"/>
              <a:t>Event </a:t>
            </a:r>
            <a:r>
              <a:rPr lang="en-US" dirty="0" smtClean="0"/>
              <a:t>hit size </a:t>
            </a:r>
            <a:r>
              <a:rPr lang="en-US" dirty="0" smtClean="0"/>
              <a:t>per collision: </a:t>
            </a:r>
            <a:r>
              <a:rPr lang="en-US" dirty="0" err="1" smtClean="0"/>
              <a:t>sPHENIX</a:t>
            </a:r>
            <a:r>
              <a:rPr lang="en-US" dirty="0" smtClean="0"/>
              <a:t> = 1/3 ALICE</a:t>
            </a:r>
          </a:p>
          <a:p>
            <a:endParaRPr lang="en-US" dirty="0" smtClean="0"/>
          </a:p>
          <a:p>
            <a:pPr lvl="1"/>
            <a:r>
              <a:rPr lang="en-US" dirty="0" smtClean="0"/>
              <a:t>Trigger/readout rate:   50kHz (ALICE): 15kHz(</a:t>
            </a:r>
            <a:r>
              <a:rPr lang="en-US" dirty="0" err="1" smtClean="0"/>
              <a:t>sPHENIX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r>
              <a:rPr lang="en-US" dirty="0" smtClean="0"/>
              <a:t>Hardware:</a:t>
            </a:r>
          </a:p>
          <a:p>
            <a:pPr lvl="1"/>
            <a:r>
              <a:rPr lang="en-US" dirty="0" smtClean="0"/>
              <a:t>3-layer of MAPS staves:  identical ALICE/IB and MVTX</a:t>
            </a:r>
          </a:p>
          <a:p>
            <a:pPr lvl="1"/>
            <a:r>
              <a:rPr lang="en-US" dirty="0" smtClean="0"/>
              <a:t>Stave readout: 1 stave/RU(ITS/IB, </a:t>
            </a:r>
            <a:r>
              <a:rPr lang="en-US" dirty="0" err="1" smtClean="0"/>
              <a:t>sPHENIX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RU links: 8 RU/CRU(ITS/IB), 8RU/FELIX(</a:t>
            </a:r>
            <a:r>
              <a:rPr lang="en-US" dirty="0" err="1" smtClean="0"/>
              <a:t>sPHENIX</a:t>
            </a:r>
            <a:r>
              <a:rPr lang="en-US" dirty="0" smtClean="0"/>
              <a:t>)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12</a:t>
            </a:fld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5549550" y="3696086"/>
            <a:ext cx="3374376" cy="1938747"/>
            <a:chOff x="5384494" y="4782728"/>
            <a:chExt cx="3374376" cy="1938747"/>
          </a:xfrm>
        </p:grpSpPr>
        <p:pic>
          <p:nvPicPr>
            <p:cNvPr id="8" name="Picture 7" descr="Projection_pp_dNdeta.g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4494" y="5144505"/>
              <a:ext cx="3374376" cy="157697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5802457" y="4782728"/>
              <a:ext cx="25690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>
                  <a:solidFill>
                    <a:srgbClr val="FF0000"/>
                  </a:solidFill>
                </a:rPr>
                <a:t>dN</a:t>
              </a:r>
              <a:r>
                <a:rPr lang="en-US" sz="1400" dirty="0" smtClean="0">
                  <a:solidFill>
                    <a:srgbClr val="FF0000"/>
                  </a:solidFill>
                </a:rPr>
                <a:t>/</a:t>
              </a:r>
              <a:r>
                <a:rPr lang="en-US" sz="1400" dirty="0" err="1" smtClean="0">
                  <a:solidFill>
                    <a:srgbClr val="FF0000"/>
                  </a:solidFill>
                </a:rPr>
                <a:t>dη</a:t>
              </a:r>
              <a:r>
                <a:rPr lang="en-US" sz="1400" dirty="0" smtClean="0">
                  <a:solidFill>
                    <a:srgbClr val="FF0000"/>
                  </a:solidFill>
                </a:rPr>
                <a:t>: </a:t>
              </a:r>
              <a:r>
                <a:rPr lang="en-US" sz="1400" dirty="0" err="1" smtClean="0">
                  <a:solidFill>
                    <a:srgbClr val="FF0000"/>
                  </a:solidFill>
                </a:rPr>
                <a:t>sPHENIX</a:t>
              </a:r>
              <a:r>
                <a:rPr lang="en-US" sz="1400" dirty="0" smtClean="0">
                  <a:solidFill>
                    <a:srgbClr val="FF0000"/>
                  </a:solidFill>
                </a:rPr>
                <a:t> = 1/3 ALICE (</a:t>
              </a:r>
              <a:r>
                <a:rPr lang="en-US" sz="1400" dirty="0" err="1" smtClean="0">
                  <a:solidFill>
                    <a:srgbClr val="FF0000"/>
                  </a:solidFill>
                </a:rPr>
                <a:t>pp</a:t>
              </a:r>
              <a:r>
                <a:rPr lang="en-US" sz="1400" dirty="0" smtClean="0">
                  <a:solidFill>
                    <a:srgbClr val="FF0000"/>
                  </a:solidFill>
                </a:rPr>
                <a:t>)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2132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Dell Servers &amp; Readout Cards</a:t>
            </a:r>
            <a:endParaRPr lang="en-US" dirty="0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93" b="38844"/>
          <a:stretch>
            <a:fillRect/>
          </a:stretch>
        </p:blipFill>
        <p:spPr bwMode="auto">
          <a:xfrm>
            <a:off x="300088" y="980660"/>
            <a:ext cx="3857625" cy="261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4" b="27031"/>
          <a:stretch>
            <a:fillRect/>
          </a:stretch>
        </p:blipFill>
        <p:spPr bwMode="auto">
          <a:xfrm>
            <a:off x="5524550" y="4476335"/>
            <a:ext cx="1619250" cy="189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63" b="25063"/>
          <a:stretch>
            <a:fillRect/>
          </a:stretch>
        </p:blipFill>
        <p:spPr bwMode="auto">
          <a:xfrm>
            <a:off x="4314875" y="980660"/>
            <a:ext cx="3857625" cy="342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300087" y="4221110"/>
            <a:ext cx="3857625" cy="19669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 few comments: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Tested on a DELL server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LENGTH !!!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WIDTH !!!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It is not “easy” to install it, to be compared with the actual CRU</a:t>
            </a:r>
          </a:p>
        </p:txBody>
      </p:sp>
    </p:spTree>
    <p:extLst>
      <p:ext uri="{BB962C8B-B14F-4D97-AF65-F5344CB8AC3E}">
        <p14:creationId xmlns:p14="http://schemas.microsoft.com/office/powerpoint/2010/main" val="4227378308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FireFly</a:t>
            </a:r>
            <a:r>
              <a:rPr lang="en-US" dirty="0" smtClean="0"/>
              <a:t> Cables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333557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MOSAIC Test Bench @LANL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57852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12559"/>
            <a:ext cx="6172200" cy="93132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Test under internal trigger (40MHz)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28823"/>
            <a:ext cx="8229600" cy="87944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Readout speed </a:t>
            </a:r>
            <a:r>
              <a:rPr lang="en-US" dirty="0" smtClean="0">
                <a:solidFill>
                  <a:srgbClr val="FF0000"/>
                </a:solidFill>
              </a:rPr>
              <a:t>1.2 Gb/s </a:t>
            </a:r>
            <a:r>
              <a:rPr lang="en-US" dirty="0" smtClean="0"/>
              <a:t>and 50 injections.</a:t>
            </a:r>
          </a:p>
          <a:p>
            <a:r>
              <a:rPr lang="en-US" dirty="0" smtClean="0"/>
              <a:t>Scan the noise per pixel and the average value is 7.47±1.80 (e).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D01EE-4F77-4642-9649-0A0D12D3C72B}" type="slidenum">
              <a:rPr lang="en-US" smtClean="0"/>
              <a:t>123</a:t>
            </a:fld>
            <a:endParaRPr lang="en-US"/>
          </a:p>
        </p:txBody>
      </p:sp>
      <p:pic>
        <p:nvPicPr>
          <p:cNvPr id="4" name="Picture 3" descr="FitValues_170522_174510.dat_nois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056539"/>
            <a:ext cx="7048560" cy="44046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993441" y="702365"/>
            <a:ext cx="1202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Xuan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62841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12559"/>
            <a:ext cx="6172200" cy="93132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Test under internal trigger (40MHz)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781" y="1166728"/>
            <a:ext cx="8511900" cy="927144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Readout speed </a:t>
            </a:r>
            <a:r>
              <a:rPr lang="en-US" dirty="0" smtClean="0">
                <a:solidFill>
                  <a:srgbClr val="FF0000"/>
                </a:solidFill>
              </a:rPr>
              <a:t>600 Mb/s </a:t>
            </a:r>
            <a:r>
              <a:rPr lang="en-US" dirty="0" smtClean="0"/>
              <a:t>and 50 injections.</a:t>
            </a:r>
          </a:p>
          <a:p>
            <a:r>
              <a:rPr lang="en-US" dirty="0" smtClean="0"/>
              <a:t>Scan the noise per pixel and the average value is 7.53±1.76 (e).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D01EE-4F77-4642-9649-0A0D12D3C72B}" type="slidenum">
              <a:rPr lang="en-US" smtClean="0"/>
              <a:t>124</a:t>
            </a:fld>
            <a:endParaRPr lang="en-US"/>
          </a:p>
        </p:txBody>
      </p:sp>
      <p:pic>
        <p:nvPicPr>
          <p:cNvPr id="7" name="Picture 6" descr="FitValues_170523_152351.dat_nois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187302"/>
            <a:ext cx="6858000" cy="4285535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70922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638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External Trigger and Source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711" y="1301558"/>
            <a:ext cx="4166210" cy="470160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Single chip readout</a:t>
            </a:r>
          </a:p>
          <a:p>
            <a:endParaRPr lang="en-US" sz="2800" dirty="0"/>
          </a:p>
          <a:p>
            <a:r>
              <a:rPr lang="en-US" sz="2800" dirty="0" smtClean="0"/>
              <a:t>Use </a:t>
            </a:r>
            <a:r>
              <a:rPr lang="en-US" sz="2800" dirty="0"/>
              <a:t>a pulse generator as the external trigger </a:t>
            </a:r>
            <a:endParaRPr lang="en-US" sz="2800" dirty="0" smtClean="0"/>
          </a:p>
          <a:p>
            <a:endParaRPr lang="en-US" sz="2800" dirty="0"/>
          </a:p>
          <a:p>
            <a:r>
              <a:rPr lang="en-US" sz="2800" dirty="0" smtClean="0"/>
              <a:t>Use the Strontium-90 to produce beta rays. </a:t>
            </a:r>
            <a:endParaRPr lang="en-US" sz="2800" dirty="0"/>
          </a:p>
          <a:p>
            <a:pPr lvl="1"/>
            <a:r>
              <a:rPr lang="en-US" sz="2400" dirty="0" smtClean="0"/>
              <a:t>Vary  the distance between the source and the silicon chip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D01EE-4F77-4642-9649-0A0D12D3C72B}" type="slidenum">
              <a:rPr lang="en-US" smtClean="0"/>
              <a:t>125</a:t>
            </a:fld>
            <a:endParaRPr lang="en-US"/>
          </a:p>
        </p:txBody>
      </p:sp>
      <p:pic>
        <p:nvPicPr>
          <p:cNvPr id="7" name="Picture 6" descr="Sr90_setu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178" y="1165638"/>
            <a:ext cx="3870043" cy="51600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93906" y="2598491"/>
            <a:ext cx="6212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Sr-90</a:t>
            </a:r>
            <a:endParaRPr lang="en-US" sz="1600" dirty="0">
              <a:solidFill>
                <a:srgbClr val="FF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6893906" y="2937045"/>
            <a:ext cx="262049" cy="7679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713953" y="5269947"/>
            <a:ext cx="1206380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1kHZ trigger</a:t>
            </a:r>
            <a:endParaRPr lang="en-US" sz="1600" dirty="0">
              <a:solidFill>
                <a:srgbClr val="FF0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8266488" y="5108121"/>
            <a:ext cx="1" cy="2205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721054" y="396973"/>
            <a:ext cx="1117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Xuan</a:t>
            </a:r>
            <a:r>
              <a:rPr lang="en-US" dirty="0" smtClean="0"/>
              <a:t> et al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325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8055" y="155858"/>
            <a:ext cx="7657296" cy="9318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A Single-chip MAPS Telescope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4632"/>
            <a:ext cx="8087968" cy="331726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Check the readout occupancy and efficiency under different internal trigger clock (10-40MHz), readout speed (400-1200Mb/s) and threshold (set up by the analog signal or the configuration file?).</a:t>
            </a:r>
          </a:p>
          <a:p>
            <a:endParaRPr lang="en-US" dirty="0" smtClean="0"/>
          </a:p>
          <a:p>
            <a:r>
              <a:rPr lang="en-US" dirty="0" smtClean="0"/>
              <a:t>Set </a:t>
            </a:r>
            <a:r>
              <a:rPr lang="en-US" dirty="0"/>
              <a:t>cosmic ray triggers with scintillator bars or pads to read out single MVTX chip with the external coincidence cosmic ray trigger.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Design of single chip based telescope in progress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1BD1F-1007-2E4E-BDA1-54FFF8518B66}" type="slidenum">
              <a:rPr lang="en-US" smtClean="0"/>
              <a:t>126</a:t>
            </a:fld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1481138" y="4905376"/>
            <a:ext cx="2362200" cy="1816101"/>
            <a:chOff x="419100" y="4905374"/>
            <a:chExt cx="3149600" cy="1816101"/>
          </a:xfrm>
        </p:grpSpPr>
        <p:sp>
          <p:nvSpPr>
            <p:cNvPr id="5" name="Rectangle 4"/>
            <p:cNvSpPr/>
            <p:nvPr/>
          </p:nvSpPr>
          <p:spPr>
            <a:xfrm>
              <a:off x="746125" y="5302250"/>
              <a:ext cx="2794000" cy="206375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755650" y="6264275"/>
              <a:ext cx="2794000" cy="206375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946150" y="5867400"/>
              <a:ext cx="2324100" cy="4571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/>
            <p:cNvCxnSpPr/>
            <p:nvPr/>
          </p:nvCxnSpPr>
          <p:spPr>
            <a:xfrm flipH="1">
              <a:off x="457200" y="5508625"/>
              <a:ext cx="309245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419100" y="5930900"/>
              <a:ext cx="309245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476250" y="6480175"/>
              <a:ext cx="309245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450850" y="5302250"/>
              <a:ext cx="6350" cy="1301750"/>
            </a:xfrm>
            <a:prstGeom prst="line">
              <a:avLst/>
            </a:prstGeom>
            <a:ln w="1016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H="1">
              <a:off x="1444625" y="4984749"/>
              <a:ext cx="1254125" cy="1736726"/>
            </a:xfrm>
            <a:prstGeom prst="straightConnector1">
              <a:avLst/>
            </a:prstGeom>
            <a:ln>
              <a:solidFill>
                <a:srgbClr val="FF66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2752808" y="4905374"/>
              <a:ext cx="4782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>
                  <a:solidFill>
                    <a:srgbClr val="FF6600"/>
                  </a:solidFill>
                </a:rPr>
                <a:t>μ</a:t>
              </a:r>
              <a:r>
                <a:rPr lang="en-US" baseline="30000" dirty="0">
                  <a:solidFill>
                    <a:srgbClr val="FF6600"/>
                  </a:solidFill>
                </a:rPr>
                <a:t>-</a:t>
              </a:r>
              <a:endParaRPr lang="en-US" dirty="0">
                <a:solidFill>
                  <a:srgbClr val="FF6600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822031" y="4914902"/>
            <a:ext cx="2362200" cy="1816101"/>
            <a:chOff x="419100" y="4905374"/>
            <a:chExt cx="3149600" cy="1816101"/>
          </a:xfrm>
        </p:grpSpPr>
        <p:sp>
          <p:nvSpPr>
            <p:cNvPr id="20" name="Rectangle 19"/>
            <p:cNvSpPr/>
            <p:nvPr/>
          </p:nvSpPr>
          <p:spPr>
            <a:xfrm>
              <a:off x="746125" y="5302250"/>
              <a:ext cx="2794000" cy="206375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55650" y="6264275"/>
              <a:ext cx="2794000" cy="206375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993775" y="5867400"/>
              <a:ext cx="2324100" cy="4571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/>
            <p:cNvCxnSpPr/>
            <p:nvPr/>
          </p:nvCxnSpPr>
          <p:spPr>
            <a:xfrm flipH="1">
              <a:off x="457200" y="5508625"/>
              <a:ext cx="309245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>
              <a:off x="419100" y="5930900"/>
              <a:ext cx="309245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>
              <a:off x="476250" y="6480175"/>
              <a:ext cx="309245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450850" y="5302250"/>
              <a:ext cx="6350" cy="1301750"/>
            </a:xfrm>
            <a:prstGeom prst="line">
              <a:avLst/>
            </a:prstGeom>
            <a:ln w="1016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H="1">
              <a:off x="1444625" y="4984749"/>
              <a:ext cx="1254125" cy="1736726"/>
            </a:xfrm>
            <a:prstGeom prst="straightConnector1">
              <a:avLst/>
            </a:prstGeom>
            <a:ln>
              <a:solidFill>
                <a:srgbClr val="FF66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2752808" y="4905374"/>
              <a:ext cx="4782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>
                  <a:solidFill>
                    <a:srgbClr val="FF6600"/>
                  </a:solidFill>
                </a:rPr>
                <a:t>μ</a:t>
              </a:r>
              <a:r>
                <a:rPr lang="en-US" baseline="30000" dirty="0">
                  <a:solidFill>
                    <a:srgbClr val="FF6600"/>
                  </a:solidFill>
                </a:rPr>
                <a:t>-</a:t>
              </a:r>
              <a:endParaRPr lang="en-US" dirty="0">
                <a:solidFill>
                  <a:srgbClr val="FF6600"/>
                </a:solidFill>
              </a:endParaRPr>
            </a:p>
          </p:txBody>
        </p:sp>
      </p:grpSp>
      <p:sp>
        <p:nvSpPr>
          <p:cNvPr id="29" name="Rectangle 28"/>
          <p:cNvSpPr/>
          <p:nvPr/>
        </p:nvSpPr>
        <p:spPr>
          <a:xfrm>
            <a:off x="5260181" y="6061078"/>
            <a:ext cx="1743075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/>
          <p:cNvCxnSpPr/>
          <p:nvPr/>
        </p:nvCxnSpPr>
        <p:spPr>
          <a:xfrm flipH="1">
            <a:off x="4864894" y="6124575"/>
            <a:ext cx="231933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5260181" y="5695954"/>
            <a:ext cx="1743075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/>
          <p:cNvCxnSpPr/>
          <p:nvPr/>
        </p:nvCxnSpPr>
        <p:spPr>
          <a:xfrm flipH="1">
            <a:off x="4864894" y="5759451"/>
            <a:ext cx="231933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816718" y="4841875"/>
            <a:ext cx="16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Efficiency tester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996934" y="4847708"/>
            <a:ext cx="1535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Simple tracker</a:t>
            </a:r>
          </a:p>
        </p:txBody>
      </p:sp>
      <p:sp>
        <p:nvSpPr>
          <p:cNvPr id="35" name="Right Arrow 34"/>
          <p:cNvSpPr/>
          <p:nvPr/>
        </p:nvSpPr>
        <p:spPr>
          <a:xfrm>
            <a:off x="4112038" y="5800089"/>
            <a:ext cx="519494" cy="31940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7018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4359"/>
            <a:ext cx="8229600" cy="1143000"/>
          </a:xfrm>
        </p:spPr>
        <p:txBody>
          <a:bodyPr/>
          <a:lstStyle/>
          <a:p>
            <a:r>
              <a:rPr lang="en-US" dirty="0"/>
              <a:t>MVTX Pre-proposal Submitted!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1000" y="1193253"/>
            <a:ext cx="6355681" cy="2632724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Pre-proposal submitted to DOE, 2/2017</a:t>
            </a:r>
          </a:p>
          <a:p>
            <a:pPr lvl="1"/>
            <a:r>
              <a:rPr lang="en-US" dirty="0" smtClean="0"/>
              <a:t>Follow-up discussions with DOE and BNL managers</a:t>
            </a:r>
          </a:p>
          <a:p>
            <a:pPr lvl="1"/>
            <a:r>
              <a:rPr lang="en-US" dirty="0" smtClean="0"/>
              <a:t>Weekly </a:t>
            </a:r>
            <a:r>
              <a:rPr lang="en-US" dirty="0" err="1" smtClean="0"/>
              <a:t>proj</a:t>
            </a:r>
            <a:r>
              <a:rPr lang="en-US" dirty="0" smtClean="0"/>
              <a:t>. leaders meeting BNL/LANL/LBNL/MIT </a:t>
            </a:r>
          </a:p>
          <a:p>
            <a:r>
              <a:rPr lang="en-US" dirty="0" smtClean="0"/>
              <a:t>Plan to </a:t>
            </a:r>
            <a:r>
              <a:rPr lang="en-US" dirty="0"/>
              <a:t>u</a:t>
            </a:r>
            <a:r>
              <a:rPr lang="en-US" dirty="0" smtClean="0"/>
              <a:t>pdate proposal to DOE, late 2017 </a:t>
            </a:r>
          </a:p>
          <a:p>
            <a:pPr lvl="1"/>
            <a:r>
              <a:rPr lang="en-US" dirty="0" smtClean="0"/>
              <a:t>Expanded science “CD0” +  Cost &amp; Schedule “CD1”</a:t>
            </a:r>
          </a:p>
          <a:p>
            <a:pPr lvl="1"/>
            <a:r>
              <a:rPr lang="en-US" dirty="0" smtClean="0"/>
              <a:t>Assumed funding starts in FY18</a:t>
            </a:r>
            <a:endParaRPr lang="en-US" dirty="0"/>
          </a:p>
          <a:p>
            <a:r>
              <a:rPr lang="en-US" dirty="0" smtClean="0"/>
              <a:t>A growing collaboration </a:t>
            </a:r>
          </a:p>
          <a:p>
            <a:pPr lvl="1"/>
            <a:r>
              <a:rPr lang="en-US" dirty="0" smtClean="0"/>
              <a:t>15+ institutions from US and abroad</a:t>
            </a:r>
          </a:p>
        </p:txBody>
      </p:sp>
      <p:pic>
        <p:nvPicPr>
          <p:cNvPr id="6" name="Picture 5" descr="sPHENIX-MVTX-CoverP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363" y="1177359"/>
            <a:ext cx="1985818" cy="2569882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1726-F143-3942-A44A-3703A59C6770}" type="slidenum">
              <a:rPr lang="en-US" smtClean="0"/>
              <a:t>13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81000" y="4081469"/>
            <a:ext cx="8534400" cy="230832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dirty="0"/>
              <a:t>“Adopt” </a:t>
            </a:r>
            <a:r>
              <a:rPr lang="en-US" sz="1600" dirty="0" smtClean="0"/>
              <a:t>ALICE ITS Upgrade Inner Barrel </a:t>
            </a:r>
            <a:r>
              <a:rPr lang="en-US" sz="1600" dirty="0"/>
              <a:t>3-layer </a:t>
            </a:r>
            <a:r>
              <a:rPr lang="en-US" sz="1600" dirty="0" smtClean="0"/>
              <a:t>MAPS detector</a:t>
            </a:r>
            <a:endParaRPr lang="en-US" sz="1600" dirty="0"/>
          </a:p>
          <a:p>
            <a:pPr marL="742950" lvl="1" indent="-285750">
              <a:buFontTx/>
              <a:buChar char="-"/>
            </a:pPr>
            <a:r>
              <a:rPr lang="en-US" sz="1600" dirty="0">
                <a:solidFill>
                  <a:srgbClr val="FF0000"/>
                </a:solidFill>
              </a:rPr>
              <a:t>Mini. risk, </a:t>
            </a:r>
            <a:r>
              <a:rPr lang="en-US" sz="1600" dirty="0" smtClean="0">
                <a:solidFill>
                  <a:srgbClr val="FF0000"/>
                </a:solidFill>
              </a:rPr>
              <a:t>Max</a:t>
            </a:r>
            <a:r>
              <a:rPr lang="en-US" sz="1600" dirty="0">
                <a:solidFill>
                  <a:srgbClr val="FF0000"/>
                </a:solidFill>
              </a:rPr>
              <a:t>. Physics</a:t>
            </a:r>
          </a:p>
          <a:p>
            <a:pPr marL="285750" indent="-285750">
              <a:buFontTx/>
              <a:buChar char="-"/>
            </a:pPr>
            <a:endParaRPr lang="en-US" sz="1600" dirty="0" smtClean="0"/>
          </a:p>
          <a:p>
            <a:pPr marL="285750" indent="-285750">
              <a:buFontTx/>
              <a:buChar char="-"/>
            </a:pPr>
            <a:r>
              <a:rPr lang="en-US" sz="1600" dirty="0" smtClean="0"/>
              <a:t>Precision </a:t>
            </a:r>
            <a:r>
              <a:rPr lang="en-US" sz="1600" dirty="0" err="1" smtClean="0"/>
              <a:t>vertexing</a:t>
            </a:r>
            <a:r>
              <a:rPr lang="en-US" sz="1600" dirty="0" smtClean="0"/>
              <a:t> for b-jet/B-hadron tagging in HI with high efficiency and high purity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B-jet modification in QGP at low-medium </a:t>
            </a:r>
            <a:r>
              <a:rPr lang="en-US" sz="1600" dirty="0" err="1" smtClean="0"/>
              <a:t>pT</a:t>
            </a:r>
            <a:r>
              <a:rPr lang="en-US" sz="1600" dirty="0" smtClean="0"/>
              <a:t> to determine QGP properties, study mass-dependence on collisional </a:t>
            </a:r>
            <a:r>
              <a:rPr lang="en-US" sz="1600" dirty="0" err="1" smtClean="0"/>
              <a:t>vs</a:t>
            </a:r>
            <a:r>
              <a:rPr lang="en-US" sz="1600" dirty="0" smtClean="0"/>
              <a:t> </a:t>
            </a:r>
            <a:r>
              <a:rPr lang="en-US" sz="1600" dirty="0" err="1" smtClean="0"/>
              <a:t>radiative</a:t>
            </a:r>
            <a:r>
              <a:rPr lang="en-US" sz="1600" dirty="0" smtClean="0"/>
              <a:t> energy loss, flow etc. </a:t>
            </a:r>
          </a:p>
          <a:p>
            <a:pPr marL="285750" indent="-285750">
              <a:buFontTx/>
              <a:buChar char="-"/>
            </a:pPr>
            <a:endParaRPr lang="en-US" sz="1600" dirty="0" smtClean="0"/>
          </a:p>
          <a:p>
            <a:pPr marL="285750" indent="-285750">
              <a:buFontTx/>
              <a:buChar char="-"/>
            </a:pPr>
            <a:r>
              <a:rPr lang="en-US" sz="1600" dirty="0" smtClean="0"/>
              <a:t>A separate DOE </a:t>
            </a:r>
            <a:r>
              <a:rPr lang="en-US" sz="1600" dirty="0" smtClean="0"/>
              <a:t>upgrade fund</a:t>
            </a:r>
            <a:r>
              <a:rPr lang="en-US" sz="1600" dirty="0" smtClean="0"/>
              <a:t> </a:t>
            </a:r>
            <a:r>
              <a:rPr lang="en-US" sz="1600" dirty="0" smtClean="0"/>
              <a:t>to build the full detector, </a:t>
            </a:r>
            <a:r>
              <a:rPr lang="en-US" sz="1600" b="1" dirty="0" smtClean="0"/>
              <a:t>WBS 1.12</a:t>
            </a:r>
            <a:r>
              <a:rPr lang="en-US" sz="1600" dirty="0" smtClean="0"/>
              <a:t>, ~$5M for construction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Early R&amp;D by LANL LDRD, $5M, FY17-19, </a:t>
            </a:r>
            <a:r>
              <a:rPr lang="en-US" sz="1600" dirty="0" smtClean="0"/>
              <a:t>readout, </a:t>
            </a:r>
            <a:r>
              <a:rPr lang="en-US" sz="1600" dirty="0" smtClean="0"/>
              <a:t>mechanical </a:t>
            </a:r>
            <a:r>
              <a:rPr lang="en-US" sz="1600" dirty="0" smtClean="0"/>
              <a:t>design and physics </a:t>
            </a:r>
            <a:r>
              <a:rPr lang="en-US" sz="1600" dirty="0" smtClean="0"/>
              <a:t>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853691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9"/>
            <a:ext cx="8229600" cy="1000199"/>
          </a:xfrm>
        </p:spPr>
        <p:txBody>
          <a:bodyPr/>
          <a:lstStyle/>
          <a:p>
            <a:r>
              <a:rPr lang="en-US" dirty="0" smtClean="0"/>
              <a:t>Scope of the MVTX Project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152400" y="990602"/>
            <a:ext cx="4495800" cy="5005916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MAPS staves &amp; Electronics</a:t>
            </a:r>
          </a:p>
          <a:p>
            <a:pPr lvl="1"/>
            <a:r>
              <a:rPr lang="en-US" dirty="0"/>
              <a:t>MAPS </a:t>
            </a:r>
            <a:r>
              <a:rPr lang="en-US" dirty="0" smtClean="0"/>
              <a:t>staves “</a:t>
            </a:r>
            <a:r>
              <a:rPr lang="en-US" dirty="0" err="1" smtClean="0"/>
              <a:t>MoU</a:t>
            </a:r>
            <a:r>
              <a:rPr lang="en-US" dirty="0" smtClean="0"/>
              <a:t>” to build 68 ITS </a:t>
            </a:r>
            <a:r>
              <a:rPr lang="en-US" dirty="0"/>
              <a:t>i</a:t>
            </a:r>
            <a:r>
              <a:rPr lang="en-US" dirty="0" smtClean="0"/>
              <a:t>nner Barrel </a:t>
            </a:r>
            <a:r>
              <a:rPr lang="en-US" dirty="0"/>
              <a:t>S</a:t>
            </a:r>
            <a:r>
              <a:rPr lang="en-US" dirty="0" smtClean="0"/>
              <a:t>taves</a:t>
            </a:r>
          </a:p>
          <a:p>
            <a:pPr lvl="2"/>
            <a:r>
              <a:rPr lang="en-US" dirty="0"/>
              <a:t>No modification </a:t>
            </a:r>
            <a:endParaRPr lang="en-US" dirty="0" smtClean="0"/>
          </a:p>
          <a:p>
            <a:pPr lvl="1"/>
            <a:r>
              <a:rPr lang="en-US" dirty="0" smtClean="0"/>
              <a:t>Readout </a:t>
            </a:r>
            <a:r>
              <a:rPr lang="en-US" dirty="0" smtClean="0"/>
              <a:t>Electronics</a:t>
            </a:r>
            <a:endParaRPr lang="en-US" dirty="0" smtClean="0"/>
          </a:p>
          <a:p>
            <a:pPr lvl="2"/>
            <a:r>
              <a:rPr lang="en-US" dirty="0" smtClean="0"/>
              <a:t>Frontend:  ALICE/ITS, RU </a:t>
            </a:r>
          </a:p>
          <a:p>
            <a:pPr lvl="2"/>
            <a:r>
              <a:rPr lang="en-US" dirty="0" smtClean="0"/>
              <a:t>Backend: ATLAS FELIX</a:t>
            </a:r>
          </a:p>
          <a:p>
            <a:pPr lvl="2"/>
            <a:r>
              <a:rPr lang="en-US" dirty="0" smtClean="0">
                <a:solidFill>
                  <a:srgbClr val="008000"/>
                </a:solidFill>
              </a:rPr>
              <a:t>Modify/reprogram RU &amp; FELIX for </a:t>
            </a:r>
            <a:r>
              <a:rPr lang="en-US" dirty="0" err="1" smtClean="0">
                <a:solidFill>
                  <a:srgbClr val="008000"/>
                </a:solidFill>
              </a:rPr>
              <a:t>sPHENIX</a:t>
            </a:r>
            <a:r>
              <a:rPr lang="en-US" dirty="0" smtClean="0">
                <a:solidFill>
                  <a:srgbClr val="008000"/>
                </a:solidFill>
              </a:rPr>
              <a:t> </a:t>
            </a:r>
          </a:p>
          <a:p>
            <a:pPr lvl="2"/>
            <a:r>
              <a:rPr lang="en-US" dirty="0" smtClean="0"/>
              <a:t>R&amp;D by LANL LDRD, </a:t>
            </a:r>
            <a:r>
              <a:rPr lang="en-US" dirty="0" smtClean="0"/>
              <a:t>in </a:t>
            </a:r>
            <a:r>
              <a:rPr lang="en-US" dirty="0" err="1" smtClean="0"/>
              <a:t>collab</a:t>
            </a:r>
            <a:r>
              <a:rPr lang="en-US" dirty="0" smtClean="0"/>
              <a:t>. w/ LBNL</a:t>
            </a:r>
            <a:r>
              <a:rPr lang="en-US" dirty="0" smtClean="0"/>
              <a:t>/UT-</a:t>
            </a:r>
            <a:r>
              <a:rPr lang="en-US" dirty="0" smtClean="0"/>
              <a:t>Austin et al</a:t>
            </a:r>
            <a:endParaRPr lang="en-US" dirty="0" smtClean="0"/>
          </a:p>
          <a:p>
            <a:pPr lvl="1"/>
            <a:r>
              <a:rPr lang="en-US" dirty="0" smtClean="0"/>
              <a:t>Production: </a:t>
            </a:r>
            <a:endParaRPr lang="en-US" dirty="0" smtClean="0"/>
          </a:p>
          <a:p>
            <a:pPr lvl="2"/>
            <a:r>
              <a:rPr lang="en-US" dirty="0" smtClean="0"/>
              <a:t>Extend ALICE/ITS MAPS stave </a:t>
            </a:r>
            <a:r>
              <a:rPr lang="en-US" dirty="0" smtClean="0"/>
              <a:t>production</a:t>
            </a:r>
          </a:p>
          <a:p>
            <a:pPr lvl="3"/>
            <a:r>
              <a:rPr lang="en-US" dirty="0" smtClean="0"/>
              <a:t>WBS 1.5.3.1</a:t>
            </a:r>
            <a:endParaRPr lang="en-US" dirty="0" smtClean="0"/>
          </a:p>
          <a:p>
            <a:pPr lvl="3"/>
            <a:r>
              <a:rPr lang="en-US" dirty="0" err="1" smtClean="0"/>
              <a:t>sPHENIX</a:t>
            </a:r>
            <a:r>
              <a:rPr lang="en-US" dirty="0" smtClean="0"/>
              <a:t> personnel help </a:t>
            </a:r>
            <a:r>
              <a:rPr lang="en-US" dirty="0" smtClean="0"/>
              <a:t>at </a:t>
            </a:r>
            <a:r>
              <a:rPr lang="en-US" dirty="0" smtClean="0"/>
              <a:t>CERN</a:t>
            </a:r>
          </a:p>
          <a:p>
            <a:pPr lvl="2"/>
            <a:r>
              <a:rPr lang="en-US" dirty="0"/>
              <a:t>R</a:t>
            </a:r>
            <a:r>
              <a:rPr lang="en-US" dirty="0" smtClean="0"/>
              <a:t>eproduce additional ALICE RU &amp; FELIX for </a:t>
            </a:r>
            <a:r>
              <a:rPr lang="en-US" dirty="0" err="1" smtClean="0"/>
              <a:t>sPHENIX</a:t>
            </a:r>
            <a:endParaRPr lang="en-US" dirty="0" smtClean="0"/>
          </a:p>
          <a:p>
            <a:pPr lvl="3"/>
            <a:r>
              <a:rPr lang="en-US" dirty="0" smtClean="0"/>
              <a:t>WBS 1.5.2.1, UT-Austin  </a:t>
            </a:r>
          </a:p>
          <a:p>
            <a:pPr lvl="3"/>
            <a:r>
              <a:rPr lang="en-US" dirty="0" smtClean="0"/>
              <a:t>WBS 1.5.2.2</a:t>
            </a:r>
            <a:r>
              <a:rPr lang="en-US" dirty="0" smtClean="0"/>
              <a:t> , LANL</a:t>
            </a:r>
          </a:p>
          <a:p>
            <a:pPr lvl="2"/>
            <a:r>
              <a:rPr lang="en-US" dirty="0" smtClean="0"/>
              <a:t>Final </a:t>
            </a:r>
            <a:r>
              <a:rPr lang="en-US" dirty="0" smtClean="0"/>
              <a:t>assembly and test in </a:t>
            </a:r>
            <a:r>
              <a:rPr lang="en-US" dirty="0" smtClean="0"/>
              <a:t>US</a:t>
            </a:r>
          </a:p>
          <a:p>
            <a:pPr lvl="3"/>
            <a:r>
              <a:rPr lang="en-US" dirty="0" smtClean="0"/>
              <a:t>WBS 1.5.3, LBNL</a:t>
            </a:r>
            <a:endParaRPr lang="en-US" dirty="0" smtClean="0"/>
          </a:p>
          <a:p>
            <a:pPr lvl="2"/>
            <a:endParaRPr lang="en-US" dirty="0" smtClean="0"/>
          </a:p>
          <a:p>
            <a:pPr lvl="1"/>
            <a:r>
              <a:rPr lang="en-US" dirty="0" smtClean="0"/>
              <a:t>Ancillary systems, </a:t>
            </a:r>
            <a:r>
              <a:rPr lang="en-US" dirty="0" smtClean="0"/>
              <a:t>“</a:t>
            </a:r>
            <a:r>
              <a:rPr lang="en-US" dirty="0" smtClean="0"/>
              <a:t>adopt</a:t>
            </a:r>
            <a:r>
              <a:rPr lang="en-US" dirty="0" smtClean="0"/>
              <a:t>” ALICE system</a:t>
            </a:r>
            <a:endParaRPr lang="en-US" dirty="0" smtClean="0"/>
          </a:p>
          <a:p>
            <a:pPr lvl="2"/>
            <a:r>
              <a:rPr lang="en-US" dirty="0" smtClean="0"/>
              <a:t>Power distribution, cables, crates, racks etc</a:t>
            </a:r>
            <a:r>
              <a:rPr lang="en-US" dirty="0" smtClean="0"/>
              <a:t>.,</a:t>
            </a:r>
          </a:p>
          <a:p>
            <a:pPr lvl="3"/>
            <a:r>
              <a:rPr lang="en-US" dirty="0" smtClean="0"/>
              <a:t>WBS 1.5.2.3, </a:t>
            </a:r>
            <a:r>
              <a:rPr lang="en-US" dirty="0" smtClean="0"/>
              <a:t> LBNL</a:t>
            </a:r>
            <a:endParaRPr lang="en-US" dirty="0" smtClean="0"/>
          </a:p>
          <a:p>
            <a:pPr lvl="2"/>
            <a:r>
              <a:rPr lang="en-US" dirty="0" smtClean="0"/>
              <a:t>Slow control, safety and monitoring 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48200" y="990602"/>
            <a:ext cx="4337050" cy="5005916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Mechanics &amp; Cooling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r>
              <a:rPr lang="en-US" dirty="0">
                <a:solidFill>
                  <a:srgbClr val="008000"/>
                </a:solidFill>
              </a:rPr>
              <a:t>S</a:t>
            </a:r>
            <a:r>
              <a:rPr lang="en-US" dirty="0" smtClean="0">
                <a:solidFill>
                  <a:srgbClr val="008000"/>
                </a:solidFill>
              </a:rPr>
              <a:t>ome changes </a:t>
            </a:r>
            <a:r>
              <a:rPr lang="en-US" dirty="0" smtClean="0"/>
              <a:t>to ALICE/ITS inner tracker mechanical </a:t>
            </a:r>
            <a:r>
              <a:rPr lang="en-US" dirty="0" smtClean="0"/>
              <a:t>structures, WBS 1.5.3</a:t>
            </a:r>
            <a:endParaRPr lang="en-US" dirty="0" smtClean="0"/>
          </a:p>
          <a:p>
            <a:pPr lvl="2"/>
            <a:r>
              <a:rPr lang="en-US" dirty="0" smtClean="0">
                <a:solidFill>
                  <a:srgbClr val="008000"/>
                </a:solidFill>
              </a:rPr>
              <a:t>End Wheels</a:t>
            </a:r>
          </a:p>
          <a:p>
            <a:pPr lvl="2"/>
            <a:r>
              <a:rPr lang="en-US" dirty="0" smtClean="0">
                <a:solidFill>
                  <a:srgbClr val="008000"/>
                </a:solidFill>
              </a:rPr>
              <a:t>Cylindrical structure shells</a:t>
            </a:r>
          </a:p>
          <a:p>
            <a:pPr lvl="2"/>
            <a:r>
              <a:rPr lang="en-US" dirty="0" smtClean="0">
                <a:solidFill>
                  <a:srgbClr val="008000"/>
                </a:solidFill>
              </a:rPr>
              <a:t>Detector half barrels</a:t>
            </a:r>
          </a:p>
          <a:p>
            <a:pPr lvl="2"/>
            <a:r>
              <a:rPr lang="en-US" dirty="0" smtClean="0">
                <a:solidFill>
                  <a:srgbClr val="008000"/>
                </a:solidFill>
              </a:rPr>
              <a:t>Detector and Service half barrels</a:t>
            </a:r>
          </a:p>
          <a:p>
            <a:pPr marL="914400" lvl="2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Mechanical </a:t>
            </a:r>
            <a:r>
              <a:rPr lang="en-US" dirty="0" smtClean="0"/>
              <a:t>Integration, WBS 1.5.4</a:t>
            </a:r>
            <a:endParaRPr lang="en-US" dirty="0"/>
          </a:p>
          <a:p>
            <a:pPr lvl="2"/>
            <a:r>
              <a:rPr lang="en-US" b="1" dirty="0" smtClean="0">
                <a:solidFill>
                  <a:srgbClr val="000000"/>
                </a:solidFill>
              </a:rPr>
              <a:t>Conceptual design by LANL LDRD</a:t>
            </a:r>
          </a:p>
          <a:p>
            <a:pPr lvl="2"/>
            <a:r>
              <a:rPr lang="en-US" dirty="0" smtClean="0"/>
              <a:t>Prototyp</a:t>
            </a:r>
            <a:r>
              <a:rPr lang="en-US" dirty="0"/>
              <a:t>e</a:t>
            </a:r>
            <a:r>
              <a:rPr lang="en-US" dirty="0" smtClean="0"/>
              <a:t> by </a:t>
            </a:r>
            <a:r>
              <a:rPr lang="en-US" dirty="0" err="1" smtClean="0"/>
              <a:t>sPHENIX</a:t>
            </a:r>
            <a:r>
              <a:rPr lang="en-US" dirty="0" smtClean="0"/>
              <a:t> R&amp;</a:t>
            </a:r>
            <a:r>
              <a:rPr lang="en-US" dirty="0" smtClean="0"/>
              <a:t>D, MIT/LANL </a:t>
            </a:r>
            <a:endParaRPr lang="en-US" dirty="0" smtClean="0"/>
          </a:p>
          <a:p>
            <a:pPr lvl="2"/>
            <a:r>
              <a:rPr lang="en-US" dirty="0" smtClean="0"/>
              <a:t>Design </a:t>
            </a:r>
            <a:r>
              <a:rPr lang="en-US" dirty="0"/>
              <a:t>integration frames</a:t>
            </a:r>
          </a:p>
          <a:p>
            <a:pPr lvl="2"/>
            <a:r>
              <a:rPr lang="en-US" dirty="0" smtClean="0"/>
              <a:t>Carbon frames etc</a:t>
            </a:r>
            <a:r>
              <a:rPr lang="en-US" dirty="0" smtClean="0"/>
              <a:t>., LBNL</a:t>
            </a:r>
            <a:endParaRPr lang="en-US" dirty="0"/>
          </a:p>
          <a:p>
            <a:pPr lvl="2"/>
            <a:r>
              <a:rPr lang="en-US" dirty="0"/>
              <a:t>Installation </a:t>
            </a:r>
            <a:r>
              <a:rPr lang="en-US" dirty="0" smtClean="0"/>
              <a:t>tooling etc.</a:t>
            </a:r>
            <a:endParaRPr lang="en-US" dirty="0"/>
          </a:p>
          <a:p>
            <a:pPr marL="914400" lvl="2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Adopt</a:t>
            </a:r>
            <a:r>
              <a:rPr lang="en-US" dirty="0" smtClean="0"/>
              <a:t> </a:t>
            </a:r>
            <a:r>
              <a:rPr lang="en-US" dirty="0" smtClean="0"/>
              <a:t>ALICE cooling plant design</a:t>
            </a:r>
          </a:p>
          <a:p>
            <a:pPr lvl="2"/>
            <a:r>
              <a:rPr lang="en-US" dirty="0" smtClean="0"/>
              <a:t>Minor modification to fit </a:t>
            </a:r>
            <a:r>
              <a:rPr lang="en-US" dirty="0" err="1" smtClean="0"/>
              <a:t>sPHENIX</a:t>
            </a:r>
            <a:endParaRPr lang="en-US" dirty="0" smtClean="0"/>
          </a:p>
          <a:p>
            <a:pPr lvl="2"/>
            <a:r>
              <a:rPr lang="en-US" dirty="0" smtClean="0"/>
              <a:t>Smaller heat load than ALICE ITS</a:t>
            </a:r>
          </a:p>
          <a:p>
            <a:pPr lvl="2"/>
            <a:endParaRPr lang="en-US" dirty="0" smtClean="0"/>
          </a:p>
          <a:p>
            <a:pPr lvl="1"/>
            <a:r>
              <a:rPr lang="en-US" dirty="0" smtClean="0"/>
              <a:t>Metrology and Survey </a:t>
            </a:r>
            <a:endParaRPr lang="en-US" dirty="0"/>
          </a:p>
          <a:p>
            <a:pPr marL="914400" lvl="2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14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971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Stave Production at </a:t>
            </a:r>
            <a:r>
              <a:rPr lang="en-US" dirty="0" smtClean="0"/>
              <a:t>CERN: WBS 1.5.3.1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/>
              <a:t>48+20 (spares) ALICE/ITS IB staves for </a:t>
            </a:r>
            <a:r>
              <a:rPr lang="en-US" dirty="0" err="1" smtClean="0"/>
              <a:t>sPHENIX</a:t>
            </a:r>
            <a:endParaRPr lang="en-US" dirty="0" smtClean="0"/>
          </a:p>
          <a:p>
            <a:pPr lvl="1"/>
            <a:r>
              <a:rPr lang="en-US" dirty="0" smtClean="0"/>
              <a:t>To be produced at CERN using ALICE ITS/IB facilities</a:t>
            </a:r>
          </a:p>
          <a:p>
            <a:pPr lvl="1"/>
            <a:r>
              <a:rPr lang="en-US" dirty="0" smtClean="0"/>
              <a:t>CERN technicians and </a:t>
            </a:r>
            <a:r>
              <a:rPr lang="en-US" dirty="0" err="1" smtClean="0"/>
              <a:t>sPHENIX</a:t>
            </a:r>
            <a:r>
              <a:rPr lang="en-US" dirty="0" smtClean="0"/>
              <a:t> students/postdocs 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Production cost &amp; schedule</a:t>
            </a:r>
          </a:p>
          <a:p>
            <a:pPr lvl="1"/>
            <a:r>
              <a:rPr lang="en-US" dirty="0" smtClean="0"/>
              <a:t>08/2018 - 4/2019 after ALICE/IB prod.</a:t>
            </a:r>
            <a:endParaRPr lang="en-US" dirty="0"/>
          </a:p>
          <a:p>
            <a:pPr lvl="1"/>
            <a:r>
              <a:rPr lang="en-US" dirty="0" smtClean="0"/>
              <a:t>Material Cost:  0.45M</a:t>
            </a:r>
          </a:p>
          <a:p>
            <a:pPr lvl="1"/>
            <a:r>
              <a:rPr lang="en-US" dirty="0" smtClean="0"/>
              <a:t>Full cost recovery: 0.5M</a:t>
            </a:r>
          </a:p>
          <a:p>
            <a:pPr lvl="1"/>
            <a:r>
              <a:rPr lang="en-US" dirty="0" smtClean="0"/>
              <a:t>add 35% contingency 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One assembled stave:</a:t>
            </a:r>
          </a:p>
          <a:p>
            <a:pPr lvl="1"/>
            <a:r>
              <a:rPr lang="en-US" dirty="0" smtClean="0"/>
              <a:t>1 FPC</a:t>
            </a:r>
          </a:p>
          <a:p>
            <a:pPr lvl="1"/>
            <a:r>
              <a:rPr lang="en-US" dirty="0" smtClean="0"/>
              <a:t>9 MAPS chips</a:t>
            </a:r>
          </a:p>
          <a:p>
            <a:pPr lvl="1"/>
            <a:r>
              <a:rPr lang="en-US" dirty="0" smtClean="0"/>
              <a:t>Cooling plate</a:t>
            </a:r>
          </a:p>
          <a:p>
            <a:pPr lvl="1"/>
            <a:r>
              <a:rPr lang="en-US" dirty="0" smtClean="0"/>
              <a:t>Carbon space frame</a:t>
            </a:r>
          </a:p>
          <a:p>
            <a:pPr lvl="1"/>
            <a:r>
              <a:rPr lang="en-US" dirty="0" smtClean="0"/>
              <a:t>Wire bonded 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5847432" y="2609563"/>
            <a:ext cx="2545622" cy="2228682"/>
            <a:chOff x="5677220" y="1521282"/>
            <a:chExt cx="2545622" cy="2228682"/>
          </a:xfrm>
        </p:grpSpPr>
        <p:pic>
          <p:nvPicPr>
            <p:cNvPr id="5" name="Picture 4" descr="Inner_stave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01812" y="1521282"/>
              <a:ext cx="2521030" cy="222868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313787" y="1669904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FPC</a:t>
              </a:r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677220" y="2585729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Chips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786293" y="2955061"/>
              <a:ext cx="14162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Cooling plate</a:t>
              </a:r>
              <a:endParaRPr lang="en-US" dirty="0"/>
            </a:p>
          </p:txBody>
        </p:sp>
      </p:grpSp>
      <p:pic>
        <p:nvPicPr>
          <p:cNvPr id="9" name="Content Placeholder 28" descr="alice_its_tdr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5390232" y="4978514"/>
            <a:ext cx="3296568" cy="993540"/>
          </a:xfrm>
          <a:prstGeom prst="rect">
            <a:avLst/>
          </a:prstGeom>
        </p:spPr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6610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35" t="17743" r="17087" b="52022"/>
          <a:stretch/>
        </p:blipFill>
        <p:spPr>
          <a:xfrm>
            <a:off x="3186133" y="3151607"/>
            <a:ext cx="1765856" cy="43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00753" y="2530607"/>
            <a:ext cx="1324800" cy="1242000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 rotWithShape="1"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6578" y="3977752"/>
            <a:ext cx="1281674" cy="1302611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601" y="2934119"/>
            <a:ext cx="2977721" cy="987400"/>
          </a:xfrm>
          <a:prstGeom prst="rect">
            <a:avLst/>
          </a:prstGeom>
        </p:spPr>
      </p:pic>
      <p:grpSp>
        <p:nvGrpSpPr>
          <p:cNvPr id="105" name="Group 104"/>
          <p:cNvGrpSpPr/>
          <p:nvPr/>
        </p:nvGrpSpPr>
        <p:grpSpPr>
          <a:xfrm>
            <a:off x="5034885" y="3921519"/>
            <a:ext cx="972370" cy="1296000"/>
            <a:chOff x="5500016" y="4578180"/>
            <a:chExt cx="1296493" cy="1296000"/>
          </a:xfrm>
          <a:solidFill>
            <a:schemeClr val="bg2"/>
          </a:solidFill>
        </p:grpSpPr>
        <p:sp>
          <p:nvSpPr>
            <p:cNvPr id="106" name="Rectangle 105"/>
            <p:cNvSpPr/>
            <p:nvPr/>
          </p:nvSpPr>
          <p:spPr>
            <a:xfrm>
              <a:off x="5500016" y="4578180"/>
              <a:ext cx="1296493" cy="1296000"/>
            </a:xfrm>
            <a:prstGeom prst="rect">
              <a:avLst/>
            </a:prstGeom>
            <a:grpFill/>
            <a:ln w="19050">
              <a:solidFill>
                <a:schemeClr val="tx2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"/>
            </a:p>
          </p:txBody>
        </p:sp>
        <p:pic>
          <p:nvPicPr>
            <p:cNvPr id="107" name="Picture 106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914161" y="469915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08" name="Picture 107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202201" y="469915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09" name="Picture 108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490241" y="469915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0" name="Picture 109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914161" y="498719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1" name="Picture 110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202201" y="498719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2" name="Picture 111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490241" y="498719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3" name="Picture 112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914161" y="527523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4" name="Picture 113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202201" y="527523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5" name="Picture 114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490241" y="527523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6" name="Picture 115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914161" y="556327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7" name="Picture 116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202201" y="556327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8" name="Picture 117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490241" y="556327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9" name="Picture 118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626121" y="469915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20" name="Picture 119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626121" y="498719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21" name="Picture 120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626121" y="527523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22" name="Picture 121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626121" y="5563271"/>
              <a:ext cx="242059" cy="242059"/>
            </a:xfrm>
            <a:prstGeom prst="rect">
              <a:avLst/>
            </a:prstGeom>
            <a:grpFill/>
          </p:spPr>
        </p:pic>
      </p:grpSp>
      <p:sp>
        <p:nvSpPr>
          <p:cNvPr id="124" name="TextBox 123"/>
          <p:cNvSpPr txBox="1"/>
          <p:nvPr/>
        </p:nvSpPr>
        <p:spPr>
          <a:xfrm>
            <a:off x="5173205" y="5140528"/>
            <a:ext cx="834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Power Board</a:t>
            </a:r>
            <a:endParaRPr lang="en-US" sz="1200" dirty="0"/>
          </a:p>
        </p:txBody>
      </p:sp>
      <p:sp>
        <p:nvSpPr>
          <p:cNvPr id="126" name="Rectangle 125"/>
          <p:cNvSpPr/>
          <p:nvPr/>
        </p:nvSpPr>
        <p:spPr>
          <a:xfrm>
            <a:off x="2554793" y="4415572"/>
            <a:ext cx="987827" cy="54449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Filtering Board</a:t>
            </a:r>
          </a:p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(Capacitors)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3465086" y="3587498"/>
            <a:ext cx="1286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Samtec</a:t>
            </a:r>
            <a:r>
              <a:rPr lang="en-US" sz="1200" dirty="0" smtClean="0"/>
              <a:t> </a:t>
            </a:r>
            <a:r>
              <a:rPr lang="en-US" sz="1200" dirty="0" err="1" smtClean="0"/>
              <a:t>Twinax</a:t>
            </a:r>
            <a:r>
              <a:rPr lang="en-US" sz="1200" dirty="0" smtClean="0"/>
              <a:t> “</a:t>
            </a:r>
            <a:r>
              <a:rPr lang="en-US" sz="1200" dirty="0" err="1" smtClean="0"/>
              <a:t>FireFly</a:t>
            </a:r>
            <a:r>
              <a:rPr lang="en-US" sz="1200" dirty="0" smtClean="0"/>
              <a:t>”</a:t>
            </a:r>
            <a:endParaRPr lang="en-US" sz="1200" dirty="0"/>
          </a:p>
        </p:txBody>
      </p:sp>
      <p:sp>
        <p:nvSpPr>
          <p:cNvPr id="128" name="TextBox 127"/>
          <p:cNvSpPr txBox="1"/>
          <p:nvPr/>
        </p:nvSpPr>
        <p:spPr>
          <a:xfrm>
            <a:off x="3186134" y="2768760"/>
            <a:ext cx="1796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9 Data (1.2Gbps)</a:t>
            </a:r>
          </a:p>
          <a:p>
            <a:r>
              <a:rPr lang="en-US" sz="1200" dirty="0" smtClean="0"/>
              <a:t>1 Clock, 1 Control/Trigger</a:t>
            </a:r>
            <a:endParaRPr lang="en-US" sz="1200" dirty="0"/>
          </a:p>
        </p:txBody>
      </p:sp>
      <p:sp>
        <p:nvSpPr>
          <p:cNvPr id="129" name="Right Arrow 128"/>
          <p:cNvSpPr/>
          <p:nvPr/>
        </p:nvSpPr>
        <p:spPr>
          <a:xfrm rot="10800000">
            <a:off x="3577102" y="4467163"/>
            <a:ext cx="1405166" cy="2159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TextBox 129"/>
          <p:cNvSpPr txBox="1"/>
          <p:nvPr/>
        </p:nvSpPr>
        <p:spPr>
          <a:xfrm>
            <a:off x="5022001" y="2293711"/>
            <a:ext cx="10175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Readout Unit</a:t>
            </a:r>
            <a:endParaRPr lang="en-US" sz="1200" dirty="0"/>
          </a:p>
        </p:txBody>
      </p:sp>
      <p:sp>
        <p:nvSpPr>
          <p:cNvPr id="131" name="TextBox 130"/>
          <p:cNvSpPr txBox="1"/>
          <p:nvPr/>
        </p:nvSpPr>
        <p:spPr>
          <a:xfrm>
            <a:off x="3788005" y="4624363"/>
            <a:ext cx="1072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Regulated Power</a:t>
            </a:r>
            <a:endParaRPr lang="en-US" sz="1200" dirty="0"/>
          </a:p>
        </p:txBody>
      </p:sp>
      <p:sp>
        <p:nvSpPr>
          <p:cNvPr id="132" name="TextBox 131"/>
          <p:cNvSpPr txBox="1"/>
          <p:nvPr/>
        </p:nvSpPr>
        <p:spPr>
          <a:xfrm>
            <a:off x="7961570" y="3599583"/>
            <a:ext cx="11133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FELIX (or CRU)</a:t>
            </a:r>
          </a:p>
        </p:txBody>
      </p:sp>
      <p:sp>
        <p:nvSpPr>
          <p:cNvPr id="137" name="Right Arrow 136"/>
          <p:cNvSpPr/>
          <p:nvPr/>
        </p:nvSpPr>
        <p:spPr>
          <a:xfrm>
            <a:off x="6432838" y="3081271"/>
            <a:ext cx="1320971" cy="43200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Data (9.6 Gb/s max)</a:t>
            </a:r>
            <a:endParaRPr lang="en-US" sz="9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138" name="Left-Right Arrow 137"/>
          <p:cNvSpPr/>
          <p:nvPr/>
        </p:nvSpPr>
        <p:spPr>
          <a:xfrm>
            <a:off x="6432839" y="2649271"/>
            <a:ext cx="1320970" cy="432000"/>
          </a:xfrm>
          <a:prstGeom prst="left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Control</a:t>
            </a:r>
            <a:endParaRPr lang="en-US" sz="900" b="1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141" name="Left Arrow 140"/>
          <p:cNvSpPr/>
          <p:nvPr/>
        </p:nvSpPr>
        <p:spPr>
          <a:xfrm>
            <a:off x="6432839" y="3383583"/>
            <a:ext cx="1305253" cy="432000"/>
          </a:xfrm>
          <a:prstGeom prst="leftArrow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Trigger</a:t>
            </a:r>
            <a:endParaRPr lang="en-US" sz="1000" b="1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289596" y="4190166"/>
            <a:ext cx="840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Alpide</a:t>
            </a:r>
            <a:r>
              <a:rPr lang="en-US" sz="1200" dirty="0" smtClean="0"/>
              <a:t> Sensors</a:t>
            </a:r>
            <a:endParaRPr lang="en-US" sz="1200" dirty="0"/>
          </a:p>
        </p:txBody>
      </p:sp>
      <p:cxnSp>
        <p:nvCxnSpPr>
          <p:cNvPr id="145" name="Straight Arrow Connector 144"/>
          <p:cNvCxnSpPr>
            <a:stCxn id="143" idx="0"/>
          </p:cNvCxnSpPr>
          <p:nvPr/>
        </p:nvCxnSpPr>
        <p:spPr>
          <a:xfrm flipH="1" flipV="1">
            <a:off x="510631" y="3454697"/>
            <a:ext cx="199387" cy="7354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Arrow Connector 146"/>
          <p:cNvCxnSpPr>
            <a:stCxn id="143" idx="0"/>
          </p:cNvCxnSpPr>
          <p:nvPr/>
        </p:nvCxnSpPr>
        <p:spPr>
          <a:xfrm flipV="1">
            <a:off x="710018" y="3454697"/>
            <a:ext cx="16901" cy="7354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/>
          <p:cNvCxnSpPr>
            <a:stCxn id="143" idx="2"/>
          </p:cNvCxnSpPr>
          <p:nvPr/>
        </p:nvCxnSpPr>
        <p:spPr>
          <a:xfrm flipV="1">
            <a:off x="710018" y="4572595"/>
            <a:ext cx="591276" cy="792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TextBox 149"/>
          <p:cNvSpPr txBox="1"/>
          <p:nvPr/>
        </p:nvSpPr>
        <p:spPr>
          <a:xfrm>
            <a:off x="1427270" y="4007554"/>
            <a:ext cx="452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FPC</a:t>
            </a:r>
            <a:endParaRPr lang="en-US" sz="1200" dirty="0"/>
          </a:p>
        </p:txBody>
      </p:sp>
      <p:sp>
        <p:nvSpPr>
          <p:cNvPr id="153" name="TextBox 152"/>
          <p:cNvSpPr txBox="1"/>
          <p:nvPr/>
        </p:nvSpPr>
        <p:spPr>
          <a:xfrm>
            <a:off x="1609244" y="4683074"/>
            <a:ext cx="723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Cold Plate</a:t>
            </a:r>
            <a:endParaRPr lang="en-US" sz="1200" dirty="0"/>
          </a:p>
        </p:txBody>
      </p:sp>
      <p:cxnSp>
        <p:nvCxnSpPr>
          <p:cNvPr id="155" name="Elbow Connector 154"/>
          <p:cNvCxnSpPr>
            <a:stCxn id="126" idx="0"/>
          </p:cNvCxnSpPr>
          <p:nvPr/>
        </p:nvCxnSpPr>
        <p:spPr>
          <a:xfrm rot="16200000" flipV="1">
            <a:off x="2499041" y="3865907"/>
            <a:ext cx="373079" cy="726253"/>
          </a:xfrm>
          <a:prstGeom prst="bentConnector2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TextBox 157"/>
          <p:cNvSpPr txBox="1"/>
          <p:nvPr/>
        </p:nvSpPr>
        <p:spPr>
          <a:xfrm>
            <a:off x="5034885" y="4456533"/>
            <a:ext cx="9723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regulators</a:t>
            </a:r>
            <a:endParaRPr lang="en-US" sz="1200" dirty="0"/>
          </a:p>
        </p:txBody>
      </p:sp>
      <p:cxnSp>
        <p:nvCxnSpPr>
          <p:cNvPr id="160" name="Straight Arrow Connector 159"/>
          <p:cNvCxnSpPr>
            <a:endCxn id="106" idx="0"/>
          </p:cNvCxnSpPr>
          <p:nvPr/>
        </p:nvCxnSpPr>
        <p:spPr>
          <a:xfrm>
            <a:off x="5521070" y="3725995"/>
            <a:ext cx="1" cy="195527"/>
          </a:xfrm>
          <a:prstGeom prst="straightConnector1">
            <a:avLst/>
          </a:prstGeom>
          <a:ln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TextBox 161"/>
          <p:cNvSpPr txBox="1"/>
          <p:nvPr/>
        </p:nvSpPr>
        <p:spPr>
          <a:xfrm>
            <a:off x="2338256" y="3990913"/>
            <a:ext cx="7666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Power</a:t>
            </a:r>
            <a:endParaRPr lang="en-US" sz="1200" dirty="0"/>
          </a:p>
        </p:txBody>
      </p:sp>
      <p:sp>
        <p:nvSpPr>
          <p:cNvPr id="163" name="Left Brace 162"/>
          <p:cNvSpPr/>
          <p:nvPr/>
        </p:nvSpPr>
        <p:spPr>
          <a:xfrm rot="5400000">
            <a:off x="3920385" y="1709939"/>
            <a:ext cx="327635" cy="179613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TextBox 163"/>
          <p:cNvSpPr txBox="1"/>
          <p:nvPr/>
        </p:nvSpPr>
        <p:spPr>
          <a:xfrm>
            <a:off x="3886549" y="2141779"/>
            <a:ext cx="5701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5 m</a:t>
            </a:r>
            <a:endParaRPr lang="en-US" sz="1200" dirty="0"/>
          </a:p>
        </p:txBody>
      </p:sp>
      <p:sp>
        <p:nvSpPr>
          <p:cNvPr id="167" name="TextBox 166"/>
          <p:cNvSpPr txBox="1"/>
          <p:nvPr/>
        </p:nvSpPr>
        <p:spPr>
          <a:xfrm>
            <a:off x="6416937" y="2393430"/>
            <a:ext cx="12633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GBT Optical Links</a:t>
            </a:r>
            <a:endParaRPr lang="en-US" sz="1200" dirty="0"/>
          </a:p>
        </p:txBody>
      </p:sp>
      <p:sp>
        <p:nvSpPr>
          <p:cNvPr id="168" name="TextBox 167"/>
          <p:cNvSpPr txBox="1"/>
          <p:nvPr/>
        </p:nvSpPr>
        <p:spPr>
          <a:xfrm>
            <a:off x="710018" y="2649274"/>
            <a:ext cx="13575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9-sensor Stave</a:t>
            </a:r>
            <a:endParaRPr lang="en-US" sz="1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75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MVTX Readout and Control System</a:t>
            </a:r>
            <a:endParaRPr lang="en-US" sz="36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7680267" y="4162624"/>
            <a:ext cx="1207706" cy="724139"/>
            <a:chOff x="7680267" y="4162624"/>
            <a:chExt cx="1207706" cy="724139"/>
          </a:xfrm>
        </p:grpSpPr>
        <p:sp>
          <p:nvSpPr>
            <p:cNvPr id="56" name="Rounded Rectangular Callout 55"/>
            <p:cNvSpPr/>
            <p:nvPr/>
          </p:nvSpPr>
          <p:spPr>
            <a:xfrm>
              <a:off x="7680267" y="4162624"/>
              <a:ext cx="1207706" cy="724139"/>
            </a:xfrm>
            <a:prstGeom prst="wedgeRoundRectCallout">
              <a:avLst>
                <a:gd name="adj1" fmla="val -6749"/>
                <a:gd name="adj2" fmla="val -80009"/>
                <a:gd name="adj3" fmla="val 16667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760817" y="4213414"/>
              <a:ext cx="109549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FELIX v1.5:</a:t>
              </a:r>
            </a:p>
            <a:p>
              <a:r>
                <a:rPr lang="en-US" sz="1400" dirty="0" smtClean="0"/>
                <a:t>Arrived June</a:t>
              </a:r>
              <a:endParaRPr lang="en-US" sz="1400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149563" y="1154475"/>
            <a:ext cx="1908211" cy="724139"/>
            <a:chOff x="5889348" y="1241539"/>
            <a:chExt cx="1908211" cy="724139"/>
          </a:xfrm>
        </p:grpSpPr>
        <p:sp>
          <p:nvSpPr>
            <p:cNvPr id="9" name="TextBox 8"/>
            <p:cNvSpPr txBox="1"/>
            <p:nvPr/>
          </p:nvSpPr>
          <p:spPr>
            <a:xfrm>
              <a:off x="5969745" y="1269498"/>
              <a:ext cx="171317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RUv1 prototype:</a:t>
              </a:r>
            </a:p>
            <a:p>
              <a:r>
                <a:rPr lang="en-US" sz="1400" dirty="0" smtClean="0"/>
                <a:t> available: ~Aug/Sep.</a:t>
              </a:r>
              <a:endParaRPr lang="en-US" sz="1400" dirty="0"/>
            </a:p>
          </p:txBody>
        </p:sp>
        <p:sp>
          <p:nvSpPr>
            <p:cNvPr id="58" name="Rounded Rectangular Callout 57"/>
            <p:cNvSpPr/>
            <p:nvPr/>
          </p:nvSpPr>
          <p:spPr>
            <a:xfrm>
              <a:off x="5889348" y="1241539"/>
              <a:ext cx="1908211" cy="724139"/>
            </a:xfrm>
            <a:prstGeom prst="wedgeRoundRectCallout">
              <a:avLst>
                <a:gd name="adj1" fmla="val 2804"/>
                <a:gd name="adj2" fmla="val 118384"/>
                <a:gd name="adj3" fmla="val 16667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921758" y="5532674"/>
            <a:ext cx="1207706" cy="724139"/>
            <a:chOff x="5928479" y="5406140"/>
            <a:chExt cx="1207706" cy="724139"/>
          </a:xfrm>
        </p:grpSpPr>
        <p:sp>
          <p:nvSpPr>
            <p:cNvPr id="3" name="Rounded Rectangular Callout 2"/>
            <p:cNvSpPr/>
            <p:nvPr/>
          </p:nvSpPr>
          <p:spPr>
            <a:xfrm>
              <a:off x="5928479" y="5406140"/>
              <a:ext cx="1207706" cy="724139"/>
            </a:xfrm>
            <a:prstGeom prst="wedgeRoundRectCallout">
              <a:avLst>
                <a:gd name="adj1" fmla="val 39733"/>
                <a:gd name="adj2" fmla="val -93536"/>
                <a:gd name="adj3" fmla="val 16667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008373" y="5483949"/>
              <a:ext cx="89693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Available: </a:t>
              </a:r>
            </a:p>
            <a:p>
              <a:r>
                <a:rPr lang="en-US" sz="1400" dirty="0" smtClean="0"/>
                <a:t>~August</a:t>
              </a:r>
              <a:endParaRPr lang="en-US" sz="1400" dirty="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71740" y="1720048"/>
            <a:ext cx="1660986" cy="724139"/>
            <a:chOff x="671740" y="1720048"/>
            <a:chExt cx="1660986" cy="724139"/>
          </a:xfrm>
        </p:grpSpPr>
        <p:sp>
          <p:nvSpPr>
            <p:cNvPr id="60" name="Rounded Rectangular Callout 59"/>
            <p:cNvSpPr/>
            <p:nvPr/>
          </p:nvSpPr>
          <p:spPr>
            <a:xfrm>
              <a:off x="671740" y="1720048"/>
              <a:ext cx="1660986" cy="724139"/>
            </a:xfrm>
            <a:prstGeom prst="wedgeRoundRectCallout">
              <a:avLst>
                <a:gd name="adj1" fmla="val -17077"/>
                <a:gd name="adj2" fmla="val 82858"/>
                <a:gd name="adj3" fmla="val 16667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83817" y="1747099"/>
              <a:ext cx="138996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Prototype stave: </a:t>
              </a:r>
            </a:p>
            <a:p>
              <a:r>
                <a:rPr lang="en-US" sz="1400" dirty="0" smtClean="0"/>
                <a:t>Arrived: June</a:t>
              </a:r>
              <a:endParaRPr lang="en-US" sz="1400" dirty="0"/>
            </a:p>
          </p:txBody>
        </p:sp>
      </p:grpSp>
      <p:sp>
        <p:nvSpPr>
          <p:cNvPr id="63" name="Rectangle 62"/>
          <p:cNvSpPr/>
          <p:nvPr/>
        </p:nvSpPr>
        <p:spPr>
          <a:xfrm>
            <a:off x="7582956" y="1160592"/>
            <a:ext cx="1489627" cy="432000"/>
          </a:xfrm>
          <a:prstGeom prst="rect">
            <a:avLst/>
          </a:prstGeom>
          <a:noFill/>
          <a:ln w="19050">
            <a:solidFill>
              <a:srgbClr val="FF00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1200" dirty="0" err="1" smtClean="0">
                <a:latin typeface="Calibri Light" panose="020F0302020204030204" pitchFamily="34" charset="0"/>
              </a:rPr>
              <a:t>sPHENIX</a:t>
            </a:r>
            <a:r>
              <a:rPr lang="en-US" sz="1200" dirty="0" smtClean="0">
                <a:latin typeface="Calibri Light" panose="020F0302020204030204" pitchFamily="34" charset="0"/>
              </a:rPr>
              <a:t> GL-1 &amp; GTM</a:t>
            </a:r>
            <a:endParaRPr lang="en-US" sz="1200" dirty="0">
              <a:latin typeface="Calibri Light" panose="020F0302020204030204" pitchFamily="34" charset="0"/>
            </a:endParaRPr>
          </a:p>
        </p:txBody>
      </p:sp>
      <p:sp>
        <p:nvSpPr>
          <p:cNvPr id="64" name="Rectangle 63"/>
          <p:cNvSpPr/>
          <p:nvPr/>
        </p:nvSpPr>
        <p:spPr>
          <a:xfrm rot="16200000">
            <a:off x="8146739" y="1988868"/>
            <a:ext cx="576081" cy="432000"/>
          </a:xfrm>
          <a:prstGeom prst="rect">
            <a:avLst/>
          </a:prstGeom>
          <a:noFill/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Calibri Light" panose="020F0302020204030204" pitchFamily="34" charset="0"/>
              </a:rPr>
              <a:t>DCS</a:t>
            </a:r>
            <a:endParaRPr lang="en-US" sz="1200" dirty="0">
              <a:latin typeface="Calibri Light" panose="020F0302020204030204" pitchFamily="34" charset="0"/>
            </a:endParaRPr>
          </a:p>
        </p:txBody>
      </p:sp>
      <p:cxnSp>
        <p:nvCxnSpPr>
          <p:cNvPr id="65" name="Straight Arrow Connector 64"/>
          <p:cNvCxnSpPr/>
          <p:nvPr/>
        </p:nvCxnSpPr>
        <p:spPr>
          <a:xfrm>
            <a:off x="6019800" y="2204869"/>
            <a:ext cx="0" cy="335595"/>
          </a:xfrm>
          <a:prstGeom prst="straightConnector1">
            <a:avLst/>
          </a:prstGeom>
          <a:ln w="12700">
            <a:solidFill>
              <a:schemeClr val="tx1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endCxn id="64" idx="0"/>
          </p:cNvCxnSpPr>
          <p:nvPr/>
        </p:nvCxnSpPr>
        <p:spPr>
          <a:xfrm flipV="1">
            <a:off x="6019800" y="2204868"/>
            <a:ext cx="2198980" cy="5122"/>
          </a:xfrm>
          <a:prstGeom prst="straightConnector1">
            <a:avLst/>
          </a:prstGeom>
          <a:ln w="12700">
            <a:solidFill>
              <a:schemeClr val="tx1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7153742" y="1993960"/>
            <a:ext cx="792109" cy="210909"/>
          </a:xfrm>
          <a:prstGeom prst="rect">
            <a:avLst/>
          </a:prstGeom>
          <a:noFill/>
        </p:spPr>
        <p:txBody>
          <a:bodyPr wrap="none" tIns="36000" bIns="36000" rtlCol="0" anchor="ctr" anchorCtr="0">
            <a:noAutofit/>
          </a:bodyPr>
          <a:lstStyle/>
          <a:p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CAN bus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8457208" y="2480550"/>
            <a:ext cx="0" cy="337711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2842" y="2802581"/>
            <a:ext cx="1353052" cy="834980"/>
          </a:xfrm>
          <a:prstGeom prst="rect">
            <a:avLst/>
          </a:prstGeom>
        </p:spPr>
      </p:pic>
      <p:sp>
        <p:nvSpPr>
          <p:cNvPr id="86" name="Rectangle 85"/>
          <p:cNvSpPr/>
          <p:nvPr/>
        </p:nvSpPr>
        <p:spPr>
          <a:xfrm rot="16200000">
            <a:off x="6502956" y="4408363"/>
            <a:ext cx="1728000" cy="432000"/>
          </a:xfrm>
          <a:prstGeom prst="rect">
            <a:avLst/>
          </a:prstGeom>
          <a:noFill/>
          <a:ln w="19050">
            <a:solidFill>
              <a:srgbClr val="C00000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Calibri Light" panose="020F0302020204030204" pitchFamily="34" charset="0"/>
              </a:rPr>
              <a:t>Power supplies</a:t>
            </a:r>
            <a:endParaRPr lang="en-US" sz="1200" dirty="0">
              <a:latin typeface="Calibri Light" panose="020F0302020204030204" pitchFamily="34" charset="0"/>
            </a:endParaRPr>
          </a:p>
        </p:txBody>
      </p:sp>
      <p:sp>
        <p:nvSpPr>
          <p:cNvPr id="87" name="Left Arrow 86"/>
          <p:cNvSpPr/>
          <p:nvPr/>
        </p:nvSpPr>
        <p:spPr>
          <a:xfrm>
            <a:off x="5987638" y="4341228"/>
            <a:ext cx="1148548" cy="432000"/>
          </a:xfrm>
          <a:prstGeom prst="leftArrow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Power</a:t>
            </a:r>
            <a:endParaRPr lang="en-US" sz="8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77" name="Left Arrow 76"/>
          <p:cNvSpPr/>
          <p:nvPr/>
        </p:nvSpPr>
        <p:spPr>
          <a:xfrm rot="16200000">
            <a:off x="8379726" y="2025655"/>
            <a:ext cx="1146878" cy="345457"/>
          </a:xfrm>
          <a:prstGeom prst="leftArrow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Trigger &amp; Clock</a:t>
            </a:r>
            <a:endParaRPr lang="en-US" sz="1000" b="1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588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697" y="262969"/>
            <a:ext cx="5075680" cy="13255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Readout R</a:t>
            </a:r>
            <a:r>
              <a:rPr lang="en-US" sz="3600" dirty="0" smtClean="0"/>
              <a:t>&amp;D </a:t>
            </a:r>
            <a:r>
              <a:rPr lang="en-US" sz="3600" dirty="0" smtClean="0"/>
              <a:t>Progress @LANL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848" y="1659017"/>
            <a:ext cx="5457226" cy="4351339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MOSAIC test bench in operation</a:t>
            </a:r>
          </a:p>
          <a:p>
            <a:pPr lvl="1"/>
            <a:r>
              <a:rPr lang="en-US" dirty="0" smtClean="0"/>
              <a:t>Single MAPS chip with high-speed readout </a:t>
            </a:r>
          </a:p>
          <a:p>
            <a:pPr lvl="1"/>
            <a:r>
              <a:rPr lang="en-US" dirty="0" smtClean="0"/>
              <a:t>Threshold scan</a:t>
            </a:r>
          </a:p>
          <a:p>
            <a:pPr lvl="1"/>
            <a:r>
              <a:rPr lang="en-US" dirty="0" smtClean="0"/>
              <a:t>Noise scan </a:t>
            </a:r>
          </a:p>
          <a:p>
            <a:pPr lvl="1"/>
            <a:r>
              <a:rPr lang="en-US" dirty="0" smtClean="0"/>
              <a:t>External trigger</a:t>
            </a:r>
          </a:p>
          <a:p>
            <a:pPr lvl="1"/>
            <a:r>
              <a:rPr lang="en-US" dirty="0" smtClean="0"/>
              <a:t>Test data readout performance </a:t>
            </a:r>
          </a:p>
          <a:p>
            <a:pPr lvl="2"/>
            <a:r>
              <a:rPr lang="en-US" dirty="0" smtClean="0"/>
              <a:t>1.2Gb/sec</a:t>
            </a:r>
          </a:p>
          <a:p>
            <a:pPr lvl="2"/>
            <a:r>
              <a:rPr lang="en-US" dirty="0" smtClean="0"/>
              <a:t>0.6Gb/sec </a:t>
            </a:r>
          </a:p>
          <a:p>
            <a:pPr lvl="2"/>
            <a:r>
              <a:rPr lang="en-US" dirty="0" smtClean="0"/>
              <a:t>0.4Gb/sec</a:t>
            </a:r>
          </a:p>
          <a:p>
            <a:pPr lvl="2"/>
            <a:endParaRPr lang="en-US" dirty="0" smtClean="0"/>
          </a:p>
          <a:p>
            <a:r>
              <a:rPr lang="en-US" dirty="0" smtClean="0"/>
              <a:t>Test firefly cable performance </a:t>
            </a:r>
          </a:p>
          <a:p>
            <a:pPr lvl="1"/>
            <a:r>
              <a:rPr lang="en-US" dirty="0" smtClean="0"/>
              <a:t>5m (ALICE default)</a:t>
            </a:r>
          </a:p>
          <a:p>
            <a:pPr lvl="1"/>
            <a:r>
              <a:rPr lang="en-US" dirty="0" smtClean="0"/>
              <a:t>7m, 10m</a:t>
            </a:r>
          </a:p>
          <a:p>
            <a:pPr lvl="1"/>
            <a:r>
              <a:rPr lang="en-US" dirty="0" smtClean="0"/>
              <a:t>Short extension cables, +20~30cm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B8E09-8D09-B649-95CE-9E37E2AE3172}" type="slidenum">
              <a:rPr lang="en-US" smtClean="0"/>
              <a:t>17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673802" y="1677570"/>
            <a:ext cx="5340723" cy="352217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219745" y="1219200"/>
            <a:ext cx="1186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MAPS chip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57952" y="3132139"/>
            <a:ext cx="1996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MOSAIC test bench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97953" y="2461973"/>
            <a:ext cx="1822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10m </a:t>
            </a:r>
            <a:r>
              <a:rPr lang="en-US" dirty="0" err="1" smtClean="0">
                <a:solidFill>
                  <a:srgbClr val="FFFF00"/>
                </a:solidFill>
              </a:rPr>
              <a:t>FireFly</a:t>
            </a:r>
            <a:r>
              <a:rPr lang="en-US" dirty="0" smtClean="0">
                <a:solidFill>
                  <a:srgbClr val="FFFF00"/>
                </a:solidFill>
              </a:rPr>
              <a:t> cable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66182" y="78303"/>
            <a:ext cx="1249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Cesar’s talk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3511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LDRD </a:t>
            </a:r>
            <a:r>
              <a:rPr lang="mr-IN" dirty="0" smtClean="0"/>
              <a:t>–</a:t>
            </a:r>
            <a:r>
              <a:rPr lang="en-US" dirty="0" smtClean="0"/>
              <a:t> MVTX Key Tasks/Milestones 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1783442" y="2766252"/>
            <a:ext cx="1248067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808981" y="2489099"/>
            <a:ext cx="20165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RUv1.0/FELIX1.5 Integration </a:t>
            </a:r>
          </a:p>
          <a:p>
            <a:endParaRPr lang="en-US" sz="1000" dirty="0"/>
          </a:p>
          <a:p>
            <a:r>
              <a:rPr lang="en-US" sz="1000" dirty="0" smtClean="0"/>
              <a:t>40MHz,  7/17-12/17</a:t>
            </a:r>
            <a:endParaRPr lang="en-US" sz="1000" dirty="0"/>
          </a:p>
        </p:txBody>
      </p:sp>
      <p:sp>
        <p:nvSpPr>
          <p:cNvPr id="22" name="6-Point Star 21"/>
          <p:cNvSpPr/>
          <p:nvPr/>
        </p:nvSpPr>
        <p:spPr>
          <a:xfrm>
            <a:off x="2969749" y="2702085"/>
            <a:ext cx="106886" cy="108084"/>
          </a:xfrm>
          <a:prstGeom prst="star6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8" name="Group 47"/>
          <p:cNvGrpSpPr/>
          <p:nvPr/>
        </p:nvGrpSpPr>
        <p:grpSpPr>
          <a:xfrm>
            <a:off x="2435645" y="3129886"/>
            <a:ext cx="2088947" cy="553998"/>
            <a:chOff x="2435645" y="2902146"/>
            <a:chExt cx="2088947" cy="553998"/>
          </a:xfrm>
        </p:grpSpPr>
        <p:sp>
          <p:nvSpPr>
            <p:cNvPr id="21" name="TextBox 20"/>
            <p:cNvSpPr txBox="1"/>
            <p:nvPr/>
          </p:nvSpPr>
          <p:spPr>
            <a:xfrm>
              <a:off x="2546669" y="2902146"/>
              <a:ext cx="197792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/>
                <a:t>RUv1.x/FELIX2.0, 10MHz,</a:t>
              </a:r>
            </a:p>
            <a:p>
              <a:r>
                <a:rPr lang="en-US" sz="1000" dirty="0" smtClean="0"/>
                <a:t>    </a:t>
              </a:r>
            </a:p>
            <a:p>
              <a:r>
                <a:rPr lang="en-US" sz="1000" dirty="0" smtClean="0"/>
                <a:t>10/17 </a:t>
              </a:r>
              <a:r>
                <a:rPr lang="mr-IN" sz="1000" dirty="0" smtClean="0"/>
                <a:t>–</a:t>
              </a:r>
              <a:r>
                <a:rPr lang="en-US" sz="1000" dirty="0" smtClean="0"/>
                <a:t> 6/18</a:t>
              </a:r>
              <a:endParaRPr lang="en-US" sz="1000" dirty="0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2435645" y="3121397"/>
              <a:ext cx="1772043" cy="108084"/>
              <a:chOff x="2435645" y="3121397"/>
              <a:chExt cx="2142390" cy="108084"/>
            </a:xfrm>
          </p:grpSpPr>
          <p:cxnSp>
            <p:nvCxnSpPr>
              <p:cNvPr id="19" name="Straight Arrow Connector 18"/>
              <p:cNvCxnSpPr/>
              <p:nvPr/>
            </p:nvCxnSpPr>
            <p:spPr>
              <a:xfrm flipV="1">
                <a:off x="2435645" y="3175439"/>
                <a:ext cx="2035504" cy="13048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6-Point Star 22"/>
              <p:cNvSpPr/>
              <p:nvPr/>
            </p:nvSpPr>
            <p:spPr>
              <a:xfrm>
                <a:off x="4471149" y="3121397"/>
                <a:ext cx="106886" cy="108084"/>
              </a:xfrm>
              <a:prstGeom prst="star6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4" name="6-Point Star 23"/>
          <p:cNvSpPr/>
          <p:nvPr/>
        </p:nvSpPr>
        <p:spPr>
          <a:xfrm>
            <a:off x="4440866" y="3549308"/>
            <a:ext cx="106886" cy="108084"/>
          </a:xfrm>
          <a:prstGeom prst="star6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4547752" y="3484023"/>
            <a:ext cx="163706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rgbClr val="FF0000"/>
                </a:solidFill>
              </a:rPr>
              <a:t>MVTX Design Review 7/6/2018</a:t>
            </a:r>
            <a:endParaRPr lang="en-US" sz="900" dirty="0">
              <a:solidFill>
                <a:srgbClr val="FF0000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4273299" y="3764858"/>
            <a:ext cx="1708642" cy="553998"/>
            <a:chOff x="4442954" y="3954696"/>
            <a:chExt cx="1490164" cy="553998"/>
          </a:xfrm>
        </p:grpSpPr>
        <p:grpSp>
          <p:nvGrpSpPr>
            <p:cNvPr id="27" name="Group 26"/>
            <p:cNvGrpSpPr/>
            <p:nvPr/>
          </p:nvGrpSpPr>
          <p:grpSpPr>
            <a:xfrm>
              <a:off x="4442954" y="4160899"/>
              <a:ext cx="1335861" cy="108084"/>
              <a:chOff x="2435645" y="3121397"/>
              <a:chExt cx="2142390" cy="108084"/>
            </a:xfrm>
          </p:grpSpPr>
          <p:cxnSp>
            <p:nvCxnSpPr>
              <p:cNvPr id="28" name="Straight Arrow Connector 27"/>
              <p:cNvCxnSpPr/>
              <p:nvPr/>
            </p:nvCxnSpPr>
            <p:spPr>
              <a:xfrm flipV="1">
                <a:off x="2435645" y="3175439"/>
                <a:ext cx="2035504" cy="13048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6-Point Star 28"/>
              <p:cNvSpPr/>
              <p:nvPr/>
            </p:nvSpPr>
            <p:spPr>
              <a:xfrm>
                <a:off x="4471149" y="3121397"/>
                <a:ext cx="106886" cy="108084"/>
              </a:xfrm>
              <a:prstGeom prst="star6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" name="TextBox 29"/>
            <p:cNvSpPr txBox="1"/>
            <p:nvPr/>
          </p:nvSpPr>
          <p:spPr>
            <a:xfrm>
              <a:off x="4448469" y="3954696"/>
              <a:ext cx="1484649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System test, cosmic &amp; source </a:t>
              </a:r>
            </a:p>
            <a:p>
              <a:endParaRPr lang="en-US" sz="1000" dirty="0" smtClean="0"/>
            </a:p>
            <a:p>
              <a:r>
                <a:rPr lang="en-US" sz="1000" dirty="0" smtClean="0"/>
                <a:t>6/18 - 1/19</a:t>
              </a:r>
              <a:endParaRPr lang="en-US" sz="1000" dirty="0"/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220035" y="3121397"/>
            <a:ext cx="691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LDRD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65769" y="4967225"/>
            <a:ext cx="2833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MVTX: 1/1/2018 </a:t>
            </a:r>
            <a:r>
              <a:rPr lang="mr-IN" dirty="0" smtClean="0">
                <a:solidFill>
                  <a:srgbClr val="FF0000"/>
                </a:solidFill>
              </a:rPr>
              <a:t>–</a:t>
            </a:r>
            <a:r>
              <a:rPr lang="en-US" dirty="0" smtClean="0">
                <a:solidFill>
                  <a:srgbClr val="FF0000"/>
                </a:solidFill>
              </a:rPr>
              <a:t> 1/1/2022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4495775" y="5332332"/>
            <a:ext cx="2409056" cy="553998"/>
            <a:chOff x="4495775" y="5421112"/>
            <a:chExt cx="2409056" cy="553998"/>
          </a:xfrm>
        </p:grpSpPr>
        <p:grpSp>
          <p:nvGrpSpPr>
            <p:cNvPr id="31" name="Group 30"/>
            <p:cNvGrpSpPr/>
            <p:nvPr/>
          </p:nvGrpSpPr>
          <p:grpSpPr>
            <a:xfrm>
              <a:off x="4495775" y="5632743"/>
              <a:ext cx="2142390" cy="108084"/>
              <a:chOff x="2435645" y="3121397"/>
              <a:chExt cx="2142390" cy="108084"/>
            </a:xfrm>
            <a:solidFill>
              <a:srgbClr val="FF0000"/>
            </a:solidFill>
          </p:grpSpPr>
          <p:cxnSp>
            <p:nvCxnSpPr>
              <p:cNvPr id="32" name="Straight Arrow Connector 31"/>
              <p:cNvCxnSpPr/>
              <p:nvPr/>
            </p:nvCxnSpPr>
            <p:spPr>
              <a:xfrm flipV="1">
                <a:off x="2435645" y="3175439"/>
                <a:ext cx="2035504" cy="13048"/>
              </a:xfrm>
              <a:prstGeom prst="straightConnector1">
                <a:avLst/>
              </a:prstGeom>
              <a:grpFill/>
              <a:ln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6-Point Star 32"/>
              <p:cNvSpPr/>
              <p:nvPr/>
            </p:nvSpPr>
            <p:spPr>
              <a:xfrm>
                <a:off x="4471149" y="3121397"/>
                <a:ext cx="106886" cy="108084"/>
              </a:xfrm>
              <a:prstGeom prst="star6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0" name="TextBox 39"/>
            <p:cNvSpPr txBox="1"/>
            <p:nvPr/>
          </p:nvSpPr>
          <p:spPr>
            <a:xfrm>
              <a:off x="4555548" y="5421112"/>
              <a:ext cx="2349283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Stave Production, procure FPGA, GBT etc.</a:t>
              </a:r>
            </a:p>
            <a:p>
              <a:endParaRPr lang="en-US" sz="1000" dirty="0" smtClean="0"/>
            </a:p>
            <a:p>
              <a:r>
                <a:rPr lang="en-US" sz="1000" dirty="0" smtClean="0"/>
                <a:t>8/18-4/19  </a:t>
              </a:r>
              <a:endParaRPr lang="en-US" sz="1000" dirty="0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996005" y="1684577"/>
            <a:ext cx="7092045" cy="571227"/>
            <a:chOff x="996005" y="1786177"/>
            <a:chExt cx="7092045" cy="571227"/>
          </a:xfrm>
        </p:grpSpPr>
        <p:grpSp>
          <p:nvGrpSpPr>
            <p:cNvPr id="15" name="Group 14"/>
            <p:cNvGrpSpPr/>
            <p:nvPr/>
          </p:nvGrpSpPr>
          <p:grpSpPr>
            <a:xfrm>
              <a:off x="996005" y="1786177"/>
              <a:ext cx="7092045" cy="571227"/>
              <a:chOff x="996005" y="1786177"/>
              <a:chExt cx="7092045" cy="571227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1571463" y="1840951"/>
                <a:ext cx="62480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7/17</a:t>
                </a:r>
                <a:endParaRPr lang="en-US" dirty="0"/>
              </a:p>
            </p:txBody>
          </p:sp>
          <p:grpSp>
            <p:nvGrpSpPr>
              <p:cNvPr id="14" name="Group 13"/>
              <p:cNvGrpSpPr/>
              <p:nvPr/>
            </p:nvGrpSpPr>
            <p:grpSpPr>
              <a:xfrm>
                <a:off x="996005" y="2183594"/>
                <a:ext cx="6872000" cy="173810"/>
                <a:chOff x="996005" y="2183594"/>
                <a:chExt cx="6872000" cy="173810"/>
              </a:xfrm>
            </p:grpSpPr>
            <p:cxnSp>
              <p:nvCxnSpPr>
                <p:cNvPr id="5" name="Straight Arrow Connector 4"/>
                <p:cNvCxnSpPr/>
                <p:nvPr/>
              </p:nvCxnSpPr>
              <p:spPr>
                <a:xfrm flipV="1">
                  <a:off x="996005" y="2348705"/>
                  <a:ext cx="6872000" cy="8699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Straight Connector 7"/>
                <p:cNvCxnSpPr/>
                <p:nvPr/>
              </p:nvCxnSpPr>
              <p:spPr>
                <a:xfrm>
                  <a:off x="2435645" y="2183594"/>
                  <a:ext cx="0" cy="15658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Straight Connector 8"/>
                <p:cNvCxnSpPr/>
                <p:nvPr/>
              </p:nvCxnSpPr>
              <p:spPr>
                <a:xfrm>
                  <a:off x="7624613" y="2183594"/>
                  <a:ext cx="0" cy="15658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Connector 9"/>
                <p:cNvCxnSpPr/>
                <p:nvPr/>
              </p:nvCxnSpPr>
              <p:spPr>
                <a:xfrm>
                  <a:off x="5084754" y="2183594"/>
                  <a:ext cx="0" cy="15658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" name="TextBox 10"/>
              <p:cNvSpPr txBox="1"/>
              <p:nvPr/>
            </p:nvSpPr>
            <p:spPr>
              <a:xfrm>
                <a:off x="2357529" y="1819321"/>
                <a:ext cx="7417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10/17</a:t>
                </a:r>
                <a:endParaRPr lang="en-US" dirty="0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4772352" y="1786177"/>
                <a:ext cx="7417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10/18</a:t>
                </a:r>
                <a:endParaRPr lang="en-US" dirty="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7346253" y="1828730"/>
                <a:ext cx="7417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10/19</a:t>
                </a:r>
                <a:endParaRPr lang="en-US" dirty="0"/>
              </a:p>
            </p:txBody>
          </p:sp>
        </p:grpSp>
        <p:cxnSp>
          <p:nvCxnSpPr>
            <p:cNvPr id="42" name="Straight Connector 41"/>
            <p:cNvCxnSpPr/>
            <p:nvPr/>
          </p:nvCxnSpPr>
          <p:spPr>
            <a:xfrm>
              <a:off x="3698133" y="2285196"/>
              <a:ext cx="0" cy="5497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6463931" y="2257575"/>
              <a:ext cx="0" cy="826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1281454" y="2273015"/>
              <a:ext cx="0" cy="826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0" name="Straight Arrow Connector 49"/>
          <p:cNvCxnSpPr/>
          <p:nvPr/>
        </p:nvCxnSpPr>
        <p:spPr>
          <a:xfrm>
            <a:off x="3031509" y="5203453"/>
            <a:ext cx="4932215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7" name="Group 56"/>
          <p:cNvGrpSpPr/>
          <p:nvPr/>
        </p:nvGrpSpPr>
        <p:grpSpPr>
          <a:xfrm>
            <a:off x="5805032" y="5887443"/>
            <a:ext cx="1622911" cy="553998"/>
            <a:chOff x="5805032" y="5887443"/>
            <a:chExt cx="1622911" cy="553998"/>
          </a:xfrm>
        </p:grpSpPr>
        <p:grpSp>
          <p:nvGrpSpPr>
            <p:cNvPr id="37" name="Group 36"/>
            <p:cNvGrpSpPr/>
            <p:nvPr/>
          </p:nvGrpSpPr>
          <p:grpSpPr>
            <a:xfrm>
              <a:off x="5805032" y="6096978"/>
              <a:ext cx="1475426" cy="108084"/>
              <a:chOff x="2435645" y="3121397"/>
              <a:chExt cx="2142390" cy="108084"/>
            </a:xfrm>
            <a:solidFill>
              <a:srgbClr val="FF0000"/>
            </a:solidFill>
          </p:grpSpPr>
          <p:cxnSp>
            <p:nvCxnSpPr>
              <p:cNvPr id="38" name="Straight Arrow Connector 37"/>
              <p:cNvCxnSpPr/>
              <p:nvPr/>
            </p:nvCxnSpPr>
            <p:spPr>
              <a:xfrm flipV="1">
                <a:off x="2435645" y="3175439"/>
                <a:ext cx="2035504" cy="13048"/>
              </a:xfrm>
              <a:prstGeom prst="straightConnector1">
                <a:avLst/>
              </a:prstGeom>
              <a:grpFill/>
              <a:ln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6-Point Star 38"/>
              <p:cNvSpPr/>
              <p:nvPr/>
            </p:nvSpPr>
            <p:spPr>
              <a:xfrm>
                <a:off x="4471149" y="3121397"/>
                <a:ext cx="106886" cy="108084"/>
              </a:xfrm>
              <a:prstGeom prst="star6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1" name="TextBox 50"/>
            <p:cNvSpPr txBox="1"/>
            <p:nvPr/>
          </p:nvSpPr>
          <p:spPr>
            <a:xfrm>
              <a:off x="5848386" y="5887443"/>
              <a:ext cx="157955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/>
                <a:t>Electronics Production</a:t>
              </a:r>
            </a:p>
            <a:p>
              <a:endParaRPr lang="en-US" sz="1000" dirty="0" smtClean="0"/>
            </a:p>
            <a:p>
              <a:r>
                <a:rPr lang="en-US" sz="1000" dirty="0" smtClean="0"/>
                <a:t>1/19-8/19  </a:t>
              </a:r>
              <a:endParaRPr lang="en-US" sz="1000" dirty="0"/>
            </a:p>
          </p:txBody>
        </p:sp>
      </p:grpSp>
      <p:cxnSp>
        <p:nvCxnSpPr>
          <p:cNvPr id="54" name="Straight Arrow Connector 53"/>
          <p:cNvCxnSpPr>
            <a:stCxn id="24" idx="2"/>
          </p:cNvCxnSpPr>
          <p:nvPr/>
        </p:nvCxnSpPr>
        <p:spPr>
          <a:xfrm>
            <a:off x="4494309" y="3657392"/>
            <a:ext cx="1466" cy="1886571"/>
          </a:xfrm>
          <a:prstGeom prst="straightConnector1">
            <a:avLst/>
          </a:prstGeom>
          <a:ln w="9525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5766185" y="4079145"/>
            <a:ext cx="1466" cy="2031893"/>
          </a:xfrm>
          <a:prstGeom prst="straightConnector1">
            <a:avLst/>
          </a:prstGeom>
          <a:ln w="9525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Elbow Connector 60"/>
          <p:cNvCxnSpPr/>
          <p:nvPr/>
        </p:nvCxnSpPr>
        <p:spPr>
          <a:xfrm>
            <a:off x="4222531" y="3421025"/>
            <a:ext cx="202895" cy="178464"/>
          </a:xfrm>
          <a:prstGeom prst="bentConnector3">
            <a:avLst>
              <a:gd name="adj1" fmla="val 50000"/>
            </a:avLst>
          </a:prstGeom>
          <a:ln w="12700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3" name="Group 62"/>
          <p:cNvGrpSpPr/>
          <p:nvPr/>
        </p:nvGrpSpPr>
        <p:grpSpPr>
          <a:xfrm>
            <a:off x="5821274" y="4274339"/>
            <a:ext cx="2211935" cy="707886"/>
            <a:chOff x="2528306" y="2902146"/>
            <a:chExt cx="1996286" cy="707886"/>
          </a:xfrm>
        </p:grpSpPr>
        <p:sp>
          <p:nvSpPr>
            <p:cNvPr id="64" name="TextBox 63"/>
            <p:cNvSpPr txBox="1"/>
            <p:nvPr/>
          </p:nvSpPr>
          <p:spPr>
            <a:xfrm>
              <a:off x="2546669" y="2902146"/>
              <a:ext cx="19779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/>
                <a:t>Test Beam, tracking performance </a:t>
              </a:r>
            </a:p>
            <a:p>
              <a:endParaRPr lang="en-US" sz="1000" dirty="0"/>
            </a:p>
            <a:p>
              <a:r>
                <a:rPr lang="en-US" sz="1000" dirty="0" smtClean="0"/>
                <a:t>analysis, physics </a:t>
              </a:r>
              <a:r>
                <a:rPr lang="en-US" sz="1000" dirty="0" err="1" smtClean="0"/>
                <a:t>sim</a:t>
              </a:r>
              <a:r>
                <a:rPr lang="en-US" sz="1000" dirty="0" smtClean="0"/>
                <a:t>, NIM paper etc.   </a:t>
              </a:r>
            </a:p>
            <a:p>
              <a:r>
                <a:rPr lang="en-US" sz="1000" dirty="0"/>
                <a:t> </a:t>
              </a:r>
              <a:r>
                <a:rPr lang="en-US" sz="1000" dirty="0" smtClean="0"/>
                <a:t>           1/19 </a:t>
              </a:r>
              <a:r>
                <a:rPr lang="mr-IN" sz="1000" dirty="0" smtClean="0"/>
                <a:t>–</a:t>
              </a:r>
              <a:r>
                <a:rPr lang="en-US" sz="1000" dirty="0" smtClean="0"/>
                <a:t> 9/19</a:t>
              </a:r>
              <a:endParaRPr lang="en-US" sz="1000" dirty="0"/>
            </a:p>
          </p:txBody>
        </p:sp>
        <p:grpSp>
          <p:nvGrpSpPr>
            <p:cNvPr id="65" name="Group 64"/>
            <p:cNvGrpSpPr/>
            <p:nvPr/>
          </p:nvGrpSpPr>
          <p:grpSpPr>
            <a:xfrm>
              <a:off x="2528306" y="3121397"/>
              <a:ext cx="1683642" cy="108084"/>
              <a:chOff x="2547653" y="3121397"/>
              <a:chExt cx="2035508" cy="108084"/>
            </a:xfrm>
          </p:grpSpPr>
          <p:cxnSp>
            <p:nvCxnSpPr>
              <p:cNvPr id="66" name="Straight Arrow Connector 65"/>
              <p:cNvCxnSpPr/>
              <p:nvPr/>
            </p:nvCxnSpPr>
            <p:spPr>
              <a:xfrm flipV="1">
                <a:off x="2547653" y="3175439"/>
                <a:ext cx="2035508" cy="13048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6-Point Star 66"/>
              <p:cNvSpPr/>
              <p:nvPr/>
            </p:nvSpPr>
            <p:spPr>
              <a:xfrm>
                <a:off x="4471149" y="3121397"/>
                <a:ext cx="106886" cy="108084"/>
              </a:xfrm>
              <a:prstGeom prst="star6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68" name="Date Placeholder 6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69" name="Footer Placeholder 6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cxnSp>
        <p:nvCxnSpPr>
          <p:cNvPr id="71" name="Straight Connector 70"/>
          <p:cNvCxnSpPr/>
          <p:nvPr/>
        </p:nvCxnSpPr>
        <p:spPr>
          <a:xfrm>
            <a:off x="1805121" y="2404255"/>
            <a:ext cx="0" cy="97335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1028232" y="2581586"/>
            <a:ext cx="755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Today</a:t>
            </a:r>
            <a:endParaRPr lang="en-US" dirty="0"/>
          </a:p>
        </p:txBody>
      </p:sp>
      <p:sp>
        <p:nvSpPr>
          <p:cNvPr id="73" name="TextBox 72"/>
          <p:cNvSpPr txBox="1"/>
          <p:nvPr/>
        </p:nvSpPr>
        <p:spPr>
          <a:xfrm>
            <a:off x="1382957" y="5598005"/>
            <a:ext cx="1465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BNL Director Review</a:t>
            </a:r>
          </a:p>
          <a:p>
            <a:r>
              <a:rPr lang="en-US" sz="1200" dirty="0" smtClean="0"/>
              <a:t>7/10-11, 2017</a:t>
            </a:r>
            <a:endParaRPr lang="en-US" sz="1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552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Detector Assembly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600" y="705279"/>
            <a:ext cx="6312228" cy="356192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648200" y="1143000"/>
            <a:ext cx="27407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Precision positioning and installation of staves on end-wheels</a:t>
            </a:r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450773" y="2362200"/>
            <a:ext cx="6769427" cy="3782846"/>
            <a:chOff x="0" y="513807"/>
            <a:chExt cx="8046824" cy="449667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3807"/>
              <a:ext cx="7968564" cy="4496673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3613812" y="4031317"/>
              <a:ext cx="740940" cy="310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/>
                <a:t>IB CYSS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305884" y="1509314"/>
              <a:ext cx="740940" cy="310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/>
                <a:t>Layer 0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794107" y="2010567"/>
              <a:ext cx="740940" cy="310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/>
                <a:t>Layer 1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876619" y="2930341"/>
              <a:ext cx="740940" cy="310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/>
                <a:t>Layer 2</a:t>
              </a:r>
            </a:p>
          </p:txBody>
        </p:sp>
      </p:grpSp>
      <p:sp>
        <p:nvSpPr>
          <p:cNvPr id="15" name="Rectangle 14"/>
          <p:cNvSpPr/>
          <p:nvPr/>
        </p:nvSpPr>
        <p:spPr>
          <a:xfrm>
            <a:off x="228600" y="4189209"/>
            <a:ext cx="28956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Assembly of layers and carbon fiber structure into half-detector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900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Stave testing at each step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900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Metrology survey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481455" y="533400"/>
            <a:ext cx="1565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Giacomo’s</a:t>
            </a:r>
            <a:r>
              <a:rPr lang="en-US" dirty="0" smtClean="0"/>
              <a:t> talk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1295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83432"/>
          </a:xfrm>
        </p:spPr>
        <p:txBody>
          <a:bodyPr/>
          <a:lstStyle/>
          <a:p>
            <a:r>
              <a:rPr lang="en-US" dirty="0" smtClean="0"/>
              <a:t>Topics for 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6761" y="1143000"/>
            <a:ext cx="7428344" cy="5357091"/>
          </a:xfrm>
        </p:spPr>
        <p:txBody>
          <a:bodyPr>
            <a:normAutofit fontScale="47500" lnSpcReduction="20000"/>
          </a:bodyPr>
          <a:lstStyle/>
          <a:p>
            <a:r>
              <a:rPr lang="en-US" dirty="0" smtClean="0"/>
              <a:t>Overview</a:t>
            </a:r>
          </a:p>
          <a:p>
            <a:pPr lvl="1"/>
            <a:r>
              <a:rPr lang="en-US" dirty="0" smtClean="0"/>
              <a:t>Ming et al  </a:t>
            </a:r>
          </a:p>
          <a:p>
            <a:r>
              <a:rPr lang="en-US" dirty="0"/>
              <a:t>Physics and detector simulations </a:t>
            </a:r>
          </a:p>
          <a:p>
            <a:pPr lvl="1"/>
            <a:r>
              <a:rPr lang="en-US" dirty="0" err="1"/>
              <a:t>Xin</a:t>
            </a:r>
            <a:r>
              <a:rPr lang="en-US" dirty="0"/>
              <a:t> </a:t>
            </a:r>
          </a:p>
          <a:p>
            <a:pPr marL="57150" indent="0">
              <a:buNone/>
            </a:pPr>
            <a:endParaRPr lang="en-US" dirty="0"/>
          </a:p>
          <a:p>
            <a:pPr marL="57150" indent="0">
              <a:buNone/>
            </a:pPr>
            <a:r>
              <a:rPr lang="en-US" dirty="0" smtClean="0"/>
              <a:t>Coffee break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LDRD status and plan</a:t>
            </a:r>
          </a:p>
          <a:p>
            <a:pPr lvl="1"/>
            <a:r>
              <a:rPr lang="en-US" dirty="0" smtClean="0"/>
              <a:t>Cesar</a:t>
            </a:r>
          </a:p>
          <a:p>
            <a:r>
              <a:rPr lang="en-US" dirty="0" smtClean="0"/>
              <a:t>Mechanics and </a:t>
            </a:r>
            <a:r>
              <a:rPr lang="en-US" dirty="0"/>
              <a:t>d</a:t>
            </a:r>
            <a:r>
              <a:rPr lang="en-US" dirty="0" smtClean="0"/>
              <a:t>etector assembly </a:t>
            </a:r>
            <a:endParaRPr lang="en-US" dirty="0"/>
          </a:p>
          <a:p>
            <a:pPr lvl="1"/>
            <a:r>
              <a:rPr lang="en-US" dirty="0" err="1" smtClean="0"/>
              <a:t>Giacomo</a:t>
            </a:r>
            <a:endParaRPr lang="en-US" dirty="0" smtClean="0"/>
          </a:p>
          <a:p>
            <a:r>
              <a:rPr lang="en-US" dirty="0" smtClean="0"/>
              <a:t>MVTX electronics </a:t>
            </a:r>
          </a:p>
          <a:p>
            <a:pPr lvl="1"/>
            <a:r>
              <a:rPr lang="en-US" dirty="0" smtClean="0"/>
              <a:t>Mark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Lunch break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MVTX support and infrastructure</a:t>
            </a:r>
          </a:p>
          <a:p>
            <a:pPr lvl="1"/>
            <a:r>
              <a:rPr lang="en-US" dirty="0" smtClean="0"/>
              <a:t>Walt</a:t>
            </a:r>
          </a:p>
          <a:p>
            <a:r>
              <a:rPr lang="en-US" dirty="0" smtClean="0"/>
              <a:t>Integration of MVTX and </a:t>
            </a:r>
            <a:r>
              <a:rPr lang="en-US" dirty="0" err="1" smtClean="0"/>
              <a:t>sPHENIX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Ed</a:t>
            </a:r>
            <a:endParaRPr lang="en-US" dirty="0"/>
          </a:p>
          <a:p>
            <a:r>
              <a:rPr lang="en-US" dirty="0" smtClean="0"/>
              <a:t>Cost &amp; schedule &amp; risk</a:t>
            </a:r>
          </a:p>
          <a:p>
            <a:pPr lvl="1"/>
            <a:r>
              <a:rPr lang="en-US" dirty="0" smtClean="0"/>
              <a:t>Dave et al</a:t>
            </a:r>
          </a:p>
          <a:p>
            <a:pPr lvl="1"/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Executive session (closed) 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910039" y="773668"/>
            <a:ext cx="5601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https://</a:t>
            </a:r>
            <a:r>
              <a:rPr lang="en-US" dirty="0" err="1" smtClean="0">
                <a:solidFill>
                  <a:srgbClr val="0000FF"/>
                </a:solidFill>
              </a:rPr>
              <a:t>indico.bnl.gov</a:t>
            </a:r>
            <a:r>
              <a:rPr lang="en-US" dirty="0" smtClean="0">
                <a:solidFill>
                  <a:srgbClr val="0000FF"/>
                </a:solidFill>
              </a:rPr>
              <a:t>/</a:t>
            </a:r>
            <a:r>
              <a:rPr lang="en-US" dirty="0" err="1" smtClean="0">
                <a:solidFill>
                  <a:srgbClr val="0000FF"/>
                </a:solidFill>
              </a:rPr>
              <a:t>conferenceDisplay.py?confId</a:t>
            </a:r>
            <a:r>
              <a:rPr lang="en-US" dirty="0" smtClean="0">
                <a:solidFill>
                  <a:srgbClr val="0000FF"/>
                </a:solidFill>
              </a:rPr>
              <a:t>=</a:t>
            </a:r>
            <a:r>
              <a:rPr lang="en-US" dirty="0" smtClean="0">
                <a:solidFill>
                  <a:srgbClr val="0000FF"/>
                </a:solidFill>
              </a:rPr>
              <a:t>3270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9661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183"/>
            <a:ext cx="8229600" cy="62397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System Integration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20</a:t>
            </a:fld>
            <a:endParaRPr lang="en-US"/>
          </a:p>
        </p:txBody>
      </p:sp>
      <p:pic>
        <p:nvPicPr>
          <p:cNvPr id="4" name="Picture 3" descr="Screen Shot 2017-05-12 at 11.49.3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80981" y="-632679"/>
            <a:ext cx="6201842" cy="8779518"/>
          </a:xfrm>
          <a:prstGeom prst="rect">
            <a:avLst/>
          </a:prstGeom>
        </p:spPr>
      </p:pic>
      <p:sp>
        <p:nvSpPr>
          <p:cNvPr id="5" name="Round Single Corner Rectangle 4"/>
          <p:cNvSpPr/>
          <p:nvPr/>
        </p:nvSpPr>
        <p:spPr>
          <a:xfrm>
            <a:off x="3934644" y="1083334"/>
            <a:ext cx="572764" cy="1008621"/>
          </a:xfrm>
          <a:prstGeom prst="round1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967251" y="55274"/>
            <a:ext cx="1176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Walt’s talk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4352636" y="3729180"/>
            <a:ext cx="2540000" cy="57727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992369" y="3740728"/>
            <a:ext cx="2957992" cy="146627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961924" y="3948555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MVTX+INTT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918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091" y="0"/>
            <a:ext cx="8409709" cy="865909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Alice ITS Cabling &amp; Support</a:t>
            </a:r>
            <a:br>
              <a:rPr lang="en-US" sz="4000" dirty="0" smtClean="0"/>
            </a:br>
            <a:r>
              <a:rPr lang="en-US" sz="3100" dirty="0" smtClean="0"/>
              <a:t>similar for </a:t>
            </a:r>
            <a:r>
              <a:rPr lang="en-US" sz="3100" dirty="0" err="1" smtClean="0"/>
              <a:t>sPHENIX</a:t>
            </a:r>
            <a:endParaRPr lang="en-US" sz="31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4" descr="Screen Shot 2017-05-12 at 12.17.1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8286"/>
            <a:ext cx="9144000" cy="5381234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004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1112"/>
            <a:ext cx="8229600" cy="1143000"/>
          </a:xfrm>
        </p:spPr>
        <p:txBody>
          <a:bodyPr/>
          <a:lstStyle/>
          <a:p>
            <a:r>
              <a:rPr lang="en-US" dirty="0" smtClean="0"/>
              <a:t>Project Tasks and Timeline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22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850266" y="4490175"/>
            <a:ext cx="838691" cy="4308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100" dirty="0" smtClean="0"/>
              <a:t>Det. Install. </a:t>
            </a:r>
            <a:endParaRPr lang="en-US" sz="1100" dirty="0"/>
          </a:p>
          <a:p>
            <a:pPr algn="ctr"/>
            <a:r>
              <a:rPr lang="en-US" sz="1100" dirty="0" smtClean="0"/>
              <a:t>     @BNL</a:t>
            </a:r>
            <a:endParaRPr lang="en-US" sz="1100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4896127" y="4731635"/>
            <a:ext cx="434787" cy="394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527543" y="2449224"/>
            <a:ext cx="1193243" cy="738664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Readout R&amp;D</a:t>
            </a:r>
          </a:p>
          <a:p>
            <a:r>
              <a:rPr lang="en-US" sz="1400" dirty="0" smtClean="0"/>
              <a:t>Mech. design </a:t>
            </a:r>
          </a:p>
          <a:p>
            <a:r>
              <a:rPr lang="en-US" sz="1400" dirty="0" smtClean="0"/>
              <a:t>@</a:t>
            </a:r>
            <a:r>
              <a:rPr lang="en-US" sz="1400" dirty="0" smtClean="0">
                <a:solidFill>
                  <a:srgbClr val="FF0000"/>
                </a:solidFill>
              </a:rPr>
              <a:t>LANL/ALICE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19400" y="3215589"/>
            <a:ext cx="1695469" cy="738664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Mech. </a:t>
            </a:r>
            <a:r>
              <a:rPr lang="en-US" sz="1400" dirty="0" err="1" smtClean="0"/>
              <a:t>Integr</a:t>
            </a:r>
            <a:r>
              <a:rPr lang="en-US" sz="1400" dirty="0" smtClean="0"/>
              <a:t>.</a:t>
            </a:r>
          </a:p>
          <a:p>
            <a:r>
              <a:rPr lang="en-US" sz="1400" dirty="0" smtClean="0"/>
              <a:t>&amp; Prototype</a:t>
            </a:r>
            <a:r>
              <a:rPr lang="en-US" sz="1400" dirty="0"/>
              <a:t> </a:t>
            </a:r>
            <a:r>
              <a:rPr lang="en-US" sz="1400" dirty="0" smtClean="0"/>
              <a:t> </a:t>
            </a:r>
          </a:p>
          <a:p>
            <a:r>
              <a:rPr lang="en-US" sz="1400" dirty="0" smtClean="0"/>
              <a:t>@LANL/</a:t>
            </a:r>
            <a:r>
              <a:rPr lang="en-US" sz="1400" dirty="0" smtClean="0">
                <a:solidFill>
                  <a:srgbClr val="FF0000"/>
                </a:solidFill>
              </a:rPr>
              <a:t>MIT/LBNL 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58154" y="4470980"/>
            <a:ext cx="1217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Production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58150" y="3187888"/>
            <a:ext cx="13773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Key R&amp;D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LDRD@LANL</a:t>
            </a:r>
          </a:p>
        </p:txBody>
      </p:sp>
      <p:grpSp>
        <p:nvGrpSpPr>
          <p:cNvPr id="70" name="Group 69"/>
          <p:cNvGrpSpPr/>
          <p:nvPr/>
        </p:nvGrpSpPr>
        <p:grpSpPr>
          <a:xfrm>
            <a:off x="704850" y="1118701"/>
            <a:ext cx="7734300" cy="1316503"/>
            <a:chOff x="704850" y="1118699"/>
            <a:chExt cx="7734300" cy="1316500"/>
          </a:xfrm>
        </p:grpSpPr>
        <p:grpSp>
          <p:nvGrpSpPr>
            <p:cNvPr id="69" name="Group 68"/>
            <p:cNvGrpSpPr/>
            <p:nvPr/>
          </p:nvGrpSpPr>
          <p:grpSpPr>
            <a:xfrm>
              <a:off x="704850" y="1118699"/>
              <a:ext cx="7734300" cy="595801"/>
              <a:chOff x="704850" y="1118699"/>
              <a:chExt cx="7734300" cy="595801"/>
            </a:xfrm>
          </p:grpSpPr>
          <p:sp>
            <p:nvSpPr>
              <p:cNvPr id="6" name="Right Arrow 5"/>
              <p:cNvSpPr/>
              <p:nvPr/>
            </p:nvSpPr>
            <p:spPr>
              <a:xfrm>
                <a:off x="704850" y="1416050"/>
                <a:ext cx="7734300" cy="298450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8" name="Group 67"/>
              <p:cNvGrpSpPr/>
              <p:nvPr/>
            </p:nvGrpSpPr>
            <p:grpSpPr>
              <a:xfrm>
                <a:off x="704850" y="1118699"/>
                <a:ext cx="7548667" cy="387363"/>
                <a:chOff x="704850" y="1118699"/>
                <a:chExt cx="7548667" cy="387363"/>
              </a:xfrm>
            </p:grpSpPr>
            <p:sp>
              <p:nvSpPr>
                <p:cNvPr id="8" name="TextBox 7"/>
                <p:cNvSpPr txBox="1"/>
                <p:nvPr/>
              </p:nvSpPr>
              <p:spPr>
                <a:xfrm>
                  <a:off x="1972640" y="1136731"/>
                  <a:ext cx="871189" cy="369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FY2017</a:t>
                  </a:r>
                  <a:endParaRPr lang="en-US" dirty="0"/>
                </a:p>
              </p:txBody>
            </p:sp>
            <p:sp>
              <p:nvSpPr>
                <p:cNvPr id="35" name="TextBox 34"/>
                <p:cNvSpPr txBox="1"/>
                <p:nvPr/>
              </p:nvSpPr>
              <p:spPr>
                <a:xfrm>
                  <a:off x="3344240" y="1118699"/>
                  <a:ext cx="871189" cy="369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FY2018</a:t>
                  </a:r>
                  <a:endParaRPr lang="en-US" dirty="0"/>
                </a:p>
              </p:txBody>
            </p:sp>
            <p:sp>
              <p:nvSpPr>
                <p:cNvPr id="37" name="TextBox 36"/>
                <p:cNvSpPr txBox="1"/>
                <p:nvPr/>
              </p:nvSpPr>
              <p:spPr>
                <a:xfrm>
                  <a:off x="4679344" y="1126148"/>
                  <a:ext cx="871189" cy="369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FY2019</a:t>
                  </a:r>
                  <a:endParaRPr lang="en-US" dirty="0"/>
                </a:p>
              </p:txBody>
            </p:sp>
            <p:sp>
              <p:nvSpPr>
                <p:cNvPr id="38" name="TextBox 37"/>
                <p:cNvSpPr txBox="1"/>
                <p:nvPr/>
              </p:nvSpPr>
              <p:spPr>
                <a:xfrm>
                  <a:off x="6117605" y="1118699"/>
                  <a:ext cx="871189" cy="369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FY2020</a:t>
                  </a:r>
                  <a:endParaRPr lang="en-US" dirty="0"/>
                </a:p>
              </p:txBody>
            </p:sp>
            <p:sp>
              <p:nvSpPr>
                <p:cNvPr id="39" name="TextBox 38"/>
                <p:cNvSpPr txBox="1"/>
                <p:nvPr/>
              </p:nvSpPr>
              <p:spPr>
                <a:xfrm>
                  <a:off x="7382328" y="1118699"/>
                  <a:ext cx="871189" cy="369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FY2021</a:t>
                  </a:r>
                  <a:endParaRPr lang="en-US" dirty="0"/>
                </a:p>
              </p:txBody>
            </p:sp>
            <p:sp>
              <p:nvSpPr>
                <p:cNvPr id="40" name="TextBox 39"/>
                <p:cNvSpPr txBox="1"/>
                <p:nvPr/>
              </p:nvSpPr>
              <p:spPr>
                <a:xfrm>
                  <a:off x="704850" y="1136731"/>
                  <a:ext cx="871189" cy="369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FY2016</a:t>
                  </a:r>
                  <a:endParaRPr lang="en-US" dirty="0"/>
                </a:p>
              </p:txBody>
            </p:sp>
          </p:grpSp>
        </p:grpSp>
        <p:grpSp>
          <p:nvGrpSpPr>
            <p:cNvPr id="67" name="Group 66"/>
            <p:cNvGrpSpPr/>
            <p:nvPr/>
          </p:nvGrpSpPr>
          <p:grpSpPr>
            <a:xfrm>
              <a:off x="1447800" y="1696537"/>
              <a:ext cx="6922255" cy="738662"/>
              <a:chOff x="1447800" y="1696537"/>
              <a:chExt cx="6922255" cy="738662"/>
            </a:xfrm>
          </p:grpSpPr>
          <p:sp>
            <p:nvSpPr>
              <p:cNvPr id="41" name="TextBox 40"/>
              <p:cNvSpPr txBox="1"/>
              <p:nvPr/>
            </p:nvSpPr>
            <p:spPr>
              <a:xfrm>
                <a:off x="2819400" y="1752600"/>
                <a:ext cx="536813" cy="307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CD-1</a:t>
                </a: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3812546" y="1714500"/>
                <a:ext cx="697627" cy="5232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CD-2/3</a:t>
                </a:r>
              </a:p>
              <a:p>
                <a:r>
                  <a:rPr lang="en-US" sz="1400" dirty="0" smtClean="0"/>
                  <a:t>8/1</a:t>
                </a:r>
                <a:endParaRPr lang="en-US" sz="1400" dirty="0"/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1447800" y="1752600"/>
                <a:ext cx="710451" cy="5232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CD-0</a:t>
                </a:r>
              </a:p>
              <a:p>
                <a:r>
                  <a:rPr lang="en-US" sz="1400" dirty="0"/>
                  <a:t>9</a:t>
                </a:r>
                <a:r>
                  <a:rPr lang="en-US" sz="1400" dirty="0" smtClean="0"/>
                  <a:t>/2016</a:t>
                </a:r>
                <a:endParaRPr lang="en-US" sz="1400" dirty="0"/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7480068" y="1696537"/>
                <a:ext cx="889987" cy="7386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Ready for </a:t>
                </a:r>
              </a:p>
              <a:p>
                <a:r>
                  <a:rPr lang="en-US" sz="1400" dirty="0"/>
                  <a:t>B</a:t>
                </a:r>
                <a:r>
                  <a:rPr lang="en-US" sz="1400" dirty="0" smtClean="0"/>
                  <a:t>eam</a:t>
                </a:r>
              </a:p>
              <a:p>
                <a:r>
                  <a:rPr lang="en-US" sz="1400" dirty="0" smtClean="0"/>
                  <a:t>6/1</a:t>
                </a:r>
                <a:endParaRPr lang="en-US" sz="1400" dirty="0"/>
              </a:p>
            </p:txBody>
          </p:sp>
        </p:grpSp>
      </p:grpSp>
      <p:sp>
        <p:nvSpPr>
          <p:cNvPr id="23" name="TextBox 22"/>
          <p:cNvSpPr txBox="1"/>
          <p:nvPr/>
        </p:nvSpPr>
        <p:spPr>
          <a:xfrm>
            <a:off x="473755" y="5644915"/>
            <a:ext cx="6537780" cy="80021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“</a:t>
            </a:r>
            <a:r>
              <a:rPr lang="en-US" dirty="0" err="1" smtClean="0"/>
              <a:t>MoU</a:t>
            </a:r>
            <a:r>
              <a:rPr lang="en-US" dirty="0" smtClean="0"/>
              <a:t>” w/ ALICE/ITS: 11/2016 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- </a:t>
            </a:r>
            <a:r>
              <a:rPr lang="en-US" sz="1400" dirty="0">
                <a:solidFill>
                  <a:srgbClr val="FF0000"/>
                </a:solidFill>
              </a:rPr>
              <a:t>P</a:t>
            </a:r>
            <a:r>
              <a:rPr lang="en-US" sz="1400" dirty="0" smtClean="0">
                <a:solidFill>
                  <a:srgbClr val="FF0000"/>
                </a:solidFill>
              </a:rPr>
              <a:t>roduce MAPS chips and Stave Space frames for </a:t>
            </a:r>
            <a:r>
              <a:rPr lang="en-US" sz="1400" dirty="0" err="1" smtClean="0">
                <a:solidFill>
                  <a:srgbClr val="FF0000"/>
                </a:solidFill>
              </a:rPr>
              <a:t>sPHENIX</a:t>
            </a:r>
            <a:r>
              <a:rPr lang="en-US" sz="1400" dirty="0" smtClean="0">
                <a:solidFill>
                  <a:srgbClr val="FF0000"/>
                </a:solidFill>
              </a:rPr>
              <a:t> as part of ALICE production!</a:t>
            </a:r>
          </a:p>
          <a:p>
            <a:r>
              <a:rPr lang="en-US" sz="1400" dirty="0" smtClean="0"/>
              <a:t>- Full staves</a:t>
            </a:r>
            <a:r>
              <a:rPr lang="en-US" sz="1400" dirty="0"/>
              <a:t> </a:t>
            </a:r>
            <a:r>
              <a:rPr lang="en-US" sz="1400" dirty="0" smtClean="0"/>
              <a:t>and RU &amp; CRU production cost &amp; schedule  </a:t>
            </a:r>
            <a:r>
              <a:rPr lang="en-US" sz="1400" dirty="0" smtClean="0">
                <a:sym typeface="Wingdings"/>
              </a:rPr>
              <a:t> </a:t>
            </a:r>
            <a:r>
              <a:rPr lang="en-US" sz="1400" b="1" dirty="0" smtClean="0">
                <a:sym typeface="Wingdings"/>
              </a:rPr>
              <a:t>MVTX MIE</a:t>
            </a:r>
            <a:endParaRPr lang="en-US" sz="1400" b="1" dirty="0"/>
          </a:p>
        </p:txBody>
      </p:sp>
      <p:grpSp>
        <p:nvGrpSpPr>
          <p:cNvPr id="46" name="Group 45"/>
          <p:cNvGrpSpPr/>
          <p:nvPr/>
        </p:nvGrpSpPr>
        <p:grpSpPr>
          <a:xfrm>
            <a:off x="5294278" y="4493166"/>
            <a:ext cx="1376384" cy="484831"/>
            <a:chOff x="4982820" y="4355483"/>
            <a:chExt cx="1166534" cy="484829"/>
          </a:xfrm>
        </p:grpSpPr>
        <p:sp>
          <p:nvSpPr>
            <p:cNvPr id="12" name="TextBox 11"/>
            <p:cNvSpPr txBox="1"/>
            <p:nvPr/>
          </p:nvSpPr>
          <p:spPr>
            <a:xfrm>
              <a:off x="5005376" y="4359398"/>
              <a:ext cx="1073503" cy="43088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 smtClean="0"/>
                <a:t>Detector Assembly </a:t>
              </a:r>
            </a:p>
            <a:p>
              <a:pPr algn="ctr"/>
              <a:r>
                <a:rPr lang="en-US" sz="1100" dirty="0" smtClean="0"/>
                <a:t>&amp; Test @LBNL</a:t>
              </a:r>
              <a:endParaRPr lang="en-US" sz="1100" dirty="0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4982820" y="4355483"/>
              <a:ext cx="1166534" cy="48482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1991658" y="4490178"/>
            <a:ext cx="1310816" cy="484831"/>
            <a:chOff x="4951070" y="4355483"/>
            <a:chExt cx="1310816" cy="484829"/>
          </a:xfrm>
        </p:grpSpPr>
        <p:sp>
          <p:nvSpPr>
            <p:cNvPr id="48" name="TextBox 47"/>
            <p:cNvSpPr txBox="1"/>
            <p:nvPr/>
          </p:nvSpPr>
          <p:spPr>
            <a:xfrm>
              <a:off x="4951070" y="4359398"/>
              <a:ext cx="1310816" cy="430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MAPS </a:t>
              </a:r>
              <a:r>
                <a:rPr lang="en-US" sz="1100" dirty="0"/>
                <a:t>Prod</a:t>
              </a:r>
              <a:r>
                <a:rPr lang="en-US" sz="1100" dirty="0" smtClean="0"/>
                <a:t>. &amp; QA </a:t>
              </a:r>
              <a:endParaRPr lang="en-US" sz="1100" dirty="0"/>
            </a:p>
            <a:p>
              <a:pPr algn="ctr"/>
              <a:r>
                <a:rPr lang="en-US" sz="1100" dirty="0" smtClean="0"/>
                <a:t>@ALICE</a:t>
              </a:r>
              <a:endParaRPr lang="en-US" sz="1100" dirty="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4982820" y="4355483"/>
              <a:ext cx="1166534" cy="48482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3695754" y="4114400"/>
            <a:ext cx="1372488" cy="1148841"/>
            <a:chOff x="4877454" y="4164285"/>
            <a:chExt cx="1502297" cy="798060"/>
          </a:xfrm>
        </p:grpSpPr>
        <p:sp>
          <p:nvSpPr>
            <p:cNvPr id="51" name="TextBox 50"/>
            <p:cNvSpPr txBox="1"/>
            <p:nvPr/>
          </p:nvSpPr>
          <p:spPr>
            <a:xfrm>
              <a:off x="4877454" y="4192658"/>
              <a:ext cx="1502297" cy="7696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smtClean="0"/>
                <a:t>Stave </a:t>
              </a:r>
              <a:r>
                <a:rPr lang="en-US" sz="1100" dirty="0" err="1"/>
                <a:t>p</a:t>
              </a:r>
              <a:r>
                <a:rPr lang="en-US" sz="1100" dirty="0" err="1" smtClean="0"/>
                <a:t>rod.&amp;test</a:t>
              </a:r>
              <a:r>
                <a:rPr lang="en-US" sz="1100" dirty="0" smtClean="0"/>
                <a:t>  @CERN;</a:t>
              </a:r>
            </a:p>
            <a:p>
              <a:r>
                <a:rPr lang="en-US" sz="1100" dirty="0" smtClean="0"/>
                <a:t>    C-</a:t>
              </a:r>
              <a:r>
                <a:rPr lang="en-US" sz="1100" dirty="0" err="1"/>
                <a:t>S</a:t>
              </a:r>
              <a:r>
                <a:rPr lang="en-US" sz="1100" dirty="0" err="1" smtClean="0"/>
                <a:t>tru</a:t>
              </a:r>
              <a:r>
                <a:rPr lang="en-US" sz="1100" dirty="0" smtClean="0"/>
                <a:t>. Prod. </a:t>
              </a:r>
            </a:p>
            <a:p>
              <a:r>
                <a:rPr lang="en-US" sz="1100" dirty="0" smtClean="0"/>
                <a:t>           @LBNL</a:t>
              </a:r>
            </a:p>
            <a:p>
              <a:r>
                <a:rPr lang="en-US" sz="1100" dirty="0" smtClean="0"/>
                <a:t>“RU” prod @CERN</a:t>
              </a:r>
            </a:p>
            <a:p>
              <a:r>
                <a:rPr lang="en-US" sz="1100" dirty="0" smtClean="0"/>
                <a:t>“FELIX” Prod. @US</a:t>
              </a:r>
              <a:endParaRPr lang="en-US" sz="1100" dirty="0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4982820" y="4164285"/>
              <a:ext cx="1265559" cy="79806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1" name="Straight Arrow Connector 60"/>
          <p:cNvCxnSpPr/>
          <p:nvPr/>
        </p:nvCxnSpPr>
        <p:spPr>
          <a:xfrm>
            <a:off x="3198900" y="4731635"/>
            <a:ext cx="579015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>
            <a:off x="6670666" y="4743103"/>
            <a:ext cx="179596" cy="696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1" name="Picture 7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2754" y="4338452"/>
            <a:ext cx="996869" cy="78155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61618" y="5123603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+2%</a:t>
            </a:r>
            <a:endParaRPr lang="en-US" dirty="0"/>
          </a:p>
        </p:txBody>
      </p:sp>
      <p:sp>
        <p:nvSpPr>
          <p:cNvPr id="54" name="TextBox 53"/>
          <p:cNvSpPr txBox="1"/>
          <p:nvPr/>
        </p:nvSpPr>
        <p:spPr>
          <a:xfrm>
            <a:off x="3980715" y="5263241"/>
            <a:ext cx="698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+50%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 rot="20635641">
            <a:off x="4940589" y="3034347"/>
            <a:ext cx="40964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A schedule driven project!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30765" y="2237723"/>
            <a:ext cx="13131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ALICE ITS/IB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Prod. ends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5-Point Star 14"/>
          <p:cNvSpPr/>
          <p:nvPr/>
        </p:nvSpPr>
        <p:spPr>
          <a:xfrm>
            <a:off x="3695756" y="2130891"/>
            <a:ext cx="307441" cy="34636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1944180" y="2332681"/>
            <a:ext cx="1798465" cy="15795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81000" y="1676403"/>
            <a:ext cx="977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sPHENIX</a:t>
            </a:r>
            <a:endParaRPr lang="en-US" dirty="0" smtClean="0"/>
          </a:p>
          <a:p>
            <a:r>
              <a:rPr lang="en-US" dirty="0" smtClean="0"/>
              <a:t>baseline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918000" y="97992"/>
            <a:ext cx="1202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Dave’s talk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440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1143000"/>
          </a:xfrm>
        </p:spPr>
        <p:txBody>
          <a:bodyPr/>
          <a:lstStyle/>
          <a:p>
            <a:r>
              <a:rPr lang="en-US" dirty="0" smtClean="0"/>
              <a:t>Cost Basis – Major Items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54225" y="1346200"/>
            <a:ext cx="5499320" cy="501015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MAPS and Staves: ~$xx </a:t>
            </a:r>
          </a:p>
          <a:p>
            <a:pPr lvl="1"/>
            <a:r>
              <a:rPr lang="en-US" dirty="0" smtClean="0"/>
              <a:t>ALICE ITS production 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Readout: ~$xx  </a:t>
            </a:r>
          </a:p>
          <a:p>
            <a:pPr lvl="1"/>
            <a:r>
              <a:rPr lang="en-US" dirty="0" smtClean="0"/>
              <a:t>ALICE ITS RDO </a:t>
            </a:r>
            <a:endParaRPr lang="en-US" dirty="0"/>
          </a:p>
          <a:p>
            <a:pPr lvl="1"/>
            <a:r>
              <a:rPr lang="en-US" dirty="0" smtClean="0"/>
              <a:t>ATLAS FELIX (ALICE CRU) </a:t>
            </a:r>
          </a:p>
          <a:p>
            <a:pPr lvl="1"/>
            <a:r>
              <a:rPr lang="en-US" dirty="0" smtClean="0"/>
              <a:t>FVTX/PHENIX experience 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PS and slow control etc. ~$xx</a:t>
            </a:r>
          </a:p>
          <a:p>
            <a:pPr lvl="1"/>
            <a:r>
              <a:rPr lang="en-US" dirty="0" smtClean="0"/>
              <a:t>ALICE ITS design </a:t>
            </a:r>
          </a:p>
          <a:p>
            <a:pPr lvl="1"/>
            <a:r>
              <a:rPr lang="en-US" dirty="0" smtClean="0"/>
              <a:t>FVTX/PHENIX experience 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Mechanical structures and cooling: $xx</a:t>
            </a:r>
          </a:p>
          <a:p>
            <a:pPr lvl="1"/>
            <a:r>
              <a:rPr lang="en-US" dirty="0" smtClean="0"/>
              <a:t>ALICE ITS inner tracker design</a:t>
            </a:r>
          </a:p>
          <a:p>
            <a:pPr lvl="1"/>
            <a:r>
              <a:rPr lang="en-US" dirty="0" smtClean="0"/>
              <a:t>FVTX/PHENIX, HFT/STAR experience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23</a:t>
            </a:fld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6119090" y="3923002"/>
            <a:ext cx="2953903" cy="1861272"/>
            <a:chOff x="6160115" y="1346200"/>
            <a:chExt cx="2847050" cy="1565768"/>
          </a:xfrm>
        </p:grpSpPr>
        <p:pic>
          <p:nvPicPr>
            <p:cNvPr id="9" name="Content Placeholder 6"/>
            <p:cNvPicPr>
              <a:picLocks noChangeAspect="1"/>
            </p:cNvPicPr>
            <p:nvPr/>
          </p:nvPicPr>
          <p:blipFill>
            <a:blip r:embed="rId2"/>
            <a:srcRect t="6977" b="6977"/>
            <a:stretch>
              <a:fillRect/>
            </a:stretch>
          </p:blipFill>
          <p:spPr>
            <a:xfrm>
              <a:off x="6160115" y="1346200"/>
              <a:ext cx="2847050" cy="156576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8068505" y="2263905"/>
              <a:ext cx="50084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x</a:t>
              </a:r>
              <a:r>
                <a:rPr lang="en-US" sz="1200" dirty="0" smtClean="0">
                  <a:solidFill>
                    <a:srgbClr val="FF0000"/>
                  </a:solidFill>
                </a:rPr>
                <a:t>48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119091" y="1163638"/>
            <a:ext cx="2711487" cy="2135535"/>
            <a:chOff x="4343400" y="990600"/>
            <a:chExt cx="3818732" cy="259080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43400" y="990600"/>
              <a:ext cx="3818732" cy="2590800"/>
            </a:xfrm>
            <a:prstGeom prst="rect">
              <a:avLst/>
            </a:prstGeom>
            <a:ln w="19050">
              <a:noFill/>
            </a:ln>
          </p:spPr>
        </p:pic>
        <p:sp>
          <p:nvSpPr>
            <p:cNvPr id="12" name="Rectangle 11"/>
            <p:cNvSpPr/>
            <p:nvPr/>
          </p:nvSpPr>
          <p:spPr>
            <a:xfrm>
              <a:off x="5791200" y="3436299"/>
              <a:ext cx="1143000" cy="145101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924800" y="3360099"/>
              <a:ext cx="228600" cy="221301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7490510" y="153188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Dave Lee’s talk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4049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33789" y="2639056"/>
            <a:ext cx="1955563" cy="8235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Electronics</a:t>
            </a:r>
          </a:p>
          <a:p>
            <a:pPr algn="ctr"/>
            <a:r>
              <a:rPr lang="en-US" sz="1600" dirty="0" smtClean="0"/>
              <a:t>LANL</a:t>
            </a:r>
          </a:p>
          <a:p>
            <a:pPr algn="ctr"/>
            <a:r>
              <a:rPr lang="en-US" sz="1400" dirty="0" smtClean="0"/>
              <a:t>WBS 1.x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83773" y="3681209"/>
            <a:ext cx="1461793" cy="4231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Readout Units</a:t>
            </a:r>
          </a:p>
          <a:p>
            <a:pPr algn="ctr"/>
            <a:r>
              <a:rPr lang="en-US" sz="1050" dirty="0" smtClean="0"/>
              <a:t>UT Austin -WBS 1.xx</a:t>
            </a:r>
            <a:endParaRPr lang="en-US" sz="1050" dirty="0"/>
          </a:p>
        </p:txBody>
      </p:sp>
      <p:sp>
        <p:nvSpPr>
          <p:cNvPr id="12" name="TextBox 11"/>
          <p:cNvSpPr txBox="1"/>
          <p:nvPr/>
        </p:nvSpPr>
        <p:spPr>
          <a:xfrm>
            <a:off x="1683773" y="4453379"/>
            <a:ext cx="1461793" cy="4231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Back-end</a:t>
            </a:r>
          </a:p>
          <a:p>
            <a:pPr algn="ctr"/>
            <a:r>
              <a:rPr lang="en-US" sz="1050" dirty="0" smtClean="0"/>
              <a:t>LANL - WBS 1.xx</a:t>
            </a:r>
            <a:endParaRPr lang="en-US" sz="1050" dirty="0"/>
          </a:p>
        </p:txBody>
      </p:sp>
      <p:sp>
        <p:nvSpPr>
          <p:cNvPr id="13" name="TextBox 12"/>
          <p:cNvSpPr txBox="1"/>
          <p:nvPr/>
        </p:nvSpPr>
        <p:spPr>
          <a:xfrm>
            <a:off x="1683773" y="5225549"/>
            <a:ext cx="1461793" cy="4231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Power systems</a:t>
            </a:r>
          </a:p>
          <a:p>
            <a:pPr algn="ctr"/>
            <a:r>
              <a:rPr lang="en-US" sz="1050" dirty="0" smtClean="0"/>
              <a:t>LBNL - WBS 1.xx</a:t>
            </a:r>
            <a:endParaRPr lang="en-US" sz="1050" dirty="0"/>
          </a:p>
        </p:txBody>
      </p:sp>
      <p:cxnSp>
        <p:nvCxnSpPr>
          <p:cNvPr id="24" name="Elbow Connector 23"/>
          <p:cNvCxnSpPr>
            <a:endCxn id="11" idx="1"/>
          </p:cNvCxnSpPr>
          <p:nvPr/>
        </p:nvCxnSpPr>
        <p:spPr>
          <a:xfrm rot="16200000" flipH="1">
            <a:off x="1360225" y="3569258"/>
            <a:ext cx="431422" cy="215674"/>
          </a:xfrm>
          <a:prstGeom prst="bentConnector2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Elbow Connector 33"/>
          <p:cNvCxnSpPr/>
          <p:nvPr/>
        </p:nvCxnSpPr>
        <p:spPr>
          <a:xfrm rot="16200000" flipH="1">
            <a:off x="1182708" y="4216899"/>
            <a:ext cx="786459" cy="215674"/>
          </a:xfrm>
          <a:prstGeom prst="bentConnector3">
            <a:avLst>
              <a:gd name="adj1" fmla="val 98963"/>
            </a:avLst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Elbow Connector 36"/>
          <p:cNvCxnSpPr/>
          <p:nvPr/>
        </p:nvCxnSpPr>
        <p:spPr>
          <a:xfrm rot="16200000" flipH="1">
            <a:off x="1182706" y="4992643"/>
            <a:ext cx="786459" cy="215674"/>
          </a:xfrm>
          <a:prstGeom prst="bentConnector3">
            <a:avLst>
              <a:gd name="adj1" fmla="val 98963"/>
            </a:avLst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387715" y="2634382"/>
            <a:ext cx="2571094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Mechanics &amp; Detector Assembly</a:t>
            </a:r>
          </a:p>
          <a:p>
            <a:pPr algn="ctr"/>
            <a:r>
              <a:rPr lang="en-US" sz="1400" dirty="0" smtClean="0"/>
              <a:t>LBNL</a:t>
            </a:r>
            <a:r>
              <a:rPr lang="en-US" sz="1400" dirty="0"/>
              <a:t> </a:t>
            </a:r>
            <a:r>
              <a:rPr lang="en-US" sz="1600" dirty="0" smtClean="0"/>
              <a:t>- </a:t>
            </a:r>
            <a:r>
              <a:rPr lang="en-US" sz="1400" dirty="0" smtClean="0"/>
              <a:t>WBS 1.y</a:t>
            </a:r>
            <a:endParaRPr lang="en-US" sz="1400" dirty="0"/>
          </a:p>
        </p:txBody>
      </p:sp>
      <p:sp>
        <p:nvSpPr>
          <p:cNvPr id="41" name="TextBox 40"/>
          <p:cNvSpPr txBox="1"/>
          <p:nvPr/>
        </p:nvSpPr>
        <p:spPr>
          <a:xfrm>
            <a:off x="3978309" y="3696750"/>
            <a:ext cx="1461793" cy="4231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Staves</a:t>
            </a:r>
          </a:p>
          <a:p>
            <a:pPr algn="ctr"/>
            <a:r>
              <a:rPr lang="en-US" sz="1050" dirty="0"/>
              <a:t>L</a:t>
            </a:r>
            <a:r>
              <a:rPr lang="en-US" sz="1050" dirty="0" smtClean="0"/>
              <a:t>ANL- WBS 1.yy</a:t>
            </a:r>
            <a:endParaRPr lang="en-US" sz="1050" dirty="0"/>
          </a:p>
        </p:txBody>
      </p:sp>
      <p:sp>
        <p:nvSpPr>
          <p:cNvPr id="42" name="TextBox 41"/>
          <p:cNvSpPr txBox="1"/>
          <p:nvPr/>
        </p:nvSpPr>
        <p:spPr>
          <a:xfrm>
            <a:off x="3978309" y="4468919"/>
            <a:ext cx="1461793" cy="4231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Carbon Structures</a:t>
            </a:r>
          </a:p>
          <a:p>
            <a:pPr algn="ctr"/>
            <a:r>
              <a:rPr lang="en-US" sz="1050" dirty="0" smtClean="0"/>
              <a:t>LBNL- WBS 1.yy</a:t>
            </a:r>
            <a:endParaRPr lang="en-US" sz="1050" dirty="0"/>
          </a:p>
        </p:txBody>
      </p:sp>
      <p:sp>
        <p:nvSpPr>
          <p:cNvPr id="43" name="TextBox 42"/>
          <p:cNvSpPr txBox="1"/>
          <p:nvPr/>
        </p:nvSpPr>
        <p:spPr>
          <a:xfrm>
            <a:off x="3978309" y="5241089"/>
            <a:ext cx="1461793" cy="4231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Barrel Assembly</a:t>
            </a:r>
          </a:p>
          <a:p>
            <a:pPr algn="ctr"/>
            <a:r>
              <a:rPr lang="en-US" sz="1050" dirty="0" smtClean="0"/>
              <a:t>LBNL- WBS 1.yy</a:t>
            </a:r>
            <a:endParaRPr lang="en-US" sz="1050" dirty="0"/>
          </a:p>
        </p:txBody>
      </p:sp>
      <p:cxnSp>
        <p:nvCxnSpPr>
          <p:cNvPr id="46" name="Elbow Connector 45"/>
          <p:cNvCxnSpPr/>
          <p:nvPr/>
        </p:nvCxnSpPr>
        <p:spPr>
          <a:xfrm rot="16200000" flipH="1">
            <a:off x="3626483" y="3613084"/>
            <a:ext cx="487980" cy="215675"/>
          </a:xfrm>
          <a:prstGeom prst="bentConnector2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Elbow Connector 46"/>
          <p:cNvCxnSpPr/>
          <p:nvPr/>
        </p:nvCxnSpPr>
        <p:spPr>
          <a:xfrm rot="16200000" flipH="1">
            <a:off x="3477244" y="4258318"/>
            <a:ext cx="786459" cy="215674"/>
          </a:xfrm>
          <a:prstGeom prst="bentConnector3">
            <a:avLst>
              <a:gd name="adj1" fmla="val 98963"/>
            </a:avLst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Elbow Connector 47"/>
          <p:cNvCxnSpPr/>
          <p:nvPr/>
        </p:nvCxnSpPr>
        <p:spPr>
          <a:xfrm rot="16200000" flipH="1">
            <a:off x="3477242" y="5008184"/>
            <a:ext cx="786459" cy="215674"/>
          </a:xfrm>
          <a:prstGeom prst="bentConnector3">
            <a:avLst>
              <a:gd name="adj1" fmla="val 98963"/>
            </a:avLst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6057171" y="2639056"/>
            <a:ext cx="2017154" cy="8002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Integration &amp; Infrastructures</a:t>
            </a:r>
          </a:p>
          <a:p>
            <a:pPr algn="ctr"/>
            <a:r>
              <a:rPr lang="en-US" sz="1400" dirty="0" smtClean="0"/>
              <a:t>MIT - WBS 1.z</a:t>
            </a:r>
            <a:endParaRPr lang="en-US" sz="1400" dirty="0"/>
          </a:p>
        </p:txBody>
      </p:sp>
      <p:sp>
        <p:nvSpPr>
          <p:cNvPr id="52" name="TextBox 51"/>
          <p:cNvSpPr txBox="1"/>
          <p:nvPr/>
        </p:nvSpPr>
        <p:spPr>
          <a:xfrm>
            <a:off x="6457587" y="3665969"/>
            <a:ext cx="1461793" cy="4231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Cooling </a:t>
            </a:r>
          </a:p>
          <a:p>
            <a:pPr algn="ctr"/>
            <a:r>
              <a:rPr lang="en-US" sz="1050" dirty="0" smtClean="0"/>
              <a:t>MIT - WBS 1.zz</a:t>
            </a:r>
            <a:endParaRPr lang="en-US" sz="1050" dirty="0"/>
          </a:p>
        </p:txBody>
      </p:sp>
      <p:sp>
        <p:nvSpPr>
          <p:cNvPr id="53" name="TextBox 52"/>
          <p:cNvSpPr txBox="1"/>
          <p:nvPr/>
        </p:nvSpPr>
        <p:spPr>
          <a:xfrm>
            <a:off x="6457587" y="4437420"/>
            <a:ext cx="1461793" cy="4231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Safety System</a:t>
            </a:r>
          </a:p>
          <a:p>
            <a:pPr algn="ctr"/>
            <a:r>
              <a:rPr lang="en-US" sz="1050" dirty="0" smtClean="0"/>
              <a:t>MIT - WBS 1.zz</a:t>
            </a:r>
            <a:endParaRPr lang="en-US" sz="1050" dirty="0"/>
          </a:p>
        </p:txBody>
      </p:sp>
      <p:sp>
        <p:nvSpPr>
          <p:cNvPr id="54" name="TextBox 53"/>
          <p:cNvSpPr txBox="1"/>
          <p:nvPr/>
        </p:nvSpPr>
        <p:spPr>
          <a:xfrm>
            <a:off x="6457587" y="5208871"/>
            <a:ext cx="1461793" cy="4231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Global Support</a:t>
            </a:r>
          </a:p>
          <a:p>
            <a:pPr algn="ctr"/>
            <a:r>
              <a:rPr lang="en-US" sz="1050" dirty="0" smtClean="0"/>
              <a:t>MIT - WBS 1.zz</a:t>
            </a:r>
            <a:endParaRPr lang="en-US" sz="1050" dirty="0"/>
          </a:p>
        </p:txBody>
      </p:sp>
      <p:cxnSp>
        <p:nvCxnSpPr>
          <p:cNvPr id="57" name="Elbow Connector 56"/>
          <p:cNvCxnSpPr/>
          <p:nvPr/>
        </p:nvCxnSpPr>
        <p:spPr>
          <a:xfrm rot="16200000" flipH="1">
            <a:off x="6100028" y="3582303"/>
            <a:ext cx="487980" cy="215675"/>
          </a:xfrm>
          <a:prstGeom prst="bentConnector2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Elbow Connector 57"/>
          <p:cNvCxnSpPr/>
          <p:nvPr/>
        </p:nvCxnSpPr>
        <p:spPr>
          <a:xfrm rot="16200000" flipH="1">
            <a:off x="5950790" y="4227537"/>
            <a:ext cx="786459" cy="215674"/>
          </a:xfrm>
          <a:prstGeom prst="bentConnector3">
            <a:avLst>
              <a:gd name="adj1" fmla="val 98963"/>
            </a:avLst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Elbow Connector 58"/>
          <p:cNvCxnSpPr/>
          <p:nvPr/>
        </p:nvCxnSpPr>
        <p:spPr>
          <a:xfrm rot="16200000" flipH="1">
            <a:off x="5950788" y="4977403"/>
            <a:ext cx="786459" cy="215674"/>
          </a:xfrm>
          <a:prstGeom prst="bentConnector3">
            <a:avLst>
              <a:gd name="adj1" fmla="val 98963"/>
            </a:avLst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2079049" y="451248"/>
            <a:ext cx="5204253" cy="126188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MVTX</a:t>
            </a:r>
          </a:p>
          <a:p>
            <a:pPr algn="ctr"/>
            <a:r>
              <a:rPr lang="en-US" sz="1400" dirty="0" smtClean="0"/>
              <a:t>Principal Investigator: M. Liu (LANL)</a:t>
            </a:r>
          </a:p>
          <a:p>
            <a:pPr algn="ctr"/>
            <a:r>
              <a:rPr lang="en-US" sz="1400" dirty="0" smtClean="0"/>
              <a:t>Lead Coordinator: M. </a:t>
            </a:r>
            <a:r>
              <a:rPr lang="en-US" sz="1400" dirty="0" err="1" smtClean="0"/>
              <a:t>Chamizo-Llatas</a:t>
            </a:r>
            <a:r>
              <a:rPr lang="en-US" sz="1400" dirty="0" smtClean="0"/>
              <a:t> (BNL)</a:t>
            </a:r>
          </a:p>
          <a:p>
            <a:pPr algn="ctr"/>
            <a:r>
              <a:rPr lang="en-US" sz="1400" dirty="0" smtClean="0"/>
              <a:t>Co-investigators: </a:t>
            </a:r>
            <a:r>
              <a:rPr lang="en-US" sz="1400" dirty="0" err="1" smtClean="0"/>
              <a:t>G.Odyenic</a:t>
            </a:r>
            <a:r>
              <a:rPr lang="en-US" sz="1400" dirty="0" smtClean="0"/>
              <a:t> (LBNL),</a:t>
            </a:r>
            <a:r>
              <a:rPr lang="en-US" sz="1400" dirty="0" err="1" smtClean="0"/>
              <a:t>R.Redwine</a:t>
            </a:r>
            <a:r>
              <a:rPr lang="en-US" sz="1400" dirty="0" smtClean="0"/>
              <a:t>(MIT)</a:t>
            </a:r>
          </a:p>
          <a:p>
            <a:pPr algn="ctr"/>
            <a:r>
              <a:rPr lang="en-US" sz="1400" dirty="0" smtClean="0"/>
              <a:t>ES&amp;H </a:t>
            </a:r>
            <a:r>
              <a:rPr lang="en-US" sz="1400" dirty="0" err="1" smtClean="0"/>
              <a:t>liason</a:t>
            </a:r>
            <a:r>
              <a:rPr lang="en-US" sz="1400" dirty="0" smtClean="0"/>
              <a:t>:  TBC</a:t>
            </a:r>
          </a:p>
        </p:txBody>
      </p:sp>
      <p:cxnSp>
        <p:nvCxnSpPr>
          <p:cNvPr id="66" name="Elbow Connector 65"/>
          <p:cNvCxnSpPr>
            <a:stCxn id="4" idx="0"/>
          </p:cNvCxnSpPr>
          <p:nvPr/>
        </p:nvCxnSpPr>
        <p:spPr>
          <a:xfrm rot="5400000" flipH="1" flipV="1">
            <a:off x="4614450" y="57637"/>
            <a:ext cx="278540" cy="4884298"/>
          </a:xfrm>
          <a:prstGeom prst="bentConnector2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7195870" y="2360503"/>
            <a:ext cx="0" cy="278552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6457587" y="5971942"/>
            <a:ext cx="1461793" cy="5924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Installation &amp; Commissioning</a:t>
            </a:r>
          </a:p>
          <a:p>
            <a:pPr algn="ctr"/>
            <a:r>
              <a:rPr lang="en-US" sz="1050" dirty="0" smtClean="0"/>
              <a:t>LBNL/BNL - WBS 1.zz</a:t>
            </a:r>
            <a:endParaRPr lang="en-US" sz="1050" dirty="0"/>
          </a:p>
        </p:txBody>
      </p:sp>
      <p:cxnSp>
        <p:nvCxnSpPr>
          <p:cNvPr id="49" name="Elbow Connector 48"/>
          <p:cNvCxnSpPr/>
          <p:nvPr/>
        </p:nvCxnSpPr>
        <p:spPr>
          <a:xfrm rot="16200000" flipH="1">
            <a:off x="5956518" y="5745546"/>
            <a:ext cx="786459" cy="215674"/>
          </a:xfrm>
          <a:prstGeom prst="bentConnector3">
            <a:avLst>
              <a:gd name="adj1" fmla="val 98963"/>
            </a:avLst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416999" y="1606979"/>
            <a:ext cx="1475366" cy="61590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/>
              <a:t>sPHENIX</a:t>
            </a:r>
            <a:r>
              <a:rPr lang="en-US" sz="1600" dirty="0" smtClean="0"/>
              <a:t> integration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5901" y="1588708"/>
            <a:ext cx="1058716" cy="64580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/>
              <a:t>sPHENIX</a:t>
            </a:r>
            <a:r>
              <a:rPr lang="en-US" sz="1600" dirty="0" smtClean="0"/>
              <a:t> DAQ</a:t>
            </a:r>
            <a:endParaRPr lang="en-US" sz="1600" dirty="0"/>
          </a:p>
        </p:txBody>
      </p:sp>
      <p:cxnSp>
        <p:nvCxnSpPr>
          <p:cNvPr id="38" name="Straight Connector 37"/>
          <p:cNvCxnSpPr/>
          <p:nvPr/>
        </p:nvCxnSpPr>
        <p:spPr>
          <a:xfrm flipH="1">
            <a:off x="7795135" y="2226958"/>
            <a:ext cx="5030" cy="409557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1508784" y="2230913"/>
            <a:ext cx="5030" cy="409557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4753720" y="1727502"/>
            <a:ext cx="0" cy="633001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8074325" y="514350"/>
            <a:ext cx="947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6/20/17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69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uk-UA" smtClean="0"/>
              <a:t>25</a:t>
            </a:fld>
            <a:endParaRPr lang="uk-UA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5989" y="472557"/>
            <a:ext cx="5478015" cy="58837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8995" y="765019"/>
            <a:ext cx="333805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A growing collaboration!</a:t>
            </a:r>
          </a:p>
          <a:p>
            <a:endParaRPr lang="en-US" dirty="0" smtClean="0"/>
          </a:p>
          <a:p>
            <a:r>
              <a:rPr lang="en-US" dirty="0" smtClean="0"/>
              <a:t>new </a:t>
            </a:r>
            <a:r>
              <a:rPr lang="en-US" dirty="0" err="1" smtClean="0"/>
              <a:t>sPHENIX</a:t>
            </a:r>
            <a:r>
              <a:rPr lang="en-US" dirty="0" smtClean="0"/>
              <a:t>/MVTX members: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000FF"/>
                </a:solidFill>
              </a:rPr>
              <a:t>Czech groups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00FF"/>
                </a:solidFill>
              </a:rPr>
              <a:t>CCNU </a:t>
            </a:r>
            <a:r>
              <a:rPr lang="mr-IN" dirty="0">
                <a:solidFill>
                  <a:srgbClr val="0000FF"/>
                </a:solidFill>
              </a:rPr>
              <a:t>–</a:t>
            </a:r>
            <a:r>
              <a:rPr lang="en-US" dirty="0">
                <a:solidFill>
                  <a:srgbClr val="0000FF"/>
                </a:solidFill>
              </a:rPr>
              <a:t> lab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USTC</a:t>
            </a:r>
          </a:p>
          <a:p>
            <a:pPr marL="285750" indent="-285750">
              <a:buFontTx/>
              <a:buChar char="-"/>
            </a:pPr>
            <a:r>
              <a:rPr lang="en-US" dirty="0"/>
              <a:t>Peking Univ. </a:t>
            </a:r>
          </a:p>
          <a:p>
            <a:endParaRPr lang="en-US" dirty="0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64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897"/>
            <a:ext cx="8229600" cy="971731"/>
          </a:xfrm>
        </p:spPr>
        <p:txBody>
          <a:bodyPr/>
          <a:lstStyle/>
          <a:p>
            <a:r>
              <a:rPr lang="en-US" dirty="0" smtClean="0"/>
              <a:t>Status, Plans and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8628"/>
            <a:ext cx="8229600" cy="5123789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Agreement with ALICE/CERN</a:t>
            </a:r>
          </a:p>
          <a:p>
            <a:pPr lvl="1"/>
            <a:r>
              <a:rPr lang="en-US" dirty="0" smtClean="0"/>
              <a:t>Obtained ALICE readout test stand, MAPS and electronics for early R&amp;D</a:t>
            </a:r>
          </a:p>
          <a:p>
            <a:pPr lvl="1"/>
            <a:r>
              <a:rPr lang="en-US" dirty="0" smtClean="0"/>
              <a:t>Obtained design files, electronics and mechanics </a:t>
            </a:r>
          </a:p>
          <a:p>
            <a:pPr lvl="1"/>
            <a:r>
              <a:rPr lang="en-US" dirty="0" smtClean="0"/>
              <a:t>Training </a:t>
            </a:r>
            <a:r>
              <a:rPr lang="en-US" dirty="0" err="1" smtClean="0"/>
              <a:t>sPHENIX</a:t>
            </a:r>
            <a:r>
              <a:rPr lang="en-US" dirty="0" smtClean="0"/>
              <a:t> personnel</a:t>
            </a:r>
          </a:p>
          <a:p>
            <a:pPr lvl="1"/>
            <a:r>
              <a:rPr lang="en-US" dirty="0" smtClean="0"/>
              <a:t>ALICE produces MAPS and stave space frames for </a:t>
            </a:r>
            <a:r>
              <a:rPr lang="en-US" dirty="0" err="1" smtClean="0"/>
              <a:t>sPHENIX</a:t>
            </a:r>
            <a:r>
              <a:rPr lang="en-US" dirty="0" smtClean="0"/>
              <a:t> as part of the contingency </a:t>
            </a:r>
          </a:p>
          <a:p>
            <a:pPr lvl="1"/>
            <a:r>
              <a:rPr lang="en-US" dirty="0" smtClean="0"/>
              <a:t>Provide </a:t>
            </a:r>
            <a:r>
              <a:rPr lang="en-US" dirty="0"/>
              <a:t>p</a:t>
            </a:r>
            <a:r>
              <a:rPr lang="en-US" dirty="0" smtClean="0"/>
              <a:t>rototype and final staves</a:t>
            </a:r>
          </a:p>
          <a:p>
            <a:pPr lvl="1"/>
            <a:r>
              <a:rPr lang="en-US" dirty="0" smtClean="0"/>
              <a:t>Availability of CERN facilities after ITS/IB production</a:t>
            </a:r>
          </a:p>
          <a:p>
            <a:pPr marL="457200" lvl="1" indent="0">
              <a:buNone/>
            </a:pPr>
            <a:r>
              <a:rPr lang="en-US" dirty="0" smtClean="0"/>
              <a:t> </a:t>
            </a:r>
          </a:p>
          <a:p>
            <a:r>
              <a:rPr lang="en-US" dirty="0" smtClean="0"/>
              <a:t>Potential schedule/funding gap of stave production</a:t>
            </a:r>
          </a:p>
          <a:p>
            <a:pPr lvl="1"/>
            <a:r>
              <a:rPr lang="en-US" dirty="0" smtClean="0"/>
              <a:t>ITS/IB production: ~7/2017 - </a:t>
            </a:r>
            <a:r>
              <a:rPr lang="en-US" dirty="0"/>
              <a:t>6</a:t>
            </a:r>
            <a:r>
              <a:rPr lang="en-US" dirty="0" smtClean="0"/>
              <a:t>/2018 </a:t>
            </a:r>
          </a:p>
          <a:p>
            <a:pPr lvl="1"/>
            <a:r>
              <a:rPr lang="en-US" dirty="0" smtClean="0"/>
              <a:t>Risk Mitigation: 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Early training through LDRD effort, maintain activity at low level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Possible mortgage for </a:t>
            </a:r>
            <a:r>
              <a:rPr lang="en-US" dirty="0" err="1" smtClean="0"/>
              <a:t>sPHENIX</a:t>
            </a:r>
            <a:r>
              <a:rPr lang="en-US" dirty="0" smtClean="0"/>
              <a:t> production from ALICE/CERN with </a:t>
            </a:r>
            <a:r>
              <a:rPr lang="en-US" dirty="0" err="1" smtClean="0"/>
              <a:t>MoU</a:t>
            </a:r>
            <a:endParaRPr lang="en-US" dirty="0" smtClean="0"/>
          </a:p>
          <a:p>
            <a:pPr marL="1371600" lvl="2" indent="-457200">
              <a:buFont typeface="+mj-lt"/>
              <a:buAutoNum type="arabicPeriod"/>
            </a:pPr>
            <a:r>
              <a:rPr lang="en-US" dirty="0"/>
              <a:t>E</a:t>
            </a:r>
            <a:r>
              <a:rPr lang="en-US" dirty="0" smtClean="0"/>
              <a:t>xternal foreign funding, CCNU Si Lab </a:t>
            </a:r>
            <a:r>
              <a:rPr lang="en-US" dirty="0" err="1" smtClean="0"/>
              <a:t>etc</a:t>
            </a:r>
            <a:r>
              <a:rPr lang="en-US" dirty="0" smtClean="0"/>
              <a:t> </a:t>
            </a:r>
          </a:p>
          <a:p>
            <a:pPr marL="914400" lvl="2" indent="0">
              <a:buNone/>
            </a:pPr>
            <a:r>
              <a:rPr lang="en-US" dirty="0" smtClean="0"/>
              <a:t> </a:t>
            </a:r>
          </a:p>
          <a:p>
            <a:r>
              <a:rPr lang="en-US" dirty="0" smtClean="0"/>
              <a:t> </a:t>
            </a:r>
            <a:r>
              <a:rPr lang="en-US" dirty="0" err="1" smtClean="0"/>
              <a:t>sPHENIX</a:t>
            </a:r>
            <a:r>
              <a:rPr lang="en-US" dirty="0" smtClean="0"/>
              <a:t> readout and mechanical integration R&amp;D</a:t>
            </a:r>
          </a:p>
          <a:p>
            <a:pPr lvl="1"/>
            <a:r>
              <a:rPr lang="en-US" dirty="0" smtClean="0"/>
              <a:t>Possible delay due to unavailability of key elements like staves and readout for R&amp;D</a:t>
            </a:r>
          </a:p>
          <a:p>
            <a:pPr lvl="1"/>
            <a:r>
              <a:rPr lang="en-US" dirty="0" smtClean="0"/>
              <a:t>MVTX/INTT integration </a:t>
            </a:r>
          </a:p>
          <a:p>
            <a:pPr lvl="1"/>
            <a:r>
              <a:rPr lang="en-US" dirty="0" smtClean="0"/>
              <a:t>Risk mitigation: </a:t>
            </a:r>
          </a:p>
          <a:p>
            <a:pPr lvl="2"/>
            <a:r>
              <a:rPr lang="en-US" dirty="0"/>
              <a:t>E</a:t>
            </a:r>
            <a:r>
              <a:rPr lang="en-US" dirty="0" smtClean="0"/>
              <a:t>arly joint R&amp;D with ALICE as associate members</a:t>
            </a:r>
          </a:p>
          <a:p>
            <a:pPr lvl="2"/>
            <a:r>
              <a:rPr lang="en-US" dirty="0" smtClean="0"/>
              <a:t>Start with prototype RDO and FELIX/CRU</a:t>
            </a:r>
          </a:p>
          <a:p>
            <a:pPr lvl="2"/>
            <a:r>
              <a:rPr lang="en-US" dirty="0" smtClean="0"/>
              <a:t>Early system integration R&amp;D and mechanical system mockup 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533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6092"/>
            <a:ext cx="8229600" cy="1143000"/>
          </a:xfrm>
        </p:spPr>
        <p:txBody>
          <a:bodyPr/>
          <a:lstStyle/>
          <a:p>
            <a:r>
              <a:rPr lang="en-US" dirty="0" smtClean="0"/>
              <a:t>Summary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70747"/>
            <a:ext cx="8229600" cy="4525963"/>
          </a:xfrm>
        </p:spPr>
        <p:txBody>
          <a:bodyPr/>
          <a:lstStyle/>
          <a:p>
            <a:r>
              <a:rPr lang="en-US" dirty="0" smtClean="0"/>
              <a:t>Exciting science </a:t>
            </a:r>
          </a:p>
          <a:p>
            <a:r>
              <a:rPr lang="en-US" dirty="0" smtClean="0"/>
              <a:t>No high risk R&amp;D</a:t>
            </a:r>
          </a:p>
          <a:p>
            <a:r>
              <a:rPr lang="en-US" dirty="0" smtClean="0"/>
              <a:t>Strong support from ALICE</a:t>
            </a:r>
          </a:p>
          <a:p>
            <a:r>
              <a:rPr lang="en-US" dirty="0" smtClean="0"/>
              <a:t>LANL LDRD very important </a:t>
            </a:r>
          </a:p>
          <a:p>
            <a:r>
              <a:rPr lang="en-US" dirty="0" smtClean="0"/>
              <a:t>Ready for beam summer 2021</a:t>
            </a:r>
          </a:p>
          <a:p>
            <a:r>
              <a:rPr lang="en-US" dirty="0" smtClean="0"/>
              <a:t>Project has ~6 months float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4245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7962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29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6890"/>
            <a:ext cx="9144000" cy="550807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21492" y="306413"/>
            <a:ext cx="5271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</a:t>
            </a:r>
            <a:r>
              <a:rPr lang="en-US" baseline="30000" dirty="0" smtClean="0"/>
              <a:t>th</a:t>
            </a:r>
            <a:r>
              <a:rPr lang="en-US" dirty="0" smtClean="0"/>
              <a:t> </a:t>
            </a:r>
            <a:r>
              <a:rPr lang="en-US" dirty="0" err="1" smtClean="0"/>
              <a:t>sPHENIX</a:t>
            </a:r>
            <a:r>
              <a:rPr lang="en-US" dirty="0" smtClean="0"/>
              <a:t> </a:t>
            </a:r>
            <a:r>
              <a:rPr lang="en-US" dirty="0" err="1" smtClean="0"/>
              <a:t>Collaboaration</a:t>
            </a:r>
            <a:r>
              <a:rPr lang="en-US" dirty="0" smtClean="0"/>
              <a:t> Meeting at BNL, June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2276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95412"/>
            <a:ext cx="7772400" cy="1470025"/>
          </a:xfrm>
        </p:spPr>
        <p:txBody>
          <a:bodyPr/>
          <a:lstStyle/>
          <a:p>
            <a:r>
              <a:rPr lang="en-US" dirty="0" smtClean="0"/>
              <a:t>MVTX Overview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9655"/>
            <a:ext cx="6400800" cy="2320956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Ming Liu</a:t>
            </a:r>
          </a:p>
          <a:p>
            <a:r>
              <a:rPr lang="en-US" dirty="0" smtClean="0"/>
              <a:t>Los Alamos National Laboratory</a:t>
            </a:r>
          </a:p>
          <a:p>
            <a:endParaRPr lang="en-US" dirty="0"/>
          </a:p>
          <a:p>
            <a:r>
              <a:rPr lang="en-US" dirty="0" smtClean="0"/>
              <a:t>For the </a:t>
            </a:r>
            <a:r>
              <a:rPr lang="en-US" dirty="0" err="1" smtClean="0"/>
              <a:t>sPHENIX</a:t>
            </a:r>
            <a:r>
              <a:rPr lang="en-US" dirty="0" smtClean="0"/>
              <a:t> MVTX Upgrade Group</a:t>
            </a:r>
          </a:p>
          <a:p>
            <a:endParaRPr lang="en-US" dirty="0" smtClean="0"/>
          </a:p>
          <a:p>
            <a:r>
              <a:rPr lang="en-US" dirty="0" smtClean="0"/>
              <a:t>BNL Director’s Review</a:t>
            </a:r>
          </a:p>
          <a:p>
            <a:r>
              <a:rPr lang="en-US" dirty="0" smtClean="0"/>
              <a:t>07/10/2017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7234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17054" y="77087"/>
            <a:ext cx="8861067" cy="761113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MAPS-based Vertex Detector (MVTX) for </a:t>
            </a:r>
            <a:r>
              <a:rPr lang="en-US" sz="3600" dirty="0" err="1" smtClean="0"/>
              <a:t>sPHENIX</a:t>
            </a:r>
            <a:endParaRPr lang="en-US" sz="36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804" y="914402"/>
            <a:ext cx="3152755" cy="3227852"/>
          </a:xfrm>
          <a:prstGeom prst="rect">
            <a:avLst/>
          </a:prstGeom>
        </p:spPr>
      </p:pic>
      <p:cxnSp>
        <p:nvCxnSpPr>
          <p:cNvPr id="31" name="Straight Connector 30"/>
          <p:cNvCxnSpPr/>
          <p:nvPr/>
        </p:nvCxnSpPr>
        <p:spPr>
          <a:xfrm flipV="1">
            <a:off x="1752600" y="1676400"/>
            <a:ext cx="2438400" cy="762000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752601" y="2514600"/>
            <a:ext cx="2590799" cy="685800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1DE13-BE55-4948-89F1-75DC16ACD6C5}" type="slidenum">
              <a:rPr lang="en-US" smtClean="0"/>
              <a:t>30</a:t>
            </a:fld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381000" y="4289287"/>
            <a:ext cx="8534400" cy="206210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dirty="0"/>
              <a:t>“Adopt” </a:t>
            </a:r>
            <a:r>
              <a:rPr lang="en-US" sz="1600" dirty="0" smtClean="0"/>
              <a:t>ALICE ITS Upgrade Inner Barrel </a:t>
            </a:r>
            <a:r>
              <a:rPr lang="en-US" sz="1600" dirty="0"/>
              <a:t>3-layer </a:t>
            </a:r>
            <a:r>
              <a:rPr lang="en-US" sz="1600" dirty="0" smtClean="0"/>
              <a:t>MAPS detector</a:t>
            </a:r>
            <a:endParaRPr lang="en-US" sz="1600" dirty="0"/>
          </a:p>
          <a:p>
            <a:pPr marL="742950" lvl="1" indent="-285750">
              <a:buFontTx/>
              <a:buChar char="-"/>
            </a:pPr>
            <a:r>
              <a:rPr lang="en-US" sz="1600" dirty="0">
                <a:solidFill>
                  <a:srgbClr val="FF0000"/>
                </a:solidFill>
              </a:rPr>
              <a:t>Mini. risk, </a:t>
            </a:r>
            <a:r>
              <a:rPr lang="en-US" sz="1600" dirty="0" smtClean="0">
                <a:solidFill>
                  <a:srgbClr val="FF0000"/>
                </a:solidFill>
              </a:rPr>
              <a:t>Max</a:t>
            </a:r>
            <a:r>
              <a:rPr lang="en-US" sz="1600" dirty="0">
                <a:solidFill>
                  <a:srgbClr val="FF0000"/>
                </a:solidFill>
              </a:rPr>
              <a:t>. Physics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Precision </a:t>
            </a:r>
            <a:r>
              <a:rPr lang="en-US" sz="1600" dirty="0" err="1" smtClean="0"/>
              <a:t>vertexing</a:t>
            </a:r>
            <a:r>
              <a:rPr lang="en-US" sz="1600" dirty="0" smtClean="0"/>
              <a:t> for b-jet/B-hadron tagging in HI with high efficiency and high purity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B-jet modification in QGP at low-medium </a:t>
            </a:r>
            <a:r>
              <a:rPr lang="en-US" sz="1600" dirty="0" err="1" smtClean="0"/>
              <a:t>pT</a:t>
            </a:r>
            <a:r>
              <a:rPr lang="en-US" sz="1600" dirty="0" smtClean="0"/>
              <a:t> to determine QGP properties, study mass-dependence on collisional </a:t>
            </a:r>
            <a:r>
              <a:rPr lang="en-US" sz="1600" dirty="0" err="1" smtClean="0"/>
              <a:t>vs</a:t>
            </a:r>
            <a:r>
              <a:rPr lang="en-US" sz="1600" dirty="0" smtClean="0"/>
              <a:t> </a:t>
            </a:r>
            <a:r>
              <a:rPr lang="en-US" sz="1600" dirty="0" err="1" smtClean="0"/>
              <a:t>radiative</a:t>
            </a:r>
            <a:r>
              <a:rPr lang="en-US" sz="1600" dirty="0" smtClean="0"/>
              <a:t> energy loss, flow etc. </a:t>
            </a:r>
          </a:p>
          <a:p>
            <a:pPr marL="285750" indent="-285750">
              <a:buFontTx/>
              <a:buChar char="-"/>
            </a:pPr>
            <a:endParaRPr lang="en-US" sz="1600" dirty="0" smtClean="0"/>
          </a:p>
          <a:p>
            <a:pPr marL="285750" indent="-285750">
              <a:buFontTx/>
              <a:buChar char="-"/>
            </a:pPr>
            <a:r>
              <a:rPr lang="en-US" sz="1600" dirty="0" smtClean="0"/>
              <a:t>A separate DOE MIE to build the full detector, </a:t>
            </a:r>
            <a:r>
              <a:rPr lang="en-US" sz="1600" dirty="0" smtClean="0">
                <a:solidFill>
                  <a:srgbClr val="FF0000"/>
                </a:solidFill>
              </a:rPr>
              <a:t>WBS 1.12</a:t>
            </a:r>
            <a:r>
              <a:rPr lang="en-US" sz="1600" dirty="0" smtClean="0"/>
              <a:t>, ~$5M for construction;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Early R&amp;D by LANL LDRD, $5M, FY17-19, readout and mechanical integration; </a:t>
            </a:r>
            <a:endParaRPr lang="en-US" sz="1600" dirty="0"/>
          </a:p>
        </p:txBody>
      </p:sp>
      <p:pic>
        <p:nvPicPr>
          <p:cNvPr id="22" name="Picture 21" descr="IB- staves + end wheels + panels + Be-beampipe + ITNN + TPC ver2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916" t="1" r="5507" b="44248"/>
          <a:stretch/>
        </p:blipFill>
        <p:spPr>
          <a:xfrm>
            <a:off x="3584902" y="838200"/>
            <a:ext cx="5595124" cy="2743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73886" y="3581401"/>
            <a:ext cx="52852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R = 2.4;  3.2;  3.9cm;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L = 27.1cm;        @Z=|10|cm, eta =(1.2,0.94,0.81)</a:t>
            </a:r>
            <a:endParaRPr lang="en-US" sz="2000" dirty="0">
              <a:solidFill>
                <a:srgbClr val="0000FF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6248400" y="1981200"/>
            <a:ext cx="1219200" cy="3810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562600" y="1219200"/>
            <a:ext cx="13256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|eta| &lt; </a:t>
            </a:r>
            <a:r>
              <a:rPr lang="en-US" sz="2000" dirty="0" smtClean="0">
                <a:solidFill>
                  <a:srgbClr val="0000FF"/>
                </a:solidFill>
              </a:rPr>
              <a:t>2.0</a:t>
            </a:r>
            <a:endParaRPr lang="en-US" sz="2000" dirty="0">
              <a:solidFill>
                <a:srgbClr val="0000FF"/>
              </a:solidFill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 flipH="1" flipV="1">
            <a:off x="5029200" y="1981200"/>
            <a:ext cx="1143000" cy="3810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1773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2350" y="3162446"/>
            <a:ext cx="6506661" cy="36599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479" y="13815"/>
            <a:ext cx="8229600" cy="1143000"/>
          </a:xfrm>
        </p:spPr>
        <p:txBody>
          <a:bodyPr/>
          <a:lstStyle/>
          <a:p>
            <a:r>
              <a:rPr lang="en-US" dirty="0" smtClean="0"/>
              <a:t>Stave Production &amp; Test @ CERN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929" y="1032980"/>
            <a:ext cx="6411271" cy="1802984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P</a:t>
            </a:r>
            <a:r>
              <a:rPr lang="en-US" dirty="0" smtClean="0"/>
              <a:t>reparation for final stave production</a:t>
            </a:r>
          </a:p>
          <a:p>
            <a:pPr lvl="1"/>
            <a:r>
              <a:rPr lang="en-US" dirty="0" smtClean="0"/>
              <a:t>Successful ITS Stave production readiness review on Apr/27, 2017</a:t>
            </a:r>
          </a:p>
          <a:p>
            <a:pPr lvl="1"/>
            <a:r>
              <a:rPr lang="en-US" dirty="0" smtClean="0"/>
              <a:t>Optimization of final configuration is underway</a:t>
            </a:r>
            <a:endParaRPr lang="en-US" dirty="0"/>
          </a:p>
          <a:p>
            <a:r>
              <a:rPr lang="en-US" dirty="0" smtClean="0"/>
              <a:t>Final stave production: July 2017 </a:t>
            </a:r>
            <a:r>
              <a:rPr lang="mr-IN" dirty="0" smtClean="0"/>
              <a:t>–</a:t>
            </a:r>
            <a:r>
              <a:rPr lang="en-US" dirty="0" smtClean="0"/>
              <a:t> June 2018 </a:t>
            </a:r>
          </a:p>
          <a:p>
            <a:pPr lvl="1"/>
            <a:r>
              <a:rPr lang="en-US" dirty="0" smtClean="0"/>
              <a:t>One stave per day</a:t>
            </a:r>
          </a:p>
          <a:p>
            <a:pPr lvl="1"/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set of full staves complete in Jan. 2018 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40ACB-8336-1645-A197-970C811DB191}" type="slidenum">
              <a:rPr lang="en-US" smtClean="0"/>
              <a:t>31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512996" y="2833275"/>
            <a:ext cx="4225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Helvetica"/>
                <a:cs typeface="Helvetica"/>
              </a:rPr>
              <a:t>Chip test and HIC assembly machine</a:t>
            </a:r>
            <a:endParaRPr lang="en-US" b="1" dirty="0">
              <a:latin typeface="Helvetica"/>
              <a:cs typeface="Helvetic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86454" y="6221268"/>
            <a:ext cx="1326542" cy="36933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Helvetica"/>
                <a:cs typeface="Helvetica"/>
              </a:rPr>
              <a:t>Probe-card</a:t>
            </a:r>
            <a:endParaRPr lang="en-US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1967621" y="5861099"/>
            <a:ext cx="1081560" cy="351408"/>
          </a:xfrm>
          <a:prstGeom prst="straightConnector1">
            <a:avLst/>
          </a:prstGeom>
          <a:ln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655077" y="3768020"/>
            <a:ext cx="1531451" cy="92333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Helvetica"/>
                <a:cs typeface="Helvetica"/>
              </a:rPr>
              <a:t>Chip</a:t>
            </a:r>
          </a:p>
          <a:p>
            <a:r>
              <a:rPr lang="en-US" dirty="0">
                <a:solidFill>
                  <a:srgbClr val="FF0000"/>
                </a:solidFill>
                <a:latin typeface="Helvetica"/>
                <a:cs typeface="Helvetica"/>
              </a:rPr>
              <a:t>p</a:t>
            </a:r>
            <a:r>
              <a:rPr lang="en-US" dirty="0" smtClean="0">
                <a:solidFill>
                  <a:srgbClr val="FF0000"/>
                </a:solidFill>
                <a:latin typeface="Helvetica"/>
                <a:cs typeface="Helvetica"/>
              </a:rPr>
              <a:t>re-position</a:t>
            </a:r>
          </a:p>
          <a:p>
            <a:r>
              <a:rPr lang="en-US" dirty="0" smtClean="0">
                <a:solidFill>
                  <a:srgbClr val="FF0000"/>
                </a:solidFill>
                <a:latin typeface="Helvetica"/>
                <a:cs typeface="Helvetica"/>
              </a:rPr>
              <a:t>Chuck (PPC)</a:t>
            </a:r>
            <a:endParaRPr lang="en-US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cxnSp>
        <p:nvCxnSpPr>
          <p:cNvPr id="14" name="Straight Arrow Connector 13"/>
          <p:cNvCxnSpPr>
            <a:stCxn id="13" idx="2"/>
          </p:cNvCxnSpPr>
          <p:nvPr/>
        </p:nvCxnSpPr>
        <p:spPr>
          <a:xfrm>
            <a:off x="3420803" y="4691350"/>
            <a:ext cx="398569" cy="1063356"/>
          </a:xfrm>
          <a:prstGeom prst="straightConnector1">
            <a:avLst/>
          </a:prstGeom>
          <a:ln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492628" y="6453111"/>
            <a:ext cx="1223750" cy="36933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Helvetica"/>
                <a:cs typeface="Helvetica"/>
              </a:rPr>
              <a:t>Chips tray</a:t>
            </a:r>
            <a:endParaRPr lang="en-US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cxnSp>
        <p:nvCxnSpPr>
          <p:cNvPr id="19" name="Straight Arrow Connector 18"/>
          <p:cNvCxnSpPr>
            <a:endCxn id="18" idx="0"/>
          </p:cNvCxnSpPr>
          <p:nvPr/>
        </p:nvCxnSpPr>
        <p:spPr>
          <a:xfrm flipH="1">
            <a:off x="3104503" y="6101703"/>
            <a:ext cx="1152700" cy="351408"/>
          </a:xfrm>
          <a:prstGeom prst="straightConnector1">
            <a:avLst/>
          </a:prstGeom>
          <a:ln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257200" y="4322019"/>
            <a:ext cx="2185965" cy="36933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Helvetica"/>
                <a:cs typeface="Helvetica"/>
              </a:rPr>
              <a:t>HIC assembly table</a:t>
            </a:r>
            <a:endParaRPr lang="en-US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4572279" y="4768295"/>
            <a:ext cx="340544" cy="973444"/>
          </a:xfrm>
          <a:prstGeom prst="straightConnector1">
            <a:avLst/>
          </a:prstGeom>
          <a:ln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374954" y="6488135"/>
            <a:ext cx="1442071" cy="36933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Helvetica"/>
                <a:cs typeface="Helvetica"/>
              </a:rPr>
              <a:t>Chip gripper</a:t>
            </a:r>
            <a:endParaRPr lang="en-US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5715739" y="6224552"/>
            <a:ext cx="651201" cy="486723"/>
          </a:xfrm>
          <a:prstGeom prst="straightConnector1">
            <a:avLst/>
          </a:prstGeom>
          <a:ln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817025" y="46243"/>
            <a:ext cx="1249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Cesar’s talk</a:t>
            </a:r>
            <a:endParaRPr lang="en-US" dirty="0"/>
          </a:p>
        </p:txBody>
      </p:sp>
      <p:grpSp>
        <p:nvGrpSpPr>
          <p:cNvPr id="25" name="Group 24"/>
          <p:cNvGrpSpPr/>
          <p:nvPr/>
        </p:nvGrpSpPr>
        <p:grpSpPr>
          <a:xfrm>
            <a:off x="6474693" y="1054864"/>
            <a:ext cx="2203042" cy="1803111"/>
            <a:chOff x="5677220" y="1521282"/>
            <a:chExt cx="2545622" cy="2228682"/>
          </a:xfrm>
        </p:grpSpPr>
        <p:pic>
          <p:nvPicPr>
            <p:cNvPr id="26" name="Picture 25" descr="Inner_stave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1812" y="1521282"/>
              <a:ext cx="2521030" cy="2228682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6313787" y="1669904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FPC</a:t>
              </a:r>
              <a:endParaRPr lang="en-US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677220" y="2585729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Chips</a:t>
              </a:r>
              <a:endParaRPr lang="en-US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786293" y="2955061"/>
              <a:ext cx="14162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Cooling plate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5464314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739" y="195695"/>
            <a:ext cx="8229600" cy="620803"/>
          </a:xfrm>
        </p:spPr>
        <p:txBody>
          <a:bodyPr>
            <a:noAutofit/>
          </a:bodyPr>
          <a:lstStyle/>
          <a:p>
            <a:r>
              <a:rPr lang="en-US" sz="3200" dirty="0" smtClean="0"/>
              <a:t>Updated Cost and Schedule WBS: 6/5/2017</a:t>
            </a:r>
            <a:endParaRPr lang="en-US" sz="3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471C3-FF52-3847-8672-8F8A14A4DF70}" type="slidenum">
              <a:rPr lang="en-US" smtClean="0"/>
              <a:t>32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739" y="1079931"/>
            <a:ext cx="8360249" cy="5378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3543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C15F9-2AD0-044F-BB80-F9D71DAC45B9}" type="slidenum">
              <a:rPr lang="en-US" smtClean="0"/>
              <a:t>33</a:t>
            </a:fld>
            <a:endParaRPr lang="en-US"/>
          </a:p>
        </p:txBody>
      </p:sp>
      <p:sp>
        <p:nvSpPr>
          <p:cNvPr id="3" name="Line 3"/>
          <p:cNvSpPr>
            <a:spLocks noChangeShapeType="1"/>
          </p:cNvSpPr>
          <p:nvPr/>
        </p:nvSpPr>
        <p:spPr bwMode="auto">
          <a:xfrm flipV="1">
            <a:off x="497413" y="6070226"/>
            <a:ext cx="6487799" cy="85129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8580" tIns="34290" rIns="68580" bIns="34290" anchor="ctr"/>
          <a:lstStyle/>
          <a:p>
            <a:endParaRPr lang="en-GB"/>
          </a:p>
        </p:txBody>
      </p:sp>
      <p:sp>
        <p:nvSpPr>
          <p:cNvPr id="4" name="Line 13"/>
          <p:cNvSpPr>
            <a:spLocks noChangeShapeType="1"/>
          </p:cNvSpPr>
          <p:nvPr/>
        </p:nvSpPr>
        <p:spPr bwMode="auto">
          <a:xfrm>
            <a:off x="497409" y="1314507"/>
            <a:ext cx="0" cy="483166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diamond" w="med" len="med"/>
            <a:tailEnd type="diamond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8580" tIns="34290" rIns="68580" bIns="34290" anchor="ctr"/>
          <a:lstStyle/>
          <a:p>
            <a:endParaRPr lang="en-GB"/>
          </a:p>
        </p:txBody>
      </p:sp>
      <p:sp>
        <p:nvSpPr>
          <p:cNvPr id="5" name="AutoShape 10"/>
          <p:cNvSpPr>
            <a:spLocks noChangeArrowheads="1"/>
          </p:cNvSpPr>
          <p:nvPr/>
        </p:nvSpPr>
        <p:spPr bwMode="auto">
          <a:xfrm>
            <a:off x="1861408" y="1775092"/>
            <a:ext cx="1164470" cy="202945"/>
          </a:xfrm>
          <a:prstGeom prst="homePlate">
            <a:avLst>
              <a:gd name="adj" fmla="val 44050"/>
            </a:avLst>
          </a:prstGeom>
          <a:solidFill>
            <a:srgbClr val="0000FF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/>
        </p:spPr>
        <p:txBody>
          <a:bodyPr wrap="none" lIns="68580" tIns="34290" rIns="68580" bIns="34290" anchor="ctr"/>
          <a:lstStyle/>
          <a:p>
            <a:pPr algn="ctr">
              <a:lnSpc>
                <a:spcPct val="95000"/>
              </a:lnSpc>
            </a:pPr>
            <a:r>
              <a:rPr lang="en-US" sz="7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 charset="0"/>
              </a:rPr>
              <a:t>Sensor Series Production 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38253" y="1387537"/>
            <a:ext cx="247650" cy="4809317"/>
            <a:chOff x="410601" y="1207987"/>
            <a:chExt cx="330200" cy="4809317"/>
          </a:xfrm>
        </p:grpSpPr>
        <p:sp>
          <p:nvSpPr>
            <p:cNvPr id="7" name="AutoShape 4"/>
            <p:cNvSpPr>
              <a:spLocks noChangeArrowheads="1"/>
            </p:cNvSpPr>
            <p:nvPr/>
          </p:nvSpPr>
          <p:spPr bwMode="auto">
            <a:xfrm>
              <a:off x="481510" y="5882366"/>
              <a:ext cx="206375" cy="134938"/>
            </a:xfrm>
            <a:prstGeom prst="flowChartExtract">
              <a:avLst/>
            </a:prstGeom>
            <a:solidFill>
              <a:schemeClr val="accent4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" name="AutoShape 30"/>
            <p:cNvSpPr>
              <a:spLocks noChangeArrowheads="1"/>
            </p:cNvSpPr>
            <p:nvPr/>
          </p:nvSpPr>
          <p:spPr bwMode="auto">
            <a:xfrm flipV="1">
              <a:off x="410601" y="1207987"/>
              <a:ext cx="330200" cy="169862"/>
            </a:xfrm>
            <a:prstGeom prst="flowChartExtract">
              <a:avLst/>
            </a:prstGeom>
            <a:solidFill>
              <a:schemeClr val="accent4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cxnSp>
          <p:nvCxnSpPr>
            <p:cNvPr id="9" name="AutoShape 50"/>
            <p:cNvCxnSpPr>
              <a:cxnSpLocks noChangeShapeType="1"/>
              <a:endCxn id="8" idx="0"/>
            </p:cNvCxnSpPr>
            <p:nvPr/>
          </p:nvCxnSpPr>
          <p:spPr bwMode="auto">
            <a:xfrm flipH="1" flipV="1">
              <a:off x="575701" y="1377849"/>
              <a:ext cx="1" cy="4512820"/>
            </a:xfrm>
            <a:prstGeom prst="straightConnector1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grpSp>
        <p:nvGrpSpPr>
          <p:cNvPr id="10" name="Group 9"/>
          <p:cNvGrpSpPr/>
          <p:nvPr/>
        </p:nvGrpSpPr>
        <p:grpSpPr>
          <a:xfrm>
            <a:off x="1785936" y="1387537"/>
            <a:ext cx="247650" cy="4801016"/>
            <a:chOff x="2967005" y="1207987"/>
            <a:chExt cx="330200" cy="4801016"/>
          </a:xfrm>
        </p:grpSpPr>
        <p:sp>
          <p:nvSpPr>
            <p:cNvPr id="11" name="AutoShape 17"/>
            <p:cNvSpPr>
              <a:spLocks noChangeArrowheads="1"/>
            </p:cNvSpPr>
            <p:nvPr/>
          </p:nvSpPr>
          <p:spPr bwMode="auto">
            <a:xfrm>
              <a:off x="3028918" y="5874065"/>
              <a:ext cx="206375" cy="134938"/>
            </a:xfrm>
            <a:prstGeom prst="flowChartExtract">
              <a:avLst/>
            </a:prstGeom>
            <a:solidFill>
              <a:schemeClr val="accent4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" name="AutoShape 20"/>
            <p:cNvSpPr>
              <a:spLocks noChangeArrowheads="1"/>
            </p:cNvSpPr>
            <p:nvPr/>
          </p:nvSpPr>
          <p:spPr bwMode="auto">
            <a:xfrm flipV="1">
              <a:off x="2967005" y="1207987"/>
              <a:ext cx="330200" cy="168275"/>
            </a:xfrm>
            <a:prstGeom prst="flowChartExtract">
              <a:avLst/>
            </a:prstGeom>
            <a:solidFill>
              <a:schemeClr val="accent4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cxnSp>
          <p:nvCxnSpPr>
            <p:cNvPr id="13" name="AutoShape 52"/>
            <p:cNvCxnSpPr>
              <a:cxnSpLocks noChangeShapeType="1"/>
              <a:stCxn id="11" idx="0"/>
              <a:endCxn id="12" idx="0"/>
            </p:cNvCxnSpPr>
            <p:nvPr/>
          </p:nvCxnSpPr>
          <p:spPr bwMode="auto">
            <a:xfrm flipH="1" flipV="1">
              <a:off x="3132105" y="1376262"/>
              <a:ext cx="1" cy="4497803"/>
            </a:xfrm>
            <a:prstGeom prst="straightConnector1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grpSp>
        <p:nvGrpSpPr>
          <p:cNvPr id="14" name="Group 13"/>
          <p:cNvGrpSpPr/>
          <p:nvPr/>
        </p:nvGrpSpPr>
        <p:grpSpPr>
          <a:xfrm>
            <a:off x="2933619" y="1387542"/>
            <a:ext cx="247650" cy="4776113"/>
            <a:chOff x="4240709" y="1207987"/>
            <a:chExt cx="330200" cy="4776113"/>
          </a:xfrm>
        </p:grpSpPr>
        <p:sp>
          <p:nvSpPr>
            <p:cNvPr id="15" name="AutoShape 40"/>
            <p:cNvSpPr>
              <a:spLocks noChangeArrowheads="1"/>
            </p:cNvSpPr>
            <p:nvPr/>
          </p:nvSpPr>
          <p:spPr bwMode="auto">
            <a:xfrm>
              <a:off x="4302622" y="5849162"/>
              <a:ext cx="206375" cy="134938"/>
            </a:xfrm>
            <a:prstGeom prst="flowChartExtract">
              <a:avLst/>
            </a:prstGeom>
            <a:solidFill>
              <a:schemeClr val="accent4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6" name="AutoShape 44"/>
            <p:cNvSpPr>
              <a:spLocks noChangeArrowheads="1"/>
            </p:cNvSpPr>
            <p:nvPr/>
          </p:nvSpPr>
          <p:spPr bwMode="auto">
            <a:xfrm flipV="1">
              <a:off x="4240709" y="1207987"/>
              <a:ext cx="330200" cy="169862"/>
            </a:xfrm>
            <a:prstGeom prst="flowChartExtract">
              <a:avLst/>
            </a:prstGeom>
            <a:solidFill>
              <a:schemeClr val="accent4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cxnSp>
          <p:nvCxnSpPr>
            <p:cNvPr id="17" name="AutoShape 54"/>
            <p:cNvCxnSpPr>
              <a:cxnSpLocks noChangeShapeType="1"/>
              <a:stCxn id="15" idx="0"/>
              <a:endCxn id="16" idx="0"/>
            </p:cNvCxnSpPr>
            <p:nvPr/>
          </p:nvCxnSpPr>
          <p:spPr bwMode="auto">
            <a:xfrm flipH="1" flipV="1">
              <a:off x="4405809" y="1377849"/>
              <a:ext cx="1" cy="4471313"/>
            </a:xfrm>
            <a:prstGeom prst="straightConnector1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grpSp>
        <p:nvGrpSpPr>
          <p:cNvPr id="18" name="Group 17"/>
          <p:cNvGrpSpPr/>
          <p:nvPr/>
        </p:nvGrpSpPr>
        <p:grpSpPr>
          <a:xfrm>
            <a:off x="6376669" y="1387539"/>
            <a:ext cx="247650" cy="4767812"/>
            <a:chOff x="8061822" y="1207987"/>
            <a:chExt cx="330200" cy="4767812"/>
          </a:xfrm>
        </p:grpSpPr>
        <p:sp>
          <p:nvSpPr>
            <p:cNvPr id="19" name="AutoShape 62"/>
            <p:cNvSpPr>
              <a:spLocks noChangeArrowheads="1"/>
            </p:cNvSpPr>
            <p:nvPr/>
          </p:nvSpPr>
          <p:spPr bwMode="auto">
            <a:xfrm>
              <a:off x="8123735" y="5840861"/>
              <a:ext cx="206375" cy="134938"/>
            </a:xfrm>
            <a:prstGeom prst="flowChartExtract">
              <a:avLst/>
            </a:prstGeom>
            <a:solidFill>
              <a:schemeClr val="accent4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0" name="AutoShape 64"/>
            <p:cNvSpPr>
              <a:spLocks noChangeArrowheads="1"/>
            </p:cNvSpPr>
            <p:nvPr/>
          </p:nvSpPr>
          <p:spPr bwMode="auto">
            <a:xfrm flipV="1">
              <a:off x="8061822" y="1207987"/>
              <a:ext cx="330200" cy="169862"/>
            </a:xfrm>
            <a:prstGeom prst="flowChartExtract">
              <a:avLst/>
            </a:prstGeom>
            <a:solidFill>
              <a:schemeClr val="accent4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cxnSp>
          <p:nvCxnSpPr>
            <p:cNvPr id="21" name="AutoShape 65"/>
            <p:cNvCxnSpPr>
              <a:cxnSpLocks noChangeShapeType="1"/>
            </p:cNvCxnSpPr>
            <p:nvPr/>
          </p:nvCxnSpPr>
          <p:spPr bwMode="auto">
            <a:xfrm flipH="1" flipV="1">
              <a:off x="8226922" y="1386316"/>
              <a:ext cx="1" cy="4463012"/>
            </a:xfrm>
            <a:prstGeom prst="straightConnector1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grpSp>
        <p:nvGrpSpPr>
          <p:cNvPr id="22" name="Group 21"/>
          <p:cNvGrpSpPr/>
          <p:nvPr/>
        </p:nvGrpSpPr>
        <p:grpSpPr>
          <a:xfrm>
            <a:off x="5228985" y="1387539"/>
            <a:ext cx="247650" cy="4784415"/>
            <a:chOff x="6788117" y="1207987"/>
            <a:chExt cx="330200" cy="4784414"/>
          </a:xfrm>
        </p:grpSpPr>
        <p:sp>
          <p:nvSpPr>
            <p:cNvPr id="23" name="AutoShape 66"/>
            <p:cNvSpPr>
              <a:spLocks noChangeArrowheads="1"/>
            </p:cNvSpPr>
            <p:nvPr/>
          </p:nvSpPr>
          <p:spPr bwMode="auto">
            <a:xfrm>
              <a:off x="6850030" y="5857463"/>
              <a:ext cx="206375" cy="134938"/>
            </a:xfrm>
            <a:prstGeom prst="flowChartExtract">
              <a:avLst/>
            </a:prstGeom>
            <a:solidFill>
              <a:schemeClr val="accent4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" name="AutoShape 68"/>
            <p:cNvSpPr>
              <a:spLocks noChangeArrowheads="1"/>
            </p:cNvSpPr>
            <p:nvPr/>
          </p:nvSpPr>
          <p:spPr bwMode="auto">
            <a:xfrm flipV="1">
              <a:off x="6788117" y="1207987"/>
              <a:ext cx="330200" cy="169862"/>
            </a:xfrm>
            <a:prstGeom prst="flowChartExtract">
              <a:avLst/>
            </a:prstGeom>
            <a:solidFill>
              <a:schemeClr val="accent4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cxnSp>
          <p:nvCxnSpPr>
            <p:cNvPr id="25" name="AutoShape 69"/>
            <p:cNvCxnSpPr>
              <a:cxnSpLocks noChangeShapeType="1"/>
              <a:stCxn id="23" idx="0"/>
              <a:endCxn id="24" idx="0"/>
            </p:cNvCxnSpPr>
            <p:nvPr/>
          </p:nvCxnSpPr>
          <p:spPr bwMode="auto">
            <a:xfrm flipH="1" flipV="1">
              <a:off x="6953217" y="1377849"/>
              <a:ext cx="1" cy="4479614"/>
            </a:xfrm>
            <a:prstGeom prst="straightConnector1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grpSp>
        <p:nvGrpSpPr>
          <p:cNvPr id="26" name="Group 25"/>
          <p:cNvGrpSpPr/>
          <p:nvPr/>
        </p:nvGrpSpPr>
        <p:grpSpPr>
          <a:xfrm>
            <a:off x="4081302" y="1387545"/>
            <a:ext cx="247650" cy="4792715"/>
            <a:chOff x="5514413" y="1207987"/>
            <a:chExt cx="330200" cy="4792715"/>
          </a:xfrm>
        </p:grpSpPr>
        <p:sp>
          <p:nvSpPr>
            <p:cNvPr id="27" name="AutoShape 66"/>
            <p:cNvSpPr>
              <a:spLocks noChangeArrowheads="1"/>
            </p:cNvSpPr>
            <p:nvPr/>
          </p:nvSpPr>
          <p:spPr bwMode="auto">
            <a:xfrm>
              <a:off x="5576326" y="5865764"/>
              <a:ext cx="206375" cy="134938"/>
            </a:xfrm>
            <a:prstGeom prst="flowChartExtract">
              <a:avLst/>
            </a:prstGeom>
            <a:solidFill>
              <a:schemeClr val="accent4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" name="AutoShape 68"/>
            <p:cNvSpPr>
              <a:spLocks noChangeArrowheads="1"/>
            </p:cNvSpPr>
            <p:nvPr/>
          </p:nvSpPr>
          <p:spPr bwMode="auto">
            <a:xfrm flipV="1">
              <a:off x="5514413" y="1207987"/>
              <a:ext cx="330200" cy="169862"/>
            </a:xfrm>
            <a:prstGeom prst="flowChartExtract">
              <a:avLst/>
            </a:prstGeom>
            <a:solidFill>
              <a:schemeClr val="accent4">
                <a:lumMod val="50000"/>
                <a:lumOff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/>
            </a:p>
          </p:txBody>
        </p:sp>
        <p:cxnSp>
          <p:nvCxnSpPr>
            <p:cNvPr id="29" name="AutoShape 69"/>
            <p:cNvCxnSpPr>
              <a:cxnSpLocks noChangeShapeType="1"/>
            </p:cNvCxnSpPr>
            <p:nvPr/>
          </p:nvCxnSpPr>
          <p:spPr bwMode="auto">
            <a:xfrm flipH="1" flipV="1">
              <a:off x="5679513" y="1327047"/>
              <a:ext cx="1" cy="4487915"/>
            </a:xfrm>
            <a:prstGeom prst="straightConnector1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cxnSp>
      </p:grpSp>
      <p:sp>
        <p:nvSpPr>
          <p:cNvPr id="30" name="AutoShape 7"/>
          <p:cNvSpPr>
            <a:spLocks noChangeArrowheads="1"/>
          </p:cNvSpPr>
          <p:nvPr/>
        </p:nvSpPr>
        <p:spPr bwMode="auto">
          <a:xfrm>
            <a:off x="873604" y="2400435"/>
            <a:ext cx="1159982" cy="212132"/>
          </a:xfrm>
          <a:prstGeom prst="homePlate">
            <a:avLst>
              <a:gd name="adj" fmla="val 53787"/>
            </a:avLst>
          </a:prstGeom>
          <a:solidFill>
            <a:srgbClr val="0000FF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/>
          <a:p>
            <a:pPr algn="ctr">
              <a:lnSpc>
                <a:spcPct val="95000"/>
              </a:lnSpc>
            </a:pPr>
            <a:r>
              <a:rPr lang="en-US" sz="7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 charset="0"/>
              </a:rPr>
              <a:t>Stave Develop</a:t>
            </a:r>
          </a:p>
        </p:txBody>
      </p:sp>
      <p:sp>
        <p:nvSpPr>
          <p:cNvPr id="31" name="Text Box 58"/>
          <p:cNvSpPr txBox="1">
            <a:spLocks noChangeArrowheads="1"/>
          </p:cNvSpPr>
          <p:nvPr/>
        </p:nvSpPr>
        <p:spPr bwMode="auto">
          <a:xfrm>
            <a:off x="885906" y="948285"/>
            <a:ext cx="756429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Arial" charset="0"/>
              </a:rPr>
              <a:t>2016</a:t>
            </a:r>
            <a:endParaRPr lang="en-GB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32" name="Text Box 59"/>
          <p:cNvSpPr txBox="1">
            <a:spLocks noChangeArrowheads="1"/>
          </p:cNvSpPr>
          <p:nvPr/>
        </p:nvSpPr>
        <p:spPr bwMode="auto">
          <a:xfrm>
            <a:off x="2126935" y="948285"/>
            <a:ext cx="772805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Arial" charset="0"/>
              </a:rPr>
              <a:t>2017</a:t>
            </a:r>
            <a:endParaRPr lang="en-GB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33" name="Text Box 60"/>
          <p:cNvSpPr txBox="1">
            <a:spLocks noChangeArrowheads="1"/>
          </p:cNvSpPr>
          <p:nvPr/>
        </p:nvSpPr>
        <p:spPr bwMode="auto">
          <a:xfrm>
            <a:off x="3191695" y="948285"/>
            <a:ext cx="813044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Arial" charset="0"/>
              </a:rPr>
              <a:t>2018</a:t>
            </a:r>
            <a:endParaRPr lang="en-GB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34" name="Text Box 61"/>
          <p:cNvSpPr txBox="1">
            <a:spLocks noChangeArrowheads="1"/>
          </p:cNvSpPr>
          <p:nvPr/>
        </p:nvSpPr>
        <p:spPr bwMode="auto">
          <a:xfrm>
            <a:off x="4328955" y="948285"/>
            <a:ext cx="799839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Arial" charset="0"/>
              </a:rPr>
              <a:t>2019</a:t>
            </a:r>
            <a:endParaRPr lang="en-GB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35" name="Text Box 77"/>
          <p:cNvSpPr txBox="1">
            <a:spLocks noChangeArrowheads="1"/>
          </p:cNvSpPr>
          <p:nvPr/>
        </p:nvSpPr>
        <p:spPr bwMode="auto">
          <a:xfrm>
            <a:off x="5476635" y="948285"/>
            <a:ext cx="785736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Arial" charset="0"/>
              </a:rPr>
              <a:t>2020</a:t>
            </a:r>
            <a:endParaRPr lang="en-GB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36" name="AutoShape 7"/>
          <p:cNvSpPr>
            <a:spLocks noChangeArrowheads="1"/>
          </p:cNvSpPr>
          <p:nvPr/>
        </p:nvSpPr>
        <p:spPr bwMode="auto">
          <a:xfrm>
            <a:off x="5855561" y="5581375"/>
            <a:ext cx="282985" cy="212132"/>
          </a:xfrm>
          <a:prstGeom prst="homePlate">
            <a:avLst>
              <a:gd name="adj" fmla="val 53787"/>
            </a:avLst>
          </a:prstGeom>
          <a:solidFill>
            <a:srgbClr val="C00000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/>
        </p:spPr>
        <p:txBody>
          <a:bodyPr wrap="none" lIns="68580" tIns="34290" rIns="68580" bIns="34290" anchor="ctr"/>
          <a:lstStyle/>
          <a:p>
            <a:pPr algn="ctr">
              <a:lnSpc>
                <a:spcPct val="95000"/>
              </a:lnSpc>
            </a:pPr>
            <a:endParaRPr lang="en-US" sz="700" b="1" dirty="0">
              <a:solidFill>
                <a:srgbClr val="C00000"/>
              </a:solidFill>
              <a:effectLst>
                <a:outerShdw blurRad="50800" dist="38100" dir="2700000" algn="tl" rotWithShape="0">
                  <a:srgbClr val="000090">
                    <a:alpha val="43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7" name="Rectangular Callout 36"/>
          <p:cNvSpPr/>
          <p:nvPr/>
        </p:nvSpPr>
        <p:spPr>
          <a:xfrm>
            <a:off x="4657374" y="4790691"/>
            <a:ext cx="695436" cy="341600"/>
          </a:xfrm>
          <a:prstGeom prst="wedgeRectCallout">
            <a:avLst>
              <a:gd name="adj1" fmla="val -37611"/>
              <a:gd name="adj2" fmla="val 134738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GB" sz="600" dirty="0"/>
              <a:t>Commissioning @ Surface</a:t>
            </a:r>
          </a:p>
        </p:txBody>
      </p:sp>
      <p:sp>
        <p:nvSpPr>
          <p:cNvPr id="38" name="Rectangular Callout 37"/>
          <p:cNvSpPr/>
          <p:nvPr/>
        </p:nvSpPr>
        <p:spPr>
          <a:xfrm>
            <a:off x="6046725" y="5125908"/>
            <a:ext cx="535948" cy="266409"/>
          </a:xfrm>
          <a:prstGeom prst="wedgeRectCallout">
            <a:avLst>
              <a:gd name="adj1" fmla="val -59361"/>
              <a:gd name="adj2" fmla="val 10769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GB" sz="600" dirty="0"/>
              <a:t>Installation</a:t>
            </a:r>
          </a:p>
        </p:txBody>
      </p:sp>
      <p:sp>
        <p:nvSpPr>
          <p:cNvPr id="39" name="Rectangular Callout 38"/>
          <p:cNvSpPr/>
          <p:nvPr/>
        </p:nvSpPr>
        <p:spPr>
          <a:xfrm>
            <a:off x="6445561" y="5541215"/>
            <a:ext cx="695436" cy="341600"/>
          </a:xfrm>
          <a:prstGeom prst="wedgeRectCallout">
            <a:avLst>
              <a:gd name="adj1" fmla="val -71932"/>
              <a:gd name="adj2" fmla="val 4079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GB" sz="600" dirty="0"/>
              <a:t>Commissioning in ALICE</a:t>
            </a:r>
          </a:p>
        </p:txBody>
      </p:sp>
      <p:sp>
        <p:nvSpPr>
          <p:cNvPr id="40" name="AutoShape 7"/>
          <p:cNvSpPr>
            <a:spLocks noChangeArrowheads="1"/>
          </p:cNvSpPr>
          <p:nvPr/>
        </p:nvSpPr>
        <p:spPr bwMode="auto">
          <a:xfrm>
            <a:off x="1768338" y="2668595"/>
            <a:ext cx="1270063" cy="212132"/>
          </a:xfrm>
          <a:prstGeom prst="homePlate">
            <a:avLst>
              <a:gd name="adj" fmla="val 53787"/>
            </a:avLst>
          </a:prstGeom>
          <a:solidFill>
            <a:srgbClr val="0000FF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/>
          <a:p>
            <a:pPr algn="ctr">
              <a:lnSpc>
                <a:spcPct val="95000"/>
              </a:lnSpc>
            </a:pPr>
            <a:r>
              <a:rPr lang="en-US" sz="7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 charset="0"/>
              </a:rPr>
              <a:t>Stave Mechanics</a:t>
            </a:r>
          </a:p>
        </p:txBody>
      </p:sp>
      <p:sp>
        <p:nvSpPr>
          <p:cNvPr id="41" name="AutoShape 7"/>
          <p:cNvSpPr>
            <a:spLocks noChangeArrowheads="1"/>
          </p:cNvSpPr>
          <p:nvPr/>
        </p:nvSpPr>
        <p:spPr bwMode="auto">
          <a:xfrm>
            <a:off x="2460466" y="3011923"/>
            <a:ext cx="1216187" cy="212132"/>
          </a:xfrm>
          <a:prstGeom prst="homePlate">
            <a:avLst>
              <a:gd name="adj" fmla="val 53787"/>
            </a:avLst>
          </a:prstGeom>
          <a:solidFill>
            <a:srgbClr val="0000FF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/>
          <a:p>
            <a:pPr algn="ctr">
              <a:lnSpc>
                <a:spcPct val="95000"/>
              </a:lnSpc>
            </a:pPr>
            <a:r>
              <a:rPr lang="en-US" sz="7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 charset="0"/>
              </a:rPr>
              <a:t>HIC Production</a:t>
            </a:r>
          </a:p>
        </p:txBody>
      </p:sp>
      <p:sp>
        <p:nvSpPr>
          <p:cNvPr id="42" name="Rectangular Callout 41"/>
          <p:cNvSpPr/>
          <p:nvPr/>
        </p:nvSpPr>
        <p:spPr>
          <a:xfrm>
            <a:off x="3387417" y="1680167"/>
            <a:ext cx="1195831" cy="412168"/>
          </a:xfrm>
          <a:prstGeom prst="wedgeRectCallout">
            <a:avLst>
              <a:gd name="adj1" fmla="val -76973"/>
              <a:gd name="adj2" fmla="val 1125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GB" sz="600" dirty="0"/>
              <a:t>CMOS processing, thinning &amp; dicing, test</a:t>
            </a:r>
          </a:p>
        </p:txBody>
      </p:sp>
      <p:sp>
        <p:nvSpPr>
          <p:cNvPr id="43" name="Text Box 61"/>
          <p:cNvSpPr txBox="1">
            <a:spLocks noChangeArrowheads="1"/>
          </p:cNvSpPr>
          <p:nvPr/>
        </p:nvSpPr>
        <p:spPr bwMode="auto">
          <a:xfrm>
            <a:off x="1144405" y="3284121"/>
            <a:ext cx="1213250" cy="238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r>
              <a:rPr lang="en-US" sz="1100" b="1" dirty="0" smtClean="0">
                <a:solidFill>
                  <a:srgbClr val="000090"/>
                </a:solidFill>
                <a:latin typeface="Arial" charset="0"/>
              </a:rPr>
              <a:t>HIC </a:t>
            </a:r>
            <a:r>
              <a:rPr lang="en-US" sz="1100" b="1" dirty="0">
                <a:solidFill>
                  <a:srgbClr val="000090"/>
                </a:solidFill>
                <a:latin typeface="Arial" charset="0"/>
              </a:rPr>
              <a:t>and Stave</a:t>
            </a:r>
            <a:endParaRPr lang="en-GB" sz="1100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44" name="AutoShape 7"/>
          <p:cNvSpPr>
            <a:spLocks noChangeArrowheads="1"/>
          </p:cNvSpPr>
          <p:nvPr/>
        </p:nvSpPr>
        <p:spPr bwMode="auto">
          <a:xfrm>
            <a:off x="2645406" y="3325987"/>
            <a:ext cx="1202443" cy="212132"/>
          </a:xfrm>
          <a:prstGeom prst="homePlate">
            <a:avLst>
              <a:gd name="adj" fmla="val 53787"/>
            </a:avLst>
          </a:prstGeom>
          <a:solidFill>
            <a:srgbClr val="0000FF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/>
          <a:p>
            <a:pPr algn="ctr">
              <a:lnSpc>
                <a:spcPct val="95000"/>
              </a:lnSpc>
            </a:pPr>
            <a:r>
              <a:rPr lang="en-US" sz="7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 charset="0"/>
              </a:rPr>
              <a:t>Stave Production</a:t>
            </a:r>
          </a:p>
        </p:txBody>
      </p:sp>
      <p:sp>
        <p:nvSpPr>
          <p:cNvPr id="45" name="Text Box 61"/>
          <p:cNvSpPr txBox="1">
            <a:spLocks noChangeArrowheads="1"/>
          </p:cNvSpPr>
          <p:nvPr/>
        </p:nvSpPr>
        <p:spPr bwMode="auto">
          <a:xfrm>
            <a:off x="691441" y="3779790"/>
            <a:ext cx="2297711" cy="238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r>
              <a:rPr lang="en-US" sz="1100" b="1" dirty="0">
                <a:solidFill>
                  <a:srgbClr val="000090"/>
                </a:solidFill>
                <a:latin typeface="Arial" charset="0"/>
              </a:rPr>
              <a:t>Mechanical Support Structures</a:t>
            </a:r>
          </a:p>
        </p:txBody>
      </p:sp>
      <p:sp>
        <p:nvSpPr>
          <p:cNvPr id="46" name="AutoShape 29"/>
          <p:cNvSpPr>
            <a:spLocks noChangeArrowheads="1"/>
          </p:cNvSpPr>
          <p:nvPr/>
        </p:nvSpPr>
        <p:spPr bwMode="auto">
          <a:xfrm>
            <a:off x="787882" y="5125048"/>
            <a:ext cx="1123331" cy="212133"/>
          </a:xfrm>
          <a:prstGeom prst="chevron">
            <a:avLst>
              <a:gd name="adj" fmla="val 53407"/>
            </a:avLst>
          </a:prstGeom>
          <a:solidFill>
            <a:srgbClr val="0000FF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/>
          <a:p>
            <a:pPr algn="ctr">
              <a:lnSpc>
                <a:spcPct val="95000"/>
              </a:lnSpc>
            </a:pPr>
            <a:r>
              <a:rPr lang="en-US" sz="7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 charset="0"/>
              </a:rPr>
              <a:t>Design &amp; Prototyping</a:t>
            </a:r>
          </a:p>
        </p:txBody>
      </p:sp>
      <p:sp>
        <p:nvSpPr>
          <p:cNvPr id="47" name="AutoShape 29"/>
          <p:cNvSpPr>
            <a:spLocks noChangeArrowheads="1"/>
          </p:cNvSpPr>
          <p:nvPr/>
        </p:nvSpPr>
        <p:spPr bwMode="auto">
          <a:xfrm>
            <a:off x="1856424" y="5118172"/>
            <a:ext cx="1201027" cy="212133"/>
          </a:xfrm>
          <a:prstGeom prst="chevron">
            <a:avLst>
              <a:gd name="adj" fmla="val 53407"/>
            </a:avLst>
          </a:prstGeom>
          <a:solidFill>
            <a:srgbClr val="0000FF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/>
          <a:p>
            <a:pPr algn="ctr">
              <a:lnSpc>
                <a:spcPct val="95000"/>
              </a:lnSpc>
            </a:pPr>
            <a:r>
              <a:rPr lang="en-US" sz="7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 charset="0"/>
              </a:rPr>
              <a:t>Design &amp; Prototyping </a:t>
            </a:r>
          </a:p>
        </p:txBody>
      </p:sp>
      <p:sp>
        <p:nvSpPr>
          <p:cNvPr id="48" name="AutoShape 29"/>
          <p:cNvSpPr>
            <a:spLocks noChangeArrowheads="1"/>
          </p:cNvSpPr>
          <p:nvPr/>
        </p:nvSpPr>
        <p:spPr bwMode="auto">
          <a:xfrm>
            <a:off x="3164116" y="5132299"/>
            <a:ext cx="1041014" cy="198007"/>
          </a:xfrm>
          <a:prstGeom prst="chevron">
            <a:avLst>
              <a:gd name="adj" fmla="val 53407"/>
            </a:avLst>
          </a:prstGeom>
          <a:solidFill>
            <a:srgbClr val="0000FF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/>
          <a:p>
            <a:pPr algn="ctr">
              <a:lnSpc>
                <a:spcPct val="95000"/>
              </a:lnSpc>
            </a:pPr>
            <a:r>
              <a:rPr lang="en-US" sz="7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 charset="0"/>
              </a:rPr>
              <a:t>Production &amp; Test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45001" y="2262359"/>
            <a:ext cx="3314156" cy="1329543"/>
          </a:xfrm>
          <a:prstGeom prst="round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1534932" y="1757476"/>
            <a:ext cx="302907" cy="19236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4F81BD"/>
            </a:solidFill>
          </a:ln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800" dirty="0"/>
              <a:t>PRR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049028" y="2384280"/>
            <a:ext cx="302907" cy="19236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4F81BD"/>
            </a:solidFill>
          </a:ln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800" dirty="0"/>
              <a:t>PRR</a:t>
            </a:r>
          </a:p>
        </p:txBody>
      </p:sp>
      <p:sp>
        <p:nvSpPr>
          <p:cNvPr id="52" name="AutoShape 7"/>
          <p:cNvSpPr>
            <a:spLocks noChangeArrowheads="1"/>
          </p:cNvSpPr>
          <p:nvPr/>
        </p:nvSpPr>
        <p:spPr bwMode="auto">
          <a:xfrm>
            <a:off x="2816856" y="4621387"/>
            <a:ext cx="1202443" cy="212132"/>
          </a:xfrm>
          <a:prstGeom prst="homePlate">
            <a:avLst>
              <a:gd name="adj" fmla="val 53787"/>
            </a:avLst>
          </a:prstGeom>
          <a:solidFill>
            <a:srgbClr val="0000FF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/>
          <a:p>
            <a:pPr algn="ctr">
              <a:lnSpc>
                <a:spcPct val="95000"/>
              </a:lnSpc>
            </a:pPr>
            <a:r>
              <a:rPr lang="en-US" sz="7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 charset="0"/>
              </a:rPr>
              <a:t>Global Assembly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136490" y="4415884"/>
            <a:ext cx="307416" cy="192360"/>
          </a:xfrm>
          <a:prstGeom prst="rect">
            <a:avLst/>
          </a:prstGeom>
          <a:solidFill>
            <a:srgbClr val="D7E4BD"/>
          </a:solidFill>
          <a:ln>
            <a:solidFill>
              <a:srgbClr val="4F81BD"/>
            </a:solidFill>
          </a:ln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800" dirty="0"/>
              <a:t>EDR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749068" y="4400692"/>
            <a:ext cx="302907" cy="192360"/>
          </a:xfrm>
          <a:prstGeom prst="rect">
            <a:avLst/>
          </a:prstGeom>
          <a:solidFill>
            <a:srgbClr val="D7E4BD"/>
          </a:solidFill>
          <a:ln>
            <a:solidFill>
              <a:srgbClr val="4F81BD"/>
            </a:solidFill>
          </a:ln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800" dirty="0"/>
              <a:t>PRR</a:t>
            </a:r>
          </a:p>
        </p:txBody>
      </p:sp>
      <p:sp>
        <p:nvSpPr>
          <p:cNvPr id="55" name="AutoShape 29"/>
          <p:cNvSpPr>
            <a:spLocks noChangeArrowheads="1"/>
          </p:cNvSpPr>
          <p:nvPr/>
        </p:nvSpPr>
        <p:spPr bwMode="auto">
          <a:xfrm>
            <a:off x="787875" y="4125489"/>
            <a:ext cx="1121886" cy="234859"/>
          </a:xfrm>
          <a:prstGeom prst="chevron">
            <a:avLst>
              <a:gd name="adj" fmla="val 53407"/>
            </a:avLst>
          </a:prstGeom>
          <a:solidFill>
            <a:srgbClr val="0000FF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/>
          <a:p>
            <a:pPr algn="ctr">
              <a:lnSpc>
                <a:spcPct val="95000"/>
              </a:lnSpc>
            </a:pPr>
            <a:r>
              <a:rPr lang="en-US" sz="7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 charset="0"/>
              </a:rPr>
              <a:t>Development</a:t>
            </a:r>
          </a:p>
        </p:txBody>
      </p:sp>
      <p:sp>
        <p:nvSpPr>
          <p:cNvPr id="56" name="AutoShape 29"/>
          <p:cNvSpPr>
            <a:spLocks noChangeArrowheads="1"/>
          </p:cNvSpPr>
          <p:nvPr/>
        </p:nvSpPr>
        <p:spPr bwMode="auto">
          <a:xfrm>
            <a:off x="1914238" y="4122816"/>
            <a:ext cx="693062" cy="212133"/>
          </a:xfrm>
          <a:prstGeom prst="chevron">
            <a:avLst>
              <a:gd name="adj" fmla="val 53407"/>
            </a:avLst>
          </a:prstGeom>
          <a:solidFill>
            <a:srgbClr val="0000FF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/>
          <a:p>
            <a:pPr algn="ctr">
              <a:lnSpc>
                <a:spcPct val="95000"/>
              </a:lnSpc>
            </a:pPr>
            <a:r>
              <a:rPr lang="en-US" sz="7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 charset="0"/>
              </a:rPr>
              <a:t>Production</a:t>
            </a:r>
          </a:p>
        </p:txBody>
      </p:sp>
      <p:sp>
        <p:nvSpPr>
          <p:cNvPr id="57" name="Text Box 58"/>
          <p:cNvSpPr txBox="1">
            <a:spLocks noChangeArrowheads="1"/>
          </p:cNvSpPr>
          <p:nvPr/>
        </p:nvSpPr>
        <p:spPr bwMode="auto">
          <a:xfrm>
            <a:off x="975246" y="6153937"/>
            <a:ext cx="688547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Arial" charset="0"/>
              </a:rPr>
              <a:t>2016</a:t>
            </a:r>
            <a:endParaRPr lang="en-GB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58" name="Text Box 59"/>
          <p:cNvSpPr txBox="1">
            <a:spLocks noChangeArrowheads="1"/>
          </p:cNvSpPr>
          <p:nvPr/>
        </p:nvSpPr>
        <p:spPr bwMode="auto">
          <a:xfrm>
            <a:off x="2232649" y="6153937"/>
            <a:ext cx="685234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Arial" charset="0"/>
              </a:rPr>
              <a:t>2017</a:t>
            </a:r>
            <a:endParaRPr lang="en-GB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59" name="Text Box 60"/>
          <p:cNvSpPr txBox="1">
            <a:spLocks noChangeArrowheads="1"/>
          </p:cNvSpPr>
          <p:nvPr/>
        </p:nvSpPr>
        <p:spPr bwMode="auto">
          <a:xfrm>
            <a:off x="3337651" y="6153937"/>
            <a:ext cx="667088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Arial" charset="0"/>
              </a:rPr>
              <a:t>2018</a:t>
            </a:r>
            <a:endParaRPr lang="en-GB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60" name="Text Box 61"/>
          <p:cNvSpPr txBox="1">
            <a:spLocks noChangeArrowheads="1"/>
          </p:cNvSpPr>
          <p:nvPr/>
        </p:nvSpPr>
        <p:spPr bwMode="auto">
          <a:xfrm>
            <a:off x="4461705" y="6153937"/>
            <a:ext cx="648637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Arial" charset="0"/>
              </a:rPr>
              <a:t>2019</a:t>
            </a:r>
            <a:endParaRPr lang="en-GB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61" name="Text Box 77"/>
          <p:cNvSpPr txBox="1">
            <a:spLocks noChangeArrowheads="1"/>
          </p:cNvSpPr>
          <p:nvPr/>
        </p:nvSpPr>
        <p:spPr bwMode="auto">
          <a:xfrm>
            <a:off x="5595281" y="6153937"/>
            <a:ext cx="667090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Arial" charset="0"/>
              </a:rPr>
              <a:t>2020</a:t>
            </a:r>
            <a:endParaRPr lang="en-GB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741105" y="5387981"/>
            <a:ext cx="307416" cy="192360"/>
          </a:xfrm>
          <a:prstGeom prst="rect">
            <a:avLst/>
          </a:prstGeom>
          <a:solidFill>
            <a:srgbClr val="D7E4BD"/>
          </a:solidFill>
          <a:ln>
            <a:solidFill>
              <a:srgbClr val="4F81BD"/>
            </a:solidFill>
          </a:ln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800" dirty="0"/>
              <a:t>EDR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2888791" y="5375281"/>
            <a:ext cx="302907" cy="19236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4F81BD"/>
            </a:solidFill>
          </a:ln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800" dirty="0"/>
              <a:t>PRR</a:t>
            </a:r>
          </a:p>
        </p:txBody>
      </p:sp>
      <p:sp>
        <p:nvSpPr>
          <p:cNvPr id="64" name="Text Box 61"/>
          <p:cNvSpPr txBox="1">
            <a:spLocks noChangeArrowheads="1"/>
          </p:cNvSpPr>
          <p:nvPr/>
        </p:nvSpPr>
        <p:spPr bwMode="auto">
          <a:xfrm>
            <a:off x="707569" y="4734195"/>
            <a:ext cx="2297711" cy="238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r>
              <a:rPr lang="en-US" sz="1100" b="1" dirty="0">
                <a:solidFill>
                  <a:srgbClr val="000090"/>
                </a:solidFill>
                <a:latin typeface="Arial" charset="0"/>
              </a:rPr>
              <a:t>Readout Electronics</a:t>
            </a:r>
          </a:p>
        </p:txBody>
      </p:sp>
      <p:sp>
        <p:nvSpPr>
          <p:cNvPr id="65" name="AutoShape 7"/>
          <p:cNvSpPr>
            <a:spLocks noChangeArrowheads="1"/>
          </p:cNvSpPr>
          <p:nvPr/>
        </p:nvSpPr>
        <p:spPr bwMode="auto">
          <a:xfrm>
            <a:off x="4075204" y="5475307"/>
            <a:ext cx="781112" cy="212132"/>
          </a:xfrm>
          <a:prstGeom prst="homePlate">
            <a:avLst>
              <a:gd name="adj" fmla="val 53787"/>
            </a:avLst>
          </a:prstGeom>
          <a:solidFill>
            <a:srgbClr val="0000FF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/>
          <a:p>
            <a:pPr algn="ctr">
              <a:lnSpc>
                <a:spcPct val="95000"/>
              </a:lnSpc>
            </a:pPr>
            <a:r>
              <a:rPr lang="en-US" sz="7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  <a:latin typeface="Arial" charset="0"/>
              </a:rPr>
              <a:t>Commissioning</a:t>
            </a:r>
          </a:p>
        </p:txBody>
      </p:sp>
      <p:cxnSp>
        <p:nvCxnSpPr>
          <p:cNvPr id="66" name="Straight Connector 65"/>
          <p:cNvCxnSpPr/>
          <p:nvPr/>
        </p:nvCxnSpPr>
        <p:spPr>
          <a:xfrm flipV="1">
            <a:off x="4856317" y="5687439"/>
            <a:ext cx="917888" cy="12700"/>
          </a:xfrm>
          <a:prstGeom prst="line">
            <a:avLst/>
          </a:prstGeom>
          <a:ln w="44450" cmpd="sng">
            <a:solidFill>
              <a:srgbClr val="008000"/>
            </a:solidFill>
            <a:headEnd type="diamond" w="lg" len="lg"/>
            <a:tailEnd type="diamond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4980834" y="5661358"/>
            <a:ext cx="760546" cy="238527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1100" b="1" dirty="0">
                <a:solidFill>
                  <a:srgbClr val="008000"/>
                </a:solidFill>
              </a:rPr>
              <a:t>11 months</a:t>
            </a:r>
          </a:p>
        </p:txBody>
      </p:sp>
      <p:sp>
        <p:nvSpPr>
          <p:cNvPr id="68" name="Rectangular Callout 67"/>
          <p:cNvSpPr/>
          <p:nvPr/>
        </p:nvSpPr>
        <p:spPr>
          <a:xfrm>
            <a:off x="2961691" y="3837049"/>
            <a:ext cx="800426" cy="250515"/>
          </a:xfrm>
          <a:prstGeom prst="wedgeRectCallout">
            <a:avLst>
              <a:gd name="adj1" fmla="val -59361"/>
              <a:gd name="adj2" fmla="val 10769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GB" sz="600" dirty="0">
                <a:solidFill>
                  <a:srgbClr val="C00000"/>
                </a:solidFill>
              </a:rPr>
              <a:t>Dry Assembly Test</a:t>
            </a:r>
          </a:p>
        </p:txBody>
      </p:sp>
      <p:sp>
        <p:nvSpPr>
          <p:cNvPr id="69" name="AutoShape 7"/>
          <p:cNvSpPr>
            <a:spLocks noChangeArrowheads="1"/>
          </p:cNvSpPr>
          <p:nvPr/>
        </p:nvSpPr>
        <p:spPr bwMode="auto">
          <a:xfrm>
            <a:off x="2603038" y="4131471"/>
            <a:ext cx="251114" cy="228736"/>
          </a:xfrm>
          <a:prstGeom prst="homePlate">
            <a:avLst>
              <a:gd name="adj" fmla="val 53787"/>
            </a:avLst>
          </a:prstGeom>
          <a:solidFill>
            <a:srgbClr val="C00000"/>
          </a:solidFill>
          <a:ln>
            <a:noFill/>
          </a:ln>
          <a:effectLst>
            <a:outerShdw blurRad="95250" dist="25400" dir="1260000" sx="93000" sy="93000" kx="2700000" rotWithShape="0">
              <a:srgbClr val="000090">
                <a:alpha val="55000"/>
              </a:srgbClr>
            </a:outerShdw>
          </a:effectLst>
          <a:extLst/>
        </p:spPr>
        <p:txBody>
          <a:bodyPr wrap="none" lIns="68580" tIns="34290" rIns="68580" bIns="34290" anchor="ctr"/>
          <a:lstStyle/>
          <a:p>
            <a:pPr algn="ctr">
              <a:lnSpc>
                <a:spcPct val="95000"/>
              </a:lnSpc>
            </a:pPr>
            <a:endParaRPr lang="en-US" sz="700" b="1" dirty="0">
              <a:solidFill>
                <a:schemeClr val="bg1"/>
              </a:solidFill>
              <a:effectLst>
                <a:outerShdw blurRad="50800" dist="38100" dir="2700000" algn="tl" rotWithShape="0">
                  <a:srgbClr val="000090">
                    <a:alpha val="43000"/>
                  </a:srgbClr>
                </a:outerShdw>
              </a:effectLst>
              <a:latin typeface="Arial" charset="0"/>
            </a:endParaRPr>
          </a:p>
        </p:txBody>
      </p:sp>
      <p:grpSp>
        <p:nvGrpSpPr>
          <p:cNvPr id="70" name="Group 69"/>
          <p:cNvGrpSpPr/>
          <p:nvPr/>
        </p:nvGrpSpPr>
        <p:grpSpPr>
          <a:xfrm>
            <a:off x="235446" y="456003"/>
            <a:ext cx="8025476" cy="212376"/>
            <a:chOff x="313923" y="456001"/>
            <a:chExt cx="7150100" cy="212376"/>
          </a:xfrm>
        </p:grpSpPr>
        <p:cxnSp>
          <p:nvCxnSpPr>
            <p:cNvPr id="71" name="Straight Connector 70"/>
            <p:cNvCxnSpPr/>
            <p:nvPr/>
          </p:nvCxnSpPr>
          <p:spPr>
            <a:xfrm flipH="1">
              <a:off x="313923" y="668377"/>
              <a:ext cx="7150100" cy="0"/>
            </a:xfrm>
            <a:prstGeom prst="line">
              <a:avLst/>
            </a:prstGeom>
            <a:ln>
              <a:solidFill>
                <a:srgbClr val="4F81BD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72" name="TextBox 71"/>
            <p:cNvSpPr txBox="1"/>
            <p:nvPr/>
          </p:nvSpPr>
          <p:spPr>
            <a:xfrm>
              <a:off x="6682978" y="456001"/>
              <a:ext cx="672601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/>
                <a:t>ALICE ITS Upgrade</a:t>
              </a:r>
            </a:p>
          </p:txBody>
        </p:sp>
      </p:grpSp>
      <p:pic>
        <p:nvPicPr>
          <p:cNvPr id="73" name="Picture 72" descr="2012-Jul-04-01_4_Color_Logo_small_CB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3468" y="107961"/>
            <a:ext cx="386233" cy="696091"/>
          </a:xfrm>
          <a:prstGeom prst="rect">
            <a:avLst/>
          </a:prstGeom>
        </p:spPr>
      </p:pic>
      <p:sp>
        <p:nvSpPr>
          <p:cNvPr id="74" name="Text Box 4"/>
          <p:cNvSpPr txBox="1">
            <a:spLocks noChangeArrowheads="1"/>
          </p:cNvSpPr>
          <p:nvPr/>
        </p:nvSpPr>
        <p:spPr bwMode="auto">
          <a:xfrm>
            <a:off x="216003" y="93610"/>
            <a:ext cx="4291229" cy="346249"/>
          </a:xfrm>
          <a:prstGeom prst="rect">
            <a:avLst/>
          </a:prstGeom>
          <a:noFill/>
          <a:ln>
            <a:noFill/>
          </a:ln>
        </p:spPr>
        <p:txBody>
          <a:bodyPr wrap="none" lIns="68580" tIns="34290" rIns="68580" bIns="34290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0" dirty="0">
                <a:solidFill>
                  <a:srgbClr val="336699"/>
                </a:solidFill>
                <a:latin typeface="Calibri" charset="0"/>
                <a:cs typeface="Calibri" charset="0"/>
              </a:rPr>
              <a:t>Overall ITS Planning (Simplified Global View)</a:t>
            </a:r>
          </a:p>
        </p:txBody>
      </p:sp>
      <p:sp>
        <p:nvSpPr>
          <p:cNvPr id="75" name="Date Placeholder 20"/>
          <p:cNvSpPr>
            <a:spLocks noGrp="1"/>
          </p:cNvSpPr>
          <p:nvPr>
            <p:ph type="dt" sz="half" idx="10"/>
          </p:nvPr>
        </p:nvSpPr>
        <p:spPr>
          <a:xfrm>
            <a:off x="457200" y="6356360"/>
            <a:ext cx="2133600" cy="365125"/>
          </a:xfrm>
        </p:spPr>
        <p:txBody>
          <a:bodyPr/>
          <a:lstStyle/>
          <a:p>
            <a:r>
              <a:rPr lang="en-US" smtClean="0"/>
              <a:t>7/10/17</a:t>
            </a:r>
            <a:endParaRPr lang="en-US" dirty="0"/>
          </a:p>
        </p:txBody>
      </p:sp>
      <p:sp>
        <p:nvSpPr>
          <p:cNvPr id="76" name="TextBox 75"/>
          <p:cNvSpPr txBox="1"/>
          <p:nvPr/>
        </p:nvSpPr>
        <p:spPr>
          <a:xfrm>
            <a:off x="6366154" y="1822714"/>
            <a:ext cx="25635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From L. Musa, 4/27/2017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Stave PRR Presentation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77" name="Footer Placeholder 7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6380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925865" y="1503699"/>
            <a:ext cx="2198337" cy="4445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25865" y="4480793"/>
            <a:ext cx="2198337" cy="4445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C15F9-2AD0-044F-BB80-F9D71DAC45B9}" type="slidenum">
              <a:rPr lang="en-US" smtClean="0"/>
              <a:t>34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56734" y="1208139"/>
            <a:ext cx="5492903" cy="43377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685800" lvl="1" indent="-342900">
              <a:lnSpc>
                <a:spcPct val="120000"/>
              </a:lnSpc>
              <a:spcBef>
                <a:spcPts val="675"/>
              </a:spcBef>
              <a:buSzPct val="70000"/>
              <a:buFont typeface="+mj-ea"/>
              <a:buAutoNum type="circleNumDbPlain"/>
            </a:pPr>
            <a:r>
              <a:rPr lang="en-US" sz="1500" dirty="0">
                <a:solidFill>
                  <a:srgbClr val="4F81BD"/>
                </a:solidFill>
              </a:rPr>
              <a:t>Pixel Sensor Chip - </a:t>
            </a:r>
            <a:r>
              <a:rPr lang="en-US" sz="1500" dirty="0">
                <a:solidFill>
                  <a:srgbClr val="00B050"/>
                </a:solidFill>
              </a:rPr>
              <a:t>EDR (Oct</a:t>
            </a:r>
            <a:r>
              <a:rPr lang="fr-FR" sz="1500" dirty="0">
                <a:solidFill>
                  <a:srgbClr val="00B050"/>
                </a:solidFill>
              </a:rPr>
              <a:t>’ </a:t>
            </a:r>
            <a:r>
              <a:rPr lang="en-US" sz="1500" dirty="0">
                <a:solidFill>
                  <a:srgbClr val="00B050"/>
                </a:solidFill>
              </a:rPr>
              <a:t>15) </a:t>
            </a:r>
            <a:r>
              <a:rPr lang="en-US" sz="1500" dirty="0">
                <a:solidFill>
                  <a:srgbClr val="4F81BD"/>
                </a:solidFill>
              </a:rPr>
              <a:t> 		  </a:t>
            </a:r>
          </a:p>
          <a:p>
            <a:pPr marL="685800" lvl="1" indent="-342900">
              <a:lnSpc>
                <a:spcPct val="120000"/>
              </a:lnSpc>
              <a:spcBef>
                <a:spcPts val="675"/>
              </a:spcBef>
              <a:buSzPct val="70000"/>
              <a:buFont typeface="+mj-ea"/>
              <a:buAutoNum type="circleNumDbPlain"/>
            </a:pPr>
            <a:r>
              <a:rPr lang="en-US" sz="1500" dirty="0">
                <a:solidFill>
                  <a:srgbClr val="4F81BD"/>
                </a:solidFill>
              </a:rPr>
              <a:t>Stave - </a:t>
            </a:r>
            <a:r>
              <a:rPr lang="en-US" sz="1500" dirty="0">
                <a:solidFill>
                  <a:srgbClr val="00B050"/>
                </a:solidFill>
              </a:rPr>
              <a:t>EDR (May</a:t>
            </a:r>
            <a:r>
              <a:rPr lang="fr-FR" sz="1500" dirty="0">
                <a:solidFill>
                  <a:srgbClr val="00B050"/>
                </a:solidFill>
              </a:rPr>
              <a:t>’ </a:t>
            </a:r>
            <a:r>
              <a:rPr lang="en-US" sz="1500" dirty="0">
                <a:solidFill>
                  <a:srgbClr val="00B050"/>
                </a:solidFill>
              </a:rPr>
              <a:t>16) </a:t>
            </a:r>
          </a:p>
          <a:p>
            <a:pPr marL="685800" lvl="1" indent="-342900">
              <a:lnSpc>
                <a:spcPct val="120000"/>
              </a:lnSpc>
              <a:spcBef>
                <a:spcPts val="675"/>
              </a:spcBef>
              <a:buSzPct val="70000"/>
              <a:buFont typeface="+mj-ea"/>
              <a:buAutoNum type="circleNumDbPlain"/>
            </a:pPr>
            <a:r>
              <a:rPr lang="en-US" sz="1500" dirty="0">
                <a:solidFill>
                  <a:srgbClr val="4F81BD"/>
                </a:solidFill>
              </a:rPr>
              <a:t>Detector Barrel Mechanics - </a:t>
            </a:r>
            <a:r>
              <a:rPr lang="en-US" sz="1500" dirty="0">
                <a:solidFill>
                  <a:srgbClr val="00B050"/>
                </a:solidFill>
              </a:rPr>
              <a:t>EDR (Jul </a:t>
            </a:r>
            <a:r>
              <a:rPr lang="fr-FR" sz="1500" dirty="0">
                <a:solidFill>
                  <a:srgbClr val="00B050"/>
                </a:solidFill>
              </a:rPr>
              <a:t>’</a:t>
            </a:r>
            <a:r>
              <a:rPr lang="en-US" sz="1500" dirty="0">
                <a:solidFill>
                  <a:srgbClr val="00B050"/>
                </a:solidFill>
              </a:rPr>
              <a:t>16)</a:t>
            </a:r>
          </a:p>
          <a:p>
            <a:pPr marL="685800" lvl="1" indent="-342900">
              <a:lnSpc>
                <a:spcPct val="120000"/>
              </a:lnSpc>
              <a:spcBef>
                <a:spcPts val="675"/>
              </a:spcBef>
              <a:buSzPct val="70000"/>
              <a:buFont typeface="+mj-ea"/>
              <a:buAutoNum type="circleNumDbPlain"/>
            </a:pPr>
            <a:r>
              <a:rPr lang="en-US" sz="1500" dirty="0">
                <a:solidFill>
                  <a:srgbClr val="4F81BD"/>
                </a:solidFill>
              </a:rPr>
              <a:t>Cooling – </a:t>
            </a:r>
            <a:r>
              <a:rPr lang="en-US" sz="1500" dirty="0">
                <a:solidFill>
                  <a:srgbClr val="00B050"/>
                </a:solidFill>
              </a:rPr>
              <a:t>EDR (Jul </a:t>
            </a:r>
            <a:r>
              <a:rPr lang="fr-FR" sz="1500" dirty="0">
                <a:solidFill>
                  <a:srgbClr val="00B050"/>
                </a:solidFill>
              </a:rPr>
              <a:t>’</a:t>
            </a:r>
            <a:r>
              <a:rPr lang="en-US" sz="1500" dirty="0">
                <a:solidFill>
                  <a:srgbClr val="00B050"/>
                </a:solidFill>
              </a:rPr>
              <a:t>16)</a:t>
            </a:r>
            <a:r>
              <a:rPr lang="en-US" sz="1500" dirty="0">
                <a:solidFill>
                  <a:srgbClr val="4F81BD"/>
                </a:solidFill>
              </a:rPr>
              <a:t> </a:t>
            </a:r>
          </a:p>
          <a:p>
            <a:pPr marL="685800" lvl="1" indent="-342900">
              <a:lnSpc>
                <a:spcPct val="120000"/>
              </a:lnSpc>
              <a:spcBef>
                <a:spcPts val="675"/>
              </a:spcBef>
              <a:buSzPct val="70000"/>
              <a:buFont typeface="+mj-ea"/>
              <a:buAutoNum type="circleNumDbPlain"/>
            </a:pPr>
            <a:r>
              <a:rPr lang="en-US" sz="1500" dirty="0">
                <a:solidFill>
                  <a:srgbClr val="4F81BD"/>
                </a:solidFill>
              </a:rPr>
              <a:t>Pixel Sensor Chip - </a:t>
            </a:r>
            <a:r>
              <a:rPr lang="en-US" sz="1500" dirty="0">
                <a:solidFill>
                  <a:srgbClr val="00B050"/>
                </a:solidFill>
              </a:rPr>
              <a:t>PRR (Nov </a:t>
            </a:r>
            <a:r>
              <a:rPr lang="fr-FR" sz="1500" dirty="0">
                <a:solidFill>
                  <a:srgbClr val="00B050"/>
                </a:solidFill>
              </a:rPr>
              <a:t>’</a:t>
            </a:r>
            <a:r>
              <a:rPr lang="en-US" sz="1500" dirty="0">
                <a:solidFill>
                  <a:srgbClr val="00B050"/>
                </a:solidFill>
              </a:rPr>
              <a:t>16) </a:t>
            </a:r>
            <a:r>
              <a:rPr lang="en-US" sz="1500" dirty="0">
                <a:solidFill>
                  <a:srgbClr val="4F81BD"/>
                </a:solidFill>
              </a:rPr>
              <a:t> 		</a:t>
            </a:r>
          </a:p>
          <a:p>
            <a:pPr marL="685800" lvl="1" indent="-342900">
              <a:lnSpc>
                <a:spcPct val="120000"/>
              </a:lnSpc>
              <a:spcBef>
                <a:spcPts val="675"/>
              </a:spcBef>
              <a:buSzPct val="70000"/>
              <a:buFont typeface="+mj-ea"/>
              <a:buAutoNum type="circleNumDbPlain"/>
            </a:pPr>
            <a:r>
              <a:rPr lang="en-US" sz="1500" dirty="0">
                <a:solidFill>
                  <a:srgbClr val="4F81BD"/>
                </a:solidFill>
              </a:rPr>
              <a:t>Detector Barrel Mechanics - </a:t>
            </a:r>
            <a:r>
              <a:rPr lang="en-US" sz="1500" dirty="0">
                <a:solidFill>
                  <a:srgbClr val="00B050"/>
                </a:solidFill>
              </a:rPr>
              <a:t>PRR (Dec </a:t>
            </a:r>
            <a:r>
              <a:rPr lang="fr-FR" sz="1500" dirty="0">
                <a:solidFill>
                  <a:srgbClr val="00B050"/>
                </a:solidFill>
              </a:rPr>
              <a:t>’</a:t>
            </a:r>
            <a:r>
              <a:rPr lang="en-US" sz="1500" dirty="0">
                <a:solidFill>
                  <a:srgbClr val="00B050"/>
                </a:solidFill>
              </a:rPr>
              <a:t>16)</a:t>
            </a:r>
            <a:endParaRPr lang="en-US" sz="1500" dirty="0">
              <a:solidFill>
                <a:srgbClr val="4F81BD"/>
              </a:solidFill>
            </a:endParaRPr>
          </a:p>
          <a:p>
            <a:pPr marL="685800" lvl="1" indent="-342900">
              <a:lnSpc>
                <a:spcPct val="120000"/>
              </a:lnSpc>
              <a:spcBef>
                <a:spcPts val="675"/>
              </a:spcBef>
              <a:buSzPct val="70000"/>
              <a:buFont typeface="+mj-ea"/>
              <a:buAutoNum type="circleNumDbPlain"/>
            </a:pPr>
            <a:r>
              <a:rPr lang="en-US" sz="1500" dirty="0">
                <a:solidFill>
                  <a:srgbClr val="4F81BD"/>
                </a:solidFill>
              </a:rPr>
              <a:t>Service Barrel Mechanics - </a:t>
            </a:r>
            <a:r>
              <a:rPr lang="en-US" sz="1500" dirty="0">
                <a:solidFill>
                  <a:srgbClr val="00B050"/>
                </a:solidFill>
              </a:rPr>
              <a:t>EDR (Dec ‘16): done</a:t>
            </a:r>
            <a:r>
              <a:rPr lang="en-US" sz="1500" dirty="0">
                <a:solidFill>
                  <a:srgbClr val="4F81BD"/>
                </a:solidFill>
              </a:rPr>
              <a:t> </a:t>
            </a:r>
          </a:p>
          <a:p>
            <a:pPr marL="685800" lvl="1" indent="-342900">
              <a:lnSpc>
                <a:spcPct val="120000"/>
              </a:lnSpc>
              <a:spcBef>
                <a:spcPts val="675"/>
              </a:spcBef>
              <a:buSzPct val="70000"/>
              <a:buFont typeface="+mj-ea"/>
              <a:buAutoNum type="circleNumDbPlain"/>
            </a:pPr>
            <a:r>
              <a:rPr lang="en-US" sz="1500" dirty="0">
                <a:solidFill>
                  <a:srgbClr val="4F81BD"/>
                </a:solidFill>
              </a:rPr>
              <a:t>Cooling – </a:t>
            </a:r>
            <a:r>
              <a:rPr lang="en-US" sz="1500" dirty="0">
                <a:solidFill>
                  <a:srgbClr val="00B050"/>
                </a:solidFill>
              </a:rPr>
              <a:t>PRR (Dec </a:t>
            </a:r>
            <a:r>
              <a:rPr lang="fr-FR" sz="1500" dirty="0">
                <a:solidFill>
                  <a:srgbClr val="00B050"/>
                </a:solidFill>
              </a:rPr>
              <a:t>’</a:t>
            </a:r>
            <a:r>
              <a:rPr lang="en-US" sz="1500" dirty="0">
                <a:solidFill>
                  <a:srgbClr val="00B050"/>
                </a:solidFill>
              </a:rPr>
              <a:t>16): done</a:t>
            </a:r>
            <a:r>
              <a:rPr lang="en-US" sz="1500" dirty="0">
                <a:solidFill>
                  <a:srgbClr val="4F81BD"/>
                </a:solidFill>
              </a:rPr>
              <a:t> </a:t>
            </a:r>
          </a:p>
          <a:p>
            <a:pPr marL="685800" lvl="1" indent="-342900">
              <a:lnSpc>
                <a:spcPct val="120000"/>
              </a:lnSpc>
              <a:spcBef>
                <a:spcPts val="675"/>
              </a:spcBef>
              <a:buSzPct val="70000"/>
              <a:buFont typeface="+mj-ea"/>
              <a:buAutoNum type="circleNumDbPlain"/>
            </a:pPr>
            <a:r>
              <a:rPr lang="en-US" sz="1500" dirty="0">
                <a:solidFill>
                  <a:srgbClr val="4F81BD"/>
                </a:solidFill>
              </a:rPr>
              <a:t>Readout Electronics – </a:t>
            </a:r>
            <a:r>
              <a:rPr lang="en-US" sz="1500" dirty="0">
                <a:solidFill>
                  <a:srgbClr val="00B050"/>
                </a:solidFill>
              </a:rPr>
              <a:t>EDR (Jan ‘17): done</a:t>
            </a:r>
          </a:p>
          <a:p>
            <a:pPr marL="685800" lvl="1" indent="-342900">
              <a:lnSpc>
                <a:spcPct val="120000"/>
              </a:lnSpc>
              <a:spcBef>
                <a:spcPts val="675"/>
              </a:spcBef>
              <a:buSzPct val="70000"/>
              <a:buFont typeface="+mj-ea"/>
              <a:buAutoNum type="circleNumDbPlain"/>
            </a:pPr>
            <a:r>
              <a:rPr lang="en-US" sz="1500" dirty="0">
                <a:solidFill>
                  <a:srgbClr val="4F81BD"/>
                </a:solidFill>
              </a:rPr>
              <a:t>Stave - 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</a:rPr>
              <a:t>PRR (Apr</a:t>
            </a:r>
            <a:r>
              <a:rPr lang="fr-FR" sz="1500" dirty="0">
                <a:solidFill>
                  <a:schemeClr val="accent6">
                    <a:lumMod val="75000"/>
                  </a:schemeClr>
                </a:solidFill>
              </a:rPr>
              <a:t> ‘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</a:rPr>
              <a:t>17) </a:t>
            </a:r>
          </a:p>
          <a:p>
            <a:pPr marL="685800" lvl="1" indent="-342900">
              <a:lnSpc>
                <a:spcPct val="120000"/>
              </a:lnSpc>
              <a:spcBef>
                <a:spcPts val="675"/>
              </a:spcBef>
              <a:buSzPct val="70000"/>
              <a:buFont typeface="+mj-ea"/>
              <a:buAutoNum type="circleNumDbPlain"/>
            </a:pPr>
            <a:r>
              <a:rPr lang="en-US" sz="1500" dirty="0">
                <a:solidFill>
                  <a:schemeClr val="accent1"/>
                </a:solidFill>
              </a:rPr>
              <a:t>Service Barrel Mechanics – 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</a:rPr>
              <a:t>PRR (May </a:t>
            </a:r>
            <a:r>
              <a:rPr lang="fr-FR" sz="1500" dirty="0">
                <a:solidFill>
                  <a:schemeClr val="accent6">
                    <a:lumMod val="75000"/>
                  </a:schemeClr>
                </a:solidFill>
              </a:rPr>
              <a:t>‘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</a:rPr>
              <a:t>17)</a:t>
            </a:r>
          </a:p>
          <a:p>
            <a:pPr marL="685800" lvl="1" indent="-342900">
              <a:lnSpc>
                <a:spcPct val="120000"/>
              </a:lnSpc>
              <a:spcBef>
                <a:spcPts val="675"/>
              </a:spcBef>
              <a:buSzPct val="70000"/>
              <a:buFont typeface="+mj-ea"/>
              <a:buAutoNum type="circleNumDbPlain"/>
            </a:pPr>
            <a:r>
              <a:rPr lang="en-US" sz="1500" dirty="0">
                <a:solidFill>
                  <a:srgbClr val="4F81BD"/>
                </a:solidFill>
              </a:rPr>
              <a:t>Readout Electronics – </a:t>
            </a:r>
            <a:r>
              <a:rPr lang="en-US" sz="1500" dirty="0">
                <a:solidFill>
                  <a:srgbClr val="E46C0A"/>
                </a:solidFill>
              </a:rPr>
              <a:t>PRR (Dec </a:t>
            </a:r>
            <a:r>
              <a:rPr lang="fr-FR" sz="1500" dirty="0">
                <a:solidFill>
                  <a:srgbClr val="E46C0A"/>
                </a:solidFill>
              </a:rPr>
              <a:t>’</a:t>
            </a:r>
            <a:r>
              <a:rPr lang="en-US" sz="1500" dirty="0">
                <a:solidFill>
                  <a:srgbClr val="E46C0A"/>
                </a:solidFill>
              </a:rPr>
              <a:t>17)</a:t>
            </a:r>
          </a:p>
        </p:txBody>
      </p:sp>
      <p:pic>
        <p:nvPicPr>
          <p:cNvPr id="4" name="Picture 3" descr="2012-Jul-04-01_4_Color_Logo_small_CB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3465" y="107957"/>
            <a:ext cx="386233" cy="696091"/>
          </a:xfrm>
          <a:prstGeom prst="rect">
            <a:avLst/>
          </a:prstGeom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16000" y="93602"/>
            <a:ext cx="2626360" cy="346249"/>
          </a:xfrm>
          <a:prstGeom prst="rect">
            <a:avLst/>
          </a:prstGeom>
          <a:noFill/>
          <a:ln>
            <a:noFill/>
          </a:ln>
        </p:spPr>
        <p:txBody>
          <a:bodyPr wrap="none" lIns="68580" tIns="34290" rIns="68580" bIns="34290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0" dirty="0">
                <a:solidFill>
                  <a:srgbClr val="336699"/>
                </a:solidFill>
                <a:latin typeface="Calibri" charset="0"/>
                <a:cs typeface="Calibri" charset="0"/>
              </a:rPr>
              <a:t>Project Review Milestones</a:t>
            </a: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235443" y="617577"/>
            <a:ext cx="8025476" cy="0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384251" y="456003"/>
            <a:ext cx="708780" cy="16158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600" dirty="0"/>
              <a:t>ALICE ITS Upgrade</a:t>
            </a:r>
          </a:p>
        </p:txBody>
      </p:sp>
      <p:sp>
        <p:nvSpPr>
          <p:cNvPr id="10" name="Date Placeholder 20"/>
          <p:cNvSpPr>
            <a:spLocks noGrp="1"/>
          </p:cNvSpPr>
          <p:nvPr>
            <p:ph type="dt" sz="half" idx="10"/>
          </p:nvPr>
        </p:nvSpPr>
        <p:spPr>
          <a:xfrm>
            <a:off x="457200" y="6356360"/>
            <a:ext cx="2133600" cy="365125"/>
          </a:xfrm>
        </p:spPr>
        <p:txBody>
          <a:bodyPr/>
          <a:lstStyle/>
          <a:p>
            <a:r>
              <a:rPr lang="en-US" smtClean="0"/>
              <a:t>7/10/17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856224" y="1503699"/>
            <a:ext cx="419541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Stave Production Readiness Review:          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                     4/27/2017</a:t>
            </a:r>
          </a:p>
          <a:p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Stave </a:t>
            </a:r>
            <a:r>
              <a:rPr lang="en-US" dirty="0"/>
              <a:t>p</a:t>
            </a:r>
            <a:r>
              <a:rPr lang="en-US" dirty="0" smtClean="0"/>
              <a:t>roduction starts </a:t>
            </a:r>
            <a:r>
              <a:rPr lang="en-US" dirty="0"/>
              <a:t> </a:t>
            </a:r>
            <a:r>
              <a:rPr lang="en-US" dirty="0" smtClean="0"/>
              <a:t>~May/June; 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set of IB by Jan 2018;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set of IB by July 2018 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LANL people + others/MVTX work on stave production from May 2017 at CERN, prototype available soon at LANL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Fully working staves for R&amp;D available ~Jan 2018;  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Near final readout RU/CRU: ~12/2017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376858" y="706235"/>
            <a:ext cx="2563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From L. Musa, 4/27/2017 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460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1456"/>
            <a:ext cx="8229600" cy="1143000"/>
          </a:xfrm>
        </p:spPr>
        <p:txBody>
          <a:bodyPr/>
          <a:lstStyle/>
          <a:p>
            <a:r>
              <a:rPr lang="en-US" dirty="0" smtClean="0"/>
              <a:t>Detector Assembly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8275"/>
            <a:ext cx="5338618" cy="102999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Carbon supporting structures</a:t>
            </a:r>
          </a:p>
          <a:p>
            <a:r>
              <a:rPr lang="en-US" dirty="0" smtClean="0"/>
              <a:t>Stave assembly &amp; test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35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481455" y="496455"/>
            <a:ext cx="1565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Giacomo’s</a:t>
            </a:r>
            <a:r>
              <a:rPr lang="en-US" dirty="0" smtClean="0"/>
              <a:t> talk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103905" y="2574637"/>
            <a:ext cx="4401710" cy="3564940"/>
            <a:chOff x="4343400" y="990600"/>
            <a:chExt cx="3818732" cy="25908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43400" y="990600"/>
              <a:ext cx="3818732" cy="2590800"/>
            </a:xfrm>
            <a:prstGeom prst="rect">
              <a:avLst/>
            </a:prstGeom>
            <a:ln w="19050">
              <a:noFill/>
            </a:ln>
          </p:spPr>
        </p:pic>
        <p:sp>
          <p:nvSpPr>
            <p:cNvPr id="10" name="Rectangle 9"/>
            <p:cNvSpPr/>
            <p:nvPr/>
          </p:nvSpPr>
          <p:spPr>
            <a:xfrm>
              <a:off x="5791200" y="3436299"/>
              <a:ext cx="1143000" cy="145101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924800" y="3360099"/>
              <a:ext cx="228600" cy="221301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 descr="Updated-ITT-MVTX-sectioned-04_30_2017-0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8" t="23903" r="12306" b="30217"/>
          <a:stretch/>
        </p:blipFill>
        <p:spPr>
          <a:xfrm>
            <a:off x="4863512" y="3186547"/>
            <a:ext cx="4280488" cy="203755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280727" y="2863398"/>
            <a:ext cx="1926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Side view of MVTX </a:t>
            </a:r>
            <a:endParaRPr lang="en-US" dirty="0"/>
          </a:p>
        </p:txBody>
      </p:sp>
      <p:sp>
        <p:nvSpPr>
          <p:cNvPr id="14" name="Right Arrow 13"/>
          <p:cNvSpPr/>
          <p:nvPr/>
        </p:nvSpPr>
        <p:spPr>
          <a:xfrm>
            <a:off x="4548912" y="3913909"/>
            <a:ext cx="392545" cy="71581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0771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Integration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0778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183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INTT-MVTX Conflict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37</a:t>
            </a:fld>
            <a:endParaRPr lang="en-US"/>
          </a:p>
        </p:txBody>
      </p:sp>
      <p:pic>
        <p:nvPicPr>
          <p:cNvPr id="4" name="Picture 3" descr="Updated-ITT-MVTX-sectioned-04_30_2017-0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8" t="23903" r="12306" b="30217"/>
          <a:stretch/>
        </p:blipFill>
        <p:spPr>
          <a:xfrm>
            <a:off x="0" y="1045977"/>
            <a:ext cx="7625752" cy="3629932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917517" y="1519158"/>
            <a:ext cx="5329201" cy="0"/>
          </a:xfrm>
          <a:prstGeom prst="line">
            <a:avLst/>
          </a:prstGeom>
          <a:ln w="508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917517" y="1749244"/>
            <a:ext cx="5329201" cy="0"/>
          </a:xfrm>
          <a:prstGeom prst="line">
            <a:avLst/>
          </a:prstGeom>
          <a:ln w="508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917517" y="1973380"/>
            <a:ext cx="5329201" cy="0"/>
          </a:xfrm>
          <a:prstGeom prst="line">
            <a:avLst/>
          </a:prstGeom>
          <a:ln w="508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494951" y="2188040"/>
            <a:ext cx="4241259" cy="0"/>
          </a:xfrm>
          <a:prstGeom prst="line">
            <a:avLst/>
          </a:prstGeom>
          <a:ln w="508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320434" y="1051686"/>
            <a:ext cx="1436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INTT 4-layers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19822" y="4498127"/>
            <a:ext cx="8739451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000" dirty="0"/>
              <a:t>C</a:t>
            </a:r>
            <a:r>
              <a:rPr lang="en-US" sz="2000" dirty="0" smtClean="0"/>
              <a:t>urrently a clear conflict between the INTT and MVTX</a:t>
            </a:r>
          </a:p>
          <a:p>
            <a:pPr marL="742950" lvl="1" indent="-285750">
              <a:buFontTx/>
              <a:buChar char="-"/>
            </a:pPr>
            <a:r>
              <a:rPr lang="en-US" sz="1600" dirty="0" smtClean="0">
                <a:solidFill>
                  <a:srgbClr val="0000FF"/>
                </a:solidFill>
              </a:rPr>
              <a:t>INTT only includes ladder, no connectors, cooling barbs, </a:t>
            </a:r>
            <a:r>
              <a:rPr lang="en-US" sz="1600" dirty="0" err="1" smtClean="0">
                <a:solidFill>
                  <a:srgbClr val="0000FF"/>
                </a:solidFill>
              </a:rPr>
              <a:t>etc</a:t>
            </a:r>
            <a:endParaRPr lang="en-US" sz="1600" dirty="0" smtClean="0">
              <a:solidFill>
                <a:srgbClr val="0000FF"/>
              </a:solidFill>
            </a:endParaRPr>
          </a:p>
          <a:p>
            <a:pPr marL="742950" lvl="1" indent="-285750">
              <a:buFontTx/>
              <a:buChar char="-"/>
            </a:pPr>
            <a:endParaRPr lang="en-US" sz="1600" dirty="0" smtClean="0">
              <a:solidFill>
                <a:srgbClr val="0000FF"/>
              </a:solidFill>
            </a:endParaRPr>
          </a:p>
          <a:p>
            <a:r>
              <a:rPr lang="en-US" sz="2000" dirty="0" smtClean="0">
                <a:solidFill>
                  <a:srgbClr val="FF0000"/>
                </a:solidFill>
              </a:rPr>
              <a:t>R&amp;D items</a:t>
            </a:r>
            <a:r>
              <a:rPr lang="en-US" sz="2000" dirty="0" smtClean="0"/>
              <a:t>: 1) Extend cables to move the conical structure further out in z-direction; 2) Design/optimize INTT layers to fit current MVTX geometry; </a:t>
            </a:r>
          </a:p>
          <a:p>
            <a:pPr marL="971550" lvl="1" indent="-514350">
              <a:buFont typeface="Arial"/>
              <a:buChar char="•"/>
            </a:pPr>
            <a:r>
              <a:rPr lang="en-US" sz="1600" dirty="0" smtClean="0"/>
              <a:t>FPC data cable is the HDI and can’t be easily  extended, short “firefly” cables possible?</a:t>
            </a:r>
          </a:p>
          <a:p>
            <a:pPr marL="971550" lvl="1" indent="-514350">
              <a:buFont typeface="Arial"/>
              <a:buChar char="•"/>
            </a:pPr>
            <a:r>
              <a:rPr lang="en-US" sz="1600" dirty="0" smtClean="0"/>
              <a:t>Reduce angle of cone </a:t>
            </a:r>
            <a:r>
              <a:rPr lang="mr-IN" sz="1600" dirty="0" smtClean="0"/>
              <a:t>–</a:t>
            </a:r>
            <a:r>
              <a:rPr lang="en-US" sz="1600" dirty="0" smtClean="0"/>
              <a:t> redesign C-structures and connectors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41359" y="1045977"/>
            <a:ext cx="1045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|</a:t>
            </a:r>
            <a:r>
              <a:rPr lang="en-US" dirty="0" err="1" smtClean="0"/>
              <a:t>η</a:t>
            </a:r>
            <a:r>
              <a:rPr lang="en-US" dirty="0" smtClean="0"/>
              <a:t>|&lt;0.95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640176" y="1420577"/>
            <a:ext cx="1045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|</a:t>
            </a:r>
            <a:r>
              <a:rPr lang="en-US" dirty="0" err="1" smtClean="0"/>
              <a:t>η</a:t>
            </a:r>
            <a:r>
              <a:rPr lang="en-US" dirty="0" smtClean="0"/>
              <a:t>|&lt;1.09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40176" y="1783998"/>
            <a:ext cx="1045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|</a:t>
            </a:r>
            <a:r>
              <a:rPr lang="en-US" dirty="0" err="1" smtClean="0"/>
              <a:t>η</a:t>
            </a:r>
            <a:r>
              <a:rPr lang="en-US" dirty="0" smtClean="0"/>
              <a:t>|&lt;1.28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40176" y="2170631"/>
            <a:ext cx="1045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|</a:t>
            </a:r>
            <a:r>
              <a:rPr lang="en-US" dirty="0" err="1" smtClean="0"/>
              <a:t>η</a:t>
            </a:r>
            <a:r>
              <a:rPr lang="en-US" dirty="0" smtClean="0"/>
              <a:t>|&lt;1.12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398577" y="401810"/>
            <a:ext cx="17555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INTT Acceptance</a:t>
            </a:r>
          </a:p>
          <a:p>
            <a:r>
              <a:rPr lang="en-US" dirty="0" smtClean="0"/>
              <a:t> @ |z|=10 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8468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471" y="-36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INTT-MVTX Conflict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38</a:t>
            </a:fld>
            <a:endParaRPr lang="en-US"/>
          </a:p>
        </p:txBody>
      </p:sp>
      <p:pic>
        <p:nvPicPr>
          <p:cNvPr id="4" name="Picture 3" descr="Updated-ITT-MVTX-sectioned-04_30_2017-0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54" t="23903" r="12306" b="30217"/>
          <a:stretch/>
        </p:blipFill>
        <p:spPr>
          <a:xfrm>
            <a:off x="3886066" y="946359"/>
            <a:ext cx="4925840" cy="3624978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114079" y="946359"/>
            <a:ext cx="5586992" cy="1142063"/>
            <a:chOff x="3224914" y="1942528"/>
            <a:chExt cx="5586992" cy="1142063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3224914" y="2415709"/>
              <a:ext cx="5329201" cy="0"/>
            </a:xfrm>
            <a:prstGeom prst="line">
              <a:avLst/>
            </a:prstGeom>
            <a:ln w="508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3224914" y="2645795"/>
              <a:ext cx="5329201" cy="0"/>
            </a:xfrm>
            <a:prstGeom prst="line">
              <a:avLst/>
            </a:prstGeom>
            <a:ln w="508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224914" y="2869931"/>
              <a:ext cx="5329201" cy="0"/>
            </a:xfrm>
            <a:prstGeom prst="line">
              <a:avLst/>
            </a:prstGeom>
            <a:ln w="508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802348" y="3084591"/>
              <a:ext cx="4241259" cy="0"/>
            </a:xfrm>
            <a:prstGeom prst="line">
              <a:avLst/>
            </a:prstGeom>
            <a:ln w="508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7396134" y="1942528"/>
              <a:ext cx="14157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INTT 4-layers</a:t>
              </a:r>
              <a:endParaRPr lang="en-US" dirty="0"/>
            </a:p>
          </p:txBody>
        </p:sp>
      </p:grpSp>
      <p:pic>
        <p:nvPicPr>
          <p:cNvPr id="14" name="Picture 13" descr="Updated-ITT-MVTX-sectioned-04_30_2017-0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8" t="23903" r="52646" b="30217"/>
          <a:stretch/>
        </p:blipFill>
        <p:spPr>
          <a:xfrm>
            <a:off x="424575" y="946359"/>
            <a:ext cx="2689504" cy="3624978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>
            <a:off x="3114079" y="2225394"/>
            <a:ext cx="771987" cy="0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114079" y="2916209"/>
            <a:ext cx="77198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114079" y="2533168"/>
            <a:ext cx="77198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3114079" y="2533168"/>
            <a:ext cx="771987" cy="38304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>
            <a:off x="3114079" y="3212086"/>
            <a:ext cx="771987" cy="0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creen Shot 2017-05-12 at 12.18.2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364" y="3563498"/>
            <a:ext cx="3600852" cy="1906993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24574" y="5097407"/>
            <a:ext cx="74147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1600" dirty="0"/>
              <a:t>E</a:t>
            </a:r>
            <a:r>
              <a:rPr lang="en-US" sz="1600" dirty="0" smtClean="0"/>
              <a:t>xtend cables to move the conical structure further out in z-direction</a:t>
            </a:r>
          </a:p>
          <a:p>
            <a:pPr marL="971550" lvl="1" indent="-514350">
              <a:buFont typeface="Arial"/>
              <a:buChar char="•"/>
            </a:pPr>
            <a:r>
              <a:rPr lang="en-US" sz="1600" dirty="0" smtClean="0"/>
              <a:t>FPC data cable is the HDI and can’t be easily  extended</a:t>
            </a:r>
          </a:p>
          <a:p>
            <a:pPr marL="971550" lvl="1" indent="-514350">
              <a:buFont typeface="Arial"/>
              <a:buChar char="•"/>
            </a:pPr>
            <a:r>
              <a:rPr lang="en-US" sz="1600" dirty="0" smtClean="0"/>
              <a:t>Possibly add short “firefly” cables to hook up to patch panel, R&amp;D needed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600" dirty="0"/>
              <a:t>R</a:t>
            </a:r>
            <a:r>
              <a:rPr lang="en-US" sz="1600" dirty="0" smtClean="0"/>
              <a:t>educe angle of cone </a:t>
            </a:r>
            <a:r>
              <a:rPr lang="mr-IN" sz="1600" dirty="0" smtClean="0"/>
              <a:t>–</a:t>
            </a:r>
            <a:r>
              <a:rPr lang="en-US" sz="1600" dirty="0" smtClean="0"/>
              <a:t> redesign </a:t>
            </a:r>
          </a:p>
        </p:txBody>
      </p:sp>
    </p:spTree>
    <p:extLst>
      <p:ext uri="{BB962C8B-B14F-4D97-AF65-F5344CB8AC3E}">
        <p14:creationId xmlns:p14="http://schemas.microsoft.com/office/powerpoint/2010/main" val="324860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368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MVTX/INTT Integration</a:t>
            </a:r>
            <a:br>
              <a:rPr lang="en-US" dirty="0" smtClean="0"/>
            </a:br>
            <a:r>
              <a:rPr lang="en-US" sz="3100" dirty="0" smtClean="0">
                <a:solidFill>
                  <a:srgbClr val="0000FF"/>
                </a:solidFill>
              </a:rPr>
              <a:t>Extend MVTX Service Cables? </a:t>
            </a:r>
            <a:endParaRPr lang="en-US" sz="3100" dirty="0">
              <a:solidFill>
                <a:srgbClr val="0000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9700E-5D5B-B24D-80D9-1261721CE4E2}" type="slidenum">
              <a:rPr lang="en-US" smtClean="0"/>
              <a:t>39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729007"/>
            <a:ext cx="9189083" cy="1468652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7708261" y="1885381"/>
            <a:ext cx="0" cy="974599"/>
          </a:xfrm>
          <a:prstGeom prst="straightConnector1">
            <a:avLst/>
          </a:prstGeom>
          <a:ln>
            <a:solidFill>
              <a:srgbClr val="FF000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004210" y="2283133"/>
            <a:ext cx="11747" cy="436441"/>
          </a:xfrm>
          <a:prstGeom prst="straightConnector1">
            <a:avLst/>
          </a:prstGeom>
          <a:ln>
            <a:solidFill>
              <a:srgbClr val="FF000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222661" y="1974328"/>
            <a:ext cx="8831678" cy="180301"/>
          </a:xfrm>
          <a:prstGeom prst="straightConnector1">
            <a:avLst/>
          </a:prstGeom>
          <a:ln>
            <a:solidFill>
              <a:srgbClr val="FF000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984680" y="1433972"/>
            <a:ext cx="1321358" cy="33855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506.2 mm</a:t>
            </a:r>
            <a:endParaRPr 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16200000">
            <a:off x="1335563" y="2492551"/>
            <a:ext cx="878961" cy="24622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mm</a:t>
            </a:r>
            <a:endParaRPr lang="en-US" sz="1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rot="16200000">
            <a:off x="7572027" y="2398303"/>
            <a:ext cx="942013" cy="246223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41.9 mm</a:t>
            </a:r>
            <a:endParaRPr lang="en-US" sz="1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645359" y="2201667"/>
            <a:ext cx="0" cy="502224"/>
          </a:xfrm>
          <a:prstGeom prst="straightConnector1">
            <a:avLst/>
          </a:prstGeom>
          <a:ln>
            <a:solidFill>
              <a:srgbClr val="FF000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 rot="16200000">
            <a:off x="4311597" y="2529108"/>
            <a:ext cx="1073536" cy="24622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16.15 mm</a:t>
            </a:r>
            <a:endParaRPr lang="en-US" sz="1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04954" y="3208596"/>
            <a:ext cx="4340047" cy="1854880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3471042" y="5078220"/>
            <a:ext cx="55832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/>
              <a:t>The 9 silicon chips are read out in parallel: each chip sends its data stream to the end of Stave by a dedicated differential pair, 100 </a:t>
            </a:r>
            <a:r>
              <a:rPr lang="en-GB" sz="1600" dirty="0">
                <a:latin typeface="Symbol" panose="05050102010706020507" pitchFamily="18" charset="2"/>
              </a:rPr>
              <a:t>m</a:t>
            </a:r>
            <a:r>
              <a:rPr lang="en-GB" sz="1600" dirty="0"/>
              <a:t>m wide. Two additional differential pairs distribute the clock and configuration signals. </a:t>
            </a: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146703"/>
            <a:ext cx="5471158" cy="3600324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5544655" y="4326278"/>
            <a:ext cx="1267693" cy="276999"/>
          </a:xfrm>
          <a:prstGeom prst="rect">
            <a:avLst/>
          </a:prstGeom>
          <a:noFill/>
          <a:scene3d>
            <a:camera prst="isometricOffAxis1Right">
              <a:rot lat="900000" lon="19800000" rev="390000"/>
            </a:camera>
            <a:lightRig rig="threePt" dir="t"/>
          </a:scene3d>
          <a:sp3d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latin typeface="Arial" pitchFamily="34" charset="0"/>
                <a:cs typeface="Arial" pitchFamily="34" charset="0"/>
              </a:rPr>
              <a:t>CHIP 1</a:t>
            </a:r>
            <a:endParaRPr lang="fr-FR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452921" y="3531673"/>
            <a:ext cx="1267693" cy="276999"/>
          </a:xfrm>
          <a:prstGeom prst="rect">
            <a:avLst/>
          </a:prstGeom>
          <a:noFill/>
          <a:scene3d>
            <a:camera prst="isometricOffAxis1Right">
              <a:rot lat="900000" lon="19800000" rev="390000"/>
            </a:camera>
            <a:lightRig rig="threePt" dir="t"/>
          </a:scene3d>
          <a:sp3d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latin typeface="Arial" pitchFamily="34" charset="0"/>
                <a:cs typeface="Arial" pitchFamily="34" charset="0"/>
              </a:rPr>
              <a:t>CHIP </a:t>
            </a:r>
            <a:r>
              <a:rPr lang="en-GB" sz="1200" b="1" dirty="0" smtClean="0">
                <a:latin typeface="Arial" pitchFamily="34" charset="0"/>
                <a:cs typeface="Arial" pitchFamily="34" charset="0"/>
              </a:rPr>
              <a:t>9</a:t>
            </a:r>
            <a:endParaRPr lang="fr-FR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822331" y="3752449"/>
            <a:ext cx="1267693" cy="276999"/>
          </a:xfrm>
          <a:prstGeom prst="rect">
            <a:avLst/>
          </a:prstGeom>
          <a:noFill/>
          <a:scene3d>
            <a:camera prst="isometricOffAxis1Right">
              <a:rot lat="900000" lon="19800000" rev="390000"/>
            </a:camera>
            <a:lightRig rig="threePt" dir="t"/>
          </a:scene3d>
          <a:sp3d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>
                <a:latin typeface="Arial" pitchFamily="34" charset="0"/>
                <a:cs typeface="Arial" pitchFamily="34" charset="0"/>
              </a:rPr>
              <a:t>……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6065101" y="4117261"/>
            <a:ext cx="1267693" cy="461665"/>
          </a:xfrm>
          <a:prstGeom prst="rect">
            <a:avLst/>
          </a:prstGeom>
          <a:noFill/>
          <a:scene3d>
            <a:camera prst="isometricOffAxis1Right">
              <a:rot lat="900000" lon="19800000" rev="390000"/>
            </a:camera>
            <a:lightRig rig="threePt" dir="t"/>
          </a:scene3d>
          <a:sp3d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latin typeface="Arial" pitchFamily="34" charset="0"/>
                <a:cs typeface="Arial" pitchFamily="34" charset="0"/>
              </a:rPr>
              <a:t>CHIP </a:t>
            </a:r>
            <a:r>
              <a:rPr lang="en-GB" sz="1200" b="1" dirty="0" smtClean="0">
                <a:latin typeface="Arial" pitchFamily="34" charset="0"/>
                <a:cs typeface="Arial" pitchFamily="34" charset="0"/>
              </a:rPr>
              <a:t>2</a:t>
            </a:r>
          </a:p>
          <a:p>
            <a:pPr algn="ctr"/>
            <a:endParaRPr lang="fr-FR" sz="12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3059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5" r="8140"/>
          <a:stretch/>
        </p:blipFill>
        <p:spPr>
          <a:xfrm>
            <a:off x="313720" y="1881527"/>
            <a:ext cx="3787329" cy="441855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68997-1228-B644-96C5-49F0937B56CD}" type="slidenum">
              <a:rPr lang="en-US" smtClean="0"/>
              <a:t>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3" t="39796" r="9047" b="25204"/>
          <a:stretch/>
        </p:blipFill>
        <p:spPr bwMode="auto">
          <a:xfrm>
            <a:off x="4489846" y="1877293"/>
            <a:ext cx="4488773" cy="2061111"/>
          </a:xfrm>
          <a:prstGeom prst="rect">
            <a:avLst/>
          </a:prstGeom>
          <a:noFill/>
          <a:ln w="38100">
            <a:solidFill>
              <a:srgbClr val="0099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99" t="62551" r="10102" b="19592"/>
          <a:stretch/>
        </p:blipFill>
        <p:spPr bwMode="auto">
          <a:xfrm>
            <a:off x="4502827" y="4090802"/>
            <a:ext cx="4488773" cy="1057804"/>
          </a:xfrm>
          <a:prstGeom prst="rect">
            <a:avLst/>
          </a:prstGeom>
          <a:noFill/>
          <a:ln w="28575">
            <a:solidFill>
              <a:srgbClr val="0099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59" t="63061" r="9801" b="22756"/>
          <a:stretch/>
        </p:blipFill>
        <p:spPr bwMode="auto">
          <a:xfrm>
            <a:off x="4489842" y="5346098"/>
            <a:ext cx="4501758" cy="853676"/>
          </a:xfrm>
          <a:prstGeom prst="rect">
            <a:avLst/>
          </a:prstGeom>
          <a:noFill/>
          <a:ln w="28575">
            <a:solidFill>
              <a:srgbClr val="0099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Oval 7"/>
          <p:cNvSpPr/>
          <p:nvPr/>
        </p:nvSpPr>
        <p:spPr>
          <a:xfrm>
            <a:off x="4489842" y="5758894"/>
            <a:ext cx="4419600" cy="513681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50091" y="29225"/>
            <a:ext cx="8841509" cy="848230"/>
          </a:xfrm>
        </p:spPr>
        <p:txBody>
          <a:bodyPr>
            <a:noAutofit/>
          </a:bodyPr>
          <a:lstStyle/>
          <a:p>
            <a:r>
              <a:rPr lang="en-US" sz="3200" dirty="0" smtClean="0"/>
              <a:t>MVTX: MAPS-based Vertex Detector for </a:t>
            </a:r>
            <a:r>
              <a:rPr lang="en-US" sz="3200" dirty="0" err="1" smtClean="0"/>
              <a:t>sPHENIX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1209862" y="877455"/>
            <a:ext cx="68142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 separate upgrade project for the </a:t>
            </a:r>
            <a:r>
              <a:rPr lang="en-US" dirty="0" smtClean="0">
                <a:solidFill>
                  <a:srgbClr val="FF0000"/>
                </a:solidFill>
              </a:rPr>
              <a:t>baseline </a:t>
            </a:r>
            <a:r>
              <a:rPr lang="en-US" dirty="0" err="1" smtClean="0">
                <a:solidFill>
                  <a:srgbClr val="FF0000"/>
                </a:solidFill>
              </a:rPr>
              <a:t>sPHENIX</a:t>
            </a:r>
            <a:r>
              <a:rPr lang="en-US" dirty="0" smtClean="0">
                <a:solidFill>
                  <a:srgbClr val="FF0000"/>
                </a:solidFill>
              </a:rPr>
              <a:t> experiment, </a:t>
            </a:r>
            <a:r>
              <a:rPr lang="en-US" dirty="0" smtClean="0">
                <a:solidFill>
                  <a:srgbClr val="FF0000"/>
                </a:solidFill>
              </a:rPr>
              <a:t>with</a:t>
            </a:r>
          </a:p>
          <a:p>
            <a:pPr marL="342900" indent="-342900">
              <a:buAutoNum type="arabicParenR"/>
            </a:pPr>
            <a:r>
              <a:rPr lang="en-US" dirty="0" smtClean="0">
                <a:solidFill>
                  <a:srgbClr val="FF0000"/>
                </a:solidFill>
              </a:rPr>
              <a:t>Compelling Science and;</a:t>
            </a:r>
          </a:p>
          <a:p>
            <a:pPr marL="342900" indent="-342900">
              <a:buAutoNum type="arabicParenR"/>
            </a:pPr>
            <a:r>
              <a:rPr lang="en-US" dirty="0" smtClean="0">
                <a:solidFill>
                  <a:srgbClr val="FF0000"/>
                </a:solidFill>
              </a:rPr>
              <a:t>Feasible cost &amp; schedule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2115021" y="4090802"/>
            <a:ext cx="2283797" cy="183201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4579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5045" y="4589685"/>
            <a:ext cx="4893623" cy="1844091"/>
          </a:xfrm>
          <a:prstGeom prst="rect">
            <a:avLst/>
          </a:prstGeom>
        </p:spPr>
      </p:pic>
      <p:grpSp>
        <p:nvGrpSpPr>
          <p:cNvPr id="109" name="Group 108"/>
          <p:cNvGrpSpPr/>
          <p:nvPr/>
        </p:nvGrpSpPr>
        <p:grpSpPr>
          <a:xfrm>
            <a:off x="1223298" y="2330072"/>
            <a:ext cx="2893590" cy="1589725"/>
            <a:chOff x="906352" y="2788018"/>
            <a:chExt cx="3816424" cy="1589725"/>
          </a:xfrm>
        </p:grpSpPr>
        <p:sp>
          <p:nvSpPr>
            <p:cNvPr id="75" name="Rectangle 74"/>
            <p:cNvSpPr/>
            <p:nvPr/>
          </p:nvSpPr>
          <p:spPr>
            <a:xfrm>
              <a:off x="906352" y="3433890"/>
              <a:ext cx="3816424" cy="28803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FPC</a:t>
              </a: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2181580" y="3328057"/>
              <a:ext cx="1152128" cy="105833"/>
            </a:xfrm>
            <a:prstGeom prst="rect">
              <a:avLst/>
            </a:prstGeom>
            <a:solidFill>
              <a:srgbClr val="FF006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solidFill>
                    <a:schemeClr val="tx1"/>
                  </a:solidFill>
                  <a:latin typeface="Arial"/>
                  <a:cs typeface="Arial"/>
                </a:rPr>
                <a:t>DVDD</a:t>
              </a: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906352" y="3721922"/>
              <a:ext cx="1152128" cy="105833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AGND</a:t>
              </a: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2181580" y="3721922"/>
              <a:ext cx="2541196" cy="105833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                DGND</a:t>
              </a: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3486108" y="3328056"/>
              <a:ext cx="156548" cy="10583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3702132" y="3328057"/>
              <a:ext cx="156548" cy="10583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3918156" y="3328057"/>
              <a:ext cx="156548" cy="10583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4134180" y="3328057"/>
              <a:ext cx="156548" cy="10583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4350204" y="3328057"/>
              <a:ext cx="156548" cy="10583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4566228" y="3328057"/>
              <a:ext cx="156548" cy="10583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2181580" y="2994463"/>
              <a:ext cx="1152128" cy="105833"/>
            </a:xfrm>
            <a:prstGeom prst="rect">
              <a:avLst/>
            </a:prstGeom>
            <a:solidFill>
              <a:srgbClr val="FF006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DVDD</a:t>
              </a: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906352" y="2893851"/>
              <a:ext cx="2427356" cy="105833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/>
            <p:cNvSpPr/>
            <p:nvPr/>
          </p:nvSpPr>
          <p:spPr>
            <a:xfrm>
              <a:off x="906352" y="4159589"/>
              <a:ext cx="3816424" cy="105833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/>
            <p:cNvSpPr/>
            <p:nvPr/>
          </p:nvSpPr>
          <p:spPr>
            <a:xfrm>
              <a:off x="2181580" y="4045873"/>
              <a:ext cx="2541196" cy="10754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                DGND</a:t>
              </a:r>
            </a:p>
          </p:txBody>
        </p:sp>
        <p:sp>
          <p:nvSpPr>
            <p:cNvPr id="89" name="Rectangle 88"/>
            <p:cNvSpPr/>
            <p:nvPr/>
          </p:nvSpPr>
          <p:spPr>
            <a:xfrm>
              <a:off x="2181580" y="2788224"/>
              <a:ext cx="1152128" cy="105833"/>
            </a:xfrm>
            <a:prstGeom prst="rect">
              <a:avLst/>
            </a:prstGeom>
            <a:solidFill>
              <a:srgbClr val="FF0066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DVDD</a:t>
              </a:r>
            </a:p>
          </p:txBody>
        </p:sp>
        <p:sp>
          <p:nvSpPr>
            <p:cNvPr id="90" name="Rectangle 89"/>
            <p:cNvSpPr/>
            <p:nvPr/>
          </p:nvSpPr>
          <p:spPr>
            <a:xfrm>
              <a:off x="906352" y="2999684"/>
              <a:ext cx="1152128" cy="105833"/>
            </a:xfrm>
            <a:prstGeom prst="rect">
              <a:avLst/>
            </a:prstGeom>
            <a:solidFill>
              <a:srgbClr val="00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AVDD</a:t>
              </a:r>
            </a:p>
          </p:txBody>
        </p:sp>
        <p:sp>
          <p:nvSpPr>
            <p:cNvPr id="91" name="Rectangle 90"/>
            <p:cNvSpPr/>
            <p:nvPr/>
          </p:nvSpPr>
          <p:spPr>
            <a:xfrm>
              <a:off x="906352" y="2788018"/>
              <a:ext cx="1152128" cy="105833"/>
            </a:xfrm>
            <a:prstGeom prst="rect">
              <a:avLst/>
            </a:prstGeom>
            <a:solidFill>
              <a:srgbClr val="00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AVDD</a:t>
              </a:r>
            </a:p>
          </p:txBody>
        </p:sp>
        <p:sp>
          <p:nvSpPr>
            <p:cNvPr id="92" name="Rectangle 91"/>
            <p:cNvSpPr/>
            <p:nvPr/>
          </p:nvSpPr>
          <p:spPr>
            <a:xfrm>
              <a:off x="906352" y="3328057"/>
              <a:ext cx="1152128" cy="105833"/>
            </a:xfrm>
            <a:prstGeom prst="rect">
              <a:avLst/>
            </a:prstGeom>
            <a:solidFill>
              <a:srgbClr val="00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solidFill>
                    <a:schemeClr val="tx1"/>
                  </a:solidFill>
                  <a:latin typeface="Arial"/>
                  <a:cs typeface="Arial"/>
                </a:rPr>
                <a:t>AVDD</a:t>
              </a:r>
            </a:p>
          </p:txBody>
        </p:sp>
        <p:sp>
          <p:nvSpPr>
            <p:cNvPr id="93" name="Rectangle 92"/>
            <p:cNvSpPr/>
            <p:nvPr/>
          </p:nvSpPr>
          <p:spPr>
            <a:xfrm>
              <a:off x="906352" y="4047581"/>
              <a:ext cx="1152128" cy="105833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AGND</a:t>
              </a:r>
            </a:p>
          </p:txBody>
        </p:sp>
        <p:sp>
          <p:nvSpPr>
            <p:cNvPr id="94" name="Rectangle 93"/>
            <p:cNvSpPr/>
            <p:nvPr/>
          </p:nvSpPr>
          <p:spPr>
            <a:xfrm>
              <a:off x="906352" y="4269756"/>
              <a:ext cx="1152128" cy="105833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AGND</a:t>
              </a:r>
            </a:p>
          </p:txBody>
        </p:sp>
        <p:sp>
          <p:nvSpPr>
            <p:cNvPr id="95" name="Rectangle 94"/>
            <p:cNvSpPr/>
            <p:nvPr/>
          </p:nvSpPr>
          <p:spPr>
            <a:xfrm>
              <a:off x="2181580" y="4270202"/>
              <a:ext cx="2541196" cy="10754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               DGND</a:t>
              </a:r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Ming Liu, MVTX Director's Review@BNL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360E-EF99-4FB7-B47D-D55CAF133C31}" type="slidenum">
              <a:rPr lang="en-GB" smtClean="0"/>
              <a:t>40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008" y="283357"/>
            <a:ext cx="7886700" cy="303251"/>
          </a:xfrm>
        </p:spPr>
        <p:txBody>
          <a:bodyPr/>
          <a:lstStyle/>
          <a:p>
            <a:r>
              <a:rPr lang="en-GB" sz="2400" dirty="0"/>
              <a:t>FPC Extension for Connection to Electrical Services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02210" y="1205769"/>
            <a:ext cx="8208724" cy="434015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500" dirty="0"/>
              <a:t>The connection to the service cables is achieved by a double FPC extension which is soldered to the HIC 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1448885" y="1770414"/>
            <a:ext cx="1967401" cy="408285"/>
          </a:xfrm>
          <a:prstGeom prst="rect">
            <a:avLst/>
          </a:prstGeom>
          <a:noFill/>
        </p:spPr>
        <p:txBody>
          <a:bodyPr wrap="square" lIns="69055" tIns="34528" rIns="69055" bIns="34528" rtlCol="0">
            <a:spAutoFit/>
          </a:bodyPr>
          <a:lstStyle/>
          <a:p>
            <a:r>
              <a:rPr lang="en-GB" sz="1100" dirty="0">
                <a:solidFill>
                  <a:srgbClr val="FF0000"/>
                </a:solidFill>
              </a:rPr>
              <a:t>x-section at interconnection between FPC and extensions</a:t>
            </a:r>
          </a:p>
        </p:txBody>
      </p:sp>
      <p:sp>
        <p:nvSpPr>
          <p:cNvPr id="68" name="Rectangle 67"/>
          <p:cNvSpPr/>
          <p:nvPr/>
        </p:nvSpPr>
        <p:spPr>
          <a:xfrm>
            <a:off x="1148303" y="2264342"/>
            <a:ext cx="3103548" cy="1814561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055" tIns="34528" rIns="69055" bIns="34528" rtlCol="0" anchor="ctr"/>
          <a:lstStyle/>
          <a:p>
            <a:pPr algn="ctr"/>
            <a:endParaRPr lang="en-GB"/>
          </a:p>
        </p:txBody>
      </p:sp>
      <p:cxnSp>
        <p:nvCxnSpPr>
          <p:cNvPr id="70" name="Straight Arrow Connector 69"/>
          <p:cNvCxnSpPr>
            <a:stCxn id="68" idx="2"/>
          </p:cNvCxnSpPr>
          <p:nvPr/>
        </p:nvCxnSpPr>
        <p:spPr>
          <a:xfrm>
            <a:off x="2700078" y="4078903"/>
            <a:ext cx="3414972" cy="115299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2925626" y="4591098"/>
            <a:ext cx="1701297" cy="346729"/>
          </a:xfrm>
          <a:prstGeom prst="rect">
            <a:avLst/>
          </a:prstGeom>
          <a:noFill/>
        </p:spPr>
        <p:txBody>
          <a:bodyPr wrap="none" lIns="69055" tIns="34528" rIns="69055" bIns="34528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signal lines (FPC)</a:t>
            </a:r>
          </a:p>
        </p:txBody>
      </p:sp>
      <p:cxnSp>
        <p:nvCxnSpPr>
          <p:cNvPr id="73" name="Straight Arrow Connector 72"/>
          <p:cNvCxnSpPr/>
          <p:nvPr/>
        </p:nvCxnSpPr>
        <p:spPr>
          <a:xfrm flipH="1">
            <a:off x="2649783" y="4905697"/>
            <a:ext cx="324549" cy="207867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9" name="TextBox 188"/>
          <p:cNvSpPr txBox="1"/>
          <p:nvPr/>
        </p:nvSpPr>
        <p:spPr>
          <a:xfrm>
            <a:off x="2999875" y="6023830"/>
            <a:ext cx="1656889" cy="346729"/>
          </a:xfrm>
          <a:prstGeom prst="rect">
            <a:avLst/>
          </a:prstGeom>
          <a:noFill/>
        </p:spPr>
        <p:txBody>
          <a:bodyPr wrap="none" lIns="69055" tIns="34528" rIns="69055" bIns="34528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analogue power</a:t>
            </a:r>
          </a:p>
        </p:txBody>
      </p:sp>
      <p:cxnSp>
        <p:nvCxnSpPr>
          <p:cNvPr id="190" name="Straight Arrow Connector 189"/>
          <p:cNvCxnSpPr/>
          <p:nvPr/>
        </p:nvCxnSpPr>
        <p:spPr>
          <a:xfrm flipH="1" flipV="1">
            <a:off x="2122869" y="6253511"/>
            <a:ext cx="851462" cy="17223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" name="TextBox 193"/>
          <p:cNvSpPr txBox="1"/>
          <p:nvPr/>
        </p:nvSpPr>
        <p:spPr>
          <a:xfrm>
            <a:off x="4382927" y="5834128"/>
            <a:ext cx="1371730" cy="346729"/>
          </a:xfrm>
          <a:prstGeom prst="rect">
            <a:avLst/>
          </a:prstGeom>
          <a:noFill/>
        </p:spPr>
        <p:txBody>
          <a:bodyPr wrap="none" lIns="69055" tIns="34528" rIns="69055" bIns="34528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digital power</a:t>
            </a:r>
          </a:p>
        </p:txBody>
      </p:sp>
      <p:cxnSp>
        <p:nvCxnSpPr>
          <p:cNvPr id="195" name="Straight Arrow Connector 194"/>
          <p:cNvCxnSpPr>
            <a:stCxn id="194" idx="1"/>
          </p:cNvCxnSpPr>
          <p:nvPr/>
        </p:nvCxnSpPr>
        <p:spPr>
          <a:xfrm flipH="1" flipV="1">
            <a:off x="2331293" y="5564421"/>
            <a:ext cx="2051634" cy="443072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1" name="Group 150"/>
          <p:cNvGrpSpPr/>
          <p:nvPr/>
        </p:nvGrpSpPr>
        <p:grpSpPr>
          <a:xfrm>
            <a:off x="5009985" y="1738497"/>
            <a:ext cx="3770826" cy="2944933"/>
            <a:chOff x="2322475" y="3022062"/>
            <a:chExt cx="5162458" cy="3317715"/>
          </a:xfrm>
        </p:grpSpPr>
        <p:sp>
          <p:nvSpPr>
            <p:cNvPr id="152" name="Rectangle 151"/>
            <p:cNvSpPr/>
            <p:nvPr/>
          </p:nvSpPr>
          <p:spPr>
            <a:xfrm>
              <a:off x="5942534" y="3625910"/>
              <a:ext cx="1499984" cy="31114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Freeform 152"/>
            <p:cNvSpPr/>
            <p:nvPr/>
          </p:nvSpPr>
          <p:spPr>
            <a:xfrm flipV="1">
              <a:off x="3401098" y="3940044"/>
              <a:ext cx="4041420" cy="322424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040" h="322424">
                  <a:moveTo>
                    <a:pt x="2381" y="0"/>
                  </a:moveTo>
                  <a:lnTo>
                    <a:pt x="1006193" y="1148"/>
                  </a:lnTo>
                  <a:lnTo>
                    <a:pt x="2534901" y="212896"/>
                  </a:lnTo>
                  <a:lnTo>
                    <a:pt x="5271040" y="212979"/>
                  </a:lnTo>
                  <a:lnTo>
                    <a:pt x="5271040" y="322424"/>
                  </a:lnTo>
                  <a:lnTo>
                    <a:pt x="2527840" y="322424"/>
                  </a:lnTo>
                  <a:lnTo>
                    <a:pt x="985010" y="100002"/>
                  </a:lnTo>
                  <a:lnTo>
                    <a:pt x="0" y="100002"/>
                  </a:lnTo>
                  <a:cubicBezTo>
                    <a:pt x="794" y="68255"/>
                    <a:pt x="1587" y="31747"/>
                    <a:pt x="2381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4" name="Freeform 153"/>
            <p:cNvSpPr/>
            <p:nvPr/>
          </p:nvSpPr>
          <p:spPr>
            <a:xfrm flipV="1">
              <a:off x="3402107" y="4037192"/>
              <a:ext cx="4041596" cy="331949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8377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1 w 5271040"/>
                <a:gd name="connsiteY8" fmla="*/ 8377 h 330801"/>
                <a:gd name="connsiteX0" fmla="*/ 229 w 5271270"/>
                <a:gd name="connsiteY0" fmla="*/ 3615 h 330801"/>
                <a:gd name="connsiteX1" fmla="*/ 980229 w 5271270"/>
                <a:gd name="connsiteY1" fmla="*/ 0 h 330801"/>
                <a:gd name="connsiteX2" fmla="*/ 2535131 w 5271270"/>
                <a:gd name="connsiteY2" fmla="*/ 221273 h 330801"/>
                <a:gd name="connsiteX3" fmla="*/ 5271270 w 5271270"/>
                <a:gd name="connsiteY3" fmla="*/ 221356 h 330801"/>
                <a:gd name="connsiteX4" fmla="*/ 5271270 w 5271270"/>
                <a:gd name="connsiteY4" fmla="*/ 330801 h 330801"/>
                <a:gd name="connsiteX5" fmla="*/ 2528070 w 5271270"/>
                <a:gd name="connsiteY5" fmla="*/ 330801 h 330801"/>
                <a:gd name="connsiteX6" fmla="*/ 985240 w 5271270"/>
                <a:gd name="connsiteY6" fmla="*/ 108379 h 330801"/>
                <a:gd name="connsiteX7" fmla="*/ 230 w 5271270"/>
                <a:gd name="connsiteY7" fmla="*/ 108379 h 330801"/>
                <a:gd name="connsiteX8" fmla="*/ 229 w 5271270"/>
                <a:gd name="connsiteY8" fmla="*/ 3615 h 330801"/>
                <a:gd name="connsiteX0" fmla="*/ 2380 w 5271040"/>
                <a:gd name="connsiteY0" fmla="*/ 0 h 334330"/>
                <a:gd name="connsiteX1" fmla="*/ 979999 w 5271040"/>
                <a:gd name="connsiteY1" fmla="*/ 3529 h 334330"/>
                <a:gd name="connsiteX2" fmla="*/ 2534901 w 5271040"/>
                <a:gd name="connsiteY2" fmla="*/ 224802 h 334330"/>
                <a:gd name="connsiteX3" fmla="*/ 5271040 w 5271040"/>
                <a:gd name="connsiteY3" fmla="*/ 224885 h 334330"/>
                <a:gd name="connsiteX4" fmla="*/ 5271040 w 5271040"/>
                <a:gd name="connsiteY4" fmla="*/ 334330 h 334330"/>
                <a:gd name="connsiteX5" fmla="*/ 2527840 w 5271040"/>
                <a:gd name="connsiteY5" fmla="*/ 334330 h 334330"/>
                <a:gd name="connsiteX6" fmla="*/ 985010 w 5271040"/>
                <a:gd name="connsiteY6" fmla="*/ 111908 h 334330"/>
                <a:gd name="connsiteX7" fmla="*/ 0 w 5271040"/>
                <a:gd name="connsiteY7" fmla="*/ 111908 h 334330"/>
                <a:gd name="connsiteX8" fmla="*/ 2380 w 5271040"/>
                <a:gd name="connsiteY8" fmla="*/ 0 h 334330"/>
                <a:gd name="connsiteX0" fmla="*/ 2380 w 5271040"/>
                <a:gd name="connsiteY0" fmla="*/ 3615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0 w 5271040"/>
                <a:gd name="connsiteY8" fmla="*/ 3615 h 330801"/>
                <a:gd name="connsiteX0" fmla="*/ 229 w 5271270"/>
                <a:gd name="connsiteY0" fmla="*/ 0 h 331949"/>
                <a:gd name="connsiteX1" fmla="*/ 980229 w 5271270"/>
                <a:gd name="connsiteY1" fmla="*/ 1148 h 331949"/>
                <a:gd name="connsiteX2" fmla="*/ 2535131 w 5271270"/>
                <a:gd name="connsiteY2" fmla="*/ 222421 h 331949"/>
                <a:gd name="connsiteX3" fmla="*/ 5271270 w 5271270"/>
                <a:gd name="connsiteY3" fmla="*/ 222504 h 331949"/>
                <a:gd name="connsiteX4" fmla="*/ 5271270 w 5271270"/>
                <a:gd name="connsiteY4" fmla="*/ 331949 h 331949"/>
                <a:gd name="connsiteX5" fmla="*/ 2528070 w 5271270"/>
                <a:gd name="connsiteY5" fmla="*/ 331949 h 331949"/>
                <a:gd name="connsiteX6" fmla="*/ 985240 w 5271270"/>
                <a:gd name="connsiteY6" fmla="*/ 109527 h 331949"/>
                <a:gd name="connsiteX7" fmla="*/ 230 w 5271270"/>
                <a:gd name="connsiteY7" fmla="*/ 109527 h 331949"/>
                <a:gd name="connsiteX8" fmla="*/ 229 w 5271270"/>
                <a:gd name="connsiteY8" fmla="*/ 0 h 331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270" h="331949">
                  <a:moveTo>
                    <a:pt x="229" y="0"/>
                  </a:moveTo>
                  <a:lnTo>
                    <a:pt x="980229" y="1148"/>
                  </a:lnTo>
                  <a:lnTo>
                    <a:pt x="2535131" y="222421"/>
                  </a:lnTo>
                  <a:lnTo>
                    <a:pt x="5271270" y="222504"/>
                  </a:lnTo>
                  <a:lnTo>
                    <a:pt x="5271270" y="331949"/>
                  </a:lnTo>
                  <a:lnTo>
                    <a:pt x="2528070" y="331949"/>
                  </a:lnTo>
                  <a:lnTo>
                    <a:pt x="985240" y="109527"/>
                  </a:lnTo>
                  <a:lnTo>
                    <a:pt x="230" y="109527"/>
                  </a:lnTo>
                  <a:cubicBezTo>
                    <a:pt x="1024" y="77780"/>
                    <a:pt x="-565" y="31747"/>
                    <a:pt x="229" y="0"/>
                  </a:cubicBezTo>
                  <a:close/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5" name="Freeform 154"/>
            <p:cNvSpPr/>
            <p:nvPr/>
          </p:nvSpPr>
          <p:spPr>
            <a:xfrm flipV="1">
              <a:off x="3401876" y="4144150"/>
              <a:ext cx="4041596" cy="331949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8377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1 w 5271040"/>
                <a:gd name="connsiteY8" fmla="*/ 8377 h 330801"/>
                <a:gd name="connsiteX0" fmla="*/ 229 w 5271270"/>
                <a:gd name="connsiteY0" fmla="*/ 3615 h 330801"/>
                <a:gd name="connsiteX1" fmla="*/ 980229 w 5271270"/>
                <a:gd name="connsiteY1" fmla="*/ 0 h 330801"/>
                <a:gd name="connsiteX2" fmla="*/ 2535131 w 5271270"/>
                <a:gd name="connsiteY2" fmla="*/ 221273 h 330801"/>
                <a:gd name="connsiteX3" fmla="*/ 5271270 w 5271270"/>
                <a:gd name="connsiteY3" fmla="*/ 221356 h 330801"/>
                <a:gd name="connsiteX4" fmla="*/ 5271270 w 5271270"/>
                <a:gd name="connsiteY4" fmla="*/ 330801 h 330801"/>
                <a:gd name="connsiteX5" fmla="*/ 2528070 w 5271270"/>
                <a:gd name="connsiteY5" fmla="*/ 330801 h 330801"/>
                <a:gd name="connsiteX6" fmla="*/ 985240 w 5271270"/>
                <a:gd name="connsiteY6" fmla="*/ 108379 h 330801"/>
                <a:gd name="connsiteX7" fmla="*/ 230 w 5271270"/>
                <a:gd name="connsiteY7" fmla="*/ 108379 h 330801"/>
                <a:gd name="connsiteX8" fmla="*/ 229 w 5271270"/>
                <a:gd name="connsiteY8" fmla="*/ 3615 h 330801"/>
                <a:gd name="connsiteX0" fmla="*/ 2380 w 5271040"/>
                <a:gd name="connsiteY0" fmla="*/ 0 h 334330"/>
                <a:gd name="connsiteX1" fmla="*/ 979999 w 5271040"/>
                <a:gd name="connsiteY1" fmla="*/ 3529 h 334330"/>
                <a:gd name="connsiteX2" fmla="*/ 2534901 w 5271040"/>
                <a:gd name="connsiteY2" fmla="*/ 224802 h 334330"/>
                <a:gd name="connsiteX3" fmla="*/ 5271040 w 5271040"/>
                <a:gd name="connsiteY3" fmla="*/ 224885 h 334330"/>
                <a:gd name="connsiteX4" fmla="*/ 5271040 w 5271040"/>
                <a:gd name="connsiteY4" fmla="*/ 334330 h 334330"/>
                <a:gd name="connsiteX5" fmla="*/ 2527840 w 5271040"/>
                <a:gd name="connsiteY5" fmla="*/ 334330 h 334330"/>
                <a:gd name="connsiteX6" fmla="*/ 985010 w 5271040"/>
                <a:gd name="connsiteY6" fmla="*/ 111908 h 334330"/>
                <a:gd name="connsiteX7" fmla="*/ 0 w 5271040"/>
                <a:gd name="connsiteY7" fmla="*/ 111908 h 334330"/>
                <a:gd name="connsiteX8" fmla="*/ 2380 w 5271040"/>
                <a:gd name="connsiteY8" fmla="*/ 0 h 334330"/>
                <a:gd name="connsiteX0" fmla="*/ 2380 w 5271040"/>
                <a:gd name="connsiteY0" fmla="*/ 3615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0 w 5271040"/>
                <a:gd name="connsiteY8" fmla="*/ 3615 h 330801"/>
                <a:gd name="connsiteX0" fmla="*/ 229 w 5271270"/>
                <a:gd name="connsiteY0" fmla="*/ 0 h 331949"/>
                <a:gd name="connsiteX1" fmla="*/ 980229 w 5271270"/>
                <a:gd name="connsiteY1" fmla="*/ 1148 h 331949"/>
                <a:gd name="connsiteX2" fmla="*/ 2535131 w 5271270"/>
                <a:gd name="connsiteY2" fmla="*/ 222421 h 331949"/>
                <a:gd name="connsiteX3" fmla="*/ 5271270 w 5271270"/>
                <a:gd name="connsiteY3" fmla="*/ 222504 h 331949"/>
                <a:gd name="connsiteX4" fmla="*/ 5271270 w 5271270"/>
                <a:gd name="connsiteY4" fmla="*/ 331949 h 331949"/>
                <a:gd name="connsiteX5" fmla="*/ 2528070 w 5271270"/>
                <a:gd name="connsiteY5" fmla="*/ 331949 h 331949"/>
                <a:gd name="connsiteX6" fmla="*/ 985240 w 5271270"/>
                <a:gd name="connsiteY6" fmla="*/ 109527 h 331949"/>
                <a:gd name="connsiteX7" fmla="*/ 230 w 5271270"/>
                <a:gd name="connsiteY7" fmla="*/ 109527 h 331949"/>
                <a:gd name="connsiteX8" fmla="*/ 229 w 5271270"/>
                <a:gd name="connsiteY8" fmla="*/ 0 h 331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270" h="331949">
                  <a:moveTo>
                    <a:pt x="229" y="0"/>
                  </a:moveTo>
                  <a:lnTo>
                    <a:pt x="980229" y="1148"/>
                  </a:lnTo>
                  <a:lnTo>
                    <a:pt x="2535131" y="222421"/>
                  </a:lnTo>
                  <a:lnTo>
                    <a:pt x="5271270" y="222504"/>
                  </a:lnTo>
                  <a:lnTo>
                    <a:pt x="5271270" y="331949"/>
                  </a:lnTo>
                  <a:lnTo>
                    <a:pt x="2528070" y="331949"/>
                  </a:lnTo>
                  <a:lnTo>
                    <a:pt x="985240" y="109527"/>
                  </a:lnTo>
                  <a:lnTo>
                    <a:pt x="230" y="109527"/>
                  </a:lnTo>
                  <a:cubicBezTo>
                    <a:pt x="1024" y="77780"/>
                    <a:pt x="-565" y="31747"/>
                    <a:pt x="229" y="0"/>
                  </a:cubicBezTo>
                  <a:close/>
                </a:path>
              </a:pathLst>
            </a:custGeom>
            <a:solidFill>
              <a:srgbClr val="FFFF00"/>
            </a:solidFill>
            <a:ln w="9525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6" name="Freeform 155"/>
            <p:cNvSpPr/>
            <p:nvPr/>
          </p:nvSpPr>
          <p:spPr>
            <a:xfrm>
              <a:off x="3403205" y="3292943"/>
              <a:ext cx="4041596" cy="331949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8377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1 w 5271040"/>
                <a:gd name="connsiteY8" fmla="*/ 8377 h 330801"/>
                <a:gd name="connsiteX0" fmla="*/ 229 w 5271270"/>
                <a:gd name="connsiteY0" fmla="*/ 3615 h 330801"/>
                <a:gd name="connsiteX1" fmla="*/ 980229 w 5271270"/>
                <a:gd name="connsiteY1" fmla="*/ 0 h 330801"/>
                <a:gd name="connsiteX2" fmla="*/ 2535131 w 5271270"/>
                <a:gd name="connsiteY2" fmla="*/ 221273 h 330801"/>
                <a:gd name="connsiteX3" fmla="*/ 5271270 w 5271270"/>
                <a:gd name="connsiteY3" fmla="*/ 221356 h 330801"/>
                <a:gd name="connsiteX4" fmla="*/ 5271270 w 5271270"/>
                <a:gd name="connsiteY4" fmla="*/ 330801 h 330801"/>
                <a:gd name="connsiteX5" fmla="*/ 2528070 w 5271270"/>
                <a:gd name="connsiteY5" fmla="*/ 330801 h 330801"/>
                <a:gd name="connsiteX6" fmla="*/ 985240 w 5271270"/>
                <a:gd name="connsiteY6" fmla="*/ 108379 h 330801"/>
                <a:gd name="connsiteX7" fmla="*/ 230 w 5271270"/>
                <a:gd name="connsiteY7" fmla="*/ 108379 h 330801"/>
                <a:gd name="connsiteX8" fmla="*/ 229 w 5271270"/>
                <a:gd name="connsiteY8" fmla="*/ 3615 h 330801"/>
                <a:gd name="connsiteX0" fmla="*/ 2380 w 5271040"/>
                <a:gd name="connsiteY0" fmla="*/ 0 h 334330"/>
                <a:gd name="connsiteX1" fmla="*/ 979999 w 5271040"/>
                <a:gd name="connsiteY1" fmla="*/ 3529 h 334330"/>
                <a:gd name="connsiteX2" fmla="*/ 2534901 w 5271040"/>
                <a:gd name="connsiteY2" fmla="*/ 224802 h 334330"/>
                <a:gd name="connsiteX3" fmla="*/ 5271040 w 5271040"/>
                <a:gd name="connsiteY3" fmla="*/ 224885 h 334330"/>
                <a:gd name="connsiteX4" fmla="*/ 5271040 w 5271040"/>
                <a:gd name="connsiteY4" fmla="*/ 334330 h 334330"/>
                <a:gd name="connsiteX5" fmla="*/ 2527840 w 5271040"/>
                <a:gd name="connsiteY5" fmla="*/ 334330 h 334330"/>
                <a:gd name="connsiteX6" fmla="*/ 985010 w 5271040"/>
                <a:gd name="connsiteY6" fmla="*/ 111908 h 334330"/>
                <a:gd name="connsiteX7" fmla="*/ 0 w 5271040"/>
                <a:gd name="connsiteY7" fmla="*/ 111908 h 334330"/>
                <a:gd name="connsiteX8" fmla="*/ 2380 w 5271040"/>
                <a:gd name="connsiteY8" fmla="*/ 0 h 334330"/>
                <a:gd name="connsiteX0" fmla="*/ 2380 w 5271040"/>
                <a:gd name="connsiteY0" fmla="*/ 3615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0 w 5271040"/>
                <a:gd name="connsiteY8" fmla="*/ 3615 h 330801"/>
                <a:gd name="connsiteX0" fmla="*/ 229 w 5271270"/>
                <a:gd name="connsiteY0" fmla="*/ 0 h 331949"/>
                <a:gd name="connsiteX1" fmla="*/ 980229 w 5271270"/>
                <a:gd name="connsiteY1" fmla="*/ 1148 h 331949"/>
                <a:gd name="connsiteX2" fmla="*/ 2535131 w 5271270"/>
                <a:gd name="connsiteY2" fmla="*/ 222421 h 331949"/>
                <a:gd name="connsiteX3" fmla="*/ 5271270 w 5271270"/>
                <a:gd name="connsiteY3" fmla="*/ 222504 h 331949"/>
                <a:gd name="connsiteX4" fmla="*/ 5271270 w 5271270"/>
                <a:gd name="connsiteY4" fmla="*/ 331949 h 331949"/>
                <a:gd name="connsiteX5" fmla="*/ 2528070 w 5271270"/>
                <a:gd name="connsiteY5" fmla="*/ 331949 h 331949"/>
                <a:gd name="connsiteX6" fmla="*/ 985240 w 5271270"/>
                <a:gd name="connsiteY6" fmla="*/ 109527 h 331949"/>
                <a:gd name="connsiteX7" fmla="*/ 230 w 5271270"/>
                <a:gd name="connsiteY7" fmla="*/ 109527 h 331949"/>
                <a:gd name="connsiteX8" fmla="*/ 229 w 5271270"/>
                <a:gd name="connsiteY8" fmla="*/ 0 h 331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270" h="331949">
                  <a:moveTo>
                    <a:pt x="229" y="0"/>
                  </a:moveTo>
                  <a:lnTo>
                    <a:pt x="980229" y="1148"/>
                  </a:lnTo>
                  <a:lnTo>
                    <a:pt x="2535131" y="222421"/>
                  </a:lnTo>
                  <a:lnTo>
                    <a:pt x="5271270" y="222504"/>
                  </a:lnTo>
                  <a:lnTo>
                    <a:pt x="5271270" y="331949"/>
                  </a:lnTo>
                  <a:lnTo>
                    <a:pt x="2528070" y="331949"/>
                  </a:lnTo>
                  <a:lnTo>
                    <a:pt x="985240" y="109527"/>
                  </a:lnTo>
                  <a:lnTo>
                    <a:pt x="230" y="109527"/>
                  </a:lnTo>
                  <a:cubicBezTo>
                    <a:pt x="1024" y="77780"/>
                    <a:pt x="-565" y="31747"/>
                    <a:pt x="229" y="0"/>
                  </a:cubicBezTo>
                  <a:close/>
                </a:path>
              </a:pathLst>
            </a:custGeom>
            <a:solidFill>
              <a:srgbClr val="00FFFF"/>
            </a:solidFill>
            <a:ln w="9525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7" name="Freeform 156"/>
            <p:cNvSpPr/>
            <p:nvPr/>
          </p:nvSpPr>
          <p:spPr>
            <a:xfrm>
              <a:off x="3403403" y="3088754"/>
              <a:ext cx="4041420" cy="322424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040" h="322424">
                  <a:moveTo>
                    <a:pt x="2381" y="0"/>
                  </a:moveTo>
                  <a:lnTo>
                    <a:pt x="1006193" y="1148"/>
                  </a:lnTo>
                  <a:lnTo>
                    <a:pt x="2534901" y="212896"/>
                  </a:lnTo>
                  <a:lnTo>
                    <a:pt x="5271040" y="212979"/>
                  </a:lnTo>
                  <a:lnTo>
                    <a:pt x="5271040" y="322424"/>
                  </a:lnTo>
                  <a:lnTo>
                    <a:pt x="2527840" y="322424"/>
                  </a:lnTo>
                  <a:lnTo>
                    <a:pt x="985010" y="100002"/>
                  </a:lnTo>
                  <a:lnTo>
                    <a:pt x="0" y="100002"/>
                  </a:lnTo>
                  <a:cubicBezTo>
                    <a:pt x="794" y="68255"/>
                    <a:pt x="1587" y="31747"/>
                    <a:pt x="2381" y="0"/>
                  </a:cubicBezTo>
                  <a:close/>
                </a:path>
              </a:pathLst>
            </a:custGeom>
            <a:solidFill>
              <a:srgbClr val="00FF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8" name="Rectangle 157"/>
            <p:cNvSpPr/>
            <p:nvPr/>
          </p:nvSpPr>
          <p:spPr>
            <a:xfrm>
              <a:off x="2322476" y="3623662"/>
              <a:ext cx="2105509" cy="28803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FPC</a:t>
              </a:r>
            </a:p>
          </p:txBody>
        </p:sp>
        <p:sp>
          <p:nvSpPr>
            <p:cNvPr id="159" name="Rectangle 158"/>
            <p:cNvSpPr/>
            <p:nvPr/>
          </p:nvSpPr>
          <p:spPr>
            <a:xfrm>
              <a:off x="2322476" y="3911585"/>
              <a:ext cx="2105509" cy="10556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Rectangle 159"/>
            <p:cNvSpPr/>
            <p:nvPr/>
          </p:nvSpPr>
          <p:spPr>
            <a:xfrm>
              <a:off x="2322476" y="3518493"/>
              <a:ext cx="2105509" cy="96644"/>
            </a:xfrm>
            <a:prstGeom prst="rect">
              <a:avLst/>
            </a:prstGeom>
            <a:solidFill>
              <a:srgbClr val="00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3623365" y="3467814"/>
              <a:ext cx="516589" cy="312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AVDD</a:t>
              </a:r>
            </a:p>
          </p:txBody>
        </p:sp>
        <p:sp>
          <p:nvSpPr>
            <p:cNvPr id="162" name="TextBox 161"/>
            <p:cNvSpPr txBox="1"/>
            <p:nvPr/>
          </p:nvSpPr>
          <p:spPr>
            <a:xfrm>
              <a:off x="3623365" y="3860482"/>
              <a:ext cx="516589" cy="312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AGND</a:t>
              </a:r>
            </a:p>
          </p:txBody>
        </p:sp>
        <p:sp>
          <p:nvSpPr>
            <p:cNvPr id="163" name="TextBox 162"/>
            <p:cNvSpPr txBox="1"/>
            <p:nvPr/>
          </p:nvSpPr>
          <p:spPr>
            <a:xfrm>
              <a:off x="3623365" y="3251801"/>
              <a:ext cx="516589" cy="312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AVDD</a:t>
              </a:r>
            </a:p>
          </p:txBody>
        </p:sp>
        <p:sp>
          <p:nvSpPr>
            <p:cNvPr id="164" name="TextBox 163"/>
            <p:cNvSpPr txBox="1"/>
            <p:nvPr/>
          </p:nvSpPr>
          <p:spPr>
            <a:xfrm>
              <a:off x="3623365" y="4109005"/>
              <a:ext cx="516589" cy="312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AGND</a:t>
              </a:r>
            </a:p>
          </p:txBody>
        </p:sp>
        <p:sp>
          <p:nvSpPr>
            <p:cNvPr id="165" name="TextBox 164"/>
            <p:cNvSpPr txBox="1"/>
            <p:nvPr/>
          </p:nvSpPr>
          <p:spPr>
            <a:xfrm>
              <a:off x="3623365" y="4323907"/>
              <a:ext cx="516589" cy="312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AGND</a:t>
              </a:r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3623365" y="3022064"/>
              <a:ext cx="516589" cy="312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AVDD</a:t>
              </a:r>
            </a:p>
          </p:txBody>
        </p:sp>
        <p:sp>
          <p:nvSpPr>
            <p:cNvPr id="167" name="Freeform 166"/>
            <p:cNvSpPr/>
            <p:nvPr/>
          </p:nvSpPr>
          <p:spPr>
            <a:xfrm>
              <a:off x="3403189" y="3188769"/>
              <a:ext cx="4041596" cy="331949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8377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1 w 5271040"/>
                <a:gd name="connsiteY8" fmla="*/ 8377 h 330801"/>
                <a:gd name="connsiteX0" fmla="*/ 229 w 5271270"/>
                <a:gd name="connsiteY0" fmla="*/ 3615 h 330801"/>
                <a:gd name="connsiteX1" fmla="*/ 980229 w 5271270"/>
                <a:gd name="connsiteY1" fmla="*/ 0 h 330801"/>
                <a:gd name="connsiteX2" fmla="*/ 2535131 w 5271270"/>
                <a:gd name="connsiteY2" fmla="*/ 221273 h 330801"/>
                <a:gd name="connsiteX3" fmla="*/ 5271270 w 5271270"/>
                <a:gd name="connsiteY3" fmla="*/ 221356 h 330801"/>
                <a:gd name="connsiteX4" fmla="*/ 5271270 w 5271270"/>
                <a:gd name="connsiteY4" fmla="*/ 330801 h 330801"/>
                <a:gd name="connsiteX5" fmla="*/ 2528070 w 5271270"/>
                <a:gd name="connsiteY5" fmla="*/ 330801 h 330801"/>
                <a:gd name="connsiteX6" fmla="*/ 985240 w 5271270"/>
                <a:gd name="connsiteY6" fmla="*/ 108379 h 330801"/>
                <a:gd name="connsiteX7" fmla="*/ 230 w 5271270"/>
                <a:gd name="connsiteY7" fmla="*/ 108379 h 330801"/>
                <a:gd name="connsiteX8" fmla="*/ 229 w 5271270"/>
                <a:gd name="connsiteY8" fmla="*/ 3615 h 330801"/>
                <a:gd name="connsiteX0" fmla="*/ 2380 w 5271040"/>
                <a:gd name="connsiteY0" fmla="*/ 0 h 334330"/>
                <a:gd name="connsiteX1" fmla="*/ 979999 w 5271040"/>
                <a:gd name="connsiteY1" fmla="*/ 3529 h 334330"/>
                <a:gd name="connsiteX2" fmla="*/ 2534901 w 5271040"/>
                <a:gd name="connsiteY2" fmla="*/ 224802 h 334330"/>
                <a:gd name="connsiteX3" fmla="*/ 5271040 w 5271040"/>
                <a:gd name="connsiteY3" fmla="*/ 224885 h 334330"/>
                <a:gd name="connsiteX4" fmla="*/ 5271040 w 5271040"/>
                <a:gd name="connsiteY4" fmla="*/ 334330 h 334330"/>
                <a:gd name="connsiteX5" fmla="*/ 2527840 w 5271040"/>
                <a:gd name="connsiteY5" fmla="*/ 334330 h 334330"/>
                <a:gd name="connsiteX6" fmla="*/ 985010 w 5271040"/>
                <a:gd name="connsiteY6" fmla="*/ 111908 h 334330"/>
                <a:gd name="connsiteX7" fmla="*/ 0 w 5271040"/>
                <a:gd name="connsiteY7" fmla="*/ 111908 h 334330"/>
                <a:gd name="connsiteX8" fmla="*/ 2380 w 5271040"/>
                <a:gd name="connsiteY8" fmla="*/ 0 h 334330"/>
                <a:gd name="connsiteX0" fmla="*/ 2380 w 5271040"/>
                <a:gd name="connsiteY0" fmla="*/ 3615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0 w 5271040"/>
                <a:gd name="connsiteY8" fmla="*/ 3615 h 330801"/>
                <a:gd name="connsiteX0" fmla="*/ 229 w 5271270"/>
                <a:gd name="connsiteY0" fmla="*/ 0 h 331949"/>
                <a:gd name="connsiteX1" fmla="*/ 980229 w 5271270"/>
                <a:gd name="connsiteY1" fmla="*/ 1148 h 331949"/>
                <a:gd name="connsiteX2" fmla="*/ 2535131 w 5271270"/>
                <a:gd name="connsiteY2" fmla="*/ 222421 h 331949"/>
                <a:gd name="connsiteX3" fmla="*/ 5271270 w 5271270"/>
                <a:gd name="connsiteY3" fmla="*/ 222504 h 331949"/>
                <a:gd name="connsiteX4" fmla="*/ 5271270 w 5271270"/>
                <a:gd name="connsiteY4" fmla="*/ 331949 h 331949"/>
                <a:gd name="connsiteX5" fmla="*/ 2528070 w 5271270"/>
                <a:gd name="connsiteY5" fmla="*/ 331949 h 331949"/>
                <a:gd name="connsiteX6" fmla="*/ 985240 w 5271270"/>
                <a:gd name="connsiteY6" fmla="*/ 109527 h 331949"/>
                <a:gd name="connsiteX7" fmla="*/ 230 w 5271270"/>
                <a:gd name="connsiteY7" fmla="*/ 109527 h 331949"/>
                <a:gd name="connsiteX8" fmla="*/ 229 w 5271270"/>
                <a:gd name="connsiteY8" fmla="*/ 0 h 331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270" h="331949">
                  <a:moveTo>
                    <a:pt x="229" y="0"/>
                  </a:moveTo>
                  <a:lnTo>
                    <a:pt x="980229" y="1148"/>
                  </a:lnTo>
                  <a:lnTo>
                    <a:pt x="2535131" y="222421"/>
                  </a:lnTo>
                  <a:lnTo>
                    <a:pt x="5271270" y="222504"/>
                  </a:lnTo>
                  <a:lnTo>
                    <a:pt x="5271270" y="331949"/>
                  </a:lnTo>
                  <a:lnTo>
                    <a:pt x="2528070" y="331949"/>
                  </a:lnTo>
                  <a:lnTo>
                    <a:pt x="985240" y="109527"/>
                  </a:lnTo>
                  <a:lnTo>
                    <a:pt x="230" y="109527"/>
                  </a:lnTo>
                  <a:cubicBezTo>
                    <a:pt x="1024" y="77780"/>
                    <a:pt x="-565" y="31747"/>
                    <a:pt x="229" y="0"/>
                  </a:cubicBezTo>
                  <a:close/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5830829" y="4188219"/>
              <a:ext cx="1654104" cy="416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Flex power extension</a:t>
              </a:r>
              <a:endParaRPr lang="fr-FR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9" name="Rectangle 168"/>
            <p:cNvSpPr/>
            <p:nvPr/>
          </p:nvSpPr>
          <p:spPr>
            <a:xfrm>
              <a:off x="5935619" y="5315103"/>
              <a:ext cx="1506899" cy="31114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Freeform 169"/>
            <p:cNvSpPr/>
            <p:nvPr/>
          </p:nvSpPr>
          <p:spPr>
            <a:xfrm flipV="1">
              <a:off x="3392078" y="5625342"/>
              <a:ext cx="4050440" cy="329568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9568"/>
                <a:gd name="connsiteX1" fmla="*/ 1006193 w 5271040"/>
                <a:gd name="connsiteY1" fmla="*/ 8292 h 329568"/>
                <a:gd name="connsiteX2" fmla="*/ 2534901 w 5271040"/>
                <a:gd name="connsiteY2" fmla="*/ 220040 h 329568"/>
                <a:gd name="connsiteX3" fmla="*/ 5271040 w 5271040"/>
                <a:gd name="connsiteY3" fmla="*/ 220123 h 329568"/>
                <a:gd name="connsiteX4" fmla="*/ 5271040 w 5271040"/>
                <a:gd name="connsiteY4" fmla="*/ 329568 h 329568"/>
                <a:gd name="connsiteX5" fmla="*/ 2527840 w 5271040"/>
                <a:gd name="connsiteY5" fmla="*/ 329568 h 329568"/>
                <a:gd name="connsiteX6" fmla="*/ 985010 w 5271040"/>
                <a:gd name="connsiteY6" fmla="*/ 107146 h 329568"/>
                <a:gd name="connsiteX7" fmla="*/ 0 w 5271040"/>
                <a:gd name="connsiteY7" fmla="*/ 107146 h 329568"/>
                <a:gd name="connsiteX8" fmla="*/ 2381 w 5271040"/>
                <a:gd name="connsiteY8" fmla="*/ 0 h 329568"/>
                <a:gd name="connsiteX0" fmla="*/ 2381 w 5271040"/>
                <a:gd name="connsiteY0" fmla="*/ 0 h 329568"/>
                <a:gd name="connsiteX1" fmla="*/ 991905 w 5271040"/>
                <a:gd name="connsiteY1" fmla="*/ 3530 h 329568"/>
                <a:gd name="connsiteX2" fmla="*/ 2534901 w 5271040"/>
                <a:gd name="connsiteY2" fmla="*/ 220040 h 329568"/>
                <a:gd name="connsiteX3" fmla="*/ 5271040 w 5271040"/>
                <a:gd name="connsiteY3" fmla="*/ 220123 h 329568"/>
                <a:gd name="connsiteX4" fmla="*/ 5271040 w 5271040"/>
                <a:gd name="connsiteY4" fmla="*/ 329568 h 329568"/>
                <a:gd name="connsiteX5" fmla="*/ 2527840 w 5271040"/>
                <a:gd name="connsiteY5" fmla="*/ 329568 h 329568"/>
                <a:gd name="connsiteX6" fmla="*/ 985010 w 5271040"/>
                <a:gd name="connsiteY6" fmla="*/ 107146 h 329568"/>
                <a:gd name="connsiteX7" fmla="*/ 0 w 5271040"/>
                <a:gd name="connsiteY7" fmla="*/ 107146 h 329568"/>
                <a:gd name="connsiteX8" fmla="*/ 2381 w 5271040"/>
                <a:gd name="connsiteY8" fmla="*/ 0 h 329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040" h="329568">
                  <a:moveTo>
                    <a:pt x="2381" y="0"/>
                  </a:moveTo>
                  <a:lnTo>
                    <a:pt x="991905" y="3530"/>
                  </a:lnTo>
                  <a:lnTo>
                    <a:pt x="2534901" y="220040"/>
                  </a:lnTo>
                  <a:lnTo>
                    <a:pt x="5271040" y="220123"/>
                  </a:lnTo>
                  <a:lnTo>
                    <a:pt x="5271040" y="329568"/>
                  </a:lnTo>
                  <a:lnTo>
                    <a:pt x="2527840" y="329568"/>
                  </a:lnTo>
                  <a:lnTo>
                    <a:pt x="985010" y="107146"/>
                  </a:lnTo>
                  <a:lnTo>
                    <a:pt x="0" y="107146"/>
                  </a:lnTo>
                  <a:cubicBezTo>
                    <a:pt x="794" y="75399"/>
                    <a:pt x="1587" y="31747"/>
                    <a:pt x="2381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1" name="Freeform 170"/>
            <p:cNvSpPr/>
            <p:nvPr/>
          </p:nvSpPr>
          <p:spPr>
            <a:xfrm flipV="1">
              <a:off x="3393087" y="5730242"/>
              <a:ext cx="4049431" cy="331949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8377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1 w 5271040"/>
                <a:gd name="connsiteY8" fmla="*/ 8377 h 330801"/>
                <a:gd name="connsiteX0" fmla="*/ 229 w 5271270"/>
                <a:gd name="connsiteY0" fmla="*/ 3615 h 330801"/>
                <a:gd name="connsiteX1" fmla="*/ 980229 w 5271270"/>
                <a:gd name="connsiteY1" fmla="*/ 0 h 330801"/>
                <a:gd name="connsiteX2" fmla="*/ 2535131 w 5271270"/>
                <a:gd name="connsiteY2" fmla="*/ 221273 h 330801"/>
                <a:gd name="connsiteX3" fmla="*/ 5271270 w 5271270"/>
                <a:gd name="connsiteY3" fmla="*/ 221356 h 330801"/>
                <a:gd name="connsiteX4" fmla="*/ 5271270 w 5271270"/>
                <a:gd name="connsiteY4" fmla="*/ 330801 h 330801"/>
                <a:gd name="connsiteX5" fmla="*/ 2528070 w 5271270"/>
                <a:gd name="connsiteY5" fmla="*/ 330801 h 330801"/>
                <a:gd name="connsiteX6" fmla="*/ 985240 w 5271270"/>
                <a:gd name="connsiteY6" fmla="*/ 108379 h 330801"/>
                <a:gd name="connsiteX7" fmla="*/ 230 w 5271270"/>
                <a:gd name="connsiteY7" fmla="*/ 108379 h 330801"/>
                <a:gd name="connsiteX8" fmla="*/ 229 w 5271270"/>
                <a:gd name="connsiteY8" fmla="*/ 3615 h 330801"/>
                <a:gd name="connsiteX0" fmla="*/ 2380 w 5271040"/>
                <a:gd name="connsiteY0" fmla="*/ 0 h 334330"/>
                <a:gd name="connsiteX1" fmla="*/ 979999 w 5271040"/>
                <a:gd name="connsiteY1" fmla="*/ 3529 h 334330"/>
                <a:gd name="connsiteX2" fmla="*/ 2534901 w 5271040"/>
                <a:gd name="connsiteY2" fmla="*/ 224802 h 334330"/>
                <a:gd name="connsiteX3" fmla="*/ 5271040 w 5271040"/>
                <a:gd name="connsiteY3" fmla="*/ 224885 h 334330"/>
                <a:gd name="connsiteX4" fmla="*/ 5271040 w 5271040"/>
                <a:gd name="connsiteY4" fmla="*/ 334330 h 334330"/>
                <a:gd name="connsiteX5" fmla="*/ 2527840 w 5271040"/>
                <a:gd name="connsiteY5" fmla="*/ 334330 h 334330"/>
                <a:gd name="connsiteX6" fmla="*/ 985010 w 5271040"/>
                <a:gd name="connsiteY6" fmla="*/ 111908 h 334330"/>
                <a:gd name="connsiteX7" fmla="*/ 0 w 5271040"/>
                <a:gd name="connsiteY7" fmla="*/ 111908 h 334330"/>
                <a:gd name="connsiteX8" fmla="*/ 2380 w 5271040"/>
                <a:gd name="connsiteY8" fmla="*/ 0 h 334330"/>
                <a:gd name="connsiteX0" fmla="*/ 2380 w 5271040"/>
                <a:gd name="connsiteY0" fmla="*/ 3615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0 w 5271040"/>
                <a:gd name="connsiteY8" fmla="*/ 3615 h 330801"/>
                <a:gd name="connsiteX0" fmla="*/ 229 w 5271270"/>
                <a:gd name="connsiteY0" fmla="*/ 0 h 331949"/>
                <a:gd name="connsiteX1" fmla="*/ 980229 w 5271270"/>
                <a:gd name="connsiteY1" fmla="*/ 1148 h 331949"/>
                <a:gd name="connsiteX2" fmla="*/ 2535131 w 5271270"/>
                <a:gd name="connsiteY2" fmla="*/ 222421 h 331949"/>
                <a:gd name="connsiteX3" fmla="*/ 5271270 w 5271270"/>
                <a:gd name="connsiteY3" fmla="*/ 222504 h 331949"/>
                <a:gd name="connsiteX4" fmla="*/ 5271270 w 5271270"/>
                <a:gd name="connsiteY4" fmla="*/ 331949 h 331949"/>
                <a:gd name="connsiteX5" fmla="*/ 2528070 w 5271270"/>
                <a:gd name="connsiteY5" fmla="*/ 331949 h 331949"/>
                <a:gd name="connsiteX6" fmla="*/ 985240 w 5271270"/>
                <a:gd name="connsiteY6" fmla="*/ 109527 h 331949"/>
                <a:gd name="connsiteX7" fmla="*/ 230 w 5271270"/>
                <a:gd name="connsiteY7" fmla="*/ 109527 h 331949"/>
                <a:gd name="connsiteX8" fmla="*/ 229 w 5271270"/>
                <a:gd name="connsiteY8" fmla="*/ 0 h 331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270" h="331949">
                  <a:moveTo>
                    <a:pt x="229" y="0"/>
                  </a:moveTo>
                  <a:lnTo>
                    <a:pt x="980229" y="1148"/>
                  </a:lnTo>
                  <a:lnTo>
                    <a:pt x="2535131" y="222421"/>
                  </a:lnTo>
                  <a:lnTo>
                    <a:pt x="5271270" y="222504"/>
                  </a:lnTo>
                  <a:lnTo>
                    <a:pt x="5271270" y="331949"/>
                  </a:lnTo>
                  <a:lnTo>
                    <a:pt x="2528070" y="331949"/>
                  </a:lnTo>
                  <a:lnTo>
                    <a:pt x="985240" y="109527"/>
                  </a:lnTo>
                  <a:lnTo>
                    <a:pt x="230" y="109527"/>
                  </a:lnTo>
                  <a:cubicBezTo>
                    <a:pt x="1024" y="77780"/>
                    <a:pt x="-565" y="31747"/>
                    <a:pt x="229" y="0"/>
                  </a:cubicBezTo>
                  <a:close/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2" name="Freeform 171"/>
            <p:cNvSpPr/>
            <p:nvPr/>
          </p:nvSpPr>
          <p:spPr>
            <a:xfrm flipV="1">
              <a:off x="3392855" y="5829451"/>
              <a:ext cx="4049662" cy="331949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8377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1 w 5271040"/>
                <a:gd name="connsiteY8" fmla="*/ 8377 h 330801"/>
                <a:gd name="connsiteX0" fmla="*/ 229 w 5271270"/>
                <a:gd name="connsiteY0" fmla="*/ 3615 h 330801"/>
                <a:gd name="connsiteX1" fmla="*/ 980229 w 5271270"/>
                <a:gd name="connsiteY1" fmla="*/ 0 h 330801"/>
                <a:gd name="connsiteX2" fmla="*/ 2535131 w 5271270"/>
                <a:gd name="connsiteY2" fmla="*/ 221273 h 330801"/>
                <a:gd name="connsiteX3" fmla="*/ 5271270 w 5271270"/>
                <a:gd name="connsiteY3" fmla="*/ 221356 h 330801"/>
                <a:gd name="connsiteX4" fmla="*/ 5271270 w 5271270"/>
                <a:gd name="connsiteY4" fmla="*/ 330801 h 330801"/>
                <a:gd name="connsiteX5" fmla="*/ 2528070 w 5271270"/>
                <a:gd name="connsiteY5" fmla="*/ 330801 h 330801"/>
                <a:gd name="connsiteX6" fmla="*/ 985240 w 5271270"/>
                <a:gd name="connsiteY6" fmla="*/ 108379 h 330801"/>
                <a:gd name="connsiteX7" fmla="*/ 230 w 5271270"/>
                <a:gd name="connsiteY7" fmla="*/ 108379 h 330801"/>
                <a:gd name="connsiteX8" fmla="*/ 229 w 5271270"/>
                <a:gd name="connsiteY8" fmla="*/ 3615 h 330801"/>
                <a:gd name="connsiteX0" fmla="*/ 2380 w 5271040"/>
                <a:gd name="connsiteY0" fmla="*/ 0 h 334330"/>
                <a:gd name="connsiteX1" fmla="*/ 979999 w 5271040"/>
                <a:gd name="connsiteY1" fmla="*/ 3529 h 334330"/>
                <a:gd name="connsiteX2" fmla="*/ 2534901 w 5271040"/>
                <a:gd name="connsiteY2" fmla="*/ 224802 h 334330"/>
                <a:gd name="connsiteX3" fmla="*/ 5271040 w 5271040"/>
                <a:gd name="connsiteY3" fmla="*/ 224885 h 334330"/>
                <a:gd name="connsiteX4" fmla="*/ 5271040 w 5271040"/>
                <a:gd name="connsiteY4" fmla="*/ 334330 h 334330"/>
                <a:gd name="connsiteX5" fmla="*/ 2527840 w 5271040"/>
                <a:gd name="connsiteY5" fmla="*/ 334330 h 334330"/>
                <a:gd name="connsiteX6" fmla="*/ 985010 w 5271040"/>
                <a:gd name="connsiteY6" fmla="*/ 111908 h 334330"/>
                <a:gd name="connsiteX7" fmla="*/ 0 w 5271040"/>
                <a:gd name="connsiteY7" fmla="*/ 111908 h 334330"/>
                <a:gd name="connsiteX8" fmla="*/ 2380 w 5271040"/>
                <a:gd name="connsiteY8" fmla="*/ 0 h 334330"/>
                <a:gd name="connsiteX0" fmla="*/ 2380 w 5271040"/>
                <a:gd name="connsiteY0" fmla="*/ 3615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0 w 5271040"/>
                <a:gd name="connsiteY8" fmla="*/ 3615 h 330801"/>
                <a:gd name="connsiteX0" fmla="*/ 229 w 5271270"/>
                <a:gd name="connsiteY0" fmla="*/ 0 h 331949"/>
                <a:gd name="connsiteX1" fmla="*/ 980229 w 5271270"/>
                <a:gd name="connsiteY1" fmla="*/ 1148 h 331949"/>
                <a:gd name="connsiteX2" fmla="*/ 2535131 w 5271270"/>
                <a:gd name="connsiteY2" fmla="*/ 222421 h 331949"/>
                <a:gd name="connsiteX3" fmla="*/ 5271270 w 5271270"/>
                <a:gd name="connsiteY3" fmla="*/ 222504 h 331949"/>
                <a:gd name="connsiteX4" fmla="*/ 5271270 w 5271270"/>
                <a:gd name="connsiteY4" fmla="*/ 331949 h 331949"/>
                <a:gd name="connsiteX5" fmla="*/ 2528070 w 5271270"/>
                <a:gd name="connsiteY5" fmla="*/ 331949 h 331949"/>
                <a:gd name="connsiteX6" fmla="*/ 985240 w 5271270"/>
                <a:gd name="connsiteY6" fmla="*/ 109527 h 331949"/>
                <a:gd name="connsiteX7" fmla="*/ 230 w 5271270"/>
                <a:gd name="connsiteY7" fmla="*/ 109527 h 331949"/>
                <a:gd name="connsiteX8" fmla="*/ 229 w 5271270"/>
                <a:gd name="connsiteY8" fmla="*/ 0 h 331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270" h="331949">
                  <a:moveTo>
                    <a:pt x="229" y="0"/>
                  </a:moveTo>
                  <a:lnTo>
                    <a:pt x="980229" y="1148"/>
                  </a:lnTo>
                  <a:lnTo>
                    <a:pt x="2535131" y="222421"/>
                  </a:lnTo>
                  <a:lnTo>
                    <a:pt x="5271270" y="222504"/>
                  </a:lnTo>
                  <a:lnTo>
                    <a:pt x="5271270" y="331949"/>
                  </a:lnTo>
                  <a:lnTo>
                    <a:pt x="2528070" y="331949"/>
                  </a:lnTo>
                  <a:lnTo>
                    <a:pt x="985240" y="109527"/>
                  </a:lnTo>
                  <a:lnTo>
                    <a:pt x="230" y="109527"/>
                  </a:lnTo>
                  <a:cubicBezTo>
                    <a:pt x="1024" y="77780"/>
                    <a:pt x="-565" y="31747"/>
                    <a:pt x="229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3" name="Freeform 172"/>
            <p:cNvSpPr/>
            <p:nvPr/>
          </p:nvSpPr>
          <p:spPr>
            <a:xfrm>
              <a:off x="3393119" y="4983561"/>
              <a:ext cx="4049399" cy="331949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8377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1 w 5271040"/>
                <a:gd name="connsiteY8" fmla="*/ 8377 h 330801"/>
                <a:gd name="connsiteX0" fmla="*/ 229 w 5271270"/>
                <a:gd name="connsiteY0" fmla="*/ 3615 h 330801"/>
                <a:gd name="connsiteX1" fmla="*/ 980229 w 5271270"/>
                <a:gd name="connsiteY1" fmla="*/ 0 h 330801"/>
                <a:gd name="connsiteX2" fmla="*/ 2535131 w 5271270"/>
                <a:gd name="connsiteY2" fmla="*/ 221273 h 330801"/>
                <a:gd name="connsiteX3" fmla="*/ 5271270 w 5271270"/>
                <a:gd name="connsiteY3" fmla="*/ 221356 h 330801"/>
                <a:gd name="connsiteX4" fmla="*/ 5271270 w 5271270"/>
                <a:gd name="connsiteY4" fmla="*/ 330801 h 330801"/>
                <a:gd name="connsiteX5" fmla="*/ 2528070 w 5271270"/>
                <a:gd name="connsiteY5" fmla="*/ 330801 h 330801"/>
                <a:gd name="connsiteX6" fmla="*/ 985240 w 5271270"/>
                <a:gd name="connsiteY6" fmla="*/ 108379 h 330801"/>
                <a:gd name="connsiteX7" fmla="*/ 230 w 5271270"/>
                <a:gd name="connsiteY7" fmla="*/ 108379 h 330801"/>
                <a:gd name="connsiteX8" fmla="*/ 229 w 5271270"/>
                <a:gd name="connsiteY8" fmla="*/ 3615 h 330801"/>
                <a:gd name="connsiteX0" fmla="*/ 2380 w 5271040"/>
                <a:gd name="connsiteY0" fmla="*/ 0 h 334330"/>
                <a:gd name="connsiteX1" fmla="*/ 979999 w 5271040"/>
                <a:gd name="connsiteY1" fmla="*/ 3529 h 334330"/>
                <a:gd name="connsiteX2" fmla="*/ 2534901 w 5271040"/>
                <a:gd name="connsiteY2" fmla="*/ 224802 h 334330"/>
                <a:gd name="connsiteX3" fmla="*/ 5271040 w 5271040"/>
                <a:gd name="connsiteY3" fmla="*/ 224885 h 334330"/>
                <a:gd name="connsiteX4" fmla="*/ 5271040 w 5271040"/>
                <a:gd name="connsiteY4" fmla="*/ 334330 h 334330"/>
                <a:gd name="connsiteX5" fmla="*/ 2527840 w 5271040"/>
                <a:gd name="connsiteY5" fmla="*/ 334330 h 334330"/>
                <a:gd name="connsiteX6" fmla="*/ 985010 w 5271040"/>
                <a:gd name="connsiteY6" fmla="*/ 111908 h 334330"/>
                <a:gd name="connsiteX7" fmla="*/ 0 w 5271040"/>
                <a:gd name="connsiteY7" fmla="*/ 111908 h 334330"/>
                <a:gd name="connsiteX8" fmla="*/ 2380 w 5271040"/>
                <a:gd name="connsiteY8" fmla="*/ 0 h 334330"/>
                <a:gd name="connsiteX0" fmla="*/ 2380 w 5271040"/>
                <a:gd name="connsiteY0" fmla="*/ 3615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0 w 5271040"/>
                <a:gd name="connsiteY8" fmla="*/ 3615 h 330801"/>
                <a:gd name="connsiteX0" fmla="*/ 229 w 5271270"/>
                <a:gd name="connsiteY0" fmla="*/ 0 h 331949"/>
                <a:gd name="connsiteX1" fmla="*/ 980229 w 5271270"/>
                <a:gd name="connsiteY1" fmla="*/ 1148 h 331949"/>
                <a:gd name="connsiteX2" fmla="*/ 2535131 w 5271270"/>
                <a:gd name="connsiteY2" fmla="*/ 222421 h 331949"/>
                <a:gd name="connsiteX3" fmla="*/ 5271270 w 5271270"/>
                <a:gd name="connsiteY3" fmla="*/ 222504 h 331949"/>
                <a:gd name="connsiteX4" fmla="*/ 5271270 w 5271270"/>
                <a:gd name="connsiteY4" fmla="*/ 331949 h 331949"/>
                <a:gd name="connsiteX5" fmla="*/ 2528070 w 5271270"/>
                <a:gd name="connsiteY5" fmla="*/ 331949 h 331949"/>
                <a:gd name="connsiteX6" fmla="*/ 985240 w 5271270"/>
                <a:gd name="connsiteY6" fmla="*/ 109527 h 331949"/>
                <a:gd name="connsiteX7" fmla="*/ 230 w 5271270"/>
                <a:gd name="connsiteY7" fmla="*/ 109527 h 331949"/>
                <a:gd name="connsiteX8" fmla="*/ 229 w 5271270"/>
                <a:gd name="connsiteY8" fmla="*/ 0 h 331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270" h="331949">
                  <a:moveTo>
                    <a:pt x="229" y="0"/>
                  </a:moveTo>
                  <a:lnTo>
                    <a:pt x="980229" y="1148"/>
                  </a:lnTo>
                  <a:lnTo>
                    <a:pt x="2535131" y="222421"/>
                  </a:lnTo>
                  <a:lnTo>
                    <a:pt x="5271270" y="222504"/>
                  </a:lnTo>
                  <a:lnTo>
                    <a:pt x="5271270" y="331949"/>
                  </a:lnTo>
                  <a:lnTo>
                    <a:pt x="2528070" y="331949"/>
                  </a:lnTo>
                  <a:lnTo>
                    <a:pt x="985240" y="109527"/>
                  </a:lnTo>
                  <a:lnTo>
                    <a:pt x="230" y="109527"/>
                  </a:lnTo>
                  <a:cubicBezTo>
                    <a:pt x="1024" y="77780"/>
                    <a:pt x="-565" y="31747"/>
                    <a:pt x="229" y="0"/>
                  </a:cubicBezTo>
                  <a:close/>
                </a:path>
              </a:pathLst>
            </a:custGeom>
            <a:solidFill>
              <a:srgbClr val="FF0066"/>
            </a:solidFill>
            <a:ln w="9525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4" name="Freeform 173"/>
            <p:cNvSpPr/>
            <p:nvPr/>
          </p:nvSpPr>
          <p:spPr>
            <a:xfrm>
              <a:off x="3393317" y="4787120"/>
              <a:ext cx="4049201" cy="322424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040" h="322424">
                  <a:moveTo>
                    <a:pt x="2381" y="0"/>
                  </a:moveTo>
                  <a:lnTo>
                    <a:pt x="1006193" y="1148"/>
                  </a:lnTo>
                  <a:lnTo>
                    <a:pt x="2534901" y="212896"/>
                  </a:lnTo>
                  <a:lnTo>
                    <a:pt x="5271040" y="212979"/>
                  </a:lnTo>
                  <a:lnTo>
                    <a:pt x="5271040" y="322424"/>
                  </a:lnTo>
                  <a:lnTo>
                    <a:pt x="2527840" y="322424"/>
                  </a:lnTo>
                  <a:lnTo>
                    <a:pt x="985010" y="100002"/>
                  </a:lnTo>
                  <a:lnTo>
                    <a:pt x="0" y="100002"/>
                  </a:lnTo>
                  <a:cubicBezTo>
                    <a:pt x="794" y="68255"/>
                    <a:pt x="1587" y="31747"/>
                    <a:pt x="2381" y="0"/>
                  </a:cubicBezTo>
                  <a:close/>
                </a:path>
              </a:pathLst>
            </a:custGeom>
            <a:solidFill>
              <a:srgbClr val="FF0066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5" name="Freeform 174"/>
            <p:cNvSpPr/>
            <p:nvPr/>
          </p:nvSpPr>
          <p:spPr>
            <a:xfrm>
              <a:off x="3393103" y="4879387"/>
              <a:ext cx="4049415" cy="331949"/>
            </a:xfrm>
            <a:custGeom>
              <a:avLst/>
              <a:gdLst>
                <a:gd name="connsiteX0" fmla="*/ 0 w 5271040"/>
                <a:gd name="connsiteY0" fmla="*/ 0 h 324806"/>
                <a:gd name="connsiteX1" fmla="*/ 1006193 w 5271040"/>
                <a:gd name="connsiteY1" fmla="*/ 3530 h 324806"/>
                <a:gd name="connsiteX2" fmla="*/ 2534901 w 5271040"/>
                <a:gd name="connsiteY2" fmla="*/ 222422 h 324806"/>
                <a:gd name="connsiteX3" fmla="*/ 5271040 w 5271040"/>
                <a:gd name="connsiteY3" fmla="*/ 215361 h 324806"/>
                <a:gd name="connsiteX4" fmla="*/ 5271040 w 5271040"/>
                <a:gd name="connsiteY4" fmla="*/ 324806 h 324806"/>
                <a:gd name="connsiteX5" fmla="*/ 2527840 w 5271040"/>
                <a:gd name="connsiteY5" fmla="*/ 324806 h 324806"/>
                <a:gd name="connsiteX6" fmla="*/ 985010 w 5271040"/>
                <a:gd name="connsiteY6" fmla="*/ 102384 h 324806"/>
                <a:gd name="connsiteX7" fmla="*/ 0 w 5271040"/>
                <a:gd name="connsiteY7" fmla="*/ 102384 h 324806"/>
                <a:gd name="connsiteX8" fmla="*/ 0 w 5271040"/>
                <a:gd name="connsiteY8" fmla="*/ 0 h 324806"/>
                <a:gd name="connsiteX0" fmla="*/ 2381 w 5271040"/>
                <a:gd name="connsiteY0" fmla="*/ 3614 h 321276"/>
                <a:gd name="connsiteX1" fmla="*/ 1006193 w 5271040"/>
                <a:gd name="connsiteY1" fmla="*/ 0 h 321276"/>
                <a:gd name="connsiteX2" fmla="*/ 2534901 w 5271040"/>
                <a:gd name="connsiteY2" fmla="*/ 218892 h 321276"/>
                <a:gd name="connsiteX3" fmla="*/ 5271040 w 5271040"/>
                <a:gd name="connsiteY3" fmla="*/ 211831 h 321276"/>
                <a:gd name="connsiteX4" fmla="*/ 5271040 w 5271040"/>
                <a:gd name="connsiteY4" fmla="*/ 321276 h 321276"/>
                <a:gd name="connsiteX5" fmla="*/ 2527840 w 5271040"/>
                <a:gd name="connsiteY5" fmla="*/ 321276 h 321276"/>
                <a:gd name="connsiteX6" fmla="*/ 985010 w 5271040"/>
                <a:gd name="connsiteY6" fmla="*/ 98854 h 321276"/>
                <a:gd name="connsiteX7" fmla="*/ 0 w 5271040"/>
                <a:gd name="connsiteY7" fmla="*/ 98854 h 321276"/>
                <a:gd name="connsiteX8" fmla="*/ 2381 w 5271040"/>
                <a:gd name="connsiteY8" fmla="*/ 3614 h 321276"/>
                <a:gd name="connsiteX0" fmla="*/ 229 w 5271270"/>
                <a:gd name="connsiteY0" fmla="*/ 0 h 324805"/>
                <a:gd name="connsiteX1" fmla="*/ 1006423 w 5271270"/>
                <a:gd name="connsiteY1" fmla="*/ 3529 h 324805"/>
                <a:gd name="connsiteX2" fmla="*/ 2535131 w 5271270"/>
                <a:gd name="connsiteY2" fmla="*/ 222421 h 324805"/>
                <a:gd name="connsiteX3" fmla="*/ 5271270 w 5271270"/>
                <a:gd name="connsiteY3" fmla="*/ 215360 h 324805"/>
                <a:gd name="connsiteX4" fmla="*/ 5271270 w 5271270"/>
                <a:gd name="connsiteY4" fmla="*/ 324805 h 324805"/>
                <a:gd name="connsiteX5" fmla="*/ 2528070 w 5271270"/>
                <a:gd name="connsiteY5" fmla="*/ 324805 h 324805"/>
                <a:gd name="connsiteX6" fmla="*/ 985240 w 5271270"/>
                <a:gd name="connsiteY6" fmla="*/ 102383 h 324805"/>
                <a:gd name="connsiteX7" fmla="*/ 230 w 5271270"/>
                <a:gd name="connsiteY7" fmla="*/ 102383 h 324805"/>
                <a:gd name="connsiteX8" fmla="*/ 229 w 5271270"/>
                <a:gd name="connsiteY8" fmla="*/ 0 h 324805"/>
                <a:gd name="connsiteX0" fmla="*/ 229 w 5271270"/>
                <a:gd name="connsiteY0" fmla="*/ 3614 h 321276"/>
                <a:gd name="connsiteX1" fmla="*/ 1006423 w 5271270"/>
                <a:gd name="connsiteY1" fmla="*/ 0 h 321276"/>
                <a:gd name="connsiteX2" fmla="*/ 2535131 w 5271270"/>
                <a:gd name="connsiteY2" fmla="*/ 218892 h 321276"/>
                <a:gd name="connsiteX3" fmla="*/ 5271270 w 5271270"/>
                <a:gd name="connsiteY3" fmla="*/ 211831 h 321276"/>
                <a:gd name="connsiteX4" fmla="*/ 5271270 w 5271270"/>
                <a:gd name="connsiteY4" fmla="*/ 321276 h 321276"/>
                <a:gd name="connsiteX5" fmla="*/ 2528070 w 5271270"/>
                <a:gd name="connsiteY5" fmla="*/ 321276 h 321276"/>
                <a:gd name="connsiteX6" fmla="*/ 985240 w 5271270"/>
                <a:gd name="connsiteY6" fmla="*/ 98854 h 321276"/>
                <a:gd name="connsiteX7" fmla="*/ 230 w 5271270"/>
                <a:gd name="connsiteY7" fmla="*/ 98854 h 321276"/>
                <a:gd name="connsiteX8" fmla="*/ 229 w 5271270"/>
                <a:gd name="connsiteY8" fmla="*/ 3614 h 321276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20040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0 h 322424"/>
                <a:gd name="connsiteX1" fmla="*/ 1006193 w 5271040"/>
                <a:gd name="connsiteY1" fmla="*/ 1148 h 322424"/>
                <a:gd name="connsiteX2" fmla="*/ 2534901 w 5271040"/>
                <a:gd name="connsiteY2" fmla="*/ 212896 h 322424"/>
                <a:gd name="connsiteX3" fmla="*/ 5271040 w 5271040"/>
                <a:gd name="connsiteY3" fmla="*/ 212979 h 322424"/>
                <a:gd name="connsiteX4" fmla="*/ 5271040 w 5271040"/>
                <a:gd name="connsiteY4" fmla="*/ 322424 h 322424"/>
                <a:gd name="connsiteX5" fmla="*/ 2527840 w 5271040"/>
                <a:gd name="connsiteY5" fmla="*/ 322424 h 322424"/>
                <a:gd name="connsiteX6" fmla="*/ 985010 w 5271040"/>
                <a:gd name="connsiteY6" fmla="*/ 100002 h 322424"/>
                <a:gd name="connsiteX7" fmla="*/ 0 w 5271040"/>
                <a:gd name="connsiteY7" fmla="*/ 100002 h 322424"/>
                <a:gd name="connsiteX8" fmla="*/ 2381 w 5271040"/>
                <a:gd name="connsiteY8" fmla="*/ 0 h 322424"/>
                <a:gd name="connsiteX0" fmla="*/ 2381 w 5271040"/>
                <a:gd name="connsiteY0" fmla="*/ 8377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1 w 5271040"/>
                <a:gd name="connsiteY8" fmla="*/ 8377 h 330801"/>
                <a:gd name="connsiteX0" fmla="*/ 229 w 5271270"/>
                <a:gd name="connsiteY0" fmla="*/ 3615 h 330801"/>
                <a:gd name="connsiteX1" fmla="*/ 980229 w 5271270"/>
                <a:gd name="connsiteY1" fmla="*/ 0 h 330801"/>
                <a:gd name="connsiteX2" fmla="*/ 2535131 w 5271270"/>
                <a:gd name="connsiteY2" fmla="*/ 221273 h 330801"/>
                <a:gd name="connsiteX3" fmla="*/ 5271270 w 5271270"/>
                <a:gd name="connsiteY3" fmla="*/ 221356 h 330801"/>
                <a:gd name="connsiteX4" fmla="*/ 5271270 w 5271270"/>
                <a:gd name="connsiteY4" fmla="*/ 330801 h 330801"/>
                <a:gd name="connsiteX5" fmla="*/ 2528070 w 5271270"/>
                <a:gd name="connsiteY5" fmla="*/ 330801 h 330801"/>
                <a:gd name="connsiteX6" fmla="*/ 985240 w 5271270"/>
                <a:gd name="connsiteY6" fmla="*/ 108379 h 330801"/>
                <a:gd name="connsiteX7" fmla="*/ 230 w 5271270"/>
                <a:gd name="connsiteY7" fmla="*/ 108379 h 330801"/>
                <a:gd name="connsiteX8" fmla="*/ 229 w 5271270"/>
                <a:gd name="connsiteY8" fmla="*/ 3615 h 330801"/>
                <a:gd name="connsiteX0" fmla="*/ 2380 w 5271040"/>
                <a:gd name="connsiteY0" fmla="*/ 0 h 334330"/>
                <a:gd name="connsiteX1" fmla="*/ 979999 w 5271040"/>
                <a:gd name="connsiteY1" fmla="*/ 3529 h 334330"/>
                <a:gd name="connsiteX2" fmla="*/ 2534901 w 5271040"/>
                <a:gd name="connsiteY2" fmla="*/ 224802 h 334330"/>
                <a:gd name="connsiteX3" fmla="*/ 5271040 w 5271040"/>
                <a:gd name="connsiteY3" fmla="*/ 224885 h 334330"/>
                <a:gd name="connsiteX4" fmla="*/ 5271040 w 5271040"/>
                <a:gd name="connsiteY4" fmla="*/ 334330 h 334330"/>
                <a:gd name="connsiteX5" fmla="*/ 2527840 w 5271040"/>
                <a:gd name="connsiteY5" fmla="*/ 334330 h 334330"/>
                <a:gd name="connsiteX6" fmla="*/ 985010 w 5271040"/>
                <a:gd name="connsiteY6" fmla="*/ 111908 h 334330"/>
                <a:gd name="connsiteX7" fmla="*/ 0 w 5271040"/>
                <a:gd name="connsiteY7" fmla="*/ 111908 h 334330"/>
                <a:gd name="connsiteX8" fmla="*/ 2380 w 5271040"/>
                <a:gd name="connsiteY8" fmla="*/ 0 h 334330"/>
                <a:gd name="connsiteX0" fmla="*/ 2380 w 5271040"/>
                <a:gd name="connsiteY0" fmla="*/ 3615 h 330801"/>
                <a:gd name="connsiteX1" fmla="*/ 979999 w 5271040"/>
                <a:gd name="connsiteY1" fmla="*/ 0 h 330801"/>
                <a:gd name="connsiteX2" fmla="*/ 2534901 w 5271040"/>
                <a:gd name="connsiteY2" fmla="*/ 221273 h 330801"/>
                <a:gd name="connsiteX3" fmla="*/ 5271040 w 5271040"/>
                <a:gd name="connsiteY3" fmla="*/ 221356 h 330801"/>
                <a:gd name="connsiteX4" fmla="*/ 5271040 w 5271040"/>
                <a:gd name="connsiteY4" fmla="*/ 330801 h 330801"/>
                <a:gd name="connsiteX5" fmla="*/ 2527840 w 5271040"/>
                <a:gd name="connsiteY5" fmla="*/ 330801 h 330801"/>
                <a:gd name="connsiteX6" fmla="*/ 985010 w 5271040"/>
                <a:gd name="connsiteY6" fmla="*/ 108379 h 330801"/>
                <a:gd name="connsiteX7" fmla="*/ 0 w 5271040"/>
                <a:gd name="connsiteY7" fmla="*/ 108379 h 330801"/>
                <a:gd name="connsiteX8" fmla="*/ 2380 w 5271040"/>
                <a:gd name="connsiteY8" fmla="*/ 3615 h 330801"/>
                <a:gd name="connsiteX0" fmla="*/ 229 w 5271270"/>
                <a:gd name="connsiteY0" fmla="*/ 0 h 331949"/>
                <a:gd name="connsiteX1" fmla="*/ 980229 w 5271270"/>
                <a:gd name="connsiteY1" fmla="*/ 1148 h 331949"/>
                <a:gd name="connsiteX2" fmla="*/ 2535131 w 5271270"/>
                <a:gd name="connsiteY2" fmla="*/ 222421 h 331949"/>
                <a:gd name="connsiteX3" fmla="*/ 5271270 w 5271270"/>
                <a:gd name="connsiteY3" fmla="*/ 222504 h 331949"/>
                <a:gd name="connsiteX4" fmla="*/ 5271270 w 5271270"/>
                <a:gd name="connsiteY4" fmla="*/ 331949 h 331949"/>
                <a:gd name="connsiteX5" fmla="*/ 2528070 w 5271270"/>
                <a:gd name="connsiteY5" fmla="*/ 331949 h 331949"/>
                <a:gd name="connsiteX6" fmla="*/ 985240 w 5271270"/>
                <a:gd name="connsiteY6" fmla="*/ 109527 h 331949"/>
                <a:gd name="connsiteX7" fmla="*/ 230 w 5271270"/>
                <a:gd name="connsiteY7" fmla="*/ 109527 h 331949"/>
                <a:gd name="connsiteX8" fmla="*/ 229 w 5271270"/>
                <a:gd name="connsiteY8" fmla="*/ 0 h 331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1270" h="331949">
                  <a:moveTo>
                    <a:pt x="229" y="0"/>
                  </a:moveTo>
                  <a:lnTo>
                    <a:pt x="980229" y="1148"/>
                  </a:lnTo>
                  <a:lnTo>
                    <a:pt x="2535131" y="222421"/>
                  </a:lnTo>
                  <a:lnTo>
                    <a:pt x="5271270" y="222504"/>
                  </a:lnTo>
                  <a:lnTo>
                    <a:pt x="5271270" y="331949"/>
                  </a:lnTo>
                  <a:lnTo>
                    <a:pt x="2528070" y="331949"/>
                  </a:lnTo>
                  <a:lnTo>
                    <a:pt x="985240" y="109527"/>
                  </a:lnTo>
                  <a:lnTo>
                    <a:pt x="230" y="109527"/>
                  </a:lnTo>
                  <a:cubicBezTo>
                    <a:pt x="1024" y="77780"/>
                    <a:pt x="-565" y="31747"/>
                    <a:pt x="229" y="0"/>
                  </a:cubicBezTo>
                  <a:close/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6" name="Rectangle 175"/>
            <p:cNvSpPr/>
            <p:nvPr/>
          </p:nvSpPr>
          <p:spPr>
            <a:xfrm>
              <a:off x="2322476" y="5312855"/>
              <a:ext cx="2100974" cy="28803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FPC</a:t>
              </a:r>
            </a:p>
          </p:txBody>
        </p:sp>
        <p:sp>
          <p:nvSpPr>
            <p:cNvPr id="177" name="Rectangle 176"/>
            <p:cNvSpPr/>
            <p:nvPr/>
          </p:nvSpPr>
          <p:spPr>
            <a:xfrm>
              <a:off x="2322476" y="5600778"/>
              <a:ext cx="2100975" cy="7902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Rectangle 177"/>
            <p:cNvSpPr/>
            <p:nvPr/>
          </p:nvSpPr>
          <p:spPr>
            <a:xfrm>
              <a:off x="2322476" y="5207686"/>
              <a:ext cx="2100975" cy="95916"/>
            </a:xfrm>
            <a:prstGeom prst="rect">
              <a:avLst/>
            </a:prstGeom>
            <a:solidFill>
              <a:srgbClr val="FF006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TextBox 178"/>
            <p:cNvSpPr txBox="1"/>
            <p:nvPr/>
          </p:nvSpPr>
          <p:spPr>
            <a:xfrm>
              <a:off x="3618831" y="5157006"/>
              <a:ext cx="516589" cy="312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DVDD</a:t>
              </a:r>
            </a:p>
          </p:txBody>
        </p:sp>
        <p:sp>
          <p:nvSpPr>
            <p:cNvPr id="180" name="TextBox 179"/>
            <p:cNvSpPr txBox="1"/>
            <p:nvPr/>
          </p:nvSpPr>
          <p:spPr>
            <a:xfrm>
              <a:off x="3618831" y="5549677"/>
              <a:ext cx="516589" cy="312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DGND</a:t>
              </a:r>
            </a:p>
          </p:txBody>
        </p:sp>
        <p:sp>
          <p:nvSpPr>
            <p:cNvPr id="181" name="TextBox 180"/>
            <p:cNvSpPr txBox="1"/>
            <p:nvPr/>
          </p:nvSpPr>
          <p:spPr>
            <a:xfrm>
              <a:off x="3618831" y="4937380"/>
              <a:ext cx="516589" cy="312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DVDD</a:t>
              </a:r>
            </a:p>
          </p:txBody>
        </p:sp>
        <p:sp>
          <p:nvSpPr>
            <p:cNvPr id="182" name="TextBox 181"/>
            <p:cNvSpPr txBox="1"/>
            <p:nvPr/>
          </p:nvSpPr>
          <p:spPr>
            <a:xfrm>
              <a:off x="3618831" y="4729684"/>
              <a:ext cx="516589" cy="312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DVDD</a:t>
              </a:r>
            </a:p>
          </p:txBody>
        </p:sp>
        <p:sp>
          <p:nvSpPr>
            <p:cNvPr id="183" name="TextBox 182"/>
            <p:cNvSpPr txBox="1"/>
            <p:nvPr/>
          </p:nvSpPr>
          <p:spPr>
            <a:xfrm>
              <a:off x="3618831" y="5798199"/>
              <a:ext cx="516589" cy="312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DGND</a:t>
              </a:r>
            </a:p>
          </p:txBody>
        </p:sp>
        <p:sp>
          <p:nvSpPr>
            <p:cNvPr id="184" name="TextBox 183"/>
            <p:cNvSpPr txBox="1"/>
            <p:nvPr/>
          </p:nvSpPr>
          <p:spPr>
            <a:xfrm>
              <a:off x="3618831" y="6005351"/>
              <a:ext cx="516589" cy="312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Arial"/>
                  <a:cs typeface="Arial"/>
                </a:rPr>
                <a:t>DGND</a:t>
              </a:r>
            </a:p>
          </p:txBody>
        </p:sp>
        <p:sp>
          <p:nvSpPr>
            <p:cNvPr id="185" name="TextBox 184"/>
            <p:cNvSpPr txBox="1"/>
            <p:nvPr/>
          </p:nvSpPr>
          <p:spPr>
            <a:xfrm>
              <a:off x="5925111" y="5923693"/>
              <a:ext cx="1559822" cy="416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Flex power extension</a:t>
              </a:r>
              <a:endParaRPr lang="fr-FR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6" name="Rectangle 185"/>
            <p:cNvSpPr/>
            <p:nvPr/>
          </p:nvSpPr>
          <p:spPr>
            <a:xfrm>
              <a:off x="2322476" y="3022062"/>
              <a:ext cx="3716447" cy="1525813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7" name="Rectangle 186"/>
            <p:cNvSpPr/>
            <p:nvPr/>
          </p:nvSpPr>
          <p:spPr>
            <a:xfrm>
              <a:off x="2322475" y="4694666"/>
              <a:ext cx="3713765" cy="1525813"/>
            </a:xfrm>
            <a:prstGeom prst="rect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" name="Rectangle 7"/>
          <p:cNvSpPr/>
          <p:nvPr/>
        </p:nvSpPr>
        <p:spPr>
          <a:xfrm>
            <a:off x="1223303" y="2293635"/>
            <a:ext cx="899571" cy="1733831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055" tIns="34528" rIns="69055" bIns="34528" rtlCol="0" anchor="ctr"/>
          <a:lstStyle/>
          <a:p>
            <a:pPr algn="ctr"/>
            <a:endParaRPr lang="en-GB"/>
          </a:p>
        </p:txBody>
      </p:sp>
      <p:sp>
        <p:nvSpPr>
          <p:cNvPr id="97" name="Rectangle 96"/>
          <p:cNvSpPr/>
          <p:nvPr/>
        </p:nvSpPr>
        <p:spPr>
          <a:xfrm>
            <a:off x="2186210" y="2293635"/>
            <a:ext cx="899571" cy="1733831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055" tIns="34528" rIns="69055" bIns="34528"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457205" y="713327"/>
            <a:ext cx="4127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Antonello</a:t>
            </a:r>
            <a:r>
              <a:rPr lang="en-US" dirty="0" smtClean="0">
                <a:solidFill>
                  <a:srgbClr val="0000FF"/>
                </a:solidFill>
              </a:rPr>
              <a:t> Di Mauro, Stave PRR 4/27/2017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631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5414"/>
            <a:ext cx="9144000" cy="6908827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471C3-FF52-3847-8672-8F8A14A4DF70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8861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792" y="-31751"/>
            <a:ext cx="9177583" cy="6921501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471C3-FF52-3847-8672-8F8A14A4DF70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1983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Cost &amp; Schedule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2031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3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Cost Basis For Electronics</a:t>
            </a:r>
            <a:endParaRPr lang="en-US" sz="36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t="6977" b="6977"/>
          <a:stretch>
            <a:fillRect/>
          </a:stretch>
        </p:blipFill>
        <p:spPr>
          <a:xfrm>
            <a:off x="566360" y="1600200"/>
            <a:ext cx="8120440" cy="4465929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D56CA-81F4-B847-920B-889BA54EDC44}" type="slidenum">
              <a:rPr lang="en-US" smtClean="0"/>
              <a:t>44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799588" y="4270256"/>
            <a:ext cx="1182362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48(+40%)</a:t>
            </a:r>
          </a:p>
          <a:p>
            <a:r>
              <a:rPr lang="en-US" dirty="0" err="1" smtClean="0">
                <a:solidFill>
                  <a:srgbClr val="FF0000"/>
                </a:solidFill>
              </a:rPr>
              <a:t>sPHENIX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6423414" y="4257556"/>
            <a:ext cx="129786" cy="36933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2364019" y="1048306"/>
            <a:ext cx="43974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J. </a:t>
            </a:r>
            <a:r>
              <a:rPr lang="pt-BR" dirty="0" err="1"/>
              <a:t>Phys</a:t>
            </a:r>
            <a:r>
              <a:rPr lang="pt-BR" dirty="0"/>
              <a:t>. </a:t>
            </a:r>
            <a:r>
              <a:rPr lang="pt-BR" dirty="0" err="1"/>
              <a:t>G</a:t>
            </a:r>
            <a:r>
              <a:rPr lang="pt-BR" dirty="0"/>
              <a:t>: Nucl. Part. </a:t>
            </a:r>
            <a:r>
              <a:rPr lang="pt-BR" dirty="0" err="1"/>
              <a:t>Phys</a:t>
            </a:r>
            <a:r>
              <a:rPr lang="pt-BR" dirty="0"/>
              <a:t>. </a:t>
            </a:r>
            <a:r>
              <a:rPr lang="pt-BR" b="1" dirty="0"/>
              <a:t>41 </a:t>
            </a:r>
            <a:r>
              <a:rPr lang="pt-BR" dirty="0"/>
              <a:t>(2014) 087002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041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05"/>
            <a:ext cx="81788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ALICE Stave and Global Support Structure</a:t>
            </a:r>
            <a:br>
              <a:rPr lang="en-US" sz="3200" dirty="0" smtClean="0"/>
            </a:br>
            <a:r>
              <a:rPr lang="en-US" sz="3200" dirty="0" smtClean="0"/>
              <a:t>Cost and Schedule Basis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D56CA-81F4-B847-920B-889BA54EDC44}" type="slidenum">
              <a:rPr lang="en-US" smtClean="0"/>
              <a:t>45</a:t>
            </a:fld>
            <a:endParaRPr lang="en-US"/>
          </a:p>
        </p:txBody>
      </p:sp>
      <p:pic>
        <p:nvPicPr>
          <p:cNvPr id="29" name="Content Placeholder 28" descr="alice_its_tdr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82" t="1257" r="5796" b="1257"/>
          <a:stretch/>
        </p:blipFill>
        <p:spPr>
          <a:xfrm>
            <a:off x="238638" y="2360871"/>
            <a:ext cx="3944178" cy="3475037"/>
          </a:xfrm>
        </p:spPr>
      </p:pic>
      <p:sp>
        <p:nvSpPr>
          <p:cNvPr id="30" name="Rectangle 29"/>
          <p:cNvSpPr/>
          <p:nvPr/>
        </p:nvSpPr>
        <p:spPr>
          <a:xfrm>
            <a:off x="615621" y="5637121"/>
            <a:ext cx="43974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J. </a:t>
            </a:r>
            <a:r>
              <a:rPr lang="pt-BR" dirty="0" err="1"/>
              <a:t>Phys</a:t>
            </a:r>
            <a:r>
              <a:rPr lang="pt-BR" dirty="0"/>
              <a:t>. </a:t>
            </a:r>
            <a:r>
              <a:rPr lang="pt-BR" dirty="0" err="1"/>
              <a:t>G</a:t>
            </a:r>
            <a:r>
              <a:rPr lang="pt-BR" dirty="0"/>
              <a:t>: Nucl. Part. </a:t>
            </a:r>
            <a:r>
              <a:rPr lang="pt-BR" dirty="0" err="1"/>
              <a:t>Phys</a:t>
            </a:r>
            <a:r>
              <a:rPr lang="pt-BR" dirty="0"/>
              <a:t>. </a:t>
            </a:r>
            <a:r>
              <a:rPr lang="pt-BR" b="1" dirty="0"/>
              <a:t>41 </a:t>
            </a:r>
            <a:r>
              <a:rPr lang="pt-BR" dirty="0"/>
              <a:t>(2014) 087002</a:t>
            </a:r>
            <a:endParaRPr lang="en-US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500" y="1945626"/>
            <a:ext cx="5105400" cy="370840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700946" y="5193822"/>
            <a:ext cx="2426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ALICE Stave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457200" y="1054122"/>
            <a:ext cx="2326482" cy="1384277"/>
            <a:chOff x="4343400" y="990600"/>
            <a:chExt cx="3818732" cy="259080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43400" y="990600"/>
              <a:ext cx="3818732" cy="2590800"/>
            </a:xfrm>
            <a:prstGeom prst="rect">
              <a:avLst/>
            </a:prstGeom>
            <a:ln w="19050">
              <a:solidFill>
                <a:schemeClr val="accent1">
                  <a:shade val="50000"/>
                </a:schemeClr>
              </a:solidFill>
            </a:ln>
          </p:spPr>
        </p:pic>
        <p:sp>
          <p:nvSpPr>
            <p:cNvPr id="12" name="Rectangle 11"/>
            <p:cNvSpPr/>
            <p:nvPr/>
          </p:nvSpPr>
          <p:spPr>
            <a:xfrm>
              <a:off x="5791200" y="3436299"/>
              <a:ext cx="1143000" cy="145101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924800" y="3360099"/>
              <a:ext cx="228600" cy="221301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07244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664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1263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785" y="125057"/>
            <a:ext cx="8227684" cy="115643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HICs Assembly Lab @CCNU  </a:t>
            </a:r>
            <a:br>
              <a:rPr lang="en-US" dirty="0" smtClean="0"/>
            </a:br>
            <a:r>
              <a:rPr lang="en-US" sz="2000" dirty="0"/>
              <a:t>	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>
                <a:solidFill>
                  <a:srgbClr val="0000FF"/>
                </a:solidFill>
              </a:rPr>
              <a:t>space ~ 70m</a:t>
            </a:r>
            <a:r>
              <a:rPr lang="en-US" sz="2000" baseline="30000" dirty="0" smtClean="0">
                <a:solidFill>
                  <a:srgbClr val="0000FF"/>
                </a:solidFill>
              </a:rPr>
              <a:t>2 </a:t>
            </a:r>
            <a:r>
              <a:rPr lang="en-US" sz="2000" dirty="0" smtClean="0">
                <a:solidFill>
                  <a:srgbClr val="0000FF"/>
                </a:solidFill>
              </a:rPr>
              <a:t>(1K clean room); 20m</a:t>
            </a:r>
            <a:r>
              <a:rPr lang="en-US" sz="2000" baseline="30000" dirty="0" smtClean="0">
                <a:solidFill>
                  <a:srgbClr val="0000FF"/>
                </a:solidFill>
              </a:rPr>
              <a:t>2</a:t>
            </a:r>
            <a:r>
              <a:rPr lang="en-US" sz="2000" dirty="0" smtClean="0">
                <a:solidFill>
                  <a:srgbClr val="0000FF"/>
                </a:solidFill>
              </a:rPr>
              <a:t> (10K clean room, 2.9m head room)</a:t>
            </a:r>
            <a:endParaRPr lang="en-US" sz="2000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52" y="3489786"/>
            <a:ext cx="9108411" cy="28580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171" y="1381065"/>
            <a:ext cx="3183384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Chip and FPC gluing </a:t>
            </a: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Gluing FPC/MAPS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Chip mounting </a:t>
            </a: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Wire Bonding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Electrical circuit testing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S</a:t>
            </a:r>
            <a:r>
              <a:rPr lang="en-US" dirty="0" smtClean="0"/>
              <a:t>torage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553200" y="2484500"/>
            <a:ext cx="24545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 Doing at present: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Stave assembly 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No carbon structures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08204" y="4996069"/>
            <a:ext cx="9667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storage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75454" y="5185417"/>
            <a:ext cx="21110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Gluing &amp; assembly </a:t>
            </a:r>
          </a:p>
          <a:p>
            <a:r>
              <a:rPr lang="en-US" sz="2000" dirty="0" smtClean="0">
                <a:solidFill>
                  <a:srgbClr val="FFFF00"/>
                </a:solidFill>
              </a:rPr>
              <a:t>tables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00800" y="4687403"/>
            <a:ext cx="13217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Test bench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53887" y="3407829"/>
            <a:ext cx="17157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Chip mounting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28392" y="3771745"/>
            <a:ext cx="16005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Wire bonding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17709" y="1565737"/>
            <a:ext cx="35538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Machine shop: (Sun, </a:t>
            </a:r>
            <a:r>
              <a:rPr lang="en-US" dirty="0" err="1" smtClean="0"/>
              <a:t>Daming</a:t>
            </a:r>
            <a:r>
              <a:rPr lang="en-US" dirty="0" smtClean="0"/>
              <a:t>, Tech.)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CNC etc. 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Simple mechanical structures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6473F-544F-A844-A6FB-471A24A6293A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21282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2" y="2"/>
            <a:ext cx="4096369" cy="96740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CCNU Plan </a:t>
            </a:r>
            <a:r>
              <a:rPr lang="mr-IN" dirty="0" smtClean="0"/>
              <a:t>–</a:t>
            </a:r>
            <a:r>
              <a:rPr lang="en-US" dirty="0" smtClean="0"/>
              <a:t> Cont.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746" y="967408"/>
            <a:ext cx="4598192" cy="5473149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Experts and Designers of  ALICE MAPS/ALPIDE on-chip electronics</a:t>
            </a:r>
          </a:p>
          <a:p>
            <a:pPr lvl="1"/>
            <a:r>
              <a:rPr lang="en-US" dirty="0" smtClean="0"/>
              <a:t>Analogy circuit </a:t>
            </a:r>
            <a:r>
              <a:rPr lang="mr-IN" dirty="0" smtClean="0"/>
              <a:t>–</a:t>
            </a:r>
            <a:r>
              <a:rPr lang="en-US" dirty="0" smtClean="0"/>
              <a:t> Dr. </a:t>
            </a:r>
            <a:r>
              <a:rPr lang="en-US" dirty="0" err="1" smtClean="0"/>
              <a:t>Chaosong</a:t>
            </a:r>
            <a:r>
              <a:rPr lang="en-US" dirty="0" smtClean="0"/>
              <a:t> Gao</a:t>
            </a:r>
          </a:p>
          <a:p>
            <a:pPr lvl="1"/>
            <a:r>
              <a:rPr lang="en-US" dirty="0" smtClean="0"/>
              <a:t>Digital circuit </a:t>
            </a:r>
            <a:r>
              <a:rPr lang="mr-IN" dirty="0" smtClean="0"/>
              <a:t>–</a:t>
            </a:r>
            <a:r>
              <a:rPr lang="en-US" dirty="0" smtClean="0"/>
              <a:t> Dr. Ping Yang</a:t>
            </a:r>
          </a:p>
          <a:p>
            <a:pPr lvl="1"/>
            <a:r>
              <a:rPr lang="en-US" dirty="0" smtClean="0"/>
              <a:t>They will help us!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PLAC </a:t>
            </a:r>
            <a:r>
              <a:rPr lang="mr-IN" dirty="0" smtClean="0"/>
              <a:t>–</a:t>
            </a:r>
            <a:r>
              <a:rPr lang="en-US" dirty="0" smtClean="0"/>
              <a:t> Pixel Lab At CCNU</a:t>
            </a:r>
          </a:p>
          <a:p>
            <a:pPr lvl="1"/>
            <a:r>
              <a:rPr lang="en-US" dirty="0" smtClean="0"/>
              <a:t>Also interested in mechanical system integration </a:t>
            </a:r>
          </a:p>
          <a:p>
            <a:pPr lvl="1"/>
            <a:r>
              <a:rPr lang="en-US" dirty="0" smtClean="0"/>
              <a:t>Plan to hire a full time engineer to work on </a:t>
            </a:r>
            <a:r>
              <a:rPr lang="en-US" dirty="0" err="1" smtClean="0"/>
              <a:t>sPHENIX</a:t>
            </a:r>
            <a:r>
              <a:rPr lang="en-US" dirty="0" smtClean="0"/>
              <a:t> integration effort  </a:t>
            </a:r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Visit LANL 6-12 months, work on preliminary conceptual design for the MVTX/INTT/TPC</a:t>
            </a:r>
          </a:p>
          <a:p>
            <a:pPr lvl="2"/>
            <a:endParaRPr lang="en-US" dirty="0" smtClean="0"/>
          </a:p>
          <a:p>
            <a:r>
              <a:rPr lang="en-US" dirty="0" smtClean="0"/>
              <a:t>Physics simulation and analysis</a:t>
            </a:r>
          </a:p>
          <a:p>
            <a:pPr lvl="1"/>
            <a:r>
              <a:rPr lang="en-US" dirty="0" smtClean="0"/>
              <a:t>Many students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6844" y="483703"/>
            <a:ext cx="3834213" cy="25255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6843" y="3561393"/>
            <a:ext cx="3619371" cy="27881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15987" y="598075"/>
            <a:ext cx="562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Gao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53859" y="614597"/>
            <a:ext cx="637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Yang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02239" y="3540135"/>
            <a:ext cx="19439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PLAC Ass. Director 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Dr. </a:t>
            </a:r>
            <a:r>
              <a:rPr lang="en-US" b="1" dirty="0" err="1" smtClean="0">
                <a:solidFill>
                  <a:srgbClr val="FFFF00"/>
                </a:solidFill>
              </a:rPr>
              <a:t>Xiangming</a:t>
            </a:r>
            <a:r>
              <a:rPr lang="en-US" b="1" dirty="0" smtClean="0">
                <a:solidFill>
                  <a:srgbClr val="FFFF00"/>
                </a:solidFill>
              </a:rPr>
              <a:t> Sun 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6473F-544F-A844-A6FB-471A24A6293A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5222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1025067"/>
          </a:xfrm>
        </p:spPr>
        <p:txBody>
          <a:bodyPr/>
          <a:lstStyle/>
          <a:p>
            <a:r>
              <a:rPr lang="en-US" dirty="0" smtClean="0"/>
              <a:t>MVTX R&amp;D Status and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25067"/>
            <a:ext cx="8229600" cy="5331284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Readout R&amp;D</a:t>
            </a:r>
          </a:p>
          <a:p>
            <a:pPr lvl="1"/>
            <a:r>
              <a:rPr lang="en-US" dirty="0" smtClean="0"/>
              <a:t>5 single-chip MAPS tested at LANL</a:t>
            </a:r>
          </a:p>
          <a:p>
            <a:pPr lvl="1"/>
            <a:r>
              <a:rPr lang="en-US" dirty="0" err="1" smtClean="0"/>
              <a:t>Workfest</a:t>
            </a:r>
            <a:r>
              <a:rPr lang="en-US" dirty="0" smtClean="0"/>
              <a:t> @UT-Austin, 4/19-20</a:t>
            </a:r>
          </a:p>
          <a:p>
            <a:pPr lvl="1"/>
            <a:r>
              <a:rPr lang="en-US" dirty="0" smtClean="0"/>
              <a:t>RUv1 available in July, will be used for LDRD telescope</a:t>
            </a:r>
          </a:p>
          <a:p>
            <a:pPr lvl="1"/>
            <a:r>
              <a:rPr lang="en-US" dirty="0" smtClean="0"/>
              <a:t>BNL/ATLAS FELIX being evaluated as the default backend  </a:t>
            </a:r>
          </a:p>
          <a:p>
            <a:pPr lvl="2"/>
            <a:r>
              <a:rPr lang="en-US" dirty="0" smtClean="0"/>
              <a:t>Computer arrived, fibers/cables ordered</a:t>
            </a:r>
          </a:p>
          <a:p>
            <a:pPr lvl="2"/>
            <a:r>
              <a:rPr lang="en-US" dirty="0"/>
              <a:t>O</a:t>
            </a:r>
            <a:r>
              <a:rPr lang="en-US" dirty="0" smtClean="0"/>
              <a:t>btain one FELIX in a few weeks   </a:t>
            </a:r>
          </a:p>
          <a:p>
            <a:pPr lvl="2"/>
            <a:r>
              <a:rPr lang="en-US" dirty="0"/>
              <a:t>“CRU” being prototyped with Altera evaluation boards, able to communicate with the </a:t>
            </a:r>
            <a:r>
              <a:rPr lang="en-US" dirty="0" smtClean="0"/>
              <a:t>RUv0 board @ UT-Austin;  </a:t>
            </a:r>
          </a:p>
          <a:p>
            <a:pPr lvl="1"/>
            <a:r>
              <a:rPr lang="en-US" b="1" dirty="0"/>
              <a:t>LANL MOSAIC test </a:t>
            </a:r>
            <a:r>
              <a:rPr lang="en-US" b="1" dirty="0" smtClean="0"/>
              <a:t>bench in operation! </a:t>
            </a:r>
          </a:p>
          <a:p>
            <a:pPr lvl="1"/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Tracker integration task force </a:t>
            </a:r>
          </a:p>
          <a:p>
            <a:pPr lvl="1"/>
            <a:r>
              <a:rPr lang="en-US" dirty="0" smtClean="0"/>
              <a:t>MVTX + INTT + TPC mechanical system integration</a:t>
            </a:r>
          </a:p>
          <a:p>
            <a:pPr lvl="1"/>
            <a:r>
              <a:rPr lang="en-US" dirty="0" smtClean="0"/>
              <a:t>Identified the major tasks</a:t>
            </a:r>
          </a:p>
          <a:p>
            <a:pPr lvl="1"/>
            <a:endParaRPr lang="en-US" dirty="0" smtClean="0"/>
          </a:p>
          <a:p>
            <a:r>
              <a:rPr lang="en-US" dirty="0">
                <a:solidFill>
                  <a:srgbClr val="FF0000"/>
                </a:solidFill>
              </a:rPr>
              <a:t>Stave production </a:t>
            </a:r>
            <a:r>
              <a:rPr lang="en-US" dirty="0" smtClean="0">
                <a:solidFill>
                  <a:srgbClr val="FF0000"/>
                </a:solidFill>
              </a:rPr>
              <a:t>@CERN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r>
              <a:rPr lang="en-US" dirty="0"/>
              <a:t>ALICE Stave Production Readiness Review 4/27, prod. Starts in June/July</a:t>
            </a:r>
          </a:p>
          <a:p>
            <a:pPr lvl="1"/>
            <a:r>
              <a:rPr lang="en-US" dirty="0"/>
              <a:t>LANL people do assembly and </a:t>
            </a:r>
            <a:r>
              <a:rPr lang="en-US" dirty="0" smtClean="0"/>
              <a:t>testing at </a:t>
            </a:r>
            <a:r>
              <a:rPr lang="en-US" dirty="0"/>
              <a:t>CERN, May – Sept. 2017 </a:t>
            </a:r>
            <a:endParaRPr lang="en-US" dirty="0" smtClean="0"/>
          </a:p>
          <a:p>
            <a:pPr lvl="1"/>
            <a:r>
              <a:rPr lang="en-US" dirty="0" smtClean="0"/>
              <a:t>MVTX plan</a:t>
            </a:r>
            <a:endParaRPr lang="en-US" dirty="0"/>
          </a:p>
          <a:p>
            <a:pPr lvl="1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47217-9595-8943-8403-8658F68531D3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645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0579"/>
          </a:xfrm>
        </p:spPr>
        <p:txBody>
          <a:bodyPr/>
          <a:lstStyle/>
          <a:p>
            <a:r>
              <a:rPr lang="en-US" dirty="0" smtClean="0"/>
              <a:t>Science </a:t>
            </a:r>
            <a:r>
              <a:rPr lang="en-US" dirty="0" smtClean="0"/>
              <a:t>of MVTX upgrade</a:t>
            </a:r>
            <a:endParaRPr lang="en-US" dirty="0" smtClean="0"/>
          </a:p>
          <a:p>
            <a:r>
              <a:rPr lang="en-US" dirty="0" smtClean="0"/>
              <a:t>Scope of MVTX proposal</a:t>
            </a:r>
          </a:p>
          <a:p>
            <a:pPr lvl="1"/>
            <a:r>
              <a:rPr lang="en-US" dirty="0" smtClean="0"/>
              <a:t>Readout</a:t>
            </a:r>
          </a:p>
          <a:p>
            <a:pPr lvl="1"/>
            <a:r>
              <a:rPr lang="en-US" dirty="0" smtClean="0"/>
              <a:t>Integration </a:t>
            </a:r>
          </a:p>
          <a:p>
            <a:pPr lvl="1"/>
            <a:r>
              <a:rPr lang="en-US" dirty="0" smtClean="0"/>
              <a:t>Cost &amp; schedule </a:t>
            </a:r>
          </a:p>
          <a:p>
            <a:r>
              <a:rPr lang="en-US" dirty="0" smtClean="0"/>
              <a:t>Organization &amp; plan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5452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Flow and Control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1749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35" t="17743" r="17087" b="52022"/>
          <a:stretch/>
        </p:blipFill>
        <p:spPr>
          <a:xfrm>
            <a:off x="3186133" y="3151607"/>
            <a:ext cx="1765856" cy="43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00753" y="2530607"/>
            <a:ext cx="1324800" cy="1242000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 rotWithShape="1"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6578" y="3977752"/>
            <a:ext cx="1281674" cy="1302611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601" y="2934119"/>
            <a:ext cx="2977721" cy="987400"/>
          </a:xfrm>
          <a:prstGeom prst="rect">
            <a:avLst/>
          </a:prstGeom>
        </p:spPr>
      </p:pic>
      <p:grpSp>
        <p:nvGrpSpPr>
          <p:cNvPr id="105" name="Group 104"/>
          <p:cNvGrpSpPr/>
          <p:nvPr/>
        </p:nvGrpSpPr>
        <p:grpSpPr>
          <a:xfrm>
            <a:off x="5034885" y="3921519"/>
            <a:ext cx="972370" cy="1296000"/>
            <a:chOff x="5500016" y="4578180"/>
            <a:chExt cx="1296493" cy="1296000"/>
          </a:xfrm>
          <a:solidFill>
            <a:schemeClr val="bg2"/>
          </a:solidFill>
        </p:grpSpPr>
        <p:sp>
          <p:nvSpPr>
            <p:cNvPr id="106" name="Rectangle 105"/>
            <p:cNvSpPr/>
            <p:nvPr/>
          </p:nvSpPr>
          <p:spPr>
            <a:xfrm>
              <a:off x="5500016" y="4578180"/>
              <a:ext cx="1296493" cy="1296000"/>
            </a:xfrm>
            <a:prstGeom prst="rect">
              <a:avLst/>
            </a:prstGeom>
            <a:grpFill/>
            <a:ln w="19050">
              <a:solidFill>
                <a:schemeClr val="tx2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"/>
            </a:p>
          </p:txBody>
        </p:sp>
        <p:pic>
          <p:nvPicPr>
            <p:cNvPr id="107" name="Picture 106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914161" y="469915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08" name="Picture 107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202201" y="469915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09" name="Picture 108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490241" y="469915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0" name="Picture 109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914161" y="498719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1" name="Picture 110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202201" y="498719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2" name="Picture 111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490241" y="498719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3" name="Picture 112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914161" y="527523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4" name="Picture 113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202201" y="527523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5" name="Picture 114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490241" y="527523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6" name="Picture 115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914161" y="556327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7" name="Picture 116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202201" y="556327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8" name="Picture 117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490241" y="556327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9" name="Picture 118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626121" y="469915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20" name="Picture 119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626121" y="498719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21" name="Picture 120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626121" y="527523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22" name="Picture 121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626121" y="5563271"/>
              <a:ext cx="242059" cy="242059"/>
            </a:xfrm>
            <a:prstGeom prst="rect">
              <a:avLst/>
            </a:prstGeom>
            <a:grpFill/>
          </p:spPr>
        </p:pic>
      </p:grpSp>
      <p:sp>
        <p:nvSpPr>
          <p:cNvPr id="124" name="TextBox 123"/>
          <p:cNvSpPr txBox="1"/>
          <p:nvPr/>
        </p:nvSpPr>
        <p:spPr>
          <a:xfrm>
            <a:off x="5173205" y="5140528"/>
            <a:ext cx="834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Power Board</a:t>
            </a:r>
            <a:endParaRPr lang="en-US" sz="1200" dirty="0"/>
          </a:p>
        </p:txBody>
      </p:sp>
      <p:sp>
        <p:nvSpPr>
          <p:cNvPr id="126" name="Rectangle 125"/>
          <p:cNvSpPr/>
          <p:nvPr/>
        </p:nvSpPr>
        <p:spPr>
          <a:xfrm>
            <a:off x="2554793" y="4415572"/>
            <a:ext cx="987827" cy="54449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Filtering Board</a:t>
            </a:r>
          </a:p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(Capacitors)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3465086" y="3587498"/>
            <a:ext cx="1286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Samtec</a:t>
            </a:r>
            <a:r>
              <a:rPr lang="en-US" sz="1200" dirty="0" smtClean="0"/>
              <a:t> </a:t>
            </a:r>
            <a:r>
              <a:rPr lang="en-US" sz="1200" dirty="0" err="1" smtClean="0"/>
              <a:t>Twinax</a:t>
            </a:r>
            <a:r>
              <a:rPr lang="en-US" sz="1200" dirty="0" smtClean="0"/>
              <a:t> “</a:t>
            </a:r>
            <a:r>
              <a:rPr lang="en-US" sz="1200" dirty="0" err="1" smtClean="0"/>
              <a:t>FireFly</a:t>
            </a:r>
            <a:r>
              <a:rPr lang="en-US" sz="1200" dirty="0" smtClean="0"/>
              <a:t>”</a:t>
            </a:r>
            <a:endParaRPr lang="en-US" sz="1200" dirty="0"/>
          </a:p>
        </p:txBody>
      </p:sp>
      <p:sp>
        <p:nvSpPr>
          <p:cNvPr id="128" name="TextBox 127"/>
          <p:cNvSpPr txBox="1"/>
          <p:nvPr/>
        </p:nvSpPr>
        <p:spPr>
          <a:xfrm>
            <a:off x="3186134" y="2768760"/>
            <a:ext cx="1796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9 Data (1.2Gbps)</a:t>
            </a:r>
          </a:p>
          <a:p>
            <a:r>
              <a:rPr lang="en-US" sz="1200" dirty="0" smtClean="0"/>
              <a:t>1 Clock, 1 Control/Trigger</a:t>
            </a:r>
            <a:endParaRPr lang="en-US" sz="1200" dirty="0"/>
          </a:p>
        </p:txBody>
      </p:sp>
      <p:sp>
        <p:nvSpPr>
          <p:cNvPr id="129" name="Right Arrow 128"/>
          <p:cNvSpPr/>
          <p:nvPr/>
        </p:nvSpPr>
        <p:spPr>
          <a:xfrm rot="10800000">
            <a:off x="3577102" y="4467163"/>
            <a:ext cx="1405166" cy="2159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TextBox 129"/>
          <p:cNvSpPr txBox="1"/>
          <p:nvPr/>
        </p:nvSpPr>
        <p:spPr>
          <a:xfrm>
            <a:off x="5022001" y="2293711"/>
            <a:ext cx="10175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Readout Unit</a:t>
            </a:r>
            <a:endParaRPr lang="en-US" sz="1200" dirty="0"/>
          </a:p>
        </p:txBody>
      </p:sp>
      <p:sp>
        <p:nvSpPr>
          <p:cNvPr id="131" name="TextBox 130"/>
          <p:cNvSpPr txBox="1"/>
          <p:nvPr/>
        </p:nvSpPr>
        <p:spPr>
          <a:xfrm>
            <a:off x="3788005" y="4624363"/>
            <a:ext cx="1072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Regulated Power</a:t>
            </a:r>
            <a:endParaRPr lang="en-US" sz="1200" dirty="0"/>
          </a:p>
        </p:txBody>
      </p:sp>
      <p:sp>
        <p:nvSpPr>
          <p:cNvPr id="132" name="TextBox 131"/>
          <p:cNvSpPr txBox="1"/>
          <p:nvPr/>
        </p:nvSpPr>
        <p:spPr>
          <a:xfrm>
            <a:off x="7961570" y="3599583"/>
            <a:ext cx="11133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FELIX (or CRU)</a:t>
            </a:r>
          </a:p>
        </p:txBody>
      </p:sp>
      <p:sp>
        <p:nvSpPr>
          <p:cNvPr id="137" name="Right Arrow 136"/>
          <p:cNvSpPr/>
          <p:nvPr/>
        </p:nvSpPr>
        <p:spPr>
          <a:xfrm>
            <a:off x="6432838" y="3081271"/>
            <a:ext cx="1320971" cy="43200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Data (9.6 Gb/s max)</a:t>
            </a:r>
            <a:endParaRPr lang="en-US" sz="9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138" name="Left-Right Arrow 137"/>
          <p:cNvSpPr/>
          <p:nvPr/>
        </p:nvSpPr>
        <p:spPr>
          <a:xfrm>
            <a:off x="6432839" y="2649271"/>
            <a:ext cx="1320970" cy="432000"/>
          </a:xfrm>
          <a:prstGeom prst="left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Control</a:t>
            </a:r>
            <a:endParaRPr lang="en-US" sz="900" b="1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141" name="Left Arrow 140"/>
          <p:cNvSpPr/>
          <p:nvPr/>
        </p:nvSpPr>
        <p:spPr>
          <a:xfrm>
            <a:off x="6432839" y="3383583"/>
            <a:ext cx="1305253" cy="432000"/>
          </a:xfrm>
          <a:prstGeom prst="leftArrow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Trigger</a:t>
            </a:r>
            <a:endParaRPr lang="en-US" sz="1000" b="1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289596" y="4190166"/>
            <a:ext cx="840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Alpide</a:t>
            </a:r>
            <a:r>
              <a:rPr lang="en-US" sz="1200" dirty="0" smtClean="0"/>
              <a:t> Sensors</a:t>
            </a:r>
            <a:endParaRPr lang="en-US" sz="1200" dirty="0"/>
          </a:p>
        </p:txBody>
      </p:sp>
      <p:cxnSp>
        <p:nvCxnSpPr>
          <p:cNvPr id="145" name="Straight Arrow Connector 144"/>
          <p:cNvCxnSpPr>
            <a:stCxn id="143" idx="0"/>
          </p:cNvCxnSpPr>
          <p:nvPr/>
        </p:nvCxnSpPr>
        <p:spPr>
          <a:xfrm flipH="1" flipV="1">
            <a:off x="510631" y="3454697"/>
            <a:ext cx="199387" cy="7354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Arrow Connector 146"/>
          <p:cNvCxnSpPr>
            <a:stCxn id="143" idx="0"/>
          </p:cNvCxnSpPr>
          <p:nvPr/>
        </p:nvCxnSpPr>
        <p:spPr>
          <a:xfrm flipV="1">
            <a:off x="710018" y="3454697"/>
            <a:ext cx="16901" cy="7354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/>
          <p:cNvCxnSpPr>
            <a:stCxn id="143" idx="2"/>
          </p:cNvCxnSpPr>
          <p:nvPr/>
        </p:nvCxnSpPr>
        <p:spPr>
          <a:xfrm flipV="1">
            <a:off x="710018" y="4572595"/>
            <a:ext cx="591276" cy="792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TextBox 149"/>
          <p:cNvSpPr txBox="1"/>
          <p:nvPr/>
        </p:nvSpPr>
        <p:spPr>
          <a:xfrm>
            <a:off x="1427270" y="4007554"/>
            <a:ext cx="452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FPC</a:t>
            </a:r>
            <a:endParaRPr lang="en-US" sz="1200" dirty="0"/>
          </a:p>
        </p:txBody>
      </p:sp>
      <p:sp>
        <p:nvSpPr>
          <p:cNvPr id="153" name="TextBox 152"/>
          <p:cNvSpPr txBox="1"/>
          <p:nvPr/>
        </p:nvSpPr>
        <p:spPr>
          <a:xfrm>
            <a:off x="1609244" y="4683074"/>
            <a:ext cx="723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Cold Plate</a:t>
            </a:r>
            <a:endParaRPr lang="en-US" sz="1200" dirty="0"/>
          </a:p>
        </p:txBody>
      </p:sp>
      <p:cxnSp>
        <p:nvCxnSpPr>
          <p:cNvPr id="155" name="Elbow Connector 154"/>
          <p:cNvCxnSpPr>
            <a:stCxn id="126" idx="0"/>
          </p:cNvCxnSpPr>
          <p:nvPr/>
        </p:nvCxnSpPr>
        <p:spPr>
          <a:xfrm rot="16200000" flipV="1">
            <a:off x="2499041" y="3865907"/>
            <a:ext cx="373079" cy="726253"/>
          </a:xfrm>
          <a:prstGeom prst="bentConnector2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TextBox 157"/>
          <p:cNvSpPr txBox="1"/>
          <p:nvPr/>
        </p:nvSpPr>
        <p:spPr>
          <a:xfrm>
            <a:off x="5034885" y="4456533"/>
            <a:ext cx="9723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regulators</a:t>
            </a:r>
            <a:endParaRPr lang="en-US" sz="1200" dirty="0"/>
          </a:p>
        </p:txBody>
      </p:sp>
      <p:cxnSp>
        <p:nvCxnSpPr>
          <p:cNvPr id="160" name="Straight Arrow Connector 159"/>
          <p:cNvCxnSpPr>
            <a:endCxn id="106" idx="0"/>
          </p:cNvCxnSpPr>
          <p:nvPr/>
        </p:nvCxnSpPr>
        <p:spPr>
          <a:xfrm>
            <a:off x="5521070" y="3725995"/>
            <a:ext cx="1" cy="195527"/>
          </a:xfrm>
          <a:prstGeom prst="straightConnector1">
            <a:avLst/>
          </a:prstGeom>
          <a:ln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TextBox 161"/>
          <p:cNvSpPr txBox="1"/>
          <p:nvPr/>
        </p:nvSpPr>
        <p:spPr>
          <a:xfrm>
            <a:off x="2338256" y="3990913"/>
            <a:ext cx="7666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Power</a:t>
            </a:r>
            <a:endParaRPr lang="en-US" sz="1200" dirty="0"/>
          </a:p>
        </p:txBody>
      </p:sp>
      <p:sp>
        <p:nvSpPr>
          <p:cNvPr id="163" name="Left Brace 162"/>
          <p:cNvSpPr/>
          <p:nvPr/>
        </p:nvSpPr>
        <p:spPr>
          <a:xfrm rot="5400000">
            <a:off x="3920385" y="1709939"/>
            <a:ext cx="327635" cy="179613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TextBox 163"/>
          <p:cNvSpPr txBox="1"/>
          <p:nvPr/>
        </p:nvSpPr>
        <p:spPr>
          <a:xfrm>
            <a:off x="3886549" y="2141779"/>
            <a:ext cx="5701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5 m</a:t>
            </a:r>
            <a:endParaRPr lang="en-US" sz="1200" dirty="0"/>
          </a:p>
        </p:txBody>
      </p:sp>
      <p:sp>
        <p:nvSpPr>
          <p:cNvPr id="167" name="TextBox 166"/>
          <p:cNvSpPr txBox="1"/>
          <p:nvPr/>
        </p:nvSpPr>
        <p:spPr>
          <a:xfrm>
            <a:off x="6416937" y="2393430"/>
            <a:ext cx="12633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GBT Optical Links</a:t>
            </a:r>
            <a:endParaRPr lang="en-US" sz="1200" dirty="0"/>
          </a:p>
        </p:txBody>
      </p:sp>
      <p:sp>
        <p:nvSpPr>
          <p:cNvPr id="168" name="TextBox 167"/>
          <p:cNvSpPr txBox="1"/>
          <p:nvPr/>
        </p:nvSpPr>
        <p:spPr>
          <a:xfrm>
            <a:off x="710018" y="2649274"/>
            <a:ext cx="13575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9-sensor Stave</a:t>
            </a:r>
            <a:endParaRPr lang="en-US" sz="1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75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MVTX Readout and Control System</a:t>
            </a:r>
            <a:endParaRPr lang="en-US" sz="36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1726-F143-3942-A44A-3703A59C6770}" type="slidenum">
              <a:rPr lang="en-US" smtClean="0"/>
              <a:t>51</a:t>
            </a:fld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7680267" y="4162624"/>
            <a:ext cx="1207706" cy="724139"/>
            <a:chOff x="7680267" y="4162624"/>
            <a:chExt cx="1207706" cy="724139"/>
          </a:xfrm>
        </p:grpSpPr>
        <p:sp>
          <p:nvSpPr>
            <p:cNvPr id="56" name="Rounded Rectangular Callout 55"/>
            <p:cNvSpPr/>
            <p:nvPr/>
          </p:nvSpPr>
          <p:spPr>
            <a:xfrm>
              <a:off x="7680267" y="4162624"/>
              <a:ext cx="1207706" cy="724139"/>
            </a:xfrm>
            <a:prstGeom prst="wedgeRoundRectCallout">
              <a:avLst>
                <a:gd name="adj1" fmla="val -6749"/>
                <a:gd name="adj2" fmla="val -80009"/>
                <a:gd name="adj3" fmla="val 16667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760817" y="4213414"/>
              <a:ext cx="109549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FELIX v1.5:</a:t>
              </a:r>
            </a:p>
            <a:p>
              <a:r>
                <a:rPr lang="en-US" sz="1400" dirty="0" smtClean="0"/>
                <a:t>Arrived June</a:t>
              </a:r>
              <a:endParaRPr lang="en-US" sz="1400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149563" y="1154475"/>
            <a:ext cx="1908211" cy="724139"/>
            <a:chOff x="5889348" y="1241539"/>
            <a:chExt cx="1908211" cy="724139"/>
          </a:xfrm>
        </p:grpSpPr>
        <p:sp>
          <p:nvSpPr>
            <p:cNvPr id="9" name="TextBox 8"/>
            <p:cNvSpPr txBox="1"/>
            <p:nvPr/>
          </p:nvSpPr>
          <p:spPr>
            <a:xfrm>
              <a:off x="5969745" y="1269498"/>
              <a:ext cx="167574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RUv1 prototype:</a:t>
              </a:r>
            </a:p>
            <a:p>
              <a:r>
                <a:rPr lang="en-US" sz="1400" dirty="0" smtClean="0"/>
                <a:t> available: ~July/Aug</a:t>
              </a:r>
              <a:endParaRPr lang="en-US" sz="1400" dirty="0"/>
            </a:p>
          </p:txBody>
        </p:sp>
        <p:sp>
          <p:nvSpPr>
            <p:cNvPr id="58" name="Rounded Rectangular Callout 57"/>
            <p:cNvSpPr/>
            <p:nvPr/>
          </p:nvSpPr>
          <p:spPr>
            <a:xfrm>
              <a:off x="5889348" y="1241539"/>
              <a:ext cx="1908211" cy="724139"/>
            </a:xfrm>
            <a:prstGeom prst="wedgeRoundRectCallout">
              <a:avLst>
                <a:gd name="adj1" fmla="val 2804"/>
                <a:gd name="adj2" fmla="val 118384"/>
                <a:gd name="adj3" fmla="val 16667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921758" y="5532674"/>
            <a:ext cx="1207706" cy="724139"/>
            <a:chOff x="5928479" y="5406140"/>
            <a:chExt cx="1207706" cy="724139"/>
          </a:xfrm>
        </p:grpSpPr>
        <p:sp>
          <p:nvSpPr>
            <p:cNvPr id="3" name="Rounded Rectangular Callout 2"/>
            <p:cNvSpPr/>
            <p:nvPr/>
          </p:nvSpPr>
          <p:spPr>
            <a:xfrm>
              <a:off x="5928479" y="5406140"/>
              <a:ext cx="1207706" cy="724139"/>
            </a:xfrm>
            <a:prstGeom prst="wedgeRoundRectCallout">
              <a:avLst>
                <a:gd name="adj1" fmla="val 39733"/>
                <a:gd name="adj2" fmla="val -93536"/>
                <a:gd name="adj3" fmla="val 16667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008373" y="5483949"/>
              <a:ext cx="89693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Available: </a:t>
              </a:r>
            </a:p>
            <a:p>
              <a:r>
                <a:rPr lang="en-US" sz="1400" dirty="0" smtClean="0"/>
                <a:t>~August</a:t>
              </a:r>
              <a:endParaRPr lang="en-US" sz="1400" dirty="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71740" y="1720048"/>
            <a:ext cx="1660986" cy="724139"/>
            <a:chOff x="671740" y="1720048"/>
            <a:chExt cx="1660986" cy="724139"/>
          </a:xfrm>
        </p:grpSpPr>
        <p:sp>
          <p:nvSpPr>
            <p:cNvPr id="60" name="Rounded Rectangular Callout 59"/>
            <p:cNvSpPr/>
            <p:nvPr/>
          </p:nvSpPr>
          <p:spPr>
            <a:xfrm>
              <a:off x="671740" y="1720048"/>
              <a:ext cx="1660986" cy="724139"/>
            </a:xfrm>
            <a:prstGeom prst="wedgeRoundRectCallout">
              <a:avLst>
                <a:gd name="adj1" fmla="val -17077"/>
                <a:gd name="adj2" fmla="val 82858"/>
                <a:gd name="adj3" fmla="val 16667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83817" y="1747099"/>
              <a:ext cx="138996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Prototype stave: </a:t>
              </a:r>
            </a:p>
            <a:p>
              <a:r>
                <a:rPr lang="en-US" sz="1400" dirty="0" smtClean="0"/>
                <a:t>Arrived: June</a:t>
              </a:r>
              <a:endParaRPr lang="en-US" sz="1400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7906609" y="11475"/>
            <a:ext cx="1223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Mark’s talk</a:t>
            </a:r>
            <a:endParaRPr lang="en-US" dirty="0"/>
          </a:p>
        </p:txBody>
      </p:sp>
      <p:sp>
        <p:nvSpPr>
          <p:cNvPr id="63" name="Rectangle 62"/>
          <p:cNvSpPr/>
          <p:nvPr/>
        </p:nvSpPr>
        <p:spPr>
          <a:xfrm>
            <a:off x="7582956" y="1160592"/>
            <a:ext cx="1489627" cy="432000"/>
          </a:xfrm>
          <a:prstGeom prst="rect">
            <a:avLst/>
          </a:prstGeom>
          <a:noFill/>
          <a:ln w="19050">
            <a:solidFill>
              <a:srgbClr val="FF00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1200" dirty="0" err="1" smtClean="0">
                <a:latin typeface="Calibri Light" panose="020F0302020204030204" pitchFamily="34" charset="0"/>
              </a:rPr>
              <a:t>sPHENIX</a:t>
            </a:r>
            <a:r>
              <a:rPr lang="en-US" sz="1200" dirty="0" smtClean="0">
                <a:latin typeface="Calibri Light" panose="020F0302020204030204" pitchFamily="34" charset="0"/>
              </a:rPr>
              <a:t> GL-1 &amp; GTM</a:t>
            </a:r>
            <a:endParaRPr lang="en-US" sz="1200" dirty="0">
              <a:latin typeface="Calibri Light" panose="020F0302020204030204" pitchFamily="34" charset="0"/>
            </a:endParaRPr>
          </a:p>
        </p:txBody>
      </p:sp>
      <p:sp>
        <p:nvSpPr>
          <p:cNvPr id="64" name="Rectangle 63"/>
          <p:cNvSpPr/>
          <p:nvPr/>
        </p:nvSpPr>
        <p:spPr>
          <a:xfrm rot="16200000">
            <a:off x="8146739" y="1988868"/>
            <a:ext cx="576081" cy="432000"/>
          </a:xfrm>
          <a:prstGeom prst="rect">
            <a:avLst/>
          </a:prstGeom>
          <a:noFill/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Calibri Light" panose="020F0302020204030204" pitchFamily="34" charset="0"/>
              </a:rPr>
              <a:t>DCS</a:t>
            </a:r>
            <a:endParaRPr lang="en-US" sz="1200" dirty="0">
              <a:latin typeface="Calibri Light" panose="020F0302020204030204" pitchFamily="34" charset="0"/>
            </a:endParaRPr>
          </a:p>
        </p:txBody>
      </p:sp>
      <p:cxnSp>
        <p:nvCxnSpPr>
          <p:cNvPr id="65" name="Straight Arrow Connector 64"/>
          <p:cNvCxnSpPr/>
          <p:nvPr/>
        </p:nvCxnSpPr>
        <p:spPr>
          <a:xfrm>
            <a:off x="6019800" y="2204869"/>
            <a:ext cx="0" cy="335595"/>
          </a:xfrm>
          <a:prstGeom prst="straightConnector1">
            <a:avLst/>
          </a:prstGeom>
          <a:ln w="12700">
            <a:solidFill>
              <a:schemeClr val="tx1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endCxn id="64" idx="0"/>
          </p:cNvCxnSpPr>
          <p:nvPr/>
        </p:nvCxnSpPr>
        <p:spPr>
          <a:xfrm flipV="1">
            <a:off x="6019800" y="2204868"/>
            <a:ext cx="2198980" cy="5122"/>
          </a:xfrm>
          <a:prstGeom prst="straightConnector1">
            <a:avLst/>
          </a:prstGeom>
          <a:ln w="12700">
            <a:solidFill>
              <a:schemeClr val="tx1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7153742" y="1993960"/>
            <a:ext cx="792109" cy="210909"/>
          </a:xfrm>
          <a:prstGeom prst="rect">
            <a:avLst/>
          </a:prstGeom>
          <a:noFill/>
        </p:spPr>
        <p:txBody>
          <a:bodyPr wrap="none" tIns="36000" bIns="36000" rtlCol="0" anchor="ctr" anchorCtr="0">
            <a:noAutofit/>
          </a:bodyPr>
          <a:lstStyle/>
          <a:p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CAN bus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8457208" y="2480550"/>
            <a:ext cx="0" cy="337711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2842" y="2802581"/>
            <a:ext cx="1353052" cy="834980"/>
          </a:xfrm>
          <a:prstGeom prst="rect">
            <a:avLst/>
          </a:prstGeom>
        </p:spPr>
      </p:pic>
      <p:sp>
        <p:nvSpPr>
          <p:cNvPr id="86" name="Rectangle 85"/>
          <p:cNvSpPr/>
          <p:nvPr/>
        </p:nvSpPr>
        <p:spPr>
          <a:xfrm rot="16200000">
            <a:off x="6502956" y="4408363"/>
            <a:ext cx="1728000" cy="432000"/>
          </a:xfrm>
          <a:prstGeom prst="rect">
            <a:avLst/>
          </a:prstGeom>
          <a:noFill/>
          <a:ln w="19050">
            <a:solidFill>
              <a:srgbClr val="C00000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Calibri Light" panose="020F0302020204030204" pitchFamily="34" charset="0"/>
              </a:rPr>
              <a:t>Power supplies</a:t>
            </a:r>
            <a:endParaRPr lang="en-US" sz="1200" dirty="0">
              <a:latin typeface="Calibri Light" panose="020F0302020204030204" pitchFamily="34" charset="0"/>
            </a:endParaRPr>
          </a:p>
        </p:txBody>
      </p:sp>
      <p:sp>
        <p:nvSpPr>
          <p:cNvPr id="87" name="Left Arrow 86"/>
          <p:cNvSpPr/>
          <p:nvPr/>
        </p:nvSpPr>
        <p:spPr>
          <a:xfrm>
            <a:off x="5987638" y="4341228"/>
            <a:ext cx="1148548" cy="432000"/>
          </a:xfrm>
          <a:prstGeom prst="leftArrow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Power</a:t>
            </a:r>
            <a:endParaRPr lang="en-US" sz="8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77" name="Left Arrow 76"/>
          <p:cNvSpPr/>
          <p:nvPr/>
        </p:nvSpPr>
        <p:spPr>
          <a:xfrm rot="16200000">
            <a:off x="8379726" y="2025655"/>
            <a:ext cx="1146878" cy="345457"/>
          </a:xfrm>
          <a:prstGeom prst="leftArrow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Trigger &amp; Clock</a:t>
            </a:r>
            <a:endParaRPr lang="en-US" sz="1000" b="1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265232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Picture 199"/>
          <p:cNvPicPr>
            <a:picLocks noChangeAspect="1"/>
          </p:cNvPicPr>
          <p:nvPr/>
        </p:nvPicPr>
        <p:blipFill rotWithShape="1">
          <a:blip r:embed="rId3"/>
          <a:srcRect b="1060"/>
          <a:stretch/>
        </p:blipFill>
        <p:spPr>
          <a:xfrm>
            <a:off x="51703" y="3214652"/>
            <a:ext cx="1088996" cy="701287"/>
          </a:xfrm>
          <a:prstGeom prst="rect">
            <a:avLst/>
          </a:prstGeom>
        </p:spPr>
      </p:pic>
      <p:sp>
        <p:nvSpPr>
          <p:cNvPr id="191" name="Line 36"/>
          <p:cNvSpPr>
            <a:spLocks noChangeShapeType="1"/>
          </p:cNvSpPr>
          <p:nvPr/>
        </p:nvSpPr>
        <p:spPr bwMode="auto">
          <a:xfrm>
            <a:off x="3280883" y="2988815"/>
            <a:ext cx="1182065" cy="11490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192" name="Line 36"/>
          <p:cNvSpPr>
            <a:spLocks noChangeShapeType="1"/>
          </p:cNvSpPr>
          <p:nvPr/>
        </p:nvSpPr>
        <p:spPr bwMode="auto">
          <a:xfrm>
            <a:off x="3280883" y="3428999"/>
            <a:ext cx="1182065" cy="11490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193" name="Line 36"/>
          <p:cNvSpPr>
            <a:spLocks noChangeShapeType="1"/>
          </p:cNvSpPr>
          <p:nvPr/>
        </p:nvSpPr>
        <p:spPr bwMode="auto">
          <a:xfrm>
            <a:off x="3280883" y="3869184"/>
            <a:ext cx="1182065" cy="11490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194" name="Line 36"/>
          <p:cNvSpPr>
            <a:spLocks noChangeShapeType="1"/>
          </p:cNvSpPr>
          <p:nvPr/>
        </p:nvSpPr>
        <p:spPr bwMode="auto">
          <a:xfrm>
            <a:off x="3280883" y="4309368"/>
            <a:ext cx="1182065" cy="11490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195" name="Line 36"/>
          <p:cNvSpPr>
            <a:spLocks noChangeShapeType="1"/>
          </p:cNvSpPr>
          <p:nvPr/>
        </p:nvSpPr>
        <p:spPr bwMode="auto">
          <a:xfrm>
            <a:off x="3280883" y="4749552"/>
            <a:ext cx="1182065" cy="11490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417" y="97277"/>
            <a:ext cx="8501062" cy="91440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sPHENX</a:t>
            </a:r>
            <a:r>
              <a:rPr lang="en-US" dirty="0" smtClean="0">
                <a:latin typeface="+mn-lt"/>
              </a:rPr>
              <a:t> Data </a:t>
            </a:r>
            <a:r>
              <a:rPr lang="en-US" dirty="0">
                <a:latin typeface="+mn-lt"/>
              </a:rPr>
              <a:t>F</a:t>
            </a:r>
            <a:r>
              <a:rPr lang="en-US" dirty="0" smtClean="0">
                <a:latin typeface="+mn-lt"/>
              </a:rPr>
              <a:t>low  (TPC)</a:t>
            </a:r>
            <a:endParaRPr lang="en-US" sz="4800" dirty="0"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4294967295"/>
          </p:nvPr>
        </p:nvSpPr>
        <p:spPr>
          <a:xfrm>
            <a:off x="457201" y="6492876"/>
            <a:ext cx="2133600" cy="365125"/>
          </a:xfrm>
          <a:prstGeom prst="rect">
            <a:avLst/>
          </a:prstGeom>
        </p:spPr>
        <p:txBody>
          <a:bodyPr lIns="91436" tIns="45718" rIns="91436" bIns="45718" rtlCol="0"/>
          <a:lstStyle/>
          <a:p>
            <a:pPr>
              <a:defRPr/>
            </a:pPr>
            <a:r>
              <a:rPr lang="en-US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7/10/17</a:t>
            </a:r>
            <a:endParaRPr lang="en-US" dirty="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124200" y="6492876"/>
            <a:ext cx="28956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pPr>
              <a:defRPr/>
            </a:pPr>
            <a:r>
              <a:rPr lang="en-US" smtClean="0"/>
              <a:t>Ming Liu, MVTX Director's Review@BNL</a:t>
            </a:r>
            <a:endParaRPr lang="en-US" dirty="0"/>
          </a:p>
        </p:txBody>
      </p:sp>
      <p:sp>
        <p:nvSpPr>
          <p:cNvPr id="21508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010400" y="6492876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13" indent="-285736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2943" indent="-228589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120" indent="-228589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298" indent="-228589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475" indent="-22858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653" indent="-22858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8830" indent="-22858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007" indent="-22858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49D593BD-42C4-0748-8470-4DD2F5673EF8}" type="slidenum">
              <a:rPr lang="en-US" sz="1200">
                <a:solidFill>
                  <a:srgbClr val="898989"/>
                </a:solidFill>
                <a:ea typeface="MS PGothic" charset="0"/>
                <a:cs typeface="MS PGothic" charset="0"/>
              </a:rPr>
              <a:pPr eaLnBrk="1" hangingPunct="1"/>
              <a:t>52</a:t>
            </a:fld>
            <a:endParaRPr lang="en-US" sz="1200" dirty="0">
              <a:solidFill>
                <a:srgbClr val="898989"/>
              </a:solidFill>
              <a:ea typeface="MS PGothic" charset="0"/>
              <a:cs typeface="MS PGothic" charset="0"/>
            </a:endParaRP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167966" y="5733234"/>
            <a:ext cx="3929273" cy="52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6" tIns="45718" rIns="91436" bIns="45718">
            <a:spAutoFit/>
          </a:bodyPr>
          <a:lstStyle/>
          <a:p>
            <a:pPr marL="285736" indent="-285736">
              <a:buFont typeface="Arial" charset="0"/>
              <a:buChar char="•"/>
              <a:tabLst>
                <a:tab pos="915943" algn="l"/>
                <a:tab pos="1093734" algn="l"/>
                <a:tab pos="1944591" algn="l"/>
              </a:tabLst>
            </a:pPr>
            <a:r>
              <a:rPr lang="en-US" sz="1400" dirty="0">
                <a:solidFill>
                  <a:srgbClr val="000000"/>
                </a:solidFill>
              </a:rPr>
              <a:t>DAM	  Data Aggregation Module</a:t>
            </a:r>
          </a:p>
          <a:p>
            <a:pPr marL="285736" indent="-285736">
              <a:buFont typeface="Arial" charset="0"/>
              <a:buChar char="•"/>
              <a:tabLst>
                <a:tab pos="915943" algn="l"/>
                <a:tab pos="1093734" algn="l"/>
                <a:tab pos="1944591" algn="l"/>
              </a:tabLst>
            </a:pPr>
            <a:r>
              <a:rPr lang="en-US" sz="1400" dirty="0">
                <a:solidFill>
                  <a:srgbClr val="000000"/>
                </a:solidFill>
              </a:rPr>
              <a:t>EBDC	  Event Buffering and Data Compressor</a:t>
            </a: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5699689" y="3908280"/>
            <a:ext cx="841375" cy="411163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9996" tIns="46798" rIns="89996" bIns="46798" anchor="ctr"/>
          <a:lstStyle/>
          <a:p>
            <a:pPr algn="ctr">
              <a:lnSpc>
                <a:spcPct val="125000"/>
              </a:lnSpc>
              <a:tabLst>
                <a:tab pos="0" algn="l"/>
                <a:tab pos="457177" algn="l"/>
                <a:tab pos="914355" algn="l"/>
                <a:tab pos="1371532" algn="l"/>
                <a:tab pos="1828710" algn="l"/>
                <a:tab pos="2285887" algn="l"/>
                <a:tab pos="2743064" algn="l"/>
                <a:tab pos="3200241" algn="l"/>
                <a:tab pos="3657418" algn="l"/>
                <a:tab pos="4114596" algn="l"/>
                <a:tab pos="4571773" algn="l"/>
                <a:tab pos="5028950" algn="l"/>
                <a:tab pos="5486128" algn="l"/>
                <a:tab pos="5943305" algn="l"/>
                <a:tab pos="6400483" algn="l"/>
                <a:tab pos="6857660" algn="l"/>
                <a:tab pos="7314837" algn="l"/>
                <a:tab pos="7772015" algn="l"/>
                <a:tab pos="8229192" algn="l"/>
                <a:tab pos="8686369" algn="l"/>
                <a:tab pos="9143546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cs typeface="Arial" charset="0"/>
              </a:rPr>
              <a:t>Buffer Box</a:t>
            </a:r>
          </a:p>
        </p:txBody>
      </p:sp>
      <p:sp>
        <p:nvSpPr>
          <p:cNvPr id="17" name="Line 2"/>
          <p:cNvSpPr>
            <a:spLocks noChangeShapeType="1"/>
          </p:cNvSpPr>
          <p:nvPr/>
        </p:nvSpPr>
        <p:spPr bwMode="auto">
          <a:xfrm>
            <a:off x="6631552" y="4114655"/>
            <a:ext cx="458787" cy="1588"/>
          </a:xfrm>
          <a:prstGeom prst="line">
            <a:avLst/>
          </a:prstGeom>
          <a:noFill/>
          <a:ln w="7632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50" name="Line 36"/>
          <p:cNvSpPr>
            <a:spLocks noChangeShapeType="1"/>
          </p:cNvSpPr>
          <p:nvPr/>
        </p:nvSpPr>
        <p:spPr bwMode="auto">
          <a:xfrm>
            <a:off x="3280883" y="2518023"/>
            <a:ext cx="1182065" cy="11490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62" name="Line 49"/>
          <p:cNvSpPr>
            <a:spLocks noChangeShapeType="1"/>
          </p:cNvSpPr>
          <p:nvPr/>
        </p:nvSpPr>
        <p:spPr bwMode="auto">
          <a:xfrm>
            <a:off x="5412352" y="3291558"/>
            <a:ext cx="382587" cy="1588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63" name="Line 50"/>
          <p:cNvSpPr>
            <a:spLocks noChangeShapeType="1"/>
          </p:cNvSpPr>
          <p:nvPr/>
        </p:nvSpPr>
        <p:spPr bwMode="auto">
          <a:xfrm>
            <a:off x="5412352" y="3750347"/>
            <a:ext cx="382587" cy="1587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64" name="Line 51"/>
          <p:cNvSpPr>
            <a:spLocks noChangeShapeType="1"/>
          </p:cNvSpPr>
          <p:nvPr/>
        </p:nvSpPr>
        <p:spPr bwMode="auto">
          <a:xfrm>
            <a:off x="5412352" y="4209133"/>
            <a:ext cx="382587" cy="1588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65" name="Line 52"/>
          <p:cNvSpPr>
            <a:spLocks noChangeShapeType="1"/>
          </p:cNvSpPr>
          <p:nvPr/>
        </p:nvSpPr>
        <p:spPr bwMode="auto">
          <a:xfrm>
            <a:off x="5412352" y="4669508"/>
            <a:ext cx="382587" cy="1588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66" name="Line 54"/>
          <p:cNvSpPr>
            <a:spLocks noChangeShapeType="1"/>
          </p:cNvSpPr>
          <p:nvPr/>
        </p:nvSpPr>
        <p:spPr bwMode="auto">
          <a:xfrm>
            <a:off x="5105964" y="3061373"/>
            <a:ext cx="688975" cy="1587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67" name="Line 55"/>
          <p:cNvSpPr>
            <a:spLocks noChangeShapeType="1"/>
          </p:cNvSpPr>
          <p:nvPr/>
        </p:nvSpPr>
        <p:spPr bwMode="auto">
          <a:xfrm>
            <a:off x="5105964" y="3521748"/>
            <a:ext cx="688975" cy="1587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68" name="Line 56"/>
          <p:cNvSpPr>
            <a:spLocks noChangeShapeType="1"/>
          </p:cNvSpPr>
          <p:nvPr/>
        </p:nvSpPr>
        <p:spPr bwMode="auto">
          <a:xfrm>
            <a:off x="5105964" y="3980533"/>
            <a:ext cx="688975" cy="1588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69" name="Line 57"/>
          <p:cNvSpPr>
            <a:spLocks noChangeShapeType="1"/>
          </p:cNvSpPr>
          <p:nvPr/>
        </p:nvSpPr>
        <p:spPr bwMode="auto">
          <a:xfrm>
            <a:off x="5105964" y="4439322"/>
            <a:ext cx="688975" cy="1587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70" name="Line 58"/>
          <p:cNvSpPr>
            <a:spLocks noChangeShapeType="1"/>
          </p:cNvSpPr>
          <p:nvPr/>
        </p:nvSpPr>
        <p:spPr bwMode="auto">
          <a:xfrm>
            <a:off x="5105964" y="4898108"/>
            <a:ext cx="688975" cy="1588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72" name="Text Box 60"/>
          <p:cNvSpPr txBox="1">
            <a:spLocks noChangeArrowheads="1"/>
          </p:cNvSpPr>
          <p:nvPr/>
        </p:nvSpPr>
        <p:spPr bwMode="auto">
          <a:xfrm>
            <a:off x="7126851" y="3708256"/>
            <a:ext cx="713813" cy="546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9996" tIns="46798" rIns="89996" bIns="46798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>
              <a:lnSpc>
                <a:spcPct val="125000"/>
              </a:lnSpc>
              <a:defRPr/>
            </a:pPr>
            <a:r>
              <a:rPr lang="en-GB" sz="1200" dirty="0"/>
              <a:t>To RCF/</a:t>
            </a:r>
          </a:p>
          <a:p>
            <a:pPr>
              <a:lnSpc>
                <a:spcPct val="125000"/>
              </a:lnSpc>
              <a:defRPr/>
            </a:pPr>
            <a:r>
              <a:rPr lang="en-GB" sz="1200" dirty="0"/>
              <a:t>HPSS</a:t>
            </a:r>
          </a:p>
        </p:txBody>
      </p:sp>
      <p:sp>
        <p:nvSpPr>
          <p:cNvPr id="73" name="Rectangle 61"/>
          <p:cNvSpPr>
            <a:spLocks noChangeArrowheads="1"/>
          </p:cNvSpPr>
          <p:nvPr/>
        </p:nvSpPr>
        <p:spPr bwMode="auto">
          <a:xfrm>
            <a:off x="5699689" y="3451080"/>
            <a:ext cx="841375" cy="411163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9996" tIns="46798" rIns="89996" bIns="46798" anchor="ctr"/>
          <a:lstStyle/>
          <a:p>
            <a:pPr algn="ctr">
              <a:lnSpc>
                <a:spcPct val="125000"/>
              </a:lnSpc>
              <a:tabLst>
                <a:tab pos="0" algn="l"/>
                <a:tab pos="457177" algn="l"/>
                <a:tab pos="914355" algn="l"/>
                <a:tab pos="1371532" algn="l"/>
                <a:tab pos="1828710" algn="l"/>
                <a:tab pos="2285887" algn="l"/>
                <a:tab pos="2743064" algn="l"/>
                <a:tab pos="3200241" algn="l"/>
                <a:tab pos="3657418" algn="l"/>
                <a:tab pos="4114596" algn="l"/>
                <a:tab pos="4571773" algn="l"/>
                <a:tab pos="5028950" algn="l"/>
                <a:tab pos="5486128" algn="l"/>
                <a:tab pos="5943305" algn="l"/>
                <a:tab pos="6400483" algn="l"/>
                <a:tab pos="6857660" algn="l"/>
                <a:tab pos="7314837" algn="l"/>
                <a:tab pos="7772015" algn="l"/>
                <a:tab pos="8229192" algn="l"/>
                <a:tab pos="8686369" algn="l"/>
                <a:tab pos="9143546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cs typeface="Arial" charset="0"/>
              </a:rPr>
              <a:t>Buffer Box</a:t>
            </a:r>
          </a:p>
        </p:txBody>
      </p:sp>
      <p:sp>
        <p:nvSpPr>
          <p:cNvPr id="74" name="Line 62"/>
          <p:cNvSpPr>
            <a:spLocks noChangeShapeType="1"/>
          </p:cNvSpPr>
          <p:nvPr/>
        </p:nvSpPr>
        <p:spPr bwMode="auto">
          <a:xfrm>
            <a:off x="6631552" y="3657455"/>
            <a:ext cx="458787" cy="1588"/>
          </a:xfrm>
          <a:prstGeom prst="line">
            <a:avLst/>
          </a:prstGeom>
          <a:noFill/>
          <a:ln w="7632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pPr>
              <a:defRPr/>
            </a:pPr>
            <a:endParaRPr lang="en-US" dirty="0">
              <a:cs typeface="Arial" charset="0"/>
            </a:endParaRPr>
          </a:p>
        </p:txBody>
      </p:sp>
      <p:grpSp>
        <p:nvGrpSpPr>
          <p:cNvPr id="75" name="Group 63"/>
          <p:cNvGrpSpPr>
            <a:grpSpLocks/>
          </p:cNvGrpSpPr>
          <p:nvPr/>
        </p:nvGrpSpPr>
        <p:grpSpPr bwMode="auto">
          <a:xfrm>
            <a:off x="5807639" y="2812905"/>
            <a:ext cx="1281113" cy="409575"/>
            <a:chOff x="4394" y="2004"/>
            <a:chExt cx="807" cy="258"/>
          </a:xfrm>
        </p:grpSpPr>
        <p:sp>
          <p:nvSpPr>
            <p:cNvPr id="76" name="Rectangle 64"/>
            <p:cNvSpPr>
              <a:spLocks noChangeArrowheads="1"/>
            </p:cNvSpPr>
            <p:nvPr/>
          </p:nvSpPr>
          <p:spPr bwMode="auto">
            <a:xfrm>
              <a:off x="4394" y="2004"/>
              <a:ext cx="529" cy="258"/>
            </a:xfrm>
            <a:prstGeom prst="rect">
              <a:avLst/>
            </a:prstGeom>
            <a:solidFill>
              <a:srgbClr val="CCCCFF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000000"/>
                  </a:solidFill>
                  <a:cs typeface="Arial" charset="0"/>
                </a:rPr>
                <a:t>Buffer Box</a:t>
              </a:r>
            </a:p>
          </p:txBody>
        </p:sp>
        <p:sp>
          <p:nvSpPr>
            <p:cNvPr id="77" name="Line 65"/>
            <p:cNvSpPr>
              <a:spLocks noChangeShapeType="1"/>
            </p:cNvSpPr>
            <p:nvPr/>
          </p:nvSpPr>
          <p:spPr bwMode="auto">
            <a:xfrm>
              <a:off x="4913" y="2134"/>
              <a:ext cx="288" cy="0"/>
            </a:xfrm>
            <a:prstGeom prst="line">
              <a:avLst/>
            </a:prstGeom>
            <a:noFill/>
            <a:ln w="7632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Arial" charset="0"/>
              </a:endParaRPr>
            </a:p>
          </p:txBody>
        </p:sp>
      </p:grpSp>
      <p:grpSp>
        <p:nvGrpSpPr>
          <p:cNvPr id="78" name="Group 66"/>
          <p:cNvGrpSpPr>
            <a:grpSpLocks/>
          </p:cNvGrpSpPr>
          <p:nvPr/>
        </p:nvGrpSpPr>
        <p:grpSpPr bwMode="auto">
          <a:xfrm>
            <a:off x="5807639" y="3252643"/>
            <a:ext cx="1281113" cy="409575"/>
            <a:chOff x="4394" y="2281"/>
            <a:chExt cx="807" cy="258"/>
          </a:xfrm>
        </p:grpSpPr>
        <p:sp>
          <p:nvSpPr>
            <p:cNvPr id="79" name="Rectangle 67"/>
            <p:cNvSpPr>
              <a:spLocks noChangeArrowheads="1"/>
            </p:cNvSpPr>
            <p:nvPr/>
          </p:nvSpPr>
          <p:spPr bwMode="auto">
            <a:xfrm>
              <a:off x="4394" y="2281"/>
              <a:ext cx="529" cy="258"/>
            </a:xfrm>
            <a:prstGeom prst="rect">
              <a:avLst/>
            </a:prstGeom>
            <a:solidFill>
              <a:srgbClr val="CCCCFF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000000"/>
                  </a:solidFill>
                  <a:cs typeface="Arial" charset="0"/>
                </a:rPr>
                <a:t>Buffer Box</a:t>
              </a:r>
            </a:p>
          </p:txBody>
        </p:sp>
        <p:sp>
          <p:nvSpPr>
            <p:cNvPr id="80" name="Line 68"/>
            <p:cNvSpPr>
              <a:spLocks noChangeShapeType="1"/>
            </p:cNvSpPr>
            <p:nvPr/>
          </p:nvSpPr>
          <p:spPr bwMode="auto">
            <a:xfrm>
              <a:off x="4913" y="2411"/>
              <a:ext cx="288" cy="0"/>
            </a:xfrm>
            <a:prstGeom prst="line">
              <a:avLst/>
            </a:prstGeom>
            <a:noFill/>
            <a:ln w="7632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Arial" charset="0"/>
              </a:endParaRPr>
            </a:p>
          </p:txBody>
        </p:sp>
      </p:grpSp>
      <p:grpSp>
        <p:nvGrpSpPr>
          <p:cNvPr id="81" name="Group 69"/>
          <p:cNvGrpSpPr>
            <a:grpSpLocks/>
          </p:cNvGrpSpPr>
          <p:nvPr/>
        </p:nvGrpSpPr>
        <p:grpSpPr bwMode="auto">
          <a:xfrm>
            <a:off x="5807639" y="3692380"/>
            <a:ext cx="1281113" cy="409575"/>
            <a:chOff x="4394" y="2558"/>
            <a:chExt cx="807" cy="258"/>
          </a:xfrm>
        </p:grpSpPr>
        <p:sp>
          <p:nvSpPr>
            <p:cNvPr id="82" name="Rectangle 70"/>
            <p:cNvSpPr>
              <a:spLocks noChangeArrowheads="1"/>
            </p:cNvSpPr>
            <p:nvPr/>
          </p:nvSpPr>
          <p:spPr bwMode="auto">
            <a:xfrm>
              <a:off x="4394" y="2558"/>
              <a:ext cx="529" cy="258"/>
            </a:xfrm>
            <a:prstGeom prst="rect">
              <a:avLst/>
            </a:prstGeom>
            <a:solidFill>
              <a:srgbClr val="CCCCFF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000000"/>
                  </a:solidFill>
                  <a:cs typeface="Arial" charset="0"/>
                </a:rPr>
                <a:t>Buffer Box</a:t>
              </a:r>
            </a:p>
          </p:txBody>
        </p:sp>
        <p:sp>
          <p:nvSpPr>
            <p:cNvPr id="83" name="Line 71"/>
            <p:cNvSpPr>
              <a:spLocks noChangeShapeType="1"/>
            </p:cNvSpPr>
            <p:nvPr/>
          </p:nvSpPr>
          <p:spPr bwMode="auto">
            <a:xfrm>
              <a:off x="4913" y="2688"/>
              <a:ext cx="288" cy="0"/>
            </a:xfrm>
            <a:prstGeom prst="line">
              <a:avLst/>
            </a:prstGeom>
            <a:noFill/>
            <a:ln w="7632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Arial" charset="0"/>
              </a:endParaRPr>
            </a:p>
          </p:txBody>
        </p:sp>
      </p:grpSp>
      <p:grpSp>
        <p:nvGrpSpPr>
          <p:cNvPr id="84" name="Group 72"/>
          <p:cNvGrpSpPr>
            <a:grpSpLocks/>
          </p:cNvGrpSpPr>
          <p:nvPr/>
        </p:nvGrpSpPr>
        <p:grpSpPr bwMode="auto">
          <a:xfrm>
            <a:off x="5807639" y="4132118"/>
            <a:ext cx="1281113" cy="411162"/>
            <a:chOff x="4394" y="2835"/>
            <a:chExt cx="807" cy="259"/>
          </a:xfrm>
        </p:grpSpPr>
        <p:sp>
          <p:nvSpPr>
            <p:cNvPr id="85" name="Rectangle 73"/>
            <p:cNvSpPr>
              <a:spLocks noChangeArrowheads="1"/>
            </p:cNvSpPr>
            <p:nvPr/>
          </p:nvSpPr>
          <p:spPr bwMode="auto">
            <a:xfrm>
              <a:off x="4394" y="2835"/>
              <a:ext cx="529" cy="259"/>
            </a:xfrm>
            <a:prstGeom prst="rect">
              <a:avLst/>
            </a:prstGeom>
            <a:solidFill>
              <a:srgbClr val="CCCCFF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000000"/>
                  </a:solidFill>
                  <a:cs typeface="Arial" charset="0"/>
                </a:rPr>
                <a:t>Buffer Box</a:t>
              </a:r>
            </a:p>
          </p:txBody>
        </p:sp>
        <p:sp>
          <p:nvSpPr>
            <p:cNvPr id="86" name="Line 74"/>
            <p:cNvSpPr>
              <a:spLocks noChangeShapeType="1"/>
            </p:cNvSpPr>
            <p:nvPr/>
          </p:nvSpPr>
          <p:spPr bwMode="auto">
            <a:xfrm>
              <a:off x="4913" y="2966"/>
              <a:ext cx="288" cy="0"/>
            </a:xfrm>
            <a:prstGeom prst="line">
              <a:avLst/>
            </a:prstGeom>
            <a:noFill/>
            <a:ln w="7632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Arial" charset="0"/>
              </a:endParaRPr>
            </a:p>
          </p:txBody>
        </p:sp>
      </p:grpSp>
      <p:grpSp>
        <p:nvGrpSpPr>
          <p:cNvPr id="87" name="Group 75"/>
          <p:cNvGrpSpPr>
            <a:grpSpLocks/>
          </p:cNvGrpSpPr>
          <p:nvPr/>
        </p:nvGrpSpPr>
        <p:grpSpPr bwMode="auto">
          <a:xfrm>
            <a:off x="5807639" y="4573443"/>
            <a:ext cx="1281113" cy="409575"/>
            <a:chOff x="4394" y="3113"/>
            <a:chExt cx="807" cy="258"/>
          </a:xfrm>
        </p:grpSpPr>
        <p:sp>
          <p:nvSpPr>
            <p:cNvPr id="88" name="Rectangle 76"/>
            <p:cNvSpPr>
              <a:spLocks noChangeArrowheads="1"/>
            </p:cNvSpPr>
            <p:nvPr/>
          </p:nvSpPr>
          <p:spPr bwMode="auto">
            <a:xfrm>
              <a:off x="4394" y="3113"/>
              <a:ext cx="529" cy="258"/>
            </a:xfrm>
            <a:prstGeom prst="rect">
              <a:avLst/>
            </a:prstGeom>
            <a:solidFill>
              <a:srgbClr val="CCCCFF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000000"/>
                  </a:solidFill>
                  <a:cs typeface="Arial" charset="0"/>
                </a:rPr>
                <a:t>Buffer Box</a:t>
              </a:r>
            </a:p>
          </p:txBody>
        </p:sp>
        <p:sp>
          <p:nvSpPr>
            <p:cNvPr id="89" name="Line 77"/>
            <p:cNvSpPr>
              <a:spLocks noChangeShapeType="1"/>
            </p:cNvSpPr>
            <p:nvPr/>
          </p:nvSpPr>
          <p:spPr bwMode="auto">
            <a:xfrm>
              <a:off x="4913" y="3243"/>
              <a:ext cx="288" cy="0"/>
            </a:xfrm>
            <a:prstGeom prst="line">
              <a:avLst/>
            </a:prstGeom>
            <a:noFill/>
            <a:ln w="7632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cs typeface="Arial" charset="0"/>
              </a:endParaRPr>
            </a:p>
          </p:txBody>
        </p:sp>
      </p:grpSp>
      <p:sp>
        <p:nvSpPr>
          <p:cNvPr id="93" name="Text Box 103"/>
          <p:cNvSpPr txBox="1">
            <a:spLocks noChangeArrowheads="1"/>
          </p:cNvSpPr>
          <p:nvPr/>
        </p:nvSpPr>
        <p:spPr bwMode="auto">
          <a:xfrm>
            <a:off x="3129865" y="4975109"/>
            <a:ext cx="2230437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96" tIns="44998" rIns="89996" bIns="44998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 algn="ctr">
              <a:defRPr/>
            </a:pPr>
            <a:r>
              <a:rPr lang="en-GB" sz="1600" b="1" dirty="0">
                <a:solidFill>
                  <a:srgbClr val="FFFFFF"/>
                </a:solidFill>
                <a:latin typeface="Arial Narrow" charset="0"/>
              </a:rPr>
              <a:t>Data Concentration</a:t>
            </a:r>
          </a:p>
        </p:txBody>
      </p:sp>
      <p:sp>
        <p:nvSpPr>
          <p:cNvPr id="94" name="Line 105"/>
          <p:cNvSpPr>
            <a:spLocks noChangeShapeType="1"/>
          </p:cNvSpPr>
          <p:nvPr/>
        </p:nvSpPr>
        <p:spPr bwMode="auto">
          <a:xfrm flipH="1">
            <a:off x="2331435" y="2619260"/>
            <a:ext cx="412750" cy="1587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95" name="Line 106"/>
          <p:cNvSpPr>
            <a:spLocks noChangeShapeType="1"/>
          </p:cNvSpPr>
          <p:nvPr/>
        </p:nvSpPr>
        <p:spPr bwMode="auto">
          <a:xfrm flipH="1">
            <a:off x="2412398" y="3052305"/>
            <a:ext cx="412750" cy="1587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97" name="Line 108"/>
          <p:cNvSpPr>
            <a:spLocks noChangeShapeType="1"/>
          </p:cNvSpPr>
          <p:nvPr/>
        </p:nvSpPr>
        <p:spPr bwMode="auto">
          <a:xfrm flipH="1">
            <a:off x="2412398" y="3540010"/>
            <a:ext cx="412750" cy="1587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104" name="Line 124"/>
          <p:cNvSpPr>
            <a:spLocks noChangeShapeType="1"/>
          </p:cNvSpPr>
          <p:nvPr/>
        </p:nvSpPr>
        <p:spPr bwMode="auto">
          <a:xfrm flipH="1">
            <a:off x="2412398" y="3911281"/>
            <a:ext cx="411162" cy="0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107" name="Line 132"/>
          <p:cNvSpPr>
            <a:spLocks noChangeShapeType="1"/>
          </p:cNvSpPr>
          <p:nvPr/>
        </p:nvSpPr>
        <p:spPr bwMode="auto">
          <a:xfrm flipH="1">
            <a:off x="2412398" y="4393563"/>
            <a:ext cx="411162" cy="0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108" name="Line 133"/>
          <p:cNvSpPr>
            <a:spLocks noChangeShapeType="1"/>
          </p:cNvSpPr>
          <p:nvPr/>
        </p:nvSpPr>
        <p:spPr bwMode="auto">
          <a:xfrm flipH="1">
            <a:off x="2412398" y="4730634"/>
            <a:ext cx="411162" cy="0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pPr>
              <a:defRPr/>
            </a:pPr>
            <a:endParaRPr lang="en-US" dirty="0">
              <a:cs typeface="Arial" charset="0"/>
            </a:endParaRPr>
          </a:p>
        </p:txBody>
      </p:sp>
      <p:grpSp>
        <p:nvGrpSpPr>
          <p:cNvPr id="137" name="Group 126"/>
          <p:cNvGrpSpPr>
            <a:grpSpLocks/>
          </p:cNvGrpSpPr>
          <p:nvPr/>
        </p:nvGrpSpPr>
        <p:grpSpPr bwMode="auto">
          <a:xfrm>
            <a:off x="1601185" y="2249371"/>
            <a:ext cx="827088" cy="596900"/>
            <a:chOff x="1236" y="3274"/>
            <a:chExt cx="521" cy="376"/>
          </a:xfrm>
          <a:solidFill>
            <a:srgbClr val="008000"/>
          </a:solidFill>
        </p:grpSpPr>
        <p:sp>
          <p:nvSpPr>
            <p:cNvPr id="138" name="Rectangle 127"/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39" name="Rectangle 128"/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40" name="Rectangle 129"/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41" name="Rectangle 130"/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FEE</a:t>
              </a:r>
            </a:p>
          </p:txBody>
        </p:sp>
      </p:grpSp>
      <p:grpSp>
        <p:nvGrpSpPr>
          <p:cNvPr id="142" name="Group 126"/>
          <p:cNvGrpSpPr>
            <a:grpSpLocks/>
          </p:cNvGrpSpPr>
          <p:nvPr/>
        </p:nvGrpSpPr>
        <p:grpSpPr bwMode="auto">
          <a:xfrm>
            <a:off x="1601185" y="2693871"/>
            <a:ext cx="827088" cy="596900"/>
            <a:chOff x="1236" y="3274"/>
            <a:chExt cx="521" cy="376"/>
          </a:xfrm>
          <a:solidFill>
            <a:srgbClr val="008000"/>
          </a:solidFill>
        </p:grpSpPr>
        <p:sp>
          <p:nvSpPr>
            <p:cNvPr id="143" name="Rectangle 127"/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44" name="Rectangle 128"/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45" name="Rectangle 129"/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46" name="Rectangle 130"/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FEE</a:t>
              </a:r>
            </a:p>
          </p:txBody>
        </p:sp>
      </p:grpSp>
      <p:grpSp>
        <p:nvGrpSpPr>
          <p:cNvPr id="147" name="Group 126"/>
          <p:cNvGrpSpPr>
            <a:grpSpLocks/>
          </p:cNvGrpSpPr>
          <p:nvPr/>
        </p:nvGrpSpPr>
        <p:grpSpPr bwMode="auto">
          <a:xfrm>
            <a:off x="1601185" y="3138371"/>
            <a:ext cx="827088" cy="596900"/>
            <a:chOff x="1236" y="3274"/>
            <a:chExt cx="521" cy="376"/>
          </a:xfrm>
          <a:solidFill>
            <a:srgbClr val="008000"/>
          </a:solidFill>
        </p:grpSpPr>
        <p:sp>
          <p:nvSpPr>
            <p:cNvPr id="148" name="Rectangle 127"/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49" name="Rectangle 128"/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50" name="Rectangle 129"/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51" name="Rectangle 130"/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FEE</a:t>
              </a:r>
            </a:p>
          </p:txBody>
        </p:sp>
      </p:grpSp>
      <p:grpSp>
        <p:nvGrpSpPr>
          <p:cNvPr id="152" name="Group 126"/>
          <p:cNvGrpSpPr>
            <a:grpSpLocks/>
          </p:cNvGrpSpPr>
          <p:nvPr/>
        </p:nvGrpSpPr>
        <p:grpSpPr bwMode="auto">
          <a:xfrm>
            <a:off x="1601185" y="3582871"/>
            <a:ext cx="827088" cy="596900"/>
            <a:chOff x="1236" y="3274"/>
            <a:chExt cx="521" cy="376"/>
          </a:xfrm>
          <a:solidFill>
            <a:srgbClr val="008000"/>
          </a:solidFill>
        </p:grpSpPr>
        <p:sp>
          <p:nvSpPr>
            <p:cNvPr id="153" name="Rectangle 127"/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54" name="Rectangle 128"/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55" name="Rectangle 129"/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56" name="Rectangle 130"/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FEE</a:t>
              </a:r>
            </a:p>
          </p:txBody>
        </p:sp>
      </p:grpSp>
      <p:grpSp>
        <p:nvGrpSpPr>
          <p:cNvPr id="157" name="Group 126"/>
          <p:cNvGrpSpPr>
            <a:grpSpLocks/>
          </p:cNvGrpSpPr>
          <p:nvPr/>
        </p:nvGrpSpPr>
        <p:grpSpPr bwMode="auto">
          <a:xfrm>
            <a:off x="1601185" y="4027371"/>
            <a:ext cx="827088" cy="596900"/>
            <a:chOff x="1236" y="3274"/>
            <a:chExt cx="521" cy="376"/>
          </a:xfrm>
          <a:solidFill>
            <a:srgbClr val="008000"/>
          </a:solidFill>
        </p:grpSpPr>
        <p:sp>
          <p:nvSpPr>
            <p:cNvPr id="158" name="Rectangle 127"/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59" name="Rectangle 128"/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60" name="Rectangle 129"/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61" name="Rectangle 130"/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FEE</a:t>
              </a:r>
            </a:p>
          </p:txBody>
        </p:sp>
      </p:grpSp>
      <p:grpSp>
        <p:nvGrpSpPr>
          <p:cNvPr id="162" name="Group 126"/>
          <p:cNvGrpSpPr>
            <a:grpSpLocks/>
          </p:cNvGrpSpPr>
          <p:nvPr/>
        </p:nvGrpSpPr>
        <p:grpSpPr bwMode="auto">
          <a:xfrm>
            <a:off x="1601185" y="4471871"/>
            <a:ext cx="827088" cy="596900"/>
            <a:chOff x="1236" y="3274"/>
            <a:chExt cx="521" cy="376"/>
          </a:xfrm>
          <a:solidFill>
            <a:srgbClr val="008000"/>
          </a:solidFill>
        </p:grpSpPr>
        <p:sp>
          <p:nvSpPr>
            <p:cNvPr id="163" name="Rectangle 127"/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64" name="Rectangle 128"/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65" name="Rectangle 129"/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66" name="Rectangle 130"/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FEE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745773" y="2303676"/>
            <a:ext cx="1217766" cy="390195"/>
            <a:chOff x="2819622" y="2818606"/>
            <a:chExt cx="1731722" cy="554854"/>
          </a:xfrm>
        </p:grpSpPr>
        <p:sp>
          <p:nvSpPr>
            <p:cNvPr id="116" name="Rectangle 130"/>
            <p:cNvSpPr>
              <a:spLocks noChangeArrowheads="1"/>
            </p:cNvSpPr>
            <p:nvPr/>
          </p:nvSpPr>
          <p:spPr bwMode="auto">
            <a:xfrm>
              <a:off x="2819622" y="2831682"/>
              <a:ext cx="869138" cy="541778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DAM</a:t>
              </a:r>
            </a:p>
          </p:txBody>
        </p:sp>
        <p:sp>
          <p:nvSpPr>
            <p:cNvPr id="40" name="Rectangle 20"/>
            <p:cNvSpPr>
              <a:spLocks noChangeArrowheads="1"/>
            </p:cNvSpPr>
            <p:nvPr/>
          </p:nvSpPr>
          <p:spPr bwMode="auto">
            <a:xfrm>
              <a:off x="3682206" y="2818606"/>
              <a:ext cx="869138" cy="541778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000000"/>
                  </a:solidFill>
                  <a:cs typeface="Arial" charset="0"/>
                </a:rPr>
                <a:t>EBDC</a:t>
              </a:r>
            </a:p>
          </p:txBody>
        </p:sp>
      </p:grpSp>
      <p:grpSp>
        <p:nvGrpSpPr>
          <p:cNvPr id="174" name="Group 173"/>
          <p:cNvGrpSpPr/>
          <p:nvPr/>
        </p:nvGrpSpPr>
        <p:grpSpPr>
          <a:xfrm>
            <a:off x="2762920" y="2785958"/>
            <a:ext cx="1217766" cy="390195"/>
            <a:chOff x="2819622" y="2818606"/>
            <a:chExt cx="1731722" cy="554854"/>
          </a:xfrm>
        </p:grpSpPr>
        <p:sp>
          <p:nvSpPr>
            <p:cNvPr id="176" name="Rectangle 130"/>
            <p:cNvSpPr>
              <a:spLocks noChangeArrowheads="1"/>
            </p:cNvSpPr>
            <p:nvPr/>
          </p:nvSpPr>
          <p:spPr bwMode="auto">
            <a:xfrm>
              <a:off x="2819622" y="2831682"/>
              <a:ext cx="869138" cy="541778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DAM</a:t>
              </a:r>
            </a:p>
          </p:txBody>
        </p:sp>
        <p:sp>
          <p:nvSpPr>
            <p:cNvPr id="177" name="Rectangle 20"/>
            <p:cNvSpPr>
              <a:spLocks noChangeArrowheads="1"/>
            </p:cNvSpPr>
            <p:nvPr/>
          </p:nvSpPr>
          <p:spPr bwMode="auto">
            <a:xfrm>
              <a:off x="3682206" y="2818606"/>
              <a:ext cx="869138" cy="541778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000000"/>
                  </a:solidFill>
                  <a:cs typeface="Arial" charset="0"/>
                </a:rPr>
                <a:t>EBDC</a:t>
              </a:r>
            </a:p>
          </p:txBody>
        </p:sp>
      </p:grpSp>
      <p:grpSp>
        <p:nvGrpSpPr>
          <p:cNvPr id="179" name="Group 178"/>
          <p:cNvGrpSpPr/>
          <p:nvPr/>
        </p:nvGrpSpPr>
        <p:grpSpPr>
          <a:xfrm>
            <a:off x="2762920" y="3253152"/>
            <a:ext cx="1217766" cy="390195"/>
            <a:chOff x="2819622" y="2818606"/>
            <a:chExt cx="1731722" cy="554854"/>
          </a:xfrm>
        </p:grpSpPr>
        <p:sp>
          <p:nvSpPr>
            <p:cNvPr id="180" name="Rectangle 130"/>
            <p:cNvSpPr>
              <a:spLocks noChangeArrowheads="1"/>
            </p:cNvSpPr>
            <p:nvPr/>
          </p:nvSpPr>
          <p:spPr bwMode="auto">
            <a:xfrm>
              <a:off x="2819622" y="2831682"/>
              <a:ext cx="869138" cy="541778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DAM</a:t>
              </a:r>
            </a:p>
          </p:txBody>
        </p:sp>
        <p:sp>
          <p:nvSpPr>
            <p:cNvPr id="181" name="Rectangle 20"/>
            <p:cNvSpPr>
              <a:spLocks noChangeArrowheads="1"/>
            </p:cNvSpPr>
            <p:nvPr/>
          </p:nvSpPr>
          <p:spPr bwMode="auto">
            <a:xfrm>
              <a:off x="3682206" y="2818606"/>
              <a:ext cx="869138" cy="541778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000000"/>
                  </a:solidFill>
                  <a:cs typeface="Arial" charset="0"/>
                </a:rPr>
                <a:t>EBDC</a:t>
              </a:r>
            </a:p>
          </p:txBody>
        </p:sp>
      </p:grpSp>
      <p:grpSp>
        <p:nvGrpSpPr>
          <p:cNvPr id="182" name="Group 181"/>
          <p:cNvGrpSpPr/>
          <p:nvPr/>
        </p:nvGrpSpPr>
        <p:grpSpPr>
          <a:xfrm>
            <a:off x="2762920" y="3720346"/>
            <a:ext cx="1217766" cy="390195"/>
            <a:chOff x="2819622" y="2818606"/>
            <a:chExt cx="1731722" cy="554854"/>
          </a:xfrm>
        </p:grpSpPr>
        <p:sp>
          <p:nvSpPr>
            <p:cNvPr id="183" name="Rectangle 130"/>
            <p:cNvSpPr>
              <a:spLocks noChangeArrowheads="1"/>
            </p:cNvSpPr>
            <p:nvPr/>
          </p:nvSpPr>
          <p:spPr bwMode="auto">
            <a:xfrm>
              <a:off x="2819622" y="2831682"/>
              <a:ext cx="869138" cy="541778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DAM</a:t>
              </a:r>
            </a:p>
          </p:txBody>
        </p:sp>
        <p:sp>
          <p:nvSpPr>
            <p:cNvPr id="184" name="Rectangle 20"/>
            <p:cNvSpPr>
              <a:spLocks noChangeArrowheads="1"/>
            </p:cNvSpPr>
            <p:nvPr/>
          </p:nvSpPr>
          <p:spPr bwMode="auto">
            <a:xfrm>
              <a:off x="3682206" y="2818606"/>
              <a:ext cx="869138" cy="541778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000000"/>
                  </a:solidFill>
                  <a:cs typeface="Arial" charset="0"/>
                </a:rPr>
                <a:t>EBDC</a:t>
              </a:r>
            </a:p>
          </p:txBody>
        </p:sp>
      </p:grpSp>
      <p:grpSp>
        <p:nvGrpSpPr>
          <p:cNvPr id="185" name="Group 184"/>
          <p:cNvGrpSpPr/>
          <p:nvPr/>
        </p:nvGrpSpPr>
        <p:grpSpPr>
          <a:xfrm>
            <a:off x="2762920" y="4187541"/>
            <a:ext cx="1217766" cy="390195"/>
            <a:chOff x="2819622" y="2818606"/>
            <a:chExt cx="1731722" cy="554854"/>
          </a:xfrm>
        </p:grpSpPr>
        <p:sp>
          <p:nvSpPr>
            <p:cNvPr id="186" name="Rectangle 130"/>
            <p:cNvSpPr>
              <a:spLocks noChangeArrowheads="1"/>
            </p:cNvSpPr>
            <p:nvPr/>
          </p:nvSpPr>
          <p:spPr bwMode="auto">
            <a:xfrm>
              <a:off x="2819622" y="2831682"/>
              <a:ext cx="869138" cy="541778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DAM</a:t>
              </a:r>
            </a:p>
          </p:txBody>
        </p:sp>
        <p:sp>
          <p:nvSpPr>
            <p:cNvPr id="187" name="Rectangle 20"/>
            <p:cNvSpPr>
              <a:spLocks noChangeArrowheads="1"/>
            </p:cNvSpPr>
            <p:nvPr/>
          </p:nvSpPr>
          <p:spPr bwMode="auto">
            <a:xfrm>
              <a:off x="3682206" y="2818606"/>
              <a:ext cx="869138" cy="541778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000000"/>
                  </a:solidFill>
                  <a:cs typeface="Arial" charset="0"/>
                </a:rPr>
                <a:t>EBDC</a:t>
              </a:r>
            </a:p>
          </p:txBody>
        </p:sp>
      </p:grpSp>
      <p:grpSp>
        <p:nvGrpSpPr>
          <p:cNvPr id="188" name="Group 187"/>
          <p:cNvGrpSpPr/>
          <p:nvPr/>
        </p:nvGrpSpPr>
        <p:grpSpPr>
          <a:xfrm>
            <a:off x="2762920" y="4654735"/>
            <a:ext cx="1217766" cy="390195"/>
            <a:chOff x="2819622" y="2818606"/>
            <a:chExt cx="1731722" cy="554854"/>
          </a:xfrm>
        </p:grpSpPr>
        <p:sp>
          <p:nvSpPr>
            <p:cNvPr id="189" name="Rectangle 130"/>
            <p:cNvSpPr>
              <a:spLocks noChangeArrowheads="1"/>
            </p:cNvSpPr>
            <p:nvPr/>
          </p:nvSpPr>
          <p:spPr bwMode="auto">
            <a:xfrm>
              <a:off x="2819622" y="2831682"/>
              <a:ext cx="869138" cy="541778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DAM</a:t>
              </a:r>
            </a:p>
          </p:txBody>
        </p:sp>
        <p:sp>
          <p:nvSpPr>
            <p:cNvPr id="190" name="Rectangle 20"/>
            <p:cNvSpPr>
              <a:spLocks noChangeArrowheads="1"/>
            </p:cNvSpPr>
            <p:nvPr/>
          </p:nvSpPr>
          <p:spPr bwMode="auto">
            <a:xfrm>
              <a:off x="3682206" y="2818606"/>
              <a:ext cx="869138" cy="541778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177" algn="l"/>
                  <a:tab pos="914355" algn="l"/>
                  <a:tab pos="1371532" algn="l"/>
                  <a:tab pos="1828710" algn="l"/>
                  <a:tab pos="2285887" algn="l"/>
                  <a:tab pos="2743064" algn="l"/>
                  <a:tab pos="3200241" algn="l"/>
                  <a:tab pos="3657418" algn="l"/>
                  <a:tab pos="4114596" algn="l"/>
                  <a:tab pos="4571773" algn="l"/>
                  <a:tab pos="5028950" algn="l"/>
                  <a:tab pos="5486128" algn="l"/>
                  <a:tab pos="5943305" algn="l"/>
                  <a:tab pos="6400483" algn="l"/>
                  <a:tab pos="6857660" algn="l"/>
                  <a:tab pos="7314837" algn="l"/>
                  <a:tab pos="7772015" algn="l"/>
                  <a:tab pos="8229192" algn="l"/>
                  <a:tab pos="8686369" algn="l"/>
                  <a:tab pos="9143546" algn="l"/>
                </a:tabLst>
                <a:defRPr/>
              </a:pPr>
              <a:r>
                <a:rPr lang="en-GB" sz="1200" dirty="0">
                  <a:solidFill>
                    <a:srgbClr val="000000"/>
                  </a:solidFill>
                  <a:cs typeface="Arial" charset="0"/>
                </a:rPr>
                <a:t>EBDC</a:t>
              </a:r>
            </a:p>
          </p:txBody>
        </p:sp>
      </p:grpSp>
      <p:sp>
        <p:nvSpPr>
          <p:cNvPr id="45" name="Rectangle 31"/>
          <p:cNvSpPr>
            <a:spLocks noChangeArrowheads="1"/>
          </p:cNvSpPr>
          <p:nvPr/>
        </p:nvSpPr>
        <p:spPr bwMode="auto">
          <a:xfrm>
            <a:off x="4412566" y="2312872"/>
            <a:ext cx="995362" cy="2777320"/>
          </a:xfrm>
          <a:prstGeom prst="rect">
            <a:avLst/>
          </a:prstGeom>
          <a:solidFill>
            <a:srgbClr val="CCFF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9996" tIns="46798" rIns="89996" bIns="46798" anchor="ctr"/>
          <a:lstStyle/>
          <a:p>
            <a:pPr algn="ctr">
              <a:lnSpc>
                <a:spcPct val="125000"/>
              </a:lnSpc>
              <a:tabLst>
                <a:tab pos="0" algn="l"/>
                <a:tab pos="457177" algn="l"/>
                <a:tab pos="914355" algn="l"/>
                <a:tab pos="1371532" algn="l"/>
                <a:tab pos="1828710" algn="l"/>
                <a:tab pos="2285887" algn="l"/>
                <a:tab pos="2743064" algn="l"/>
                <a:tab pos="3200241" algn="l"/>
                <a:tab pos="3657418" algn="l"/>
                <a:tab pos="4114596" algn="l"/>
                <a:tab pos="4571773" algn="l"/>
                <a:tab pos="5028950" algn="l"/>
                <a:tab pos="5486128" algn="l"/>
                <a:tab pos="5943305" algn="l"/>
                <a:tab pos="6400483" algn="l"/>
                <a:tab pos="6857660" algn="l"/>
                <a:tab pos="7314837" algn="l"/>
                <a:tab pos="7772015" algn="l"/>
                <a:tab pos="8229192" algn="l"/>
                <a:tab pos="8686369" algn="l"/>
                <a:tab pos="9143546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cs typeface="Arial" charset="0"/>
              </a:rPr>
              <a:t>10+ Gigabit</a:t>
            </a:r>
          </a:p>
          <a:p>
            <a:pPr algn="ctr">
              <a:lnSpc>
                <a:spcPct val="125000"/>
              </a:lnSpc>
              <a:tabLst>
                <a:tab pos="0" algn="l"/>
                <a:tab pos="457177" algn="l"/>
                <a:tab pos="914355" algn="l"/>
                <a:tab pos="1371532" algn="l"/>
                <a:tab pos="1828710" algn="l"/>
                <a:tab pos="2285887" algn="l"/>
                <a:tab pos="2743064" algn="l"/>
                <a:tab pos="3200241" algn="l"/>
                <a:tab pos="3657418" algn="l"/>
                <a:tab pos="4114596" algn="l"/>
                <a:tab pos="4571773" algn="l"/>
                <a:tab pos="5028950" algn="l"/>
                <a:tab pos="5486128" algn="l"/>
                <a:tab pos="5943305" algn="l"/>
                <a:tab pos="6400483" algn="l"/>
                <a:tab pos="6857660" algn="l"/>
                <a:tab pos="7314837" algn="l"/>
                <a:tab pos="7772015" algn="l"/>
                <a:tab pos="8229192" algn="l"/>
                <a:tab pos="8686369" algn="l"/>
                <a:tab pos="9143546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cs typeface="Arial" charset="0"/>
              </a:rPr>
              <a:t>Crossbar</a:t>
            </a:r>
          </a:p>
          <a:p>
            <a:pPr algn="ctr">
              <a:lnSpc>
                <a:spcPct val="125000"/>
              </a:lnSpc>
              <a:tabLst>
                <a:tab pos="0" algn="l"/>
                <a:tab pos="457177" algn="l"/>
                <a:tab pos="914355" algn="l"/>
                <a:tab pos="1371532" algn="l"/>
                <a:tab pos="1828710" algn="l"/>
                <a:tab pos="2285887" algn="l"/>
                <a:tab pos="2743064" algn="l"/>
                <a:tab pos="3200241" algn="l"/>
                <a:tab pos="3657418" algn="l"/>
                <a:tab pos="4114596" algn="l"/>
                <a:tab pos="4571773" algn="l"/>
                <a:tab pos="5028950" algn="l"/>
                <a:tab pos="5486128" algn="l"/>
                <a:tab pos="5943305" algn="l"/>
                <a:tab pos="6400483" algn="l"/>
                <a:tab pos="6857660" algn="l"/>
                <a:tab pos="7314837" algn="l"/>
                <a:tab pos="7772015" algn="l"/>
                <a:tab pos="8229192" algn="l"/>
                <a:tab pos="8686369" algn="l"/>
                <a:tab pos="9143546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cs typeface="Arial" charset="0"/>
              </a:rPr>
              <a:t>Switch</a:t>
            </a:r>
          </a:p>
        </p:txBody>
      </p:sp>
      <p:grpSp>
        <p:nvGrpSpPr>
          <p:cNvPr id="196" name="Group 195"/>
          <p:cNvGrpSpPr/>
          <p:nvPr/>
        </p:nvGrpSpPr>
        <p:grpSpPr>
          <a:xfrm>
            <a:off x="1087114" y="1928568"/>
            <a:ext cx="2640330" cy="3429558"/>
            <a:chOff x="329406" y="2285206"/>
            <a:chExt cx="2286000" cy="5486400"/>
          </a:xfrm>
        </p:grpSpPr>
        <p:sp>
          <p:nvSpPr>
            <p:cNvPr id="197" name="Rectangle 196"/>
            <p:cNvSpPr/>
            <p:nvPr/>
          </p:nvSpPr>
          <p:spPr bwMode="auto">
            <a:xfrm>
              <a:off x="329406" y="2285206"/>
              <a:ext cx="2286000" cy="5486400"/>
            </a:xfrm>
            <a:prstGeom prst="rect">
              <a:avLst/>
            </a:prstGeom>
            <a:solidFill>
              <a:schemeClr val="bg2">
                <a:lumMod val="40000"/>
                <a:lumOff val="60000"/>
                <a:alpha val="62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252291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en-US" sz="800" dirty="0">
                <a:solidFill>
                  <a:schemeClr val="bg1"/>
                </a:solidFill>
                <a:latin typeface="Helvetica Neue Light" charset="0"/>
                <a:ea typeface="ヒラギノ角ゴ ProN W3" charset="0"/>
                <a:cs typeface="ヒラギノ角ゴ ProN W3" charset="0"/>
              </a:endParaRPr>
            </a:p>
          </p:txBody>
        </p:sp>
        <p:sp>
          <p:nvSpPr>
            <p:cNvPr id="198" name="Text Box 112"/>
            <p:cNvSpPr txBox="1">
              <a:spLocks noChangeArrowheads="1"/>
            </p:cNvSpPr>
            <p:nvPr/>
          </p:nvSpPr>
          <p:spPr bwMode="auto">
            <a:xfrm rot="16200000">
              <a:off x="-559978" y="4410378"/>
              <a:ext cx="2438400" cy="4740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27980" tIns="63990" rIns="127980" bIns="6399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5pPr>
              <a:lvl6pPr marL="25146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6pPr>
              <a:lvl7pPr marL="29718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7pPr>
              <a:lvl8pPr marL="34290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8pPr>
              <a:lvl9pPr marL="38862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9pPr>
            </a:lstStyle>
            <a:p>
              <a:pPr algn="ctr">
                <a:defRPr/>
              </a:pPr>
              <a:r>
                <a:rPr lang="en-GB" sz="1600" b="1" dirty="0">
                  <a:solidFill>
                    <a:srgbClr val="FF6600"/>
                  </a:solidFill>
                  <a:latin typeface="Arial Narrow" charset="0"/>
                </a:rPr>
                <a:t>Not in 1.7 Scope</a:t>
              </a:r>
            </a:p>
          </p:txBody>
        </p:sp>
      </p:grpSp>
      <p:sp>
        <p:nvSpPr>
          <p:cNvPr id="199" name="Text Box 112"/>
          <p:cNvSpPr txBox="1">
            <a:spLocks noChangeArrowheads="1"/>
          </p:cNvSpPr>
          <p:nvPr/>
        </p:nvSpPr>
        <p:spPr bwMode="auto">
          <a:xfrm>
            <a:off x="4304076" y="5250952"/>
            <a:ext cx="4126019" cy="803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96" tIns="44998" rIns="89996" bIns="44998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 marL="241127" indent="-241127">
              <a:buFont typeface="Arial"/>
              <a:buChar char="•"/>
              <a:defRPr/>
            </a:pPr>
            <a:r>
              <a:rPr lang="en-GB" sz="1600" dirty="0">
                <a:solidFill>
                  <a:srgbClr val="0000FF"/>
                </a:solidFill>
                <a:latin typeface="Arial Narrow" charset="0"/>
              </a:rPr>
              <a:t>We currently envision the DAM to be a PCIe card in a generic computer that acts as EBDC</a:t>
            </a:r>
          </a:p>
          <a:p>
            <a:pPr marL="241127" indent="-241127">
              <a:buFont typeface="Arial"/>
              <a:buChar char="•"/>
              <a:defRPr/>
            </a:pPr>
            <a:r>
              <a:rPr lang="en-GB" sz="1600" dirty="0">
                <a:solidFill>
                  <a:srgbClr val="0000FF"/>
                </a:solidFill>
                <a:latin typeface="Arial Narrow" charset="0"/>
              </a:rPr>
              <a:t>The demarcation line between WBS 1.2 and 1.7 runs through the EBDC – budget-wise in 1.2</a:t>
            </a:r>
          </a:p>
          <a:p>
            <a:pPr marL="241127" indent="-241127">
              <a:buFont typeface="Arial"/>
              <a:buChar char="•"/>
              <a:defRPr/>
            </a:pPr>
            <a:r>
              <a:rPr lang="en-GB" sz="1600" dirty="0">
                <a:solidFill>
                  <a:srgbClr val="0000FF"/>
                </a:solidFill>
                <a:latin typeface="Arial Narrow" charset="0"/>
              </a:rPr>
              <a:t>Functionality-wise partially in 1.7 </a:t>
            </a:r>
          </a:p>
        </p:txBody>
      </p:sp>
      <p:sp>
        <p:nvSpPr>
          <p:cNvPr id="7" name="Rectangle 6"/>
          <p:cNvSpPr/>
          <p:nvPr/>
        </p:nvSpPr>
        <p:spPr>
          <a:xfrm>
            <a:off x="229759" y="3964868"/>
            <a:ext cx="524096" cy="372704"/>
          </a:xfrm>
          <a:prstGeom prst="rect">
            <a:avLst/>
          </a:prstGeom>
        </p:spPr>
        <p:txBody>
          <a:bodyPr wrap="none" lIns="64301" tIns="32150" rIns="64301" bIns="32150">
            <a:spAutoFit/>
          </a:bodyPr>
          <a:lstStyle/>
          <a:p>
            <a:r>
              <a:rPr lang="en-US" sz="2000" dirty="0">
                <a:solidFill>
                  <a:srgbClr val="FF6600"/>
                </a:solidFill>
              </a:rPr>
              <a:t>TPC</a:t>
            </a:r>
            <a:endParaRPr lang="en-US" sz="3400" dirty="0">
              <a:solidFill>
                <a:srgbClr val="FF6600"/>
              </a:solidFill>
            </a:endParaRPr>
          </a:p>
        </p:txBody>
      </p:sp>
      <p:sp>
        <p:nvSpPr>
          <p:cNvPr id="201" name="Text Box 112"/>
          <p:cNvSpPr txBox="1">
            <a:spLocks noChangeArrowheads="1"/>
          </p:cNvSpPr>
          <p:nvPr/>
        </p:nvSpPr>
        <p:spPr bwMode="auto">
          <a:xfrm>
            <a:off x="5590108" y="1607047"/>
            <a:ext cx="3268665" cy="803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96" tIns="44998" rIns="89996" bIns="44998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>
              <a:defRPr/>
            </a:pPr>
            <a:r>
              <a:rPr lang="en-GB" sz="1600" dirty="0">
                <a:solidFill>
                  <a:srgbClr val="800000"/>
                </a:solidFill>
                <a:latin typeface="Arial Narrow" charset="0"/>
              </a:rPr>
              <a:t>The TPC features a </a:t>
            </a:r>
            <a:r>
              <a:rPr lang="en-GB" sz="1600" i="1" dirty="0">
                <a:solidFill>
                  <a:srgbClr val="800000"/>
                </a:solidFill>
                <a:latin typeface="Arial Narrow" charset="0"/>
              </a:rPr>
              <a:t>continuous readout</a:t>
            </a:r>
            <a:r>
              <a:rPr lang="en-GB" sz="1600" dirty="0">
                <a:solidFill>
                  <a:srgbClr val="800000"/>
                </a:solidFill>
                <a:latin typeface="Arial Narrow" charset="0"/>
              </a:rPr>
              <a:t> which is conceptually different from the calorimeter triggered readout</a:t>
            </a:r>
          </a:p>
        </p:txBody>
      </p:sp>
      <p:cxnSp>
        <p:nvCxnSpPr>
          <p:cNvPr id="9" name="Straight Arrow Connector 8"/>
          <p:cNvCxnSpPr/>
          <p:nvPr/>
        </p:nvCxnSpPr>
        <p:spPr bwMode="auto">
          <a:xfrm flipH="1" flipV="1">
            <a:off x="3285968" y="5036605"/>
            <a:ext cx="1018109" cy="428695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" name="TextBox 5"/>
          <p:cNvSpPr txBox="1"/>
          <p:nvPr/>
        </p:nvSpPr>
        <p:spPr>
          <a:xfrm>
            <a:off x="859574" y="1005238"/>
            <a:ext cx="67660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Plan to have a very similar system for MVTX, but in the triggered mode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FEE = RU;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DAM/EBDC = FELIX;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387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738" y="317539"/>
            <a:ext cx="8501062" cy="91440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sPHENIX</a:t>
            </a:r>
            <a:r>
              <a:rPr lang="en-US" dirty="0" smtClean="0">
                <a:latin typeface="+mn-lt"/>
              </a:rPr>
              <a:t> Design Specs</a:t>
            </a:r>
            <a:endParaRPr lang="en-US" sz="4800" dirty="0"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4294967295"/>
          </p:nvPr>
        </p:nvSpPr>
        <p:spPr>
          <a:xfrm>
            <a:off x="457201" y="6492876"/>
            <a:ext cx="2133600" cy="365125"/>
          </a:xfrm>
          <a:prstGeom prst="rect">
            <a:avLst/>
          </a:prstGeom>
        </p:spPr>
        <p:txBody>
          <a:bodyPr lIns="91436" tIns="45718" rIns="91436" bIns="45718" rtlCol="0"/>
          <a:lstStyle/>
          <a:p>
            <a:pPr>
              <a:defRPr/>
            </a:pPr>
            <a:r>
              <a:rPr lang="en-US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7/10/17</a:t>
            </a:r>
            <a:endParaRPr lang="en-US" dirty="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124200" y="6492876"/>
            <a:ext cx="28956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pPr>
              <a:defRPr/>
            </a:pPr>
            <a:r>
              <a:rPr lang="en-US" smtClean="0"/>
              <a:t>Ming Liu, MVTX Director's Review@BNL</a:t>
            </a:r>
            <a:endParaRPr lang="en-US" dirty="0"/>
          </a:p>
        </p:txBody>
      </p:sp>
      <p:sp>
        <p:nvSpPr>
          <p:cNvPr id="21508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010400" y="6492876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13" indent="-285736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2943" indent="-228589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120" indent="-228589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298" indent="-228589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475" indent="-22858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653" indent="-22858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8830" indent="-22858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007" indent="-22858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49D593BD-42C4-0748-8470-4DD2F5673EF8}" type="slidenum">
              <a:rPr lang="en-US" sz="1200">
                <a:solidFill>
                  <a:srgbClr val="898989"/>
                </a:solidFill>
                <a:ea typeface="MS PGothic" charset="0"/>
                <a:cs typeface="MS PGothic" charset="0"/>
              </a:rPr>
              <a:pPr eaLnBrk="1" hangingPunct="1"/>
              <a:t>53</a:t>
            </a:fld>
            <a:endParaRPr lang="en-US" sz="1200" dirty="0">
              <a:solidFill>
                <a:srgbClr val="898989"/>
              </a:solidFill>
              <a:ea typeface="MS PGothic" charset="0"/>
              <a:cs typeface="MS PGothic" charset="0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285227" y="1767808"/>
            <a:ext cx="8573546" cy="4715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694" tIns="35694" rIns="35694" bIns="35694" numCol="1" anchor="t" anchorCtr="0" compatLnSpc="1">
            <a:prstTxWarp prst="textNoShape">
              <a:avLst/>
            </a:prstTxWarp>
          </a:bodyPr>
          <a:lstStyle>
            <a:lvl1pPr marL="342900" indent="-3429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1503" indent="-321503" eaLnBrk="1" hangingPunct="1">
              <a:spcBef>
                <a:spcPts val="422"/>
              </a:spcBef>
              <a:buFont typeface="Arial"/>
              <a:buChar char="•"/>
            </a:pPr>
            <a:r>
              <a:rPr lang="en-US" sz="2000" dirty="0"/>
              <a:t>A sustained DAQ rate of 15KHz</a:t>
            </a:r>
          </a:p>
          <a:p>
            <a:pPr marL="321503" indent="-321503" eaLnBrk="1" hangingPunct="1">
              <a:spcBef>
                <a:spcPts val="422"/>
              </a:spcBef>
              <a:buFont typeface="Arial"/>
              <a:buChar char="•"/>
            </a:pPr>
            <a:r>
              <a:rPr lang="en-US" sz="2000" dirty="0"/>
              <a:t>Archive 40Gbit/s to long-term storage in the RACF</a:t>
            </a:r>
          </a:p>
          <a:p>
            <a:pPr marL="321503" indent="-321503" eaLnBrk="1" hangingPunct="1">
              <a:spcBef>
                <a:spcPts val="422"/>
              </a:spcBef>
              <a:buFont typeface="Arial"/>
              <a:buChar char="•"/>
            </a:pPr>
            <a:r>
              <a:rPr lang="en-US" sz="2000" dirty="0"/>
              <a:t>Interface to various detector systems:</a:t>
            </a:r>
          </a:p>
          <a:p>
            <a:pPr marL="602818" lvl="1" indent="-321503" eaLnBrk="1" hangingPunct="1">
              <a:spcBef>
                <a:spcPts val="422"/>
              </a:spcBef>
              <a:buFont typeface="Arial"/>
              <a:buChar char="•"/>
            </a:pPr>
            <a:r>
              <a:rPr lang="en-US" sz="2000" dirty="0"/>
              <a:t>Calorimeter</a:t>
            </a:r>
          </a:p>
          <a:p>
            <a:pPr marL="602818" lvl="1" indent="-321503" eaLnBrk="1" hangingPunct="1">
              <a:spcBef>
                <a:spcPts val="422"/>
              </a:spcBef>
              <a:buFont typeface="Arial"/>
              <a:buChar char="•"/>
            </a:pPr>
            <a:r>
              <a:rPr lang="en-US" sz="2000" dirty="0"/>
              <a:t>TPC</a:t>
            </a:r>
          </a:p>
          <a:p>
            <a:pPr marL="602818" lvl="1" indent="-321503" eaLnBrk="1" hangingPunct="1">
              <a:spcBef>
                <a:spcPts val="422"/>
              </a:spcBef>
              <a:buFont typeface="Arial"/>
              <a:buChar char="•"/>
            </a:pPr>
            <a:r>
              <a:rPr lang="en-US" sz="2000" dirty="0"/>
              <a:t>Intermediate tracker (INTT)</a:t>
            </a:r>
          </a:p>
          <a:p>
            <a:pPr marL="602818" lvl="1" indent="-321503" eaLnBrk="1" hangingPunct="1">
              <a:spcBef>
                <a:spcPts val="422"/>
              </a:spcBef>
              <a:buFont typeface="Arial"/>
              <a:buChar char="•"/>
            </a:pPr>
            <a:r>
              <a:rPr lang="en-US" sz="2000" dirty="0" smtClean="0"/>
              <a:t>MVTX </a:t>
            </a:r>
            <a:r>
              <a:rPr lang="en-US" sz="2000" dirty="0"/>
              <a:t>detector</a:t>
            </a:r>
          </a:p>
          <a:p>
            <a:pPr marL="602818" lvl="1" indent="-321503" eaLnBrk="1" hangingPunct="1">
              <a:spcBef>
                <a:spcPts val="422"/>
              </a:spcBef>
              <a:buFont typeface="Arial"/>
              <a:buChar char="•"/>
            </a:pPr>
            <a:r>
              <a:rPr lang="en-US" sz="2000" dirty="0"/>
              <a:t>Min Bias trigger detector</a:t>
            </a:r>
          </a:p>
          <a:p>
            <a:pPr marL="321503" indent="-321503" eaLnBrk="1" hangingPunct="1">
              <a:spcBef>
                <a:spcPts val="422"/>
              </a:spcBef>
              <a:buFont typeface="Arial"/>
              <a:buChar char="•"/>
            </a:pPr>
            <a:r>
              <a:rPr lang="en-US" sz="2000" dirty="0"/>
              <a:t>Global Level 1 trigger</a:t>
            </a:r>
          </a:p>
          <a:p>
            <a:pPr marL="321503" indent="-321503" eaLnBrk="1" hangingPunct="1">
              <a:spcBef>
                <a:spcPts val="422"/>
              </a:spcBef>
              <a:buFont typeface="Arial"/>
              <a:buChar char="•"/>
            </a:pPr>
            <a:r>
              <a:rPr lang="en-US" sz="2000" dirty="0"/>
              <a:t>Local level 1 trigger interface and decision-making</a:t>
            </a:r>
          </a:p>
          <a:p>
            <a:pPr marL="0" indent="0" eaLnBrk="1" hangingPunct="1">
              <a:spcBef>
                <a:spcPts val="422"/>
              </a:spcBef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99551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738" y="317539"/>
            <a:ext cx="8501062" cy="91440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Design Specs - Components</a:t>
            </a:r>
            <a:endParaRPr lang="en-US" sz="4800" dirty="0"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4294967295"/>
          </p:nvPr>
        </p:nvSpPr>
        <p:spPr>
          <a:xfrm>
            <a:off x="457201" y="6492876"/>
            <a:ext cx="2133600" cy="365125"/>
          </a:xfrm>
          <a:prstGeom prst="rect">
            <a:avLst/>
          </a:prstGeom>
        </p:spPr>
        <p:txBody>
          <a:bodyPr lIns="91436" tIns="45718" rIns="91436" bIns="45718" rtlCol="0"/>
          <a:lstStyle/>
          <a:p>
            <a:pPr>
              <a:defRPr/>
            </a:pPr>
            <a:r>
              <a:rPr lang="en-US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7/10/17</a:t>
            </a:r>
            <a:endParaRPr lang="en-US" dirty="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124200" y="6492876"/>
            <a:ext cx="28956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pPr>
              <a:defRPr/>
            </a:pPr>
            <a:r>
              <a:rPr lang="en-US" smtClean="0"/>
              <a:t>Ming Liu, MVTX Director's Review@BNL</a:t>
            </a:r>
            <a:endParaRPr lang="en-US" dirty="0"/>
          </a:p>
        </p:txBody>
      </p:sp>
      <p:sp>
        <p:nvSpPr>
          <p:cNvPr id="21508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010400" y="6492876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13" indent="-285736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2943" indent="-228589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120" indent="-228589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298" indent="-228589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475" indent="-22858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653" indent="-22858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8830" indent="-22858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007" indent="-22858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49D593BD-42C4-0748-8470-4DD2F5673EF8}" type="slidenum">
              <a:rPr lang="en-US" sz="1200">
                <a:solidFill>
                  <a:srgbClr val="898989"/>
                </a:solidFill>
                <a:ea typeface="MS PGothic" charset="0"/>
                <a:cs typeface="MS PGothic" charset="0"/>
              </a:rPr>
              <a:pPr eaLnBrk="1" hangingPunct="1"/>
              <a:t>54</a:t>
            </a:fld>
            <a:endParaRPr lang="en-US" sz="1200" dirty="0">
              <a:solidFill>
                <a:srgbClr val="898989"/>
              </a:solidFill>
              <a:ea typeface="MS PGothic" charset="0"/>
              <a:cs typeface="MS PGothic" charset="0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285227" y="1660634"/>
            <a:ext cx="8573546" cy="4715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694" tIns="35694" rIns="35694" bIns="35694" numCol="1" anchor="t" anchorCtr="0" compatLnSpc="1">
            <a:prstTxWarp prst="textNoShape">
              <a:avLst/>
            </a:prstTxWarp>
          </a:bodyPr>
          <a:lstStyle>
            <a:lvl1pPr marL="342900" indent="-3429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1503" indent="-321503" eaLnBrk="1" hangingPunct="1">
              <a:spcBef>
                <a:spcPts val="422"/>
              </a:spcBef>
              <a:buFont typeface="Arial"/>
              <a:buChar char="•"/>
            </a:pPr>
            <a:r>
              <a:rPr lang="en-US" sz="2000" dirty="0"/>
              <a:t>Triggered detectors (calos, INTT, MinBias) Readout</a:t>
            </a:r>
          </a:p>
          <a:p>
            <a:pPr marL="602818" lvl="1" indent="-321503" eaLnBrk="1" hangingPunct="1">
              <a:spcBef>
                <a:spcPts val="422"/>
              </a:spcBef>
              <a:buFont typeface="Arial"/>
              <a:buChar char="•"/>
            </a:pPr>
            <a:r>
              <a:rPr lang="en-US" sz="2000" dirty="0"/>
              <a:t>Subevent buffers  (SEB)</a:t>
            </a:r>
          </a:p>
          <a:p>
            <a:pPr marL="602818" lvl="1" indent="-321503" eaLnBrk="1" hangingPunct="1">
              <a:spcBef>
                <a:spcPts val="422"/>
              </a:spcBef>
              <a:buFont typeface="Arial"/>
              <a:buChar char="•"/>
            </a:pPr>
            <a:r>
              <a:rPr lang="en-US" sz="2000" dirty="0"/>
              <a:t>ATPs (assembly and trigger processors)</a:t>
            </a:r>
          </a:p>
          <a:p>
            <a:pPr marL="321503" indent="-321503" eaLnBrk="1" hangingPunct="1">
              <a:spcBef>
                <a:spcPts val="422"/>
              </a:spcBef>
              <a:buFont typeface="Arial"/>
              <a:buChar char="•"/>
            </a:pPr>
            <a:r>
              <a:rPr lang="en-US" sz="2000" dirty="0"/>
              <a:t>Continuous Readout Detectors (TPC) Readout</a:t>
            </a:r>
          </a:p>
          <a:p>
            <a:pPr marL="602818" lvl="1" indent="-321503" eaLnBrk="1" hangingPunct="1">
              <a:spcBef>
                <a:spcPts val="422"/>
              </a:spcBef>
              <a:buFont typeface="Arial"/>
              <a:buChar char="•"/>
            </a:pPr>
            <a:r>
              <a:rPr lang="en-US" sz="2000" dirty="0"/>
              <a:t> EBDC interface and functionality </a:t>
            </a:r>
          </a:p>
          <a:p>
            <a:pPr marL="321503" indent="-321503" eaLnBrk="1" hangingPunct="1">
              <a:spcBef>
                <a:spcPts val="422"/>
              </a:spcBef>
              <a:buFont typeface="Arial"/>
              <a:buChar char="•"/>
            </a:pPr>
            <a:r>
              <a:rPr lang="en-US" sz="2000" dirty="0"/>
              <a:t>MAPS detector</a:t>
            </a:r>
          </a:p>
          <a:p>
            <a:pPr marL="602818" lvl="1" indent="-321503" eaLnBrk="1" hangingPunct="1">
              <a:spcBef>
                <a:spcPts val="422"/>
              </a:spcBef>
              <a:buFont typeface="Arial"/>
              <a:buChar char="•"/>
            </a:pPr>
            <a:r>
              <a:rPr lang="en-US" sz="2000" dirty="0"/>
              <a:t>EBDC-like component? Design not specified yet</a:t>
            </a:r>
          </a:p>
          <a:p>
            <a:pPr marL="321503" indent="-321503" eaLnBrk="1" hangingPunct="1">
              <a:spcBef>
                <a:spcPts val="422"/>
              </a:spcBef>
              <a:buFont typeface="Arial"/>
              <a:buChar char="•"/>
            </a:pPr>
            <a:r>
              <a:rPr lang="en-US" sz="2000" dirty="0"/>
              <a:t>High-end Network Switch ( &gt; 150Gbit/s capacity) </a:t>
            </a:r>
          </a:p>
          <a:p>
            <a:pPr marL="321503" indent="-321503" eaLnBrk="1" hangingPunct="1">
              <a:spcBef>
                <a:spcPts val="422"/>
              </a:spcBef>
              <a:buFont typeface="Arial"/>
              <a:buChar char="•"/>
            </a:pPr>
            <a:r>
              <a:rPr lang="en-US" sz="2000" dirty="0"/>
              <a:t>Buffer boxes ( some 50+ hrs local data buffer space)</a:t>
            </a:r>
          </a:p>
          <a:p>
            <a:pPr marL="321503" indent="-321503" eaLnBrk="1" hangingPunct="1">
              <a:spcBef>
                <a:spcPts val="422"/>
              </a:spcBef>
              <a:buFont typeface="Arial"/>
              <a:buChar char="•"/>
            </a:pPr>
            <a:r>
              <a:rPr lang="en-US" sz="2000" dirty="0"/>
              <a:t>Networks to the RACF (admin/setup, fibers in place)</a:t>
            </a:r>
          </a:p>
          <a:p>
            <a:pPr marL="0" indent="0" eaLnBrk="1" hangingPunct="1">
              <a:spcBef>
                <a:spcPts val="422"/>
              </a:spcBef>
            </a:pPr>
            <a:endParaRPr lang="en-US" sz="2000" dirty="0"/>
          </a:p>
          <a:p>
            <a:pPr marL="281315" lvl="1" indent="0" eaLnBrk="1" hangingPunct="1">
              <a:spcBef>
                <a:spcPts val="422"/>
              </a:spcBef>
            </a:pPr>
            <a:endParaRPr lang="en-US" sz="2000" dirty="0"/>
          </a:p>
          <a:p>
            <a:pPr marL="0" indent="0" eaLnBrk="1" hangingPunct="1">
              <a:spcBef>
                <a:spcPts val="422"/>
              </a:spcBef>
            </a:pPr>
            <a:endParaRPr lang="en-US" sz="2000" dirty="0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1393202" y="977960"/>
            <a:ext cx="1373788" cy="372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301" tIns="32150" rIns="64301" bIns="32150">
            <a:spAutoFit/>
          </a:bodyPr>
          <a:lstStyle/>
          <a:p>
            <a:r>
              <a:rPr lang="en-US" sz="2000" dirty="0"/>
              <a:t>=                 +  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1035412" y="2357263"/>
            <a:ext cx="7823361" cy="3161624"/>
            <a:chOff x="1472406" y="3352006"/>
            <a:chExt cx="11125200" cy="4495800"/>
          </a:xfrm>
        </p:grpSpPr>
        <p:grpSp>
          <p:nvGrpSpPr>
            <p:cNvPr id="17" name="Group 16"/>
            <p:cNvGrpSpPr/>
            <p:nvPr/>
          </p:nvGrpSpPr>
          <p:grpSpPr>
            <a:xfrm>
              <a:off x="1472406" y="4342606"/>
              <a:ext cx="11125200" cy="3505200"/>
              <a:chOff x="100806" y="2209006"/>
              <a:chExt cx="11125200" cy="3505200"/>
            </a:xfrm>
          </p:grpSpPr>
          <p:sp>
            <p:nvSpPr>
              <p:cNvPr id="18" name="Rectangle 17"/>
              <p:cNvSpPr/>
              <p:nvPr/>
            </p:nvSpPr>
            <p:spPr bwMode="auto">
              <a:xfrm>
                <a:off x="100806" y="2209006"/>
                <a:ext cx="11125200" cy="3505200"/>
              </a:xfrm>
              <a:prstGeom prst="rect">
                <a:avLst/>
              </a:prstGeom>
              <a:solidFill>
                <a:srgbClr val="A3FC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252291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</a:pPr>
                <a:endParaRPr lang="en-US" sz="800" dirty="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endParaRPr>
              </a:p>
            </p:txBody>
          </p:sp>
          <p:sp>
            <p:nvSpPr>
              <p:cNvPr id="19" name="Rectangle 26"/>
              <p:cNvSpPr>
                <a:spLocks noChangeArrowheads="1"/>
              </p:cNvSpPr>
              <p:nvPr/>
            </p:nvSpPr>
            <p:spPr bwMode="auto">
              <a:xfrm>
                <a:off x="1524000" y="2761456"/>
                <a:ext cx="914400" cy="68580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pPr algn="ctr">
                  <a:lnSpc>
                    <a:spcPct val="125000"/>
                  </a:lnSpc>
                  <a:tabLst>
                    <a:tab pos="0" algn="l"/>
                    <a:tab pos="321503" algn="l"/>
                    <a:tab pos="643006" algn="l"/>
                    <a:tab pos="964509" algn="l"/>
                    <a:tab pos="1286012" algn="l"/>
                    <a:tab pos="1607515" algn="l"/>
                    <a:tab pos="1929018" algn="l"/>
                    <a:tab pos="2250521" algn="l"/>
                    <a:tab pos="2572024" algn="l"/>
                    <a:tab pos="2893527" algn="l"/>
                    <a:tab pos="3215030" algn="l"/>
                    <a:tab pos="3536533" algn="l"/>
                    <a:tab pos="3858036" algn="l"/>
                    <a:tab pos="4179540" algn="l"/>
                    <a:tab pos="4501043" algn="l"/>
                    <a:tab pos="4822546" algn="l"/>
                    <a:tab pos="5144049" algn="l"/>
                    <a:tab pos="5465552" algn="l"/>
                    <a:tab pos="5787055" algn="l"/>
                    <a:tab pos="6108558" algn="l"/>
                    <a:tab pos="6430061" algn="l"/>
                  </a:tabLst>
                  <a:defRPr/>
                </a:pPr>
                <a:r>
                  <a:rPr lang="en-GB" sz="1400" dirty="0">
                    <a:solidFill>
                      <a:srgbClr val="800000"/>
                    </a:solidFill>
                    <a:cs typeface="Arial" charset="0"/>
                  </a:rPr>
                  <a:t>SEB</a:t>
                </a:r>
                <a:endParaRPr lang="en-GB" sz="800" dirty="0">
                  <a:solidFill>
                    <a:srgbClr val="800000"/>
                  </a:solidFill>
                  <a:cs typeface="Arial" charset="0"/>
                </a:endParaRPr>
              </a:p>
            </p:txBody>
          </p:sp>
          <p:sp>
            <p:nvSpPr>
              <p:cNvPr id="20" name="Rectangle 2"/>
              <p:cNvSpPr>
                <a:spLocks noChangeArrowheads="1"/>
              </p:cNvSpPr>
              <p:nvPr/>
            </p:nvSpPr>
            <p:spPr bwMode="auto">
              <a:xfrm>
                <a:off x="2743200" y="2837655"/>
                <a:ext cx="2920205" cy="634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US" sz="2300" dirty="0"/>
                  <a:t>=              +  </a:t>
                </a:r>
              </a:p>
            </p:txBody>
          </p:sp>
          <p:grpSp>
            <p:nvGrpSpPr>
              <p:cNvPr id="21" name="Group 25"/>
              <p:cNvGrpSpPr>
                <a:grpSpLocks/>
              </p:cNvGrpSpPr>
              <p:nvPr/>
            </p:nvGrpSpPr>
            <p:grpSpPr bwMode="auto">
              <a:xfrm>
                <a:off x="3352800" y="2837656"/>
                <a:ext cx="685800" cy="609600"/>
                <a:chOff x="2819400" y="1219200"/>
                <a:chExt cx="685800" cy="609600"/>
              </a:xfrm>
            </p:grpSpPr>
            <p:sp>
              <p:nvSpPr>
                <p:cNvPr id="24" name="Rectangle 23"/>
                <p:cNvSpPr/>
                <p:nvPr/>
              </p:nvSpPr>
              <p:spPr>
                <a:xfrm>
                  <a:off x="2819400" y="1295400"/>
                  <a:ext cx="685800" cy="381000"/>
                </a:xfrm>
                <a:prstGeom prst="rect">
                  <a:avLst/>
                </a:prstGeom>
                <a:solidFill>
                  <a:srgbClr val="008000"/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en-US" sz="1100" dirty="0">
                      <a:solidFill>
                        <a:srgbClr val="800000"/>
                      </a:solidFill>
                      <a:latin typeface="Calibri" charset="0"/>
                    </a:rPr>
                    <a:t>jSEB2</a:t>
                  </a:r>
                  <a:endParaRPr lang="en-US" sz="1100" dirty="0">
                    <a:solidFill>
                      <a:srgbClr val="800000"/>
                    </a:solidFill>
                  </a:endParaRPr>
                </a:p>
              </p:txBody>
            </p:sp>
            <p:sp>
              <p:nvSpPr>
                <p:cNvPr id="25" name="Rectangle 24"/>
                <p:cNvSpPr/>
                <p:nvPr/>
              </p:nvSpPr>
              <p:spPr>
                <a:xfrm>
                  <a:off x="3124200" y="1676400"/>
                  <a:ext cx="381000" cy="76200"/>
                </a:xfrm>
                <a:prstGeom prst="rect">
                  <a:avLst/>
                </a:prstGeom>
                <a:pattFill prst="ltVert">
                  <a:fgClr>
                    <a:srgbClr val="FFFF00"/>
                  </a:fgClr>
                  <a:bgClr>
                    <a:schemeClr val="tx1"/>
                  </a:bgClr>
                </a:patt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solidFill>
                      <a:srgbClr val="800000"/>
                    </a:solidFill>
                  </a:endParaRPr>
                </a:p>
              </p:txBody>
            </p:sp>
            <p:cxnSp>
              <p:nvCxnSpPr>
                <p:cNvPr id="26" name="Straight Connector 25"/>
                <p:cNvCxnSpPr/>
                <p:nvPr/>
              </p:nvCxnSpPr>
              <p:spPr>
                <a:xfrm>
                  <a:off x="3505200" y="1219200"/>
                  <a:ext cx="0" cy="609600"/>
                </a:xfrm>
                <a:prstGeom prst="line">
                  <a:avLst/>
                </a:prstGeom>
                <a:ln w="38100" cmpd="sng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22" name="Picture 26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400" b="24203"/>
              <a:stretch>
                <a:fillRect/>
              </a:stretch>
            </p:blipFill>
            <p:spPr bwMode="auto">
              <a:xfrm>
                <a:off x="5130006" y="2686844"/>
                <a:ext cx="2514600" cy="969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" name="Content Placeholder 2"/>
              <p:cNvSpPr txBox="1">
                <a:spLocks/>
              </p:cNvSpPr>
              <p:nvPr/>
            </p:nvSpPr>
            <p:spPr bwMode="auto">
              <a:xfrm>
                <a:off x="405606" y="3961606"/>
                <a:ext cx="10591800" cy="16002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F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  <a:ext uri="{FAA26D3D-D897-4be2-8F04-BA451C77F1D7}">
                  <ma14:placeholderFlag xmlns:ma14="http://schemas.microsoft.com/office/mac/drawingml/2011/main" val="1"/>
                </a:ext>
              </a:extLst>
            </p:spPr>
            <p:txBody>
              <a:bodyPr vert="horz" wrap="square" lIns="50760" tIns="50760" rIns="50760" bIns="5076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defTabSz="358775" rtl="0" eaLnBrk="0" fontAlgn="base" hangingPunct="0">
                  <a:spcBef>
                    <a:spcPts val="48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2600">
                    <a:solidFill>
                      <a:srgbClr val="606060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358775" rtl="0" eaLnBrk="0" fontAlgn="base" hangingPunct="0">
                  <a:spcBef>
                    <a:spcPts val="48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2600">
                    <a:solidFill>
                      <a:srgbClr val="606060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358775" rtl="0" eaLnBrk="0" fontAlgn="base" hangingPunct="0">
                  <a:spcBef>
                    <a:spcPts val="48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2600">
                    <a:solidFill>
                      <a:srgbClr val="606060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358775" rtl="0" eaLnBrk="0" fontAlgn="base" hangingPunct="0">
                  <a:spcBef>
                    <a:spcPts val="48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2600">
                    <a:solidFill>
                      <a:srgbClr val="606060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358775" rtl="0" eaLnBrk="0" fontAlgn="base" hangingPunct="0">
                  <a:spcBef>
                    <a:spcPts val="48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2600">
                    <a:solidFill>
                      <a:srgbClr val="606060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358775" rtl="0" eaLnBrk="0" fontAlgn="base" hangingPunct="0">
                  <a:spcBef>
                    <a:spcPts val="48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2600">
                    <a:solidFill>
                      <a:srgbClr val="606060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358775" rtl="0" eaLnBrk="0" fontAlgn="base" hangingPunct="0">
                  <a:spcBef>
                    <a:spcPts val="48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2600">
                    <a:solidFill>
                      <a:srgbClr val="606060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358775" rtl="0" eaLnBrk="0" fontAlgn="base" hangingPunct="0">
                  <a:spcBef>
                    <a:spcPts val="48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2600">
                    <a:solidFill>
                      <a:srgbClr val="606060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358775" rtl="0" eaLnBrk="0" fontAlgn="base" hangingPunct="0">
                  <a:spcBef>
                    <a:spcPts val="48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2600">
                    <a:solidFill>
                      <a:srgbClr val="606060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eaLnBrk="1" hangingPunct="1">
                  <a:spcBef>
                    <a:spcPts val="422"/>
                  </a:spcBef>
                </a:pPr>
                <a:r>
                  <a:rPr lang="en-US" sz="1700" dirty="0"/>
                  <a:t>A “Subevent Buffer” (SEB) refers to a Linux PC with a “jSEB2” interface card</a:t>
                </a:r>
              </a:p>
              <a:p>
                <a:pPr marL="0" indent="0" eaLnBrk="1" hangingPunct="1">
                  <a:spcBef>
                    <a:spcPts val="422"/>
                  </a:spcBef>
                </a:pPr>
                <a:r>
                  <a:rPr lang="en-US" sz="1700" dirty="0"/>
                  <a:t>Card receives data from the DCM2’s via another board</a:t>
                </a:r>
              </a:p>
              <a:p>
                <a:pPr marL="0" indent="0" eaLnBrk="1" hangingPunct="1">
                  <a:spcBef>
                    <a:spcPts val="422"/>
                  </a:spcBef>
                </a:pPr>
                <a:r>
                  <a:rPr lang="en-US" sz="1700" dirty="0"/>
                  <a:t>First time data are seen in a standard PC</a:t>
                </a:r>
              </a:p>
              <a:p>
                <a:pPr marL="0" indent="0" eaLnBrk="1" hangingPunct="1">
                  <a:spcBef>
                    <a:spcPts val="422"/>
                  </a:spcBef>
                </a:pPr>
                <a:endParaRPr lang="en-US" sz="1700" dirty="0"/>
              </a:p>
            </p:txBody>
          </p:sp>
        </p:grpSp>
        <p:cxnSp>
          <p:nvCxnSpPr>
            <p:cNvPr id="27" name="Straight Arrow Connector 26"/>
            <p:cNvCxnSpPr/>
            <p:nvPr/>
          </p:nvCxnSpPr>
          <p:spPr bwMode="auto">
            <a:xfrm flipV="1">
              <a:off x="3682206" y="3352006"/>
              <a:ext cx="609600" cy="1295400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452088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738" y="317539"/>
            <a:ext cx="8501062" cy="91440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Design Specs – channel counts</a:t>
            </a:r>
            <a:endParaRPr lang="en-US" sz="4800" dirty="0"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4294967295"/>
          </p:nvPr>
        </p:nvSpPr>
        <p:spPr>
          <a:xfrm>
            <a:off x="457201" y="6492876"/>
            <a:ext cx="2133600" cy="365125"/>
          </a:xfrm>
          <a:prstGeom prst="rect">
            <a:avLst/>
          </a:prstGeom>
        </p:spPr>
        <p:txBody>
          <a:bodyPr lIns="91436" tIns="45718" rIns="91436" bIns="45718" rtlCol="0"/>
          <a:lstStyle/>
          <a:p>
            <a:pPr>
              <a:defRPr/>
            </a:pPr>
            <a:r>
              <a:rPr lang="en-US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7/10/17</a:t>
            </a:r>
            <a:endParaRPr lang="en-US" dirty="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124200" y="6492876"/>
            <a:ext cx="28956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pPr>
              <a:defRPr/>
            </a:pPr>
            <a:r>
              <a:rPr lang="en-US" smtClean="0"/>
              <a:t>Ming Liu, MVTX Director's Review@BNL</a:t>
            </a:r>
            <a:endParaRPr lang="en-US" dirty="0"/>
          </a:p>
        </p:txBody>
      </p:sp>
      <p:sp>
        <p:nvSpPr>
          <p:cNvPr id="21508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010400" y="6492876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13" indent="-285736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2943" indent="-228589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120" indent="-228589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298" indent="-228589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475" indent="-22858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653" indent="-22858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8830" indent="-22858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007" indent="-22858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49D593BD-42C4-0748-8470-4DD2F5673EF8}" type="slidenum">
              <a:rPr lang="en-US" sz="1200">
                <a:solidFill>
                  <a:srgbClr val="898989"/>
                </a:solidFill>
                <a:ea typeface="MS PGothic" charset="0"/>
                <a:cs typeface="MS PGothic" charset="0"/>
              </a:rPr>
              <a:pPr eaLnBrk="1" hangingPunct="1"/>
              <a:t>55</a:t>
            </a:fld>
            <a:endParaRPr lang="en-US" sz="1200" dirty="0">
              <a:solidFill>
                <a:srgbClr val="898989"/>
              </a:solidFill>
              <a:ea typeface="MS PGothic" charset="0"/>
              <a:cs typeface="MS PGothic" charset="0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285227" y="1660634"/>
            <a:ext cx="8573546" cy="4715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694" tIns="35694" rIns="35694" bIns="35694" numCol="1" anchor="t" anchorCtr="0" compatLnSpc="1">
            <a:prstTxWarp prst="textNoShape">
              <a:avLst/>
            </a:prstTxWarp>
          </a:bodyPr>
          <a:lstStyle>
            <a:lvl1pPr marL="342900" indent="-3429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ts val="422"/>
              </a:spcBef>
            </a:pPr>
            <a:r>
              <a:rPr lang="en-US" sz="2000" dirty="0"/>
              <a:t>Note that this does not translate 1:1 into data volume</a:t>
            </a:r>
          </a:p>
          <a:p>
            <a:pPr marL="321503" indent="-321503" eaLnBrk="1" hangingPunct="1">
              <a:spcBef>
                <a:spcPts val="422"/>
              </a:spcBef>
              <a:buFont typeface="Arial"/>
              <a:buChar char="•"/>
            </a:pPr>
            <a:endParaRPr lang="en-US" sz="2000" dirty="0"/>
          </a:p>
          <a:p>
            <a:pPr marL="321503" indent="-321503" eaLnBrk="1" hangingPunct="1">
              <a:spcBef>
                <a:spcPts val="422"/>
              </a:spcBef>
              <a:buFont typeface="Arial"/>
              <a:buChar char="•"/>
            </a:pPr>
            <a:r>
              <a:rPr lang="en-US" sz="2000" dirty="0"/>
              <a:t>Calorimeters  		120K								o(20) SEBs</a:t>
            </a:r>
          </a:p>
          <a:p>
            <a:pPr marL="321503" indent="-321503" eaLnBrk="1" hangingPunct="1">
              <a:spcBef>
                <a:spcPts val="422"/>
              </a:spcBef>
              <a:buFont typeface="Arial"/>
              <a:buChar char="•"/>
            </a:pPr>
            <a:r>
              <a:rPr lang="en-US" sz="2000" dirty="0"/>
              <a:t>TPC					100K								o(10) EBDCs</a:t>
            </a:r>
          </a:p>
          <a:p>
            <a:pPr marL="321503" indent="-321503" eaLnBrk="1" hangingPunct="1">
              <a:spcBef>
                <a:spcPts val="422"/>
              </a:spcBef>
              <a:buFont typeface="Arial"/>
              <a:buChar char="•"/>
            </a:pPr>
            <a:r>
              <a:rPr lang="en-US" sz="2000" dirty="0"/>
              <a:t>INTT					~230K								o(10) ?? SEBs</a:t>
            </a:r>
          </a:p>
          <a:p>
            <a:pPr marL="321503" indent="-321503" eaLnBrk="1" hangingPunct="1">
              <a:spcBef>
                <a:spcPts val="422"/>
              </a:spcBef>
              <a:buFont typeface="Arial"/>
              <a:buChar char="•"/>
            </a:pPr>
            <a:r>
              <a:rPr lang="en-US" sz="2000" dirty="0" smtClean="0"/>
              <a:t>MVTX</a:t>
            </a:r>
            <a:r>
              <a:rPr lang="en-US" sz="2000" dirty="0"/>
              <a:t>				~220 million pixels</a:t>
            </a:r>
            <a:r>
              <a:rPr lang="en-US" sz="2000" baseline="30000" dirty="0"/>
              <a:t>*</a:t>
            </a:r>
            <a:r>
              <a:rPr lang="en-US" sz="2000" dirty="0"/>
              <a:t>		</a:t>
            </a:r>
            <a:r>
              <a:rPr lang="en-US" sz="2000" dirty="0" smtClean="0"/>
              <a:t>		o</a:t>
            </a:r>
            <a:r>
              <a:rPr lang="en-US" sz="2000" dirty="0"/>
              <a:t>(10) ?? PCs</a:t>
            </a:r>
            <a:br>
              <a:rPr lang="en-US" sz="2000" dirty="0"/>
            </a:br>
            <a:r>
              <a:rPr lang="en-US" sz="2000" dirty="0"/>
              <a:t>							(440 sensors)</a:t>
            </a:r>
          </a:p>
          <a:p>
            <a:pPr marL="281315" lvl="1" indent="0" eaLnBrk="1" hangingPunct="1">
              <a:spcBef>
                <a:spcPts val="422"/>
              </a:spcBef>
            </a:pPr>
            <a:endParaRPr lang="en-US" sz="2000" dirty="0"/>
          </a:p>
          <a:p>
            <a:pPr marL="0" indent="0" eaLnBrk="1" hangingPunct="1">
              <a:spcBef>
                <a:spcPts val="422"/>
              </a:spcBef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32892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738" y="0"/>
            <a:ext cx="8501062" cy="914400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dirty="0" smtClean="0">
                <a:latin typeface="+mn-lt"/>
                <a:ea typeface="+mj-ea"/>
                <a:cs typeface="+mj-cs"/>
              </a:rPr>
              <a:t> Data compression</a:t>
            </a:r>
            <a:endParaRPr lang="en-US" sz="4800" dirty="0" smtClean="0">
              <a:latin typeface="+mn-lt"/>
              <a:ea typeface="+mj-ea"/>
              <a:cs typeface="+mj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>
          <a:xfrm>
            <a:off x="457200" y="6492875"/>
            <a:ext cx="2133600" cy="365125"/>
          </a:xfrm>
        </p:spPr>
        <p:txBody>
          <a:bodyPr rtlCol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7/10/17</a:t>
            </a:r>
            <a:endParaRPr lang="en-US" dirty="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 smtClean="0"/>
              <a:t>Ming Liu, MVTX Director's Review@BNL</a:t>
            </a:r>
            <a:endParaRPr lang="en-US" dirty="0"/>
          </a:p>
        </p:txBody>
      </p:sp>
      <p:sp>
        <p:nvSpPr>
          <p:cNvPr id="26628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928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0C1BFE34-6923-F64C-8F10-418E7D4B4633}" type="slidenum">
              <a:rPr lang="en-US" sz="1200">
                <a:solidFill>
                  <a:srgbClr val="898989"/>
                </a:solidFill>
                <a:ea typeface="MS PGothic" charset="0"/>
                <a:cs typeface="MS PGothic" charset="0"/>
              </a:rPr>
              <a:pPr eaLnBrk="1" hangingPunct="1"/>
              <a:t>56</a:t>
            </a:fld>
            <a:endParaRPr lang="en-US" sz="1200">
              <a:solidFill>
                <a:srgbClr val="898989"/>
              </a:solidFill>
              <a:ea typeface="MS PGothic" charset="0"/>
              <a:cs typeface="MS PGothic" charset="0"/>
            </a:endParaRPr>
          </a:p>
        </p:txBody>
      </p:sp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>
            <a:off x="287338" y="771525"/>
            <a:ext cx="8634412" cy="0"/>
          </a:xfrm>
          <a:prstGeom prst="line">
            <a:avLst/>
          </a:prstGeom>
          <a:noFill/>
          <a:ln w="28575">
            <a:solidFill>
              <a:srgbClr val="0080FF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6630" name="Picture 8" descr="sPHENI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1800" y="33338"/>
            <a:ext cx="1087438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" name="Text Box 101"/>
          <p:cNvSpPr txBox="1">
            <a:spLocks noChangeArrowheads="1"/>
          </p:cNvSpPr>
          <p:nvPr/>
        </p:nvSpPr>
        <p:spPr bwMode="auto">
          <a:xfrm>
            <a:off x="6296025" y="482600"/>
            <a:ext cx="1109663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 algn="ctr">
              <a:defRPr/>
            </a:pPr>
            <a:r>
              <a:rPr lang="en-GB" sz="1600" b="1" smtClean="0">
                <a:solidFill>
                  <a:srgbClr val="FFFFFF"/>
                </a:solidFill>
                <a:latin typeface="Arial Narrow" charset="0"/>
              </a:rPr>
              <a:t>Buffer Boxes (7)</a:t>
            </a:r>
          </a:p>
        </p:txBody>
      </p:sp>
      <p:sp>
        <p:nvSpPr>
          <p:cNvPr id="63" name="Rectangle 2"/>
          <p:cNvSpPr>
            <a:spLocks noChangeArrowheads="1"/>
          </p:cNvSpPr>
          <p:nvPr/>
        </p:nvSpPr>
        <p:spPr bwMode="auto">
          <a:xfrm>
            <a:off x="433388" y="3540125"/>
            <a:ext cx="609600" cy="457200"/>
          </a:xfrm>
          <a:prstGeom prst="rect">
            <a:avLst/>
          </a:prstGeom>
          <a:solidFill>
            <a:srgbClr val="FFFF00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" name="Rectangle 3"/>
          <p:cNvSpPr>
            <a:spLocks noChangeArrowheads="1"/>
          </p:cNvSpPr>
          <p:nvPr/>
        </p:nvSpPr>
        <p:spPr bwMode="auto">
          <a:xfrm>
            <a:off x="509588" y="3540125"/>
            <a:ext cx="1219200" cy="457200"/>
          </a:xfrm>
          <a:prstGeom prst="rect">
            <a:avLst/>
          </a:prstGeom>
          <a:solidFill>
            <a:srgbClr val="000099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" name="Line 4"/>
          <p:cNvSpPr>
            <a:spLocks noChangeShapeType="1"/>
          </p:cNvSpPr>
          <p:nvPr/>
        </p:nvSpPr>
        <p:spPr bwMode="auto">
          <a:xfrm>
            <a:off x="1804988" y="3768725"/>
            <a:ext cx="1143000" cy="1588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" name="Text Box 5"/>
          <p:cNvSpPr txBox="1">
            <a:spLocks noChangeArrowheads="1"/>
          </p:cNvSpPr>
          <p:nvPr/>
        </p:nvSpPr>
        <p:spPr bwMode="auto">
          <a:xfrm>
            <a:off x="1796398" y="3395663"/>
            <a:ext cx="995081" cy="677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 algn="ctr">
              <a:lnSpc>
                <a:spcPct val="120000"/>
              </a:lnSpc>
              <a:buClrTx/>
              <a:buFontTx/>
              <a:buNone/>
            </a:pPr>
            <a:r>
              <a:rPr lang="en-GB" sz="1600" b="1" dirty="0">
                <a:solidFill>
                  <a:srgbClr val="17375E"/>
                </a:solidFill>
                <a:latin typeface="Arial Narrow" charset="0"/>
              </a:rPr>
              <a:t>LZO</a:t>
            </a:r>
          </a:p>
          <a:p>
            <a:pPr algn="ctr">
              <a:lnSpc>
                <a:spcPct val="120000"/>
              </a:lnSpc>
              <a:buClrTx/>
              <a:buFontTx/>
              <a:buNone/>
            </a:pPr>
            <a:r>
              <a:rPr lang="en-GB" sz="1600" b="1" dirty="0">
                <a:solidFill>
                  <a:srgbClr val="17375E"/>
                </a:solidFill>
                <a:latin typeface="Arial Narrow" charset="0"/>
              </a:rPr>
              <a:t> algorithm</a:t>
            </a:r>
          </a:p>
        </p:txBody>
      </p:sp>
      <p:sp>
        <p:nvSpPr>
          <p:cNvPr id="67" name="Rectangle 6"/>
          <p:cNvSpPr>
            <a:spLocks noChangeArrowheads="1"/>
          </p:cNvSpPr>
          <p:nvPr/>
        </p:nvSpPr>
        <p:spPr bwMode="auto">
          <a:xfrm>
            <a:off x="3024188" y="3540125"/>
            <a:ext cx="609600" cy="4572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" name="Text Box 7"/>
          <p:cNvSpPr txBox="1">
            <a:spLocks noChangeArrowheads="1"/>
          </p:cNvSpPr>
          <p:nvPr/>
        </p:nvSpPr>
        <p:spPr bwMode="auto">
          <a:xfrm>
            <a:off x="5916613" y="3511550"/>
            <a:ext cx="2414587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n-GB" sz="1600" b="1">
                <a:solidFill>
                  <a:srgbClr val="FFFFFF"/>
                </a:solidFill>
                <a:latin typeface="Arial Narrow" charset="0"/>
              </a:rPr>
              <a:t>New buffer with the 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en-GB" sz="1600" b="1">
                <a:solidFill>
                  <a:srgbClr val="FFFFFF"/>
                </a:solidFill>
                <a:latin typeface="Arial Narrow" charset="0"/>
              </a:rPr>
              <a:t>compressed one as payload</a:t>
            </a:r>
          </a:p>
        </p:txBody>
      </p:sp>
      <p:sp>
        <p:nvSpPr>
          <p:cNvPr id="70" name="Rectangle 8"/>
          <p:cNvSpPr>
            <a:spLocks noChangeArrowheads="1"/>
          </p:cNvSpPr>
          <p:nvPr/>
        </p:nvSpPr>
        <p:spPr bwMode="auto">
          <a:xfrm>
            <a:off x="4929188" y="3540125"/>
            <a:ext cx="609600" cy="457200"/>
          </a:xfrm>
          <a:prstGeom prst="rect">
            <a:avLst/>
          </a:prstGeom>
          <a:solidFill>
            <a:srgbClr val="FFFF00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" name="Rectangle 9"/>
          <p:cNvSpPr>
            <a:spLocks noChangeArrowheads="1"/>
          </p:cNvSpPr>
          <p:nvPr/>
        </p:nvSpPr>
        <p:spPr bwMode="auto">
          <a:xfrm>
            <a:off x="5005388" y="3540125"/>
            <a:ext cx="609600" cy="4572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" name="Text Box 10"/>
          <p:cNvSpPr txBox="1">
            <a:spLocks noChangeArrowheads="1"/>
          </p:cNvSpPr>
          <p:nvPr/>
        </p:nvSpPr>
        <p:spPr bwMode="auto">
          <a:xfrm>
            <a:off x="3785127" y="3430588"/>
            <a:ext cx="976847" cy="677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 algn="ctr">
              <a:lnSpc>
                <a:spcPct val="120000"/>
              </a:lnSpc>
              <a:buClrTx/>
              <a:buFontTx/>
              <a:buNone/>
            </a:pPr>
            <a:r>
              <a:rPr lang="en-GB" sz="1600" b="1" dirty="0">
                <a:solidFill>
                  <a:srgbClr val="17375E"/>
                </a:solidFill>
                <a:latin typeface="Arial Narrow" charset="0"/>
              </a:rPr>
              <a:t>Add new</a:t>
            </a:r>
          </a:p>
          <a:p>
            <a:pPr algn="ctr">
              <a:lnSpc>
                <a:spcPct val="120000"/>
              </a:lnSpc>
              <a:buClrTx/>
              <a:buFontTx/>
              <a:buNone/>
            </a:pPr>
            <a:r>
              <a:rPr lang="en-GB" sz="1600" b="1" dirty="0">
                <a:solidFill>
                  <a:srgbClr val="17375E"/>
                </a:solidFill>
                <a:latin typeface="Arial Narrow" charset="0"/>
              </a:rPr>
              <a:t>buffer </a:t>
            </a:r>
            <a:r>
              <a:rPr lang="en-GB" sz="1600" b="1" dirty="0" err="1">
                <a:solidFill>
                  <a:srgbClr val="17375E"/>
                </a:solidFill>
                <a:latin typeface="Arial Narrow" charset="0"/>
              </a:rPr>
              <a:t>hdr</a:t>
            </a:r>
            <a:endParaRPr lang="en-GB" sz="1600" b="1" dirty="0">
              <a:solidFill>
                <a:srgbClr val="17375E"/>
              </a:solidFill>
              <a:latin typeface="Arial Narrow" charset="0"/>
            </a:endParaRPr>
          </a:p>
        </p:txBody>
      </p:sp>
      <p:sp>
        <p:nvSpPr>
          <p:cNvPr id="73" name="Line 11"/>
          <p:cNvSpPr>
            <a:spLocks noChangeShapeType="1"/>
          </p:cNvSpPr>
          <p:nvPr/>
        </p:nvSpPr>
        <p:spPr bwMode="auto">
          <a:xfrm>
            <a:off x="3709988" y="3768725"/>
            <a:ext cx="1143000" cy="1588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" name="Rectangle 12"/>
          <p:cNvSpPr>
            <a:spLocks noChangeArrowheads="1"/>
          </p:cNvSpPr>
          <p:nvPr/>
        </p:nvSpPr>
        <p:spPr bwMode="auto">
          <a:xfrm>
            <a:off x="457200" y="4191000"/>
            <a:ext cx="609600" cy="457200"/>
          </a:xfrm>
          <a:prstGeom prst="rect">
            <a:avLst/>
          </a:prstGeom>
          <a:solidFill>
            <a:srgbClr val="FFFF00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" name="Rectangle 13"/>
          <p:cNvSpPr>
            <a:spLocks noChangeArrowheads="1"/>
          </p:cNvSpPr>
          <p:nvPr/>
        </p:nvSpPr>
        <p:spPr bwMode="auto">
          <a:xfrm>
            <a:off x="533400" y="4191000"/>
            <a:ext cx="609600" cy="4572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" name="Rectangle 14"/>
          <p:cNvSpPr>
            <a:spLocks noChangeArrowheads="1"/>
          </p:cNvSpPr>
          <p:nvPr/>
        </p:nvSpPr>
        <p:spPr bwMode="auto">
          <a:xfrm>
            <a:off x="1143000" y="4191000"/>
            <a:ext cx="609600" cy="457200"/>
          </a:xfrm>
          <a:prstGeom prst="rect">
            <a:avLst/>
          </a:prstGeom>
          <a:solidFill>
            <a:srgbClr val="FFFF00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" name="Rectangle 15"/>
          <p:cNvSpPr>
            <a:spLocks noChangeArrowheads="1"/>
          </p:cNvSpPr>
          <p:nvPr/>
        </p:nvSpPr>
        <p:spPr bwMode="auto">
          <a:xfrm>
            <a:off x="1219200" y="4191000"/>
            <a:ext cx="609600" cy="45720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" name="Rectangle 16"/>
          <p:cNvSpPr>
            <a:spLocks noChangeArrowheads="1"/>
          </p:cNvSpPr>
          <p:nvPr/>
        </p:nvSpPr>
        <p:spPr bwMode="auto">
          <a:xfrm>
            <a:off x="1828800" y="4191000"/>
            <a:ext cx="609600" cy="457200"/>
          </a:xfrm>
          <a:prstGeom prst="rect">
            <a:avLst/>
          </a:prstGeom>
          <a:solidFill>
            <a:srgbClr val="FFFF00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" name="Rectangle 17"/>
          <p:cNvSpPr>
            <a:spLocks noChangeArrowheads="1"/>
          </p:cNvSpPr>
          <p:nvPr/>
        </p:nvSpPr>
        <p:spPr bwMode="auto">
          <a:xfrm>
            <a:off x="1905000" y="4191000"/>
            <a:ext cx="609600" cy="4572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" name="Rectangle 18"/>
          <p:cNvSpPr>
            <a:spLocks noChangeArrowheads="1"/>
          </p:cNvSpPr>
          <p:nvPr/>
        </p:nvSpPr>
        <p:spPr bwMode="auto">
          <a:xfrm>
            <a:off x="2514600" y="4191000"/>
            <a:ext cx="609600" cy="457200"/>
          </a:xfrm>
          <a:prstGeom prst="rect">
            <a:avLst/>
          </a:prstGeom>
          <a:solidFill>
            <a:srgbClr val="FFFF00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" name="Rectangle 19"/>
          <p:cNvSpPr>
            <a:spLocks noChangeArrowheads="1"/>
          </p:cNvSpPr>
          <p:nvPr/>
        </p:nvSpPr>
        <p:spPr bwMode="auto">
          <a:xfrm>
            <a:off x="2590800" y="4191000"/>
            <a:ext cx="609600" cy="45720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" name="Rectangle 20"/>
          <p:cNvSpPr>
            <a:spLocks noChangeArrowheads="1"/>
          </p:cNvSpPr>
          <p:nvPr/>
        </p:nvSpPr>
        <p:spPr bwMode="auto">
          <a:xfrm>
            <a:off x="3200400" y="4191000"/>
            <a:ext cx="609600" cy="457200"/>
          </a:xfrm>
          <a:prstGeom prst="rect">
            <a:avLst/>
          </a:prstGeom>
          <a:solidFill>
            <a:srgbClr val="FFFF00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" name="Rectangle 21"/>
          <p:cNvSpPr>
            <a:spLocks noChangeArrowheads="1"/>
          </p:cNvSpPr>
          <p:nvPr/>
        </p:nvSpPr>
        <p:spPr bwMode="auto">
          <a:xfrm>
            <a:off x="3276600" y="4191000"/>
            <a:ext cx="609600" cy="4572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" name="Rectangle 22"/>
          <p:cNvSpPr>
            <a:spLocks noChangeArrowheads="1"/>
          </p:cNvSpPr>
          <p:nvPr/>
        </p:nvSpPr>
        <p:spPr bwMode="auto">
          <a:xfrm>
            <a:off x="3886200" y="4191000"/>
            <a:ext cx="609600" cy="457200"/>
          </a:xfrm>
          <a:prstGeom prst="rect">
            <a:avLst/>
          </a:prstGeom>
          <a:solidFill>
            <a:srgbClr val="FFFF00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" name="Rectangle 23"/>
          <p:cNvSpPr>
            <a:spLocks noChangeArrowheads="1"/>
          </p:cNvSpPr>
          <p:nvPr/>
        </p:nvSpPr>
        <p:spPr bwMode="auto">
          <a:xfrm>
            <a:off x="3962400" y="4191000"/>
            <a:ext cx="609600" cy="45720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6" name="Group 24"/>
          <p:cNvGrpSpPr>
            <a:grpSpLocks/>
          </p:cNvGrpSpPr>
          <p:nvPr/>
        </p:nvGrpSpPr>
        <p:grpSpPr bwMode="auto">
          <a:xfrm>
            <a:off x="433388" y="2854325"/>
            <a:ext cx="7770812" cy="455613"/>
            <a:chOff x="321" y="1894"/>
            <a:chExt cx="4895" cy="287"/>
          </a:xfrm>
        </p:grpSpPr>
        <p:sp>
          <p:nvSpPr>
            <p:cNvPr id="87" name="Rectangle 25"/>
            <p:cNvSpPr>
              <a:spLocks noChangeArrowheads="1"/>
            </p:cNvSpPr>
            <p:nvPr/>
          </p:nvSpPr>
          <p:spPr bwMode="auto">
            <a:xfrm>
              <a:off x="2769" y="1894"/>
              <a:ext cx="383" cy="287"/>
            </a:xfrm>
            <a:prstGeom prst="rect">
              <a:avLst/>
            </a:prstGeom>
            <a:solidFill>
              <a:srgbClr val="FFFF00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" name="Rectangle 26"/>
            <p:cNvSpPr>
              <a:spLocks noChangeArrowheads="1"/>
            </p:cNvSpPr>
            <p:nvPr/>
          </p:nvSpPr>
          <p:spPr bwMode="auto">
            <a:xfrm>
              <a:off x="1137" y="1894"/>
              <a:ext cx="383" cy="287"/>
            </a:xfrm>
            <a:prstGeom prst="rect">
              <a:avLst/>
            </a:prstGeom>
            <a:solidFill>
              <a:srgbClr val="FFFF00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" name="Rectangle 27"/>
            <p:cNvSpPr>
              <a:spLocks noChangeArrowheads="1"/>
            </p:cNvSpPr>
            <p:nvPr/>
          </p:nvSpPr>
          <p:spPr bwMode="auto">
            <a:xfrm>
              <a:off x="1953" y="1894"/>
              <a:ext cx="383" cy="287"/>
            </a:xfrm>
            <a:prstGeom prst="rect">
              <a:avLst/>
            </a:prstGeom>
            <a:solidFill>
              <a:srgbClr val="FFFF00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" name="Rectangle 28"/>
            <p:cNvSpPr>
              <a:spLocks noChangeArrowheads="1"/>
            </p:cNvSpPr>
            <p:nvPr/>
          </p:nvSpPr>
          <p:spPr bwMode="auto">
            <a:xfrm>
              <a:off x="321" y="1894"/>
              <a:ext cx="383" cy="287"/>
            </a:xfrm>
            <a:prstGeom prst="rect">
              <a:avLst/>
            </a:prstGeom>
            <a:solidFill>
              <a:srgbClr val="FFFF00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" name="Rectangle 29"/>
            <p:cNvSpPr>
              <a:spLocks noChangeArrowheads="1"/>
            </p:cNvSpPr>
            <p:nvPr/>
          </p:nvSpPr>
          <p:spPr bwMode="auto">
            <a:xfrm>
              <a:off x="369" y="1894"/>
              <a:ext cx="767" cy="287"/>
            </a:xfrm>
            <a:prstGeom prst="rect">
              <a:avLst/>
            </a:prstGeom>
            <a:solidFill>
              <a:srgbClr val="000099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" name="Rectangle 30"/>
            <p:cNvSpPr>
              <a:spLocks noChangeArrowheads="1"/>
            </p:cNvSpPr>
            <p:nvPr/>
          </p:nvSpPr>
          <p:spPr bwMode="auto">
            <a:xfrm>
              <a:off x="1185" y="1894"/>
              <a:ext cx="767" cy="287"/>
            </a:xfrm>
            <a:prstGeom prst="rect">
              <a:avLst/>
            </a:prstGeom>
            <a:solidFill>
              <a:srgbClr val="CCECFF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" name="Rectangle 31"/>
            <p:cNvSpPr>
              <a:spLocks noChangeArrowheads="1"/>
            </p:cNvSpPr>
            <p:nvPr/>
          </p:nvSpPr>
          <p:spPr bwMode="auto">
            <a:xfrm>
              <a:off x="2001" y="1894"/>
              <a:ext cx="767" cy="287"/>
            </a:xfrm>
            <a:prstGeom prst="rect">
              <a:avLst/>
            </a:prstGeom>
            <a:solidFill>
              <a:srgbClr val="000099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" name="Rectangle 32"/>
            <p:cNvSpPr>
              <a:spLocks noChangeArrowheads="1"/>
            </p:cNvSpPr>
            <p:nvPr/>
          </p:nvSpPr>
          <p:spPr bwMode="auto">
            <a:xfrm>
              <a:off x="2817" y="1894"/>
              <a:ext cx="767" cy="287"/>
            </a:xfrm>
            <a:prstGeom prst="rect">
              <a:avLst/>
            </a:prstGeom>
            <a:solidFill>
              <a:srgbClr val="CCECFF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" name="Text Box 33"/>
            <p:cNvSpPr txBox="1">
              <a:spLocks noChangeArrowheads="1"/>
            </p:cNvSpPr>
            <p:nvPr/>
          </p:nvSpPr>
          <p:spPr bwMode="auto">
            <a:xfrm>
              <a:off x="466" y="1942"/>
              <a:ext cx="46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5pPr>
              <a:lvl6pPr marL="25146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6pPr>
              <a:lvl7pPr marL="29718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7pPr>
              <a:lvl8pPr marL="34290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8pPr>
              <a:lvl9pPr marL="38862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9pPr>
            </a:lstStyle>
            <a:p>
              <a:pPr>
                <a:lnSpc>
                  <a:spcPct val="100000"/>
                </a:lnSpc>
                <a:buClrTx/>
                <a:buFontTx/>
                <a:buNone/>
              </a:pPr>
              <a:r>
                <a:rPr lang="en-GB" sz="1800">
                  <a:solidFill>
                    <a:srgbClr val="FFFF00"/>
                  </a:solidFill>
                </a:rPr>
                <a:t>buffer</a:t>
              </a:r>
            </a:p>
          </p:txBody>
        </p:sp>
        <p:sp>
          <p:nvSpPr>
            <p:cNvPr id="96" name="Text Box 34"/>
            <p:cNvSpPr txBox="1">
              <a:spLocks noChangeArrowheads="1"/>
            </p:cNvSpPr>
            <p:nvPr/>
          </p:nvSpPr>
          <p:spPr bwMode="auto">
            <a:xfrm>
              <a:off x="1330" y="1942"/>
              <a:ext cx="46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5pPr>
              <a:lvl6pPr marL="25146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6pPr>
              <a:lvl7pPr marL="29718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7pPr>
              <a:lvl8pPr marL="34290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8pPr>
              <a:lvl9pPr marL="38862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9pPr>
            </a:lstStyle>
            <a:p>
              <a:pPr>
                <a:lnSpc>
                  <a:spcPct val="100000"/>
                </a:lnSpc>
                <a:buClrTx/>
                <a:buFontTx/>
                <a:buNone/>
              </a:pPr>
              <a:r>
                <a:rPr lang="en-GB" sz="1800"/>
                <a:t>buffer</a:t>
              </a:r>
            </a:p>
          </p:txBody>
        </p:sp>
        <p:sp>
          <p:nvSpPr>
            <p:cNvPr id="97" name="Text Box 35"/>
            <p:cNvSpPr txBox="1">
              <a:spLocks noChangeArrowheads="1"/>
            </p:cNvSpPr>
            <p:nvPr/>
          </p:nvSpPr>
          <p:spPr bwMode="auto">
            <a:xfrm>
              <a:off x="2146" y="1942"/>
              <a:ext cx="46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5pPr>
              <a:lvl6pPr marL="25146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6pPr>
              <a:lvl7pPr marL="29718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7pPr>
              <a:lvl8pPr marL="34290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8pPr>
              <a:lvl9pPr marL="38862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9pPr>
            </a:lstStyle>
            <a:p>
              <a:pPr>
                <a:lnSpc>
                  <a:spcPct val="100000"/>
                </a:lnSpc>
                <a:buClrTx/>
                <a:buFontTx/>
                <a:buNone/>
              </a:pPr>
              <a:r>
                <a:rPr lang="en-GB" sz="1800">
                  <a:solidFill>
                    <a:srgbClr val="FFFF00"/>
                  </a:solidFill>
                </a:rPr>
                <a:t>buffer</a:t>
              </a:r>
            </a:p>
          </p:txBody>
        </p:sp>
        <p:sp>
          <p:nvSpPr>
            <p:cNvPr id="98" name="Text Box 36"/>
            <p:cNvSpPr txBox="1">
              <a:spLocks noChangeArrowheads="1"/>
            </p:cNvSpPr>
            <p:nvPr/>
          </p:nvSpPr>
          <p:spPr bwMode="auto">
            <a:xfrm>
              <a:off x="2962" y="1942"/>
              <a:ext cx="46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5pPr>
              <a:lvl6pPr marL="25146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6pPr>
              <a:lvl7pPr marL="29718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7pPr>
              <a:lvl8pPr marL="34290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8pPr>
              <a:lvl9pPr marL="38862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9pPr>
            </a:lstStyle>
            <a:p>
              <a:pPr>
                <a:lnSpc>
                  <a:spcPct val="100000"/>
                </a:lnSpc>
                <a:buClrTx/>
                <a:buFontTx/>
                <a:buNone/>
              </a:pPr>
              <a:r>
                <a:rPr lang="en-GB" sz="1800"/>
                <a:t>buffer</a:t>
              </a:r>
            </a:p>
          </p:txBody>
        </p:sp>
        <p:sp>
          <p:nvSpPr>
            <p:cNvPr id="99" name="Rectangle 37"/>
            <p:cNvSpPr>
              <a:spLocks noChangeArrowheads="1"/>
            </p:cNvSpPr>
            <p:nvPr/>
          </p:nvSpPr>
          <p:spPr bwMode="auto">
            <a:xfrm>
              <a:off x="4401" y="1894"/>
              <a:ext cx="383" cy="287"/>
            </a:xfrm>
            <a:prstGeom prst="rect">
              <a:avLst/>
            </a:prstGeom>
            <a:solidFill>
              <a:srgbClr val="FFFF00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0" name="Rectangle 38"/>
            <p:cNvSpPr>
              <a:spLocks noChangeArrowheads="1"/>
            </p:cNvSpPr>
            <p:nvPr/>
          </p:nvSpPr>
          <p:spPr bwMode="auto">
            <a:xfrm>
              <a:off x="3585" y="1894"/>
              <a:ext cx="383" cy="287"/>
            </a:xfrm>
            <a:prstGeom prst="rect">
              <a:avLst/>
            </a:prstGeom>
            <a:solidFill>
              <a:srgbClr val="FFFF00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" name="Rectangle 39"/>
            <p:cNvSpPr>
              <a:spLocks noChangeArrowheads="1"/>
            </p:cNvSpPr>
            <p:nvPr/>
          </p:nvSpPr>
          <p:spPr bwMode="auto">
            <a:xfrm>
              <a:off x="3633" y="1894"/>
              <a:ext cx="767" cy="287"/>
            </a:xfrm>
            <a:prstGeom prst="rect">
              <a:avLst/>
            </a:prstGeom>
            <a:solidFill>
              <a:srgbClr val="000099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" name="Rectangle 40"/>
            <p:cNvSpPr>
              <a:spLocks noChangeArrowheads="1"/>
            </p:cNvSpPr>
            <p:nvPr/>
          </p:nvSpPr>
          <p:spPr bwMode="auto">
            <a:xfrm>
              <a:off x="4449" y="1894"/>
              <a:ext cx="767" cy="287"/>
            </a:xfrm>
            <a:prstGeom prst="rect">
              <a:avLst/>
            </a:prstGeom>
            <a:solidFill>
              <a:srgbClr val="CCECFF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" name="Text Box 41"/>
            <p:cNvSpPr txBox="1">
              <a:spLocks noChangeArrowheads="1"/>
            </p:cNvSpPr>
            <p:nvPr/>
          </p:nvSpPr>
          <p:spPr bwMode="auto">
            <a:xfrm>
              <a:off x="3778" y="1942"/>
              <a:ext cx="46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5pPr>
              <a:lvl6pPr marL="25146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6pPr>
              <a:lvl7pPr marL="29718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7pPr>
              <a:lvl8pPr marL="34290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8pPr>
              <a:lvl9pPr marL="38862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9pPr>
            </a:lstStyle>
            <a:p>
              <a:pPr>
                <a:lnSpc>
                  <a:spcPct val="100000"/>
                </a:lnSpc>
                <a:buClrTx/>
                <a:buFontTx/>
                <a:buNone/>
              </a:pPr>
              <a:r>
                <a:rPr lang="en-GB" sz="1800">
                  <a:solidFill>
                    <a:srgbClr val="FFFF00"/>
                  </a:solidFill>
                </a:rPr>
                <a:t>buffer</a:t>
              </a:r>
            </a:p>
          </p:txBody>
        </p:sp>
        <p:sp>
          <p:nvSpPr>
            <p:cNvPr id="104" name="Text Box 42"/>
            <p:cNvSpPr txBox="1">
              <a:spLocks noChangeArrowheads="1"/>
            </p:cNvSpPr>
            <p:nvPr/>
          </p:nvSpPr>
          <p:spPr bwMode="auto">
            <a:xfrm>
              <a:off x="4594" y="1942"/>
              <a:ext cx="46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5pPr>
              <a:lvl6pPr marL="25146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6pPr>
              <a:lvl7pPr marL="29718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7pPr>
              <a:lvl8pPr marL="34290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8pPr>
              <a:lvl9pPr marL="3886200" indent="-228600" eaLnBrk="0" fontAlgn="base" hangingPunct="0">
                <a:lnSpc>
                  <a:spcPct val="7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Lucida Sans Unicode" charset="0"/>
                </a:defRPr>
              </a:lvl9pPr>
            </a:lstStyle>
            <a:p>
              <a:pPr>
                <a:lnSpc>
                  <a:spcPct val="100000"/>
                </a:lnSpc>
                <a:buClrTx/>
                <a:buFontTx/>
                <a:buNone/>
              </a:pPr>
              <a:r>
                <a:rPr lang="en-GB" sz="1800"/>
                <a:t>buffer</a:t>
              </a:r>
            </a:p>
          </p:txBody>
        </p:sp>
      </p:grpSp>
      <p:sp>
        <p:nvSpPr>
          <p:cNvPr id="105" name="Rectangle 43"/>
          <p:cNvSpPr>
            <a:spLocks noChangeArrowheads="1"/>
          </p:cNvSpPr>
          <p:nvPr/>
        </p:nvSpPr>
        <p:spPr bwMode="auto">
          <a:xfrm>
            <a:off x="457200" y="5062537"/>
            <a:ext cx="609600" cy="457200"/>
          </a:xfrm>
          <a:prstGeom prst="rect">
            <a:avLst/>
          </a:prstGeom>
          <a:solidFill>
            <a:srgbClr val="FFFF00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" name="Rectangle 44"/>
          <p:cNvSpPr>
            <a:spLocks noChangeArrowheads="1"/>
          </p:cNvSpPr>
          <p:nvPr/>
        </p:nvSpPr>
        <p:spPr bwMode="auto">
          <a:xfrm>
            <a:off x="533400" y="5062537"/>
            <a:ext cx="609600" cy="4572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" name="Line 45"/>
          <p:cNvSpPr>
            <a:spLocks noChangeShapeType="1"/>
          </p:cNvSpPr>
          <p:nvPr/>
        </p:nvSpPr>
        <p:spPr bwMode="auto">
          <a:xfrm>
            <a:off x="1219200" y="5326062"/>
            <a:ext cx="1143000" cy="1588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" name="Text Box 46"/>
          <p:cNvSpPr txBox="1">
            <a:spLocks noChangeArrowheads="1"/>
          </p:cNvSpPr>
          <p:nvPr/>
        </p:nvSpPr>
        <p:spPr bwMode="auto">
          <a:xfrm>
            <a:off x="1284641" y="4953000"/>
            <a:ext cx="848607" cy="677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 algn="ctr">
              <a:lnSpc>
                <a:spcPct val="120000"/>
              </a:lnSpc>
              <a:buClrTx/>
              <a:buFontTx/>
              <a:buNone/>
            </a:pPr>
            <a:r>
              <a:rPr lang="en-GB" sz="1600" b="1" dirty="0">
                <a:solidFill>
                  <a:srgbClr val="17375E"/>
                </a:solidFill>
                <a:latin typeface="Arial Narrow" charset="0"/>
              </a:rPr>
              <a:t>LZO</a:t>
            </a:r>
          </a:p>
          <a:p>
            <a:pPr algn="ctr">
              <a:lnSpc>
                <a:spcPct val="120000"/>
              </a:lnSpc>
              <a:buClrTx/>
              <a:buFontTx/>
              <a:buNone/>
            </a:pPr>
            <a:r>
              <a:rPr lang="en-GB" sz="1600" b="1" dirty="0">
                <a:solidFill>
                  <a:srgbClr val="17375E"/>
                </a:solidFill>
                <a:latin typeface="Arial Narrow" charset="0"/>
              </a:rPr>
              <a:t> Unpack</a:t>
            </a:r>
          </a:p>
        </p:txBody>
      </p:sp>
      <p:sp>
        <p:nvSpPr>
          <p:cNvPr id="112" name="Rectangle 47"/>
          <p:cNvSpPr>
            <a:spLocks noChangeArrowheads="1"/>
          </p:cNvSpPr>
          <p:nvPr/>
        </p:nvSpPr>
        <p:spPr bwMode="auto">
          <a:xfrm>
            <a:off x="2438400" y="5062537"/>
            <a:ext cx="609600" cy="457200"/>
          </a:xfrm>
          <a:prstGeom prst="rect">
            <a:avLst/>
          </a:prstGeom>
          <a:solidFill>
            <a:srgbClr val="FFFF00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3" name="Rectangle 48"/>
          <p:cNvSpPr>
            <a:spLocks noChangeArrowheads="1"/>
          </p:cNvSpPr>
          <p:nvPr/>
        </p:nvSpPr>
        <p:spPr bwMode="auto">
          <a:xfrm>
            <a:off x="2514600" y="5062537"/>
            <a:ext cx="1219200" cy="457200"/>
          </a:xfrm>
          <a:prstGeom prst="rect">
            <a:avLst/>
          </a:prstGeom>
          <a:solidFill>
            <a:srgbClr val="000099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Text Box 49"/>
          <p:cNvSpPr txBox="1">
            <a:spLocks noChangeArrowheads="1"/>
          </p:cNvSpPr>
          <p:nvPr/>
        </p:nvSpPr>
        <p:spPr bwMode="auto">
          <a:xfrm>
            <a:off x="3810000" y="5110162"/>
            <a:ext cx="3304608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n-GB" sz="1600" b="1" dirty="0">
                <a:solidFill>
                  <a:srgbClr val="17375E"/>
                </a:solidFill>
                <a:latin typeface="Arial Narrow" charset="0"/>
              </a:rPr>
              <a:t>Original uncompressed buffer restored</a:t>
            </a:r>
          </a:p>
        </p:txBody>
      </p:sp>
      <p:sp>
        <p:nvSpPr>
          <p:cNvPr id="115" name="Text Box 50"/>
          <p:cNvSpPr txBox="1">
            <a:spLocks noChangeArrowheads="1"/>
          </p:cNvSpPr>
          <p:nvPr/>
        </p:nvSpPr>
        <p:spPr bwMode="auto">
          <a:xfrm>
            <a:off x="4648200" y="4314825"/>
            <a:ext cx="2791046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n-GB" sz="1600" b="1" dirty="0">
                <a:solidFill>
                  <a:srgbClr val="17375E"/>
                </a:solidFill>
                <a:latin typeface="Arial Narrow" charset="0"/>
              </a:rPr>
              <a:t>This is what a file then looks like</a:t>
            </a:r>
          </a:p>
        </p:txBody>
      </p:sp>
      <p:sp>
        <p:nvSpPr>
          <p:cNvPr id="116" name="Text Box 51"/>
          <p:cNvSpPr txBox="1">
            <a:spLocks noChangeArrowheads="1"/>
          </p:cNvSpPr>
          <p:nvPr/>
        </p:nvSpPr>
        <p:spPr bwMode="auto">
          <a:xfrm>
            <a:off x="477838" y="4735513"/>
            <a:ext cx="13747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n-GB" sz="1800" b="1">
                <a:solidFill>
                  <a:srgbClr val="FFFFFF"/>
                </a:solidFill>
                <a:latin typeface="Arial Narrow" charset="0"/>
              </a:rPr>
              <a:t>On readback:</a:t>
            </a:r>
          </a:p>
        </p:txBody>
      </p:sp>
      <p:sp>
        <p:nvSpPr>
          <p:cNvPr id="117" name="Text Box 52"/>
          <p:cNvSpPr txBox="1">
            <a:spLocks noChangeArrowheads="1"/>
          </p:cNvSpPr>
          <p:nvPr/>
        </p:nvSpPr>
        <p:spPr bwMode="auto">
          <a:xfrm>
            <a:off x="5367338" y="2520950"/>
            <a:ext cx="31464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n-GB" sz="1600" b="1">
                <a:solidFill>
                  <a:srgbClr val="FFFFFF"/>
                </a:solidFill>
                <a:latin typeface="Arial Narrow" charset="0"/>
              </a:rPr>
              <a:t>This is what a file normally  looks like</a:t>
            </a:r>
          </a:p>
        </p:txBody>
      </p:sp>
      <p:sp>
        <p:nvSpPr>
          <p:cNvPr id="118" name="Text Box 53"/>
          <p:cNvSpPr txBox="1">
            <a:spLocks noChangeArrowheads="1"/>
          </p:cNvSpPr>
          <p:nvPr/>
        </p:nvSpPr>
        <p:spPr bwMode="auto">
          <a:xfrm>
            <a:off x="381000" y="5748337"/>
            <a:ext cx="8093075" cy="64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n-GB" sz="1800" b="1" dirty="0">
                <a:solidFill>
                  <a:srgbClr val="17375E"/>
                </a:solidFill>
                <a:latin typeface="Arial Narrow" charset="0"/>
              </a:rPr>
              <a:t>All this is handled completely in the I/O layer, the higher-level routines just receive a buffer as before.</a:t>
            </a:r>
          </a:p>
        </p:txBody>
      </p:sp>
      <p:sp>
        <p:nvSpPr>
          <p:cNvPr id="119" name="Text Box 54"/>
          <p:cNvSpPr txBox="1">
            <a:spLocks noChangeArrowheads="1"/>
          </p:cNvSpPr>
          <p:nvPr/>
        </p:nvSpPr>
        <p:spPr bwMode="auto">
          <a:xfrm>
            <a:off x="457200" y="914400"/>
            <a:ext cx="8382000" cy="1620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>
              <a:lnSpc>
                <a:spcPct val="125000"/>
              </a:lnSpc>
              <a:buClrTx/>
              <a:buFontTx/>
              <a:buNone/>
            </a:pPr>
            <a:r>
              <a:rPr lang="en-GB" sz="2000" b="1" dirty="0" smtClean="0">
                <a:solidFill>
                  <a:schemeClr val="tx2">
                    <a:lumMod val="75000"/>
                  </a:schemeClr>
                </a:solidFill>
                <a:latin typeface="Arial Narrow" charset="0"/>
              </a:rPr>
              <a:t>After all data </a:t>
            </a:r>
            <a:r>
              <a:rPr lang="en-GB" sz="2000" b="1" i="1" dirty="0" smtClean="0">
                <a:solidFill>
                  <a:schemeClr val="tx2">
                    <a:lumMod val="75000"/>
                  </a:schemeClr>
                </a:solidFill>
                <a:latin typeface="Arial Narrow" charset="0"/>
              </a:rPr>
              <a:t>reduction</a:t>
            </a:r>
            <a:r>
              <a:rPr lang="en-GB" sz="2000" b="1" dirty="0" smtClean="0">
                <a:solidFill>
                  <a:schemeClr val="tx2">
                    <a:lumMod val="75000"/>
                  </a:schemeClr>
                </a:solidFill>
                <a:latin typeface="Arial Narrow" charset="0"/>
              </a:rPr>
              <a:t> techniques (zero-suppression, bit-packing, </a:t>
            </a:r>
            <a:r>
              <a:rPr lang="en-GB" sz="2000" b="1" dirty="0" err="1" smtClean="0">
                <a:solidFill>
                  <a:schemeClr val="tx2">
                    <a:lumMod val="75000"/>
                  </a:schemeClr>
                </a:solidFill>
                <a:latin typeface="Arial Narrow" charset="0"/>
              </a:rPr>
              <a:t>etc</a:t>
            </a:r>
            <a:r>
              <a:rPr lang="en-GB" sz="2000" b="1" dirty="0" smtClean="0">
                <a:solidFill>
                  <a:schemeClr val="tx2">
                    <a:lumMod val="75000"/>
                  </a:schemeClr>
                </a:solidFill>
                <a:latin typeface="Arial Narrow" charset="0"/>
              </a:rPr>
              <a:t>) are applied, you typically find that your </a:t>
            </a:r>
            <a:r>
              <a:rPr lang="en-GB" sz="2000" b="1" dirty="0">
                <a:solidFill>
                  <a:schemeClr val="tx2">
                    <a:lumMod val="75000"/>
                  </a:schemeClr>
                </a:solidFill>
                <a:latin typeface="Arial Narrow" charset="0"/>
              </a:rPr>
              <a:t>raw data are still </a:t>
            </a:r>
            <a:r>
              <a:rPr lang="en-GB" sz="2000" b="1" dirty="0" err="1">
                <a:solidFill>
                  <a:schemeClr val="tx2">
                    <a:lumMod val="75000"/>
                  </a:schemeClr>
                </a:solidFill>
                <a:latin typeface="Arial Narrow" charset="0"/>
              </a:rPr>
              <a:t>gzip</a:t>
            </a:r>
            <a:r>
              <a:rPr lang="en-GB" sz="2000" b="1" dirty="0">
                <a:solidFill>
                  <a:schemeClr val="tx2">
                    <a:lumMod val="75000"/>
                  </a:schemeClr>
                </a:solidFill>
                <a:latin typeface="Arial Narrow" charset="0"/>
              </a:rPr>
              <a:t>-compressible </a:t>
            </a:r>
            <a:r>
              <a:rPr lang="en-GB" sz="2000" b="1" dirty="0" smtClean="0">
                <a:solidFill>
                  <a:schemeClr val="tx2">
                    <a:lumMod val="75000"/>
                  </a:schemeClr>
                </a:solidFill>
                <a:latin typeface="Arial Narrow" charset="0"/>
              </a:rPr>
              <a:t>to a significant amount</a:t>
            </a:r>
            <a:endParaRPr lang="en-GB" sz="2000" b="1" dirty="0">
              <a:solidFill>
                <a:schemeClr val="tx2">
                  <a:lumMod val="75000"/>
                </a:schemeClr>
              </a:solidFill>
              <a:latin typeface="Arial Narrow" charset="0"/>
            </a:endParaRPr>
          </a:p>
          <a:p>
            <a:pPr>
              <a:lnSpc>
                <a:spcPct val="125000"/>
              </a:lnSpc>
              <a:buClrTx/>
              <a:buFontTx/>
              <a:buNone/>
            </a:pPr>
            <a:r>
              <a:rPr lang="en-GB" sz="2000" b="1" dirty="0">
                <a:solidFill>
                  <a:schemeClr val="tx2">
                    <a:lumMod val="75000"/>
                  </a:schemeClr>
                </a:solidFill>
                <a:latin typeface="Arial Narrow" charset="0"/>
              </a:rPr>
              <a:t>Introduced a compressed raw data format that supports a late-stage compression</a:t>
            </a:r>
          </a:p>
        </p:txBody>
      </p:sp>
    </p:spTree>
    <p:extLst>
      <p:ext uri="{BB962C8B-B14F-4D97-AF65-F5344CB8AC3E}">
        <p14:creationId xmlns:p14="http://schemas.microsoft.com/office/powerpoint/2010/main" val="3583123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738" y="0"/>
            <a:ext cx="8501062" cy="914400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dirty="0" smtClean="0">
                <a:latin typeface="+mn-lt"/>
                <a:ea typeface="+mj-ea"/>
                <a:cs typeface="+mj-cs"/>
              </a:rPr>
              <a:t> Data compression load</a:t>
            </a:r>
            <a:endParaRPr lang="en-US" sz="4800" dirty="0" smtClean="0">
              <a:latin typeface="+mn-lt"/>
              <a:ea typeface="+mj-ea"/>
              <a:cs typeface="+mj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>
          <a:xfrm>
            <a:off x="457200" y="6492875"/>
            <a:ext cx="2133600" cy="365125"/>
          </a:xfrm>
        </p:spPr>
        <p:txBody>
          <a:bodyPr rtlCol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7/10/17</a:t>
            </a:r>
            <a:endParaRPr lang="en-US" dirty="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 smtClean="0"/>
              <a:t>Ming Liu, MVTX Director's Review@BNL</a:t>
            </a:r>
            <a:endParaRPr lang="en-US" dirty="0"/>
          </a:p>
        </p:txBody>
      </p:sp>
      <p:sp>
        <p:nvSpPr>
          <p:cNvPr id="26628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928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0C1BFE34-6923-F64C-8F10-418E7D4B4633}" type="slidenum">
              <a:rPr lang="en-US" sz="1200">
                <a:solidFill>
                  <a:srgbClr val="898989"/>
                </a:solidFill>
                <a:ea typeface="MS PGothic" charset="0"/>
                <a:cs typeface="MS PGothic" charset="0"/>
              </a:rPr>
              <a:pPr eaLnBrk="1" hangingPunct="1"/>
              <a:t>57</a:t>
            </a:fld>
            <a:endParaRPr lang="en-US" sz="1200">
              <a:solidFill>
                <a:srgbClr val="898989"/>
              </a:solidFill>
              <a:ea typeface="MS PGothic" charset="0"/>
              <a:cs typeface="MS PGothic" charset="0"/>
            </a:endParaRPr>
          </a:p>
        </p:txBody>
      </p:sp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>
            <a:off x="287338" y="771525"/>
            <a:ext cx="8634412" cy="0"/>
          </a:xfrm>
          <a:prstGeom prst="line">
            <a:avLst/>
          </a:prstGeom>
          <a:noFill/>
          <a:ln w="28575">
            <a:solidFill>
              <a:srgbClr val="0080FF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6630" name="Picture 8" descr="sPHENI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1800" y="33338"/>
            <a:ext cx="1087438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" name="Text Box 101"/>
          <p:cNvSpPr txBox="1">
            <a:spLocks noChangeArrowheads="1"/>
          </p:cNvSpPr>
          <p:nvPr/>
        </p:nvSpPr>
        <p:spPr bwMode="auto">
          <a:xfrm>
            <a:off x="6296025" y="482600"/>
            <a:ext cx="1109663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 algn="ctr">
              <a:defRPr/>
            </a:pPr>
            <a:r>
              <a:rPr lang="en-GB" sz="1600" b="1" smtClean="0">
                <a:solidFill>
                  <a:srgbClr val="FFFFFF"/>
                </a:solidFill>
                <a:latin typeface="Arial Narrow" charset="0"/>
              </a:rPr>
              <a:t>Buffer Boxes (7)</a:t>
            </a:r>
          </a:p>
        </p:txBody>
      </p:sp>
      <p:sp>
        <p:nvSpPr>
          <p:cNvPr id="120" name="Text Box 54"/>
          <p:cNvSpPr txBox="1">
            <a:spLocks noChangeArrowheads="1"/>
          </p:cNvSpPr>
          <p:nvPr/>
        </p:nvSpPr>
        <p:spPr bwMode="auto">
          <a:xfrm>
            <a:off x="762000" y="1355548"/>
            <a:ext cx="7467600" cy="45880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9pPr>
          </a:lstStyle>
          <a:p>
            <a:pPr>
              <a:spcAft>
                <a:spcPts val="1200"/>
              </a:spcAft>
              <a:buClrTx/>
              <a:buFontTx/>
              <a:buNone/>
            </a:pPr>
            <a:r>
              <a:rPr lang="en-GB" sz="2800" b="1" dirty="0" smtClean="0">
                <a:solidFill>
                  <a:schemeClr val="tx2">
                    <a:lumMod val="75000"/>
                  </a:schemeClr>
                </a:solidFill>
                <a:latin typeface="Arial Narrow" charset="0"/>
              </a:rPr>
              <a:t>This compression buys you a lot spare bandwidth and nice features (</a:t>
            </a:r>
            <a:r>
              <a:rPr lang="en-GB" sz="2800" b="1" dirty="0" err="1" smtClean="0">
                <a:solidFill>
                  <a:schemeClr val="tx2">
                    <a:lumMod val="75000"/>
                  </a:schemeClr>
                </a:solidFill>
                <a:latin typeface="Arial Narrow" charset="0"/>
              </a:rPr>
              <a:t>e.g</a:t>
            </a:r>
            <a:r>
              <a:rPr lang="en-GB" sz="2800" b="1" dirty="0" smtClean="0">
                <a:solidFill>
                  <a:schemeClr val="tx2">
                    <a:lumMod val="75000"/>
                  </a:schemeClr>
                </a:solidFill>
                <a:latin typeface="Arial Narrow" charset="0"/>
              </a:rPr>
              <a:t>, your analysis runs faster!)</a:t>
            </a:r>
          </a:p>
          <a:p>
            <a:pPr>
              <a:spcAft>
                <a:spcPts val="1200"/>
              </a:spcAft>
              <a:buClrTx/>
              <a:buFontTx/>
              <a:buNone/>
            </a:pPr>
            <a:r>
              <a:rPr lang="en-GB" sz="2800" b="1" dirty="0" smtClean="0">
                <a:solidFill>
                  <a:schemeClr val="tx2">
                    <a:lumMod val="75000"/>
                  </a:schemeClr>
                </a:solidFill>
                <a:latin typeface="Arial Narrow" charset="0"/>
              </a:rPr>
              <a:t>However:</a:t>
            </a:r>
          </a:p>
          <a:p>
            <a:pPr>
              <a:spcAft>
                <a:spcPts val="1200"/>
              </a:spcAft>
              <a:buClrTx/>
              <a:buFontTx/>
              <a:buNone/>
            </a:pPr>
            <a:r>
              <a:rPr lang="en-GB" sz="2800" b="1" dirty="0" smtClean="0">
                <a:solidFill>
                  <a:schemeClr val="tx2">
                    <a:lumMod val="75000"/>
                  </a:schemeClr>
                </a:solidFill>
                <a:latin typeface="Arial Narrow" charset="0"/>
              </a:rPr>
              <a:t>A late-stage compression (think: in your tape drive in the extreme case) doesn’t really help you </a:t>
            </a:r>
          </a:p>
          <a:p>
            <a:pPr>
              <a:spcAft>
                <a:spcPts val="1200"/>
              </a:spcAft>
              <a:buClrTx/>
              <a:buFontTx/>
              <a:buNone/>
            </a:pPr>
            <a:r>
              <a:rPr lang="en-GB" sz="2800" b="1" dirty="0" smtClean="0">
                <a:solidFill>
                  <a:schemeClr val="tx2">
                    <a:lumMod val="75000"/>
                  </a:schemeClr>
                </a:solidFill>
                <a:latin typeface="Arial Narrow" charset="0"/>
              </a:rPr>
              <a:t>The compression has to kick in before the data hit your storage </a:t>
            </a:r>
            <a:r>
              <a:rPr lang="en-GB" sz="2800" b="1" smtClean="0">
                <a:solidFill>
                  <a:schemeClr val="tx2">
                    <a:lumMod val="75000"/>
                  </a:schemeClr>
                </a:solidFill>
                <a:latin typeface="Arial Narrow" charset="0"/>
              </a:rPr>
              <a:t>system for the </a:t>
            </a:r>
            <a:r>
              <a:rPr lang="en-GB" sz="2800" b="1" dirty="0" smtClean="0">
                <a:solidFill>
                  <a:schemeClr val="tx2">
                    <a:lumMod val="75000"/>
                  </a:schemeClr>
                </a:solidFill>
                <a:latin typeface="Arial Narrow" charset="0"/>
              </a:rPr>
              <a:t>first time </a:t>
            </a:r>
          </a:p>
          <a:p>
            <a:pPr>
              <a:spcAft>
                <a:spcPts val="1200"/>
              </a:spcAft>
              <a:buClrTx/>
              <a:buFontTx/>
              <a:buNone/>
            </a:pPr>
            <a:r>
              <a:rPr lang="en-GB" sz="2800" b="1" dirty="0">
                <a:solidFill>
                  <a:srgbClr val="0000FF"/>
                </a:solidFill>
                <a:latin typeface="Arial Narrow" charset="0"/>
              </a:rPr>
              <a:t>N</a:t>
            </a:r>
            <a:r>
              <a:rPr lang="en-GB" sz="2800" b="1" dirty="0" smtClean="0">
                <a:solidFill>
                  <a:srgbClr val="0000FF"/>
                </a:solidFill>
                <a:latin typeface="Arial Narrow" charset="0"/>
              </a:rPr>
              <a:t>o single machine can keep up with compressing a &gt;2GByte/s rate </a:t>
            </a:r>
            <a:endParaRPr lang="en-GB" sz="2800" b="1" dirty="0">
              <a:solidFill>
                <a:srgbClr val="0000FF"/>
              </a:solidFill>
              <a:latin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702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738" y="317539"/>
            <a:ext cx="8501062" cy="91440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Local Level 1 Triggers</a:t>
            </a:r>
            <a:endParaRPr lang="en-US" sz="4800" dirty="0"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4294967295"/>
          </p:nvPr>
        </p:nvSpPr>
        <p:spPr>
          <a:xfrm>
            <a:off x="457201" y="6492876"/>
            <a:ext cx="2133600" cy="365125"/>
          </a:xfrm>
          <a:prstGeom prst="rect">
            <a:avLst/>
          </a:prstGeom>
        </p:spPr>
        <p:txBody>
          <a:bodyPr lIns="91436" tIns="45718" rIns="91436" bIns="45718" rtlCol="0"/>
          <a:lstStyle/>
          <a:p>
            <a:pPr>
              <a:defRPr/>
            </a:pPr>
            <a:r>
              <a:rPr lang="en-US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7/10/17</a:t>
            </a:r>
            <a:endParaRPr lang="en-US" dirty="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124200" y="6492876"/>
            <a:ext cx="28956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pPr>
              <a:defRPr/>
            </a:pPr>
            <a:r>
              <a:rPr lang="en-US" smtClean="0"/>
              <a:t>Ming Liu, MVTX Director's Review@BNL</a:t>
            </a:r>
            <a:endParaRPr lang="en-US" dirty="0"/>
          </a:p>
        </p:txBody>
      </p:sp>
      <p:sp>
        <p:nvSpPr>
          <p:cNvPr id="21508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010400" y="6492876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13" indent="-285736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2943" indent="-228589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120" indent="-228589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298" indent="-228589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475" indent="-22858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653" indent="-22858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8830" indent="-22858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007" indent="-22858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49D593BD-42C4-0748-8470-4DD2F5673EF8}" type="slidenum">
              <a:rPr lang="en-US" sz="1200">
                <a:solidFill>
                  <a:srgbClr val="898989"/>
                </a:solidFill>
                <a:ea typeface="MS PGothic" charset="0"/>
                <a:cs typeface="MS PGothic" charset="0"/>
              </a:rPr>
              <a:pPr eaLnBrk="1" hangingPunct="1"/>
              <a:t>58</a:t>
            </a:fld>
            <a:endParaRPr lang="en-US" sz="1200" dirty="0">
              <a:solidFill>
                <a:srgbClr val="898989"/>
              </a:solidFill>
              <a:ea typeface="MS PGothic" charset="0"/>
              <a:cs typeface="MS PGothic" charset="0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285227" y="1660634"/>
            <a:ext cx="8573546" cy="4286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694" tIns="35694" rIns="35694" bIns="35694" numCol="1" anchor="t" anchorCtr="0" compatLnSpc="1">
            <a:prstTxWarp prst="textNoShape">
              <a:avLst/>
            </a:prstTxWarp>
          </a:bodyPr>
          <a:lstStyle>
            <a:lvl1pPr marL="342900" indent="-3429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358775" rtl="0" eaLnBrk="0" fontAlgn="base" hangingPunct="0">
              <a:spcBef>
                <a:spcPts val="4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60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1503" indent="-321503" eaLnBrk="1" hangingPunct="1">
              <a:spcBef>
                <a:spcPts val="422"/>
              </a:spcBef>
              <a:buFont typeface="Arial"/>
              <a:buChar char="•"/>
            </a:pPr>
            <a:r>
              <a:rPr lang="en-US" sz="2000" dirty="0"/>
              <a:t>Receive trigger primitives from other subsystems</a:t>
            </a:r>
          </a:p>
          <a:p>
            <a:pPr marL="321503" indent="-321503" eaLnBrk="1" hangingPunct="1">
              <a:spcBef>
                <a:spcPts val="422"/>
              </a:spcBef>
              <a:buFont typeface="Arial"/>
              <a:buChar char="•"/>
            </a:pPr>
            <a:r>
              <a:rPr lang="en-US" sz="2000" dirty="0"/>
              <a:t>Form higher-level trigger decisions especially in p+p, p+A</a:t>
            </a:r>
          </a:p>
          <a:p>
            <a:pPr marL="321503" indent="-321503" eaLnBrk="1" hangingPunct="1">
              <a:spcBef>
                <a:spcPts val="422"/>
              </a:spcBef>
              <a:buFont typeface="Arial"/>
              <a:buChar char="•"/>
            </a:pPr>
            <a:r>
              <a:rPr lang="en-US" sz="2000" dirty="0"/>
              <a:t>Example: high-Pt trigger from the EmCal</a:t>
            </a:r>
          </a:p>
          <a:p>
            <a:pPr marL="321503" indent="-321503" eaLnBrk="1" hangingPunct="1">
              <a:spcBef>
                <a:spcPts val="422"/>
              </a:spcBef>
              <a:buFont typeface="Arial"/>
              <a:buChar char="•"/>
            </a:pPr>
            <a:r>
              <a:rPr lang="en-US" sz="2000" dirty="0"/>
              <a:t>Trigger primitive formation in other WBS’ scope (e.g. Calorimeter electronics) </a:t>
            </a:r>
          </a:p>
          <a:p>
            <a:pPr marL="321503" indent="-321503" eaLnBrk="1" hangingPunct="1">
              <a:spcBef>
                <a:spcPts val="422"/>
              </a:spcBef>
              <a:buFont typeface="Arial"/>
              <a:buChar char="•"/>
            </a:pPr>
            <a:r>
              <a:rPr lang="en-US" sz="2000" dirty="0"/>
              <a:t>Common format, receiver, decision-forming circuitry (very likely FPGA card)</a:t>
            </a:r>
          </a:p>
          <a:p>
            <a:pPr marL="321503" indent="-321503" eaLnBrk="1" hangingPunct="1">
              <a:spcBef>
                <a:spcPts val="422"/>
              </a:spcBef>
              <a:buFont typeface="Arial"/>
              <a:buChar char="•"/>
            </a:pPr>
            <a:endParaRPr lang="en-US" sz="2000" dirty="0"/>
          </a:p>
          <a:p>
            <a:pPr marL="0" indent="0" eaLnBrk="1" hangingPunct="1">
              <a:spcBef>
                <a:spcPts val="422"/>
              </a:spcBef>
            </a:pPr>
            <a:r>
              <a:rPr lang="en-US" sz="2000" dirty="0"/>
              <a:t>Important to distinguish the between trigger </a:t>
            </a:r>
            <a:r>
              <a:rPr lang="en-US" sz="2000" i="1" dirty="0"/>
              <a:t>detectors</a:t>
            </a:r>
            <a:r>
              <a:rPr lang="en-US" sz="2000" dirty="0"/>
              <a:t> and the trigger </a:t>
            </a:r>
            <a:r>
              <a:rPr lang="en-US" sz="2000" i="1" dirty="0"/>
              <a:t>system</a:t>
            </a:r>
            <a:r>
              <a:rPr lang="en-US" sz="2000" dirty="0"/>
              <a:t> (the one that takes the decision and distributes this to the triggered detectors)</a:t>
            </a:r>
          </a:p>
        </p:txBody>
      </p:sp>
    </p:spTree>
    <p:extLst>
      <p:ext uri="{BB962C8B-B14F-4D97-AF65-F5344CB8AC3E}">
        <p14:creationId xmlns:p14="http://schemas.microsoft.com/office/powerpoint/2010/main" val="233362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738" y="0"/>
            <a:ext cx="8501062" cy="914400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dirty="0" smtClean="0">
                <a:latin typeface="+mn-lt"/>
                <a:ea typeface="+mj-ea"/>
                <a:cs typeface="+mj-cs"/>
              </a:rPr>
              <a:t>Multi-Event buffering</a:t>
            </a:r>
            <a:endParaRPr lang="en-US" sz="4800" dirty="0" smtClean="0">
              <a:latin typeface="+mn-lt"/>
              <a:ea typeface="+mj-ea"/>
              <a:cs typeface="+mj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>
          <a:xfrm>
            <a:off x="457200" y="6492875"/>
            <a:ext cx="2133600" cy="365125"/>
          </a:xfrm>
        </p:spPr>
        <p:txBody>
          <a:bodyPr rtlCol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7/10/17</a:t>
            </a:r>
            <a:endParaRPr lang="en-US" dirty="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 smtClean="0"/>
              <a:t>Ming Liu, MVTX Director's Review@BNL</a:t>
            </a:r>
            <a:endParaRPr lang="en-US" dirty="0"/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928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D1397665-0404-A74A-B116-1FB12C9041F2}" type="slidenum">
              <a:rPr lang="en-US" sz="1200">
                <a:solidFill>
                  <a:srgbClr val="898989"/>
                </a:solidFill>
                <a:ea typeface="MS PGothic" charset="0"/>
                <a:cs typeface="MS PGothic" charset="0"/>
              </a:rPr>
              <a:pPr eaLnBrk="1" hangingPunct="1"/>
              <a:t>59</a:t>
            </a:fld>
            <a:endParaRPr lang="en-US" sz="1200">
              <a:solidFill>
                <a:srgbClr val="898989"/>
              </a:solidFill>
              <a:ea typeface="MS PGothic" charset="0"/>
              <a:cs typeface="MS PGothic" charset="0"/>
            </a:endParaRPr>
          </a:p>
        </p:txBody>
      </p:sp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>
            <a:off x="287338" y="771525"/>
            <a:ext cx="8634412" cy="0"/>
          </a:xfrm>
          <a:prstGeom prst="line">
            <a:avLst/>
          </a:prstGeom>
          <a:noFill/>
          <a:ln w="28575">
            <a:solidFill>
              <a:srgbClr val="0080FF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4583" name="Picture 8" descr="sPHENI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1800" y="33338"/>
            <a:ext cx="1087438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52400" y="1447800"/>
            <a:ext cx="8865657" cy="3962400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Arial"/>
                <a:cs typeface="Arial"/>
              </a:rPr>
              <a:t>This is what makes the DAQ as fast as it is</a:t>
            </a:r>
          </a:p>
          <a:p>
            <a:r>
              <a:rPr lang="en-US" sz="2400" dirty="0" smtClean="0">
                <a:solidFill>
                  <a:srgbClr val="0000FF"/>
                </a:solidFill>
                <a:latin typeface="Arial"/>
                <a:cs typeface="Arial"/>
              </a:rPr>
              <a:t>Or, in other words: that keeps the dead time in the low 90%’s </a:t>
            </a:r>
          </a:p>
          <a:p>
            <a:r>
              <a:rPr lang="en-US" sz="2400" dirty="0" smtClean="0">
                <a:latin typeface="Arial"/>
                <a:cs typeface="Arial"/>
              </a:rPr>
              <a:t>Comes down to dealing with your data from various events in parallel</a:t>
            </a:r>
          </a:p>
          <a:p>
            <a:r>
              <a:rPr lang="en-US" sz="2400" dirty="0" smtClean="0">
                <a:latin typeface="Arial"/>
                <a:cs typeface="Arial"/>
              </a:rPr>
              <a:t>Our hardware is designed to deal with 5-event buffering</a:t>
            </a:r>
          </a:p>
          <a:p>
            <a:r>
              <a:rPr lang="en-US" sz="2400" dirty="0" smtClean="0">
                <a:latin typeface="Arial"/>
                <a:cs typeface="Arial"/>
              </a:rPr>
              <a:t>More is a diminishing return for $$$</a:t>
            </a:r>
          </a:p>
          <a:p>
            <a:r>
              <a:rPr lang="en-US" sz="2400" dirty="0" smtClean="0">
                <a:latin typeface="Arial"/>
                <a:cs typeface="Arial"/>
              </a:rPr>
              <a:t>We actually mostly ran 4-event buffering in PHENIX</a:t>
            </a:r>
          </a:p>
          <a:p>
            <a:endParaRPr lang="en-US" sz="2400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9655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363" y="20638"/>
            <a:ext cx="8739909" cy="89625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Exciting Science: Physics of the 3</a:t>
            </a:r>
            <a:r>
              <a:rPr lang="en-US" baseline="30000" dirty="0" smtClean="0"/>
              <a:t>rd</a:t>
            </a:r>
            <a:r>
              <a:rPr lang="en-US" dirty="0" smtClean="0"/>
              <a:t> Pillar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911" y="1203063"/>
            <a:ext cx="4956029" cy="2392519"/>
          </a:xfrm>
        </p:spPr>
        <p:txBody>
          <a:bodyPr>
            <a:normAutofit fontScale="55000" lnSpcReduction="20000"/>
          </a:bodyPr>
          <a:lstStyle/>
          <a:p>
            <a:r>
              <a:rPr lang="en-US" dirty="0" err="1" smtClean="0"/>
              <a:t>sPHENIX</a:t>
            </a:r>
            <a:r>
              <a:rPr lang="en-US" dirty="0" smtClean="0"/>
              <a:t> is the next flagship heavy ion physics experiment in the </a:t>
            </a:r>
            <a:r>
              <a:rPr lang="en-US" dirty="0" smtClean="0"/>
              <a:t>US (NSAC LRP2015)</a:t>
            </a:r>
            <a:endParaRPr lang="en-US" dirty="0" smtClean="0"/>
          </a:p>
          <a:p>
            <a:pPr lvl="1"/>
            <a:r>
              <a:rPr lang="en-US" dirty="0" smtClean="0"/>
              <a:t>Jets</a:t>
            </a:r>
          </a:p>
          <a:p>
            <a:pPr lvl="1"/>
            <a:r>
              <a:rPr lang="en-US" dirty="0" smtClean="0"/>
              <a:t>Upsilons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B-jets and B hadrons</a:t>
            </a:r>
          </a:p>
          <a:p>
            <a:r>
              <a:rPr lang="en-US" dirty="0" smtClean="0"/>
              <a:t>MVTX will complete B physics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Unambiguous determination of key parameters of QGP properties and interactions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Precision study of the “inner workings of QGP”  </a:t>
            </a:r>
          </a:p>
        </p:txBody>
      </p:sp>
      <p:grpSp>
        <p:nvGrpSpPr>
          <p:cNvPr id="5" name="Group 76"/>
          <p:cNvGrpSpPr/>
          <p:nvPr/>
        </p:nvGrpSpPr>
        <p:grpSpPr>
          <a:xfrm>
            <a:off x="5114636" y="1881909"/>
            <a:ext cx="3988583" cy="2098509"/>
            <a:chOff x="0" y="0"/>
            <a:chExt cx="6206385" cy="2699311"/>
          </a:xfrm>
        </p:grpSpPr>
        <p:pic>
          <p:nvPicPr>
            <p:cNvPr id="6" name="Screen Shot 2015-07-02 at 10.56.48 AM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206386" cy="2053045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  <p:pic>
          <p:nvPicPr>
            <p:cNvPr id="7" name="Screen Shot 2015-07-02 at 10.56.48 AM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2031408"/>
              <a:ext cx="6206386" cy="667904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</p:grpSp>
      <p:sp>
        <p:nvSpPr>
          <p:cNvPr id="9" name="TextBox 8"/>
          <p:cNvSpPr txBox="1"/>
          <p:nvPr/>
        </p:nvSpPr>
        <p:spPr>
          <a:xfrm>
            <a:off x="5241796" y="1228759"/>
            <a:ext cx="379883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baseline="0" dirty="0" smtClean="0">
                <a:solidFill>
                  <a:srgbClr val="FF0000"/>
                </a:solidFill>
              </a:rPr>
              <a:t>Cannot be done easily at the LHC</a:t>
            </a:r>
            <a:r>
              <a:rPr lang="en-US" sz="1600" b="1" dirty="0" smtClean="0">
                <a:solidFill>
                  <a:srgbClr val="FF0000"/>
                </a:solidFill>
              </a:rPr>
              <a:t> for lack of low </a:t>
            </a:r>
            <a:r>
              <a:rPr lang="en-US" sz="1600" b="1" dirty="0" err="1" smtClean="0">
                <a:solidFill>
                  <a:srgbClr val="FF0000"/>
                </a:solidFill>
              </a:rPr>
              <a:t>pT</a:t>
            </a:r>
            <a:r>
              <a:rPr lang="en-US" sz="1600" b="1" dirty="0" smtClean="0">
                <a:solidFill>
                  <a:srgbClr val="FF0000"/>
                </a:solidFill>
              </a:rPr>
              <a:t> reach and huge backgrounds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6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758949" y="6157741"/>
            <a:ext cx="7427463" cy="3402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758949" y="4133599"/>
            <a:ext cx="1563168" cy="2024142"/>
          </a:xfrm>
          <a:prstGeom prst="rect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124200" y="4126523"/>
            <a:ext cx="1553530" cy="2024142"/>
          </a:xfrm>
          <a:prstGeom prst="rect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322117" y="3716314"/>
            <a:ext cx="2982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0000FF"/>
                </a:solidFill>
              </a:rPr>
              <a:t>sPHENIX</a:t>
            </a:r>
            <a:r>
              <a:rPr lang="en-US" b="1" dirty="0" smtClean="0">
                <a:solidFill>
                  <a:srgbClr val="0000FF"/>
                </a:solidFill>
              </a:rPr>
              <a:t> Three Physics </a:t>
            </a:r>
            <a:r>
              <a:rPr lang="en-US" b="1" dirty="0">
                <a:solidFill>
                  <a:srgbClr val="0000FF"/>
                </a:solidFill>
              </a:rPr>
              <a:t>Pillars 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5788859" y="4133599"/>
            <a:ext cx="2397552" cy="2015162"/>
            <a:chOff x="5460593" y="3827413"/>
            <a:chExt cx="2407058" cy="2024142"/>
          </a:xfrm>
          <a:noFill/>
        </p:grpSpPr>
        <p:grpSp>
          <p:nvGrpSpPr>
            <p:cNvPr id="22" name="Group 21"/>
            <p:cNvGrpSpPr/>
            <p:nvPr/>
          </p:nvGrpSpPr>
          <p:grpSpPr>
            <a:xfrm>
              <a:off x="5460593" y="3827413"/>
              <a:ext cx="2407058" cy="2024142"/>
              <a:chOff x="5349670" y="3827413"/>
              <a:chExt cx="2407058" cy="2024142"/>
            </a:xfrm>
            <a:grpFill/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5639549" y="4241243"/>
                <a:ext cx="1827299" cy="1370997"/>
              </a:xfrm>
              <a:prstGeom prst="rect">
                <a:avLst/>
              </a:prstGeom>
              <a:grpFill/>
              <a:ln>
                <a:noFill/>
              </a:ln>
              <a:extLst>
                <a:ext uri="{FAA26D3D-D897-4be2-8F04-BA451C77F1D7}">
                  <ma14:placeholderFlag xmlns:ma14="http://schemas.microsoft.com/office/mac/drawingml/2011/main"/>
                </a:ext>
              </a:extLst>
            </p:spPr>
          </p:pic>
          <p:sp>
            <p:nvSpPr>
              <p:cNvPr id="21" name="Rectangle 20"/>
              <p:cNvSpPr/>
              <p:nvPr/>
            </p:nvSpPr>
            <p:spPr>
              <a:xfrm>
                <a:off x="5349670" y="3827413"/>
                <a:ext cx="2407058" cy="2024142"/>
              </a:xfrm>
              <a:prstGeom prst="rect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5766773" y="3871911"/>
              <a:ext cx="1139434" cy="370978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B Physics!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758949" y="4177900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Jets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3149788" y="4177900"/>
            <a:ext cx="983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Upsilons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049" y="4547232"/>
            <a:ext cx="1536068" cy="146583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9788" y="4626142"/>
            <a:ext cx="1527942" cy="1415789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3149788" y="4167620"/>
            <a:ext cx="1553530" cy="2024142"/>
          </a:xfrm>
          <a:prstGeom prst="rect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86049" y="4167620"/>
            <a:ext cx="1553530" cy="2024142"/>
          </a:xfrm>
          <a:prstGeom prst="rect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27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294"/>
            <a:ext cx="8229600" cy="1143000"/>
          </a:xfrm>
        </p:spPr>
        <p:txBody>
          <a:bodyPr/>
          <a:lstStyle/>
          <a:p>
            <a:r>
              <a:rPr lang="en-US" dirty="0" smtClean="0"/>
              <a:t>5-year RHIC Run Plan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60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175" y="843628"/>
            <a:ext cx="8043625" cy="5981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39244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</a:t>
            </a:r>
            <a:r>
              <a:rPr lang="en-US" dirty="0" smtClean="0"/>
              <a:t>-Year Run Plan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61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791" y="1305436"/>
            <a:ext cx="7215590" cy="5416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32833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6115"/>
          </a:xfrm>
        </p:spPr>
        <p:txBody>
          <a:bodyPr>
            <a:normAutofit/>
          </a:bodyPr>
          <a:lstStyle/>
          <a:p>
            <a:r>
              <a:rPr lang="en-US" sz="3200" dirty="0" smtClean="0"/>
              <a:t>Expected Luminosity and Collision Rate</a:t>
            </a:r>
            <a:endParaRPr lang="en-US" sz="3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62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866" y="930753"/>
            <a:ext cx="7247684" cy="544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96198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63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66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12354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64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66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12891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023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71067"/>
            <a:ext cx="8229600" cy="5187873"/>
          </a:xfrm>
        </p:spPr>
        <p:txBody>
          <a:bodyPr>
            <a:normAutofit/>
          </a:bodyPr>
          <a:lstStyle/>
          <a:p>
            <a:r>
              <a:rPr lang="en-US" dirty="0" smtClean="0"/>
              <a:t>Check if extend the readout cable length from 5m to 7-10m can fit the particle flux at </a:t>
            </a:r>
            <a:r>
              <a:rPr lang="en-US" dirty="0" err="1" smtClean="0"/>
              <a:t>sPHENIX</a:t>
            </a:r>
            <a:r>
              <a:rPr lang="en-US" dirty="0" smtClean="0"/>
              <a:t>.</a:t>
            </a:r>
          </a:p>
          <a:p>
            <a:r>
              <a:rPr lang="en-US" dirty="0" smtClean="0"/>
              <a:t>ALICE readout speed 1.2Gb/s at 5m, we would like to run at 600Mb/s at around 7-10m.</a:t>
            </a:r>
          </a:p>
          <a:p>
            <a:r>
              <a:rPr lang="en-US" dirty="0" smtClean="0"/>
              <a:t>Run PYTHIA6 MB in 200 </a:t>
            </a:r>
            <a:r>
              <a:rPr lang="en-US" dirty="0" err="1" smtClean="0"/>
              <a:t>GeV</a:t>
            </a:r>
            <a:r>
              <a:rPr lang="en-US" dirty="0" smtClean="0"/>
              <a:t> and 5 </a:t>
            </a:r>
            <a:r>
              <a:rPr lang="en-US" dirty="0" err="1" smtClean="0"/>
              <a:t>TeV</a:t>
            </a:r>
            <a:r>
              <a:rPr lang="en-US" dirty="0" smtClean="0"/>
              <a:t> </a:t>
            </a:r>
            <a:r>
              <a:rPr lang="en-US" dirty="0" err="1" smtClean="0"/>
              <a:t>p+p</a:t>
            </a:r>
            <a:r>
              <a:rPr lang="en-US" dirty="0" smtClean="0"/>
              <a:t> collisions and check the number of charged tracks versus </a:t>
            </a:r>
            <a:r>
              <a:rPr lang="en-US" dirty="0" err="1" smtClean="0"/>
              <a:t>pseudorapidity</a:t>
            </a:r>
            <a:r>
              <a:rPr lang="en-US" dirty="0" smtClean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27DAE-C38C-7649-BEB3-D559A817AA8F}" type="slidenum">
              <a:rPr lang="en-US" smtClean="0"/>
              <a:t>65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87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750"/>
            <a:ext cx="8229600" cy="874343"/>
          </a:xfrm>
        </p:spPr>
        <p:txBody>
          <a:bodyPr>
            <a:normAutofit/>
          </a:bodyPr>
          <a:lstStyle/>
          <a:p>
            <a:r>
              <a:rPr lang="en-US" sz="3200" dirty="0" err="1" smtClean="0"/>
              <a:t>dN</a:t>
            </a:r>
            <a:r>
              <a:rPr lang="en-US" sz="3200" dirty="0" smtClean="0"/>
              <a:t>/</a:t>
            </a:r>
            <a:r>
              <a:rPr lang="en-US" sz="3200" dirty="0" err="1" smtClean="0"/>
              <a:t>dη</a:t>
            </a:r>
            <a:r>
              <a:rPr lang="en-US" sz="3200" dirty="0" smtClean="0"/>
              <a:t> in </a:t>
            </a:r>
            <a:r>
              <a:rPr lang="en-US" sz="3200" dirty="0" err="1"/>
              <a:t>p</a:t>
            </a:r>
            <a:r>
              <a:rPr lang="en-US" sz="3200" dirty="0" err="1" smtClean="0"/>
              <a:t>+p</a:t>
            </a:r>
            <a:r>
              <a:rPr lang="en-US" sz="3200" dirty="0" smtClean="0"/>
              <a:t> collisions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22214"/>
            <a:ext cx="8229600" cy="5083006"/>
          </a:xfrm>
        </p:spPr>
        <p:txBody>
          <a:bodyPr/>
          <a:lstStyle/>
          <a:p>
            <a:r>
              <a:rPr lang="en-US" dirty="0" smtClean="0"/>
              <a:t>With |</a:t>
            </a:r>
            <a:r>
              <a:rPr lang="en-US" sz="2800" dirty="0" err="1" smtClean="0"/>
              <a:t>η</a:t>
            </a:r>
            <a:r>
              <a:rPr lang="en-US" sz="2800" dirty="0" smtClean="0"/>
              <a:t>|&lt;2.0 region, </a:t>
            </a:r>
            <a:r>
              <a:rPr lang="en-US" sz="2800" dirty="0" err="1" smtClean="0"/>
              <a:t>dN</a:t>
            </a:r>
            <a:r>
              <a:rPr lang="en-US" sz="2800" dirty="0" smtClean="0"/>
              <a:t>(ALICE) ~2.9*</a:t>
            </a:r>
            <a:r>
              <a:rPr lang="en-US" sz="2800" dirty="0" err="1" smtClean="0"/>
              <a:t>dN</a:t>
            </a:r>
            <a:r>
              <a:rPr lang="en-US" sz="2800" dirty="0" smtClean="0"/>
              <a:t>(</a:t>
            </a:r>
            <a:r>
              <a:rPr lang="en-US" sz="2800" dirty="0" err="1" smtClean="0"/>
              <a:t>sPHENIX</a:t>
            </a:r>
            <a:r>
              <a:rPr lang="en-US" sz="2800" dirty="0" smtClean="0"/>
              <a:t>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27DAE-C38C-7649-BEB3-D559A817AA8F}" type="slidenum">
              <a:rPr lang="en-US" smtClean="0"/>
              <a:t>66</a:t>
            </a:fld>
            <a:endParaRPr lang="en-US"/>
          </a:p>
        </p:txBody>
      </p:sp>
      <p:pic>
        <p:nvPicPr>
          <p:cNvPr id="6" name="Picture 5" descr="Projection_pp_dNdeta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1733"/>
            <a:ext cx="9144000" cy="4273327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96793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750"/>
            <a:ext cx="8229600" cy="874343"/>
          </a:xfrm>
        </p:spPr>
        <p:txBody>
          <a:bodyPr>
            <a:normAutofit/>
          </a:bodyPr>
          <a:lstStyle/>
          <a:p>
            <a:r>
              <a:rPr lang="en-US" sz="3200" dirty="0" err="1" smtClean="0"/>
              <a:t>dN</a:t>
            </a:r>
            <a:r>
              <a:rPr lang="en-US" sz="3200" dirty="0" smtClean="0"/>
              <a:t>/</a:t>
            </a:r>
            <a:r>
              <a:rPr lang="en-US" sz="3200" dirty="0" err="1" smtClean="0"/>
              <a:t>dη</a:t>
            </a:r>
            <a:r>
              <a:rPr lang="en-US" sz="3200" dirty="0" smtClean="0"/>
              <a:t> in 0-10% </a:t>
            </a:r>
            <a:r>
              <a:rPr lang="en-US" sz="3200" dirty="0" err="1" smtClean="0"/>
              <a:t>Au+Au</a:t>
            </a:r>
            <a:r>
              <a:rPr lang="en-US" sz="3200" dirty="0" smtClean="0"/>
              <a:t>/</a:t>
            </a:r>
            <a:r>
              <a:rPr lang="en-US" sz="3200" dirty="0" err="1" smtClean="0"/>
              <a:t>Pb+Pb</a:t>
            </a:r>
            <a:r>
              <a:rPr lang="en-US" sz="3200" dirty="0" smtClean="0"/>
              <a:t> collisions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22214"/>
            <a:ext cx="8229600" cy="5083006"/>
          </a:xfrm>
        </p:spPr>
        <p:txBody>
          <a:bodyPr/>
          <a:lstStyle/>
          <a:p>
            <a:r>
              <a:rPr lang="en-US" dirty="0" smtClean="0"/>
              <a:t>With |</a:t>
            </a:r>
            <a:r>
              <a:rPr lang="en-US" sz="2800" dirty="0" err="1" smtClean="0"/>
              <a:t>η</a:t>
            </a:r>
            <a:r>
              <a:rPr lang="en-US" sz="2800" dirty="0" smtClean="0"/>
              <a:t>|&lt;2.0 region, </a:t>
            </a:r>
            <a:r>
              <a:rPr lang="en-US" sz="2800" dirty="0" err="1" smtClean="0"/>
              <a:t>dN</a:t>
            </a:r>
            <a:r>
              <a:rPr lang="en-US" sz="2800" dirty="0" smtClean="0"/>
              <a:t>(ALICE) ~5.1*</a:t>
            </a:r>
            <a:r>
              <a:rPr lang="en-US" sz="2800" dirty="0" err="1" smtClean="0"/>
              <a:t>dN</a:t>
            </a:r>
            <a:r>
              <a:rPr lang="en-US" sz="2800" dirty="0" smtClean="0"/>
              <a:t>(</a:t>
            </a:r>
            <a:r>
              <a:rPr lang="en-US" sz="2800" dirty="0" err="1" smtClean="0"/>
              <a:t>sPHENIX</a:t>
            </a:r>
            <a:r>
              <a:rPr lang="en-US" sz="2800" dirty="0" smtClean="0"/>
              <a:t>).</a:t>
            </a:r>
          </a:p>
          <a:p>
            <a:r>
              <a:rPr lang="en-US" sz="2800" dirty="0" err="1" smtClean="0"/>
              <a:t>Ncoll</a:t>
            </a:r>
            <a:r>
              <a:rPr lang="en-US" sz="2800" dirty="0" smtClean="0"/>
              <a:t>(</a:t>
            </a:r>
            <a:r>
              <a:rPr lang="en-US" sz="2800" dirty="0" err="1" smtClean="0"/>
              <a:t>Au+Au</a:t>
            </a:r>
            <a:r>
              <a:rPr lang="en-US" sz="2800" dirty="0" smtClean="0"/>
              <a:t>)=962, </a:t>
            </a:r>
            <a:r>
              <a:rPr lang="en-US" sz="2800" dirty="0" err="1" smtClean="0"/>
              <a:t>Ncoll</a:t>
            </a:r>
            <a:r>
              <a:rPr lang="en-US" sz="2800" dirty="0" smtClean="0"/>
              <a:t>(</a:t>
            </a:r>
            <a:r>
              <a:rPr lang="en-US" sz="2800" dirty="0" err="1" smtClean="0"/>
              <a:t>Pb+Pb</a:t>
            </a:r>
            <a:r>
              <a:rPr lang="en-US" sz="2800" dirty="0" smtClean="0"/>
              <a:t>)=1670.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27DAE-C38C-7649-BEB3-D559A817AA8F}" type="slidenum">
              <a:rPr lang="en-US" smtClean="0"/>
              <a:t>67</a:t>
            </a:fld>
            <a:endParaRPr lang="en-US"/>
          </a:p>
        </p:txBody>
      </p:sp>
      <p:pic>
        <p:nvPicPr>
          <p:cNvPr id="5" name="Picture 4" descr="Projection_HI_dNdeta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0925"/>
            <a:ext cx="9144000" cy="4273327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93451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750"/>
            <a:ext cx="8229600" cy="874343"/>
          </a:xfrm>
        </p:spPr>
        <p:txBody>
          <a:bodyPr>
            <a:normAutofit/>
          </a:bodyPr>
          <a:lstStyle/>
          <a:p>
            <a:r>
              <a:rPr lang="en-US" sz="3200" dirty="0" err="1" smtClean="0"/>
              <a:t>dN</a:t>
            </a:r>
            <a:r>
              <a:rPr lang="en-US" sz="3200" dirty="0" smtClean="0"/>
              <a:t>/</a:t>
            </a:r>
            <a:r>
              <a:rPr lang="en-US" sz="3200" dirty="0" err="1" smtClean="0"/>
              <a:t>dη</a:t>
            </a:r>
            <a:r>
              <a:rPr lang="en-US" sz="3200" dirty="0" smtClean="0"/>
              <a:t> in MB </a:t>
            </a:r>
            <a:r>
              <a:rPr lang="en-US" sz="3200" dirty="0" err="1" smtClean="0"/>
              <a:t>Au+Au</a:t>
            </a:r>
            <a:r>
              <a:rPr lang="en-US" sz="3200" dirty="0" smtClean="0"/>
              <a:t>/</a:t>
            </a:r>
            <a:r>
              <a:rPr lang="en-US" sz="3200" dirty="0" err="1" smtClean="0"/>
              <a:t>Pb+Pb</a:t>
            </a:r>
            <a:r>
              <a:rPr lang="en-US" sz="3200" dirty="0" smtClean="0"/>
              <a:t> collisions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22214"/>
            <a:ext cx="8229600" cy="5083006"/>
          </a:xfrm>
        </p:spPr>
        <p:txBody>
          <a:bodyPr/>
          <a:lstStyle/>
          <a:p>
            <a:r>
              <a:rPr lang="en-US" dirty="0" smtClean="0"/>
              <a:t>With |</a:t>
            </a:r>
            <a:r>
              <a:rPr lang="en-US" sz="2800" dirty="0" err="1" smtClean="0"/>
              <a:t>η</a:t>
            </a:r>
            <a:r>
              <a:rPr lang="en-US" sz="2800" dirty="0" smtClean="0"/>
              <a:t>|&lt;2.0 region, </a:t>
            </a:r>
            <a:r>
              <a:rPr lang="en-US" sz="2800" dirty="0" err="1" smtClean="0"/>
              <a:t>dN</a:t>
            </a:r>
            <a:r>
              <a:rPr lang="en-US" sz="2800" dirty="0" smtClean="0"/>
              <a:t>(ALICE) ~4.6*</a:t>
            </a:r>
            <a:r>
              <a:rPr lang="en-US" sz="2800" dirty="0" err="1" smtClean="0"/>
              <a:t>dN</a:t>
            </a:r>
            <a:r>
              <a:rPr lang="en-US" sz="2800" dirty="0" smtClean="0"/>
              <a:t>(</a:t>
            </a:r>
            <a:r>
              <a:rPr lang="en-US" sz="2800" dirty="0" err="1" smtClean="0"/>
              <a:t>sPHENIX</a:t>
            </a:r>
            <a:r>
              <a:rPr lang="en-US" sz="2800" dirty="0" smtClean="0"/>
              <a:t>).</a:t>
            </a:r>
          </a:p>
          <a:p>
            <a:r>
              <a:rPr lang="en-US" sz="2800" dirty="0" err="1" smtClean="0"/>
              <a:t>Ncoll</a:t>
            </a:r>
            <a:r>
              <a:rPr lang="en-US" sz="2800" dirty="0" smtClean="0"/>
              <a:t>(</a:t>
            </a:r>
            <a:r>
              <a:rPr lang="en-US" sz="2800" dirty="0" err="1" smtClean="0"/>
              <a:t>Au+Au</a:t>
            </a:r>
            <a:r>
              <a:rPr lang="en-US" sz="2800" dirty="0" smtClean="0"/>
              <a:t>)=258, </a:t>
            </a:r>
            <a:r>
              <a:rPr lang="en-US" sz="2800" dirty="0" err="1" smtClean="0"/>
              <a:t>Ncoll</a:t>
            </a:r>
            <a:r>
              <a:rPr lang="en-US" sz="2800" dirty="0" smtClean="0"/>
              <a:t>(</a:t>
            </a:r>
            <a:r>
              <a:rPr lang="en-US" sz="2800" dirty="0" err="1" smtClean="0"/>
              <a:t>Pb+Pb</a:t>
            </a:r>
            <a:r>
              <a:rPr lang="en-US" sz="2800" dirty="0" smtClean="0"/>
              <a:t>)=401.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27DAE-C38C-7649-BEB3-D559A817AA8F}" type="slidenum">
              <a:rPr lang="en-US" smtClean="0"/>
              <a:t>68</a:t>
            </a:fld>
            <a:endParaRPr lang="en-US"/>
          </a:p>
        </p:txBody>
      </p:sp>
      <p:pic>
        <p:nvPicPr>
          <p:cNvPr id="6" name="Picture 5" descr="Projection_HI_MB_dNdeta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0925"/>
            <a:ext cx="9144000" cy="4273327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53822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sPHENIX</a:t>
            </a:r>
            <a:r>
              <a:rPr lang="en-US" dirty="0" smtClean="0"/>
              <a:t> particle flux within </a:t>
            </a:r>
            <a:r>
              <a:rPr lang="en-US" dirty="0"/>
              <a:t>|</a:t>
            </a:r>
            <a:r>
              <a:rPr lang="en-US" sz="3200" dirty="0" err="1"/>
              <a:t>η</a:t>
            </a:r>
            <a:r>
              <a:rPr lang="en-US" sz="3200" dirty="0"/>
              <a:t>|&lt;2.0 </a:t>
            </a:r>
            <a:r>
              <a:rPr lang="en-US" sz="3200" dirty="0" smtClean="0"/>
              <a:t>region in</a:t>
            </a:r>
            <a:r>
              <a:rPr lang="en-US" dirty="0" smtClean="0"/>
              <a:t> </a:t>
            </a:r>
            <a:r>
              <a:rPr lang="en-US" dirty="0" err="1" smtClean="0"/>
              <a:t>p+p</a:t>
            </a:r>
            <a:r>
              <a:rPr lang="en-US" dirty="0" smtClean="0"/>
              <a:t> and heavy ion collisions is less than 33% than the collisions at ALICE. It will be fine if we reduce the data readout speed by </a:t>
            </a:r>
            <a:r>
              <a:rPr lang="en-US" smtClean="0"/>
              <a:t>around 33%</a:t>
            </a:r>
            <a:r>
              <a:rPr lang="en-US" dirty="0" smtClean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27DAE-C38C-7649-BEB3-D559A817AA8F}" type="slidenum">
              <a:rPr lang="en-US" smtClean="0"/>
              <a:t>69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9852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637" y="49351"/>
            <a:ext cx="8482243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MVTX </a:t>
            </a:r>
            <a:r>
              <a:rPr lang="mr-IN" dirty="0" smtClean="0"/>
              <a:t>–</a:t>
            </a:r>
            <a:r>
              <a:rPr lang="en-US" dirty="0" smtClean="0"/>
              <a:t> a highly desired new Tool </a:t>
            </a:r>
            <a:r>
              <a:rPr lang="en-US" dirty="0"/>
              <a:t/>
            </a:r>
            <a:br>
              <a:rPr lang="en-US" dirty="0"/>
            </a:br>
            <a:r>
              <a:rPr lang="en-US" sz="2700" dirty="0" smtClean="0"/>
              <a:t>bring </a:t>
            </a:r>
            <a:r>
              <a:rPr lang="en-US" sz="2700" dirty="0" err="1" smtClean="0"/>
              <a:t>sPHENIX</a:t>
            </a:r>
            <a:r>
              <a:rPr lang="en-US" sz="2700" dirty="0" smtClean="0"/>
              <a:t> physics reach to a new horizon</a:t>
            </a:r>
            <a:endParaRPr lang="en-US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3533" y="1244611"/>
            <a:ext cx="6210978" cy="1442019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Probe quark energy loss mechanisms in QGP over the full phase space</a:t>
            </a:r>
          </a:p>
          <a:p>
            <a:pPr lvl="1"/>
            <a:r>
              <a:rPr lang="en-US" dirty="0" err="1" smtClean="0"/>
              <a:t>Radiative</a:t>
            </a:r>
            <a:r>
              <a:rPr lang="en-US" dirty="0" smtClean="0"/>
              <a:t> </a:t>
            </a:r>
            <a:r>
              <a:rPr lang="en-US" dirty="0" err="1" smtClean="0"/>
              <a:t>dE</a:t>
            </a:r>
            <a:r>
              <a:rPr lang="en-US" dirty="0" smtClean="0"/>
              <a:t>/</a:t>
            </a:r>
            <a:r>
              <a:rPr lang="en-US" dirty="0" err="1" smtClean="0"/>
              <a:t>dX</a:t>
            </a:r>
            <a:endParaRPr lang="en-US" dirty="0" smtClean="0"/>
          </a:p>
          <a:p>
            <a:pPr lvl="1"/>
            <a:r>
              <a:rPr lang="en-US" dirty="0" smtClean="0"/>
              <a:t>Collisional </a:t>
            </a:r>
            <a:r>
              <a:rPr lang="en-US" dirty="0" err="1" smtClean="0"/>
              <a:t>dE</a:t>
            </a:r>
            <a:r>
              <a:rPr lang="en-US" dirty="0" smtClean="0"/>
              <a:t>/</a:t>
            </a:r>
            <a:r>
              <a:rPr lang="en-US" dirty="0" err="1" smtClean="0"/>
              <a:t>dX</a:t>
            </a:r>
            <a:endParaRPr lang="en-US" dirty="0" smtClean="0"/>
          </a:p>
          <a:p>
            <a:pPr lvl="1"/>
            <a:r>
              <a:rPr lang="en-US" dirty="0" smtClean="0"/>
              <a:t>Other effects</a:t>
            </a:r>
          </a:p>
        </p:txBody>
      </p:sp>
      <p:pic>
        <p:nvPicPr>
          <p:cNvPr id="4" name="Content Placeholder 6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8945" b="33982"/>
          <a:stretch/>
        </p:blipFill>
        <p:spPr>
          <a:xfrm>
            <a:off x="3359381" y="3257932"/>
            <a:ext cx="2490412" cy="2344928"/>
          </a:xfrm>
          <a:prstGeom prst="rect">
            <a:avLst/>
          </a:prstGeom>
        </p:spPr>
      </p:pic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119411" y="43729"/>
            <a:ext cx="1024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Xin’s</a:t>
            </a:r>
            <a:r>
              <a:rPr lang="en-US" dirty="0" smtClean="0"/>
              <a:t> talk</a:t>
            </a:r>
            <a:endParaRPr lang="en-US" dirty="0"/>
          </a:p>
        </p:txBody>
      </p:sp>
      <p:pic>
        <p:nvPicPr>
          <p:cNvPr id="18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37" y="3124610"/>
            <a:ext cx="2939872" cy="2924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2916975"/>
            <a:ext cx="2876582" cy="297810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7200" y="2712365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Expectation @RHIC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609263" y="2670557"/>
            <a:ext cx="2077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What learnt @CERN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9330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3416680" y="2807616"/>
            <a:ext cx="3740481" cy="350178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 w="19050"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 descr="http://aliceinfo.cern.ch/ITSUpgrade/sites/aliceinfo.cern.ch.ITSUpgrade/files/documents/WELCOME/its_layout_rev3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7" r="11299"/>
          <a:stretch/>
        </p:blipFill>
        <p:spPr bwMode="auto">
          <a:xfrm>
            <a:off x="107380" y="2684249"/>
            <a:ext cx="3168199" cy="23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3" name="Left Arrow 382"/>
          <p:cNvSpPr/>
          <p:nvPr/>
        </p:nvSpPr>
        <p:spPr>
          <a:xfrm>
            <a:off x="3491849" y="2847799"/>
            <a:ext cx="1367950" cy="432000"/>
          </a:xfrm>
          <a:prstGeom prst="leftArrow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Clock</a:t>
            </a:r>
            <a:endParaRPr lang="en-US" sz="800" b="1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7380" y="44530"/>
            <a:ext cx="8928100" cy="432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Recall ALICE system</a:t>
            </a:r>
            <a:r>
              <a:rPr lang="en-US" sz="24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– readout electronics is organized in Readout Units</a:t>
            </a:r>
            <a:endParaRPr lang="en-US" sz="24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pic>
        <p:nvPicPr>
          <p:cNvPr id="381" name="Picture 380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35" t="17743" r="17087" b="52022"/>
          <a:stretch/>
        </p:blipFill>
        <p:spPr>
          <a:xfrm>
            <a:off x="3419840" y="3567869"/>
            <a:ext cx="1872260" cy="432000"/>
          </a:xfrm>
          <a:prstGeom prst="rect">
            <a:avLst/>
          </a:prstGeom>
        </p:spPr>
      </p:pic>
      <p:sp>
        <p:nvSpPr>
          <p:cNvPr id="382" name="Left-Right Arrow 381"/>
          <p:cNvSpPr/>
          <p:nvPr/>
        </p:nvSpPr>
        <p:spPr>
          <a:xfrm>
            <a:off x="3708119" y="3135839"/>
            <a:ext cx="1367950" cy="432000"/>
          </a:xfrm>
          <a:prstGeom prst="leftRightArrow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Control</a:t>
            </a:r>
            <a:endParaRPr lang="en-US" sz="800" b="1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384" name="Right Arrow 383"/>
          <p:cNvSpPr/>
          <p:nvPr/>
        </p:nvSpPr>
        <p:spPr>
          <a:xfrm>
            <a:off x="3707878" y="4071969"/>
            <a:ext cx="1440201" cy="43200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Data (960 Mb/s max)</a:t>
            </a:r>
            <a:endParaRPr lang="en-US" sz="8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385" name="Left Arrow 384"/>
          <p:cNvSpPr/>
          <p:nvPr/>
        </p:nvSpPr>
        <p:spPr>
          <a:xfrm rot="16200000">
            <a:off x="5829478" y="2304967"/>
            <a:ext cx="797564" cy="432000"/>
          </a:xfrm>
          <a:prstGeom prst="leftArrow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Trigger</a:t>
            </a:r>
            <a:endParaRPr lang="en-US" sz="1000" b="1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148080" y="1588688"/>
            <a:ext cx="1728240" cy="432000"/>
          </a:xfrm>
          <a:prstGeom prst="rect">
            <a:avLst/>
          </a:prstGeom>
          <a:noFill/>
          <a:ln w="19050">
            <a:solidFill>
              <a:srgbClr val="FF00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Calibri Light" panose="020F0302020204030204" pitchFamily="34" charset="0"/>
              </a:rPr>
              <a:t>Central Trigger Processor</a:t>
            </a:r>
            <a:endParaRPr lang="en-US" sz="1200" dirty="0">
              <a:latin typeface="Calibri Light" panose="020F0302020204030204" pitchFamily="34" charset="0"/>
            </a:endParaRPr>
          </a:p>
        </p:txBody>
      </p:sp>
      <p:sp>
        <p:nvSpPr>
          <p:cNvPr id="393" name="TextBox 392"/>
          <p:cNvSpPr txBox="1"/>
          <p:nvPr/>
        </p:nvSpPr>
        <p:spPr>
          <a:xfrm rot="16200000">
            <a:off x="5436150" y="2266185"/>
            <a:ext cx="864000" cy="432000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GBT optical</a:t>
            </a:r>
          </a:p>
        </p:txBody>
      </p:sp>
      <p:sp>
        <p:nvSpPr>
          <p:cNvPr id="395" name="TextBox 394"/>
          <p:cNvSpPr txBox="1"/>
          <p:nvPr/>
        </p:nvSpPr>
        <p:spPr>
          <a:xfrm>
            <a:off x="7452401" y="3063829"/>
            <a:ext cx="919690" cy="432000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GBT optical</a:t>
            </a:r>
          </a:p>
        </p:txBody>
      </p:sp>
      <p:sp>
        <p:nvSpPr>
          <p:cNvPr id="397" name="Rectangle 396"/>
          <p:cNvSpPr/>
          <p:nvPr/>
        </p:nvSpPr>
        <p:spPr>
          <a:xfrm rot="16200000">
            <a:off x="7936528" y="3592962"/>
            <a:ext cx="1480023" cy="432000"/>
          </a:xfrm>
          <a:prstGeom prst="rect">
            <a:avLst/>
          </a:prstGeom>
          <a:noFill/>
          <a:ln w="19050">
            <a:solidFill>
              <a:srgbClr val="FF99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Calibri Light" panose="020F0302020204030204" pitchFamily="34" charset="0"/>
              </a:rPr>
              <a:t>CRU &amp; O2</a:t>
            </a:r>
            <a:endParaRPr lang="en-US" sz="1200" dirty="0">
              <a:latin typeface="Calibri Light" panose="020F0302020204030204" pitchFamily="34" charset="0"/>
            </a:endParaRPr>
          </a:p>
        </p:txBody>
      </p:sp>
      <p:sp>
        <p:nvSpPr>
          <p:cNvPr id="398" name="Right Arrow 397"/>
          <p:cNvSpPr/>
          <p:nvPr/>
        </p:nvSpPr>
        <p:spPr>
          <a:xfrm>
            <a:off x="7236370" y="3861060"/>
            <a:ext cx="1144961" cy="43200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Data (9.6 Gb/s max)</a:t>
            </a:r>
            <a:endParaRPr lang="en-US" sz="8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399" name="TextBox 398"/>
          <p:cNvSpPr txBox="1"/>
          <p:nvPr/>
        </p:nvSpPr>
        <p:spPr>
          <a:xfrm>
            <a:off x="3347830" y="2127639"/>
            <a:ext cx="2160240" cy="720030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Passive </a:t>
            </a:r>
            <a:r>
              <a:rPr lang="en-US" sz="1200" u="sng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electrical (copper) links</a:t>
            </a:r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, up to 1.2 Gb/s (data and control @ 40 Mb/s)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27730" y="5589300"/>
            <a:ext cx="775480" cy="725281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pPr algn="ctr"/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× 192</a:t>
            </a:r>
          </a:p>
          <a:p>
            <a:pPr algn="ctr"/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staves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107380" y="4869200"/>
            <a:ext cx="3043207" cy="804855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en-US" sz="1200" u="sng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Each Readout Unit is connected to one stave</a:t>
            </a:r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, both for in Inner and Outer Barrels</a:t>
            </a:r>
          </a:p>
        </p:txBody>
      </p:sp>
      <p:sp>
        <p:nvSpPr>
          <p:cNvPr id="391" name="Left-Right Arrow 390"/>
          <p:cNvSpPr/>
          <p:nvPr/>
        </p:nvSpPr>
        <p:spPr>
          <a:xfrm>
            <a:off x="7236371" y="3351869"/>
            <a:ext cx="1138880" cy="432000"/>
          </a:xfrm>
          <a:prstGeom prst="leftRightArrow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Control</a:t>
            </a:r>
            <a:endParaRPr lang="en-US" sz="800" b="1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5436589" y="2919749"/>
            <a:ext cx="1295531" cy="287980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r>
              <a:rPr lang="en-US" sz="1200" b="1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Readout Units (RU)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5435807" y="4792009"/>
            <a:ext cx="1296493" cy="287980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r>
              <a:rPr lang="en-US" sz="1200" b="1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Power Board (PB)</a:t>
            </a:r>
          </a:p>
        </p:txBody>
      </p:sp>
      <p:sp>
        <p:nvSpPr>
          <p:cNvPr id="101" name="Left Arrow 100"/>
          <p:cNvSpPr/>
          <p:nvPr/>
        </p:nvSpPr>
        <p:spPr>
          <a:xfrm>
            <a:off x="3510637" y="5512169"/>
            <a:ext cx="1709453" cy="432000"/>
          </a:xfrm>
          <a:prstGeom prst="leftArrow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Monitored power</a:t>
            </a:r>
            <a:endParaRPr lang="en-US" sz="8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6588280" y="4503919"/>
            <a:ext cx="0" cy="576000"/>
          </a:xfrm>
          <a:prstGeom prst="straightConnector1">
            <a:avLst/>
          </a:prstGeom>
          <a:ln w="19050">
            <a:solidFill>
              <a:srgbClr val="C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/>
          <p:nvPr/>
        </p:nvCxnSpPr>
        <p:spPr>
          <a:xfrm>
            <a:off x="6660290" y="4504049"/>
            <a:ext cx="0" cy="576000"/>
          </a:xfrm>
          <a:prstGeom prst="straightConnector1">
            <a:avLst/>
          </a:prstGeom>
          <a:ln w="19050">
            <a:solidFill>
              <a:srgbClr val="C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5435807" y="5152239"/>
            <a:ext cx="1296493" cy="1296000"/>
            <a:chOff x="5500016" y="4578180"/>
            <a:chExt cx="1296493" cy="1296000"/>
          </a:xfrm>
        </p:grpSpPr>
        <p:sp>
          <p:nvSpPr>
            <p:cNvPr id="81" name="Rectangle 80"/>
            <p:cNvSpPr/>
            <p:nvPr/>
          </p:nvSpPr>
          <p:spPr>
            <a:xfrm>
              <a:off x="5500016" y="4578180"/>
              <a:ext cx="1296493" cy="1296000"/>
            </a:xfrm>
            <a:prstGeom prst="rect">
              <a:avLst/>
            </a:prstGeom>
            <a:noFill/>
            <a:ln w="19050">
              <a:solidFill>
                <a:schemeClr val="tx2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"/>
            </a:p>
          </p:txBody>
        </p:sp>
        <p:pic>
          <p:nvPicPr>
            <p:cNvPr id="103" name="Picture 102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914161" y="4699151"/>
              <a:ext cx="242059" cy="242059"/>
            </a:xfrm>
            <a:prstGeom prst="rect">
              <a:avLst/>
            </a:prstGeom>
          </p:spPr>
        </p:pic>
        <p:pic>
          <p:nvPicPr>
            <p:cNvPr id="104" name="Picture 103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202201" y="4699151"/>
              <a:ext cx="242059" cy="242059"/>
            </a:xfrm>
            <a:prstGeom prst="rect">
              <a:avLst/>
            </a:prstGeom>
          </p:spPr>
        </p:pic>
        <p:pic>
          <p:nvPicPr>
            <p:cNvPr id="105" name="Picture 104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490241" y="4699151"/>
              <a:ext cx="242059" cy="242059"/>
            </a:xfrm>
            <a:prstGeom prst="rect">
              <a:avLst/>
            </a:prstGeom>
          </p:spPr>
        </p:pic>
        <p:pic>
          <p:nvPicPr>
            <p:cNvPr id="116" name="Picture 115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914161" y="4987191"/>
              <a:ext cx="242059" cy="242059"/>
            </a:xfrm>
            <a:prstGeom prst="rect">
              <a:avLst/>
            </a:prstGeom>
          </p:spPr>
        </p:pic>
        <p:pic>
          <p:nvPicPr>
            <p:cNvPr id="117" name="Picture 116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202201" y="4987191"/>
              <a:ext cx="242059" cy="242059"/>
            </a:xfrm>
            <a:prstGeom prst="rect">
              <a:avLst/>
            </a:prstGeom>
          </p:spPr>
        </p:pic>
        <p:pic>
          <p:nvPicPr>
            <p:cNvPr id="118" name="Picture 117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490241" y="4987191"/>
              <a:ext cx="242059" cy="242059"/>
            </a:xfrm>
            <a:prstGeom prst="rect">
              <a:avLst/>
            </a:prstGeom>
          </p:spPr>
        </p:pic>
        <p:pic>
          <p:nvPicPr>
            <p:cNvPr id="119" name="Picture 118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914161" y="5275231"/>
              <a:ext cx="242059" cy="242059"/>
            </a:xfrm>
            <a:prstGeom prst="rect">
              <a:avLst/>
            </a:prstGeom>
          </p:spPr>
        </p:pic>
        <p:pic>
          <p:nvPicPr>
            <p:cNvPr id="120" name="Picture 119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202201" y="5275231"/>
              <a:ext cx="242059" cy="242059"/>
            </a:xfrm>
            <a:prstGeom prst="rect">
              <a:avLst/>
            </a:prstGeom>
          </p:spPr>
        </p:pic>
        <p:pic>
          <p:nvPicPr>
            <p:cNvPr id="121" name="Picture 120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490241" y="5275231"/>
              <a:ext cx="242059" cy="242059"/>
            </a:xfrm>
            <a:prstGeom prst="rect">
              <a:avLst/>
            </a:prstGeom>
          </p:spPr>
        </p:pic>
        <p:pic>
          <p:nvPicPr>
            <p:cNvPr id="122" name="Picture 121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914161" y="5563271"/>
              <a:ext cx="242059" cy="242059"/>
            </a:xfrm>
            <a:prstGeom prst="rect">
              <a:avLst/>
            </a:prstGeom>
          </p:spPr>
        </p:pic>
        <p:pic>
          <p:nvPicPr>
            <p:cNvPr id="123" name="Picture 122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202201" y="5563271"/>
              <a:ext cx="242059" cy="242059"/>
            </a:xfrm>
            <a:prstGeom prst="rect">
              <a:avLst/>
            </a:prstGeom>
          </p:spPr>
        </p:pic>
        <p:pic>
          <p:nvPicPr>
            <p:cNvPr id="124" name="Picture 123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490241" y="5563271"/>
              <a:ext cx="242059" cy="242059"/>
            </a:xfrm>
            <a:prstGeom prst="rect">
              <a:avLst/>
            </a:prstGeom>
          </p:spPr>
        </p:pic>
        <p:pic>
          <p:nvPicPr>
            <p:cNvPr id="125" name="Picture 124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626121" y="4699151"/>
              <a:ext cx="242059" cy="242059"/>
            </a:xfrm>
            <a:prstGeom prst="rect">
              <a:avLst/>
            </a:prstGeom>
          </p:spPr>
        </p:pic>
        <p:pic>
          <p:nvPicPr>
            <p:cNvPr id="126" name="Picture 125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626121" y="4987191"/>
              <a:ext cx="242059" cy="242059"/>
            </a:xfrm>
            <a:prstGeom prst="rect">
              <a:avLst/>
            </a:prstGeom>
          </p:spPr>
        </p:pic>
        <p:pic>
          <p:nvPicPr>
            <p:cNvPr id="127" name="Picture 126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626121" y="5275231"/>
              <a:ext cx="242059" cy="242059"/>
            </a:xfrm>
            <a:prstGeom prst="rect">
              <a:avLst/>
            </a:prstGeom>
          </p:spPr>
        </p:pic>
        <p:pic>
          <p:nvPicPr>
            <p:cNvPr id="128" name="Picture 127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626121" y="5563271"/>
              <a:ext cx="242059" cy="242059"/>
            </a:xfrm>
            <a:prstGeom prst="rect">
              <a:avLst/>
            </a:prstGeom>
          </p:spPr>
        </p:pic>
      </p:grpSp>
      <p:sp>
        <p:nvSpPr>
          <p:cNvPr id="130" name="Rectangle 129"/>
          <p:cNvSpPr/>
          <p:nvPr/>
        </p:nvSpPr>
        <p:spPr>
          <a:xfrm rot="16200000">
            <a:off x="7812540" y="5512259"/>
            <a:ext cx="1728000" cy="432000"/>
          </a:xfrm>
          <a:prstGeom prst="rect">
            <a:avLst/>
          </a:prstGeom>
          <a:noFill/>
          <a:ln w="19050">
            <a:solidFill>
              <a:srgbClr val="C00000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Calibri Light" panose="020F0302020204030204" pitchFamily="34" charset="0"/>
              </a:rPr>
              <a:t>Power supplies</a:t>
            </a:r>
            <a:endParaRPr lang="en-US" sz="1200" dirty="0">
              <a:latin typeface="Calibri Light" panose="020F0302020204030204" pitchFamily="34" charset="0"/>
            </a:endParaRPr>
          </a:p>
        </p:txBody>
      </p:sp>
      <p:sp>
        <p:nvSpPr>
          <p:cNvPr id="131" name="Left Arrow 130"/>
          <p:cNvSpPr/>
          <p:nvPr/>
        </p:nvSpPr>
        <p:spPr>
          <a:xfrm>
            <a:off x="7161722" y="5728139"/>
            <a:ext cx="1227181" cy="432000"/>
          </a:xfrm>
          <a:prstGeom prst="leftArrow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Power</a:t>
            </a:r>
            <a:endParaRPr lang="en-US" sz="8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132" name="Bent-Up Arrow 131"/>
          <p:cNvSpPr/>
          <p:nvPr/>
        </p:nvSpPr>
        <p:spPr>
          <a:xfrm flipH="1">
            <a:off x="7092350" y="4899008"/>
            <a:ext cx="1287324" cy="541091"/>
          </a:xfrm>
          <a:prstGeom prst="bentUpArrow">
            <a:avLst>
              <a:gd name="adj1" fmla="val 43520"/>
              <a:gd name="adj2" fmla="val 42397"/>
              <a:gd name="adj3" fmla="val 45651"/>
            </a:avLst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Power</a:t>
            </a:r>
            <a:endParaRPr lang="en-US" sz="8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107380" y="548600"/>
            <a:ext cx="8928100" cy="1080150"/>
          </a:xfrm>
          <a:prstGeom prst="rect">
            <a:avLst/>
          </a:prstGeom>
          <a:noFill/>
        </p:spPr>
        <p:txBody>
          <a:bodyPr wrap="square" lIns="36000" tIns="36000" rIns="36000" bIns="36000" rtlCol="0">
            <a:noAutofit/>
          </a:bodyPr>
          <a:lstStyle/>
          <a:p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The whole ITS front-end electronic is organized in modular Readout Units, with copper cables connecting each stave end with a single Readout Unit, which optically interfaces with both the Common Readout Unit and the Central Trigger Processor.</a:t>
            </a:r>
          </a:p>
        </p:txBody>
      </p:sp>
      <p:sp>
        <p:nvSpPr>
          <p:cNvPr id="8" name="Left Brace 7"/>
          <p:cNvSpPr/>
          <p:nvPr/>
        </p:nvSpPr>
        <p:spPr>
          <a:xfrm>
            <a:off x="3322274" y="2807616"/>
            <a:ext cx="169576" cy="3501784"/>
          </a:xfrm>
          <a:prstGeom prst="leftBrace">
            <a:avLst>
              <a:gd name="adj1" fmla="val 8333"/>
              <a:gd name="adj2" fmla="val 34621"/>
            </a:avLst>
          </a:prstGeom>
          <a:ln w="19050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76161" y="2975280"/>
            <a:ext cx="1324800" cy="1656000"/>
          </a:xfrm>
          <a:prstGeom prst="rect">
            <a:avLst/>
          </a:prstGeom>
        </p:spPr>
      </p:pic>
      <p:sp>
        <p:nvSpPr>
          <p:cNvPr id="47" name="Rectangle 46"/>
          <p:cNvSpPr/>
          <p:nvPr/>
        </p:nvSpPr>
        <p:spPr>
          <a:xfrm rot="16200000">
            <a:off x="8388559" y="2204859"/>
            <a:ext cx="576081" cy="432000"/>
          </a:xfrm>
          <a:prstGeom prst="rect">
            <a:avLst/>
          </a:prstGeom>
          <a:noFill/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Calibri Light" panose="020F0302020204030204" pitchFamily="34" charset="0"/>
              </a:rPr>
              <a:t>DCS</a:t>
            </a:r>
            <a:endParaRPr lang="en-US" sz="1200" dirty="0">
              <a:latin typeface="Calibri Light" panose="020F0302020204030204" pitchFamily="34" charset="0"/>
            </a:endParaRPr>
          </a:p>
        </p:txBody>
      </p:sp>
      <p:cxnSp>
        <p:nvCxnSpPr>
          <p:cNvPr id="48" name="Straight Arrow Connector 47"/>
          <p:cNvCxnSpPr>
            <a:stCxn id="47" idx="1"/>
            <a:endCxn id="397" idx="3"/>
          </p:cNvCxnSpPr>
          <p:nvPr/>
        </p:nvCxnSpPr>
        <p:spPr>
          <a:xfrm flipH="1">
            <a:off x="8676540" y="2708900"/>
            <a:ext cx="60" cy="360051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6732300" y="2415678"/>
            <a:ext cx="0" cy="752288"/>
          </a:xfrm>
          <a:prstGeom prst="straightConnector1">
            <a:avLst/>
          </a:prstGeom>
          <a:ln w="12700">
            <a:solidFill>
              <a:schemeClr val="tx1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6732120" y="2415678"/>
            <a:ext cx="1728480" cy="5182"/>
          </a:xfrm>
          <a:prstGeom prst="straightConnector1">
            <a:avLst/>
          </a:prstGeom>
          <a:ln w="12700">
            <a:solidFill>
              <a:schemeClr val="tx1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186884" y="4399148"/>
            <a:ext cx="396158" cy="237914"/>
          </a:xfrm>
          <a:prstGeom prst="rect">
            <a:avLst/>
          </a:prstGeom>
          <a:noFill/>
        </p:spPr>
        <p:txBody>
          <a:bodyPr wrap="none" tIns="36000" bIns="36000" rtlCol="0" anchor="ctr" anchorCtr="0">
            <a:noAutofit/>
          </a:bodyPr>
          <a:lstStyle/>
          <a:p>
            <a:r>
              <a:rPr lang="en-US" sz="16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× 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308380" y="2204830"/>
            <a:ext cx="792109" cy="210909"/>
          </a:xfrm>
          <a:prstGeom prst="rect">
            <a:avLst/>
          </a:prstGeom>
          <a:noFill/>
        </p:spPr>
        <p:txBody>
          <a:bodyPr wrap="none" tIns="36000" bIns="36000" rtlCol="0" anchor="ctr" anchorCtr="0">
            <a:noAutofit/>
          </a:bodyPr>
          <a:lstStyle/>
          <a:p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CAN bus</a:t>
            </a:r>
          </a:p>
        </p:txBody>
      </p:sp>
    </p:spTree>
    <p:extLst>
      <p:ext uri="{BB962C8B-B14F-4D97-AF65-F5344CB8AC3E}">
        <p14:creationId xmlns:p14="http://schemas.microsoft.com/office/powerpoint/2010/main" val="3836009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ALPIDE/MAPS Chip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71</a:t>
            </a:fld>
            <a:endParaRPr lang="en-US"/>
          </a:p>
        </p:txBody>
      </p:sp>
      <p:sp>
        <p:nvSpPr>
          <p:cNvPr id="6" name="Content Placeholder 8"/>
          <p:cNvSpPr txBox="1">
            <a:spLocks/>
          </p:cNvSpPr>
          <p:nvPr/>
        </p:nvSpPr>
        <p:spPr>
          <a:xfrm>
            <a:off x="336575" y="1535921"/>
            <a:ext cx="5159560" cy="1968952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0000FF"/>
                </a:solidFill>
              </a:rPr>
              <a:t>Advantages of ALPIDE MAPS:</a:t>
            </a:r>
          </a:p>
          <a:p>
            <a:pPr lvl="1"/>
            <a:r>
              <a:rPr lang="en-US" dirty="0" smtClean="0"/>
              <a:t>Very fine pitch (28x28 </a:t>
            </a:r>
            <a:r>
              <a:rPr lang="en-US" dirty="0" err="1" smtClean="0"/>
              <a:t>μm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High efficiency (&gt;99%) and low noise (&lt;10</a:t>
            </a:r>
            <a:r>
              <a:rPr lang="en-US" baseline="30000" dirty="0" smtClean="0"/>
              <a:t>-6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Fast readout, 2~4 </a:t>
            </a:r>
            <a:r>
              <a:rPr lang="en-US" dirty="0" err="1" smtClean="0"/>
              <a:t>μS</a:t>
            </a:r>
            <a:endParaRPr lang="en-US" dirty="0" smtClean="0"/>
          </a:p>
          <a:p>
            <a:pPr lvl="1"/>
            <a:r>
              <a:rPr lang="en-US" dirty="0" smtClean="0"/>
              <a:t>Ultra-thin/low mass, 50μm (~0.3% X</a:t>
            </a:r>
            <a:r>
              <a:rPr lang="en-US" baseline="-25000" dirty="0" smtClean="0"/>
              <a:t>0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On-pixel digitization, low power dissipation </a:t>
            </a:r>
            <a:endParaRPr lang="en-US" dirty="0" smtClean="0">
              <a:solidFill>
                <a:srgbClr val="FF0000"/>
              </a:solidFill>
            </a:endParaRPr>
          </a:p>
          <a:p>
            <a:pPr marL="0" indent="0">
              <a:buFont typeface="Arial"/>
              <a:buNone/>
            </a:pPr>
            <a:r>
              <a:rPr lang="en-US" dirty="0" smtClean="0">
                <a:solidFill>
                  <a:srgbClr val="FF0000"/>
                </a:solidFill>
              </a:rPr>
              <a:t>     </a:t>
            </a:r>
            <a:endParaRPr lang="en-US" dirty="0"/>
          </a:p>
        </p:txBody>
      </p:sp>
      <p:pic>
        <p:nvPicPr>
          <p:cNvPr id="7" name="pasted-image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327" y="3389910"/>
            <a:ext cx="7745167" cy="2897729"/>
          </a:xfrm>
          <a:prstGeom prst="rect">
            <a:avLst/>
          </a:prstGeom>
          <a:ln w="25400" cap="flat">
            <a:noFill/>
            <a:round/>
          </a:ln>
          <a:effectLst/>
        </p:spPr>
      </p:pic>
    </p:spTree>
    <p:extLst>
      <p:ext uri="{BB962C8B-B14F-4D97-AF65-F5344CB8AC3E}">
        <p14:creationId xmlns:p14="http://schemas.microsoft.com/office/powerpoint/2010/main" val="72912123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Alpide</a:t>
            </a:r>
            <a:r>
              <a:rPr lang="en-US" dirty="0" smtClean="0"/>
              <a:t> Architecture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5097902" y="2245846"/>
            <a:ext cx="2463050" cy="839981"/>
            <a:chOff x="4425188" y="1722432"/>
            <a:chExt cx="1850525" cy="573718"/>
          </a:xfrm>
        </p:grpSpPr>
        <p:sp>
          <p:nvSpPr>
            <p:cNvPr id="4" name="Rectangle 3"/>
            <p:cNvSpPr/>
            <p:nvPr/>
          </p:nvSpPr>
          <p:spPr>
            <a:xfrm>
              <a:off x="5981427" y="1828783"/>
              <a:ext cx="202496" cy="241423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457200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5936723" y="1873487"/>
              <a:ext cx="202496" cy="241423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457200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6" name="Straight Connector 5"/>
            <p:cNvCxnSpPr/>
            <p:nvPr/>
          </p:nvCxnSpPr>
          <p:spPr>
            <a:xfrm flipV="1">
              <a:off x="4809612" y="2035406"/>
              <a:ext cx="1386403" cy="11263"/>
            </a:xfrm>
            <a:prstGeom prst="line">
              <a:avLst/>
            </a:prstGeom>
            <a:noFill/>
            <a:ln w="3175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7" name="Straight Connector 6"/>
            <p:cNvCxnSpPr/>
            <p:nvPr/>
          </p:nvCxnSpPr>
          <p:spPr>
            <a:xfrm>
              <a:off x="5256872" y="2252472"/>
              <a:ext cx="360800" cy="0"/>
            </a:xfrm>
            <a:prstGeom prst="line">
              <a:avLst/>
            </a:prstGeom>
            <a:noFill/>
            <a:ln w="3175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8" name="Straight Connector 7"/>
            <p:cNvCxnSpPr/>
            <p:nvPr/>
          </p:nvCxnSpPr>
          <p:spPr>
            <a:xfrm rot="16200000">
              <a:off x="5545245" y="2176347"/>
              <a:ext cx="144852" cy="0"/>
            </a:xfrm>
            <a:prstGeom prst="line">
              <a:avLst/>
            </a:prstGeom>
            <a:noFill/>
            <a:ln w="3175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9" name="TextBox 8"/>
            <p:cNvSpPr txBox="1"/>
            <p:nvPr/>
          </p:nvSpPr>
          <p:spPr>
            <a:xfrm>
              <a:off x="5198827" y="2074695"/>
              <a:ext cx="297717" cy="1681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lang="en-US" sz="1000" kern="0" dirty="0">
                  <a:solidFill>
                    <a:srgbClr val="336699"/>
                  </a:solidFill>
                  <a:latin typeface="Calibri"/>
                </a:rPr>
                <a:t>THR</a:t>
              </a:r>
            </a:p>
          </p:txBody>
        </p:sp>
        <p:sp>
          <p:nvSpPr>
            <p:cNvPr id="10" name="Isosceles Triangle 9"/>
            <p:cNvSpPr/>
            <p:nvPr/>
          </p:nvSpPr>
          <p:spPr>
            <a:xfrm rot="16200000" flipV="1">
              <a:off x="5027731" y="1947926"/>
              <a:ext cx="246212" cy="201898"/>
            </a:xfrm>
            <a:prstGeom prst="triangle">
              <a:avLst/>
            </a:prstGeom>
            <a:solidFill>
              <a:srgbClr val="FFFFFF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457200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Isosceles Triangle 10"/>
            <p:cNvSpPr/>
            <p:nvPr/>
          </p:nvSpPr>
          <p:spPr>
            <a:xfrm rot="16200000" flipV="1">
              <a:off x="5489968" y="1951613"/>
              <a:ext cx="246212" cy="201898"/>
            </a:xfrm>
            <a:prstGeom prst="triangle">
              <a:avLst/>
            </a:prstGeom>
            <a:solidFill>
              <a:srgbClr val="FFFFFF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457200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365760" y="1722432"/>
              <a:ext cx="385636" cy="1681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lang="en-US" sz="1000" kern="0" dirty="0">
                  <a:solidFill>
                    <a:srgbClr val="336699"/>
                  </a:solidFill>
                  <a:latin typeface="Calibri"/>
                </a:rPr>
                <a:t>COMP</a:t>
              </a:r>
              <a:endParaRPr lang="en-US" sz="800" kern="0" dirty="0">
                <a:solidFill>
                  <a:srgbClr val="336699"/>
                </a:solidFill>
                <a:latin typeface="Calibri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899033" y="1722432"/>
              <a:ext cx="325418" cy="1681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lang="en-US" sz="1000" kern="0" dirty="0">
                  <a:solidFill>
                    <a:srgbClr val="336699"/>
                  </a:solidFill>
                  <a:latin typeface="Calibri"/>
                </a:rPr>
                <a:t>AMP</a:t>
              </a:r>
              <a:endParaRPr lang="en-US" sz="800" kern="0" dirty="0">
                <a:solidFill>
                  <a:srgbClr val="336699"/>
                </a:solidFill>
                <a:latin typeface="Calibri"/>
              </a:endParaRPr>
            </a:p>
          </p:txBody>
        </p:sp>
        <p:cxnSp>
          <p:nvCxnSpPr>
            <p:cNvPr id="14" name="Straight Connector 13"/>
            <p:cNvCxnSpPr>
              <a:endCxn id="15" idx="1"/>
            </p:cNvCxnSpPr>
            <p:nvPr/>
          </p:nvCxnSpPr>
          <p:spPr>
            <a:xfrm flipV="1">
              <a:off x="4425188" y="2009463"/>
              <a:ext cx="305913" cy="138415"/>
            </a:xfrm>
            <a:prstGeom prst="line">
              <a:avLst/>
            </a:prstGeom>
            <a:noFill/>
            <a:ln w="3175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5" name="Rectangle 14"/>
            <p:cNvSpPr/>
            <p:nvPr/>
          </p:nvSpPr>
          <p:spPr>
            <a:xfrm>
              <a:off x="4731102" y="1722776"/>
              <a:ext cx="1544611" cy="573374"/>
            </a:xfrm>
            <a:prstGeom prst="rect">
              <a:avLst/>
            </a:prstGeom>
            <a:noFill/>
            <a:ln w="317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457200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903195" y="1918191"/>
              <a:ext cx="202496" cy="241423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457200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" name="Isosceles Triangle 16"/>
            <p:cNvSpPr/>
            <p:nvPr/>
          </p:nvSpPr>
          <p:spPr>
            <a:xfrm>
              <a:off x="5966955" y="2029771"/>
              <a:ext cx="89872" cy="123367"/>
            </a:xfrm>
            <a:prstGeom prst="triangle">
              <a:avLst/>
            </a:prstGeom>
            <a:solidFill>
              <a:sysClr val="window" lastClr="FFFFFF"/>
            </a:solidFill>
            <a:ln w="317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457200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465444" y="2168912"/>
            <a:ext cx="3673033" cy="3132348"/>
            <a:chOff x="1932875" y="1628800"/>
            <a:chExt cx="3673033" cy="3132348"/>
          </a:xfrm>
        </p:grpSpPr>
        <p:sp>
          <p:nvSpPr>
            <p:cNvPr id="19" name="Rectangle 18"/>
            <p:cNvSpPr/>
            <p:nvPr/>
          </p:nvSpPr>
          <p:spPr>
            <a:xfrm>
              <a:off x="1932875" y="4473116"/>
              <a:ext cx="3636404" cy="28803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457200">
                <a:defRPr/>
              </a:pPr>
              <a:r>
                <a:rPr lang="en-US" sz="1400" kern="0" dirty="0">
                  <a:latin typeface="Calibri"/>
                </a:rPr>
                <a:t>Bias, Readout, Control</a:t>
              </a: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1932875" y="1628800"/>
              <a:ext cx="684701" cy="2814377"/>
              <a:chOff x="7163976" y="1484784"/>
              <a:chExt cx="684701" cy="2814377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cxnSp>
            <p:nvCxnSpPr>
              <p:cNvPr id="113" name="Straight Connector 112"/>
              <p:cNvCxnSpPr/>
              <p:nvPr/>
            </p:nvCxnSpPr>
            <p:spPr>
              <a:xfrm>
                <a:off x="7254298" y="2600908"/>
                <a:ext cx="0" cy="288032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dot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14" name="Straight Connector 113"/>
              <p:cNvCxnSpPr/>
              <p:nvPr/>
            </p:nvCxnSpPr>
            <p:spPr>
              <a:xfrm>
                <a:off x="7344308" y="3032462"/>
                <a:ext cx="322581" cy="0"/>
              </a:xfrm>
              <a:prstGeom prst="line">
                <a:avLst/>
              </a:prstGeom>
              <a:noFill/>
              <a:ln w="3175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15" name="Straight Connector 114"/>
              <p:cNvCxnSpPr/>
              <p:nvPr/>
            </p:nvCxnSpPr>
            <p:spPr>
              <a:xfrm>
                <a:off x="7344308" y="3297920"/>
                <a:ext cx="322581" cy="0"/>
              </a:xfrm>
              <a:prstGeom prst="line">
                <a:avLst/>
              </a:prstGeom>
              <a:noFill/>
              <a:ln w="3175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16" name="Straight Connector 115"/>
              <p:cNvCxnSpPr/>
              <p:nvPr/>
            </p:nvCxnSpPr>
            <p:spPr>
              <a:xfrm>
                <a:off x="7344308" y="3572850"/>
                <a:ext cx="322581" cy="0"/>
              </a:xfrm>
              <a:prstGeom prst="line">
                <a:avLst/>
              </a:prstGeom>
              <a:noFill/>
              <a:ln w="3175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17" name="Straight Connector 116"/>
              <p:cNvCxnSpPr/>
              <p:nvPr/>
            </p:nvCxnSpPr>
            <p:spPr>
              <a:xfrm>
                <a:off x="7344308" y="3861048"/>
                <a:ext cx="322581" cy="0"/>
              </a:xfrm>
              <a:prstGeom prst="line">
                <a:avLst/>
              </a:prstGeom>
              <a:noFill/>
              <a:ln w="3175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118" name="Rectangle 117"/>
              <p:cNvSpPr/>
              <p:nvPr/>
            </p:nvSpPr>
            <p:spPr>
              <a:xfrm>
                <a:off x="7163976" y="2931083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19" name="Rectangle 118"/>
              <p:cNvSpPr/>
              <p:nvPr/>
            </p:nvSpPr>
            <p:spPr>
              <a:xfrm>
                <a:off x="7163976" y="3207113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20" name="Rectangle 119"/>
              <p:cNvSpPr/>
              <p:nvPr/>
            </p:nvSpPr>
            <p:spPr>
              <a:xfrm>
                <a:off x="7163976" y="3483143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srgbClr val="FF0000"/>
                  </a:solidFill>
                  <a:latin typeface="Calibri"/>
                </a:endParaRPr>
              </a:p>
            </p:txBody>
          </p:sp>
          <p:sp>
            <p:nvSpPr>
              <p:cNvPr id="121" name="Rectangle 120"/>
              <p:cNvSpPr/>
              <p:nvPr/>
            </p:nvSpPr>
            <p:spPr>
              <a:xfrm>
                <a:off x="7163976" y="3759174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22" name="Rectangle 121"/>
              <p:cNvSpPr/>
              <p:nvPr/>
            </p:nvSpPr>
            <p:spPr>
              <a:xfrm>
                <a:off x="7668032" y="2931083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23" name="Rectangle 122"/>
              <p:cNvSpPr/>
              <p:nvPr/>
            </p:nvSpPr>
            <p:spPr>
              <a:xfrm>
                <a:off x="7668032" y="3207113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24" name="Rectangle 123"/>
              <p:cNvSpPr/>
              <p:nvPr/>
            </p:nvSpPr>
            <p:spPr>
              <a:xfrm>
                <a:off x="7668032" y="3483143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srgbClr val="FF0000"/>
                  </a:solidFill>
                  <a:latin typeface="Calibri"/>
                </a:endParaRPr>
              </a:p>
            </p:txBody>
          </p:sp>
          <p:sp>
            <p:nvSpPr>
              <p:cNvPr id="125" name="Rectangle 124"/>
              <p:cNvSpPr/>
              <p:nvPr/>
            </p:nvSpPr>
            <p:spPr>
              <a:xfrm>
                <a:off x="7668032" y="3759174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126" name="Straight Connector 125"/>
              <p:cNvCxnSpPr/>
              <p:nvPr/>
            </p:nvCxnSpPr>
            <p:spPr>
              <a:xfrm>
                <a:off x="7505635" y="4041068"/>
                <a:ext cx="4466" cy="258093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27" name="Straight Connector 126"/>
              <p:cNvCxnSpPr/>
              <p:nvPr/>
            </p:nvCxnSpPr>
            <p:spPr>
              <a:xfrm>
                <a:off x="7344933" y="1586164"/>
                <a:ext cx="322581" cy="0"/>
              </a:xfrm>
              <a:prstGeom prst="line">
                <a:avLst/>
              </a:prstGeom>
              <a:noFill/>
              <a:ln w="3175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28" name="Straight Connector 127"/>
              <p:cNvCxnSpPr/>
              <p:nvPr/>
            </p:nvCxnSpPr>
            <p:spPr>
              <a:xfrm>
                <a:off x="7344933" y="1851622"/>
                <a:ext cx="322581" cy="0"/>
              </a:xfrm>
              <a:prstGeom prst="line">
                <a:avLst/>
              </a:prstGeom>
              <a:noFill/>
              <a:ln w="3175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29" name="Straight Connector 128"/>
              <p:cNvCxnSpPr/>
              <p:nvPr/>
            </p:nvCxnSpPr>
            <p:spPr>
              <a:xfrm>
                <a:off x="7344933" y="2126552"/>
                <a:ext cx="322581" cy="0"/>
              </a:xfrm>
              <a:prstGeom prst="line">
                <a:avLst/>
              </a:prstGeom>
              <a:noFill/>
              <a:ln w="3175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30" name="Straight Connector 129"/>
              <p:cNvCxnSpPr/>
              <p:nvPr/>
            </p:nvCxnSpPr>
            <p:spPr>
              <a:xfrm>
                <a:off x="7344933" y="2414750"/>
                <a:ext cx="322581" cy="0"/>
              </a:xfrm>
              <a:prstGeom prst="line">
                <a:avLst/>
              </a:prstGeom>
              <a:noFill/>
              <a:ln w="3175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131" name="Rectangle 130"/>
              <p:cNvSpPr/>
              <p:nvPr/>
            </p:nvSpPr>
            <p:spPr>
              <a:xfrm>
                <a:off x="7163976" y="1484785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32" name="Rectangle 131"/>
              <p:cNvSpPr/>
              <p:nvPr/>
            </p:nvSpPr>
            <p:spPr>
              <a:xfrm>
                <a:off x="7163976" y="1760815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33" name="Rectangle 132"/>
              <p:cNvSpPr/>
              <p:nvPr/>
            </p:nvSpPr>
            <p:spPr>
              <a:xfrm>
                <a:off x="7163976" y="2036845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srgbClr val="FF0000"/>
                  </a:solidFill>
                  <a:latin typeface="Calibri"/>
                </a:endParaRPr>
              </a:p>
            </p:txBody>
          </p:sp>
          <p:sp>
            <p:nvSpPr>
              <p:cNvPr id="134" name="Rectangle 133"/>
              <p:cNvSpPr/>
              <p:nvPr/>
            </p:nvSpPr>
            <p:spPr>
              <a:xfrm>
                <a:off x="7163976" y="2312876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35" name="Rectangle 134"/>
              <p:cNvSpPr/>
              <p:nvPr/>
            </p:nvSpPr>
            <p:spPr>
              <a:xfrm>
                <a:off x="7668032" y="1484785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36" name="Rectangle 135"/>
              <p:cNvSpPr/>
              <p:nvPr/>
            </p:nvSpPr>
            <p:spPr>
              <a:xfrm>
                <a:off x="7668032" y="1760815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37" name="Rectangle 136"/>
              <p:cNvSpPr/>
              <p:nvPr/>
            </p:nvSpPr>
            <p:spPr>
              <a:xfrm>
                <a:off x="7668032" y="2036845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srgbClr val="FF0000"/>
                  </a:solidFill>
                  <a:latin typeface="Calibri"/>
                </a:endParaRPr>
              </a:p>
            </p:txBody>
          </p:sp>
          <p:sp>
            <p:nvSpPr>
              <p:cNvPr id="138" name="Rectangle 137"/>
              <p:cNvSpPr/>
              <p:nvPr/>
            </p:nvSpPr>
            <p:spPr>
              <a:xfrm>
                <a:off x="7668032" y="2312876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39" name="Rectangle 138"/>
              <p:cNvSpPr/>
              <p:nvPr/>
            </p:nvSpPr>
            <p:spPr>
              <a:xfrm rot="16200000">
                <a:off x="6229726" y="2671375"/>
                <a:ext cx="2556284" cy="183101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vert="horz" rtlCol="0" anchor="ctr"/>
              <a:lstStyle/>
              <a:p>
                <a:pPr algn="ctr" defTabSz="457200">
                  <a:defRPr/>
                </a:pPr>
                <a:r>
                  <a:rPr lang="en-US" sz="1200" kern="0" dirty="0">
                    <a:latin typeface="Calibri"/>
                  </a:rPr>
                  <a:t>Readout (zero suppression)</a:t>
                </a:r>
              </a:p>
            </p:txBody>
          </p:sp>
          <p:cxnSp>
            <p:nvCxnSpPr>
              <p:cNvPr id="140" name="Straight Connector 139"/>
              <p:cNvCxnSpPr/>
              <p:nvPr/>
            </p:nvCxnSpPr>
            <p:spPr>
              <a:xfrm>
                <a:off x="7758354" y="2600908"/>
                <a:ext cx="0" cy="288032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dot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21" name="Group 20"/>
            <p:cNvGrpSpPr/>
            <p:nvPr/>
          </p:nvGrpSpPr>
          <p:grpSpPr>
            <a:xfrm>
              <a:off x="3661067" y="2008076"/>
              <a:ext cx="252028" cy="1744960"/>
              <a:chOff x="2303748" y="1684040"/>
              <a:chExt cx="648072" cy="1744960"/>
            </a:xfrm>
          </p:grpSpPr>
          <p:cxnSp>
            <p:nvCxnSpPr>
              <p:cNvPr id="109" name="Straight Connector 108"/>
              <p:cNvCxnSpPr/>
              <p:nvPr/>
            </p:nvCxnSpPr>
            <p:spPr>
              <a:xfrm>
                <a:off x="2303748" y="1684040"/>
                <a:ext cx="648072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dot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10" name="Straight Connector 109"/>
              <p:cNvCxnSpPr/>
              <p:nvPr/>
            </p:nvCxnSpPr>
            <p:spPr>
              <a:xfrm>
                <a:off x="2303748" y="1988840"/>
                <a:ext cx="648072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dot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11" name="Straight Connector 110"/>
              <p:cNvCxnSpPr/>
              <p:nvPr/>
            </p:nvCxnSpPr>
            <p:spPr>
              <a:xfrm>
                <a:off x="2303748" y="3140968"/>
                <a:ext cx="648072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dot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12" name="Straight Connector 111"/>
              <p:cNvCxnSpPr/>
              <p:nvPr/>
            </p:nvCxnSpPr>
            <p:spPr>
              <a:xfrm>
                <a:off x="2303748" y="3429000"/>
                <a:ext cx="648072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dot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22" name="Group 21"/>
            <p:cNvGrpSpPr/>
            <p:nvPr/>
          </p:nvGrpSpPr>
          <p:grpSpPr>
            <a:xfrm>
              <a:off x="2832350" y="1628800"/>
              <a:ext cx="684701" cy="2814377"/>
              <a:chOff x="7163976" y="1484784"/>
              <a:chExt cx="684701" cy="2814377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cxnSp>
            <p:nvCxnSpPr>
              <p:cNvPr id="81" name="Straight Connector 80"/>
              <p:cNvCxnSpPr/>
              <p:nvPr/>
            </p:nvCxnSpPr>
            <p:spPr>
              <a:xfrm>
                <a:off x="7254298" y="2600908"/>
                <a:ext cx="0" cy="288032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dot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82" name="Straight Connector 81"/>
              <p:cNvCxnSpPr/>
              <p:nvPr/>
            </p:nvCxnSpPr>
            <p:spPr>
              <a:xfrm>
                <a:off x="7344308" y="3032462"/>
                <a:ext cx="322581" cy="0"/>
              </a:xfrm>
              <a:prstGeom prst="line">
                <a:avLst/>
              </a:prstGeom>
              <a:noFill/>
              <a:ln w="3175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83" name="Straight Connector 82"/>
              <p:cNvCxnSpPr/>
              <p:nvPr/>
            </p:nvCxnSpPr>
            <p:spPr>
              <a:xfrm>
                <a:off x="7344308" y="3297920"/>
                <a:ext cx="322581" cy="0"/>
              </a:xfrm>
              <a:prstGeom prst="line">
                <a:avLst/>
              </a:prstGeom>
              <a:noFill/>
              <a:ln w="3175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84" name="Straight Connector 83"/>
              <p:cNvCxnSpPr/>
              <p:nvPr/>
            </p:nvCxnSpPr>
            <p:spPr>
              <a:xfrm>
                <a:off x="7344308" y="3572850"/>
                <a:ext cx="322581" cy="0"/>
              </a:xfrm>
              <a:prstGeom prst="line">
                <a:avLst/>
              </a:prstGeom>
              <a:noFill/>
              <a:ln w="3175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85" name="Straight Connector 84"/>
              <p:cNvCxnSpPr/>
              <p:nvPr/>
            </p:nvCxnSpPr>
            <p:spPr>
              <a:xfrm>
                <a:off x="7344308" y="3861048"/>
                <a:ext cx="322581" cy="0"/>
              </a:xfrm>
              <a:prstGeom prst="line">
                <a:avLst/>
              </a:prstGeom>
              <a:noFill/>
              <a:ln w="3175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86" name="Rectangle 85"/>
              <p:cNvSpPr/>
              <p:nvPr/>
            </p:nvSpPr>
            <p:spPr>
              <a:xfrm>
                <a:off x="7163976" y="2931083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7" name="Rectangle 86"/>
              <p:cNvSpPr/>
              <p:nvPr/>
            </p:nvSpPr>
            <p:spPr>
              <a:xfrm>
                <a:off x="7163976" y="3207113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8" name="Rectangle 87"/>
              <p:cNvSpPr/>
              <p:nvPr/>
            </p:nvSpPr>
            <p:spPr>
              <a:xfrm>
                <a:off x="7163976" y="3483143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srgbClr val="FF0000"/>
                  </a:solidFill>
                  <a:latin typeface="Calibri"/>
                </a:endParaRPr>
              </a:p>
            </p:txBody>
          </p:sp>
          <p:sp>
            <p:nvSpPr>
              <p:cNvPr id="89" name="Rectangle 88"/>
              <p:cNvSpPr/>
              <p:nvPr/>
            </p:nvSpPr>
            <p:spPr>
              <a:xfrm>
                <a:off x="7163976" y="3759174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0" name="Rectangle 89"/>
              <p:cNvSpPr/>
              <p:nvPr/>
            </p:nvSpPr>
            <p:spPr>
              <a:xfrm>
                <a:off x="7668032" y="2931083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1" name="Rectangle 90"/>
              <p:cNvSpPr/>
              <p:nvPr/>
            </p:nvSpPr>
            <p:spPr>
              <a:xfrm>
                <a:off x="7668032" y="3207113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2" name="Rectangle 91"/>
              <p:cNvSpPr/>
              <p:nvPr/>
            </p:nvSpPr>
            <p:spPr>
              <a:xfrm>
                <a:off x="7668032" y="3483143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srgbClr val="FF0000"/>
                  </a:solidFill>
                  <a:latin typeface="Calibri"/>
                </a:endParaRPr>
              </a:p>
            </p:txBody>
          </p:sp>
          <p:sp>
            <p:nvSpPr>
              <p:cNvPr id="93" name="Rectangle 92"/>
              <p:cNvSpPr/>
              <p:nvPr/>
            </p:nvSpPr>
            <p:spPr>
              <a:xfrm>
                <a:off x="7668032" y="3759174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94" name="Straight Connector 93"/>
              <p:cNvCxnSpPr/>
              <p:nvPr/>
            </p:nvCxnSpPr>
            <p:spPr>
              <a:xfrm>
                <a:off x="7505635" y="4041068"/>
                <a:ext cx="4466" cy="258093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95" name="Straight Connector 94"/>
              <p:cNvCxnSpPr/>
              <p:nvPr/>
            </p:nvCxnSpPr>
            <p:spPr>
              <a:xfrm>
                <a:off x="7344933" y="1586164"/>
                <a:ext cx="322581" cy="0"/>
              </a:xfrm>
              <a:prstGeom prst="line">
                <a:avLst/>
              </a:prstGeom>
              <a:noFill/>
              <a:ln w="3175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96" name="Straight Connector 95"/>
              <p:cNvCxnSpPr/>
              <p:nvPr/>
            </p:nvCxnSpPr>
            <p:spPr>
              <a:xfrm>
                <a:off x="7344933" y="1851622"/>
                <a:ext cx="322581" cy="0"/>
              </a:xfrm>
              <a:prstGeom prst="line">
                <a:avLst/>
              </a:prstGeom>
              <a:noFill/>
              <a:ln w="3175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97" name="Straight Connector 96"/>
              <p:cNvCxnSpPr/>
              <p:nvPr/>
            </p:nvCxnSpPr>
            <p:spPr>
              <a:xfrm>
                <a:off x="7344933" y="2126552"/>
                <a:ext cx="322581" cy="0"/>
              </a:xfrm>
              <a:prstGeom prst="line">
                <a:avLst/>
              </a:prstGeom>
              <a:noFill/>
              <a:ln w="3175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98" name="Straight Connector 97"/>
              <p:cNvCxnSpPr/>
              <p:nvPr/>
            </p:nvCxnSpPr>
            <p:spPr>
              <a:xfrm>
                <a:off x="7344933" y="2414750"/>
                <a:ext cx="322581" cy="0"/>
              </a:xfrm>
              <a:prstGeom prst="line">
                <a:avLst/>
              </a:prstGeom>
              <a:noFill/>
              <a:ln w="3175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99" name="Rectangle 98"/>
              <p:cNvSpPr/>
              <p:nvPr/>
            </p:nvSpPr>
            <p:spPr>
              <a:xfrm>
                <a:off x="7163976" y="1484785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0" name="Rectangle 99"/>
              <p:cNvSpPr/>
              <p:nvPr/>
            </p:nvSpPr>
            <p:spPr>
              <a:xfrm>
                <a:off x="7163976" y="1760815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1" name="Rectangle 100"/>
              <p:cNvSpPr/>
              <p:nvPr/>
            </p:nvSpPr>
            <p:spPr>
              <a:xfrm>
                <a:off x="7163976" y="2036845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srgbClr val="FF0000"/>
                  </a:solidFill>
                  <a:latin typeface="Calibri"/>
                </a:endParaRPr>
              </a:p>
            </p:txBody>
          </p:sp>
          <p:sp>
            <p:nvSpPr>
              <p:cNvPr id="102" name="Rectangle 101"/>
              <p:cNvSpPr/>
              <p:nvPr/>
            </p:nvSpPr>
            <p:spPr>
              <a:xfrm>
                <a:off x="7163976" y="2312876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3" name="Rectangle 102"/>
              <p:cNvSpPr/>
              <p:nvPr/>
            </p:nvSpPr>
            <p:spPr>
              <a:xfrm>
                <a:off x="7668032" y="1484785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4" name="Rectangle 103"/>
              <p:cNvSpPr/>
              <p:nvPr/>
            </p:nvSpPr>
            <p:spPr>
              <a:xfrm>
                <a:off x="7668032" y="1760815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7668032" y="2036845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srgbClr val="FF0000"/>
                  </a:solidFill>
                  <a:latin typeface="Calibri"/>
                </a:endParaRPr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7668032" y="2312876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7" name="Rectangle 106"/>
              <p:cNvSpPr/>
              <p:nvPr/>
            </p:nvSpPr>
            <p:spPr>
              <a:xfrm rot="16200000">
                <a:off x="6229726" y="2671375"/>
                <a:ext cx="2556284" cy="183101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vert="horz" rtlCol="0" anchor="ctr"/>
              <a:lstStyle/>
              <a:p>
                <a:pPr algn="ctr" defTabSz="457200">
                  <a:defRPr/>
                </a:pPr>
                <a:r>
                  <a:rPr lang="en-US" sz="1200" kern="0" dirty="0">
                    <a:latin typeface="Calibri"/>
                  </a:rPr>
                  <a:t>Readout (zero suppression)</a:t>
                </a:r>
              </a:p>
            </p:txBody>
          </p:sp>
          <p:cxnSp>
            <p:nvCxnSpPr>
              <p:cNvPr id="108" name="Straight Connector 107"/>
              <p:cNvCxnSpPr/>
              <p:nvPr/>
            </p:nvCxnSpPr>
            <p:spPr>
              <a:xfrm>
                <a:off x="7758354" y="2600908"/>
                <a:ext cx="0" cy="288032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dot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23" name="Group 22"/>
            <p:cNvGrpSpPr/>
            <p:nvPr/>
          </p:nvGrpSpPr>
          <p:grpSpPr>
            <a:xfrm>
              <a:off x="4021732" y="1628800"/>
              <a:ext cx="684701" cy="2814377"/>
              <a:chOff x="7163976" y="1484784"/>
              <a:chExt cx="684701" cy="2814377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cxnSp>
            <p:nvCxnSpPr>
              <p:cNvPr id="53" name="Straight Connector 52"/>
              <p:cNvCxnSpPr/>
              <p:nvPr/>
            </p:nvCxnSpPr>
            <p:spPr>
              <a:xfrm>
                <a:off x="7254298" y="2600908"/>
                <a:ext cx="0" cy="288032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dot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4" name="Straight Connector 53"/>
              <p:cNvCxnSpPr/>
              <p:nvPr/>
            </p:nvCxnSpPr>
            <p:spPr>
              <a:xfrm>
                <a:off x="7344308" y="3032462"/>
                <a:ext cx="322581" cy="0"/>
              </a:xfrm>
              <a:prstGeom prst="line">
                <a:avLst/>
              </a:prstGeom>
              <a:noFill/>
              <a:ln w="3175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7344308" y="3297920"/>
                <a:ext cx="322581" cy="0"/>
              </a:xfrm>
              <a:prstGeom prst="line">
                <a:avLst/>
              </a:prstGeom>
              <a:noFill/>
              <a:ln w="3175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6" name="Straight Connector 55"/>
              <p:cNvCxnSpPr/>
              <p:nvPr/>
            </p:nvCxnSpPr>
            <p:spPr>
              <a:xfrm>
                <a:off x="7344308" y="3572850"/>
                <a:ext cx="322581" cy="0"/>
              </a:xfrm>
              <a:prstGeom prst="line">
                <a:avLst/>
              </a:prstGeom>
              <a:noFill/>
              <a:ln w="3175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57" name="Straight Connector 56"/>
              <p:cNvCxnSpPr/>
              <p:nvPr/>
            </p:nvCxnSpPr>
            <p:spPr>
              <a:xfrm>
                <a:off x="7344308" y="3861048"/>
                <a:ext cx="322581" cy="0"/>
              </a:xfrm>
              <a:prstGeom prst="line">
                <a:avLst/>
              </a:prstGeom>
              <a:noFill/>
              <a:ln w="3175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58" name="Rectangle 57"/>
              <p:cNvSpPr/>
              <p:nvPr/>
            </p:nvSpPr>
            <p:spPr>
              <a:xfrm>
                <a:off x="7163976" y="2931083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7163976" y="3207113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7163976" y="3483143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srgbClr val="FF0000"/>
                  </a:solidFill>
                  <a:latin typeface="Calibri"/>
                </a:endParaRPr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7163976" y="3759174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2" name="Rectangle 61"/>
              <p:cNvSpPr/>
              <p:nvPr/>
            </p:nvSpPr>
            <p:spPr>
              <a:xfrm>
                <a:off x="7668032" y="2931083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7668032" y="3207113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4" name="Rectangle 63"/>
              <p:cNvSpPr/>
              <p:nvPr/>
            </p:nvSpPr>
            <p:spPr>
              <a:xfrm>
                <a:off x="7668032" y="3483143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srgbClr val="FF0000"/>
                  </a:solidFill>
                  <a:latin typeface="Calibri"/>
                </a:endParaRPr>
              </a:p>
            </p:txBody>
          </p:sp>
          <p:sp>
            <p:nvSpPr>
              <p:cNvPr id="65" name="Rectangle 64"/>
              <p:cNvSpPr/>
              <p:nvPr/>
            </p:nvSpPr>
            <p:spPr>
              <a:xfrm>
                <a:off x="7668032" y="3759174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66" name="Straight Connector 65"/>
              <p:cNvCxnSpPr/>
              <p:nvPr/>
            </p:nvCxnSpPr>
            <p:spPr>
              <a:xfrm>
                <a:off x="7505635" y="4041068"/>
                <a:ext cx="4466" cy="258093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7" name="Straight Connector 66"/>
              <p:cNvCxnSpPr/>
              <p:nvPr/>
            </p:nvCxnSpPr>
            <p:spPr>
              <a:xfrm>
                <a:off x="7344933" y="1586164"/>
                <a:ext cx="322581" cy="0"/>
              </a:xfrm>
              <a:prstGeom prst="line">
                <a:avLst/>
              </a:prstGeom>
              <a:noFill/>
              <a:ln w="3175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8" name="Straight Connector 67"/>
              <p:cNvCxnSpPr/>
              <p:nvPr/>
            </p:nvCxnSpPr>
            <p:spPr>
              <a:xfrm>
                <a:off x="7344933" y="1851622"/>
                <a:ext cx="322581" cy="0"/>
              </a:xfrm>
              <a:prstGeom prst="line">
                <a:avLst/>
              </a:prstGeom>
              <a:noFill/>
              <a:ln w="3175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9" name="Straight Connector 68"/>
              <p:cNvCxnSpPr/>
              <p:nvPr/>
            </p:nvCxnSpPr>
            <p:spPr>
              <a:xfrm>
                <a:off x="7344933" y="2126552"/>
                <a:ext cx="322581" cy="0"/>
              </a:xfrm>
              <a:prstGeom prst="line">
                <a:avLst/>
              </a:prstGeom>
              <a:noFill/>
              <a:ln w="3175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0" name="Straight Connector 69"/>
              <p:cNvCxnSpPr/>
              <p:nvPr/>
            </p:nvCxnSpPr>
            <p:spPr>
              <a:xfrm>
                <a:off x="7344933" y="2414750"/>
                <a:ext cx="322581" cy="0"/>
              </a:xfrm>
              <a:prstGeom prst="line">
                <a:avLst/>
              </a:prstGeom>
              <a:noFill/>
              <a:ln w="3175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71" name="Rectangle 70"/>
              <p:cNvSpPr/>
              <p:nvPr/>
            </p:nvSpPr>
            <p:spPr>
              <a:xfrm>
                <a:off x="7163976" y="1484785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2" name="Rectangle 71"/>
              <p:cNvSpPr/>
              <p:nvPr/>
            </p:nvSpPr>
            <p:spPr>
              <a:xfrm>
                <a:off x="7163976" y="1760815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7163976" y="2036845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srgbClr val="FF0000"/>
                  </a:solidFill>
                  <a:latin typeface="Calibri"/>
                </a:endParaRPr>
              </a:p>
            </p:txBody>
          </p:sp>
          <p:sp>
            <p:nvSpPr>
              <p:cNvPr id="74" name="Rectangle 73"/>
              <p:cNvSpPr/>
              <p:nvPr/>
            </p:nvSpPr>
            <p:spPr>
              <a:xfrm>
                <a:off x="7163976" y="2312876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5" name="Rectangle 74"/>
              <p:cNvSpPr/>
              <p:nvPr/>
            </p:nvSpPr>
            <p:spPr>
              <a:xfrm>
                <a:off x="7668032" y="1484785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7668032" y="1760815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7668032" y="2036845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srgbClr val="FF0000"/>
                  </a:solidFill>
                  <a:latin typeface="Calibri"/>
                </a:endParaRPr>
              </a:p>
            </p:txBody>
          </p:sp>
          <p:sp>
            <p:nvSpPr>
              <p:cNvPr id="78" name="Rectangle 77"/>
              <p:cNvSpPr/>
              <p:nvPr/>
            </p:nvSpPr>
            <p:spPr>
              <a:xfrm>
                <a:off x="7668032" y="2312876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9" name="Rectangle 78"/>
              <p:cNvSpPr/>
              <p:nvPr/>
            </p:nvSpPr>
            <p:spPr>
              <a:xfrm rot="16200000">
                <a:off x="6229726" y="2671375"/>
                <a:ext cx="2556284" cy="183101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vert="horz" rtlCol="0" anchor="ctr"/>
              <a:lstStyle/>
              <a:p>
                <a:pPr algn="ctr" defTabSz="457200">
                  <a:defRPr/>
                </a:pPr>
                <a:r>
                  <a:rPr lang="en-US" sz="1200" kern="0" dirty="0">
                    <a:latin typeface="Calibri"/>
                  </a:rPr>
                  <a:t>Readout (zero suppression)</a:t>
                </a:r>
              </a:p>
            </p:txBody>
          </p:sp>
          <p:cxnSp>
            <p:nvCxnSpPr>
              <p:cNvPr id="80" name="Straight Connector 79"/>
              <p:cNvCxnSpPr/>
              <p:nvPr/>
            </p:nvCxnSpPr>
            <p:spPr>
              <a:xfrm>
                <a:off x="7758354" y="2600908"/>
                <a:ext cx="0" cy="288032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dot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24" name="Group 23"/>
            <p:cNvGrpSpPr/>
            <p:nvPr/>
          </p:nvGrpSpPr>
          <p:grpSpPr>
            <a:xfrm>
              <a:off x="4921207" y="1628800"/>
              <a:ext cx="684701" cy="2814377"/>
              <a:chOff x="7163976" y="1484784"/>
              <a:chExt cx="684701" cy="2814377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cxnSp>
            <p:nvCxnSpPr>
              <p:cNvPr id="25" name="Straight Connector 24"/>
              <p:cNvCxnSpPr/>
              <p:nvPr/>
            </p:nvCxnSpPr>
            <p:spPr>
              <a:xfrm>
                <a:off x="7254298" y="2600908"/>
                <a:ext cx="0" cy="288032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dot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7344308" y="3032462"/>
                <a:ext cx="322581" cy="0"/>
              </a:xfrm>
              <a:prstGeom prst="line">
                <a:avLst/>
              </a:prstGeom>
              <a:noFill/>
              <a:ln w="3175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7344308" y="3297920"/>
                <a:ext cx="322581" cy="0"/>
              </a:xfrm>
              <a:prstGeom prst="line">
                <a:avLst/>
              </a:prstGeom>
              <a:noFill/>
              <a:ln w="3175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28" name="Straight Connector 27"/>
              <p:cNvCxnSpPr/>
              <p:nvPr/>
            </p:nvCxnSpPr>
            <p:spPr>
              <a:xfrm>
                <a:off x="7344308" y="3572850"/>
                <a:ext cx="322581" cy="0"/>
              </a:xfrm>
              <a:prstGeom prst="line">
                <a:avLst/>
              </a:prstGeom>
              <a:noFill/>
              <a:ln w="3175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7344308" y="3861048"/>
                <a:ext cx="322581" cy="0"/>
              </a:xfrm>
              <a:prstGeom prst="line">
                <a:avLst/>
              </a:prstGeom>
              <a:noFill/>
              <a:ln w="3175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30" name="Rectangle 29"/>
              <p:cNvSpPr/>
              <p:nvPr/>
            </p:nvSpPr>
            <p:spPr>
              <a:xfrm>
                <a:off x="7163976" y="2931083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7163976" y="3207113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7163976" y="3483143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srgbClr val="FF0000"/>
                  </a:solidFill>
                  <a:latin typeface="Calibri"/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7163976" y="3759174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7668032" y="2931083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7668032" y="3207113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7668032" y="3483143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srgbClr val="FF0000"/>
                  </a:solidFill>
                  <a:latin typeface="Calibri"/>
                </a:endParaRPr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7668032" y="3759174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38" name="Straight Connector 37"/>
              <p:cNvCxnSpPr/>
              <p:nvPr/>
            </p:nvCxnSpPr>
            <p:spPr>
              <a:xfrm>
                <a:off x="7505635" y="4041068"/>
                <a:ext cx="4466" cy="258093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9" name="Straight Connector 38"/>
              <p:cNvCxnSpPr/>
              <p:nvPr/>
            </p:nvCxnSpPr>
            <p:spPr>
              <a:xfrm>
                <a:off x="7344933" y="1586164"/>
                <a:ext cx="322581" cy="0"/>
              </a:xfrm>
              <a:prstGeom prst="line">
                <a:avLst/>
              </a:prstGeom>
              <a:noFill/>
              <a:ln w="3175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0" name="Straight Connector 39"/>
              <p:cNvCxnSpPr/>
              <p:nvPr/>
            </p:nvCxnSpPr>
            <p:spPr>
              <a:xfrm>
                <a:off x="7344933" y="1851622"/>
                <a:ext cx="322581" cy="0"/>
              </a:xfrm>
              <a:prstGeom prst="line">
                <a:avLst/>
              </a:prstGeom>
              <a:noFill/>
              <a:ln w="3175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7344933" y="2126552"/>
                <a:ext cx="322581" cy="0"/>
              </a:xfrm>
              <a:prstGeom prst="line">
                <a:avLst/>
              </a:prstGeom>
              <a:noFill/>
              <a:ln w="3175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2" name="Straight Connector 41"/>
              <p:cNvCxnSpPr/>
              <p:nvPr/>
            </p:nvCxnSpPr>
            <p:spPr>
              <a:xfrm>
                <a:off x="7344933" y="2414750"/>
                <a:ext cx="322581" cy="0"/>
              </a:xfrm>
              <a:prstGeom prst="line">
                <a:avLst/>
              </a:prstGeom>
              <a:noFill/>
              <a:ln w="3175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43" name="Rectangle 42"/>
              <p:cNvSpPr/>
              <p:nvPr/>
            </p:nvSpPr>
            <p:spPr>
              <a:xfrm>
                <a:off x="7163976" y="1484785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7163976" y="1760815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7163976" y="2036845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srgbClr val="FF0000"/>
                  </a:solidFill>
                  <a:latin typeface="Calibri"/>
                </a:endParaRPr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7163976" y="2312876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7668032" y="1484785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7668032" y="1760815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7668032" y="2036845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srgbClr val="FF0000"/>
                  </a:solidFill>
                  <a:latin typeface="Calibri"/>
                </a:endParaRPr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7668032" y="2312876"/>
                <a:ext cx="180645" cy="202757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1" name="Rectangle 50"/>
              <p:cNvSpPr/>
              <p:nvPr/>
            </p:nvSpPr>
            <p:spPr>
              <a:xfrm rot="16200000">
                <a:off x="6229726" y="2671375"/>
                <a:ext cx="2556284" cy="183101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vert="horz" rtlCol="0" anchor="ctr"/>
              <a:lstStyle/>
              <a:p>
                <a:pPr algn="ctr" defTabSz="457200">
                  <a:defRPr/>
                </a:pPr>
                <a:r>
                  <a:rPr lang="en-US" sz="1200" kern="0" dirty="0">
                    <a:latin typeface="Calibri"/>
                  </a:rPr>
                  <a:t>Readout (zero suppression)</a:t>
                </a:r>
              </a:p>
            </p:txBody>
          </p:sp>
          <p:cxnSp>
            <p:nvCxnSpPr>
              <p:cNvPr id="52" name="Straight Connector 51"/>
              <p:cNvCxnSpPr/>
              <p:nvPr/>
            </p:nvCxnSpPr>
            <p:spPr>
              <a:xfrm>
                <a:off x="7758354" y="2600908"/>
                <a:ext cx="0" cy="288032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dot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</p:grpSp>
      <p:sp>
        <p:nvSpPr>
          <p:cNvPr id="141" name="TextBox 140"/>
          <p:cNvSpPr txBox="1"/>
          <p:nvPr/>
        </p:nvSpPr>
        <p:spPr>
          <a:xfrm rot="16200000">
            <a:off x="623390" y="3296312"/>
            <a:ext cx="1045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512 rows</a:t>
            </a:r>
          </a:p>
        </p:txBody>
      </p:sp>
      <p:sp>
        <p:nvSpPr>
          <p:cNvPr id="142" name="TextBox 141"/>
          <p:cNvSpPr txBox="1"/>
          <p:nvPr/>
        </p:nvSpPr>
        <p:spPr>
          <a:xfrm>
            <a:off x="2291736" y="1727572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1024 pixel columns</a:t>
            </a:r>
          </a:p>
        </p:txBody>
      </p:sp>
      <p:sp>
        <p:nvSpPr>
          <p:cNvPr id="143" name="TextBox 142"/>
          <p:cNvSpPr txBox="1"/>
          <p:nvPr/>
        </p:nvSpPr>
        <p:spPr>
          <a:xfrm>
            <a:off x="5436716" y="3164827"/>
            <a:ext cx="3167844" cy="110799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In pixel:</a:t>
            </a:r>
          </a:p>
          <a:p>
            <a:pPr marL="313200" lvl="1"/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Amplification</a:t>
            </a:r>
          </a:p>
          <a:p>
            <a:pPr marL="313200" lvl="1"/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Discrimination</a:t>
            </a:r>
          </a:p>
          <a:p>
            <a:pPr marL="313200" lvl="1"/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3 hit storage registers (MEB)</a:t>
            </a:r>
          </a:p>
        </p:txBody>
      </p:sp>
    </p:spTree>
    <p:extLst>
      <p:ext uri="{BB962C8B-B14F-4D97-AF65-F5344CB8AC3E}">
        <p14:creationId xmlns:p14="http://schemas.microsoft.com/office/powerpoint/2010/main" val="1814185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Pixel Architecture</a:t>
            </a:r>
            <a:endParaRPr lang="en-US" dirty="0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46" y="1628750"/>
            <a:ext cx="6870024" cy="1768303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90402" y="3480171"/>
            <a:ext cx="2403022" cy="1374752"/>
            <a:chOff x="6713449" y="4955136"/>
            <a:chExt cx="2403022" cy="1374752"/>
          </a:xfrm>
        </p:grpSpPr>
        <p:sp>
          <p:nvSpPr>
            <p:cNvPr id="5" name="TextBox 4"/>
            <p:cNvSpPr txBox="1"/>
            <p:nvPr/>
          </p:nvSpPr>
          <p:spPr>
            <a:xfrm>
              <a:off x="6713449" y="5585579"/>
              <a:ext cx="70910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Symbol" panose="05050102010706020507" pitchFamily="18" charset="2"/>
                </a:rPr>
                <a:t>D</a:t>
              </a:r>
              <a:r>
                <a:rPr lang="en-US" sz="1200" dirty="0"/>
                <a:t>V=Q/C</a:t>
              </a:r>
              <a:endParaRPr lang="en-GB" sz="1200" dirty="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7068002" y="4983857"/>
              <a:ext cx="2048469" cy="1346031"/>
              <a:chOff x="1957049" y="5218292"/>
              <a:chExt cx="2048469" cy="1346031"/>
            </a:xfrm>
          </p:grpSpPr>
          <p:cxnSp>
            <p:nvCxnSpPr>
              <p:cNvPr id="14" name="Straight Arrow Connector 13"/>
              <p:cNvCxnSpPr/>
              <p:nvPr/>
            </p:nvCxnSpPr>
            <p:spPr>
              <a:xfrm flipV="1">
                <a:off x="2241978" y="5404537"/>
                <a:ext cx="0" cy="975120"/>
              </a:xfrm>
              <a:prstGeom prst="straightConnector1">
                <a:avLst/>
              </a:prstGeom>
              <a:ln w="19050">
                <a:solidFill>
                  <a:schemeClr val="accent6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>
                <a:off x="2241978" y="6379657"/>
                <a:ext cx="1548172" cy="0"/>
              </a:xfrm>
              <a:prstGeom prst="straightConnector1">
                <a:avLst/>
              </a:prstGeom>
              <a:ln w="19050">
                <a:solidFill>
                  <a:schemeClr val="accent6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Freeform 15"/>
              <p:cNvSpPr/>
              <p:nvPr/>
            </p:nvSpPr>
            <p:spPr>
              <a:xfrm>
                <a:off x="2261268" y="5673481"/>
                <a:ext cx="1534721" cy="611132"/>
              </a:xfrm>
              <a:custGeom>
                <a:avLst/>
                <a:gdLst>
                  <a:gd name="connsiteX0" fmla="*/ 0 w 1534721"/>
                  <a:gd name="connsiteY0" fmla="*/ 0 h 611132"/>
                  <a:gd name="connsiteX1" fmla="*/ 192989 w 1534721"/>
                  <a:gd name="connsiteY1" fmla="*/ 0 h 611132"/>
                  <a:gd name="connsiteX2" fmla="*/ 261913 w 1534721"/>
                  <a:gd name="connsiteY2" fmla="*/ 611132 h 611132"/>
                  <a:gd name="connsiteX3" fmla="*/ 1332542 w 1534721"/>
                  <a:gd name="connsiteY3" fmla="*/ 13785 h 611132"/>
                  <a:gd name="connsiteX4" fmla="*/ 1534721 w 1534721"/>
                  <a:gd name="connsiteY4" fmla="*/ 13785 h 611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4721" h="611132">
                    <a:moveTo>
                      <a:pt x="0" y="0"/>
                    </a:moveTo>
                    <a:lnTo>
                      <a:pt x="192989" y="0"/>
                    </a:lnTo>
                    <a:lnTo>
                      <a:pt x="261913" y="611132"/>
                    </a:lnTo>
                    <a:lnTo>
                      <a:pt x="1332542" y="13785"/>
                    </a:lnTo>
                    <a:lnTo>
                      <a:pt x="1534721" y="13785"/>
                    </a:lnTo>
                  </a:path>
                </a:pathLst>
              </a:cu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 w="19050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1957049" y="5218292"/>
                <a:ext cx="2888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v</a:t>
                </a:r>
                <a:endParaRPr lang="en-GB" dirty="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3743908" y="6194991"/>
                <a:ext cx="2616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t</a:t>
                </a:r>
                <a:endParaRPr lang="en-GB" dirty="0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7786486" y="4955136"/>
              <a:ext cx="6848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PIX_IN</a:t>
              </a:r>
              <a:endParaRPr lang="en-GB" sz="14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7264116" y="5802304"/>
              <a:ext cx="0" cy="21159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flipV="1">
              <a:off x="7264116" y="5432941"/>
              <a:ext cx="0" cy="21159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H="1">
              <a:off x="7637861" y="5385023"/>
              <a:ext cx="57220" cy="22733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8123321" y="5851404"/>
              <a:ext cx="79541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>
                  <a:latin typeface="+mj-lt"/>
                </a:rPr>
                <a:t>t</a:t>
              </a:r>
              <a:r>
                <a:rPr lang="en-US" sz="1200" baseline="-25000" dirty="0" err="1">
                  <a:latin typeface="+mj-lt"/>
                </a:rPr>
                <a:t>r</a:t>
              </a:r>
              <a:r>
                <a:rPr lang="en-US" sz="1200" dirty="0"/>
                <a:t>&gt; 100 us</a:t>
              </a:r>
              <a:endParaRPr lang="en-GB" sz="1200" dirty="0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 flipV="1">
              <a:off x="8416245" y="5686103"/>
              <a:ext cx="36614" cy="2220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7479380" y="5134873"/>
              <a:ext cx="81464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>
                  <a:latin typeface="+mj-lt"/>
                </a:rPr>
                <a:t>t</a:t>
              </a:r>
              <a:r>
                <a:rPr lang="en-US" sz="1200" baseline="-25000" dirty="0" err="1">
                  <a:latin typeface="+mj-lt"/>
                </a:rPr>
                <a:t>f</a:t>
              </a:r>
              <a:r>
                <a:rPr lang="en-US" sz="1200" dirty="0">
                  <a:latin typeface="+mj-lt"/>
                </a:rPr>
                <a:t>~=</a:t>
              </a:r>
              <a:r>
                <a:rPr lang="en-US" sz="1200" dirty="0"/>
                <a:t> 10 ns</a:t>
              </a:r>
              <a:endParaRPr lang="en-GB" sz="1200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536682" y="3500149"/>
            <a:ext cx="2138496" cy="1188241"/>
            <a:chOff x="5601856" y="2888131"/>
            <a:chExt cx="2138496" cy="1188241"/>
          </a:xfrm>
        </p:grpSpPr>
        <p:sp>
          <p:nvSpPr>
            <p:cNvPr id="20" name="Freeform 19"/>
            <p:cNvSpPr/>
            <p:nvPr/>
          </p:nvSpPr>
          <p:spPr>
            <a:xfrm>
              <a:off x="6107655" y="3221230"/>
              <a:ext cx="1632697" cy="423794"/>
            </a:xfrm>
            <a:custGeom>
              <a:avLst/>
              <a:gdLst>
                <a:gd name="connsiteX0" fmla="*/ 0 w 1446903"/>
                <a:gd name="connsiteY0" fmla="*/ 537883 h 548640"/>
                <a:gd name="connsiteX1" fmla="*/ 220532 w 1446903"/>
                <a:gd name="connsiteY1" fmla="*/ 537883 h 548640"/>
                <a:gd name="connsiteX2" fmla="*/ 220532 w 1446903"/>
                <a:gd name="connsiteY2" fmla="*/ 0 h 548640"/>
                <a:gd name="connsiteX3" fmla="*/ 973567 w 1446903"/>
                <a:gd name="connsiteY3" fmla="*/ 0 h 548640"/>
                <a:gd name="connsiteX4" fmla="*/ 973567 w 1446903"/>
                <a:gd name="connsiteY4" fmla="*/ 548640 h 548640"/>
                <a:gd name="connsiteX5" fmla="*/ 1446903 w 1446903"/>
                <a:gd name="connsiteY5" fmla="*/ 548640 h 548640"/>
                <a:gd name="connsiteX0" fmla="*/ 0 w 1446903"/>
                <a:gd name="connsiteY0" fmla="*/ 537883 h 548640"/>
                <a:gd name="connsiteX1" fmla="*/ 220532 w 1446903"/>
                <a:gd name="connsiteY1" fmla="*/ 537883 h 548640"/>
                <a:gd name="connsiteX2" fmla="*/ 220532 w 1446903"/>
                <a:gd name="connsiteY2" fmla="*/ 0 h 548640"/>
                <a:gd name="connsiteX3" fmla="*/ 973567 w 1446903"/>
                <a:gd name="connsiteY3" fmla="*/ 0 h 548640"/>
                <a:gd name="connsiteX4" fmla="*/ 973567 w 1446903"/>
                <a:gd name="connsiteY4" fmla="*/ 548640 h 548640"/>
                <a:gd name="connsiteX5" fmla="*/ 1446903 w 1446903"/>
                <a:gd name="connsiteY5" fmla="*/ 548640 h 548640"/>
                <a:gd name="connsiteX0" fmla="*/ 0 w 1446903"/>
                <a:gd name="connsiteY0" fmla="*/ 537883 h 548640"/>
                <a:gd name="connsiteX1" fmla="*/ 220532 w 1446903"/>
                <a:gd name="connsiteY1" fmla="*/ 537883 h 548640"/>
                <a:gd name="connsiteX2" fmla="*/ 220532 w 1446903"/>
                <a:gd name="connsiteY2" fmla="*/ 0 h 548640"/>
                <a:gd name="connsiteX3" fmla="*/ 973567 w 1446903"/>
                <a:gd name="connsiteY3" fmla="*/ 0 h 548640"/>
                <a:gd name="connsiteX4" fmla="*/ 973567 w 1446903"/>
                <a:gd name="connsiteY4" fmla="*/ 548640 h 548640"/>
                <a:gd name="connsiteX5" fmla="*/ 1446903 w 1446903"/>
                <a:gd name="connsiteY5" fmla="*/ 543261 h 548640"/>
                <a:gd name="connsiteX0" fmla="*/ 0 w 1446903"/>
                <a:gd name="connsiteY0" fmla="*/ 537883 h 543261"/>
                <a:gd name="connsiteX1" fmla="*/ 220532 w 1446903"/>
                <a:gd name="connsiteY1" fmla="*/ 537883 h 543261"/>
                <a:gd name="connsiteX2" fmla="*/ 220532 w 1446903"/>
                <a:gd name="connsiteY2" fmla="*/ 0 h 543261"/>
                <a:gd name="connsiteX3" fmla="*/ 973567 w 1446903"/>
                <a:gd name="connsiteY3" fmla="*/ 0 h 543261"/>
                <a:gd name="connsiteX4" fmla="*/ 925158 w 1446903"/>
                <a:gd name="connsiteY4" fmla="*/ 537883 h 543261"/>
                <a:gd name="connsiteX5" fmla="*/ 1446903 w 1446903"/>
                <a:gd name="connsiteY5" fmla="*/ 543261 h 543261"/>
                <a:gd name="connsiteX0" fmla="*/ 0 w 1446903"/>
                <a:gd name="connsiteY0" fmla="*/ 548641 h 554019"/>
                <a:gd name="connsiteX1" fmla="*/ 220532 w 1446903"/>
                <a:gd name="connsiteY1" fmla="*/ 548641 h 554019"/>
                <a:gd name="connsiteX2" fmla="*/ 220532 w 1446903"/>
                <a:gd name="connsiteY2" fmla="*/ 10758 h 554019"/>
                <a:gd name="connsiteX3" fmla="*/ 930537 w 1446903"/>
                <a:gd name="connsiteY3" fmla="*/ 0 h 554019"/>
                <a:gd name="connsiteX4" fmla="*/ 925158 w 1446903"/>
                <a:gd name="connsiteY4" fmla="*/ 548641 h 554019"/>
                <a:gd name="connsiteX5" fmla="*/ 1446903 w 1446903"/>
                <a:gd name="connsiteY5" fmla="*/ 554019 h 554019"/>
                <a:gd name="connsiteX0" fmla="*/ 0 w 1632697"/>
                <a:gd name="connsiteY0" fmla="*/ 548641 h 550376"/>
                <a:gd name="connsiteX1" fmla="*/ 220532 w 1632697"/>
                <a:gd name="connsiteY1" fmla="*/ 548641 h 550376"/>
                <a:gd name="connsiteX2" fmla="*/ 220532 w 1632697"/>
                <a:gd name="connsiteY2" fmla="*/ 10758 h 550376"/>
                <a:gd name="connsiteX3" fmla="*/ 930537 w 1632697"/>
                <a:gd name="connsiteY3" fmla="*/ 0 h 550376"/>
                <a:gd name="connsiteX4" fmla="*/ 925158 w 1632697"/>
                <a:gd name="connsiteY4" fmla="*/ 548641 h 550376"/>
                <a:gd name="connsiteX5" fmla="*/ 1632697 w 1632697"/>
                <a:gd name="connsiteY5" fmla="*/ 550376 h 550376"/>
                <a:gd name="connsiteX0" fmla="*/ 0 w 1632697"/>
                <a:gd name="connsiteY0" fmla="*/ 548641 h 550376"/>
                <a:gd name="connsiteX1" fmla="*/ 220532 w 1632697"/>
                <a:gd name="connsiteY1" fmla="*/ 548641 h 550376"/>
                <a:gd name="connsiteX2" fmla="*/ 220532 w 1632697"/>
                <a:gd name="connsiteY2" fmla="*/ 10758 h 550376"/>
                <a:gd name="connsiteX3" fmla="*/ 930537 w 1632697"/>
                <a:gd name="connsiteY3" fmla="*/ 0 h 550376"/>
                <a:gd name="connsiteX4" fmla="*/ 925158 w 1632697"/>
                <a:gd name="connsiteY4" fmla="*/ 548641 h 550376"/>
                <a:gd name="connsiteX5" fmla="*/ 1632697 w 1632697"/>
                <a:gd name="connsiteY5" fmla="*/ 550376 h 550376"/>
                <a:gd name="connsiteX0" fmla="*/ 0 w 1632697"/>
                <a:gd name="connsiteY0" fmla="*/ 548641 h 548641"/>
                <a:gd name="connsiteX1" fmla="*/ 220532 w 1632697"/>
                <a:gd name="connsiteY1" fmla="*/ 548641 h 548641"/>
                <a:gd name="connsiteX2" fmla="*/ 220532 w 1632697"/>
                <a:gd name="connsiteY2" fmla="*/ 10758 h 548641"/>
                <a:gd name="connsiteX3" fmla="*/ 930537 w 1632697"/>
                <a:gd name="connsiteY3" fmla="*/ 0 h 548641"/>
                <a:gd name="connsiteX4" fmla="*/ 925158 w 1632697"/>
                <a:gd name="connsiteY4" fmla="*/ 548641 h 548641"/>
                <a:gd name="connsiteX5" fmla="*/ 1632697 w 1632697"/>
                <a:gd name="connsiteY5" fmla="*/ 546733 h 548641"/>
                <a:gd name="connsiteX0" fmla="*/ 0 w 1632697"/>
                <a:gd name="connsiteY0" fmla="*/ 548641 h 548641"/>
                <a:gd name="connsiteX1" fmla="*/ 220532 w 1632697"/>
                <a:gd name="connsiteY1" fmla="*/ 548641 h 548641"/>
                <a:gd name="connsiteX2" fmla="*/ 205960 w 1632697"/>
                <a:gd name="connsiteY2" fmla="*/ 7115 h 548641"/>
                <a:gd name="connsiteX3" fmla="*/ 930537 w 1632697"/>
                <a:gd name="connsiteY3" fmla="*/ 0 h 548641"/>
                <a:gd name="connsiteX4" fmla="*/ 925158 w 1632697"/>
                <a:gd name="connsiteY4" fmla="*/ 548641 h 548641"/>
                <a:gd name="connsiteX5" fmla="*/ 1632697 w 1632697"/>
                <a:gd name="connsiteY5" fmla="*/ 546733 h 548641"/>
                <a:gd name="connsiteX0" fmla="*/ 0 w 1632697"/>
                <a:gd name="connsiteY0" fmla="*/ 548641 h 552284"/>
                <a:gd name="connsiteX1" fmla="*/ 209603 w 1632697"/>
                <a:gd name="connsiteY1" fmla="*/ 552284 h 552284"/>
                <a:gd name="connsiteX2" fmla="*/ 205960 w 1632697"/>
                <a:gd name="connsiteY2" fmla="*/ 7115 h 552284"/>
                <a:gd name="connsiteX3" fmla="*/ 930537 w 1632697"/>
                <a:gd name="connsiteY3" fmla="*/ 0 h 552284"/>
                <a:gd name="connsiteX4" fmla="*/ 925158 w 1632697"/>
                <a:gd name="connsiteY4" fmla="*/ 548641 h 552284"/>
                <a:gd name="connsiteX5" fmla="*/ 1632697 w 1632697"/>
                <a:gd name="connsiteY5" fmla="*/ 546733 h 552284"/>
                <a:gd name="connsiteX0" fmla="*/ 0 w 1632697"/>
                <a:gd name="connsiteY0" fmla="*/ 577957 h 581600"/>
                <a:gd name="connsiteX1" fmla="*/ 209603 w 1632697"/>
                <a:gd name="connsiteY1" fmla="*/ 581600 h 581600"/>
                <a:gd name="connsiteX2" fmla="*/ 191388 w 1632697"/>
                <a:gd name="connsiteY2" fmla="*/ 0 h 581600"/>
                <a:gd name="connsiteX3" fmla="*/ 930537 w 1632697"/>
                <a:gd name="connsiteY3" fmla="*/ 29316 h 581600"/>
                <a:gd name="connsiteX4" fmla="*/ 925158 w 1632697"/>
                <a:gd name="connsiteY4" fmla="*/ 577957 h 581600"/>
                <a:gd name="connsiteX5" fmla="*/ 1632697 w 1632697"/>
                <a:gd name="connsiteY5" fmla="*/ 576049 h 581600"/>
                <a:gd name="connsiteX0" fmla="*/ 0 w 1632697"/>
                <a:gd name="connsiteY0" fmla="*/ 580674 h 584317"/>
                <a:gd name="connsiteX1" fmla="*/ 209603 w 1632697"/>
                <a:gd name="connsiteY1" fmla="*/ 584317 h 584317"/>
                <a:gd name="connsiteX2" fmla="*/ 191388 w 1632697"/>
                <a:gd name="connsiteY2" fmla="*/ 2717 h 584317"/>
                <a:gd name="connsiteX3" fmla="*/ 913065 w 1632697"/>
                <a:gd name="connsiteY3" fmla="*/ 0 h 584317"/>
                <a:gd name="connsiteX4" fmla="*/ 925158 w 1632697"/>
                <a:gd name="connsiteY4" fmla="*/ 580674 h 584317"/>
                <a:gd name="connsiteX5" fmla="*/ 1632697 w 1632697"/>
                <a:gd name="connsiteY5" fmla="*/ 578766 h 584317"/>
                <a:gd name="connsiteX0" fmla="*/ 0 w 1632697"/>
                <a:gd name="connsiteY0" fmla="*/ 580674 h 580674"/>
                <a:gd name="connsiteX1" fmla="*/ 197955 w 1632697"/>
                <a:gd name="connsiteY1" fmla="*/ 578492 h 580674"/>
                <a:gd name="connsiteX2" fmla="*/ 191388 w 1632697"/>
                <a:gd name="connsiteY2" fmla="*/ 2717 h 580674"/>
                <a:gd name="connsiteX3" fmla="*/ 913065 w 1632697"/>
                <a:gd name="connsiteY3" fmla="*/ 0 h 580674"/>
                <a:gd name="connsiteX4" fmla="*/ 925158 w 1632697"/>
                <a:gd name="connsiteY4" fmla="*/ 580674 h 580674"/>
                <a:gd name="connsiteX5" fmla="*/ 1632697 w 1632697"/>
                <a:gd name="connsiteY5" fmla="*/ 578766 h 580674"/>
                <a:gd name="connsiteX0" fmla="*/ 0 w 1632697"/>
                <a:gd name="connsiteY0" fmla="*/ 583586 h 583586"/>
                <a:gd name="connsiteX1" fmla="*/ 197955 w 1632697"/>
                <a:gd name="connsiteY1" fmla="*/ 578492 h 583586"/>
                <a:gd name="connsiteX2" fmla="*/ 191388 w 1632697"/>
                <a:gd name="connsiteY2" fmla="*/ 2717 h 583586"/>
                <a:gd name="connsiteX3" fmla="*/ 913065 w 1632697"/>
                <a:gd name="connsiteY3" fmla="*/ 0 h 583586"/>
                <a:gd name="connsiteX4" fmla="*/ 925158 w 1632697"/>
                <a:gd name="connsiteY4" fmla="*/ 580674 h 583586"/>
                <a:gd name="connsiteX5" fmla="*/ 1632697 w 1632697"/>
                <a:gd name="connsiteY5" fmla="*/ 578766 h 583586"/>
                <a:gd name="connsiteX0" fmla="*/ 0 w 1632697"/>
                <a:gd name="connsiteY0" fmla="*/ 583586 h 583586"/>
                <a:gd name="connsiteX1" fmla="*/ 192131 w 1632697"/>
                <a:gd name="connsiteY1" fmla="*/ 581404 h 583586"/>
                <a:gd name="connsiteX2" fmla="*/ 191388 w 1632697"/>
                <a:gd name="connsiteY2" fmla="*/ 2717 h 583586"/>
                <a:gd name="connsiteX3" fmla="*/ 913065 w 1632697"/>
                <a:gd name="connsiteY3" fmla="*/ 0 h 583586"/>
                <a:gd name="connsiteX4" fmla="*/ 925158 w 1632697"/>
                <a:gd name="connsiteY4" fmla="*/ 580674 h 583586"/>
                <a:gd name="connsiteX5" fmla="*/ 1632697 w 1632697"/>
                <a:gd name="connsiteY5" fmla="*/ 578766 h 583586"/>
                <a:gd name="connsiteX0" fmla="*/ 0 w 1632697"/>
                <a:gd name="connsiteY0" fmla="*/ 583586 h 583586"/>
                <a:gd name="connsiteX1" fmla="*/ 192131 w 1632697"/>
                <a:gd name="connsiteY1" fmla="*/ 581404 h 583586"/>
                <a:gd name="connsiteX2" fmla="*/ 191388 w 1632697"/>
                <a:gd name="connsiteY2" fmla="*/ 2717 h 583586"/>
                <a:gd name="connsiteX3" fmla="*/ 913065 w 1632697"/>
                <a:gd name="connsiteY3" fmla="*/ 0 h 583586"/>
                <a:gd name="connsiteX4" fmla="*/ 907686 w 1632697"/>
                <a:gd name="connsiteY4" fmla="*/ 580674 h 583586"/>
                <a:gd name="connsiteX5" fmla="*/ 1632697 w 1632697"/>
                <a:gd name="connsiteY5" fmla="*/ 578766 h 583586"/>
                <a:gd name="connsiteX0" fmla="*/ 0 w 1632697"/>
                <a:gd name="connsiteY0" fmla="*/ 583586 h 583586"/>
                <a:gd name="connsiteX1" fmla="*/ 192131 w 1632697"/>
                <a:gd name="connsiteY1" fmla="*/ 581404 h 583586"/>
                <a:gd name="connsiteX2" fmla="*/ 196998 w 1632697"/>
                <a:gd name="connsiteY2" fmla="*/ 159792 h 583586"/>
                <a:gd name="connsiteX3" fmla="*/ 913065 w 1632697"/>
                <a:gd name="connsiteY3" fmla="*/ 0 h 583586"/>
                <a:gd name="connsiteX4" fmla="*/ 907686 w 1632697"/>
                <a:gd name="connsiteY4" fmla="*/ 580674 h 583586"/>
                <a:gd name="connsiteX5" fmla="*/ 1632697 w 1632697"/>
                <a:gd name="connsiteY5" fmla="*/ 578766 h 583586"/>
                <a:gd name="connsiteX0" fmla="*/ 0 w 1632697"/>
                <a:gd name="connsiteY0" fmla="*/ 423794 h 423794"/>
                <a:gd name="connsiteX1" fmla="*/ 192131 w 1632697"/>
                <a:gd name="connsiteY1" fmla="*/ 421612 h 423794"/>
                <a:gd name="connsiteX2" fmla="*/ 196998 w 1632697"/>
                <a:gd name="connsiteY2" fmla="*/ 0 h 423794"/>
                <a:gd name="connsiteX3" fmla="*/ 913065 w 1632697"/>
                <a:gd name="connsiteY3" fmla="*/ 141 h 423794"/>
                <a:gd name="connsiteX4" fmla="*/ 907686 w 1632697"/>
                <a:gd name="connsiteY4" fmla="*/ 420882 h 423794"/>
                <a:gd name="connsiteX5" fmla="*/ 1632697 w 1632697"/>
                <a:gd name="connsiteY5" fmla="*/ 418974 h 423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32697" h="423794">
                  <a:moveTo>
                    <a:pt x="0" y="423794"/>
                  </a:moveTo>
                  <a:lnTo>
                    <a:pt x="192131" y="421612"/>
                  </a:lnTo>
                  <a:cubicBezTo>
                    <a:pt x="190917" y="239889"/>
                    <a:pt x="198212" y="181723"/>
                    <a:pt x="196998" y="0"/>
                  </a:cubicBezTo>
                  <a:lnTo>
                    <a:pt x="913065" y="141"/>
                  </a:lnTo>
                  <a:lnTo>
                    <a:pt x="907686" y="420882"/>
                  </a:lnTo>
                  <a:lnTo>
                    <a:pt x="1632697" y="418974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6107655" y="3680417"/>
              <a:ext cx="1632697" cy="395955"/>
            </a:xfrm>
            <a:custGeom>
              <a:avLst/>
              <a:gdLst>
                <a:gd name="connsiteX0" fmla="*/ 0 w 1446903"/>
                <a:gd name="connsiteY0" fmla="*/ 537883 h 548640"/>
                <a:gd name="connsiteX1" fmla="*/ 220532 w 1446903"/>
                <a:gd name="connsiteY1" fmla="*/ 537883 h 548640"/>
                <a:gd name="connsiteX2" fmla="*/ 220532 w 1446903"/>
                <a:gd name="connsiteY2" fmla="*/ 0 h 548640"/>
                <a:gd name="connsiteX3" fmla="*/ 973567 w 1446903"/>
                <a:gd name="connsiteY3" fmla="*/ 0 h 548640"/>
                <a:gd name="connsiteX4" fmla="*/ 973567 w 1446903"/>
                <a:gd name="connsiteY4" fmla="*/ 548640 h 548640"/>
                <a:gd name="connsiteX5" fmla="*/ 1446903 w 1446903"/>
                <a:gd name="connsiteY5" fmla="*/ 548640 h 548640"/>
                <a:gd name="connsiteX0" fmla="*/ 0 w 1446903"/>
                <a:gd name="connsiteY0" fmla="*/ 537883 h 548640"/>
                <a:gd name="connsiteX1" fmla="*/ 220532 w 1446903"/>
                <a:gd name="connsiteY1" fmla="*/ 537883 h 548640"/>
                <a:gd name="connsiteX2" fmla="*/ 220532 w 1446903"/>
                <a:gd name="connsiteY2" fmla="*/ 0 h 548640"/>
                <a:gd name="connsiteX3" fmla="*/ 973567 w 1446903"/>
                <a:gd name="connsiteY3" fmla="*/ 0 h 548640"/>
                <a:gd name="connsiteX4" fmla="*/ 973567 w 1446903"/>
                <a:gd name="connsiteY4" fmla="*/ 548640 h 548640"/>
                <a:gd name="connsiteX5" fmla="*/ 1446903 w 1446903"/>
                <a:gd name="connsiteY5" fmla="*/ 548640 h 548640"/>
                <a:gd name="connsiteX0" fmla="*/ 0 w 1446903"/>
                <a:gd name="connsiteY0" fmla="*/ 537883 h 548640"/>
                <a:gd name="connsiteX1" fmla="*/ 220532 w 1446903"/>
                <a:gd name="connsiteY1" fmla="*/ 537883 h 548640"/>
                <a:gd name="connsiteX2" fmla="*/ 220532 w 1446903"/>
                <a:gd name="connsiteY2" fmla="*/ 0 h 548640"/>
                <a:gd name="connsiteX3" fmla="*/ 973567 w 1446903"/>
                <a:gd name="connsiteY3" fmla="*/ 0 h 548640"/>
                <a:gd name="connsiteX4" fmla="*/ 973567 w 1446903"/>
                <a:gd name="connsiteY4" fmla="*/ 548640 h 548640"/>
                <a:gd name="connsiteX5" fmla="*/ 1446903 w 1446903"/>
                <a:gd name="connsiteY5" fmla="*/ 543261 h 548640"/>
                <a:gd name="connsiteX0" fmla="*/ 0 w 1446903"/>
                <a:gd name="connsiteY0" fmla="*/ 537883 h 543261"/>
                <a:gd name="connsiteX1" fmla="*/ 220532 w 1446903"/>
                <a:gd name="connsiteY1" fmla="*/ 537883 h 543261"/>
                <a:gd name="connsiteX2" fmla="*/ 220532 w 1446903"/>
                <a:gd name="connsiteY2" fmla="*/ 0 h 543261"/>
                <a:gd name="connsiteX3" fmla="*/ 973567 w 1446903"/>
                <a:gd name="connsiteY3" fmla="*/ 0 h 543261"/>
                <a:gd name="connsiteX4" fmla="*/ 925158 w 1446903"/>
                <a:gd name="connsiteY4" fmla="*/ 537883 h 543261"/>
                <a:gd name="connsiteX5" fmla="*/ 1446903 w 1446903"/>
                <a:gd name="connsiteY5" fmla="*/ 543261 h 543261"/>
                <a:gd name="connsiteX0" fmla="*/ 0 w 1446903"/>
                <a:gd name="connsiteY0" fmla="*/ 548641 h 554019"/>
                <a:gd name="connsiteX1" fmla="*/ 220532 w 1446903"/>
                <a:gd name="connsiteY1" fmla="*/ 548641 h 554019"/>
                <a:gd name="connsiteX2" fmla="*/ 220532 w 1446903"/>
                <a:gd name="connsiteY2" fmla="*/ 10758 h 554019"/>
                <a:gd name="connsiteX3" fmla="*/ 930537 w 1446903"/>
                <a:gd name="connsiteY3" fmla="*/ 0 h 554019"/>
                <a:gd name="connsiteX4" fmla="*/ 925158 w 1446903"/>
                <a:gd name="connsiteY4" fmla="*/ 548641 h 554019"/>
                <a:gd name="connsiteX5" fmla="*/ 1446903 w 1446903"/>
                <a:gd name="connsiteY5" fmla="*/ 554019 h 554019"/>
                <a:gd name="connsiteX0" fmla="*/ 0 w 1632697"/>
                <a:gd name="connsiteY0" fmla="*/ 548641 h 550376"/>
                <a:gd name="connsiteX1" fmla="*/ 220532 w 1632697"/>
                <a:gd name="connsiteY1" fmla="*/ 548641 h 550376"/>
                <a:gd name="connsiteX2" fmla="*/ 220532 w 1632697"/>
                <a:gd name="connsiteY2" fmla="*/ 10758 h 550376"/>
                <a:gd name="connsiteX3" fmla="*/ 930537 w 1632697"/>
                <a:gd name="connsiteY3" fmla="*/ 0 h 550376"/>
                <a:gd name="connsiteX4" fmla="*/ 925158 w 1632697"/>
                <a:gd name="connsiteY4" fmla="*/ 548641 h 550376"/>
                <a:gd name="connsiteX5" fmla="*/ 1632697 w 1632697"/>
                <a:gd name="connsiteY5" fmla="*/ 550376 h 550376"/>
                <a:gd name="connsiteX0" fmla="*/ 0 w 1632697"/>
                <a:gd name="connsiteY0" fmla="*/ 548641 h 550376"/>
                <a:gd name="connsiteX1" fmla="*/ 220532 w 1632697"/>
                <a:gd name="connsiteY1" fmla="*/ 548641 h 550376"/>
                <a:gd name="connsiteX2" fmla="*/ 220532 w 1632697"/>
                <a:gd name="connsiteY2" fmla="*/ 10758 h 550376"/>
                <a:gd name="connsiteX3" fmla="*/ 930537 w 1632697"/>
                <a:gd name="connsiteY3" fmla="*/ 0 h 550376"/>
                <a:gd name="connsiteX4" fmla="*/ 925158 w 1632697"/>
                <a:gd name="connsiteY4" fmla="*/ 548641 h 550376"/>
                <a:gd name="connsiteX5" fmla="*/ 1632697 w 1632697"/>
                <a:gd name="connsiteY5" fmla="*/ 550376 h 550376"/>
                <a:gd name="connsiteX0" fmla="*/ 0 w 1632697"/>
                <a:gd name="connsiteY0" fmla="*/ 548641 h 548641"/>
                <a:gd name="connsiteX1" fmla="*/ 220532 w 1632697"/>
                <a:gd name="connsiteY1" fmla="*/ 548641 h 548641"/>
                <a:gd name="connsiteX2" fmla="*/ 220532 w 1632697"/>
                <a:gd name="connsiteY2" fmla="*/ 10758 h 548641"/>
                <a:gd name="connsiteX3" fmla="*/ 930537 w 1632697"/>
                <a:gd name="connsiteY3" fmla="*/ 0 h 548641"/>
                <a:gd name="connsiteX4" fmla="*/ 925158 w 1632697"/>
                <a:gd name="connsiteY4" fmla="*/ 548641 h 548641"/>
                <a:gd name="connsiteX5" fmla="*/ 1632697 w 1632697"/>
                <a:gd name="connsiteY5" fmla="*/ 546733 h 548641"/>
                <a:gd name="connsiteX0" fmla="*/ 0 w 1632697"/>
                <a:gd name="connsiteY0" fmla="*/ 548641 h 548641"/>
                <a:gd name="connsiteX1" fmla="*/ 220532 w 1632697"/>
                <a:gd name="connsiteY1" fmla="*/ 548641 h 548641"/>
                <a:gd name="connsiteX2" fmla="*/ 205960 w 1632697"/>
                <a:gd name="connsiteY2" fmla="*/ 7115 h 548641"/>
                <a:gd name="connsiteX3" fmla="*/ 930537 w 1632697"/>
                <a:gd name="connsiteY3" fmla="*/ 0 h 548641"/>
                <a:gd name="connsiteX4" fmla="*/ 925158 w 1632697"/>
                <a:gd name="connsiteY4" fmla="*/ 548641 h 548641"/>
                <a:gd name="connsiteX5" fmla="*/ 1632697 w 1632697"/>
                <a:gd name="connsiteY5" fmla="*/ 546733 h 548641"/>
                <a:gd name="connsiteX0" fmla="*/ 0 w 1632697"/>
                <a:gd name="connsiteY0" fmla="*/ 548641 h 552284"/>
                <a:gd name="connsiteX1" fmla="*/ 209603 w 1632697"/>
                <a:gd name="connsiteY1" fmla="*/ 552284 h 552284"/>
                <a:gd name="connsiteX2" fmla="*/ 205960 w 1632697"/>
                <a:gd name="connsiteY2" fmla="*/ 7115 h 552284"/>
                <a:gd name="connsiteX3" fmla="*/ 930537 w 1632697"/>
                <a:gd name="connsiteY3" fmla="*/ 0 h 552284"/>
                <a:gd name="connsiteX4" fmla="*/ 925158 w 1632697"/>
                <a:gd name="connsiteY4" fmla="*/ 548641 h 552284"/>
                <a:gd name="connsiteX5" fmla="*/ 1632697 w 1632697"/>
                <a:gd name="connsiteY5" fmla="*/ 546733 h 552284"/>
                <a:gd name="connsiteX0" fmla="*/ 0 w 1632697"/>
                <a:gd name="connsiteY0" fmla="*/ 577957 h 581600"/>
                <a:gd name="connsiteX1" fmla="*/ 209603 w 1632697"/>
                <a:gd name="connsiteY1" fmla="*/ 581600 h 581600"/>
                <a:gd name="connsiteX2" fmla="*/ 191388 w 1632697"/>
                <a:gd name="connsiteY2" fmla="*/ 0 h 581600"/>
                <a:gd name="connsiteX3" fmla="*/ 930537 w 1632697"/>
                <a:gd name="connsiteY3" fmla="*/ 29316 h 581600"/>
                <a:gd name="connsiteX4" fmla="*/ 925158 w 1632697"/>
                <a:gd name="connsiteY4" fmla="*/ 577957 h 581600"/>
                <a:gd name="connsiteX5" fmla="*/ 1632697 w 1632697"/>
                <a:gd name="connsiteY5" fmla="*/ 576049 h 581600"/>
                <a:gd name="connsiteX0" fmla="*/ 0 w 1632697"/>
                <a:gd name="connsiteY0" fmla="*/ 580674 h 584317"/>
                <a:gd name="connsiteX1" fmla="*/ 209603 w 1632697"/>
                <a:gd name="connsiteY1" fmla="*/ 584317 h 584317"/>
                <a:gd name="connsiteX2" fmla="*/ 191388 w 1632697"/>
                <a:gd name="connsiteY2" fmla="*/ 2717 h 584317"/>
                <a:gd name="connsiteX3" fmla="*/ 913065 w 1632697"/>
                <a:gd name="connsiteY3" fmla="*/ 0 h 584317"/>
                <a:gd name="connsiteX4" fmla="*/ 925158 w 1632697"/>
                <a:gd name="connsiteY4" fmla="*/ 580674 h 584317"/>
                <a:gd name="connsiteX5" fmla="*/ 1632697 w 1632697"/>
                <a:gd name="connsiteY5" fmla="*/ 578766 h 584317"/>
                <a:gd name="connsiteX0" fmla="*/ 0 w 1632697"/>
                <a:gd name="connsiteY0" fmla="*/ 580674 h 580674"/>
                <a:gd name="connsiteX1" fmla="*/ 197955 w 1632697"/>
                <a:gd name="connsiteY1" fmla="*/ 578492 h 580674"/>
                <a:gd name="connsiteX2" fmla="*/ 191388 w 1632697"/>
                <a:gd name="connsiteY2" fmla="*/ 2717 h 580674"/>
                <a:gd name="connsiteX3" fmla="*/ 913065 w 1632697"/>
                <a:gd name="connsiteY3" fmla="*/ 0 h 580674"/>
                <a:gd name="connsiteX4" fmla="*/ 925158 w 1632697"/>
                <a:gd name="connsiteY4" fmla="*/ 580674 h 580674"/>
                <a:gd name="connsiteX5" fmla="*/ 1632697 w 1632697"/>
                <a:gd name="connsiteY5" fmla="*/ 578766 h 580674"/>
                <a:gd name="connsiteX0" fmla="*/ 0 w 1632697"/>
                <a:gd name="connsiteY0" fmla="*/ 583586 h 583586"/>
                <a:gd name="connsiteX1" fmla="*/ 197955 w 1632697"/>
                <a:gd name="connsiteY1" fmla="*/ 578492 h 583586"/>
                <a:gd name="connsiteX2" fmla="*/ 191388 w 1632697"/>
                <a:gd name="connsiteY2" fmla="*/ 2717 h 583586"/>
                <a:gd name="connsiteX3" fmla="*/ 913065 w 1632697"/>
                <a:gd name="connsiteY3" fmla="*/ 0 h 583586"/>
                <a:gd name="connsiteX4" fmla="*/ 925158 w 1632697"/>
                <a:gd name="connsiteY4" fmla="*/ 580674 h 583586"/>
                <a:gd name="connsiteX5" fmla="*/ 1632697 w 1632697"/>
                <a:gd name="connsiteY5" fmla="*/ 578766 h 583586"/>
                <a:gd name="connsiteX0" fmla="*/ 0 w 1632697"/>
                <a:gd name="connsiteY0" fmla="*/ 583586 h 583586"/>
                <a:gd name="connsiteX1" fmla="*/ 192131 w 1632697"/>
                <a:gd name="connsiteY1" fmla="*/ 581404 h 583586"/>
                <a:gd name="connsiteX2" fmla="*/ 191388 w 1632697"/>
                <a:gd name="connsiteY2" fmla="*/ 2717 h 583586"/>
                <a:gd name="connsiteX3" fmla="*/ 913065 w 1632697"/>
                <a:gd name="connsiteY3" fmla="*/ 0 h 583586"/>
                <a:gd name="connsiteX4" fmla="*/ 925158 w 1632697"/>
                <a:gd name="connsiteY4" fmla="*/ 580674 h 583586"/>
                <a:gd name="connsiteX5" fmla="*/ 1632697 w 1632697"/>
                <a:gd name="connsiteY5" fmla="*/ 578766 h 583586"/>
                <a:gd name="connsiteX0" fmla="*/ 0 w 1632697"/>
                <a:gd name="connsiteY0" fmla="*/ 583586 h 583586"/>
                <a:gd name="connsiteX1" fmla="*/ 192131 w 1632697"/>
                <a:gd name="connsiteY1" fmla="*/ 581404 h 583586"/>
                <a:gd name="connsiteX2" fmla="*/ 191388 w 1632697"/>
                <a:gd name="connsiteY2" fmla="*/ 2717 h 583586"/>
                <a:gd name="connsiteX3" fmla="*/ 913065 w 1632697"/>
                <a:gd name="connsiteY3" fmla="*/ 0 h 583586"/>
                <a:gd name="connsiteX4" fmla="*/ 907686 w 1632697"/>
                <a:gd name="connsiteY4" fmla="*/ 580674 h 583586"/>
                <a:gd name="connsiteX5" fmla="*/ 1632697 w 1632697"/>
                <a:gd name="connsiteY5" fmla="*/ 578766 h 583586"/>
                <a:gd name="connsiteX0" fmla="*/ 0 w 1632697"/>
                <a:gd name="connsiteY0" fmla="*/ 583586 h 583586"/>
                <a:gd name="connsiteX1" fmla="*/ 192131 w 1632697"/>
                <a:gd name="connsiteY1" fmla="*/ 581404 h 583586"/>
                <a:gd name="connsiteX2" fmla="*/ 196998 w 1632697"/>
                <a:gd name="connsiteY2" fmla="*/ 159792 h 583586"/>
                <a:gd name="connsiteX3" fmla="*/ 913065 w 1632697"/>
                <a:gd name="connsiteY3" fmla="*/ 0 h 583586"/>
                <a:gd name="connsiteX4" fmla="*/ 907686 w 1632697"/>
                <a:gd name="connsiteY4" fmla="*/ 580674 h 583586"/>
                <a:gd name="connsiteX5" fmla="*/ 1632697 w 1632697"/>
                <a:gd name="connsiteY5" fmla="*/ 578766 h 583586"/>
                <a:gd name="connsiteX0" fmla="*/ 0 w 1632697"/>
                <a:gd name="connsiteY0" fmla="*/ 423794 h 423794"/>
                <a:gd name="connsiteX1" fmla="*/ 192131 w 1632697"/>
                <a:gd name="connsiteY1" fmla="*/ 421612 h 423794"/>
                <a:gd name="connsiteX2" fmla="*/ 196998 w 1632697"/>
                <a:gd name="connsiteY2" fmla="*/ 0 h 423794"/>
                <a:gd name="connsiteX3" fmla="*/ 913065 w 1632697"/>
                <a:gd name="connsiteY3" fmla="*/ 141 h 423794"/>
                <a:gd name="connsiteX4" fmla="*/ 907686 w 1632697"/>
                <a:gd name="connsiteY4" fmla="*/ 420882 h 423794"/>
                <a:gd name="connsiteX5" fmla="*/ 1632697 w 1632697"/>
                <a:gd name="connsiteY5" fmla="*/ 418974 h 423794"/>
                <a:gd name="connsiteX0" fmla="*/ 0 w 1632697"/>
                <a:gd name="connsiteY0" fmla="*/ 423653 h 423653"/>
                <a:gd name="connsiteX1" fmla="*/ 192131 w 1632697"/>
                <a:gd name="connsiteY1" fmla="*/ 421471 h 423653"/>
                <a:gd name="connsiteX2" fmla="*/ 343024 w 1632697"/>
                <a:gd name="connsiteY2" fmla="*/ 17243 h 423653"/>
                <a:gd name="connsiteX3" fmla="*/ 913065 w 1632697"/>
                <a:gd name="connsiteY3" fmla="*/ 0 h 423653"/>
                <a:gd name="connsiteX4" fmla="*/ 907686 w 1632697"/>
                <a:gd name="connsiteY4" fmla="*/ 420741 h 423653"/>
                <a:gd name="connsiteX5" fmla="*/ 1632697 w 1632697"/>
                <a:gd name="connsiteY5" fmla="*/ 418833 h 423653"/>
                <a:gd name="connsiteX0" fmla="*/ 0 w 1632697"/>
                <a:gd name="connsiteY0" fmla="*/ 423653 h 424948"/>
                <a:gd name="connsiteX1" fmla="*/ 341634 w 1632697"/>
                <a:gd name="connsiteY1" fmla="*/ 424948 h 424948"/>
                <a:gd name="connsiteX2" fmla="*/ 343024 w 1632697"/>
                <a:gd name="connsiteY2" fmla="*/ 17243 h 424948"/>
                <a:gd name="connsiteX3" fmla="*/ 913065 w 1632697"/>
                <a:gd name="connsiteY3" fmla="*/ 0 h 424948"/>
                <a:gd name="connsiteX4" fmla="*/ 907686 w 1632697"/>
                <a:gd name="connsiteY4" fmla="*/ 420741 h 424948"/>
                <a:gd name="connsiteX5" fmla="*/ 1632697 w 1632697"/>
                <a:gd name="connsiteY5" fmla="*/ 418833 h 424948"/>
                <a:gd name="connsiteX0" fmla="*/ 0 w 1632697"/>
                <a:gd name="connsiteY0" fmla="*/ 406410 h 407705"/>
                <a:gd name="connsiteX1" fmla="*/ 341634 w 1632697"/>
                <a:gd name="connsiteY1" fmla="*/ 407705 h 407705"/>
                <a:gd name="connsiteX2" fmla="*/ 343024 w 1632697"/>
                <a:gd name="connsiteY2" fmla="*/ 0 h 407705"/>
                <a:gd name="connsiteX3" fmla="*/ 913065 w 1632697"/>
                <a:gd name="connsiteY3" fmla="*/ 7094 h 407705"/>
                <a:gd name="connsiteX4" fmla="*/ 907686 w 1632697"/>
                <a:gd name="connsiteY4" fmla="*/ 403498 h 407705"/>
                <a:gd name="connsiteX5" fmla="*/ 1632697 w 1632697"/>
                <a:gd name="connsiteY5" fmla="*/ 401590 h 407705"/>
                <a:gd name="connsiteX0" fmla="*/ 0 w 1632697"/>
                <a:gd name="connsiteY0" fmla="*/ 409747 h 411042"/>
                <a:gd name="connsiteX1" fmla="*/ 341634 w 1632697"/>
                <a:gd name="connsiteY1" fmla="*/ 411042 h 411042"/>
                <a:gd name="connsiteX2" fmla="*/ 343024 w 1632697"/>
                <a:gd name="connsiteY2" fmla="*/ 3337 h 411042"/>
                <a:gd name="connsiteX3" fmla="*/ 728794 w 1632697"/>
                <a:gd name="connsiteY3" fmla="*/ 0 h 411042"/>
                <a:gd name="connsiteX4" fmla="*/ 907686 w 1632697"/>
                <a:gd name="connsiteY4" fmla="*/ 406835 h 411042"/>
                <a:gd name="connsiteX5" fmla="*/ 1632697 w 1632697"/>
                <a:gd name="connsiteY5" fmla="*/ 404927 h 411042"/>
                <a:gd name="connsiteX0" fmla="*/ 0 w 1632697"/>
                <a:gd name="connsiteY0" fmla="*/ 409747 h 411042"/>
                <a:gd name="connsiteX1" fmla="*/ 341634 w 1632697"/>
                <a:gd name="connsiteY1" fmla="*/ 411042 h 411042"/>
                <a:gd name="connsiteX2" fmla="*/ 343024 w 1632697"/>
                <a:gd name="connsiteY2" fmla="*/ 3337 h 411042"/>
                <a:gd name="connsiteX3" fmla="*/ 728794 w 1632697"/>
                <a:gd name="connsiteY3" fmla="*/ 0 h 411042"/>
                <a:gd name="connsiteX4" fmla="*/ 730369 w 1632697"/>
                <a:gd name="connsiteY4" fmla="*/ 406835 h 411042"/>
                <a:gd name="connsiteX5" fmla="*/ 1632697 w 1632697"/>
                <a:gd name="connsiteY5" fmla="*/ 404927 h 411042"/>
                <a:gd name="connsiteX0" fmla="*/ 0 w 1632697"/>
                <a:gd name="connsiteY0" fmla="*/ 409747 h 411042"/>
                <a:gd name="connsiteX1" fmla="*/ 341634 w 1632697"/>
                <a:gd name="connsiteY1" fmla="*/ 411042 h 411042"/>
                <a:gd name="connsiteX2" fmla="*/ 416037 w 1632697"/>
                <a:gd name="connsiteY2" fmla="*/ 3337 h 411042"/>
                <a:gd name="connsiteX3" fmla="*/ 728794 w 1632697"/>
                <a:gd name="connsiteY3" fmla="*/ 0 h 411042"/>
                <a:gd name="connsiteX4" fmla="*/ 730369 w 1632697"/>
                <a:gd name="connsiteY4" fmla="*/ 406835 h 411042"/>
                <a:gd name="connsiteX5" fmla="*/ 1632697 w 1632697"/>
                <a:gd name="connsiteY5" fmla="*/ 404927 h 411042"/>
                <a:gd name="connsiteX0" fmla="*/ 0 w 1632697"/>
                <a:gd name="connsiteY0" fmla="*/ 409747 h 411042"/>
                <a:gd name="connsiteX1" fmla="*/ 411170 w 1632697"/>
                <a:gd name="connsiteY1" fmla="*/ 411042 h 411042"/>
                <a:gd name="connsiteX2" fmla="*/ 416037 w 1632697"/>
                <a:gd name="connsiteY2" fmla="*/ 3337 h 411042"/>
                <a:gd name="connsiteX3" fmla="*/ 728794 w 1632697"/>
                <a:gd name="connsiteY3" fmla="*/ 0 h 411042"/>
                <a:gd name="connsiteX4" fmla="*/ 730369 w 1632697"/>
                <a:gd name="connsiteY4" fmla="*/ 406835 h 411042"/>
                <a:gd name="connsiteX5" fmla="*/ 1632697 w 1632697"/>
                <a:gd name="connsiteY5" fmla="*/ 404927 h 411042"/>
                <a:gd name="connsiteX0" fmla="*/ 0 w 1632697"/>
                <a:gd name="connsiteY0" fmla="*/ 413224 h 414519"/>
                <a:gd name="connsiteX1" fmla="*/ 411170 w 1632697"/>
                <a:gd name="connsiteY1" fmla="*/ 414519 h 414519"/>
                <a:gd name="connsiteX2" fmla="*/ 416037 w 1632697"/>
                <a:gd name="connsiteY2" fmla="*/ 6814 h 414519"/>
                <a:gd name="connsiteX3" fmla="*/ 641874 w 1632697"/>
                <a:gd name="connsiteY3" fmla="*/ 0 h 414519"/>
                <a:gd name="connsiteX4" fmla="*/ 730369 w 1632697"/>
                <a:gd name="connsiteY4" fmla="*/ 410312 h 414519"/>
                <a:gd name="connsiteX5" fmla="*/ 1632697 w 1632697"/>
                <a:gd name="connsiteY5" fmla="*/ 408404 h 414519"/>
                <a:gd name="connsiteX0" fmla="*/ 0 w 1632697"/>
                <a:gd name="connsiteY0" fmla="*/ 406410 h 407705"/>
                <a:gd name="connsiteX1" fmla="*/ 411170 w 1632697"/>
                <a:gd name="connsiteY1" fmla="*/ 407705 h 407705"/>
                <a:gd name="connsiteX2" fmla="*/ 416037 w 1632697"/>
                <a:gd name="connsiteY2" fmla="*/ 0 h 407705"/>
                <a:gd name="connsiteX3" fmla="*/ 641874 w 1632697"/>
                <a:gd name="connsiteY3" fmla="*/ 10570 h 407705"/>
                <a:gd name="connsiteX4" fmla="*/ 730369 w 1632697"/>
                <a:gd name="connsiteY4" fmla="*/ 403498 h 407705"/>
                <a:gd name="connsiteX5" fmla="*/ 1632697 w 1632697"/>
                <a:gd name="connsiteY5" fmla="*/ 401590 h 407705"/>
                <a:gd name="connsiteX0" fmla="*/ 0 w 1632697"/>
                <a:gd name="connsiteY0" fmla="*/ 406410 h 407705"/>
                <a:gd name="connsiteX1" fmla="*/ 411170 w 1632697"/>
                <a:gd name="connsiteY1" fmla="*/ 407705 h 407705"/>
                <a:gd name="connsiteX2" fmla="*/ 416037 w 1632697"/>
                <a:gd name="connsiteY2" fmla="*/ 0 h 407705"/>
                <a:gd name="connsiteX3" fmla="*/ 641874 w 1632697"/>
                <a:gd name="connsiteY3" fmla="*/ 139 h 407705"/>
                <a:gd name="connsiteX4" fmla="*/ 730369 w 1632697"/>
                <a:gd name="connsiteY4" fmla="*/ 403498 h 407705"/>
                <a:gd name="connsiteX5" fmla="*/ 1632697 w 1632697"/>
                <a:gd name="connsiteY5" fmla="*/ 401590 h 407705"/>
                <a:gd name="connsiteX0" fmla="*/ 0 w 1632697"/>
                <a:gd name="connsiteY0" fmla="*/ 406410 h 407705"/>
                <a:gd name="connsiteX1" fmla="*/ 411170 w 1632697"/>
                <a:gd name="connsiteY1" fmla="*/ 407705 h 407705"/>
                <a:gd name="connsiteX2" fmla="*/ 416037 w 1632697"/>
                <a:gd name="connsiteY2" fmla="*/ 0 h 407705"/>
                <a:gd name="connsiteX3" fmla="*/ 641874 w 1632697"/>
                <a:gd name="connsiteY3" fmla="*/ 139 h 407705"/>
                <a:gd name="connsiteX4" fmla="*/ 634453 w 1632697"/>
                <a:gd name="connsiteY4" fmla="*/ 400301 h 407705"/>
                <a:gd name="connsiteX5" fmla="*/ 1632697 w 1632697"/>
                <a:gd name="connsiteY5" fmla="*/ 401590 h 407705"/>
                <a:gd name="connsiteX0" fmla="*/ 0 w 1632697"/>
                <a:gd name="connsiteY0" fmla="*/ 406410 h 407705"/>
                <a:gd name="connsiteX1" fmla="*/ 411170 w 1632697"/>
                <a:gd name="connsiteY1" fmla="*/ 407705 h 407705"/>
                <a:gd name="connsiteX2" fmla="*/ 416037 w 1632697"/>
                <a:gd name="connsiteY2" fmla="*/ 0 h 407705"/>
                <a:gd name="connsiteX3" fmla="*/ 622691 w 1632697"/>
                <a:gd name="connsiteY3" fmla="*/ 139 h 407705"/>
                <a:gd name="connsiteX4" fmla="*/ 634453 w 1632697"/>
                <a:gd name="connsiteY4" fmla="*/ 400301 h 407705"/>
                <a:gd name="connsiteX5" fmla="*/ 1632697 w 1632697"/>
                <a:gd name="connsiteY5" fmla="*/ 401590 h 407705"/>
                <a:gd name="connsiteX0" fmla="*/ 0 w 1632697"/>
                <a:gd name="connsiteY0" fmla="*/ 409468 h 410763"/>
                <a:gd name="connsiteX1" fmla="*/ 411170 w 1632697"/>
                <a:gd name="connsiteY1" fmla="*/ 410763 h 410763"/>
                <a:gd name="connsiteX2" fmla="*/ 416037 w 1632697"/>
                <a:gd name="connsiteY2" fmla="*/ 3058 h 410763"/>
                <a:gd name="connsiteX3" fmla="*/ 638677 w 1632697"/>
                <a:gd name="connsiteY3" fmla="*/ 0 h 410763"/>
                <a:gd name="connsiteX4" fmla="*/ 634453 w 1632697"/>
                <a:gd name="connsiteY4" fmla="*/ 403359 h 410763"/>
                <a:gd name="connsiteX5" fmla="*/ 1632697 w 1632697"/>
                <a:gd name="connsiteY5" fmla="*/ 404648 h 410763"/>
                <a:gd name="connsiteX0" fmla="*/ 0 w 1632697"/>
                <a:gd name="connsiteY0" fmla="*/ 406410 h 407705"/>
                <a:gd name="connsiteX1" fmla="*/ 411170 w 1632697"/>
                <a:gd name="connsiteY1" fmla="*/ 407705 h 407705"/>
                <a:gd name="connsiteX2" fmla="*/ 416037 w 1632697"/>
                <a:gd name="connsiteY2" fmla="*/ 0 h 407705"/>
                <a:gd name="connsiteX3" fmla="*/ 632282 w 1632697"/>
                <a:gd name="connsiteY3" fmla="*/ 3336 h 407705"/>
                <a:gd name="connsiteX4" fmla="*/ 634453 w 1632697"/>
                <a:gd name="connsiteY4" fmla="*/ 400301 h 407705"/>
                <a:gd name="connsiteX5" fmla="*/ 1632697 w 1632697"/>
                <a:gd name="connsiteY5" fmla="*/ 401590 h 407705"/>
                <a:gd name="connsiteX0" fmla="*/ 0 w 1632697"/>
                <a:gd name="connsiteY0" fmla="*/ 412665 h 413960"/>
                <a:gd name="connsiteX1" fmla="*/ 411170 w 1632697"/>
                <a:gd name="connsiteY1" fmla="*/ 413960 h 413960"/>
                <a:gd name="connsiteX2" fmla="*/ 416037 w 1632697"/>
                <a:gd name="connsiteY2" fmla="*/ 6255 h 413960"/>
                <a:gd name="connsiteX3" fmla="*/ 632282 w 1632697"/>
                <a:gd name="connsiteY3" fmla="*/ 0 h 413960"/>
                <a:gd name="connsiteX4" fmla="*/ 634453 w 1632697"/>
                <a:gd name="connsiteY4" fmla="*/ 406556 h 413960"/>
                <a:gd name="connsiteX5" fmla="*/ 1632697 w 1632697"/>
                <a:gd name="connsiteY5" fmla="*/ 407845 h 413960"/>
                <a:gd name="connsiteX0" fmla="*/ 0 w 1632697"/>
                <a:gd name="connsiteY0" fmla="*/ 406410 h 407705"/>
                <a:gd name="connsiteX1" fmla="*/ 411170 w 1632697"/>
                <a:gd name="connsiteY1" fmla="*/ 407705 h 407705"/>
                <a:gd name="connsiteX2" fmla="*/ 416037 w 1632697"/>
                <a:gd name="connsiteY2" fmla="*/ 0 h 407705"/>
                <a:gd name="connsiteX3" fmla="*/ 619030 w 1632697"/>
                <a:gd name="connsiteY3" fmla="*/ 4346 h 407705"/>
                <a:gd name="connsiteX4" fmla="*/ 634453 w 1632697"/>
                <a:gd name="connsiteY4" fmla="*/ 400301 h 407705"/>
                <a:gd name="connsiteX5" fmla="*/ 1632697 w 1632697"/>
                <a:gd name="connsiteY5" fmla="*/ 401590 h 407705"/>
                <a:gd name="connsiteX0" fmla="*/ 0 w 1632697"/>
                <a:gd name="connsiteY0" fmla="*/ 410015 h 411310"/>
                <a:gd name="connsiteX1" fmla="*/ 411170 w 1632697"/>
                <a:gd name="connsiteY1" fmla="*/ 411310 h 411310"/>
                <a:gd name="connsiteX2" fmla="*/ 416037 w 1632697"/>
                <a:gd name="connsiteY2" fmla="*/ 3605 h 411310"/>
                <a:gd name="connsiteX3" fmla="*/ 626981 w 1632697"/>
                <a:gd name="connsiteY3" fmla="*/ 0 h 411310"/>
                <a:gd name="connsiteX4" fmla="*/ 634453 w 1632697"/>
                <a:gd name="connsiteY4" fmla="*/ 403906 h 411310"/>
                <a:gd name="connsiteX5" fmla="*/ 1632697 w 1632697"/>
                <a:gd name="connsiteY5" fmla="*/ 405195 h 411310"/>
                <a:gd name="connsiteX0" fmla="*/ 0 w 1632697"/>
                <a:gd name="connsiteY0" fmla="*/ 410015 h 411310"/>
                <a:gd name="connsiteX1" fmla="*/ 411170 w 1632697"/>
                <a:gd name="connsiteY1" fmla="*/ 411310 h 411310"/>
                <a:gd name="connsiteX2" fmla="*/ 413387 w 1632697"/>
                <a:gd name="connsiteY2" fmla="*/ 11557 h 411310"/>
                <a:gd name="connsiteX3" fmla="*/ 626981 w 1632697"/>
                <a:gd name="connsiteY3" fmla="*/ 0 h 411310"/>
                <a:gd name="connsiteX4" fmla="*/ 634453 w 1632697"/>
                <a:gd name="connsiteY4" fmla="*/ 403906 h 411310"/>
                <a:gd name="connsiteX5" fmla="*/ 1632697 w 1632697"/>
                <a:gd name="connsiteY5" fmla="*/ 405195 h 411310"/>
                <a:gd name="connsiteX0" fmla="*/ 0 w 1632697"/>
                <a:gd name="connsiteY0" fmla="*/ 398458 h 399753"/>
                <a:gd name="connsiteX1" fmla="*/ 411170 w 1632697"/>
                <a:gd name="connsiteY1" fmla="*/ 399753 h 399753"/>
                <a:gd name="connsiteX2" fmla="*/ 413387 w 1632697"/>
                <a:gd name="connsiteY2" fmla="*/ 0 h 399753"/>
                <a:gd name="connsiteX3" fmla="*/ 626981 w 1632697"/>
                <a:gd name="connsiteY3" fmla="*/ 4345 h 399753"/>
                <a:gd name="connsiteX4" fmla="*/ 634453 w 1632697"/>
                <a:gd name="connsiteY4" fmla="*/ 392349 h 399753"/>
                <a:gd name="connsiteX5" fmla="*/ 1632697 w 1632697"/>
                <a:gd name="connsiteY5" fmla="*/ 393638 h 399753"/>
                <a:gd name="connsiteX0" fmla="*/ 0 w 1632697"/>
                <a:gd name="connsiteY0" fmla="*/ 398458 h 399753"/>
                <a:gd name="connsiteX1" fmla="*/ 411170 w 1632697"/>
                <a:gd name="connsiteY1" fmla="*/ 399753 h 399753"/>
                <a:gd name="connsiteX2" fmla="*/ 413387 w 1632697"/>
                <a:gd name="connsiteY2" fmla="*/ 0 h 399753"/>
                <a:gd name="connsiteX3" fmla="*/ 619030 w 1632697"/>
                <a:gd name="connsiteY3" fmla="*/ 4345 h 399753"/>
                <a:gd name="connsiteX4" fmla="*/ 634453 w 1632697"/>
                <a:gd name="connsiteY4" fmla="*/ 392349 h 399753"/>
                <a:gd name="connsiteX5" fmla="*/ 1632697 w 1632697"/>
                <a:gd name="connsiteY5" fmla="*/ 393638 h 399753"/>
                <a:gd name="connsiteX0" fmla="*/ 0 w 1632697"/>
                <a:gd name="connsiteY0" fmla="*/ 398458 h 400300"/>
                <a:gd name="connsiteX1" fmla="*/ 411170 w 1632697"/>
                <a:gd name="connsiteY1" fmla="*/ 399753 h 400300"/>
                <a:gd name="connsiteX2" fmla="*/ 413387 w 1632697"/>
                <a:gd name="connsiteY2" fmla="*/ 0 h 400300"/>
                <a:gd name="connsiteX3" fmla="*/ 619030 w 1632697"/>
                <a:gd name="connsiteY3" fmla="*/ 4345 h 400300"/>
                <a:gd name="connsiteX4" fmla="*/ 626501 w 1632697"/>
                <a:gd name="connsiteY4" fmla="*/ 400300 h 400300"/>
                <a:gd name="connsiteX5" fmla="*/ 1632697 w 1632697"/>
                <a:gd name="connsiteY5" fmla="*/ 393638 h 400300"/>
                <a:gd name="connsiteX0" fmla="*/ 0 w 1632697"/>
                <a:gd name="connsiteY0" fmla="*/ 499174 h 501016"/>
                <a:gd name="connsiteX1" fmla="*/ 411170 w 1632697"/>
                <a:gd name="connsiteY1" fmla="*/ 500469 h 501016"/>
                <a:gd name="connsiteX2" fmla="*/ 416037 w 1632697"/>
                <a:gd name="connsiteY2" fmla="*/ 0 h 501016"/>
                <a:gd name="connsiteX3" fmla="*/ 619030 w 1632697"/>
                <a:gd name="connsiteY3" fmla="*/ 105061 h 501016"/>
                <a:gd name="connsiteX4" fmla="*/ 626501 w 1632697"/>
                <a:gd name="connsiteY4" fmla="*/ 501016 h 501016"/>
                <a:gd name="connsiteX5" fmla="*/ 1632697 w 1632697"/>
                <a:gd name="connsiteY5" fmla="*/ 494354 h 501016"/>
                <a:gd name="connsiteX0" fmla="*/ 0 w 1632697"/>
                <a:gd name="connsiteY0" fmla="*/ 394113 h 395955"/>
                <a:gd name="connsiteX1" fmla="*/ 411170 w 1632697"/>
                <a:gd name="connsiteY1" fmla="*/ 395408 h 395955"/>
                <a:gd name="connsiteX2" fmla="*/ 418687 w 1632697"/>
                <a:gd name="connsiteY2" fmla="*/ 956 h 395955"/>
                <a:gd name="connsiteX3" fmla="*/ 619030 w 1632697"/>
                <a:gd name="connsiteY3" fmla="*/ 0 h 395955"/>
                <a:gd name="connsiteX4" fmla="*/ 626501 w 1632697"/>
                <a:gd name="connsiteY4" fmla="*/ 395955 h 395955"/>
                <a:gd name="connsiteX5" fmla="*/ 1632697 w 1632697"/>
                <a:gd name="connsiteY5" fmla="*/ 389293 h 395955"/>
                <a:gd name="connsiteX0" fmla="*/ 0 w 1632697"/>
                <a:gd name="connsiteY0" fmla="*/ 394113 h 395955"/>
                <a:gd name="connsiteX1" fmla="*/ 411170 w 1632697"/>
                <a:gd name="connsiteY1" fmla="*/ 395408 h 395955"/>
                <a:gd name="connsiteX2" fmla="*/ 410736 w 1632697"/>
                <a:gd name="connsiteY2" fmla="*/ 956 h 395955"/>
                <a:gd name="connsiteX3" fmla="*/ 619030 w 1632697"/>
                <a:gd name="connsiteY3" fmla="*/ 0 h 395955"/>
                <a:gd name="connsiteX4" fmla="*/ 626501 w 1632697"/>
                <a:gd name="connsiteY4" fmla="*/ 395955 h 395955"/>
                <a:gd name="connsiteX5" fmla="*/ 1632697 w 1632697"/>
                <a:gd name="connsiteY5" fmla="*/ 389293 h 395955"/>
                <a:gd name="connsiteX0" fmla="*/ 0 w 1632697"/>
                <a:gd name="connsiteY0" fmla="*/ 394113 h 395955"/>
                <a:gd name="connsiteX1" fmla="*/ 411170 w 1632697"/>
                <a:gd name="connsiteY1" fmla="*/ 395408 h 395955"/>
                <a:gd name="connsiteX2" fmla="*/ 410736 w 1632697"/>
                <a:gd name="connsiteY2" fmla="*/ 956 h 395955"/>
                <a:gd name="connsiteX3" fmla="*/ 624331 w 1632697"/>
                <a:gd name="connsiteY3" fmla="*/ 0 h 395955"/>
                <a:gd name="connsiteX4" fmla="*/ 626501 w 1632697"/>
                <a:gd name="connsiteY4" fmla="*/ 395955 h 395955"/>
                <a:gd name="connsiteX5" fmla="*/ 1632697 w 1632697"/>
                <a:gd name="connsiteY5" fmla="*/ 389293 h 395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32697" h="395955">
                  <a:moveTo>
                    <a:pt x="0" y="394113"/>
                  </a:moveTo>
                  <a:lnTo>
                    <a:pt x="411170" y="395408"/>
                  </a:lnTo>
                  <a:cubicBezTo>
                    <a:pt x="409956" y="213685"/>
                    <a:pt x="411950" y="182679"/>
                    <a:pt x="410736" y="956"/>
                  </a:cubicBezTo>
                  <a:lnTo>
                    <a:pt x="624331" y="0"/>
                  </a:lnTo>
                  <a:cubicBezTo>
                    <a:pt x="625055" y="132322"/>
                    <a:pt x="625777" y="263633"/>
                    <a:pt x="626501" y="395955"/>
                  </a:cubicBezTo>
                  <a:lnTo>
                    <a:pt x="1632697" y="389293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601856" y="3229438"/>
              <a:ext cx="7152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OUT_D</a:t>
              </a:r>
              <a:endParaRPr lang="en-GB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601856" y="3743273"/>
              <a:ext cx="7663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STROBE</a:t>
              </a:r>
              <a:endParaRPr lang="en-GB" sz="14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 flipH="1" flipV="1">
              <a:off x="6309042" y="3142474"/>
              <a:ext cx="711230" cy="831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6309042" y="2888131"/>
              <a:ext cx="6848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+mj-lt"/>
                </a:rPr>
                <a:t> </a:t>
              </a:r>
              <a:r>
                <a:rPr lang="en-US" sz="1200" dirty="0" smtClean="0">
                  <a:latin typeface="+mj-lt"/>
                </a:rPr>
                <a:t>~5-6</a:t>
              </a:r>
              <a:r>
                <a:rPr lang="en-US" sz="1200" dirty="0" smtClean="0"/>
                <a:t> </a:t>
              </a:r>
              <a:r>
                <a:rPr lang="en-US" sz="1200" dirty="0" err="1">
                  <a:latin typeface="Symbol" panose="05050102010706020507" pitchFamily="18" charset="2"/>
                </a:rPr>
                <a:t>m</a:t>
              </a:r>
              <a:r>
                <a:rPr lang="en-US" sz="1200" dirty="0" err="1"/>
                <a:t>s</a:t>
              </a:r>
              <a:endParaRPr lang="en-GB" sz="1200" dirty="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322453" y="3496423"/>
            <a:ext cx="2048469" cy="1385322"/>
            <a:chOff x="4911627" y="2884406"/>
            <a:chExt cx="2048469" cy="1385322"/>
          </a:xfrm>
        </p:grpSpPr>
        <p:sp>
          <p:nvSpPr>
            <p:cNvPr id="28" name="TextBox 27"/>
            <p:cNvSpPr txBox="1"/>
            <p:nvPr/>
          </p:nvSpPr>
          <p:spPr>
            <a:xfrm>
              <a:off x="5482867" y="3814176"/>
              <a:ext cx="67678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+mj-lt"/>
                </a:rPr>
                <a:t> </a:t>
              </a:r>
              <a:r>
                <a:rPr lang="en-US" sz="1200" dirty="0" smtClean="0">
                  <a:latin typeface="+mj-lt"/>
                </a:rPr>
                <a:t>~5-6 us</a:t>
              </a:r>
              <a:endParaRPr lang="en-GB" sz="1200" dirty="0"/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4911627" y="2923697"/>
              <a:ext cx="2048469" cy="1346031"/>
              <a:chOff x="4770375" y="4680174"/>
              <a:chExt cx="2048469" cy="1346031"/>
            </a:xfrm>
          </p:grpSpPr>
          <p:cxnSp>
            <p:nvCxnSpPr>
              <p:cNvPr id="33" name="Straight Arrow Connector 32"/>
              <p:cNvCxnSpPr/>
              <p:nvPr/>
            </p:nvCxnSpPr>
            <p:spPr>
              <a:xfrm flipV="1">
                <a:off x="5055304" y="4866419"/>
                <a:ext cx="0" cy="975120"/>
              </a:xfrm>
              <a:prstGeom prst="straightConnector1">
                <a:avLst/>
              </a:prstGeom>
              <a:ln w="19050">
                <a:solidFill>
                  <a:schemeClr val="accent6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/>
              <p:cNvCxnSpPr/>
              <p:nvPr/>
            </p:nvCxnSpPr>
            <p:spPr>
              <a:xfrm>
                <a:off x="5055304" y="5841539"/>
                <a:ext cx="1548172" cy="0"/>
              </a:xfrm>
              <a:prstGeom prst="straightConnector1">
                <a:avLst/>
              </a:prstGeom>
              <a:ln w="19050">
                <a:solidFill>
                  <a:schemeClr val="accent6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TextBox 34"/>
              <p:cNvSpPr txBox="1"/>
              <p:nvPr/>
            </p:nvSpPr>
            <p:spPr>
              <a:xfrm>
                <a:off x="4770375" y="4680174"/>
                <a:ext cx="2888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v</a:t>
                </a:r>
                <a:endParaRPr lang="en-GB" dirty="0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6557234" y="5656873"/>
                <a:ext cx="2616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t</a:t>
                </a:r>
                <a:endParaRPr lang="en-GB" dirty="0"/>
              </a:p>
            </p:txBody>
          </p:sp>
          <p:cxnSp>
            <p:nvCxnSpPr>
              <p:cNvPr id="37" name="Straight Connector 36"/>
              <p:cNvCxnSpPr/>
              <p:nvPr/>
            </p:nvCxnSpPr>
            <p:spPr>
              <a:xfrm>
                <a:off x="5055304" y="5656873"/>
                <a:ext cx="24746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Freeform 37"/>
              <p:cNvSpPr/>
              <p:nvPr/>
            </p:nvSpPr>
            <p:spPr>
              <a:xfrm>
                <a:off x="5296619" y="5048032"/>
                <a:ext cx="1247955" cy="661345"/>
              </a:xfrm>
              <a:custGeom>
                <a:avLst/>
                <a:gdLst>
                  <a:gd name="connsiteX0" fmla="*/ 0 w 842564"/>
                  <a:gd name="connsiteY0" fmla="*/ 565035 h 566784"/>
                  <a:gd name="connsiteX1" fmla="*/ 63260 w 842564"/>
                  <a:gd name="connsiteY1" fmla="*/ 231481 h 566784"/>
                  <a:gd name="connsiteX2" fmla="*/ 143773 w 842564"/>
                  <a:gd name="connsiteY2" fmla="*/ 24447 h 566784"/>
                  <a:gd name="connsiteX3" fmla="*/ 258792 w 842564"/>
                  <a:gd name="connsiteY3" fmla="*/ 18696 h 566784"/>
                  <a:gd name="connsiteX4" fmla="*/ 494581 w 842564"/>
                  <a:gd name="connsiteY4" fmla="*/ 156718 h 566784"/>
                  <a:gd name="connsiteX5" fmla="*/ 667109 w 842564"/>
                  <a:gd name="connsiteY5" fmla="*/ 519028 h 566784"/>
                  <a:gd name="connsiteX6" fmla="*/ 833887 w 842564"/>
                  <a:gd name="connsiteY6" fmla="*/ 565035 h 566784"/>
                  <a:gd name="connsiteX7" fmla="*/ 839638 w 842564"/>
                  <a:gd name="connsiteY7" fmla="*/ 542032 h 566784"/>
                  <a:gd name="connsiteX0" fmla="*/ 0 w 896159"/>
                  <a:gd name="connsiteY0" fmla="*/ 565035 h 685885"/>
                  <a:gd name="connsiteX1" fmla="*/ 63260 w 896159"/>
                  <a:gd name="connsiteY1" fmla="*/ 231481 h 685885"/>
                  <a:gd name="connsiteX2" fmla="*/ 143773 w 896159"/>
                  <a:gd name="connsiteY2" fmla="*/ 24447 h 685885"/>
                  <a:gd name="connsiteX3" fmla="*/ 258792 w 896159"/>
                  <a:gd name="connsiteY3" fmla="*/ 18696 h 685885"/>
                  <a:gd name="connsiteX4" fmla="*/ 494581 w 896159"/>
                  <a:gd name="connsiteY4" fmla="*/ 156718 h 685885"/>
                  <a:gd name="connsiteX5" fmla="*/ 667109 w 896159"/>
                  <a:gd name="connsiteY5" fmla="*/ 519028 h 685885"/>
                  <a:gd name="connsiteX6" fmla="*/ 891396 w 896159"/>
                  <a:gd name="connsiteY6" fmla="*/ 685805 h 685885"/>
                  <a:gd name="connsiteX7" fmla="*/ 839638 w 896159"/>
                  <a:gd name="connsiteY7" fmla="*/ 542032 h 685885"/>
                  <a:gd name="connsiteX0" fmla="*/ 0 w 1167441"/>
                  <a:gd name="connsiteY0" fmla="*/ 565035 h 685809"/>
                  <a:gd name="connsiteX1" fmla="*/ 63260 w 1167441"/>
                  <a:gd name="connsiteY1" fmla="*/ 231481 h 685809"/>
                  <a:gd name="connsiteX2" fmla="*/ 143773 w 1167441"/>
                  <a:gd name="connsiteY2" fmla="*/ 24447 h 685809"/>
                  <a:gd name="connsiteX3" fmla="*/ 258792 w 1167441"/>
                  <a:gd name="connsiteY3" fmla="*/ 18696 h 685809"/>
                  <a:gd name="connsiteX4" fmla="*/ 494581 w 1167441"/>
                  <a:gd name="connsiteY4" fmla="*/ 156718 h 685809"/>
                  <a:gd name="connsiteX5" fmla="*/ 667109 w 1167441"/>
                  <a:gd name="connsiteY5" fmla="*/ 519028 h 685809"/>
                  <a:gd name="connsiteX6" fmla="*/ 891396 w 1167441"/>
                  <a:gd name="connsiteY6" fmla="*/ 685805 h 685809"/>
                  <a:gd name="connsiteX7" fmla="*/ 1167441 w 1167441"/>
                  <a:gd name="connsiteY7" fmla="*/ 524780 h 685809"/>
                  <a:gd name="connsiteX0" fmla="*/ 0 w 1167441"/>
                  <a:gd name="connsiteY0" fmla="*/ 565035 h 605302"/>
                  <a:gd name="connsiteX1" fmla="*/ 63260 w 1167441"/>
                  <a:gd name="connsiteY1" fmla="*/ 231481 h 605302"/>
                  <a:gd name="connsiteX2" fmla="*/ 143773 w 1167441"/>
                  <a:gd name="connsiteY2" fmla="*/ 24447 h 605302"/>
                  <a:gd name="connsiteX3" fmla="*/ 258792 w 1167441"/>
                  <a:gd name="connsiteY3" fmla="*/ 18696 h 605302"/>
                  <a:gd name="connsiteX4" fmla="*/ 494581 w 1167441"/>
                  <a:gd name="connsiteY4" fmla="*/ 156718 h 605302"/>
                  <a:gd name="connsiteX5" fmla="*/ 667109 w 1167441"/>
                  <a:gd name="connsiteY5" fmla="*/ 519028 h 605302"/>
                  <a:gd name="connsiteX6" fmla="*/ 833887 w 1167441"/>
                  <a:gd name="connsiteY6" fmla="*/ 605292 h 605302"/>
                  <a:gd name="connsiteX7" fmla="*/ 1167441 w 1167441"/>
                  <a:gd name="connsiteY7" fmla="*/ 524780 h 605302"/>
                  <a:gd name="connsiteX0" fmla="*/ 0 w 1058173"/>
                  <a:gd name="connsiteY0" fmla="*/ 565035 h 605394"/>
                  <a:gd name="connsiteX1" fmla="*/ 63260 w 1058173"/>
                  <a:gd name="connsiteY1" fmla="*/ 231481 h 605394"/>
                  <a:gd name="connsiteX2" fmla="*/ 143773 w 1058173"/>
                  <a:gd name="connsiteY2" fmla="*/ 24447 h 605394"/>
                  <a:gd name="connsiteX3" fmla="*/ 258792 w 1058173"/>
                  <a:gd name="connsiteY3" fmla="*/ 18696 h 605394"/>
                  <a:gd name="connsiteX4" fmla="*/ 494581 w 1058173"/>
                  <a:gd name="connsiteY4" fmla="*/ 156718 h 605394"/>
                  <a:gd name="connsiteX5" fmla="*/ 667109 w 1058173"/>
                  <a:gd name="connsiteY5" fmla="*/ 519028 h 605394"/>
                  <a:gd name="connsiteX6" fmla="*/ 833887 w 1058173"/>
                  <a:gd name="connsiteY6" fmla="*/ 605292 h 605394"/>
                  <a:gd name="connsiteX7" fmla="*/ 1058173 w 1058173"/>
                  <a:gd name="connsiteY7" fmla="*/ 536282 h 605394"/>
                  <a:gd name="connsiteX0" fmla="*/ 0 w 1207698"/>
                  <a:gd name="connsiteY0" fmla="*/ 565035 h 605621"/>
                  <a:gd name="connsiteX1" fmla="*/ 63260 w 1207698"/>
                  <a:gd name="connsiteY1" fmla="*/ 231481 h 605621"/>
                  <a:gd name="connsiteX2" fmla="*/ 143773 w 1207698"/>
                  <a:gd name="connsiteY2" fmla="*/ 24447 h 605621"/>
                  <a:gd name="connsiteX3" fmla="*/ 258792 w 1207698"/>
                  <a:gd name="connsiteY3" fmla="*/ 18696 h 605621"/>
                  <a:gd name="connsiteX4" fmla="*/ 494581 w 1207698"/>
                  <a:gd name="connsiteY4" fmla="*/ 156718 h 605621"/>
                  <a:gd name="connsiteX5" fmla="*/ 667109 w 1207698"/>
                  <a:gd name="connsiteY5" fmla="*/ 519028 h 605621"/>
                  <a:gd name="connsiteX6" fmla="*/ 833887 w 1207698"/>
                  <a:gd name="connsiteY6" fmla="*/ 605292 h 605621"/>
                  <a:gd name="connsiteX7" fmla="*/ 1207698 w 1207698"/>
                  <a:gd name="connsiteY7" fmla="*/ 547783 h 605621"/>
                  <a:gd name="connsiteX0" fmla="*/ 0 w 1052423"/>
                  <a:gd name="connsiteY0" fmla="*/ 565035 h 605302"/>
                  <a:gd name="connsiteX1" fmla="*/ 63260 w 1052423"/>
                  <a:gd name="connsiteY1" fmla="*/ 231481 h 605302"/>
                  <a:gd name="connsiteX2" fmla="*/ 143773 w 1052423"/>
                  <a:gd name="connsiteY2" fmla="*/ 24447 h 605302"/>
                  <a:gd name="connsiteX3" fmla="*/ 258792 w 1052423"/>
                  <a:gd name="connsiteY3" fmla="*/ 18696 h 605302"/>
                  <a:gd name="connsiteX4" fmla="*/ 494581 w 1052423"/>
                  <a:gd name="connsiteY4" fmla="*/ 156718 h 605302"/>
                  <a:gd name="connsiteX5" fmla="*/ 667109 w 1052423"/>
                  <a:gd name="connsiteY5" fmla="*/ 519028 h 605302"/>
                  <a:gd name="connsiteX6" fmla="*/ 833887 w 1052423"/>
                  <a:gd name="connsiteY6" fmla="*/ 605292 h 605302"/>
                  <a:gd name="connsiteX7" fmla="*/ 1052423 w 1052423"/>
                  <a:gd name="connsiteY7" fmla="*/ 524780 h 605302"/>
                  <a:gd name="connsiteX0" fmla="*/ 0 w 1247955"/>
                  <a:gd name="connsiteY0" fmla="*/ 565035 h 605806"/>
                  <a:gd name="connsiteX1" fmla="*/ 63260 w 1247955"/>
                  <a:gd name="connsiteY1" fmla="*/ 231481 h 605806"/>
                  <a:gd name="connsiteX2" fmla="*/ 143773 w 1247955"/>
                  <a:gd name="connsiteY2" fmla="*/ 24447 h 605806"/>
                  <a:gd name="connsiteX3" fmla="*/ 258792 w 1247955"/>
                  <a:gd name="connsiteY3" fmla="*/ 18696 h 605806"/>
                  <a:gd name="connsiteX4" fmla="*/ 494581 w 1247955"/>
                  <a:gd name="connsiteY4" fmla="*/ 156718 h 605806"/>
                  <a:gd name="connsiteX5" fmla="*/ 667109 w 1247955"/>
                  <a:gd name="connsiteY5" fmla="*/ 519028 h 605806"/>
                  <a:gd name="connsiteX6" fmla="*/ 833887 w 1247955"/>
                  <a:gd name="connsiteY6" fmla="*/ 605292 h 605806"/>
                  <a:gd name="connsiteX7" fmla="*/ 1247955 w 1247955"/>
                  <a:gd name="connsiteY7" fmla="*/ 553534 h 605806"/>
                  <a:gd name="connsiteX0" fmla="*/ 0 w 1247955"/>
                  <a:gd name="connsiteY0" fmla="*/ 565035 h 648964"/>
                  <a:gd name="connsiteX1" fmla="*/ 63260 w 1247955"/>
                  <a:gd name="connsiteY1" fmla="*/ 231481 h 648964"/>
                  <a:gd name="connsiteX2" fmla="*/ 143773 w 1247955"/>
                  <a:gd name="connsiteY2" fmla="*/ 24447 h 648964"/>
                  <a:gd name="connsiteX3" fmla="*/ 258792 w 1247955"/>
                  <a:gd name="connsiteY3" fmla="*/ 18696 h 648964"/>
                  <a:gd name="connsiteX4" fmla="*/ 494581 w 1247955"/>
                  <a:gd name="connsiteY4" fmla="*/ 156718 h 648964"/>
                  <a:gd name="connsiteX5" fmla="*/ 667109 w 1247955"/>
                  <a:gd name="connsiteY5" fmla="*/ 519028 h 648964"/>
                  <a:gd name="connsiteX6" fmla="*/ 833887 w 1247955"/>
                  <a:gd name="connsiteY6" fmla="*/ 605292 h 648964"/>
                  <a:gd name="connsiteX7" fmla="*/ 1247955 w 1247955"/>
                  <a:gd name="connsiteY7" fmla="*/ 553534 h 648964"/>
                  <a:gd name="connsiteX0" fmla="*/ 0 w 1247955"/>
                  <a:gd name="connsiteY0" fmla="*/ 565035 h 605873"/>
                  <a:gd name="connsiteX1" fmla="*/ 63260 w 1247955"/>
                  <a:gd name="connsiteY1" fmla="*/ 231481 h 605873"/>
                  <a:gd name="connsiteX2" fmla="*/ 143773 w 1247955"/>
                  <a:gd name="connsiteY2" fmla="*/ 24447 h 605873"/>
                  <a:gd name="connsiteX3" fmla="*/ 258792 w 1247955"/>
                  <a:gd name="connsiteY3" fmla="*/ 18696 h 605873"/>
                  <a:gd name="connsiteX4" fmla="*/ 494581 w 1247955"/>
                  <a:gd name="connsiteY4" fmla="*/ 156718 h 605873"/>
                  <a:gd name="connsiteX5" fmla="*/ 667109 w 1247955"/>
                  <a:gd name="connsiteY5" fmla="*/ 519028 h 605873"/>
                  <a:gd name="connsiteX6" fmla="*/ 833887 w 1247955"/>
                  <a:gd name="connsiteY6" fmla="*/ 605292 h 605873"/>
                  <a:gd name="connsiteX7" fmla="*/ 1247955 w 1247955"/>
                  <a:gd name="connsiteY7" fmla="*/ 553534 h 605873"/>
                  <a:gd name="connsiteX0" fmla="*/ 0 w 1247955"/>
                  <a:gd name="connsiteY0" fmla="*/ 565035 h 594581"/>
                  <a:gd name="connsiteX1" fmla="*/ 63260 w 1247955"/>
                  <a:gd name="connsiteY1" fmla="*/ 231481 h 594581"/>
                  <a:gd name="connsiteX2" fmla="*/ 143773 w 1247955"/>
                  <a:gd name="connsiteY2" fmla="*/ 24447 h 594581"/>
                  <a:gd name="connsiteX3" fmla="*/ 258792 w 1247955"/>
                  <a:gd name="connsiteY3" fmla="*/ 18696 h 594581"/>
                  <a:gd name="connsiteX4" fmla="*/ 494581 w 1247955"/>
                  <a:gd name="connsiteY4" fmla="*/ 156718 h 594581"/>
                  <a:gd name="connsiteX5" fmla="*/ 667109 w 1247955"/>
                  <a:gd name="connsiteY5" fmla="*/ 519028 h 594581"/>
                  <a:gd name="connsiteX6" fmla="*/ 747622 w 1247955"/>
                  <a:gd name="connsiteY6" fmla="*/ 593790 h 594581"/>
                  <a:gd name="connsiteX7" fmla="*/ 1247955 w 1247955"/>
                  <a:gd name="connsiteY7" fmla="*/ 553534 h 594581"/>
                  <a:gd name="connsiteX0" fmla="*/ 0 w 1247955"/>
                  <a:gd name="connsiteY0" fmla="*/ 565035 h 598141"/>
                  <a:gd name="connsiteX1" fmla="*/ 63260 w 1247955"/>
                  <a:gd name="connsiteY1" fmla="*/ 231481 h 598141"/>
                  <a:gd name="connsiteX2" fmla="*/ 143773 w 1247955"/>
                  <a:gd name="connsiteY2" fmla="*/ 24447 h 598141"/>
                  <a:gd name="connsiteX3" fmla="*/ 258792 w 1247955"/>
                  <a:gd name="connsiteY3" fmla="*/ 18696 h 598141"/>
                  <a:gd name="connsiteX4" fmla="*/ 494581 w 1247955"/>
                  <a:gd name="connsiteY4" fmla="*/ 156718 h 598141"/>
                  <a:gd name="connsiteX5" fmla="*/ 621102 w 1247955"/>
                  <a:gd name="connsiteY5" fmla="*/ 450016 h 598141"/>
                  <a:gd name="connsiteX6" fmla="*/ 747622 w 1247955"/>
                  <a:gd name="connsiteY6" fmla="*/ 593790 h 598141"/>
                  <a:gd name="connsiteX7" fmla="*/ 1247955 w 1247955"/>
                  <a:gd name="connsiteY7" fmla="*/ 553534 h 598141"/>
                  <a:gd name="connsiteX0" fmla="*/ 0 w 1247955"/>
                  <a:gd name="connsiteY0" fmla="*/ 565035 h 630917"/>
                  <a:gd name="connsiteX1" fmla="*/ 63260 w 1247955"/>
                  <a:gd name="connsiteY1" fmla="*/ 231481 h 630917"/>
                  <a:gd name="connsiteX2" fmla="*/ 143773 w 1247955"/>
                  <a:gd name="connsiteY2" fmla="*/ 24447 h 630917"/>
                  <a:gd name="connsiteX3" fmla="*/ 258792 w 1247955"/>
                  <a:gd name="connsiteY3" fmla="*/ 18696 h 630917"/>
                  <a:gd name="connsiteX4" fmla="*/ 494581 w 1247955"/>
                  <a:gd name="connsiteY4" fmla="*/ 156718 h 630917"/>
                  <a:gd name="connsiteX5" fmla="*/ 621102 w 1247955"/>
                  <a:gd name="connsiteY5" fmla="*/ 450016 h 630917"/>
                  <a:gd name="connsiteX6" fmla="*/ 793629 w 1247955"/>
                  <a:gd name="connsiteY6" fmla="*/ 628296 h 630917"/>
                  <a:gd name="connsiteX7" fmla="*/ 1247955 w 1247955"/>
                  <a:gd name="connsiteY7" fmla="*/ 553534 h 630917"/>
                  <a:gd name="connsiteX0" fmla="*/ 0 w 1247955"/>
                  <a:gd name="connsiteY0" fmla="*/ 565035 h 628674"/>
                  <a:gd name="connsiteX1" fmla="*/ 63260 w 1247955"/>
                  <a:gd name="connsiteY1" fmla="*/ 231481 h 628674"/>
                  <a:gd name="connsiteX2" fmla="*/ 143773 w 1247955"/>
                  <a:gd name="connsiteY2" fmla="*/ 24447 h 628674"/>
                  <a:gd name="connsiteX3" fmla="*/ 258792 w 1247955"/>
                  <a:gd name="connsiteY3" fmla="*/ 18696 h 628674"/>
                  <a:gd name="connsiteX4" fmla="*/ 494581 w 1247955"/>
                  <a:gd name="connsiteY4" fmla="*/ 156718 h 628674"/>
                  <a:gd name="connsiteX5" fmla="*/ 621102 w 1247955"/>
                  <a:gd name="connsiteY5" fmla="*/ 450016 h 628674"/>
                  <a:gd name="connsiteX6" fmla="*/ 793629 w 1247955"/>
                  <a:gd name="connsiteY6" fmla="*/ 628296 h 628674"/>
                  <a:gd name="connsiteX7" fmla="*/ 1247955 w 1247955"/>
                  <a:gd name="connsiteY7" fmla="*/ 553534 h 628674"/>
                  <a:gd name="connsiteX0" fmla="*/ 0 w 1247955"/>
                  <a:gd name="connsiteY0" fmla="*/ 565035 h 605873"/>
                  <a:gd name="connsiteX1" fmla="*/ 63260 w 1247955"/>
                  <a:gd name="connsiteY1" fmla="*/ 231481 h 605873"/>
                  <a:gd name="connsiteX2" fmla="*/ 143773 w 1247955"/>
                  <a:gd name="connsiteY2" fmla="*/ 24447 h 605873"/>
                  <a:gd name="connsiteX3" fmla="*/ 258792 w 1247955"/>
                  <a:gd name="connsiteY3" fmla="*/ 18696 h 605873"/>
                  <a:gd name="connsiteX4" fmla="*/ 494581 w 1247955"/>
                  <a:gd name="connsiteY4" fmla="*/ 156718 h 605873"/>
                  <a:gd name="connsiteX5" fmla="*/ 621102 w 1247955"/>
                  <a:gd name="connsiteY5" fmla="*/ 450016 h 605873"/>
                  <a:gd name="connsiteX6" fmla="*/ 764874 w 1247955"/>
                  <a:gd name="connsiteY6" fmla="*/ 605292 h 605873"/>
                  <a:gd name="connsiteX7" fmla="*/ 1247955 w 1247955"/>
                  <a:gd name="connsiteY7" fmla="*/ 553534 h 605873"/>
                  <a:gd name="connsiteX0" fmla="*/ 0 w 1247955"/>
                  <a:gd name="connsiteY0" fmla="*/ 565035 h 605557"/>
                  <a:gd name="connsiteX1" fmla="*/ 63260 w 1247955"/>
                  <a:gd name="connsiteY1" fmla="*/ 231481 h 605557"/>
                  <a:gd name="connsiteX2" fmla="*/ 143773 w 1247955"/>
                  <a:gd name="connsiteY2" fmla="*/ 24447 h 605557"/>
                  <a:gd name="connsiteX3" fmla="*/ 258792 w 1247955"/>
                  <a:gd name="connsiteY3" fmla="*/ 18696 h 605557"/>
                  <a:gd name="connsiteX4" fmla="*/ 494581 w 1247955"/>
                  <a:gd name="connsiteY4" fmla="*/ 156718 h 605557"/>
                  <a:gd name="connsiteX5" fmla="*/ 621102 w 1247955"/>
                  <a:gd name="connsiteY5" fmla="*/ 450016 h 605557"/>
                  <a:gd name="connsiteX6" fmla="*/ 764874 w 1247955"/>
                  <a:gd name="connsiteY6" fmla="*/ 605292 h 605557"/>
                  <a:gd name="connsiteX7" fmla="*/ 1247955 w 1247955"/>
                  <a:gd name="connsiteY7" fmla="*/ 553534 h 605557"/>
                  <a:gd name="connsiteX0" fmla="*/ 0 w 1247955"/>
                  <a:gd name="connsiteY0" fmla="*/ 565035 h 611261"/>
                  <a:gd name="connsiteX1" fmla="*/ 63260 w 1247955"/>
                  <a:gd name="connsiteY1" fmla="*/ 231481 h 611261"/>
                  <a:gd name="connsiteX2" fmla="*/ 143773 w 1247955"/>
                  <a:gd name="connsiteY2" fmla="*/ 24447 h 611261"/>
                  <a:gd name="connsiteX3" fmla="*/ 258792 w 1247955"/>
                  <a:gd name="connsiteY3" fmla="*/ 18696 h 611261"/>
                  <a:gd name="connsiteX4" fmla="*/ 494581 w 1247955"/>
                  <a:gd name="connsiteY4" fmla="*/ 156718 h 611261"/>
                  <a:gd name="connsiteX5" fmla="*/ 621102 w 1247955"/>
                  <a:gd name="connsiteY5" fmla="*/ 450016 h 611261"/>
                  <a:gd name="connsiteX6" fmla="*/ 764874 w 1247955"/>
                  <a:gd name="connsiteY6" fmla="*/ 605292 h 611261"/>
                  <a:gd name="connsiteX7" fmla="*/ 1247955 w 1247955"/>
                  <a:gd name="connsiteY7" fmla="*/ 599542 h 611261"/>
                  <a:gd name="connsiteX0" fmla="*/ 0 w 1247955"/>
                  <a:gd name="connsiteY0" fmla="*/ 565035 h 614406"/>
                  <a:gd name="connsiteX1" fmla="*/ 63260 w 1247955"/>
                  <a:gd name="connsiteY1" fmla="*/ 231481 h 614406"/>
                  <a:gd name="connsiteX2" fmla="*/ 143773 w 1247955"/>
                  <a:gd name="connsiteY2" fmla="*/ 24447 h 614406"/>
                  <a:gd name="connsiteX3" fmla="*/ 258792 w 1247955"/>
                  <a:gd name="connsiteY3" fmla="*/ 18696 h 614406"/>
                  <a:gd name="connsiteX4" fmla="*/ 494581 w 1247955"/>
                  <a:gd name="connsiteY4" fmla="*/ 156718 h 614406"/>
                  <a:gd name="connsiteX5" fmla="*/ 621102 w 1247955"/>
                  <a:gd name="connsiteY5" fmla="*/ 450016 h 614406"/>
                  <a:gd name="connsiteX6" fmla="*/ 764874 w 1247955"/>
                  <a:gd name="connsiteY6" fmla="*/ 605292 h 614406"/>
                  <a:gd name="connsiteX7" fmla="*/ 1247955 w 1247955"/>
                  <a:gd name="connsiteY7" fmla="*/ 599542 h 614406"/>
                  <a:gd name="connsiteX0" fmla="*/ 0 w 1247955"/>
                  <a:gd name="connsiteY0" fmla="*/ 564684 h 614055"/>
                  <a:gd name="connsiteX1" fmla="*/ 63260 w 1247955"/>
                  <a:gd name="connsiteY1" fmla="*/ 231130 h 614055"/>
                  <a:gd name="connsiteX2" fmla="*/ 143773 w 1247955"/>
                  <a:gd name="connsiteY2" fmla="*/ 24096 h 614055"/>
                  <a:gd name="connsiteX3" fmla="*/ 258792 w 1247955"/>
                  <a:gd name="connsiteY3" fmla="*/ 18345 h 614055"/>
                  <a:gd name="connsiteX4" fmla="*/ 465826 w 1247955"/>
                  <a:gd name="connsiteY4" fmla="*/ 150617 h 614055"/>
                  <a:gd name="connsiteX5" fmla="*/ 621102 w 1247955"/>
                  <a:gd name="connsiteY5" fmla="*/ 449665 h 614055"/>
                  <a:gd name="connsiteX6" fmla="*/ 764874 w 1247955"/>
                  <a:gd name="connsiteY6" fmla="*/ 604941 h 614055"/>
                  <a:gd name="connsiteX7" fmla="*/ 1247955 w 1247955"/>
                  <a:gd name="connsiteY7" fmla="*/ 599191 h 614055"/>
                  <a:gd name="connsiteX0" fmla="*/ 0 w 1247955"/>
                  <a:gd name="connsiteY0" fmla="*/ 564684 h 614055"/>
                  <a:gd name="connsiteX1" fmla="*/ 63260 w 1247955"/>
                  <a:gd name="connsiteY1" fmla="*/ 231130 h 614055"/>
                  <a:gd name="connsiteX2" fmla="*/ 120770 w 1247955"/>
                  <a:gd name="connsiteY2" fmla="*/ 24096 h 614055"/>
                  <a:gd name="connsiteX3" fmla="*/ 258792 w 1247955"/>
                  <a:gd name="connsiteY3" fmla="*/ 18345 h 614055"/>
                  <a:gd name="connsiteX4" fmla="*/ 465826 w 1247955"/>
                  <a:gd name="connsiteY4" fmla="*/ 150617 h 614055"/>
                  <a:gd name="connsiteX5" fmla="*/ 621102 w 1247955"/>
                  <a:gd name="connsiteY5" fmla="*/ 449665 h 614055"/>
                  <a:gd name="connsiteX6" fmla="*/ 764874 w 1247955"/>
                  <a:gd name="connsiteY6" fmla="*/ 604941 h 614055"/>
                  <a:gd name="connsiteX7" fmla="*/ 1247955 w 1247955"/>
                  <a:gd name="connsiteY7" fmla="*/ 599191 h 614055"/>
                  <a:gd name="connsiteX0" fmla="*/ 0 w 1247955"/>
                  <a:gd name="connsiteY0" fmla="*/ 564684 h 614055"/>
                  <a:gd name="connsiteX1" fmla="*/ 63260 w 1247955"/>
                  <a:gd name="connsiteY1" fmla="*/ 231130 h 614055"/>
                  <a:gd name="connsiteX2" fmla="*/ 132272 w 1247955"/>
                  <a:gd name="connsiteY2" fmla="*/ 24096 h 614055"/>
                  <a:gd name="connsiteX3" fmla="*/ 258792 w 1247955"/>
                  <a:gd name="connsiteY3" fmla="*/ 18345 h 614055"/>
                  <a:gd name="connsiteX4" fmla="*/ 465826 w 1247955"/>
                  <a:gd name="connsiteY4" fmla="*/ 150617 h 614055"/>
                  <a:gd name="connsiteX5" fmla="*/ 621102 w 1247955"/>
                  <a:gd name="connsiteY5" fmla="*/ 449665 h 614055"/>
                  <a:gd name="connsiteX6" fmla="*/ 764874 w 1247955"/>
                  <a:gd name="connsiteY6" fmla="*/ 604941 h 614055"/>
                  <a:gd name="connsiteX7" fmla="*/ 1247955 w 1247955"/>
                  <a:gd name="connsiteY7" fmla="*/ 599191 h 614055"/>
                  <a:gd name="connsiteX0" fmla="*/ 0 w 1247955"/>
                  <a:gd name="connsiteY0" fmla="*/ 564684 h 614055"/>
                  <a:gd name="connsiteX1" fmla="*/ 63260 w 1247955"/>
                  <a:gd name="connsiteY1" fmla="*/ 231130 h 614055"/>
                  <a:gd name="connsiteX2" fmla="*/ 132272 w 1247955"/>
                  <a:gd name="connsiteY2" fmla="*/ 24096 h 614055"/>
                  <a:gd name="connsiteX3" fmla="*/ 258792 w 1247955"/>
                  <a:gd name="connsiteY3" fmla="*/ 18345 h 614055"/>
                  <a:gd name="connsiteX4" fmla="*/ 465826 w 1247955"/>
                  <a:gd name="connsiteY4" fmla="*/ 150617 h 614055"/>
                  <a:gd name="connsiteX5" fmla="*/ 621102 w 1247955"/>
                  <a:gd name="connsiteY5" fmla="*/ 449665 h 614055"/>
                  <a:gd name="connsiteX6" fmla="*/ 879893 w 1247955"/>
                  <a:gd name="connsiteY6" fmla="*/ 604941 h 614055"/>
                  <a:gd name="connsiteX7" fmla="*/ 1247955 w 1247955"/>
                  <a:gd name="connsiteY7" fmla="*/ 599191 h 614055"/>
                  <a:gd name="connsiteX0" fmla="*/ 0 w 1247955"/>
                  <a:gd name="connsiteY0" fmla="*/ 564684 h 614883"/>
                  <a:gd name="connsiteX1" fmla="*/ 63260 w 1247955"/>
                  <a:gd name="connsiteY1" fmla="*/ 231130 h 614883"/>
                  <a:gd name="connsiteX2" fmla="*/ 132272 w 1247955"/>
                  <a:gd name="connsiteY2" fmla="*/ 24096 h 614883"/>
                  <a:gd name="connsiteX3" fmla="*/ 258792 w 1247955"/>
                  <a:gd name="connsiteY3" fmla="*/ 18345 h 614883"/>
                  <a:gd name="connsiteX4" fmla="*/ 465826 w 1247955"/>
                  <a:gd name="connsiteY4" fmla="*/ 150617 h 614883"/>
                  <a:gd name="connsiteX5" fmla="*/ 701615 w 1247955"/>
                  <a:gd name="connsiteY5" fmla="*/ 438164 h 614883"/>
                  <a:gd name="connsiteX6" fmla="*/ 879893 w 1247955"/>
                  <a:gd name="connsiteY6" fmla="*/ 604941 h 614883"/>
                  <a:gd name="connsiteX7" fmla="*/ 1247955 w 1247955"/>
                  <a:gd name="connsiteY7" fmla="*/ 599191 h 614883"/>
                  <a:gd name="connsiteX0" fmla="*/ 0 w 1247955"/>
                  <a:gd name="connsiteY0" fmla="*/ 562978 h 613177"/>
                  <a:gd name="connsiteX1" fmla="*/ 63260 w 1247955"/>
                  <a:gd name="connsiteY1" fmla="*/ 229424 h 613177"/>
                  <a:gd name="connsiteX2" fmla="*/ 132272 w 1247955"/>
                  <a:gd name="connsiteY2" fmla="*/ 22390 h 613177"/>
                  <a:gd name="connsiteX3" fmla="*/ 258792 w 1247955"/>
                  <a:gd name="connsiteY3" fmla="*/ 16639 h 613177"/>
                  <a:gd name="connsiteX4" fmla="*/ 534838 w 1247955"/>
                  <a:gd name="connsiteY4" fmla="*/ 120157 h 613177"/>
                  <a:gd name="connsiteX5" fmla="*/ 701615 w 1247955"/>
                  <a:gd name="connsiteY5" fmla="*/ 436458 h 613177"/>
                  <a:gd name="connsiteX6" fmla="*/ 879893 w 1247955"/>
                  <a:gd name="connsiteY6" fmla="*/ 603235 h 613177"/>
                  <a:gd name="connsiteX7" fmla="*/ 1247955 w 1247955"/>
                  <a:gd name="connsiteY7" fmla="*/ 597485 h 613177"/>
                  <a:gd name="connsiteX0" fmla="*/ 0 w 1247955"/>
                  <a:gd name="connsiteY0" fmla="*/ 563648 h 613847"/>
                  <a:gd name="connsiteX1" fmla="*/ 63260 w 1247955"/>
                  <a:gd name="connsiteY1" fmla="*/ 230094 h 613847"/>
                  <a:gd name="connsiteX2" fmla="*/ 132272 w 1247955"/>
                  <a:gd name="connsiteY2" fmla="*/ 23060 h 613847"/>
                  <a:gd name="connsiteX3" fmla="*/ 258792 w 1247955"/>
                  <a:gd name="connsiteY3" fmla="*/ 17309 h 613847"/>
                  <a:gd name="connsiteX4" fmla="*/ 529087 w 1247955"/>
                  <a:gd name="connsiteY4" fmla="*/ 132329 h 613847"/>
                  <a:gd name="connsiteX5" fmla="*/ 701615 w 1247955"/>
                  <a:gd name="connsiteY5" fmla="*/ 437128 h 613847"/>
                  <a:gd name="connsiteX6" fmla="*/ 879893 w 1247955"/>
                  <a:gd name="connsiteY6" fmla="*/ 603905 h 613847"/>
                  <a:gd name="connsiteX7" fmla="*/ 1247955 w 1247955"/>
                  <a:gd name="connsiteY7" fmla="*/ 598155 h 613847"/>
                  <a:gd name="connsiteX0" fmla="*/ 0 w 1247955"/>
                  <a:gd name="connsiteY0" fmla="*/ 563648 h 613847"/>
                  <a:gd name="connsiteX1" fmla="*/ 63260 w 1247955"/>
                  <a:gd name="connsiteY1" fmla="*/ 230094 h 613847"/>
                  <a:gd name="connsiteX2" fmla="*/ 132272 w 1247955"/>
                  <a:gd name="connsiteY2" fmla="*/ 23060 h 613847"/>
                  <a:gd name="connsiteX3" fmla="*/ 333555 w 1247955"/>
                  <a:gd name="connsiteY3" fmla="*/ 17309 h 613847"/>
                  <a:gd name="connsiteX4" fmla="*/ 529087 w 1247955"/>
                  <a:gd name="connsiteY4" fmla="*/ 132329 h 613847"/>
                  <a:gd name="connsiteX5" fmla="*/ 701615 w 1247955"/>
                  <a:gd name="connsiteY5" fmla="*/ 437128 h 613847"/>
                  <a:gd name="connsiteX6" fmla="*/ 879893 w 1247955"/>
                  <a:gd name="connsiteY6" fmla="*/ 603905 h 613847"/>
                  <a:gd name="connsiteX7" fmla="*/ 1247955 w 1247955"/>
                  <a:gd name="connsiteY7" fmla="*/ 598155 h 613847"/>
                  <a:gd name="connsiteX0" fmla="*/ 0 w 1247955"/>
                  <a:gd name="connsiteY0" fmla="*/ 555155 h 605354"/>
                  <a:gd name="connsiteX1" fmla="*/ 63260 w 1247955"/>
                  <a:gd name="connsiteY1" fmla="*/ 221601 h 605354"/>
                  <a:gd name="connsiteX2" fmla="*/ 132272 w 1247955"/>
                  <a:gd name="connsiteY2" fmla="*/ 31819 h 605354"/>
                  <a:gd name="connsiteX3" fmla="*/ 333555 w 1247955"/>
                  <a:gd name="connsiteY3" fmla="*/ 8816 h 605354"/>
                  <a:gd name="connsiteX4" fmla="*/ 529087 w 1247955"/>
                  <a:gd name="connsiteY4" fmla="*/ 123836 h 605354"/>
                  <a:gd name="connsiteX5" fmla="*/ 701615 w 1247955"/>
                  <a:gd name="connsiteY5" fmla="*/ 428635 h 605354"/>
                  <a:gd name="connsiteX6" fmla="*/ 879893 w 1247955"/>
                  <a:gd name="connsiteY6" fmla="*/ 595412 h 605354"/>
                  <a:gd name="connsiteX7" fmla="*/ 1247955 w 1247955"/>
                  <a:gd name="connsiteY7" fmla="*/ 589662 h 605354"/>
                  <a:gd name="connsiteX0" fmla="*/ 0 w 1247955"/>
                  <a:gd name="connsiteY0" fmla="*/ 550372 h 600571"/>
                  <a:gd name="connsiteX1" fmla="*/ 63260 w 1247955"/>
                  <a:gd name="connsiteY1" fmla="*/ 216818 h 600571"/>
                  <a:gd name="connsiteX2" fmla="*/ 132272 w 1247955"/>
                  <a:gd name="connsiteY2" fmla="*/ 44289 h 600571"/>
                  <a:gd name="connsiteX3" fmla="*/ 333555 w 1247955"/>
                  <a:gd name="connsiteY3" fmla="*/ 4033 h 600571"/>
                  <a:gd name="connsiteX4" fmla="*/ 529087 w 1247955"/>
                  <a:gd name="connsiteY4" fmla="*/ 119053 h 600571"/>
                  <a:gd name="connsiteX5" fmla="*/ 701615 w 1247955"/>
                  <a:gd name="connsiteY5" fmla="*/ 423852 h 600571"/>
                  <a:gd name="connsiteX6" fmla="*/ 879893 w 1247955"/>
                  <a:gd name="connsiteY6" fmla="*/ 590629 h 600571"/>
                  <a:gd name="connsiteX7" fmla="*/ 1247955 w 1247955"/>
                  <a:gd name="connsiteY7" fmla="*/ 584879 h 600571"/>
                  <a:gd name="connsiteX0" fmla="*/ 0 w 1247955"/>
                  <a:gd name="connsiteY0" fmla="*/ 560398 h 610597"/>
                  <a:gd name="connsiteX1" fmla="*/ 63260 w 1247955"/>
                  <a:gd name="connsiteY1" fmla="*/ 226844 h 610597"/>
                  <a:gd name="connsiteX2" fmla="*/ 138023 w 1247955"/>
                  <a:gd name="connsiteY2" fmla="*/ 25561 h 610597"/>
                  <a:gd name="connsiteX3" fmla="*/ 333555 w 1247955"/>
                  <a:gd name="connsiteY3" fmla="*/ 14059 h 610597"/>
                  <a:gd name="connsiteX4" fmla="*/ 529087 w 1247955"/>
                  <a:gd name="connsiteY4" fmla="*/ 129079 h 610597"/>
                  <a:gd name="connsiteX5" fmla="*/ 701615 w 1247955"/>
                  <a:gd name="connsiteY5" fmla="*/ 433878 h 610597"/>
                  <a:gd name="connsiteX6" fmla="*/ 879893 w 1247955"/>
                  <a:gd name="connsiteY6" fmla="*/ 600655 h 610597"/>
                  <a:gd name="connsiteX7" fmla="*/ 1247955 w 1247955"/>
                  <a:gd name="connsiteY7" fmla="*/ 594905 h 610597"/>
                  <a:gd name="connsiteX0" fmla="*/ 0 w 1247955"/>
                  <a:gd name="connsiteY0" fmla="*/ 549756 h 599955"/>
                  <a:gd name="connsiteX1" fmla="*/ 63260 w 1247955"/>
                  <a:gd name="connsiteY1" fmla="*/ 216202 h 599955"/>
                  <a:gd name="connsiteX2" fmla="*/ 138023 w 1247955"/>
                  <a:gd name="connsiteY2" fmla="*/ 14919 h 599955"/>
                  <a:gd name="connsiteX3" fmla="*/ 322053 w 1247955"/>
                  <a:gd name="connsiteY3" fmla="*/ 26421 h 599955"/>
                  <a:gd name="connsiteX4" fmla="*/ 529087 w 1247955"/>
                  <a:gd name="connsiteY4" fmla="*/ 118437 h 599955"/>
                  <a:gd name="connsiteX5" fmla="*/ 701615 w 1247955"/>
                  <a:gd name="connsiteY5" fmla="*/ 423236 h 599955"/>
                  <a:gd name="connsiteX6" fmla="*/ 879893 w 1247955"/>
                  <a:gd name="connsiteY6" fmla="*/ 590013 h 599955"/>
                  <a:gd name="connsiteX7" fmla="*/ 1247955 w 1247955"/>
                  <a:gd name="connsiteY7" fmla="*/ 584263 h 599955"/>
                  <a:gd name="connsiteX0" fmla="*/ 0 w 1247955"/>
                  <a:gd name="connsiteY0" fmla="*/ 551165 h 601364"/>
                  <a:gd name="connsiteX1" fmla="*/ 63260 w 1247955"/>
                  <a:gd name="connsiteY1" fmla="*/ 217611 h 601364"/>
                  <a:gd name="connsiteX2" fmla="*/ 138023 w 1247955"/>
                  <a:gd name="connsiteY2" fmla="*/ 16328 h 601364"/>
                  <a:gd name="connsiteX3" fmla="*/ 322053 w 1247955"/>
                  <a:gd name="connsiteY3" fmla="*/ 27830 h 601364"/>
                  <a:gd name="connsiteX4" fmla="*/ 506083 w 1247955"/>
                  <a:gd name="connsiteY4" fmla="*/ 154351 h 601364"/>
                  <a:gd name="connsiteX5" fmla="*/ 701615 w 1247955"/>
                  <a:gd name="connsiteY5" fmla="*/ 424645 h 601364"/>
                  <a:gd name="connsiteX6" fmla="*/ 879893 w 1247955"/>
                  <a:gd name="connsiteY6" fmla="*/ 591422 h 601364"/>
                  <a:gd name="connsiteX7" fmla="*/ 1247955 w 1247955"/>
                  <a:gd name="connsiteY7" fmla="*/ 585672 h 601364"/>
                  <a:gd name="connsiteX0" fmla="*/ 0 w 1247955"/>
                  <a:gd name="connsiteY0" fmla="*/ 589156 h 639355"/>
                  <a:gd name="connsiteX1" fmla="*/ 63260 w 1247955"/>
                  <a:gd name="connsiteY1" fmla="*/ 255602 h 639355"/>
                  <a:gd name="connsiteX2" fmla="*/ 138023 w 1247955"/>
                  <a:gd name="connsiteY2" fmla="*/ 54319 h 639355"/>
                  <a:gd name="connsiteX3" fmla="*/ 327804 w 1247955"/>
                  <a:gd name="connsiteY3" fmla="*/ 8311 h 639355"/>
                  <a:gd name="connsiteX4" fmla="*/ 506083 w 1247955"/>
                  <a:gd name="connsiteY4" fmla="*/ 192342 h 639355"/>
                  <a:gd name="connsiteX5" fmla="*/ 701615 w 1247955"/>
                  <a:gd name="connsiteY5" fmla="*/ 462636 h 639355"/>
                  <a:gd name="connsiteX6" fmla="*/ 879893 w 1247955"/>
                  <a:gd name="connsiteY6" fmla="*/ 629413 h 639355"/>
                  <a:gd name="connsiteX7" fmla="*/ 1247955 w 1247955"/>
                  <a:gd name="connsiteY7" fmla="*/ 623663 h 639355"/>
                  <a:gd name="connsiteX0" fmla="*/ 0 w 1247955"/>
                  <a:gd name="connsiteY0" fmla="*/ 607946 h 658145"/>
                  <a:gd name="connsiteX1" fmla="*/ 63260 w 1247955"/>
                  <a:gd name="connsiteY1" fmla="*/ 274392 h 658145"/>
                  <a:gd name="connsiteX2" fmla="*/ 132273 w 1247955"/>
                  <a:gd name="connsiteY2" fmla="*/ 27101 h 658145"/>
                  <a:gd name="connsiteX3" fmla="*/ 327804 w 1247955"/>
                  <a:gd name="connsiteY3" fmla="*/ 27101 h 658145"/>
                  <a:gd name="connsiteX4" fmla="*/ 506083 w 1247955"/>
                  <a:gd name="connsiteY4" fmla="*/ 211132 h 658145"/>
                  <a:gd name="connsiteX5" fmla="*/ 701615 w 1247955"/>
                  <a:gd name="connsiteY5" fmla="*/ 481426 h 658145"/>
                  <a:gd name="connsiteX6" fmla="*/ 879893 w 1247955"/>
                  <a:gd name="connsiteY6" fmla="*/ 648203 h 658145"/>
                  <a:gd name="connsiteX7" fmla="*/ 1247955 w 1247955"/>
                  <a:gd name="connsiteY7" fmla="*/ 642453 h 658145"/>
                  <a:gd name="connsiteX0" fmla="*/ 0 w 1247955"/>
                  <a:gd name="connsiteY0" fmla="*/ 598705 h 648904"/>
                  <a:gd name="connsiteX1" fmla="*/ 63260 w 1247955"/>
                  <a:gd name="connsiteY1" fmla="*/ 265151 h 648904"/>
                  <a:gd name="connsiteX2" fmla="*/ 166778 w 1247955"/>
                  <a:gd name="connsiteY2" fmla="*/ 35113 h 648904"/>
                  <a:gd name="connsiteX3" fmla="*/ 327804 w 1247955"/>
                  <a:gd name="connsiteY3" fmla="*/ 17860 h 648904"/>
                  <a:gd name="connsiteX4" fmla="*/ 506083 w 1247955"/>
                  <a:gd name="connsiteY4" fmla="*/ 201891 h 648904"/>
                  <a:gd name="connsiteX5" fmla="*/ 701615 w 1247955"/>
                  <a:gd name="connsiteY5" fmla="*/ 472185 h 648904"/>
                  <a:gd name="connsiteX6" fmla="*/ 879893 w 1247955"/>
                  <a:gd name="connsiteY6" fmla="*/ 638962 h 648904"/>
                  <a:gd name="connsiteX7" fmla="*/ 1247955 w 1247955"/>
                  <a:gd name="connsiteY7" fmla="*/ 633212 h 648904"/>
                  <a:gd name="connsiteX0" fmla="*/ 0 w 1247955"/>
                  <a:gd name="connsiteY0" fmla="*/ 598705 h 648904"/>
                  <a:gd name="connsiteX1" fmla="*/ 63260 w 1247955"/>
                  <a:gd name="connsiteY1" fmla="*/ 265151 h 648904"/>
                  <a:gd name="connsiteX2" fmla="*/ 166778 w 1247955"/>
                  <a:gd name="connsiteY2" fmla="*/ 35113 h 648904"/>
                  <a:gd name="connsiteX3" fmla="*/ 333554 w 1247955"/>
                  <a:gd name="connsiteY3" fmla="*/ 17860 h 648904"/>
                  <a:gd name="connsiteX4" fmla="*/ 506083 w 1247955"/>
                  <a:gd name="connsiteY4" fmla="*/ 201891 h 648904"/>
                  <a:gd name="connsiteX5" fmla="*/ 701615 w 1247955"/>
                  <a:gd name="connsiteY5" fmla="*/ 472185 h 648904"/>
                  <a:gd name="connsiteX6" fmla="*/ 879893 w 1247955"/>
                  <a:gd name="connsiteY6" fmla="*/ 638962 h 648904"/>
                  <a:gd name="connsiteX7" fmla="*/ 1247955 w 1247955"/>
                  <a:gd name="connsiteY7" fmla="*/ 633212 h 648904"/>
                  <a:gd name="connsiteX0" fmla="*/ 0 w 1247955"/>
                  <a:gd name="connsiteY0" fmla="*/ 598705 h 648904"/>
                  <a:gd name="connsiteX1" fmla="*/ 63260 w 1247955"/>
                  <a:gd name="connsiteY1" fmla="*/ 265151 h 648904"/>
                  <a:gd name="connsiteX2" fmla="*/ 163301 w 1247955"/>
                  <a:gd name="connsiteY2" fmla="*/ 35113 h 648904"/>
                  <a:gd name="connsiteX3" fmla="*/ 333554 w 1247955"/>
                  <a:gd name="connsiteY3" fmla="*/ 17860 h 648904"/>
                  <a:gd name="connsiteX4" fmla="*/ 506083 w 1247955"/>
                  <a:gd name="connsiteY4" fmla="*/ 201891 h 648904"/>
                  <a:gd name="connsiteX5" fmla="*/ 701615 w 1247955"/>
                  <a:gd name="connsiteY5" fmla="*/ 472185 h 648904"/>
                  <a:gd name="connsiteX6" fmla="*/ 879893 w 1247955"/>
                  <a:gd name="connsiteY6" fmla="*/ 638962 h 648904"/>
                  <a:gd name="connsiteX7" fmla="*/ 1247955 w 1247955"/>
                  <a:gd name="connsiteY7" fmla="*/ 633212 h 648904"/>
                  <a:gd name="connsiteX0" fmla="*/ 0 w 1247955"/>
                  <a:gd name="connsiteY0" fmla="*/ 598526 h 648725"/>
                  <a:gd name="connsiteX1" fmla="*/ 38922 w 1247955"/>
                  <a:gd name="connsiteY1" fmla="*/ 261495 h 648725"/>
                  <a:gd name="connsiteX2" fmla="*/ 163301 w 1247955"/>
                  <a:gd name="connsiteY2" fmla="*/ 34934 h 648725"/>
                  <a:gd name="connsiteX3" fmla="*/ 333554 w 1247955"/>
                  <a:gd name="connsiteY3" fmla="*/ 17681 h 648725"/>
                  <a:gd name="connsiteX4" fmla="*/ 506083 w 1247955"/>
                  <a:gd name="connsiteY4" fmla="*/ 201712 h 648725"/>
                  <a:gd name="connsiteX5" fmla="*/ 701615 w 1247955"/>
                  <a:gd name="connsiteY5" fmla="*/ 472006 h 648725"/>
                  <a:gd name="connsiteX6" fmla="*/ 879893 w 1247955"/>
                  <a:gd name="connsiteY6" fmla="*/ 638783 h 648725"/>
                  <a:gd name="connsiteX7" fmla="*/ 1247955 w 1247955"/>
                  <a:gd name="connsiteY7" fmla="*/ 633033 h 648725"/>
                  <a:gd name="connsiteX0" fmla="*/ 0 w 1247955"/>
                  <a:gd name="connsiteY0" fmla="*/ 598526 h 648725"/>
                  <a:gd name="connsiteX1" fmla="*/ 59783 w 1247955"/>
                  <a:gd name="connsiteY1" fmla="*/ 261495 h 648725"/>
                  <a:gd name="connsiteX2" fmla="*/ 163301 w 1247955"/>
                  <a:gd name="connsiteY2" fmla="*/ 34934 h 648725"/>
                  <a:gd name="connsiteX3" fmla="*/ 333554 w 1247955"/>
                  <a:gd name="connsiteY3" fmla="*/ 17681 h 648725"/>
                  <a:gd name="connsiteX4" fmla="*/ 506083 w 1247955"/>
                  <a:gd name="connsiteY4" fmla="*/ 201712 h 648725"/>
                  <a:gd name="connsiteX5" fmla="*/ 701615 w 1247955"/>
                  <a:gd name="connsiteY5" fmla="*/ 472006 h 648725"/>
                  <a:gd name="connsiteX6" fmla="*/ 879893 w 1247955"/>
                  <a:gd name="connsiteY6" fmla="*/ 638783 h 648725"/>
                  <a:gd name="connsiteX7" fmla="*/ 1247955 w 1247955"/>
                  <a:gd name="connsiteY7" fmla="*/ 633033 h 648725"/>
                  <a:gd name="connsiteX0" fmla="*/ 0 w 1247955"/>
                  <a:gd name="connsiteY0" fmla="*/ 598526 h 648725"/>
                  <a:gd name="connsiteX1" fmla="*/ 59783 w 1247955"/>
                  <a:gd name="connsiteY1" fmla="*/ 261495 h 648725"/>
                  <a:gd name="connsiteX2" fmla="*/ 163301 w 1247955"/>
                  <a:gd name="connsiteY2" fmla="*/ 34934 h 648725"/>
                  <a:gd name="connsiteX3" fmla="*/ 333554 w 1247955"/>
                  <a:gd name="connsiteY3" fmla="*/ 17681 h 648725"/>
                  <a:gd name="connsiteX4" fmla="*/ 506083 w 1247955"/>
                  <a:gd name="connsiteY4" fmla="*/ 201712 h 648725"/>
                  <a:gd name="connsiteX5" fmla="*/ 701615 w 1247955"/>
                  <a:gd name="connsiteY5" fmla="*/ 472006 h 648725"/>
                  <a:gd name="connsiteX6" fmla="*/ 879893 w 1247955"/>
                  <a:gd name="connsiteY6" fmla="*/ 638783 h 648725"/>
                  <a:gd name="connsiteX7" fmla="*/ 1247955 w 1247955"/>
                  <a:gd name="connsiteY7" fmla="*/ 633033 h 648725"/>
                  <a:gd name="connsiteX0" fmla="*/ 0 w 1247955"/>
                  <a:gd name="connsiteY0" fmla="*/ 592022 h 642221"/>
                  <a:gd name="connsiteX1" fmla="*/ 59783 w 1247955"/>
                  <a:gd name="connsiteY1" fmla="*/ 254991 h 642221"/>
                  <a:gd name="connsiteX2" fmla="*/ 163301 w 1247955"/>
                  <a:gd name="connsiteY2" fmla="*/ 28430 h 642221"/>
                  <a:gd name="connsiteX3" fmla="*/ 333554 w 1247955"/>
                  <a:gd name="connsiteY3" fmla="*/ 21608 h 642221"/>
                  <a:gd name="connsiteX4" fmla="*/ 506083 w 1247955"/>
                  <a:gd name="connsiteY4" fmla="*/ 195208 h 642221"/>
                  <a:gd name="connsiteX5" fmla="*/ 701615 w 1247955"/>
                  <a:gd name="connsiteY5" fmla="*/ 465502 h 642221"/>
                  <a:gd name="connsiteX6" fmla="*/ 879893 w 1247955"/>
                  <a:gd name="connsiteY6" fmla="*/ 632279 h 642221"/>
                  <a:gd name="connsiteX7" fmla="*/ 1247955 w 1247955"/>
                  <a:gd name="connsiteY7" fmla="*/ 626529 h 642221"/>
                  <a:gd name="connsiteX0" fmla="*/ 0 w 1247955"/>
                  <a:gd name="connsiteY0" fmla="*/ 580754 h 630953"/>
                  <a:gd name="connsiteX1" fmla="*/ 59783 w 1247955"/>
                  <a:gd name="connsiteY1" fmla="*/ 243723 h 630953"/>
                  <a:gd name="connsiteX2" fmla="*/ 163301 w 1247955"/>
                  <a:gd name="connsiteY2" fmla="*/ 17162 h 630953"/>
                  <a:gd name="connsiteX3" fmla="*/ 399613 w 1247955"/>
                  <a:gd name="connsiteY3" fmla="*/ 34678 h 630953"/>
                  <a:gd name="connsiteX4" fmla="*/ 506083 w 1247955"/>
                  <a:gd name="connsiteY4" fmla="*/ 183940 h 630953"/>
                  <a:gd name="connsiteX5" fmla="*/ 701615 w 1247955"/>
                  <a:gd name="connsiteY5" fmla="*/ 454234 h 630953"/>
                  <a:gd name="connsiteX6" fmla="*/ 879893 w 1247955"/>
                  <a:gd name="connsiteY6" fmla="*/ 621011 h 630953"/>
                  <a:gd name="connsiteX7" fmla="*/ 1247955 w 1247955"/>
                  <a:gd name="connsiteY7" fmla="*/ 615261 h 630953"/>
                  <a:gd name="connsiteX0" fmla="*/ 0 w 1247955"/>
                  <a:gd name="connsiteY0" fmla="*/ 600902 h 651101"/>
                  <a:gd name="connsiteX1" fmla="*/ 59783 w 1247955"/>
                  <a:gd name="connsiteY1" fmla="*/ 263871 h 651101"/>
                  <a:gd name="connsiteX2" fmla="*/ 163301 w 1247955"/>
                  <a:gd name="connsiteY2" fmla="*/ 37310 h 651101"/>
                  <a:gd name="connsiteX3" fmla="*/ 302262 w 1247955"/>
                  <a:gd name="connsiteY3" fmla="*/ 16581 h 651101"/>
                  <a:gd name="connsiteX4" fmla="*/ 506083 w 1247955"/>
                  <a:gd name="connsiteY4" fmla="*/ 204088 h 651101"/>
                  <a:gd name="connsiteX5" fmla="*/ 701615 w 1247955"/>
                  <a:gd name="connsiteY5" fmla="*/ 474382 h 651101"/>
                  <a:gd name="connsiteX6" fmla="*/ 879893 w 1247955"/>
                  <a:gd name="connsiteY6" fmla="*/ 641159 h 651101"/>
                  <a:gd name="connsiteX7" fmla="*/ 1247955 w 1247955"/>
                  <a:gd name="connsiteY7" fmla="*/ 635409 h 651101"/>
                  <a:gd name="connsiteX0" fmla="*/ 0 w 1247955"/>
                  <a:gd name="connsiteY0" fmla="*/ 593531 h 643730"/>
                  <a:gd name="connsiteX1" fmla="*/ 59783 w 1247955"/>
                  <a:gd name="connsiteY1" fmla="*/ 256500 h 643730"/>
                  <a:gd name="connsiteX2" fmla="*/ 163301 w 1247955"/>
                  <a:gd name="connsiteY2" fmla="*/ 29939 h 643730"/>
                  <a:gd name="connsiteX3" fmla="*/ 302262 w 1247955"/>
                  <a:gd name="connsiteY3" fmla="*/ 9210 h 643730"/>
                  <a:gd name="connsiteX4" fmla="*/ 506083 w 1247955"/>
                  <a:gd name="connsiteY4" fmla="*/ 196717 h 643730"/>
                  <a:gd name="connsiteX5" fmla="*/ 701615 w 1247955"/>
                  <a:gd name="connsiteY5" fmla="*/ 467011 h 643730"/>
                  <a:gd name="connsiteX6" fmla="*/ 879893 w 1247955"/>
                  <a:gd name="connsiteY6" fmla="*/ 633788 h 643730"/>
                  <a:gd name="connsiteX7" fmla="*/ 1247955 w 1247955"/>
                  <a:gd name="connsiteY7" fmla="*/ 628038 h 643730"/>
                  <a:gd name="connsiteX0" fmla="*/ 0 w 1247955"/>
                  <a:gd name="connsiteY0" fmla="*/ 596433 h 646632"/>
                  <a:gd name="connsiteX1" fmla="*/ 59783 w 1247955"/>
                  <a:gd name="connsiteY1" fmla="*/ 259402 h 646632"/>
                  <a:gd name="connsiteX2" fmla="*/ 163301 w 1247955"/>
                  <a:gd name="connsiteY2" fmla="*/ 32841 h 646632"/>
                  <a:gd name="connsiteX3" fmla="*/ 302262 w 1247955"/>
                  <a:gd name="connsiteY3" fmla="*/ 12112 h 646632"/>
                  <a:gd name="connsiteX4" fmla="*/ 506083 w 1247955"/>
                  <a:gd name="connsiteY4" fmla="*/ 199619 h 646632"/>
                  <a:gd name="connsiteX5" fmla="*/ 701615 w 1247955"/>
                  <a:gd name="connsiteY5" fmla="*/ 469913 h 646632"/>
                  <a:gd name="connsiteX6" fmla="*/ 879893 w 1247955"/>
                  <a:gd name="connsiteY6" fmla="*/ 636690 h 646632"/>
                  <a:gd name="connsiteX7" fmla="*/ 1247955 w 1247955"/>
                  <a:gd name="connsiteY7" fmla="*/ 630940 h 646632"/>
                  <a:gd name="connsiteX0" fmla="*/ 0 w 1247955"/>
                  <a:gd name="connsiteY0" fmla="*/ 590739 h 640938"/>
                  <a:gd name="connsiteX1" fmla="*/ 59783 w 1247955"/>
                  <a:gd name="connsiteY1" fmla="*/ 253708 h 640938"/>
                  <a:gd name="connsiteX2" fmla="*/ 163301 w 1247955"/>
                  <a:gd name="connsiteY2" fmla="*/ 27147 h 640938"/>
                  <a:gd name="connsiteX3" fmla="*/ 302262 w 1247955"/>
                  <a:gd name="connsiteY3" fmla="*/ 6418 h 640938"/>
                  <a:gd name="connsiteX4" fmla="*/ 506083 w 1247955"/>
                  <a:gd name="connsiteY4" fmla="*/ 193925 h 640938"/>
                  <a:gd name="connsiteX5" fmla="*/ 701615 w 1247955"/>
                  <a:gd name="connsiteY5" fmla="*/ 464219 h 640938"/>
                  <a:gd name="connsiteX6" fmla="*/ 879893 w 1247955"/>
                  <a:gd name="connsiteY6" fmla="*/ 630996 h 640938"/>
                  <a:gd name="connsiteX7" fmla="*/ 1247955 w 1247955"/>
                  <a:gd name="connsiteY7" fmla="*/ 625246 h 640938"/>
                  <a:gd name="connsiteX0" fmla="*/ 0 w 1247955"/>
                  <a:gd name="connsiteY0" fmla="*/ 595229 h 645428"/>
                  <a:gd name="connsiteX1" fmla="*/ 59783 w 1247955"/>
                  <a:gd name="connsiteY1" fmla="*/ 258198 h 645428"/>
                  <a:gd name="connsiteX2" fmla="*/ 163301 w 1247955"/>
                  <a:gd name="connsiteY2" fmla="*/ 31637 h 645428"/>
                  <a:gd name="connsiteX3" fmla="*/ 264017 w 1247955"/>
                  <a:gd name="connsiteY3" fmla="*/ 3954 h 645428"/>
                  <a:gd name="connsiteX4" fmla="*/ 506083 w 1247955"/>
                  <a:gd name="connsiteY4" fmla="*/ 198415 h 645428"/>
                  <a:gd name="connsiteX5" fmla="*/ 701615 w 1247955"/>
                  <a:gd name="connsiteY5" fmla="*/ 468709 h 645428"/>
                  <a:gd name="connsiteX6" fmla="*/ 879893 w 1247955"/>
                  <a:gd name="connsiteY6" fmla="*/ 635486 h 645428"/>
                  <a:gd name="connsiteX7" fmla="*/ 1247955 w 1247955"/>
                  <a:gd name="connsiteY7" fmla="*/ 629736 h 645428"/>
                  <a:gd name="connsiteX0" fmla="*/ 0 w 1247955"/>
                  <a:gd name="connsiteY0" fmla="*/ 564259 h 614458"/>
                  <a:gd name="connsiteX1" fmla="*/ 59783 w 1247955"/>
                  <a:gd name="connsiteY1" fmla="*/ 227228 h 614458"/>
                  <a:gd name="connsiteX2" fmla="*/ 163301 w 1247955"/>
                  <a:gd name="connsiteY2" fmla="*/ 667 h 614458"/>
                  <a:gd name="connsiteX3" fmla="*/ 506083 w 1247955"/>
                  <a:gd name="connsiteY3" fmla="*/ 167445 h 614458"/>
                  <a:gd name="connsiteX4" fmla="*/ 701615 w 1247955"/>
                  <a:gd name="connsiteY4" fmla="*/ 437739 h 614458"/>
                  <a:gd name="connsiteX5" fmla="*/ 879893 w 1247955"/>
                  <a:gd name="connsiteY5" fmla="*/ 604516 h 614458"/>
                  <a:gd name="connsiteX6" fmla="*/ 1247955 w 1247955"/>
                  <a:gd name="connsiteY6" fmla="*/ 598766 h 614458"/>
                  <a:gd name="connsiteX0" fmla="*/ 0 w 1247955"/>
                  <a:gd name="connsiteY0" fmla="*/ 595424 h 645623"/>
                  <a:gd name="connsiteX1" fmla="*/ 59783 w 1247955"/>
                  <a:gd name="connsiteY1" fmla="*/ 258393 h 645623"/>
                  <a:gd name="connsiteX2" fmla="*/ 184162 w 1247955"/>
                  <a:gd name="connsiteY2" fmla="*/ 541 h 645623"/>
                  <a:gd name="connsiteX3" fmla="*/ 506083 w 1247955"/>
                  <a:gd name="connsiteY3" fmla="*/ 198610 h 645623"/>
                  <a:gd name="connsiteX4" fmla="*/ 701615 w 1247955"/>
                  <a:gd name="connsiteY4" fmla="*/ 468904 h 645623"/>
                  <a:gd name="connsiteX5" fmla="*/ 879893 w 1247955"/>
                  <a:gd name="connsiteY5" fmla="*/ 635681 h 645623"/>
                  <a:gd name="connsiteX6" fmla="*/ 1247955 w 1247955"/>
                  <a:gd name="connsiteY6" fmla="*/ 629931 h 645623"/>
                  <a:gd name="connsiteX0" fmla="*/ 0 w 1247955"/>
                  <a:gd name="connsiteY0" fmla="*/ 596523 h 646722"/>
                  <a:gd name="connsiteX1" fmla="*/ 59783 w 1247955"/>
                  <a:gd name="connsiteY1" fmla="*/ 259492 h 646722"/>
                  <a:gd name="connsiteX2" fmla="*/ 184162 w 1247955"/>
                  <a:gd name="connsiteY2" fmla="*/ 1640 h 646722"/>
                  <a:gd name="connsiteX3" fmla="*/ 519990 w 1247955"/>
                  <a:gd name="connsiteY3" fmla="*/ 164941 h 646722"/>
                  <a:gd name="connsiteX4" fmla="*/ 701615 w 1247955"/>
                  <a:gd name="connsiteY4" fmla="*/ 470003 h 646722"/>
                  <a:gd name="connsiteX5" fmla="*/ 879893 w 1247955"/>
                  <a:gd name="connsiteY5" fmla="*/ 636780 h 646722"/>
                  <a:gd name="connsiteX6" fmla="*/ 1247955 w 1247955"/>
                  <a:gd name="connsiteY6" fmla="*/ 631030 h 646722"/>
                  <a:gd name="connsiteX0" fmla="*/ 0 w 1247955"/>
                  <a:gd name="connsiteY0" fmla="*/ 596524 h 646723"/>
                  <a:gd name="connsiteX1" fmla="*/ 59783 w 1247955"/>
                  <a:gd name="connsiteY1" fmla="*/ 259493 h 646723"/>
                  <a:gd name="connsiteX2" fmla="*/ 184162 w 1247955"/>
                  <a:gd name="connsiteY2" fmla="*/ 1641 h 646723"/>
                  <a:gd name="connsiteX3" fmla="*/ 554758 w 1247955"/>
                  <a:gd name="connsiteY3" fmla="*/ 164942 h 646723"/>
                  <a:gd name="connsiteX4" fmla="*/ 701615 w 1247955"/>
                  <a:gd name="connsiteY4" fmla="*/ 470004 h 646723"/>
                  <a:gd name="connsiteX5" fmla="*/ 879893 w 1247955"/>
                  <a:gd name="connsiteY5" fmla="*/ 636781 h 646723"/>
                  <a:gd name="connsiteX6" fmla="*/ 1247955 w 1247955"/>
                  <a:gd name="connsiteY6" fmla="*/ 631031 h 646723"/>
                  <a:gd name="connsiteX0" fmla="*/ 0 w 1247955"/>
                  <a:gd name="connsiteY0" fmla="*/ 596517 h 646967"/>
                  <a:gd name="connsiteX1" fmla="*/ 59783 w 1247955"/>
                  <a:gd name="connsiteY1" fmla="*/ 259486 h 646967"/>
                  <a:gd name="connsiteX2" fmla="*/ 184162 w 1247955"/>
                  <a:gd name="connsiteY2" fmla="*/ 1634 h 646967"/>
                  <a:gd name="connsiteX3" fmla="*/ 554758 w 1247955"/>
                  <a:gd name="connsiteY3" fmla="*/ 164935 h 646967"/>
                  <a:gd name="connsiteX4" fmla="*/ 729430 w 1247955"/>
                  <a:gd name="connsiteY4" fmla="*/ 466520 h 646967"/>
                  <a:gd name="connsiteX5" fmla="*/ 879893 w 1247955"/>
                  <a:gd name="connsiteY5" fmla="*/ 636774 h 646967"/>
                  <a:gd name="connsiteX6" fmla="*/ 1247955 w 1247955"/>
                  <a:gd name="connsiteY6" fmla="*/ 631024 h 646967"/>
                  <a:gd name="connsiteX0" fmla="*/ 0 w 1247955"/>
                  <a:gd name="connsiteY0" fmla="*/ 609334 h 659784"/>
                  <a:gd name="connsiteX1" fmla="*/ 59783 w 1247955"/>
                  <a:gd name="connsiteY1" fmla="*/ 272303 h 659784"/>
                  <a:gd name="connsiteX2" fmla="*/ 184162 w 1247955"/>
                  <a:gd name="connsiteY2" fmla="*/ 14451 h 659784"/>
                  <a:gd name="connsiteX3" fmla="*/ 554758 w 1247955"/>
                  <a:gd name="connsiteY3" fmla="*/ 177752 h 659784"/>
                  <a:gd name="connsiteX4" fmla="*/ 729430 w 1247955"/>
                  <a:gd name="connsiteY4" fmla="*/ 479337 h 659784"/>
                  <a:gd name="connsiteX5" fmla="*/ 879893 w 1247955"/>
                  <a:gd name="connsiteY5" fmla="*/ 649591 h 659784"/>
                  <a:gd name="connsiteX6" fmla="*/ 1247955 w 1247955"/>
                  <a:gd name="connsiteY6" fmla="*/ 643841 h 659784"/>
                  <a:gd name="connsiteX0" fmla="*/ 0 w 1247955"/>
                  <a:gd name="connsiteY0" fmla="*/ 606075 h 656525"/>
                  <a:gd name="connsiteX1" fmla="*/ 59783 w 1247955"/>
                  <a:gd name="connsiteY1" fmla="*/ 269044 h 656525"/>
                  <a:gd name="connsiteX2" fmla="*/ 159825 w 1247955"/>
                  <a:gd name="connsiteY2" fmla="*/ 14668 h 656525"/>
                  <a:gd name="connsiteX3" fmla="*/ 554758 w 1247955"/>
                  <a:gd name="connsiteY3" fmla="*/ 174493 h 656525"/>
                  <a:gd name="connsiteX4" fmla="*/ 729430 w 1247955"/>
                  <a:gd name="connsiteY4" fmla="*/ 476078 h 656525"/>
                  <a:gd name="connsiteX5" fmla="*/ 879893 w 1247955"/>
                  <a:gd name="connsiteY5" fmla="*/ 646332 h 656525"/>
                  <a:gd name="connsiteX6" fmla="*/ 1247955 w 1247955"/>
                  <a:gd name="connsiteY6" fmla="*/ 640582 h 656525"/>
                  <a:gd name="connsiteX0" fmla="*/ 0 w 1247955"/>
                  <a:gd name="connsiteY0" fmla="*/ 593083 h 643533"/>
                  <a:gd name="connsiteX1" fmla="*/ 49353 w 1247955"/>
                  <a:gd name="connsiteY1" fmla="*/ 256052 h 643533"/>
                  <a:gd name="connsiteX2" fmla="*/ 159825 w 1247955"/>
                  <a:gd name="connsiteY2" fmla="*/ 1676 h 643533"/>
                  <a:gd name="connsiteX3" fmla="*/ 554758 w 1247955"/>
                  <a:gd name="connsiteY3" fmla="*/ 161501 h 643533"/>
                  <a:gd name="connsiteX4" fmla="*/ 729430 w 1247955"/>
                  <a:gd name="connsiteY4" fmla="*/ 463086 h 643533"/>
                  <a:gd name="connsiteX5" fmla="*/ 879893 w 1247955"/>
                  <a:gd name="connsiteY5" fmla="*/ 633340 h 643533"/>
                  <a:gd name="connsiteX6" fmla="*/ 1247955 w 1247955"/>
                  <a:gd name="connsiteY6" fmla="*/ 627590 h 643533"/>
                  <a:gd name="connsiteX0" fmla="*/ 0 w 1247955"/>
                  <a:gd name="connsiteY0" fmla="*/ 593083 h 643533"/>
                  <a:gd name="connsiteX1" fmla="*/ 49353 w 1247955"/>
                  <a:gd name="connsiteY1" fmla="*/ 256052 h 643533"/>
                  <a:gd name="connsiteX2" fmla="*/ 159825 w 1247955"/>
                  <a:gd name="connsiteY2" fmla="*/ 1676 h 643533"/>
                  <a:gd name="connsiteX3" fmla="*/ 554758 w 1247955"/>
                  <a:gd name="connsiteY3" fmla="*/ 161501 h 643533"/>
                  <a:gd name="connsiteX4" fmla="*/ 729430 w 1247955"/>
                  <a:gd name="connsiteY4" fmla="*/ 463086 h 643533"/>
                  <a:gd name="connsiteX5" fmla="*/ 879893 w 1247955"/>
                  <a:gd name="connsiteY5" fmla="*/ 633340 h 643533"/>
                  <a:gd name="connsiteX6" fmla="*/ 1247955 w 1247955"/>
                  <a:gd name="connsiteY6" fmla="*/ 627590 h 643533"/>
                  <a:gd name="connsiteX0" fmla="*/ 0 w 1247955"/>
                  <a:gd name="connsiteY0" fmla="*/ 593083 h 643533"/>
                  <a:gd name="connsiteX1" fmla="*/ 49353 w 1247955"/>
                  <a:gd name="connsiteY1" fmla="*/ 256052 h 643533"/>
                  <a:gd name="connsiteX2" fmla="*/ 159825 w 1247955"/>
                  <a:gd name="connsiteY2" fmla="*/ 1676 h 643533"/>
                  <a:gd name="connsiteX3" fmla="*/ 554758 w 1247955"/>
                  <a:gd name="connsiteY3" fmla="*/ 161501 h 643533"/>
                  <a:gd name="connsiteX4" fmla="*/ 729430 w 1247955"/>
                  <a:gd name="connsiteY4" fmla="*/ 463086 h 643533"/>
                  <a:gd name="connsiteX5" fmla="*/ 879893 w 1247955"/>
                  <a:gd name="connsiteY5" fmla="*/ 633340 h 643533"/>
                  <a:gd name="connsiteX6" fmla="*/ 1247955 w 1247955"/>
                  <a:gd name="connsiteY6" fmla="*/ 627590 h 643533"/>
                  <a:gd name="connsiteX0" fmla="*/ 0 w 1247955"/>
                  <a:gd name="connsiteY0" fmla="*/ 593082 h 643532"/>
                  <a:gd name="connsiteX1" fmla="*/ 52830 w 1247955"/>
                  <a:gd name="connsiteY1" fmla="*/ 256051 h 643532"/>
                  <a:gd name="connsiteX2" fmla="*/ 159825 w 1247955"/>
                  <a:gd name="connsiteY2" fmla="*/ 1675 h 643532"/>
                  <a:gd name="connsiteX3" fmla="*/ 554758 w 1247955"/>
                  <a:gd name="connsiteY3" fmla="*/ 161500 h 643532"/>
                  <a:gd name="connsiteX4" fmla="*/ 729430 w 1247955"/>
                  <a:gd name="connsiteY4" fmla="*/ 463085 h 643532"/>
                  <a:gd name="connsiteX5" fmla="*/ 879893 w 1247955"/>
                  <a:gd name="connsiteY5" fmla="*/ 633339 h 643532"/>
                  <a:gd name="connsiteX6" fmla="*/ 1247955 w 1247955"/>
                  <a:gd name="connsiteY6" fmla="*/ 627589 h 643532"/>
                  <a:gd name="connsiteX0" fmla="*/ 0 w 1247955"/>
                  <a:gd name="connsiteY0" fmla="*/ 593082 h 643532"/>
                  <a:gd name="connsiteX1" fmla="*/ 52830 w 1247955"/>
                  <a:gd name="connsiteY1" fmla="*/ 256051 h 643532"/>
                  <a:gd name="connsiteX2" fmla="*/ 159825 w 1247955"/>
                  <a:gd name="connsiteY2" fmla="*/ 1675 h 643532"/>
                  <a:gd name="connsiteX3" fmla="*/ 554758 w 1247955"/>
                  <a:gd name="connsiteY3" fmla="*/ 161500 h 643532"/>
                  <a:gd name="connsiteX4" fmla="*/ 729430 w 1247955"/>
                  <a:gd name="connsiteY4" fmla="*/ 463085 h 643532"/>
                  <a:gd name="connsiteX5" fmla="*/ 879893 w 1247955"/>
                  <a:gd name="connsiteY5" fmla="*/ 633339 h 643532"/>
                  <a:gd name="connsiteX6" fmla="*/ 1247955 w 1247955"/>
                  <a:gd name="connsiteY6" fmla="*/ 627589 h 643532"/>
                  <a:gd name="connsiteX0" fmla="*/ 0 w 1247955"/>
                  <a:gd name="connsiteY0" fmla="*/ 599953 h 650403"/>
                  <a:gd name="connsiteX1" fmla="*/ 52830 w 1247955"/>
                  <a:gd name="connsiteY1" fmla="*/ 262922 h 650403"/>
                  <a:gd name="connsiteX2" fmla="*/ 180686 w 1247955"/>
                  <a:gd name="connsiteY2" fmla="*/ 1592 h 650403"/>
                  <a:gd name="connsiteX3" fmla="*/ 554758 w 1247955"/>
                  <a:gd name="connsiteY3" fmla="*/ 168371 h 650403"/>
                  <a:gd name="connsiteX4" fmla="*/ 729430 w 1247955"/>
                  <a:gd name="connsiteY4" fmla="*/ 469956 h 650403"/>
                  <a:gd name="connsiteX5" fmla="*/ 879893 w 1247955"/>
                  <a:gd name="connsiteY5" fmla="*/ 640210 h 650403"/>
                  <a:gd name="connsiteX6" fmla="*/ 1247955 w 1247955"/>
                  <a:gd name="connsiteY6" fmla="*/ 634460 h 650403"/>
                  <a:gd name="connsiteX0" fmla="*/ 0 w 1247955"/>
                  <a:gd name="connsiteY0" fmla="*/ 599953 h 650403"/>
                  <a:gd name="connsiteX1" fmla="*/ 52830 w 1247955"/>
                  <a:gd name="connsiteY1" fmla="*/ 262922 h 650403"/>
                  <a:gd name="connsiteX2" fmla="*/ 180686 w 1247955"/>
                  <a:gd name="connsiteY2" fmla="*/ 1592 h 650403"/>
                  <a:gd name="connsiteX3" fmla="*/ 554758 w 1247955"/>
                  <a:gd name="connsiteY3" fmla="*/ 168371 h 650403"/>
                  <a:gd name="connsiteX4" fmla="*/ 729430 w 1247955"/>
                  <a:gd name="connsiteY4" fmla="*/ 469956 h 650403"/>
                  <a:gd name="connsiteX5" fmla="*/ 879893 w 1247955"/>
                  <a:gd name="connsiteY5" fmla="*/ 640210 h 650403"/>
                  <a:gd name="connsiteX6" fmla="*/ 1247955 w 1247955"/>
                  <a:gd name="connsiteY6" fmla="*/ 634460 h 650403"/>
                  <a:gd name="connsiteX0" fmla="*/ 0 w 1247955"/>
                  <a:gd name="connsiteY0" fmla="*/ 603392 h 653842"/>
                  <a:gd name="connsiteX1" fmla="*/ 52830 w 1247955"/>
                  <a:gd name="connsiteY1" fmla="*/ 266361 h 653842"/>
                  <a:gd name="connsiteX2" fmla="*/ 194593 w 1247955"/>
                  <a:gd name="connsiteY2" fmla="*/ 1554 h 653842"/>
                  <a:gd name="connsiteX3" fmla="*/ 554758 w 1247955"/>
                  <a:gd name="connsiteY3" fmla="*/ 171810 h 653842"/>
                  <a:gd name="connsiteX4" fmla="*/ 729430 w 1247955"/>
                  <a:gd name="connsiteY4" fmla="*/ 473395 h 653842"/>
                  <a:gd name="connsiteX5" fmla="*/ 879893 w 1247955"/>
                  <a:gd name="connsiteY5" fmla="*/ 643649 h 653842"/>
                  <a:gd name="connsiteX6" fmla="*/ 1247955 w 1247955"/>
                  <a:gd name="connsiteY6" fmla="*/ 637899 h 653842"/>
                  <a:gd name="connsiteX0" fmla="*/ 0 w 1247955"/>
                  <a:gd name="connsiteY0" fmla="*/ 603392 h 653842"/>
                  <a:gd name="connsiteX1" fmla="*/ 52830 w 1247955"/>
                  <a:gd name="connsiteY1" fmla="*/ 266361 h 653842"/>
                  <a:gd name="connsiteX2" fmla="*/ 177209 w 1247955"/>
                  <a:gd name="connsiteY2" fmla="*/ 1554 h 653842"/>
                  <a:gd name="connsiteX3" fmla="*/ 554758 w 1247955"/>
                  <a:gd name="connsiteY3" fmla="*/ 171810 h 653842"/>
                  <a:gd name="connsiteX4" fmla="*/ 729430 w 1247955"/>
                  <a:gd name="connsiteY4" fmla="*/ 473395 h 653842"/>
                  <a:gd name="connsiteX5" fmla="*/ 879893 w 1247955"/>
                  <a:gd name="connsiteY5" fmla="*/ 643649 h 653842"/>
                  <a:gd name="connsiteX6" fmla="*/ 1247955 w 1247955"/>
                  <a:gd name="connsiteY6" fmla="*/ 637899 h 653842"/>
                  <a:gd name="connsiteX0" fmla="*/ 0 w 1247955"/>
                  <a:gd name="connsiteY0" fmla="*/ 606833 h 657283"/>
                  <a:gd name="connsiteX1" fmla="*/ 52830 w 1247955"/>
                  <a:gd name="connsiteY1" fmla="*/ 269802 h 657283"/>
                  <a:gd name="connsiteX2" fmla="*/ 180686 w 1247955"/>
                  <a:gd name="connsiteY2" fmla="*/ 1518 h 657283"/>
                  <a:gd name="connsiteX3" fmla="*/ 554758 w 1247955"/>
                  <a:gd name="connsiteY3" fmla="*/ 175251 h 657283"/>
                  <a:gd name="connsiteX4" fmla="*/ 729430 w 1247955"/>
                  <a:gd name="connsiteY4" fmla="*/ 476836 h 657283"/>
                  <a:gd name="connsiteX5" fmla="*/ 879893 w 1247955"/>
                  <a:gd name="connsiteY5" fmla="*/ 647090 h 657283"/>
                  <a:gd name="connsiteX6" fmla="*/ 1247955 w 1247955"/>
                  <a:gd name="connsiteY6" fmla="*/ 641340 h 657283"/>
                  <a:gd name="connsiteX0" fmla="*/ 0 w 1247955"/>
                  <a:gd name="connsiteY0" fmla="*/ 607469 h 657919"/>
                  <a:gd name="connsiteX1" fmla="*/ 52830 w 1247955"/>
                  <a:gd name="connsiteY1" fmla="*/ 270438 h 657919"/>
                  <a:gd name="connsiteX2" fmla="*/ 180686 w 1247955"/>
                  <a:gd name="connsiteY2" fmla="*/ 2154 h 657919"/>
                  <a:gd name="connsiteX3" fmla="*/ 554758 w 1247955"/>
                  <a:gd name="connsiteY3" fmla="*/ 175887 h 657919"/>
                  <a:gd name="connsiteX4" fmla="*/ 729430 w 1247955"/>
                  <a:gd name="connsiteY4" fmla="*/ 477472 h 657919"/>
                  <a:gd name="connsiteX5" fmla="*/ 879893 w 1247955"/>
                  <a:gd name="connsiteY5" fmla="*/ 647726 h 657919"/>
                  <a:gd name="connsiteX6" fmla="*/ 1247955 w 1247955"/>
                  <a:gd name="connsiteY6" fmla="*/ 641976 h 657919"/>
                  <a:gd name="connsiteX0" fmla="*/ 0 w 1247955"/>
                  <a:gd name="connsiteY0" fmla="*/ 607481 h 657931"/>
                  <a:gd name="connsiteX1" fmla="*/ 52830 w 1247955"/>
                  <a:gd name="connsiteY1" fmla="*/ 270450 h 657931"/>
                  <a:gd name="connsiteX2" fmla="*/ 180686 w 1247955"/>
                  <a:gd name="connsiteY2" fmla="*/ 2166 h 657931"/>
                  <a:gd name="connsiteX3" fmla="*/ 547805 w 1247955"/>
                  <a:gd name="connsiteY3" fmla="*/ 161991 h 657931"/>
                  <a:gd name="connsiteX4" fmla="*/ 729430 w 1247955"/>
                  <a:gd name="connsiteY4" fmla="*/ 477484 h 657931"/>
                  <a:gd name="connsiteX5" fmla="*/ 879893 w 1247955"/>
                  <a:gd name="connsiteY5" fmla="*/ 647738 h 657931"/>
                  <a:gd name="connsiteX6" fmla="*/ 1247955 w 1247955"/>
                  <a:gd name="connsiteY6" fmla="*/ 641988 h 657931"/>
                  <a:gd name="connsiteX0" fmla="*/ 0 w 1247955"/>
                  <a:gd name="connsiteY0" fmla="*/ 608741 h 659191"/>
                  <a:gd name="connsiteX1" fmla="*/ 52830 w 1247955"/>
                  <a:gd name="connsiteY1" fmla="*/ 271710 h 659191"/>
                  <a:gd name="connsiteX2" fmla="*/ 180686 w 1247955"/>
                  <a:gd name="connsiteY2" fmla="*/ 3426 h 659191"/>
                  <a:gd name="connsiteX3" fmla="*/ 547805 w 1247955"/>
                  <a:gd name="connsiteY3" fmla="*/ 163251 h 659191"/>
                  <a:gd name="connsiteX4" fmla="*/ 729430 w 1247955"/>
                  <a:gd name="connsiteY4" fmla="*/ 478744 h 659191"/>
                  <a:gd name="connsiteX5" fmla="*/ 879893 w 1247955"/>
                  <a:gd name="connsiteY5" fmla="*/ 648998 h 659191"/>
                  <a:gd name="connsiteX6" fmla="*/ 1247955 w 1247955"/>
                  <a:gd name="connsiteY6" fmla="*/ 643248 h 659191"/>
                  <a:gd name="connsiteX0" fmla="*/ 0 w 1247955"/>
                  <a:gd name="connsiteY0" fmla="*/ 608741 h 659191"/>
                  <a:gd name="connsiteX1" fmla="*/ 52830 w 1247955"/>
                  <a:gd name="connsiteY1" fmla="*/ 271710 h 659191"/>
                  <a:gd name="connsiteX2" fmla="*/ 180686 w 1247955"/>
                  <a:gd name="connsiteY2" fmla="*/ 3426 h 659191"/>
                  <a:gd name="connsiteX3" fmla="*/ 547805 w 1247955"/>
                  <a:gd name="connsiteY3" fmla="*/ 163251 h 659191"/>
                  <a:gd name="connsiteX4" fmla="*/ 729430 w 1247955"/>
                  <a:gd name="connsiteY4" fmla="*/ 478744 h 659191"/>
                  <a:gd name="connsiteX5" fmla="*/ 879893 w 1247955"/>
                  <a:gd name="connsiteY5" fmla="*/ 648998 h 659191"/>
                  <a:gd name="connsiteX6" fmla="*/ 1247955 w 1247955"/>
                  <a:gd name="connsiteY6" fmla="*/ 643248 h 659191"/>
                  <a:gd name="connsiteX0" fmla="*/ 0 w 1247955"/>
                  <a:gd name="connsiteY0" fmla="*/ 612251 h 662701"/>
                  <a:gd name="connsiteX1" fmla="*/ 52830 w 1247955"/>
                  <a:gd name="connsiteY1" fmla="*/ 275220 h 662701"/>
                  <a:gd name="connsiteX2" fmla="*/ 180686 w 1247955"/>
                  <a:gd name="connsiteY2" fmla="*/ 6936 h 662701"/>
                  <a:gd name="connsiteX3" fmla="*/ 537375 w 1247955"/>
                  <a:gd name="connsiteY3" fmla="*/ 138947 h 662701"/>
                  <a:gd name="connsiteX4" fmla="*/ 729430 w 1247955"/>
                  <a:gd name="connsiteY4" fmla="*/ 482254 h 662701"/>
                  <a:gd name="connsiteX5" fmla="*/ 879893 w 1247955"/>
                  <a:gd name="connsiteY5" fmla="*/ 652508 h 662701"/>
                  <a:gd name="connsiteX6" fmla="*/ 1247955 w 1247955"/>
                  <a:gd name="connsiteY6" fmla="*/ 646758 h 662701"/>
                  <a:gd name="connsiteX0" fmla="*/ 0 w 1247955"/>
                  <a:gd name="connsiteY0" fmla="*/ 609414 h 659864"/>
                  <a:gd name="connsiteX1" fmla="*/ 52830 w 1247955"/>
                  <a:gd name="connsiteY1" fmla="*/ 272383 h 659864"/>
                  <a:gd name="connsiteX2" fmla="*/ 180686 w 1247955"/>
                  <a:gd name="connsiteY2" fmla="*/ 4099 h 659864"/>
                  <a:gd name="connsiteX3" fmla="*/ 537375 w 1247955"/>
                  <a:gd name="connsiteY3" fmla="*/ 136110 h 659864"/>
                  <a:gd name="connsiteX4" fmla="*/ 739861 w 1247955"/>
                  <a:gd name="connsiteY4" fmla="*/ 479417 h 659864"/>
                  <a:gd name="connsiteX5" fmla="*/ 879893 w 1247955"/>
                  <a:gd name="connsiteY5" fmla="*/ 649671 h 659864"/>
                  <a:gd name="connsiteX6" fmla="*/ 1247955 w 1247955"/>
                  <a:gd name="connsiteY6" fmla="*/ 643921 h 659864"/>
                  <a:gd name="connsiteX0" fmla="*/ 0 w 1247955"/>
                  <a:gd name="connsiteY0" fmla="*/ 610895 h 661345"/>
                  <a:gd name="connsiteX1" fmla="*/ 52830 w 1247955"/>
                  <a:gd name="connsiteY1" fmla="*/ 273864 h 661345"/>
                  <a:gd name="connsiteX2" fmla="*/ 180686 w 1247955"/>
                  <a:gd name="connsiteY2" fmla="*/ 5580 h 661345"/>
                  <a:gd name="connsiteX3" fmla="*/ 537375 w 1247955"/>
                  <a:gd name="connsiteY3" fmla="*/ 137591 h 661345"/>
                  <a:gd name="connsiteX4" fmla="*/ 879893 w 1247955"/>
                  <a:gd name="connsiteY4" fmla="*/ 651152 h 661345"/>
                  <a:gd name="connsiteX5" fmla="*/ 1247955 w 1247955"/>
                  <a:gd name="connsiteY5" fmla="*/ 645402 h 661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47955" h="661345">
                    <a:moveTo>
                      <a:pt x="0" y="610895"/>
                    </a:moveTo>
                    <a:cubicBezTo>
                      <a:pt x="19649" y="489167"/>
                      <a:pt x="22716" y="374750"/>
                      <a:pt x="52830" y="273864"/>
                    </a:cubicBezTo>
                    <a:cubicBezTo>
                      <a:pt x="82944" y="172978"/>
                      <a:pt x="99929" y="28292"/>
                      <a:pt x="180686" y="5580"/>
                    </a:cubicBezTo>
                    <a:cubicBezTo>
                      <a:pt x="261443" y="-17132"/>
                      <a:pt x="420841" y="29996"/>
                      <a:pt x="537375" y="137591"/>
                    </a:cubicBezTo>
                    <a:cubicBezTo>
                      <a:pt x="653909" y="245186"/>
                      <a:pt x="761463" y="566517"/>
                      <a:pt x="879893" y="651152"/>
                    </a:cubicBezTo>
                    <a:cubicBezTo>
                      <a:pt x="964575" y="678569"/>
                      <a:pt x="1066800" y="641569"/>
                      <a:pt x="1247955" y="645402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>
                    <a:solidFill>
                      <a:schemeClr val="tx1"/>
                    </a:solidFill>
                  </a:ln>
                </a:endParaRPr>
              </a:p>
            </p:txBody>
          </p:sp>
          <p:cxnSp>
            <p:nvCxnSpPr>
              <p:cNvPr id="39" name="Straight Connector 38"/>
              <p:cNvCxnSpPr/>
              <p:nvPr/>
            </p:nvCxnSpPr>
            <p:spPr>
              <a:xfrm>
                <a:off x="5069992" y="5517232"/>
                <a:ext cx="1482228" cy="0"/>
              </a:xfrm>
              <a:prstGeom prst="line">
                <a:avLst/>
              </a:prstGeom>
              <a:ln w="1905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TextBox 29"/>
            <p:cNvSpPr txBox="1"/>
            <p:nvPr/>
          </p:nvSpPr>
          <p:spPr>
            <a:xfrm>
              <a:off x="5589908" y="2884406"/>
              <a:ext cx="7104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OUT_A</a:t>
              </a:r>
              <a:endParaRPr lang="en-GB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096386" y="3501510"/>
              <a:ext cx="78213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+mj-lt"/>
                </a:rPr>
                <a:t>threshold</a:t>
              </a:r>
              <a:endParaRPr lang="en-GB" sz="1200" dirty="0"/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 flipH="1" flipV="1">
              <a:off x="5481487" y="3845822"/>
              <a:ext cx="711230" cy="831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5536682" y="5267544"/>
            <a:ext cx="2826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sPHENIX</a:t>
            </a:r>
            <a:r>
              <a:rPr lang="en-US" dirty="0" smtClean="0"/>
              <a:t> GL-1 latency: 4.0uS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9431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7380" y="44530"/>
            <a:ext cx="8928100" cy="432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Modes of Operation</a:t>
            </a:r>
            <a:endParaRPr lang="en-US" sz="24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380" y="764630"/>
            <a:ext cx="8569190" cy="2232000"/>
          </a:xfrm>
          <a:prstGeom prst="rect">
            <a:avLst/>
          </a:prstGeom>
          <a:noFill/>
          <a:ln>
            <a:noFill/>
          </a:ln>
        </p:spPr>
        <p:txBody>
          <a:bodyPr wrap="square" lIns="72000" tIns="36000" rIns="72000" bIns="36000" rtlCol="0" anchor="t" anchorCtr="0">
            <a:noAutofit/>
          </a:bodyPr>
          <a:lstStyle/>
          <a:p>
            <a:pPr marL="177800" indent="-177800" defTabSz="519113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The ITS is planned to be operated in two modes:</a:t>
            </a:r>
          </a:p>
          <a:p>
            <a:pPr lvl="1" defTabSz="519113"/>
            <a:endParaRPr lang="en-US" sz="2000" b="1" dirty="0" smtClean="0">
              <a:solidFill>
                <a:schemeClr val="tx2"/>
              </a:solidFill>
              <a:latin typeface="Calibri Light" panose="020F0302020204030204" pitchFamily="34" charset="0"/>
            </a:endParaRPr>
          </a:p>
          <a:p>
            <a:pPr lvl="1" defTabSz="519113"/>
            <a:r>
              <a:rPr lang="en-US" sz="2000" b="1" i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Triggered mode</a:t>
            </a:r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: Pixels are latched with a short strobe window and read out based on an external trigger.</a:t>
            </a:r>
          </a:p>
          <a:p>
            <a:pPr marL="635000" lvl="1" indent="-177800" defTabSz="519113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2"/>
              </a:solidFill>
              <a:latin typeface="Calibri Light" panose="020F0302020204030204" pitchFamily="34" charset="0"/>
            </a:endParaRPr>
          </a:p>
          <a:p>
            <a:pPr marL="635000" lvl="1" indent="-177800" defTabSz="519113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tx2"/>
              </a:solidFill>
              <a:latin typeface="Calibri Light" panose="020F0302020204030204" pitchFamily="34" charset="0"/>
            </a:endParaRPr>
          </a:p>
          <a:p>
            <a:pPr marL="635000" lvl="1" indent="-177800" defTabSz="519113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2"/>
              </a:solidFill>
              <a:latin typeface="Calibri Light" panose="020F0302020204030204" pitchFamily="34" charset="0"/>
            </a:endParaRPr>
          </a:p>
          <a:p>
            <a:pPr marL="635000" lvl="1" indent="-177800" defTabSz="519113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tx2"/>
              </a:solidFill>
              <a:latin typeface="Calibri Light" panose="020F0302020204030204" pitchFamily="34" charset="0"/>
            </a:endParaRPr>
          </a:p>
          <a:p>
            <a:pPr marL="635000" lvl="1" indent="-177800" defTabSz="519113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tx2"/>
              </a:solidFill>
              <a:latin typeface="Calibri Light" panose="020F0302020204030204" pitchFamily="34" charset="0"/>
            </a:endParaRPr>
          </a:p>
          <a:p>
            <a:pPr marL="635000" lvl="1" indent="-177800" defTabSz="519113">
              <a:buFont typeface="Arial" panose="020B0604020202020204" pitchFamily="34" charset="0"/>
              <a:buChar char="•"/>
            </a:pPr>
            <a:endParaRPr lang="en-US" sz="2000" b="1" dirty="0" smtClean="0">
              <a:solidFill>
                <a:schemeClr val="tx2"/>
              </a:solidFill>
              <a:latin typeface="Calibri Light" panose="020F0302020204030204" pitchFamily="34" charset="0"/>
            </a:endParaRPr>
          </a:p>
          <a:p>
            <a:pPr lvl="1" defTabSz="519113"/>
            <a:endParaRPr lang="en-US" sz="2000" b="1" i="1" dirty="0" smtClean="0">
              <a:solidFill>
                <a:schemeClr val="tx2"/>
              </a:solidFill>
              <a:latin typeface="Calibri Light" panose="020F0302020204030204" pitchFamily="34" charset="0"/>
            </a:endParaRPr>
          </a:p>
          <a:p>
            <a:pPr lvl="1" defTabSz="519113"/>
            <a:r>
              <a:rPr lang="en-US" sz="2000" b="1" i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Continuous mode</a:t>
            </a:r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: Pixels are latched using a long, periodic strobe window and read out.</a:t>
            </a:r>
            <a:endParaRPr lang="en-US" sz="20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7756" t="21044" r="14185" b="62852"/>
          <a:stretch/>
        </p:blipFill>
        <p:spPr>
          <a:xfrm>
            <a:off x="286835" y="2204830"/>
            <a:ext cx="8569190" cy="12961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7691" t="21045" r="14295" b="62767"/>
          <a:stretch/>
        </p:blipFill>
        <p:spPr>
          <a:xfrm>
            <a:off x="286834" y="4869200"/>
            <a:ext cx="8533755" cy="129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2301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508699" y="2997010"/>
            <a:ext cx="456063" cy="1223981"/>
          </a:xfrm>
          <a:prstGeom prst="rect">
            <a:avLst/>
          </a:prstGeom>
          <a:pattFill prst="wdUpDiag">
            <a:fgClr>
              <a:schemeClr val="accent6">
                <a:lumMod val="40000"/>
                <a:lumOff val="60000"/>
              </a:schemeClr>
            </a:fgClr>
            <a:bgClr>
              <a:schemeClr val="bg1"/>
            </a:bgClr>
          </a:pattFill>
          <a:ln w="19050"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>
              <a:latin typeface="Calibri Light" panose="020F03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380" y="44530"/>
            <a:ext cx="8928100" cy="432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Recall </a:t>
            </a:r>
            <a:r>
              <a:rPr lang="en-US" sz="24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– sensor pixel cell timing</a:t>
            </a:r>
            <a:endParaRPr lang="en-US" sz="24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4212520" y="5157260"/>
            <a:ext cx="2880400" cy="844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226936" y="5157260"/>
            <a:ext cx="914400" cy="288000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r>
              <a:rPr lang="en-US" sz="14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Time</a:t>
            </a:r>
          </a:p>
        </p:txBody>
      </p:sp>
      <p:grpSp>
        <p:nvGrpSpPr>
          <p:cNvPr id="172" name="Group 171"/>
          <p:cNvGrpSpPr/>
          <p:nvPr/>
        </p:nvGrpSpPr>
        <p:grpSpPr>
          <a:xfrm>
            <a:off x="4212520" y="2108198"/>
            <a:ext cx="2880400" cy="240652"/>
            <a:chOff x="4572000" y="2468248"/>
            <a:chExt cx="2880400" cy="240652"/>
          </a:xfrm>
        </p:grpSpPr>
        <p:cxnSp>
          <p:nvCxnSpPr>
            <p:cNvPr id="45" name="Straight Connector 44"/>
            <p:cNvCxnSpPr/>
            <p:nvPr/>
          </p:nvCxnSpPr>
          <p:spPr>
            <a:xfrm flipV="1">
              <a:off x="4572000" y="2708821"/>
              <a:ext cx="2880400" cy="79"/>
            </a:xfrm>
            <a:prstGeom prst="line">
              <a:avLst/>
            </a:prstGeom>
            <a:ln w="1905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TextBox 106"/>
            <p:cNvSpPr txBox="1"/>
            <p:nvPr/>
          </p:nvSpPr>
          <p:spPr>
            <a:xfrm>
              <a:off x="4572000" y="2468248"/>
              <a:ext cx="9144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r>
                <a:rPr lang="en-US" sz="1200" dirty="0" smtClean="0">
                  <a:solidFill>
                    <a:schemeClr val="tx2"/>
                  </a:solidFill>
                  <a:latin typeface="Calibri Light" panose="020F0302020204030204" pitchFamily="34" charset="0"/>
                </a:rPr>
                <a:t>Threshold</a:t>
              </a:r>
            </a:p>
          </p:txBody>
        </p:sp>
      </p:grpSp>
      <p:grpSp>
        <p:nvGrpSpPr>
          <p:cNvPr id="171" name="Group 170"/>
          <p:cNvGrpSpPr/>
          <p:nvPr/>
        </p:nvGrpSpPr>
        <p:grpSpPr>
          <a:xfrm>
            <a:off x="4212520" y="1723466"/>
            <a:ext cx="2880145" cy="1057444"/>
            <a:chOff x="4572000" y="2083516"/>
            <a:chExt cx="2880145" cy="1057444"/>
          </a:xfrm>
        </p:grpSpPr>
        <p:sp>
          <p:nvSpPr>
            <p:cNvPr id="22" name="Freeform 21"/>
            <p:cNvSpPr/>
            <p:nvPr/>
          </p:nvSpPr>
          <p:spPr>
            <a:xfrm>
              <a:off x="4572000" y="2083516"/>
              <a:ext cx="2880145" cy="1057444"/>
            </a:xfrm>
            <a:custGeom>
              <a:avLst/>
              <a:gdLst>
                <a:gd name="connsiteX0" fmla="*/ 0 w 4819650"/>
                <a:gd name="connsiteY0" fmla="*/ 972914 h 972914"/>
                <a:gd name="connsiteX1" fmla="*/ 2024062 w 4819650"/>
                <a:gd name="connsiteY1" fmla="*/ 787177 h 972914"/>
                <a:gd name="connsiteX2" fmla="*/ 2990850 w 4819650"/>
                <a:gd name="connsiteY2" fmla="*/ 6127 h 972914"/>
                <a:gd name="connsiteX3" fmla="*/ 3709987 w 4819650"/>
                <a:gd name="connsiteY3" fmla="*/ 434752 h 972914"/>
                <a:gd name="connsiteX4" fmla="*/ 4367212 w 4819650"/>
                <a:gd name="connsiteY4" fmla="*/ 649064 h 972914"/>
                <a:gd name="connsiteX5" fmla="*/ 4819650 w 4819650"/>
                <a:gd name="connsiteY5" fmla="*/ 749077 h 972914"/>
                <a:gd name="connsiteX0" fmla="*/ 0 w 4367212"/>
                <a:gd name="connsiteY0" fmla="*/ 972914 h 972914"/>
                <a:gd name="connsiteX1" fmla="*/ 2024062 w 4367212"/>
                <a:gd name="connsiteY1" fmla="*/ 787177 h 972914"/>
                <a:gd name="connsiteX2" fmla="*/ 2990850 w 4367212"/>
                <a:gd name="connsiteY2" fmla="*/ 6127 h 972914"/>
                <a:gd name="connsiteX3" fmla="*/ 3709987 w 4367212"/>
                <a:gd name="connsiteY3" fmla="*/ 434752 h 972914"/>
                <a:gd name="connsiteX4" fmla="*/ 4367212 w 4367212"/>
                <a:gd name="connsiteY4" fmla="*/ 649064 h 972914"/>
                <a:gd name="connsiteX0" fmla="*/ 0 w 4852987"/>
                <a:gd name="connsiteY0" fmla="*/ 973194 h 973194"/>
                <a:gd name="connsiteX1" fmla="*/ 2024062 w 4852987"/>
                <a:gd name="connsiteY1" fmla="*/ 787457 h 973194"/>
                <a:gd name="connsiteX2" fmla="*/ 2990850 w 4852987"/>
                <a:gd name="connsiteY2" fmla="*/ 6407 h 973194"/>
                <a:gd name="connsiteX3" fmla="*/ 3709987 w 4852987"/>
                <a:gd name="connsiteY3" fmla="*/ 435032 h 973194"/>
                <a:gd name="connsiteX4" fmla="*/ 4852987 w 4852987"/>
                <a:gd name="connsiteY4" fmla="*/ 763644 h 973194"/>
                <a:gd name="connsiteX0" fmla="*/ 0 w 5029199"/>
                <a:gd name="connsiteY0" fmla="*/ 735069 h 828777"/>
                <a:gd name="connsiteX1" fmla="*/ 2200274 w 5029199"/>
                <a:gd name="connsiteY1" fmla="*/ 787457 h 828777"/>
                <a:gd name="connsiteX2" fmla="*/ 3167062 w 5029199"/>
                <a:gd name="connsiteY2" fmla="*/ 6407 h 828777"/>
                <a:gd name="connsiteX3" fmla="*/ 3886199 w 5029199"/>
                <a:gd name="connsiteY3" fmla="*/ 435032 h 828777"/>
                <a:gd name="connsiteX4" fmla="*/ 5029199 w 5029199"/>
                <a:gd name="connsiteY4" fmla="*/ 763644 h 828777"/>
                <a:gd name="connsiteX0" fmla="*/ 0 w 5029199"/>
                <a:gd name="connsiteY0" fmla="*/ 1413361 h 1554924"/>
                <a:gd name="connsiteX1" fmla="*/ 2200274 w 5029199"/>
                <a:gd name="connsiteY1" fmla="*/ 1465749 h 1554924"/>
                <a:gd name="connsiteX2" fmla="*/ 2857499 w 5029199"/>
                <a:gd name="connsiteY2" fmla="*/ 17950 h 1554924"/>
                <a:gd name="connsiteX3" fmla="*/ 3167062 w 5029199"/>
                <a:gd name="connsiteY3" fmla="*/ 684699 h 1554924"/>
                <a:gd name="connsiteX4" fmla="*/ 3886199 w 5029199"/>
                <a:gd name="connsiteY4" fmla="*/ 1113324 h 1554924"/>
                <a:gd name="connsiteX5" fmla="*/ 5029199 w 5029199"/>
                <a:gd name="connsiteY5" fmla="*/ 1441936 h 1554924"/>
                <a:gd name="connsiteX0" fmla="*/ 0 w 5029199"/>
                <a:gd name="connsiteY0" fmla="*/ 1412448 h 1473621"/>
                <a:gd name="connsiteX1" fmla="*/ 2200274 w 5029199"/>
                <a:gd name="connsiteY1" fmla="*/ 1464836 h 1473621"/>
                <a:gd name="connsiteX2" fmla="*/ 2309812 w 5029199"/>
                <a:gd name="connsiteY2" fmla="*/ 1179086 h 1473621"/>
                <a:gd name="connsiteX3" fmla="*/ 2857499 w 5029199"/>
                <a:gd name="connsiteY3" fmla="*/ 17037 h 1473621"/>
                <a:gd name="connsiteX4" fmla="*/ 3167062 w 5029199"/>
                <a:gd name="connsiteY4" fmla="*/ 683786 h 1473621"/>
                <a:gd name="connsiteX5" fmla="*/ 3886199 w 5029199"/>
                <a:gd name="connsiteY5" fmla="*/ 1112411 h 1473621"/>
                <a:gd name="connsiteX6" fmla="*/ 5029199 w 5029199"/>
                <a:gd name="connsiteY6" fmla="*/ 1441023 h 1473621"/>
                <a:gd name="connsiteX0" fmla="*/ 0 w 5029199"/>
                <a:gd name="connsiteY0" fmla="*/ 1412448 h 1483647"/>
                <a:gd name="connsiteX1" fmla="*/ 2200274 w 5029199"/>
                <a:gd name="connsiteY1" fmla="*/ 1464836 h 1483647"/>
                <a:gd name="connsiteX2" fmla="*/ 2728912 w 5029199"/>
                <a:gd name="connsiteY2" fmla="*/ 1331486 h 1483647"/>
                <a:gd name="connsiteX3" fmla="*/ 2857499 w 5029199"/>
                <a:gd name="connsiteY3" fmla="*/ 17037 h 1483647"/>
                <a:gd name="connsiteX4" fmla="*/ 3167062 w 5029199"/>
                <a:gd name="connsiteY4" fmla="*/ 683786 h 1483647"/>
                <a:gd name="connsiteX5" fmla="*/ 3886199 w 5029199"/>
                <a:gd name="connsiteY5" fmla="*/ 1112411 h 1483647"/>
                <a:gd name="connsiteX6" fmla="*/ 5029199 w 5029199"/>
                <a:gd name="connsiteY6" fmla="*/ 1441023 h 1483647"/>
                <a:gd name="connsiteX0" fmla="*/ 0 w 5029199"/>
                <a:gd name="connsiteY0" fmla="*/ 1413361 h 1554924"/>
                <a:gd name="connsiteX1" fmla="*/ 2200274 w 5029199"/>
                <a:gd name="connsiteY1" fmla="*/ 1465749 h 1554924"/>
                <a:gd name="connsiteX2" fmla="*/ 2857499 w 5029199"/>
                <a:gd name="connsiteY2" fmla="*/ 17950 h 1554924"/>
                <a:gd name="connsiteX3" fmla="*/ 3167062 w 5029199"/>
                <a:gd name="connsiteY3" fmla="*/ 684699 h 1554924"/>
                <a:gd name="connsiteX4" fmla="*/ 3886199 w 5029199"/>
                <a:gd name="connsiteY4" fmla="*/ 1113324 h 1554924"/>
                <a:gd name="connsiteX5" fmla="*/ 5029199 w 5029199"/>
                <a:gd name="connsiteY5" fmla="*/ 1441936 h 1554924"/>
                <a:gd name="connsiteX0" fmla="*/ 0 w 5029199"/>
                <a:gd name="connsiteY0" fmla="*/ 1413361 h 1441936"/>
                <a:gd name="connsiteX1" fmla="*/ 2271712 w 5029199"/>
                <a:gd name="connsiteY1" fmla="*/ 1241912 h 1441936"/>
                <a:gd name="connsiteX2" fmla="*/ 2857499 w 5029199"/>
                <a:gd name="connsiteY2" fmla="*/ 17950 h 1441936"/>
                <a:gd name="connsiteX3" fmla="*/ 3167062 w 5029199"/>
                <a:gd name="connsiteY3" fmla="*/ 684699 h 1441936"/>
                <a:gd name="connsiteX4" fmla="*/ 3886199 w 5029199"/>
                <a:gd name="connsiteY4" fmla="*/ 1113324 h 1441936"/>
                <a:gd name="connsiteX5" fmla="*/ 5029199 w 5029199"/>
                <a:gd name="connsiteY5" fmla="*/ 1441936 h 1441936"/>
                <a:gd name="connsiteX0" fmla="*/ 0 w 5029199"/>
                <a:gd name="connsiteY0" fmla="*/ 1414789 h 1443364"/>
                <a:gd name="connsiteX1" fmla="*/ 2271712 w 5029199"/>
                <a:gd name="connsiteY1" fmla="*/ 1243340 h 1443364"/>
                <a:gd name="connsiteX2" fmla="*/ 2857499 w 5029199"/>
                <a:gd name="connsiteY2" fmla="*/ 19378 h 1443364"/>
                <a:gd name="connsiteX3" fmla="*/ 3167062 w 5029199"/>
                <a:gd name="connsiteY3" fmla="*/ 686127 h 1443364"/>
                <a:gd name="connsiteX4" fmla="*/ 5029199 w 5029199"/>
                <a:gd name="connsiteY4" fmla="*/ 1443364 h 1443364"/>
                <a:gd name="connsiteX0" fmla="*/ 0 w 5029199"/>
                <a:gd name="connsiteY0" fmla="*/ 1408818 h 1437393"/>
                <a:gd name="connsiteX1" fmla="*/ 2271712 w 5029199"/>
                <a:gd name="connsiteY1" fmla="*/ 1237369 h 1437393"/>
                <a:gd name="connsiteX2" fmla="*/ 2857499 w 5029199"/>
                <a:gd name="connsiteY2" fmla="*/ 13407 h 1437393"/>
                <a:gd name="connsiteX3" fmla="*/ 3609974 w 5029199"/>
                <a:gd name="connsiteY3" fmla="*/ 975431 h 1437393"/>
                <a:gd name="connsiteX4" fmla="*/ 5029199 w 5029199"/>
                <a:gd name="connsiteY4" fmla="*/ 1437393 h 1437393"/>
                <a:gd name="connsiteX0" fmla="*/ 0 w 5029199"/>
                <a:gd name="connsiteY0" fmla="*/ 1407546 h 1436121"/>
                <a:gd name="connsiteX1" fmla="*/ 2271712 w 5029199"/>
                <a:gd name="connsiteY1" fmla="*/ 1236097 h 1436121"/>
                <a:gd name="connsiteX2" fmla="*/ 2857499 w 5029199"/>
                <a:gd name="connsiteY2" fmla="*/ 12135 h 1436121"/>
                <a:gd name="connsiteX3" fmla="*/ 3552824 w 5029199"/>
                <a:gd name="connsiteY3" fmla="*/ 1074171 h 1436121"/>
                <a:gd name="connsiteX4" fmla="*/ 5029199 w 5029199"/>
                <a:gd name="connsiteY4" fmla="*/ 1436121 h 1436121"/>
                <a:gd name="connsiteX0" fmla="*/ 0 w 5029199"/>
                <a:gd name="connsiteY0" fmla="*/ 1407546 h 1436121"/>
                <a:gd name="connsiteX1" fmla="*/ 1985962 w 5029199"/>
                <a:gd name="connsiteY1" fmla="*/ 1178947 h 1436121"/>
                <a:gd name="connsiteX2" fmla="*/ 2857499 w 5029199"/>
                <a:gd name="connsiteY2" fmla="*/ 12135 h 1436121"/>
                <a:gd name="connsiteX3" fmla="*/ 3552824 w 5029199"/>
                <a:gd name="connsiteY3" fmla="*/ 1074171 h 1436121"/>
                <a:gd name="connsiteX4" fmla="*/ 5029199 w 5029199"/>
                <a:gd name="connsiteY4" fmla="*/ 1436121 h 1436121"/>
                <a:gd name="connsiteX0" fmla="*/ 0 w 5029199"/>
                <a:gd name="connsiteY0" fmla="*/ 1407546 h 1436121"/>
                <a:gd name="connsiteX1" fmla="*/ 1914525 w 5029199"/>
                <a:gd name="connsiteY1" fmla="*/ 1183710 h 1436121"/>
                <a:gd name="connsiteX2" fmla="*/ 2857499 w 5029199"/>
                <a:gd name="connsiteY2" fmla="*/ 12135 h 1436121"/>
                <a:gd name="connsiteX3" fmla="*/ 3552824 w 5029199"/>
                <a:gd name="connsiteY3" fmla="*/ 1074171 h 1436121"/>
                <a:gd name="connsiteX4" fmla="*/ 5029199 w 5029199"/>
                <a:gd name="connsiteY4" fmla="*/ 1436121 h 1436121"/>
                <a:gd name="connsiteX0" fmla="*/ 0 w 5029199"/>
                <a:gd name="connsiteY0" fmla="*/ 1421697 h 1450272"/>
                <a:gd name="connsiteX1" fmla="*/ 1914525 w 5029199"/>
                <a:gd name="connsiteY1" fmla="*/ 1197861 h 1450272"/>
                <a:gd name="connsiteX2" fmla="*/ 2795587 w 5029199"/>
                <a:gd name="connsiteY2" fmla="*/ 11998 h 1450272"/>
                <a:gd name="connsiteX3" fmla="*/ 3552824 w 5029199"/>
                <a:gd name="connsiteY3" fmla="*/ 1088322 h 1450272"/>
                <a:gd name="connsiteX4" fmla="*/ 5029199 w 5029199"/>
                <a:gd name="connsiteY4" fmla="*/ 1450272 h 1450272"/>
                <a:gd name="connsiteX0" fmla="*/ 0 w 5029199"/>
                <a:gd name="connsiteY0" fmla="*/ 1409918 h 1438493"/>
                <a:gd name="connsiteX1" fmla="*/ 1914525 w 5029199"/>
                <a:gd name="connsiteY1" fmla="*/ 1186082 h 1438493"/>
                <a:gd name="connsiteX2" fmla="*/ 2795587 w 5029199"/>
                <a:gd name="connsiteY2" fmla="*/ 219 h 1438493"/>
                <a:gd name="connsiteX3" fmla="*/ 3552824 w 5029199"/>
                <a:gd name="connsiteY3" fmla="*/ 1076543 h 1438493"/>
                <a:gd name="connsiteX4" fmla="*/ 5029199 w 5029199"/>
                <a:gd name="connsiteY4" fmla="*/ 1438493 h 1438493"/>
                <a:gd name="connsiteX0" fmla="*/ 0 w 5029199"/>
                <a:gd name="connsiteY0" fmla="*/ 1409918 h 1438493"/>
                <a:gd name="connsiteX1" fmla="*/ 1914525 w 5029199"/>
                <a:gd name="connsiteY1" fmla="*/ 1186082 h 1438493"/>
                <a:gd name="connsiteX2" fmla="*/ 2795587 w 5029199"/>
                <a:gd name="connsiteY2" fmla="*/ 219 h 1438493"/>
                <a:gd name="connsiteX3" fmla="*/ 3552824 w 5029199"/>
                <a:gd name="connsiteY3" fmla="*/ 1076543 h 1438493"/>
                <a:gd name="connsiteX4" fmla="*/ 5029199 w 5029199"/>
                <a:gd name="connsiteY4" fmla="*/ 1438493 h 1438493"/>
                <a:gd name="connsiteX0" fmla="*/ 0 w 5029199"/>
                <a:gd name="connsiteY0" fmla="*/ 1409918 h 1438493"/>
                <a:gd name="connsiteX1" fmla="*/ 1914525 w 5029199"/>
                <a:gd name="connsiteY1" fmla="*/ 1186082 h 1438493"/>
                <a:gd name="connsiteX2" fmla="*/ 2795587 w 5029199"/>
                <a:gd name="connsiteY2" fmla="*/ 219 h 1438493"/>
                <a:gd name="connsiteX3" fmla="*/ 3552824 w 5029199"/>
                <a:gd name="connsiteY3" fmla="*/ 1076543 h 1438493"/>
                <a:gd name="connsiteX4" fmla="*/ 5029199 w 5029199"/>
                <a:gd name="connsiteY4" fmla="*/ 1438493 h 1438493"/>
                <a:gd name="connsiteX0" fmla="*/ 0 w 4471986"/>
                <a:gd name="connsiteY0" fmla="*/ 1409918 h 1424205"/>
                <a:gd name="connsiteX1" fmla="*/ 1914525 w 4471986"/>
                <a:gd name="connsiteY1" fmla="*/ 1186082 h 1424205"/>
                <a:gd name="connsiteX2" fmla="*/ 2795587 w 4471986"/>
                <a:gd name="connsiteY2" fmla="*/ 219 h 1424205"/>
                <a:gd name="connsiteX3" fmla="*/ 3552824 w 4471986"/>
                <a:gd name="connsiteY3" fmla="*/ 1076543 h 1424205"/>
                <a:gd name="connsiteX4" fmla="*/ 4471986 w 4471986"/>
                <a:gd name="connsiteY4" fmla="*/ 1424205 h 1424205"/>
                <a:gd name="connsiteX0" fmla="*/ 0 w 4471986"/>
                <a:gd name="connsiteY0" fmla="*/ 1409912 h 1424199"/>
                <a:gd name="connsiteX1" fmla="*/ 1914525 w 4471986"/>
                <a:gd name="connsiteY1" fmla="*/ 1186076 h 1424199"/>
                <a:gd name="connsiteX2" fmla="*/ 2795587 w 4471986"/>
                <a:gd name="connsiteY2" fmla="*/ 213 h 1424199"/>
                <a:gd name="connsiteX3" fmla="*/ 3552824 w 4471986"/>
                <a:gd name="connsiteY3" fmla="*/ 1076537 h 1424199"/>
                <a:gd name="connsiteX4" fmla="*/ 3929062 w 4471986"/>
                <a:gd name="connsiteY4" fmla="*/ 1290850 h 1424199"/>
                <a:gd name="connsiteX5" fmla="*/ 4471986 w 4471986"/>
                <a:gd name="connsiteY5" fmla="*/ 1424199 h 1424199"/>
                <a:gd name="connsiteX0" fmla="*/ 0 w 4471986"/>
                <a:gd name="connsiteY0" fmla="*/ 1409917 h 1424204"/>
                <a:gd name="connsiteX1" fmla="*/ 1914525 w 4471986"/>
                <a:gd name="connsiteY1" fmla="*/ 1186081 h 1424204"/>
                <a:gd name="connsiteX2" fmla="*/ 2795587 w 4471986"/>
                <a:gd name="connsiteY2" fmla="*/ 218 h 1424204"/>
                <a:gd name="connsiteX3" fmla="*/ 3552824 w 4471986"/>
                <a:gd name="connsiteY3" fmla="*/ 1076542 h 1424204"/>
                <a:gd name="connsiteX4" fmla="*/ 4471986 w 4471986"/>
                <a:gd name="connsiteY4" fmla="*/ 1424204 h 1424204"/>
                <a:gd name="connsiteX0" fmla="*/ 0 w 4471986"/>
                <a:gd name="connsiteY0" fmla="*/ 1409955 h 1424242"/>
                <a:gd name="connsiteX1" fmla="*/ 1914525 w 4471986"/>
                <a:gd name="connsiteY1" fmla="*/ 1186119 h 1424242"/>
                <a:gd name="connsiteX2" fmla="*/ 2795587 w 4471986"/>
                <a:gd name="connsiteY2" fmla="*/ 256 h 1424242"/>
                <a:gd name="connsiteX3" fmla="*/ 3424236 w 4471986"/>
                <a:gd name="connsiteY3" fmla="*/ 947993 h 1424242"/>
                <a:gd name="connsiteX4" fmla="*/ 4471986 w 4471986"/>
                <a:gd name="connsiteY4" fmla="*/ 1424242 h 1424242"/>
                <a:gd name="connsiteX0" fmla="*/ 0 w 4471986"/>
                <a:gd name="connsiteY0" fmla="*/ 1410043 h 1424330"/>
                <a:gd name="connsiteX1" fmla="*/ 1914525 w 4471986"/>
                <a:gd name="connsiteY1" fmla="*/ 1186207 h 1424330"/>
                <a:gd name="connsiteX2" fmla="*/ 2795587 w 4471986"/>
                <a:gd name="connsiteY2" fmla="*/ 344 h 1424330"/>
                <a:gd name="connsiteX3" fmla="*/ 3424236 w 4471986"/>
                <a:gd name="connsiteY3" fmla="*/ 948081 h 1424330"/>
                <a:gd name="connsiteX4" fmla="*/ 4471986 w 4471986"/>
                <a:gd name="connsiteY4" fmla="*/ 1424330 h 1424330"/>
                <a:gd name="connsiteX0" fmla="*/ 0 w 4471986"/>
                <a:gd name="connsiteY0" fmla="*/ 1410086 h 1424373"/>
                <a:gd name="connsiteX1" fmla="*/ 1914525 w 4471986"/>
                <a:gd name="connsiteY1" fmla="*/ 1186250 h 1424373"/>
                <a:gd name="connsiteX2" fmla="*/ 2795587 w 4471986"/>
                <a:gd name="connsiteY2" fmla="*/ 387 h 1424373"/>
                <a:gd name="connsiteX3" fmla="*/ 3424236 w 4471986"/>
                <a:gd name="connsiteY3" fmla="*/ 948124 h 1424373"/>
                <a:gd name="connsiteX4" fmla="*/ 4471986 w 4471986"/>
                <a:gd name="connsiteY4" fmla="*/ 1424373 h 1424373"/>
                <a:gd name="connsiteX0" fmla="*/ 0 w 4471986"/>
                <a:gd name="connsiteY0" fmla="*/ 1410086 h 1424373"/>
                <a:gd name="connsiteX1" fmla="*/ 1914525 w 4471986"/>
                <a:gd name="connsiteY1" fmla="*/ 1186250 h 1424373"/>
                <a:gd name="connsiteX2" fmla="*/ 2795587 w 4471986"/>
                <a:gd name="connsiteY2" fmla="*/ 387 h 1424373"/>
                <a:gd name="connsiteX3" fmla="*/ 3424236 w 4471986"/>
                <a:gd name="connsiteY3" fmla="*/ 948124 h 1424373"/>
                <a:gd name="connsiteX4" fmla="*/ 4471986 w 4471986"/>
                <a:gd name="connsiteY4" fmla="*/ 1424373 h 1424373"/>
                <a:gd name="connsiteX0" fmla="*/ 0 w 4471986"/>
                <a:gd name="connsiteY0" fmla="*/ 1410086 h 1424373"/>
                <a:gd name="connsiteX1" fmla="*/ 1914525 w 4471986"/>
                <a:gd name="connsiteY1" fmla="*/ 1186250 h 1424373"/>
                <a:gd name="connsiteX2" fmla="*/ 2795587 w 4471986"/>
                <a:gd name="connsiteY2" fmla="*/ 387 h 1424373"/>
                <a:gd name="connsiteX3" fmla="*/ 3424236 w 4471986"/>
                <a:gd name="connsiteY3" fmla="*/ 948124 h 1424373"/>
                <a:gd name="connsiteX4" fmla="*/ 4471986 w 4471986"/>
                <a:gd name="connsiteY4" fmla="*/ 1424373 h 1424373"/>
                <a:gd name="connsiteX0" fmla="*/ 0 w 4471986"/>
                <a:gd name="connsiteY0" fmla="*/ 1409764 h 1424051"/>
                <a:gd name="connsiteX1" fmla="*/ 1914525 w 4471986"/>
                <a:gd name="connsiteY1" fmla="*/ 1185928 h 1424051"/>
                <a:gd name="connsiteX2" fmla="*/ 2795587 w 4471986"/>
                <a:gd name="connsiteY2" fmla="*/ 65 h 1424051"/>
                <a:gd name="connsiteX3" fmla="*/ 3424236 w 4471986"/>
                <a:gd name="connsiteY3" fmla="*/ 947802 h 1424051"/>
                <a:gd name="connsiteX4" fmla="*/ 4471986 w 4471986"/>
                <a:gd name="connsiteY4" fmla="*/ 1424051 h 1424051"/>
                <a:gd name="connsiteX0" fmla="*/ 0 w 4471986"/>
                <a:gd name="connsiteY0" fmla="*/ 1409764 h 1424051"/>
                <a:gd name="connsiteX1" fmla="*/ 1914525 w 4471986"/>
                <a:gd name="connsiteY1" fmla="*/ 1185928 h 1424051"/>
                <a:gd name="connsiteX2" fmla="*/ 2795587 w 4471986"/>
                <a:gd name="connsiteY2" fmla="*/ 65 h 1424051"/>
                <a:gd name="connsiteX3" fmla="*/ 3424236 w 4471986"/>
                <a:gd name="connsiteY3" fmla="*/ 947802 h 1424051"/>
                <a:gd name="connsiteX4" fmla="*/ 4471986 w 4471986"/>
                <a:gd name="connsiteY4" fmla="*/ 1424051 h 1424051"/>
                <a:gd name="connsiteX0" fmla="*/ 0 w 4471986"/>
                <a:gd name="connsiteY0" fmla="*/ 1412895 h 1427182"/>
                <a:gd name="connsiteX1" fmla="*/ 1552576 w 4471986"/>
                <a:gd name="connsiteY1" fmla="*/ 1240372 h 1427182"/>
                <a:gd name="connsiteX2" fmla="*/ 2795587 w 4471986"/>
                <a:gd name="connsiteY2" fmla="*/ 3196 h 1427182"/>
                <a:gd name="connsiteX3" fmla="*/ 3424236 w 4471986"/>
                <a:gd name="connsiteY3" fmla="*/ 950933 h 1427182"/>
                <a:gd name="connsiteX4" fmla="*/ 4471986 w 4471986"/>
                <a:gd name="connsiteY4" fmla="*/ 1427182 h 1427182"/>
                <a:gd name="connsiteX0" fmla="*/ 0 w 4471986"/>
                <a:gd name="connsiteY0" fmla="*/ 1409849 h 1424136"/>
                <a:gd name="connsiteX1" fmla="*/ 1552576 w 4471986"/>
                <a:gd name="connsiteY1" fmla="*/ 1237326 h 1424136"/>
                <a:gd name="connsiteX2" fmla="*/ 2795587 w 4471986"/>
                <a:gd name="connsiteY2" fmla="*/ 150 h 1424136"/>
                <a:gd name="connsiteX3" fmla="*/ 3424236 w 4471986"/>
                <a:gd name="connsiteY3" fmla="*/ 947887 h 1424136"/>
                <a:gd name="connsiteX4" fmla="*/ 4471986 w 4471986"/>
                <a:gd name="connsiteY4" fmla="*/ 1424136 h 1424136"/>
                <a:gd name="connsiteX0" fmla="*/ 0 w 4471986"/>
                <a:gd name="connsiteY0" fmla="*/ 1543582 h 1557869"/>
                <a:gd name="connsiteX1" fmla="*/ 1552576 w 4471986"/>
                <a:gd name="connsiteY1" fmla="*/ 1371059 h 1557869"/>
                <a:gd name="connsiteX2" fmla="*/ 2795587 w 4471986"/>
                <a:gd name="connsiteY2" fmla="*/ 133883 h 1557869"/>
                <a:gd name="connsiteX3" fmla="*/ 3252290 w 4471986"/>
                <a:gd name="connsiteY3" fmla="*/ 140266 h 1557869"/>
                <a:gd name="connsiteX4" fmla="*/ 3424236 w 4471986"/>
                <a:gd name="connsiteY4" fmla="*/ 1081620 h 1557869"/>
                <a:gd name="connsiteX5" fmla="*/ 4471986 w 4471986"/>
                <a:gd name="connsiteY5" fmla="*/ 1557869 h 1557869"/>
                <a:gd name="connsiteX0" fmla="*/ 0 w 4471986"/>
                <a:gd name="connsiteY0" fmla="*/ 1411898 h 1426185"/>
                <a:gd name="connsiteX1" fmla="*/ 1552576 w 4471986"/>
                <a:gd name="connsiteY1" fmla="*/ 1239375 h 1426185"/>
                <a:gd name="connsiteX2" fmla="*/ 2795587 w 4471986"/>
                <a:gd name="connsiteY2" fmla="*/ 2199 h 1426185"/>
                <a:gd name="connsiteX3" fmla="*/ 3424236 w 4471986"/>
                <a:gd name="connsiteY3" fmla="*/ 949936 h 1426185"/>
                <a:gd name="connsiteX4" fmla="*/ 4471986 w 4471986"/>
                <a:gd name="connsiteY4" fmla="*/ 1426185 h 1426185"/>
                <a:gd name="connsiteX0" fmla="*/ 0 w 4471986"/>
                <a:gd name="connsiteY0" fmla="*/ 1411898 h 1426185"/>
                <a:gd name="connsiteX1" fmla="*/ 1552576 w 4471986"/>
                <a:gd name="connsiteY1" fmla="*/ 1239375 h 1426185"/>
                <a:gd name="connsiteX2" fmla="*/ 2519362 w 4471986"/>
                <a:gd name="connsiteY2" fmla="*/ 2199 h 1426185"/>
                <a:gd name="connsiteX3" fmla="*/ 3424236 w 4471986"/>
                <a:gd name="connsiteY3" fmla="*/ 949936 h 1426185"/>
                <a:gd name="connsiteX4" fmla="*/ 4471986 w 4471986"/>
                <a:gd name="connsiteY4" fmla="*/ 1426185 h 1426185"/>
                <a:gd name="connsiteX0" fmla="*/ 0 w 4471986"/>
                <a:gd name="connsiteY0" fmla="*/ 1409707 h 1423994"/>
                <a:gd name="connsiteX1" fmla="*/ 1552576 w 4471986"/>
                <a:gd name="connsiteY1" fmla="*/ 1237184 h 1423994"/>
                <a:gd name="connsiteX2" fmla="*/ 2519362 w 4471986"/>
                <a:gd name="connsiteY2" fmla="*/ 8 h 1423994"/>
                <a:gd name="connsiteX3" fmla="*/ 3424236 w 4471986"/>
                <a:gd name="connsiteY3" fmla="*/ 947745 h 1423994"/>
                <a:gd name="connsiteX4" fmla="*/ 4471986 w 4471986"/>
                <a:gd name="connsiteY4" fmla="*/ 1423994 h 1423994"/>
                <a:gd name="connsiteX0" fmla="*/ 0 w 4471986"/>
                <a:gd name="connsiteY0" fmla="*/ 1409710 h 1423997"/>
                <a:gd name="connsiteX1" fmla="*/ 1552576 w 4471986"/>
                <a:gd name="connsiteY1" fmla="*/ 1237187 h 1423997"/>
                <a:gd name="connsiteX2" fmla="*/ 2519362 w 4471986"/>
                <a:gd name="connsiteY2" fmla="*/ 11 h 1423997"/>
                <a:gd name="connsiteX3" fmla="*/ 3424236 w 4471986"/>
                <a:gd name="connsiteY3" fmla="*/ 947748 h 1423997"/>
                <a:gd name="connsiteX4" fmla="*/ 4471986 w 4471986"/>
                <a:gd name="connsiteY4" fmla="*/ 1423997 h 1423997"/>
                <a:gd name="connsiteX0" fmla="*/ 0 w 4471986"/>
                <a:gd name="connsiteY0" fmla="*/ 1409710 h 1423997"/>
                <a:gd name="connsiteX1" fmla="*/ 1552576 w 4471986"/>
                <a:gd name="connsiteY1" fmla="*/ 1237187 h 1423997"/>
                <a:gd name="connsiteX2" fmla="*/ 2519362 w 4471986"/>
                <a:gd name="connsiteY2" fmla="*/ 11 h 1423997"/>
                <a:gd name="connsiteX3" fmla="*/ 3424236 w 4471986"/>
                <a:gd name="connsiteY3" fmla="*/ 947748 h 1423997"/>
                <a:gd name="connsiteX4" fmla="*/ 4471986 w 4471986"/>
                <a:gd name="connsiteY4" fmla="*/ 1423997 h 1423997"/>
                <a:gd name="connsiteX0" fmla="*/ 0 w 4471986"/>
                <a:gd name="connsiteY0" fmla="*/ 1410259 h 1424546"/>
                <a:gd name="connsiteX1" fmla="*/ 1552576 w 4471986"/>
                <a:gd name="connsiteY1" fmla="*/ 1237736 h 1424546"/>
                <a:gd name="connsiteX2" fmla="*/ 2519362 w 4471986"/>
                <a:gd name="connsiteY2" fmla="*/ 560 h 1424546"/>
                <a:gd name="connsiteX3" fmla="*/ 3348036 w 4471986"/>
                <a:gd name="connsiteY3" fmla="*/ 1082994 h 1424546"/>
                <a:gd name="connsiteX4" fmla="*/ 4471986 w 4471986"/>
                <a:gd name="connsiteY4" fmla="*/ 1424546 h 1424546"/>
                <a:gd name="connsiteX0" fmla="*/ 0 w 4471986"/>
                <a:gd name="connsiteY0" fmla="*/ 1410219 h 1424506"/>
                <a:gd name="connsiteX1" fmla="*/ 1552576 w 4471986"/>
                <a:gd name="connsiteY1" fmla="*/ 1237696 h 1424506"/>
                <a:gd name="connsiteX2" fmla="*/ 2519362 w 4471986"/>
                <a:gd name="connsiteY2" fmla="*/ 520 h 1424506"/>
                <a:gd name="connsiteX3" fmla="*/ 3348036 w 4471986"/>
                <a:gd name="connsiteY3" fmla="*/ 1082954 h 1424506"/>
                <a:gd name="connsiteX4" fmla="*/ 4471986 w 4471986"/>
                <a:gd name="connsiteY4" fmla="*/ 1424506 h 1424506"/>
                <a:gd name="connsiteX0" fmla="*/ 0 w 4471986"/>
                <a:gd name="connsiteY0" fmla="*/ 1410219 h 1424506"/>
                <a:gd name="connsiteX1" fmla="*/ 1552576 w 4471986"/>
                <a:gd name="connsiteY1" fmla="*/ 1237696 h 1424506"/>
                <a:gd name="connsiteX2" fmla="*/ 2519362 w 4471986"/>
                <a:gd name="connsiteY2" fmla="*/ 520 h 1424506"/>
                <a:gd name="connsiteX3" fmla="*/ 3348036 w 4471986"/>
                <a:gd name="connsiteY3" fmla="*/ 1082954 h 1424506"/>
                <a:gd name="connsiteX4" fmla="*/ 4471986 w 4471986"/>
                <a:gd name="connsiteY4" fmla="*/ 1424506 h 1424506"/>
                <a:gd name="connsiteX0" fmla="*/ 0 w 4471986"/>
                <a:gd name="connsiteY0" fmla="*/ 1409870 h 1424157"/>
                <a:gd name="connsiteX1" fmla="*/ 1552576 w 4471986"/>
                <a:gd name="connsiteY1" fmla="*/ 1237347 h 1424157"/>
                <a:gd name="connsiteX2" fmla="*/ 2519362 w 4471986"/>
                <a:gd name="connsiteY2" fmla="*/ 171 h 1424157"/>
                <a:gd name="connsiteX3" fmla="*/ 3643312 w 4471986"/>
                <a:gd name="connsiteY3" fmla="*/ 1146747 h 1424157"/>
                <a:gd name="connsiteX4" fmla="*/ 4471986 w 4471986"/>
                <a:gd name="connsiteY4" fmla="*/ 1424157 h 1424157"/>
                <a:gd name="connsiteX0" fmla="*/ 0 w 4471986"/>
                <a:gd name="connsiteY0" fmla="*/ 1409878 h 1424165"/>
                <a:gd name="connsiteX1" fmla="*/ 1552576 w 4471986"/>
                <a:gd name="connsiteY1" fmla="*/ 1237355 h 1424165"/>
                <a:gd name="connsiteX2" fmla="*/ 2519362 w 4471986"/>
                <a:gd name="connsiteY2" fmla="*/ 179 h 1424165"/>
                <a:gd name="connsiteX3" fmla="*/ 3643312 w 4471986"/>
                <a:gd name="connsiteY3" fmla="*/ 1146755 h 1424165"/>
                <a:gd name="connsiteX4" fmla="*/ 3976190 w 4471986"/>
                <a:gd name="connsiteY4" fmla="*/ 1302219 h 1424165"/>
                <a:gd name="connsiteX5" fmla="*/ 4471986 w 4471986"/>
                <a:gd name="connsiteY5" fmla="*/ 1424165 h 1424165"/>
                <a:gd name="connsiteX0" fmla="*/ 0 w 4471986"/>
                <a:gd name="connsiteY0" fmla="*/ 1409881 h 1424168"/>
                <a:gd name="connsiteX1" fmla="*/ 1552576 w 4471986"/>
                <a:gd name="connsiteY1" fmla="*/ 1237358 h 1424168"/>
                <a:gd name="connsiteX2" fmla="*/ 2519362 w 4471986"/>
                <a:gd name="connsiteY2" fmla="*/ 182 h 1424168"/>
                <a:gd name="connsiteX3" fmla="*/ 3643312 w 4471986"/>
                <a:gd name="connsiteY3" fmla="*/ 1146758 h 1424168"/>
                <a:gd name="connsiteX4" fmla="*/ 4471986 w 4471986"/>
                <a:gd name="connsiteY4" fmla="*/ 1424168 h 1424168"/>
                <a:gd name="connsiteX0" fmla="*/ 0 w 4471986"/>
                <a:gd name="connsiteY0" fmla="*/ 1409881 h 1424168"/>
                <a:gd name="connsiteX1" fmla="*/ 1552576 w 4471986"/>
                <a:gd name="connsiteY1" fmla="*/ 1237358 h 1424168"/>
                <a:gd name="connsiteX2" fmla="*/ 2659608 w 4471986"/>
                <a:gd name="connsiteY2" fmla="*/ 182 h 1424168"/>
                <a:gd name="connsiteX3" fmla="*/ 3643312 w 4471986"/>
                <a:gd name="connsiteY3" fmla="*/ 1146758 h 1424168"/>
                <a:gd name="connsiteX4" fmla="*/ 4471986 w 4471986"/>
                <a:gd name="connsiteY4" fmla="*/ 1424168 h 1424168"/>
                <a:gd name="connsiteX0" fmla="*/ 0 w 4471986"/>
                <a:gd name="connsiteY0" fmla="*/ 1409881 h 1424168"/>
                <a:gd name="connsiteX1" fmla="*/ 1552576 w 4471986"/>
                <a:gd name="connsiteY1" fmla="*/ 1237358 h 1424168"/>
                <a:gd name="connsiteX2" fmla="*/ 2659608 w 4471986"/>
                <a:gd name="connsiteY2" fmla="*/ 182 h 1424168"/>
                <a:gd name="connsiteX3" fmla="*/ 3643312 w 4471986"/>
                <a:gd name="connsiteY3" fmla="*/ 1146758 h 1424168"/>
                <a:gd name="connsiteX4" fmla="*/ 4471986 w 4471986"/>
                <a:gd name="connsiteY4" fmla="*/ 1424168 h 1424168"/>
                <a:gd name="connsiteX0" fmla="*/ 0 w 4471986"/>
                <a:gd name="connsiteY0" fmla="*/ 1409881 h 1424168"/>
                <a:gd name="connsiteX1" fmla="*/ 1552576 w 4471986"/>
                <a:gd name="connsiteY1" fmla="*/ 1237358 h 1424168"/>
                <a:gd name="connsiteX2" fmla="*/ 2659608 w 4471986"/>
                <a:gd name="connsiteY2" fmla="*/ 182 h 1424168"/>
                <a:gd name="connsiteX3" fmla="*/ 3643312 w 4471986"/>
                <a:gd name="connsiteY3" fmla="*/ 1146758 h 1424168"/>
                <a:gd name="connsiteX4" fmla="*/ 4471986 w 4471986"/>
                <a:gd name="connsiteY4" fmla="*/ 1424168 h 1424168"/>
                <a:gd name="connsiteX0" fmla="*/ 0 w 4471986"/>
                <a:gd name="connsiteY0" fmla="*/ 1409881 h 1424168"/>
                <a:gd name="connsiteX1" fmla="*/ 1552576 w 4471986"/>
                <a:gd name="connsiteY1" fmla="*/ 1237358 h 1424168"/>
                <a:gd name="connsiteX2" fmla="*/ 2659608 w 4471986"/>
                <a:gd name="connsiteY2" fmla="*/ 182 h 1424168"/>
                <a:gd name="connsiteX3" fmla="*/ 3643312 w 4471986"/>
                <a:gd name="connsiteY3" fmla="*/ 1146758 h 1424168"/>
                <a:gd name="connsiteX4" fmla="*/ 4471986 w 4471986"/>
                <a:gd name="connsiteY4" fmla="*/ 1424168 h 1424168"/>
                <a:gd name="connsiteX0" fmla="*/ 0 w 5590215"/>
                <a:gd name="connsiteY0" fmla="*/ 1409881 h 1424168"/>
                <a:gd name="connsiteX1" fmla="*/ 1552576 w 5590215"/>
                <a:gd name="connsiteY1" fmla="*/ 1237358 h 1424168"/>
                <a:gd name="connsiteX2" fmla="*/ 2659608 w 5590215"/>
                <a:gd name="connsiteY2" fmla="*/ 182 h 1424168"/>
                <a:gd name="connsiteX3" fmla="*/ 3643312 w 5590215"/>
                <a:gd name="connsiteY3" fmla="*/ 1146758 h 1424168"/>
                <a:gd name="connsiteX4" fmla="*/ 5590215 w 5590215"/>
                <a:gd name="connsiteY4" fmla="*/ 1424168 h 1424168"/>
                <a:gd name="connsiteX0" fmla="*/ 0 w 5590215"/>
                <a:gd name="connsiteY0" fmla="*/ 1409881 h 1424168"/>
                <a:gd name="connsiteX1" fmla="*/ 1552576 w 5590215"/>
                <a:gd name="connsiteY1" fmla="*/ 1237358 h 1424168"/>
                <a:gd name="connsiteX2" fmla="*/ 2659608 w 5590215"/>
                <a:gd name="connsiteY2" fmla="*/ 182 h 1424168"/>
                <a:gd name="connsiteX3" fmla="*/ 3643312 w 5590215"/>
                <a:gd name="connsiteY3" fmla="*/ 1146758 h 1424168"/>
                <a:gd name="connsiteX4" fmla="*/ 5590215 w 5590215"/>
                <a:gd name="connsiteY4" fmla="*/ 1424168 h 1424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90215" h="1424168">
                  <a:moveTo>
                    <a:pt x="0" y="1409881"/>
                  </a:moveTo>
                  <a:cubicBezTo>
                    <a:pt x="841330" y="1401355"/>
                    <a:pt x="1109308" y="1472308"/>
                    <a:pt x="1552576" y="1237358"/>
                  </a:cubicBezTo>
                  <a:cubicBezTo>
                    <a:pt x="1995844" y="1002408"/>
                    <a:pt x="2311152" y="15282"/>
                    <a:pt x="2659608" y="182"/>
                  </a:cubicBezTo>
                  <a:cubicBezTo>
                    <a:pt x="3008064" y="-14918"/>
                    <a:pt x="3154878" y="909427"/>
                    <a:pt x="3643312" y="1146758"/>
                  </a:cubicBezTo>
                  <a:cubicBezTo>
                    <a:pt x="4131747" y="1384089"/>
                    <a:pt x="4366526" y="1368557"/>
                    <a:pt x="5590215" y="142416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 Light" panose="020F0302020204030204" pitchFamily="34" charset="0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4576272" y="2924471"/>
              <a:ext cx="715828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r>
                <a:rPr lang="en-US" sz="1200" dirty="0" smtClean="0">
                  <a:solidFill>
                    <a:schemeClr val="tx2"/>
                  </a:solidFill>
                  <a:latin typeface="Calibri Light" panose="020F0302020204030204" pitchFamily="34" charset="0"/>
                </a:rPr>
                <a:t>Amp. out</a:t>
              </a:r>
            </a:p>
          </p:txBody>
        </p:sp>
      </p:grpSp>
      <p:sp>
        <p:nvSpPr>
          <p:cNvPr id="79" name="Rectangle 78"/>
          <p:cNvSpPr/>
          <p:nvPr/>
        </p:nvSpPr>
        <p:spPr>
          <a:xfrm>
            <a:off x="1547580" y="1268680"/>
            <a:ext cx="1440200" cy="504000"/>
          </a:xfrm>
          <a:prstGeom prst="rect">
            <a:avLst/>
          </a:prstGeom>
          <a:ln w="1905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Sensing node</a:t>
            </a:r>
            <a:endParaRPr lang="en-US" sz="14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1691600" y="2142142"/>
            <a:ext cx="648090" cy="216000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Amplifier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1403560" y="2960979"/>
            <a:ext cx="864120" cy="216000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Comparator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1562772" y="3789020"/>
            <a:ext cx="338320" cy="216000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And</a:t>
            </a:r>
          </a:p>
        </p:txBody>
      </p:sp>
      <p:sp>
        <p:nvSpPr>
          <p:cNvPr id="81" name="Rectangle 80"/>
          <p:cNvSpPr/>
          <p:nvPr/>
        </p:nvSpPr>
        <p:spPr>
          <a:xfrm>
            <a:off x="1331550" y="1053210"/>
            <a:ext cx="1872000" cy="4104050"/>
          </a:xfrm>
          <a:prstGeom prst="rect">
            <a:avLst/>
          </a:prstGeom>
          <a:noFill/>
          <a:ln w="19050">
            <a:solidFill>
              <a:schemeClr val="tx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 Light" panose="020F0302020204030204" pitchFamily="34" charset="0"/>
            </a:endParaRPr>
          </a:p>
        </p:txBody>
      </p:sp>
      <p:cxnSp>
        <p:nvCxnSpPr>
          <p:cNvPr id="83" name="Straight Connector 82"/>
          <p:cNvCxnSpPr/>
          <p:nvPr/>
        </p:nvCxnSpPr>
        <p:spPr>
          <a:xfrm>
            <a:off x="2555808" y="2564870"/>
            <a:ext cx="1" cy="2160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/>
          <p:nvPr/>
        </p:nvCxnSpPr>
        <p:spPr>
          <a:xfrm>
            <a:off x="2267678" y="2564870"/>
            <a:ext cx="1" cy="216000"/>
          </a:xfrm>
          <a:prstGeom prst="line">
            <a:avLst/>
          </a:prstGeom>
          <a:ln w="190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>
            <a:off x="2555809" y="1772680"/>
            <a:ext cx="0" cy="21600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/>
          <p:nvPr/>
        </p:nvCxnSpPr>
        <p:spPr>
          <a:xfrm flipH="1" flipV="1">
            <a:off x="251400" y="2564781"/>
            <a:ext cx="2016280" cy="139"/>
          </a:xfrm>
          <a:prstGeom prst="line">
            <a:avLst/>
          </a:prstGeom>
          <a:ln w="190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/>
          <p:nvPr/>
        </p:nvCxnSpPr>
        <p:spPr>
          <a:xfrm>
            <a:off x="2123659" y="3429020"/>
            <a:ext cx="1" cy="216000"/>
          </a:xfrm>
          <a:prstGeom prst="line">
            <a:avLst/>
          </a:prstGeom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/>
          <p:nvPr/>
        </p:nvCxnSpPr>
        <p:spPr>
          <a:xfrm flipH="1">
            <a:off x="251400" y="3429010"/>
            <a:ext cx="1872262" cy="110"/>
          </a:xfrm>
          <a:prstGeom prst="line">
            <a:avLst/>
          </a:prstGeom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TextBox 136"/>
          <p:cNvSpPr txBox="1"/>
          <p:nvPr/>
        </p:nvSpPr>
        <p:spPr>
          <a:xfrm>
            <a:off x="251400" y="2348830"/>
            <a:ext cx="914400" cy="216000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Threshold</a:t>
            </a:r>
          </a:p>
        </p:txBody>
      </p:sp>
      <p:sp>
        <p:nvSpPr>
          <p:cNvPr id="138" name="TextBox 137"/>
          <p:cNvSpPr txBox="1"/>
          <p:nvPr/>
        </p:nvSpPr>
        <p:spPr>
          <a:xfrm>
            <a:off x="251400" y="3212950"/>
            <a:ext cx="1192492" cy="216000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Strobe window</a:t>
            </a:r>
          </a:p>
        </p:txBody>
      </p:sp>
      <p:cxnSp>
        <p:nvCxnSpPr>
          <p:cNvPr id="140" name="Straight Connector 139"/>
          <p:cNvCxnSpPr/>
          <p:nvPr/>
        </p:nvCxnSpPr>
        <p:spPr>
          <a:xfrm>
            <a:off x="2411700" y="3356979"/>
            <a:ext cx="0" cy="288041"/>
          </a:xfrm>
          <a:prstGeom prst="line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/>
          <p:cNvCxnSpPr/>
          <p:nvPr/>
        </p:nvCxnSpPr>
        <p:spPr>
          <a:xfrm>
            <a:off x="2267679" y="4149080"/>
            <a:ext cx="1" cy="216000"/>
          </a:xfrm>
          <a:prstGeom prst="line">
            <a:avLst/>
          </a:prstGeom>
          <a:ln w="19050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Rectangle 116"/>
          <p:cNvSpPr/>
          <p:nvPr/>
        </p:nvSpPr>
        <p:spPr>
          <a:xfrm>
            <a:off x="1619590" y="4365110"/>
            <a:ext cx="1440200" cy="504000"/>
          </a:xfrm>
          <a:prstGeom prst="rect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Pixel memory</a:t>
            </a:r>
            <a:endParaRPr lang="en-US" sz="14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115" name="Isosceles Triangle 114"/>
          <p:cNvSpPr/>
          <p:nvPr/>
        </p:nvSpPr>
        <p:spPr>
          <a:xfrm rot="10800000">
            <a:off x="2267760" y="1988780"/>
            <a:ext cx="576000" cy="576000"/>
          </a:xfrm>
          <a:prstGeom prst="triangle">
            <a:avLst/>
          </a:prstGeom>
          <a:ln w="1905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 Light" panose="020F0302020204030204" pitchFamily="34" charset="0"/>
            </a:endParaRPr>
          </a:p>
        </p:txBody>
      </p:sp>
      <p:sp>
        <p:nvSpPr>
          <p:cNvPr id="116" name="Isosceles Triangle 115"/>
          <p:cNvSpPr/>
          <p:nvPr/>
        </p:nvSpPr>
        <p:spPr>
          <a:xfrm rot="10800000">
            <a:off x="2123740" y="2780979"/>
            <a:ext cx="576000" cy="576000"/>
          </a:xfrm>
          <a:prstGeom prst="triangle">
            <a:avLst/>
          </a:prstGeom>
          <a:ln w="1905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 Light" panose="020F0302020204030204" pitchFamily="34" charset="0"/>
            </a:endParaRPr>
          </a:p>
        </p:txBody>
      </p:sp>
      <p:sp>
        <p:nvSpPr>
          <p:cNvPr id="80" name="Flowchart: Delay 79"/>
          <p:cNvSpPr/>
          <p:nvPr/>
        </p:nvSpPr>
        <p:spPr>
          <a:xfrm rot="5400000">
            <a:off x="2015720" y="3609020"/>
            <a:ext cx="504000" cy="576000"/>
          </a:xfrm>
          <a:prstGeom prst="flowChartDelay">
            <a:avLst/>
          </a:prstGeom>
          <a:ln w="1905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 Light" panose="020F0302020204030204" pitchFamily="34" charset="0"/>
            </a:endParaRPr>
          </a:p>
        </p:txBody>
      </p:sp>
      <p:sp>
        <p:nvSpPr>
          <p:cNvPr id="141" name="TextBox 140"/>
          <p:cNvSpPr txBox="1"/>
          <p:nvPr/>
        </p:nvSpPr>
        <p:spPr>
          <a:xfrm>
            <a:off x="1331550" y="764610"/>
            <a:ext cx="914400" cy="288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r>
              <a:rPr lang="en-US" sz="14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Pixel cell</a:t>
            </a:r>
          </a:p>
        </p:txBody>
      </p:sp>
      <p:sp>
        <p:nvSpPr>
          <p:cNvPr id="170" name="Line Callout 1 (Accent Bar) 169"/>
          <p:cNvSpPr/>
          <p:nvPr/>
        </p:nvSpPr>
        <p:spPr>
          <a:xfrm>
            <a:off x="7380620" y="3213110"/>
            <a:ext cx="1656000" cy="1008000"/>
          </a:xfrm>
          <a:prstGeom prst="accentCallout1">
            <a:avLst>
              <a:gd name="adj1" fmla="val 49578"/>
              <a:gd name="adj2" fmla="val -829"/>
              <a:gd name="adj3" fmla="val 61070"/>
              <a:gd name="adj4" fmla="val -63326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1200" dirty="0">
                <a:solidFill>
                  <a:srgbClr val="C00000"/>
                </a:solidFill>
                <a:latin typeface="Calibri Light" panose="020F0302020204030204" pitchFamily="34" charset="0"/>
              </a:rPr>
              <a:t>Only pixel with signal higher than threshold DURING the strobe window </a:t>
            </a:r>
            <a:r>
              <a:rPr lang="en-US" sz="1200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will get </a:t>
            </a:r>
            <a:r>
              <a:rPr lang="en-US" sz="1200" dirty="0">
                <a:solidFill>
                  <a:srgbClr val="C00000"/>
                </a:solidFill>
                <a:latin typeface="Calibri Light" panose="020F0302020204030204" pitchFamily="34" charset="0"/>
              </a:rPr>
              <a:t>latched in </a:t>
            </a:r>
            <a:r>
              <a:rPr lang="en-US" sz="1200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memory</a:t>
            </a:r>
            <a:endParaRPr lang="en-US" sz="1200" dirty="0">
              <a:solidFill>
                <a:srgbClr val="C00000"/>
              </a:solidFill>
              <a:latin typeface="Calibri Light" panose="020F0302020204030204" pitchFamily="34" charset="0"/>
            </a:endParaRPr>
          </a:p>
        </p:txBody>
      </p:sp>
      <p:grpSp>
        <p:nvGrpSpPr>
          <p:cNvPr id="179" name="Group 178"/>
          <p:cNvGrpSpPr/>
          <p:nvPr/>
        </p:nvGrpSpPr>
        <p:grpSpPr>
          <a:xfrm>
            <a:off x="4211950" y="2997010"/>
            <a:ext cx="2880970" cy="504000"/>
            <a:chOff x="4571430" y="3645030"/>
            <a:chExt cx="2880970" cy="504000"/>
          </a:xfrm>
        </p:grpSpPr>
        <p:grpSp>
          <p:nvGrpSpPr>
            <p:cNvPr id="78" name="Group 77"/>
            <p:cNvGrpSpPr/>
            <p:nvPr/>
          </p:nvGrpSpPr>
          <p:grpSpPr>
            <a:xfrm>
              <a:off x="4571430" y="3645030"/>
              <a:ext cx="2880970" cy="504000"/>
              <a:chOff x="5089038" y="1988800"/>
              <a:chExt cx="2700910" cy="720100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>
                <a:off x="5089038" y="2708900"/>
                <a:ext cx="923163" cy="0"/>
              </a:xfrm>
              <a:prstGeom prst="line">
                <a:avLst/>
              </a:prstGeom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/>
              <p:cNvCxnSpPr/>
              <p:nvPr/>
            </p:nvCxnSpPr>
            <p:spPr>
              <a:xfrm>
                <a:off x="6012200" y="1988800"/>
                <a:ext cx="0" cy="720100"/>
              </a:xfrm>
              <a:prstGeom prst="line">
                <a:avLst/>
              </a:prstGeom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/>
              <p:cNvCxnSpPr/>
              <p:nvPr/>
            </p:nvCxnSpPr>
            <p:spPr>
              <a:xfrm>
                <a:off x="6732300" y="1988800"/>
                <a:ext cx="0" cy="720100"/>
              </a:xfrm>
              <a:prstGeom prst="line">
                <a:avLst/>
              </a:prstGeom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/>
              <p:cNvCxnSpPr/>
              <p:nvPr/>
            </p:nvCxnSpPr>
            <p:spPr>
              <a:xfrm>
                <a:off x="6012200" y="1988800"/>
                <a:ext cx="720100" cy="0"/>
              </a:xfrm>
              <a:prstGeom prst="line">
                <a:avLst/>
              </a:prstGeom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/>
              <p:cNvCxnSpPr/>
              <p:nvPr/>
            </p:nvCxnSpPr>
            <p:spPr>
              <a:xfrm>
                <a:off x="6732300" y="2708900"/>
                <a:ext cx="1057648" cy="0"/>
              </a:xfrm>
              <a:prstGeom prst="line">
                <a:avLst/>
              </a:prstGeom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4" name="TextBox 173"/>
            <p:cNvSpPr txBox="1"/>
            <p:nvPr/>
          </p:nvSpPr>
          <p:spPr>
            <a:xfrm>
              <a:off x="4571430" y="3924841"/>
              <a:ext cx="9144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r>
                <a:rPr lang="en-US" sz="1200" dirty="0" err="1" smtClean="0">
                  <a:solidFill>
                    <a:schemeClr val="tx2"/>
                  </a:solidFill>
                  <a:latin typeface="Calibri Light" panose="020F0302020204030204" pitchFamily="34" charset="0"/>
                </a:rPr>
                <a:t>Cmp</a:t>
              </a:r>
              <a:r>
                <a:rPr lang="en-US" sz="1200" dirty="0" smtClean="0">
                  <a:solidFill>
                    <a:schemeClr val="tx2"/>
                  </a:solidFill>
                  <a:latin typeface="Calibri Light" panose="020F0302020204030204" pitchFamily="34" charset="0"/>
                </a:rPr>
                <a:t>. out</a:t>
              </a:r>
            </a:p>
          </p:txBody>
        </p:sp>
      </p:grpSp>
      <p:grpSp>
        <p:nvGrpSpPr>
          <p:cNvPr id="180" name="Group 179"/>
          <p:cNvGrpSpPr/>
          <p:nvPr/>
        </p:nvGrpSpPr>
        <p:grpSpPr>
          <a:xfrm>
            <a:off x="4211950" y="3717040"/>
            <a:ext cx="2880970" cy="504040"/>
            <a:chOff x="4571430" y="4365130"/>
            <a:chExt cx="2880970" cy="504040"/>
          </a:xfrm>
        </p:grpSpPr>
        <p:grpSp>
          <p:nvGrpSpPr>
            <p:cNvPr id="155" name="Group 154"/>
            <p:cNvGrpSpPr/>
            <p:nvPr/>
          </p:nvGrpSpPr>
          <p:grpSpPr>
            <a:xfrm>
              <a:off x="4571430" y="4365130"/>
              <a:ext cx="2880970" cy="504040"/>
              <a:chOff x="5089038" y="1988800"/>
              <a:chExt cx="2700910" cy="720157"/>
            </a:xfrm>
          </p:grpSpPr>
          <p:cxnSp>
            <p:nvCxnSpPr>
              <p:cNvPr id="156" name="Straight Connector 155"/>
              <p:cNvCxnSpPr/>
              <p:nvPr/>
            </p:nvCxnSpPr>
            <p:spPr>
              <a:xfrm flipV="1">
                <a:off x="5089038" y="2708830"/>
                <a:ext cx="1215703" cy="70"/>
              </a:xfrm>
              <a:prstGeom prst="line">
                <a:avLst/>
              </a:prstGeom>
              <a:ln w="19050">
                <a:solidFill>
                  <a:srgbClr val="FF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/>
              <p:cNvCxnSpPr/>
              <p:nvPr/>
            </p:nvCxnSpPr>
            <p:spPr>
              <a:xfrm>
                <a:off x="6304741" y="1988800"/>
                <a:ext cx="0" cy="720100"/>
              </a:xfrm>
              <a:prstGeom prst="line">
                <a:avLst/>
              </a:prstGeom>
              <a:ln w="19050">
                <a:solidFill>
                  <a:srgbClr val="FF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/>
              <p:cNvCxnSpPr/>
              <p:nvPr/>
            </p:nvCxnSpPr>
            <p:spPr>
              <a:xfrm>
                <a:off x="6979301" y="1988800"/>
                <a:ext cx="0" cy="720100"/>
              </a:xfrm>
              <a:prstGeom prst="line">
                <a:avLst/>
              </a:prstGeom>
              <a:ln w="19050">
                <a:solidFill>
                  <a:srgbClr val="FF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/>
              <p:cNvCxnSpPr/>
              <p:nvPr/>
            </p:nvCxnSpPr>
            <p:spPr>
              <a:xfrm>
                <a:off x="6304741" y="1988800"/>
                <a:ext cx="674560" cy="0"/>
              </a:xfrm>
              <a:prstGeom prst="line">
                <a:avLst/>
              </a:prstGeom>
              <a:ln w="19050">
                <a:solidFill>
                  <a:srgbClr val="FF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/>
              <p:cNvCxnSpPr/>
              <p:nvPr/>
            </p:nvCxnSpPr>
            <p:spPr>
              <a:xfrm flipV="1">
                <a:off x="6979301" y="2708900"/>
                <a:ext cx="810647" cy="57"/>
              </a:xfrm>
              <a:prstGeom prst="line">
                <a:avLst/>
              </a:prstGeom>
              <a:ln w="19050">
                <a:solidFill>
                  <a:srgbClr val="FF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6" name="TextBox 175"/>
            <p:cNvSpPr txBox="1"/>
            <p:nvPr/>
          </p:nvSpPr>
          <p:spPr>
            <a:xfrm>
              <a:off x="4572000" y="4653170"/>
              <a:ext cx="115201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r>
                <a:rPr lang="en-US" sz="1200" dirty="0" smtClean="0">
                  <a:solidFill>
                    <a:schemeClr val="tx2"/>
                  </a:solidFill>
                  <a:latin typeface="Calibri Light" panose="020F0302020204030204" pitchFamily="34" charset="0"/>
                </a:rPr>
                <a:t>Strobe window</a:t>
              </a:r>
            </a:p>
          </p:txBody>
        </p:sp>
      </p:grpSp>
      <p:grpSp>
        <p:nvGrpSpPr>
          <p:cNvPr id="178" name="Group 177"/>
          <p:cNvGrpSpPr/>
          <p:nvPr/>
        </p:nvGrpSpPr>
        <p:grpSpPr>
          <a:xfrm>
            <a:off x="4212520" y="949730"/>
            <a:ext cx="2905019" cy="614940"/>
            <a:chOff x="4572000" y="1597820"/>
            <a:chExt cx="2905019" cy="614940"/>
          </a:xfrm>
        </p:grpSpPr>
        <p:sp>
          <p:nvSpPr>
            <p:cNvPr id="147" name="Freeform 146"/>
            <p:cNvSpPr/>
            <p:nvPr/>
          </p:nvSpPr>
          <p:spPr>
            <a:xfrm>
              <a:off x="4577918" y="1597820"/>
              <a:ext cx="2899101" cy="614940"/>
            </a:xfrm>
            <a:custGeom>
              <a:avLst/>
              <a:gdLst>
                <a:gd name="connsiteX0" fmla="*/ 0 w 4819650"/>
                <a:gd name="connsiteY0" fmla="*/ 972914 h 972914"/>
                <a:gd name="connsiteX1" fmla="*/ 2024062 w 4819650"/>
                <a:gd name="connsiteY1" fmla="*/ 787177 h 972914"/>
                <a:gd name="connsiteX2" fmla="*/ 2990850 w 4819650"/>
                <a:gd name="connsiteY2" fmla="*/ 6127 h 972914"/>
                <a:gd name="connsiteX3" fmla="*/ 3709987 w 4819650"/>
                <a:gd name="connsiteY3" fmla="*/ 434752 h 972914"/>
                <a:gd name="connsiteX4" fmla="*/ 4367212 w 4819650"/>
                <a:gd name="connsiteY4" fmla="*/ 649064 h 972914"/>
                <a:gd name="connsiteX5" fmla="*/ 4819650 w 4819650"/>
                <a:gd name="connsiteY5" fmla="*/ 749077 h 972914"/>
                <a:gd name="connsiteX0" fmla="*/ 0 w 4367212"/>
                <a:gd name="connsiteY0" fmla="*/ 972914 h 972914"/>
                <a:gd name="connsiteX1" fmla="*/ 2024062 w 4367212"/>
                <a:gd name="connsiteY1" fmla="*/ 787177 h 972914"/>
                <a:gd name="connsiteX2" fmla="*/ 2990850 w 4367212"/>
                <a:gd name="connsiteY2" fmla="*/ 6127 h 972914"/>
                <a:gd name="connsiteX3" fmla="*/ 3709987 w 4367212"/>
                <a:gd name="connsiteY3" fmla="*/ 434752 h 972914"/>
                <a:gd name="connsiteX4" fmla="*/ 4367212 w 4367212"/>
                <a:gd name="connsiteY4" fmla="*/ 649064 h 972914"/>
                <a:gd name="connsiteX0" fmla="*/ 0 w 4852987"/>
                <a:gd name="connsiteY0" fmla="*/ 973194 h 973194"/>
                <a:gd name="connsiteX1" fmla="*/ 2024062 w 4852987"/>
                <a:gd name="connsiteY1" fmla="*/ 787457 h 973194"/>
                <a:gd name="connsiteX2" fmla="*/ 2990850 w 4852987"/>
                <a:gd name="connsiteY2" fmla="*/ 6407 h 973194"/>
                <a:gd name="connsiteX3" fmla="*/ 3709987 w 4852987"/>
                <a:gd name="connsiteY3" fmla="*/ 435032 h 973194"/>
                <a:gd name="connsiteX4" fmla="*/ 4852987 w 4852987"/>
                <a:gd name="connsiteY4" fmla="*/ 763644 h 973194"/>
                <a:gd name="connsiteX0" fmla="*/ 0 w 5029199"/>
                <a:gd name="connsiteY0" fmla="*/ 735069 h 828777"/>
                <a:gd name="connsiteX1" fmla="*/ 2200274 w 5029199"/>
                <a:gd name="connsiteY1" fmla="*/ 787457 h 828777"/>
                <a:gd name="connsiteX2" fmla="*/ 3167062 w 5029199"/>
                <a:gd name="connsiteY2" fmla="*/ 6407 h 828777"/>
                <a:gd name="connsiteX3" fmla="*/ 3886199 w 5029199"/>
                <a:gd name="connsiteY3" fmla="*/ 435032 h 828777"/>
                <a:gd name="connsiteX4" fmla="*/ 5029199 w 5029199"/>
                <a:gd name="connsiteY4" fmla="*/ 763644 h 828777"/>
                <a:gd name="connsiteX0" fmla="*/ 0 w 5029199"/>
                <a:gd name="connsiteY0" fmla="*/ 1413361 h 1554924"/>
                <a:gd name="connsiteX1" fmla="*/ 2200274 w 5029199"/>
                <a:gd name="connsiteY1" fmla="*/ 1465749 h 1554924"/>
                <a:gd name="connsiteX2" fmla="*/ 2857499 w 5029199"/>
                <a:gd name="connsiteY2" fmla="*/ 17950 h 1554924"/>
                <a:gd name="connsiteX3" fmla="*/ 3167062 w 5029199"/>
                <a:gd name="connsiteY3" fmla="*/ 684699 h 1554924"/>
                <a:gd name="connsiteX4" fmla="*/ 3886199 w 5029199"/>
                <a:gd name="connsiteY4" fmla="*/ 1113324 h 1554924"/>
                <a:gd name="connsiteX5" fmla="*/ 5029199 w 5029199"/>
                <a:gd name="connsiteY5" fmla="*/ 1441936 h 1554924"/>
                <a:gd name="connsiteX0" fmla="*/ 0 w 5029199"/>
                <a:gd name="connsiteY0" fmla="*/ 1412448 h 1473621"/>
                <a:gd name="connsiteX1" fmla="*/ 2200274 w 5029199"/>
                <a:gd name="connsiteY1" fmla="*/ 1464836 h 1473621"/>
                <a:gd name="connsiteX2" fmla="*/ 2309812 w 5029199"/>
                <a:gd name="connsiteY2" fmla="*/ 1179086 h 1473621"/>
                <a:gd name="connsiteX3" fmla="*/ 2857499 w 5029199"/>
                <a:gd name="connsiteY3" fmla="*/ 17037 h 1473621"/>
                <a:gd name="connsiteX4" fmla="*/ 3167062 w 5029199"/>
                <a:gd name="connsiteY4" fmla="*/ 683786 h 1473621"/>
                <a:gd name="connsiteX5" fmla="*/ 3886199 w 5029199"/>
                <a:gd name="connsiteY5" fmla="*/ 1112411 h 1473621"/>
                <a:gd name="connsiteX6" fmla="*/ 5029199 w 5029199"/>
                <a:gd name="connsiteY6" fmla="*/ 1441023 h 1473621"/>
                <a:gd name="connsiteX0" fmla="*/ 0 w 5029199"/>
                <a:gd name="connsiteY0" fmla="*/ 1412448 h 1483647"/>
                <a:gd name="connsiteX1" fmla="*/ 2200274 w 5029199"/>
                <a:gd name="connsiteY1" fmla="*/ 1464836 h 1483647"/>
                <a:gd name="connsiteX2" fmla="*/ 2728912 w 5029199"/>
                <a:gd name="connsiteY2" fmla="*/ 1331486 h 1483647"/>
                <a:gd name="connsiteX3" fmla="*/ 2857499 w 5029199"/>
                <a:gd name="connsiteY3" fmla="*/ 17037 h 1483647"/>
                <a:gd name="connsiteX4" fmla="*/ 3167062 w 5029199"/>
                <a:gd name="connsiteY4" fmla="*/ 683786 h 1483647"/>
                <a:gd name="connsiteX5" fmla="*/ 3886199 w 5029199"/>
                <a:gd name="connsiteY5" fmla="*/ 1112411 h 1483647"/>
                <a:gd name="connsiteX6" fmla="*/ 5029199 w 5029199"/>
                <a:gd name="connsiteY6" fmla="*/ 1441023 h 1483647"/>
                <a:gd name="connsiteX0" fmla="*/ 0 w 5029199"/>
                <a:gd name="connsiteY0" fmla="*/ 1413361 h 1554924"/>
                <a:gd name="connsiteX1" fmla="*/ 2200274 w 5029199"/>
                <a:gd name="connsiteY1" fmla="*/ 1465749 h 1554924"/>
                <a:gd name="connsiteX2" fmla="*/ 2857499 w 5029199"/>
                <a:gd name="connsiteY2" fmla="*/ 17950 h 1554924"/>
                <a:gd name="connsiteX3" fmla="*/ 3167062 w 5029199"/>
                <a:gd name="connsiteY3" fmla="*/ 684699 h 1554924"/>
                <a:gd name="connsiteX4" fmla="*/ 3886199 w 5029199"/>
                <a:gd name="connsiteY4" fmla="*/ 1113324 h 1554924"/>
                <a:gd name="connsiteX5" fmla="*/ 5029199 w 5029199"/>
                <a:gd name="connsiteY5" fmla="*/ 1441936 h 1554924"/>
                <a:gd name="connsiteX0" fmla="*/ 0 w 5029199"/>
                <a:gd name="connsiteY0" fmla="*/ 1413361 h 1441936"/>
                <a:gd name="connsiteX1" fmla="*/ 2271712 w 5029199"/>
                <a:gd name="connsiteY1" fmla="*/ 1241912 h 1441936"/>
                <a:gd name="connsiteX2" fmla="*/ 2857499 w 5029199"/>
                <a:gd name="connsiteY2" fmla="*/ 17950 h 1441936"/>
                <a:gd name="connsiteX3" fmla="*/ 3167062 w 5029199"/>
                <a:gd name="connsiteY3" fmla="*/ 684699 h 1441936"/>
                <a:gd name="connsiteX4" fmla="*/ 3886199 w 5029199"/>
                <a:gd name="connsiteY4" fmla="*/ 1113324 h 1441936"/>
                <a:gd name="connsiteX5" fmla="*/ 5029199 w 5029199"/>
                <a:gd name="connsiteY5" fmla="*/ 1441936 h 1441936"/>
                <a:gd name="connsiteX0" fmla="*/ 0 w 5029199"/>
                <a:gd name="connsiteY0" fmla="*/ 1414789 h 1443364"/>
                <a:gd name="connsiteX1" fmla="*/ 2271712 w 5029199"/>
                <a:gd name="connsiteY1" fmla="*/ 1243340 h 1443364"/>
                <a:gd name="connsiteX2" fmla="*/ 2857499 w 5029199"/>
                <a:gd name="connsiteY2" fmla="*/ 19378 h 1443364"/>
                <a:gd name="connsiteX3" fmla="*/ 3167062 w 5029199"/>
                <a:gd name="connsiteY3" fmla="*/ 686127 h 1443364"/>
                <a:gd name="connsiteX4" fmla="*/ 5029199 w 5029199"/>
                <a:gd name="connsiteY4" fmla="*/ 1443364 h 1443364"/>
                <a:gd name="connsiteX0" fmla="*/ 0 w 5029199"/>
                <a:gd name="connsiteY0" fmla="*/ 1408818 h 1437393"/>
                <a:gd name="connsiteX1" fmla="*/ 2271712 w 5029199"/>
                <a:gd name="connsiteY1" fmla="*/ 1237369 h 1437393"/>
                <a:gd name="connsiteX2" fmla="*/ 2857499 w 5029199"/>
                <a:gd name="connsiteY2" fmla="*/ 13407 h 1437393"/>
                <a:gd name="connsiteX3" fmla="*/ 3609974 w 5029199"/>
                <a:gd name="connsiteY3" fmla="*/ 975431 h 1437393"/>
                <a:gd name="connsiteX4" fmla="*/ 5029199 w 5029199"/>
                <a:gd name="connsiteY4" fmla="*/ 1437393 h 1437393"/>
                <a:gd name="connsiteX0" fmla="*/ 0 w 5029199"/>
                <a:gd name="connsiteY0" fmla="*/ 1407546 h 1436121"/>
                <a:gd name="connsiteX1" fmla="*/ 2271712 w 5029199"/>
                <a:gd name="connsiteY1" fmla="*/ 1236097 h 1436121"/>
                <a:gd name="connsiteX2" fmla="*/ 2857499 w 5029199"/>
                <a:gd name="connsiteY2" fmla="*/ 12135 h 1436121"/>
                <a:gd name="connsiteX3" fmla="*/ 3552824 w 5029199"/>
                <a:gd name="connsiteY3" fmla="*/ 1074171 h 1436121"/>
                <a:gd name="connsiteX4" fmla="*/ 5029199 w 5029199"/>
                <a:gd name="connsiteY4" fmla="*/ 1436121 h 1436121"/>
                <a:gd name="connsiteX0" fmla="*/ 0 w 5029199"/>
                <a:gd name="connsiteY0" fmla="*/ 1407546 h 1436121"/>
                <a:gd name="connsiteX1" fmla="*/ 1985962 w 5029199"/>
                <a:gd name="connsiteY1" fmla="*/ 1178947 h 1436121"/>
                <a:gd name="connsiteX2" fmla="*/ 2857499 w 5029199"/>
                <a:gd name="connsiteY2" fmla="*/ 12135 h 1436121"/>
                <a:gd name="connsiteX3" fmla="*/ 3552824 w 5029199"/>
                <a:gd name="connsiteY3" fmla="*/ 1074171 h 1436121"/>
                <a:gd name="connsiteX4" fmla="*/ 5029199 w 5029199"/>
                <a:gd name="connsiteY4" fmla="*/ 1436121 h 1436121"/>
                <a:gd name="connsiteX0" fmla="*/ 0 w 5029199"/>
                <a:gd name="connsiteY0" fmla="*/ 1407546 h 1436121"/>
                <a:gd name="connsiteX1" fmla="*/ 1914525 w 5029199"/>
                <a:gd name="connsiteY1" fmla="*/ 1183710 h 1436121"/>
                <a:gd name="connsiteX2" fmla="*/ 2857499 w 5029199"/>
                <a:gd name="connsiteY2" fmla="*/ 12135 h 1436121"/>
                <a:gd name="connsiteX3" fmla="*/ 3552824 w 5029199"/>
                <a:gd name="connsiteY3" fmla="*/ 1074171 h 1436121"/>
                <a:gd name="connsiteX4" fmla="*/ 5029199 w 5029199"/>
                <a:gd name="connsiteY4" fmla="*/ 1436121 h 1436121"/>
                <a:gd name="connsiteX0" fmla="*/ 0 w 5029199"/>
                <a:gd name="connsiteY0" fmla="*/ 1421697 h 1450272"/>
                <a:gd name="connsiteX1" fmla="*/ 1914525 w 5029199"/>
                <a:gd name="connsiteY1" fmla="*/ 1197861 h 1450272"/>
                <a:gd name="connsiteX2" fmla="*/ 2795587 w 5029199"/>
                <a:gd name="connsiteY2" fmla="*/ 11998 h 1450272"/>
                <a:gd name="connsiteX3" fmla="*/ 3552824 w 5029199"/>
                <a:gd name="connsiteY3" fmla="*/ 1088322 h 1450272"/>
                <a:gd name="connsiteX4" fmla="*/ 5029199 w 5029199"/>
                <a:gd name="connsiteY4" fmla="*/ 1450272 h 1450272"/>
                <a:gd name="connsiteX0" fmla="*/ 0 w 5029199"/>
                <a:gd name="connsiteY0" fmla="*/ 1409918 h 1438493"/>
                <a:gd name="connsiteX1" fmla="*/ 1914525 w 5029199"/>
                <a:gd name="connsiteY1" fmla="*/ 1186082 h 1438493"/>
                <a:gd name="connsiteX2" fmla="*/ 2795587 w 5029199"/>
                <a:gd name="connsiteY2" fmla="*/ 219 h 1438493"/>
                <a:gd name="connsiteX3" fmla="*/ 3552824 w 5029199"/>
                <a:gd name="connsiteY3" fmla="*/ 1076543 h 1438493"/>
                <a:gd name="connsiteX4" fmla="*/ 5029199 w 5029199"/>
                <a:gd name="connsiteY4" fmla="*/ 1438493 h 1438493"/>
                <a:gd name="connsiteX0" fmla="*/ 0 w 5029199"/>
                <a:gd name="connsiteY0" fmla="*/ 1409918 h 1438493"/>
                <a:gd name="connsiteX1" fmla="*/ 1914525 w 5029199"/>
                <a:gd name="connsiteY1" fmla="*/ 1186082 h 1438493"/>
                <a:gd name="connsiteX2" fmla="*/ 2795587 w 5029199"/>
                <a:gd name="connsiteY2" fmla="*/ 219 h 1438493"/>
                <a:gd name="connsiteX3" fmla="*/ 3552824 w 5029199"/>
                <a:gd name="connsiteY3" fmla="*/ 1076543 h 1438493"/>
                <a:gd name="connsiteX4" fmla="*/ 5029199 w 5029199"/>
                <a:gd name="connsiteY4" fmla="*/ 1438493 h 1438493"/>
                <a:gd name="connsiteX0" fmla="*/ 0 w 5029199"/>
                <a:gd name="connsiteY0" fmla="*/ 1409918 h 1438493"/>
                <a:gd name="connsiteX1" fmla="*/ 1914525 w 5029199"/>
                <a:gd name="connsiteY1" fmla="*/ 1186082 h 1438493"/>
                <a:gd name="connsiteX2" fmla="*/ 2795587 w 5029199"/>
                <a:gd name="connsiteY2" fmla="*/ 219 h 1438493"/>
                <a:gd name="connsiteX3" fmla="*/ 3552824 w 5029199"/>
                <a:gd name="connsiteY3" fmla="*/ 1076543 h 1438493"/>
                <a:gd name="connsiteX4" fmla="*/ 5029199 w 5029199"/>
                <a:gd name="connsiteY4" fmla="*/ 1438493 h 1438493"/>
                <a:gd name="connsiteX0" fmla="*/ 0 w 4471986"/>
                <a:gd name="connsiteY0" fmla="*/ 1409918 h 1424205"/>
                <a:gd name="connsiteX1" fmla="*/ 1914525 w 4471986"/>
                <a:gd name="connsiteY1" fmla="*/ 1186082 h 1424205"/>
                <a:gd name="connsiteX2" fmla="*/ 2795587 w 4471986"/>
                <a:gd name="connsiteY2" fmla="*/ 219 h 1424205"/>
                <a:gd name="connsiteX3" fmla="*/ 3552824 w 4471986"/>
                <a:gd name="connsiteY3" fmla="*/ 1076543 h 1424205"/>
                <a:gd name="connsiteX4" fmla="*/ 4471986 w 4471986"/>
                <a:gd name="connsiteY4" fmla="*/ 1424205 h 1424205"/>
                <a:gd name="connsiteX0" fmla="*/ 0 w 4471986"/>
                <a:gd name="connsiteY0" fmla="*/ 1409912 h 1424199"/>
                <a:gd name="connsiteX1" fmla="*/ 1914525 w 4471986"/>
                <a:gd name="connsiteY1" fmla="*/ 1186076 h 1424199"/>
                <a:gd name="connsiteX2" fmla="*/ 2795587 w 4471986"/>
                <a:gd name="connsiteY2" fmla="*/ 213 h 1424199"/>
                <a:gd name="connsiteX3" fmla="*/ 3552824 w 4471986"/>
                <a:gd name="connsiteY3" fmla="*/ 1076537 h 1424199"/>
                <a:gd name="connsiteX4" fmla="*/ 3929062 w 4471986"/>
                <a:gd name="connsiteY4" fmla="*/ 1290850 h 1424199"/>
                <a:gd name="connsiteX5" fmla="*/ 4471986 w 4471986"/>
                <a:gd name="connsiteY5" fmla="*/ 1424199 h 1424199"/>
                <a:gd name="connsiteX0" fmla="*/ 0 w 4471986"/>
                <a:gd name="connsiteY0" fmla="*/ 1409917 h 1424204"/>
                <a:gd name="connsiteX1" fmla="*/ 1914525 w 4471986"/>
                <a:gd name="connsiteY1" fmla="*/ 1186081 h 1424204"/>
                <a:gd name="connsiteX2" fmla="*/ 2795587 w 4471986"/>
                <a:gd name="connsiteY2" fmla="*/ 218 h 1424204"/>
                <a:gd name="connsiteX3" fmla="*/ 3552824 w 4471986"/>
                <a:gd name="connsiteY3" fmla="*/ 1076542 h 1424204"/>
                <a:gd name="connsiteX4" fmla="*/ 4471986 w 4471986"/>
                <a:gd name="connsiteY4" fmla="*/ 1424204 h 1424204"/>
                <a:gd name="connsiteX0" fmla="*/ 0 w 4471986"/>
                <a:gd name="connsiteY0" fmla="*/ 1409955 h 1424242"/>
                <a:gd name="connsiteX1" fmla="*/ 1914525 w 4471986"/>
                <a:gd name="connsiteY1" fmla="*/ 1186119 h 1424242"/>
                <a:gd name="connsiteX2" fmla="*/ 2795587 w 4471986"/>
                <a:gd name="connsiteY2" fmla="*/ 256 h 1424242"/>
                <a:gd name="connsiteX3" fmla="*/ 3424236 w 4471986"/>
                <a:gd name="connsiteY3" fmla="*/ 947993 h 1424242"/>
                <a:gd name="connsiteX4" fmla="*/ 4471986 w 4471986"/>
                <a:gd name="connsiteY4" fmla="*/ 1424242 h 1424242"/>
                <a:gd name="connsiteX0" fmla="*/ 0 w 4471986"/>
                <a:gd name="connsiteY0" fmla="*/ 1410043 h 1424330"/>
                <a:gd name="connsiteX1" fmla="*/ 1914525 w 4471986"/>
                <a:gd name="connsiteY1" fmla="*/ 1186207 h 1424330"/>
                <a:gd name="connsiteX2" fmla="*/ 2795587 w 4471986"/>
                <a:gd name="connsiteY2" fmla="*/ 344 h 1424330"/>
                <a:gd name="connsiteX3" fmla="*/ 3424236 w 4471986"/>
                <a:gd name="connsiteY3" fmla="*/ 948081 h 1424330"/>
                <a:gd name="connsiteX4" fmla="*/ 4471986 w 4471986"/>
                <a:gd name="connsiteY4" fmla="*/ 1424330 h 1424330"/>
                <a:gd name="connsiteX0" fmla="*/ 0 w 4471986"/>
                <a:gd name="connsiteY0" fmla="*/ 1410086 h 1424373"/>
                <a:gd name="connsiteX1" fmla="*/ 1914525 w 4471986"/>
                <a:gd name="connsiteY1" fmla="*/ 1186250 h 1424373"/>
                <a:gd name="connsiteX2" fmla="*/ 2795587 w 4471986"/>
                <a:gd name="connsiteY2" fmla="*/ 387 h 1424373"/>
                <a:gd name="connsiteX3" fmla="*/ 3424236 w 4471986"/>
                <a:gd name="connsiteY3" fmla="*/ 948124 h 1424373"/>
                <a:gd name="connsiteX4" fmla="*/ 4471986 w 4471986"/>
                <a:gd name="connsiteY4" fmla="*/ 1424373 h 1424373"/>
                <a:gd name="connsiteX0" fmla="*/ 0 w 4471986"/>
                <a:gd name="connsiteY0" fmla="*/ 1410086 h 1424373"/>
                <a:gd name="connsiteX1" fmla="*/ 1914525 w 4471986"/>
                <a:gd name="connsiteY1" fmla="*/ 1186250 h 1424373"/>
                <a:gd name="connsiteX2" fmla="*/ 2795587 w 4471986"/>
                <a:gd name="connsiteY2" fmla="*/ 387 h 1424373"/>
                <a:gd name="connsiteX3" fmla="*/ 3424236 w 4471986"/>
                <a:gd name="connsiteY3" fmla="*/ 948124 h 1424373"/>
                <a:gd name="connsiteX4" fmla="*/ 4471986 w 4471986"/>
                <a:gd name="connsiteY4" fmla="*/ 1424373 h 1424373"/>
                <a:gd name="connsiteX0" fmla="*/ 0 w 4471986"/>
                <a:gd name="connsiteY0" fmla="*/ 1410086 h 1424373"/>
                <a:gd name="connsiteX1" fmla="*/ 1914525 w 4471986"/>
                <a:gd name="connsiteY1" fmla="*/ 1186250 h 1424373"/>
                <a:gd name="connsiteX2" fmla="*/ 2795587 w 4471986"/>
                <a:gd name="connsiteY2" fmla="*/ 387 h 1424373"/>
                <a:gd name="connsiteX3" fmla="*/ 3424236 w 4471986"/>
                <a:gd name="connsiteY3" fmla="*/ 948124 h 1424373"/>
                <a:gd name="connsiteX4" fmla="*/ 4471986 w 4471986"/>
                <a:gd name="connsiteY4" fmla="*/ 1424373 h 1424373"/>
                <a:gd name="connsiteX0" fmla="*/ 0 w 4471986"/>
                <a:gd name="connsiteY0" fmla="*/ 1409764 h 1424051"/>
                <a:gd name="connsiteX1" fmla="*/ 1914525 w 4471986"/>
                <a:gd name="connsiteY1" fmla="*/ 1185928 h 1424051"/>
                <a:gd name="connsiteX2" fmla="*/ 2795587 w 4471986"/>
                <a:gd name="connsiteY2" fmla="*/ 65 h 1424051"/>
                <a:gd name="connsiteX3" fmla="*/ 3424236 w 4471986"/>
                <a:gd name="connsiteY3" fmla="*/ 947802 h 1424051"/>
                <a:gd name="connsiteX4" fmla="*/ 4471986 w 4471986"/>
                <a:gd name="connsiteY4" fmla="*/ 1424051 h 1424051"/>
                <a:gd name="connsiteX0" fmla="*/ 0 w 4471986"/>
                <a:gd name="connsiteY0" fmla="*/ 1409764 h 1424051"/>
                <a:gd name="connsiteX1" fmla="*/ 1914525 w 4471986"/>
                <a:gd name="connsiteY1" fmla="*/ 1185928 h 1424051"/>
                <a:gd name="connsiteX2" fmla="*/ 2795587 w 4471986"/>
                <a:gd name="connsiteY2" fmla="*/ 65 h 1424051"/>
                <a:gd name="connsiteX3" fmla="*/ 3424236 w 4471986"/>
                <a:gd name="connsiteY3" fmla="*/ 947802 h 1424051"/>
                <a:gd name="connsiteX4" fmla="*/ 4471986 w 4471986"/>
                <a:gd name="connsiteY4" fmla="*/ 1424051 h 1424051"/>
                <a:gd name="connsiteX0" fmla="*/ 0 w 4471986"/>
                <a:gd name="connsiteY0" fmla="*/ 1412895 h 1427182"/>
                <a:gd name="connsiteX1" fmla="*/ 1552576 w 4471986"/>
                <a:gd name="connsiteY1" fmla="*/ 1240372 h 1427182"/>
                <a:gd name="connsiteX2" fmla="*/ 2795587 w 4471986"/>
                <a:gd name="connsiteY2" fmla="*/ 3196 h 1427182"/>
                <a:gd name="connsiteX3" fmla="*/ 3424236 w 4471986"/>
                <a:gd name="connsiteY3" fmla="*/ 950933 h 1427182"/>
                <a:gd name="connsiteX4" fmla="*/ 4471986 w 4471986"/>
                <a:gd name="connsiteY4" fmla="*/ 1427182 h 1427182"/>
                <a:gd name="connsiteX0" fmla="*/ 0 w 4471986"/>
                <a:gd name="connsiteY0" fmla="*/ 1409849 h 1424136"/>
                <a:gd name="connsiteX1" fmla="*/ 1552576 w 4471986"/>
                <a:gd name="connsiteY1" fmla="*/ 1237326 h 1424136"/>
                <a:gd name="connsiteX2" fmla="*/ 2795587 w 4471986"/>
                <a:gd name="connsiteY2" fmla="*/ 150 h 1424136"/>
                <a:gd name="connsiteX3" fmla="*/ 3424236 w 4471986"/>
                <a:gd name="connsiteY3" fmla="*/ 947887 h 1424136"/>
                <a:gd name="connsiteX4" fmla="*/ 4471986 w 4471986"/>
                <a:gd name="connsiteY4" fmla="*/ 1424136 h 1424136"/>
                <a:gd name="connsiteX0" fmla="*/ 0 w 4471986"/>
                <a:gd name="connsiteY0" fmla="*/ 1543582 h 1557869"/>
                <a:gd name="connsiteX1" fmla="*/ 1552576 w 4471986"/>
                <a:gd name="connsiteY1" fmla="*/ 1371059 h 1557869"/>
                <a:gd name="connsiteX2" fmla="*/ 2795587 w 4471986"/>
                <a:gd name="connsiteY2" fmla="*/ 133883 h 1557869"/>
                <a:gd name="connsiteX3" fmla="*/ 3252290 w 4471986"/>
                <a:gd name="connsiteY3" fmla="*/ 140266 h 1557869"/>
                <a:gd name="connsiteX4" fmla="*/ 3424236 w 4471986"/>
                <a:gd name="connsiteY4" fmla="*/ 1081620 h 1557869"/>
                <a:gd name="connsiteX5" fmla="*/ 4471986 w 4471986"/>
                <a:gd name="connsiteY5" fmla="*/ 1557869 h 1557869"/>
                <a:gd name="connsiteX0" fmla="*/ 0 w 4471986"/>
                <a:gd name="connsiteY0" fmla="*/ 1411898 h 1426185"/>
                <a:gd name="connsiteX1" fmla="*/ 1552576 w 4471986"/>
                <a:gd name="connsiteY1" fmla="*/ 1239375 h 1426185"/>
                <a:gd name="connsiteX2" fmla="*/ 2795587 w 4471986"/>
                <a:gd name="connsiteY2" fmla="*/ 2199 h 1426185"/>
                <a:gd name="connsiteX3" fmla="*/ 3424236 w 4471986"/>
                <a:gd name="connsiteY3" fmla="*/ 949936 h 1426185"/>
                <a:gd name="connsiteX4" fmla="*/ 4471986 w 4471986"/>
                <a:gd name="connsiteY4" fmla="*/ 1426185 h 1426185"/>
                <a:gd name="connsiteX0" fmla="*/ 0 w 4471986"/>
                <a:gd name="connsiteY0" fmla="*/ 1411898 h 1426185"/>
                <a:gd name="connsiteX1" fmla="*/ 1552576 w 4471986"/>
                <a:gd name="connsiteY1" fmla="*/ 1239375 h 1426185"/>
                <a:gd name="connsiteX2" fmla="*/ 2519362 w 4471986"/>
                <a:gd name="connsiteY2" fmla="*/ 2199 h 1426185"/>
                <a:gd name="connsiteX3" fmla="*/ 3424236 w 4471986"/>
                <a:gd name="connsiteY3" fmla="*/ 949936 h 1426185"/>
                <a:gd name="connsiteX4" fmla="*/ 4471986 w 4471986"/>
                <a:gd name="connsiteY4" fmla="*/ 1426185 h 1426185"/>
                <a:gd name="connsiteX0" fmla="*/ 0 w 4471986"/>
                <a:gd name="connsiteY0" fmla="*/ 1409707 h 1423994"/>
                <a:gd name="connsiteX1" fmla="*/ 1552576 w 4471986"/>
                <a:gd name="connsiteY1" fmla="*/ 1237184 h 1423994"/>
                <a:gd name="connsiteX2" fmla="*/ 2519362 w 4471986"/>
                <a:gd name="connsiteY2" fmla="*/ 8 h 1423994"/>
                <a:gd name="connsiteX3" fmla="*/ 3424236 w 4471986"/>
                <a:gd name="connsiteY3" fmla="*/ 947745 h 1423994"/>
                <a:gd name="connsiteX4" fmla="*/ 4471986 w 4471986"/>
                <a:gd name="connsiteY4" fmla="*/ 1423994 h 1423994"/>
                <a:gd name="connsiteX0" fmla="*/ 0 w 4471986"/>
                <a:gd name="connsiteY0" fmla="*/ 1409710 h 1423997"/>
                <a:gd name="connsiteX1" fmla="*/ 1552576 w 4471986"/>
                <a:gd name="connsiteY1" fmla="*/ 1237187 h 1423997"/>
                <a:gd name="connsiteX2" fmla="*/ 2519362 w 4471986"/>
                <a:gd name="connsiteY2" fmla="*/ 11 h 1423997"/>
                <a:gd name="connsiteX3" fmla="*/ 3424236 w 4471986"/>
                <a:gd name="connsiteY3" fmla="*/ 947748 h 1423997"/>
                <a:gd name="connsiteX4" fmla="*/ 4471986 w 4471986"/>
                <a:gd name="connsiteY4" fmla="*/ 1423997 h 1423997"/>
                <a:gd name="connsiteX0" fmla="*/ 0 w 4471986"/>
                <a:gd name="connsiteY0" fmla="*/ 1409710 h 1423997"/>
                <a:gd name="connsiteX1" fmla="*/ 1552576 w 4471986"/>
                <a:gd name="connsiteY1" fmla="*/ 1237187 h 1423997"/>
                <a:gd name="connsiteX2" fmla="*/ 2519362 w 4471986"/>
                <a:gd name="connsiteY2" fmla="*/ 11 h 1423997"/>
                <a:gd name="connsiteX3" fmla="*/ 3424236 w 4471986"/>
                <a:gd name="connsiteY3" fmla="*/ 947748 h 1423997"/>
                <a:gd name="connsiteX4" fmla="*/ 4471986 w 4471986"/>
                <a:gd name="connsiteY4" fmla="*/ 1423997 h 1423997"/>
                <a:gd name="connsiteX0" fmla="*/ 0 w 4471986"/>
                <a:gd name="connsiteY0" fmla="*/ 1410259 h 1424546"/>
                <a:gd name="connsiteX1" fmla="*/ 1552576 w 4471986"/>
                <a:gd name="connsiteY1" fmla="*/ 1237736 h 1424546"/>
                <a:gd name="connsiteX2" fmla="*/ 2519362 w 4471986"/>
                <a:gd name="connsiteY2" fmla="*/ 560 h 1424546"/>
                <a:gd name="connsiteX3" fmla="*/ 3348036 w 4471986"/>
                <a:gd name="connsiteY3" fmla="*/ 1082994 h 1424546"/>
                <a:gd name="connsiteX4" fmla="*/ 4471986 w 4471986"/>
                <a:gd name="connsiteY4" fmla="*/ 1424546 h 1424546"/>
                <a:gd name="connsiteX0" fmla="*/ 0 w 4471986"/>
                <a:gd name="connsiteY0" fmla="*/ 1410219 h 1424506"/>
                <a:gd name="connsiteX1" fmla="*/ 1552576 w 4471986"/>
                <a:gd name="connsiteY1" fmla="*/ 1237696 h 1424506"/>
                <a:gd name="connsiteX2" fmla="*/ 2519362 w 4471986"/>
                <a:gd name="connsiteY2" fmla="*/ 520 h 1424506"/>
                <a:gd name="connsiteX3" fmla="*/ 3348036 w 4471986"/>
                <a:gd name="connsiteY3" fmla="*/ 1082954 h 1424506"/>
                <a:gd name="connsiteX4" fmla="*/ 4471986 w 4471986"/>
                <a:gd name="connsiteY4" fmla="*/ 1424506 h 1424506"/>
                <a:gd name="connsiteX0" fmla="*/ 0 w 4471986"/>
                <a:gd name="connsiteY0" fmla="*/ 1410219 h 1424506"/>
                <a:gd name="connsiteX1" fmla="*/ 1552576 w 4471986"/>
                <a:gd name="connsiteY1" fmla="*/ 1237696 h 1424506"/>
                <a:gd name="connsiteX2" fmla="*/ 2519362 w 4471986"/>
                <a:gd name="connsiteY2" fmla="*/ 520 h 1424506"/>
                <a:gd name="connsiteX3" fmla="*/ 3348036 w 4471986"/>
                <a:gd name="connsiteY3" fmla="*/ 1082954 h 1424506"/>
                <a:gd name="connsiteX4" fmla="*/ 4471986 w 4471986"/>
                <a:gd name="connsiteY4" fmla="*/ 1424506 h 1424506"/>
                <a:gd name="connsiteX0" fmla="*/ 0 w 4471986"/>
                <a:gd name="connsiteY0" fmla="*/ 1409870 h 1424157"/>
                <a:gd name="connsiteX1" fmla="*/ 1552576 w 4471986"/>
                <a:gd name="connsiteY1" fmla="*/ 1237347 h 1424157"/>
                <a:gd name="connsiteX2" fmla="*/ 2519362 w 4471986"/>
                <a:gd name="connsiteY2" fmla="*/ 171 h 1424157"/>
                <a:gd name="connsiteX3" fmla="*/ 3643312 w 4471986"/>
                <a:gd name="connsiteY3" fmla="*/ 1146747 h 1424157"/>
                <a:gd name="connsiteX4" fmla="*/ 4471986 w 4471986"/>
                <a:gd name="connsiteY4" fmla="*/ 1424157 h 1424157"/>
                <a:gd name="connsiteX0" fmla="*/ 0 w 4471986"/>
                <a:gd name="connsiteY0" fmla="*/ 1409878 h 1424165"/>
                <a:gd name="connsiteX1" fmla="*/ 1552576 w 4471986"/>
                <a:gd name="connsiteY1" fmla="*/ 1237355 h 1424165"/>
                <a:gd name="connsiteX2" fmla="*/ 2519362 w 4471986"/>
                <a:gd name="connsiteY2" fmla="*/ 179 h 1424165"/>
                <a:gd name="connsiteX3" fmla="*/ 3643312 w 4471986"/>
                <a:gd name="connsiteY3" fmla="*/ 1146755 h 1424165"/>
                <a:gd name="connsiteX4" fmla="*/ 3976190 w 4471986"/>
                <a:gd name="connsiteY4" fmla="*/ 1302219 h 1424165"/>
                <a:gd name="connsiteX5" fmla="*/ 4471986 w 4471986"/>
                <a:gd name="connsiteY5" fmla="*/ 1424165 h 1424165"/>
                <a:gd name="connsiteX0" fmla="*/ 0 w 4471986"/>
                <a:gd name="connsiteY0" fmla="*/ 1409881 h 1424168"/>
                <a:gd name="connsiteX1" fmla="*/ 1552576 w 4471986"/>
                <a:gd name="connsiteY1" fmla="*/ 1237358 h 1424168"/>
                <a:gd name="connsiteX2" fmla="*/ 2519362 w 4471986"/>
                <a:gd name="connsiteY2" fmla="*/ 182 h 1424168"/>
                <a:gd name="connsiteX3" fmla="*/ 3643312 w 4471986"/>
                <a:gd name="connsiteY3" fmla="*/ 1146758 h 1424168"/>
                <a:gd name="connsiteX4" fmla="*/ 4471986 w 4471986"/>
                <a:gd name="connsiteY4" fmla="*/ 1424168 h 1424168"/>
                <a:gd name="connsiteX0" fmla="*/ 0 w 4471986"/>
                <a:gd name="connsiteY0" fmla="*/ 1409881 h 1424168"/>
                <a:gd name="connsiteX1" fmla="*/ 1552576 w 4471986"/>
                <a:gd name="connsiteY1" fmla="*/ 1237358 h 1424168"/>
                <a:gd name="connsiteX2" fmla="*/ 2659608 w 4471986"/>
                <a:gd name="connsiteY2" fmla="*/ 182 h 1424168"/>
                <a:gd name="connsiteX3" fmla="*/ 3643312 w 4471986"/>
                <a:gd name="connsiteY3" fmla="*/ 1146758 h 1424168"/>
                <a:gd name="connsiteX4" fmla="*/ 4471986 w 4471986"/>
                <a:gd name="connsiteY4" fmla="*/ 1424168 h 1424168"/>
                <a:gd name="connsiteX0" fmla="*/ 0 w 4471986"/>
                <a:gd name="connsiteY0" fmla="*/ 1409881 h 1424168"/>
                <a:gd name="connsiteX1" fmla="*/ 1552576 w 4471986"/>
                <a:gd name="connsiteY1" fmla="*/ 1237358 h 1424168"/>
                <a:gd name="connsiteX2" fmla="*/ 2659608 w 4471986"/>
                <a:gd name="connsiteY2" fmla="*/ 182 h 1424168"/>
                <a:gd name="connsiteX3" fmla="*/ 3643312 w 4471986"/>
                <a:gd name="connsiteY3" fmla="*/ 1146758 h 1424168"/>
                <a:gd name="connsiteX4" fmla="*/ 4471986 w 4471986"/>
                <a:gd name="connsiteY4" fmla="*/ 1424168 h 1424168"/>
                <a:gd name="connsiteX0" fmla="*/ 0 w 4471986"/>
                <a:gd name="connsiteY0" fmla="*/ 1409881 h 1424168"/>
                <a:gd name="connsiteX1" fmla="*/ 1552576 w 4471986"/>
                <a:gd name="connsiteY1" fmla="*/ 1237358 h 1424168"/>
                <a:gd name="connsiteX2" fmla="*/ 2659608 w 4471986"/>
                <a:gd name="connsiteY2" fmla="*/ 182 h 1424168"/>
                <a:gd name="connsiteX3" fmla="*/ 3643312 w 4471986"/>
                <a:gd name="connsiteY3" fmla="*/ 1146758 h 1424168"/>
                <a:gd name="connsiteX4" fmla="*/ 4471986 w 4471986"/>
                <a:gd name="connsiteY4" fmla="*/ 1424168 h 1424168"/>
                <a:gd name="connsiteX0" fmla="*/ 0 w 4471986"/>
                <a:gd name="connsiteY0" fmla="*/ 1409881 h 1424168"/>
                <a:gd name="connsiteX1" fmla="*/ 1552576 w 4471986"/>
                <a:gd name="connsiteY1" fmla="*/ 1237358 h 1424168"/>
                <a:gd name="connsiteX2" fmla="*/ 2659608 w 4471986"/>
                <a:gd name="connsiteY2" fmla="*/ 182 h 1424168"/>
                <a:gd name="connsiteX3" fmla="*/ 3643312 w 4471986"/>
                <a:gd name="connsiteY3" fmla="*/ 1146758 h 1424168"/>
                <a:gd name="connsiteX4" fmla="*/ 4471986 w 4471986"/>
                <a:gd name="connsiteY4" fmla="*/ 1424168 h 1424168"/>
                <a:gd name="connsiteX0" fmla="*/ 0 w 4471986"/>
                <a:gd name="connsiteY0" fmla="*/ 1409881 h 1424168"/>
                <a:gd name="connsiteX1" fmla="*/ 564603 w 4471986"/>
                <a:gd name="connsiteY1" fmla="*/ 1397586 h 1424168"/>
                <a:gd name="connsiteX2" fmla="*/ 1552576 w 4471986"/>
                <a:gd name="connsiteY2" fmla="*/ 1237358 h 1424168"/>
                <a:gd name="connsiteX3" fmla="*/ 2659608 w 4471986"/>
                <a:gd name="connsiteY3" fmla="*/ 182 h 1424168"/>
                <a:gd name="connsiteX4" fmla="*/ 3643312 w 4471986"/>
                <a:gd name="connsiteY4" fmla="*/ 1146758 h 1424168"/>
                <a:gd name="connsiteX5" fmla="*/ 4471986 w 4471986"/>
                <a:gd name="connsiteY5" fmla="*/ 1424168 h 1424168"/>
                <a:gd name="connsiteX0" fmla="*/ 5591131 w 10063117"/>
                <a:gd name="connsiteY0" fmla="*/ 1409881 h 1424168"/>
                <a:gd name="connsiteX1" fmla="*/ 1148 w 10063117"/>
                <a:gd name="connsiteY1" fmla="*/ 1409989 h 1424168"/>
                <a:gd name="connsiteX2" fmla="*/ 6155734 w 10063117"/>
                <a:gd name="connsiteY2" fmla="*/ 1397586 h 1424168"/>
                <a:gd name="connsiteX3" fmla="*/ 7143707 w 10063117"/>
                <a:gd name="connsiteY3" fmla="*/ 1237358 h 1424168"/>
                <a:gd name="connsiteX4" fmla="*/ 8250739 w 10063117"/>
                <a:gd name="connsiteY4" fmla="*/ 182 h 1424168"/>
                <a:gd name="connsiteX5" fmla="*/ 9234443 w 10063117"/>
                <a:gd name="connsiteY5" fmla="*/ 1146758 h 1424168"/>
                <a:gd name="connsiteX6" fmla="*/ 10063117 w 10063117"/>
                <a:gd name="connsiteY6" fmla="*/ 1424168 h 1424168"/>
                <a:gd name="connsiteX0" fmla="*/ 5591131 w 10063117"/>
                <a:gd name="connsiteY0" fmla="*/ 1409881 h 1424168"/>
                <a:gd name="connsiteX1" fmla="*/ 1148 w 10063117"/>
                <a:gd name="connsiteY1" fmla="*/ 1409989 h 1424168"/>
                <a:gd name="connsiteX2" fmla="*/ 3447717 w 10063117"/>
                <a:gd name="connsiteY2" fmla="*/ 1409989 h 1424168"/>
                <a:gd name="connsiteX3" fmla="*/ 6155734 w 10063117"/>
                <a:gd name="connsiteY3" fmla="*/ 1397586 h 1424168"/>
                <a:gd name="connsiteX4" fmla="*/ 7143707 w 10063117"/>
                <a:gd name="connsiteY4" fmla="*/ 1237358 h 1424168"/>
                <a:gd name="connsiteX5" fmla="*/ 8250739 w 10063117"/>
                <a:gd name="connsiteY5" fmla="*/ 182 h 1424168"/>
                <a:gd name="connsiteX6" fmla="*/ 9234443 w 10063117"/>
                <a:gd name="connsiteY6" fmla="*/ 1146758 h 1424168"/>
                <a:gd name="connsiteX7" fmla="*/ 10063117 w 10063117"/>
                <a:gd name="connsiteY7" fmla="*/ 1424168 h 1424168"/>
                <a:gd name="connsiteX0" fmla="*/ 5591131 w 10063117"/>
                <a:gd name="connsiteY0" fmla="*/ 1409881 h 1424168"/>
                <a:gd name="connsiteX1" fmla="*/ 1148 w 10063117"/>
                <a:gd name="connsiteY1" fmla="*/ 1409989 h 1424168"/>
                <a:gd name="connsiteX2" fmla="*/ 6155734 w 10063117"/>
                <a:gd name="connsiteY2" fmla="*/ 1397586 h 1424168"/>
                <a:gd name="connsiteX3" fmla="*/ 7143707 w 10063117"/>
                <a:gd name="connsiteY3" fmla="*/ 1237358 h 1424168"/>
                <a:gd name="connsiteX4" fmla="*/ 8250739 w 10063117"/>
                <a:gd name="connsiteY4" fmla="*/ 182 h 1424168"/>
                <a:gd name="connsiteX5" fmla="*/ 9234443 w 10063117"/>
                <a:gd name="connsiteY5" fmla="*/ 1146758 h 1424168"/>
                <a:gd name="connsiteX6" fmla="*/ 10063117 w 10063117"/>
                <a:gd name="connsiteY6" fmla="*/ 1424168 h 1424168"/>
                <a:gd name="connsiteX0" fmla="*/ 5591131 w 10063117"/>
                <a:gd name="connsiteY0" fmla="*/ 1409881 h 1424168"/>
                <a:gd name="connsiteX1" fmla="*/ 1148 w 10063117"/>
                <a:gd name="connsiteY1" fmla="*/ 1409989 h 1424168"/>
                <a:gd name="connsiteX2" fmla="*/ 7143707 w 10063117"/>
                <a:gd name="connsiteY2" fmla="*/ 1237358 h 1424168"/>
                <a:gd name="connsiteX3" fmla="*/ 8250739 w 10063117"/>
                <a:gd name="connsiteY3" fmla="*/ 182 h 1424168"/>
                <a:gd name="connsiteX4" fmla="*/ 9234443 w 10063117"/>
                <a:gd name="connsiteY4" fmla="*/ 1146758 h 1424168"/>
                <a:gd name="connsiteX5" fmla="*/ 10063117 w 10063117"/>
                <a:gd name="connsiteY5" fmla="*/ 1424168 h 1424168"/>
                <a:gd name="connsiteX0" fmla="*/ 3335172 w 7807158"/>
                <a:gd name="connsiteY0" fmla="*/ 1409881 h 1424168"/>
                <a:gd name="connsiteX1" fmla="*/ 1878 w 7807158"/>
                <a:gd name="connsiteY1" fmla="*/ 1130905 h 1424168"/>
                <a:gd name="connsiteX2" fmla="*/ 4887748 w 7807158"/>
                <a:gd name="connsiteY2" fmla="*/ 1237358 h 1424168"/>
                <a:gd name="connsiteX3" fmla="*/ 5994780 w 7807158"/>
                <a:gd name="connsiteY3" fmla="*/ 182 h 1424168"/>
                <a:gd name="connsiteX4" fmla="*/ 6978484 w 7807158"/>
                <a:gd name="connsiteY4" fmla="*/ 1146758 h 1424168"/>
                <a:gd name="connsiteX5" fmla="*/ 7807158 w 7807158"/>
                <a:gd name="connsiteY5" fmla="*/ 1424168 h 1424168"/>
                <a:gd name="connsiteX0" fmla="*/ 0 w 9970088"/>
                <a:gd name="connsiteY0" fmla="*/ 1434691 h 1434691"/>
                <a:gd name="connsiteX1" fmla="*/ 2164808 w 9970088"/>
                <a:gd name="connsiteY1" fmla="*/ 1130905 h 1434691"/>
                <a:gd name="connsiteX2" fmla="*/ 7050678 w 9970088"/>
                <a:gd name="connsiteY2" fmla="*/ 1237358 h 1434691"/>
                <a:gd name="connsiteX3" fmla="*/ 8157710 w 9970088"/>
                <a:gd name="connsiteY3" fmla="*/ 182 h 1434691"/>
                <a:gd name="connsiteX4" fmla="*/ 9141414 w 9970088"/>
                <a:gd name="connsiteY4" fmla="*/ 1146758 h 1434691"/>
                <a:gd name="connsiteX5" fmla="*/ 9970088 w 9970088"/>
                <a:gd name="connsiteY5" fmla="*/ 1424168 h 1434691"/>
                <a:gd name="connsiteX0" fmla="*/ 0 w 9970088"/>
                <a:gd name="connsiteY0" fmla="*/ 1434691 h 1435083"/>
                <a:gd name="connsiteX1" fmla="*/ 2164808 w 9970088"/>
                <a:gd name="connsiteY1" fmla="*/ 1130905 h 1435083"/>
                <a:gd name="connsiteX2" fmla="*/ 4831791 w 9970088"/>
                <a:gd name="connsiteY2" fmla="*/ 1422394 h 1435083"/>
                <a:gd name="connsiteX3" fmla="*/ 7050678 w 9970088"/>
                <a:gd name="connsiteY3" fmla="*/ 1237358 h 1435083"/>
                <a:gd name="connsiteX4" fmla="*/ 8157710 w 9970088"/>
                <a:gd name="connsiteY4" fmla="*/ 182 h 1435083"/>
                <a:gd name="connsiteX5" fmla="*/ 9141414 w 9970088"/>
                <a:gd name="connsiteY5" fmla="*/ 1146758 h 1435083"/>
                <a:gd name="connsiteX6" fmla="*/ 9970088 w 9970088"/>
                <a:gd name="connsiteY6" fmla="*/ 1424168 h 1435083"/>
                <a:gd name="connsiteX0" fmla="*/ 0 w 9970088"/>
                <a:gd name="connsiteY0" fmla="*/ 1434691 h 1434691"/>
                <a:gd name="connsiteX1" fmla="*/ 2164808 w 9970088"/>
                <a:gd name="connsiteY1" fmla="*/ 1130905 h 1434691"/>
                <a:gd name="connsiteX2" fmla="*/ 7050678 w 9970088"/>
                <a:gd name="connsiteY2" fmla="*/ 1237358 h 1434691"/>
                <a:gd name="connsiteX3" fmla="*/ 8157710 w 9970088"/>
                <a:gd name="connsiteY3" fmla="*/ 182 h 1434691"/>
                <a:gd name="connsiteX4" fmla="*/ 9141414 w 9970088"/>
                <a:gd name="connsiteY4" fmla="*/ 1146758 h 1434691"/>
                <a:gd name="connsiteX5" fmla="*/ 9970088 w 9970088"/>
                <a:gd name="connsiteY5" fmla="*/ 1424168 h 1434691"/>
                <a:gd name="connsiteX0" fmla="*/ 0 w 9970088"/>
                <a:gd name="connsiteY0" fmla="*/ 1434691 h 1441269"/>
                <a:gd name="connsiteX1" fmla="*/ 5529308 w 9970088"/>
                <a:gd name="connsiteY1" fmla="*/ 1441001 h 1441269"/>
                <a:gd name="connsiteX2" fmla="*/ 7050678 w 9970088"/>
                <a:gd name="connsiteY2" fmla="*/ 1237358 h 1441269"/>
                <a:gd name="connsiteX3" fmla="*/ 8157710 w 9970088"/>
                <a:gd name="connsiteY3" fmla="*/ 182 h 1441269"/>
                <a:gd name="connsiteX4" fmla="*/ 9141414 w 9970088"/>
                <a:gd name="connsiteY4" fmla="*/ 1146758 h 1441269"/>
                <a:gd name="connsiteX5" fmla="*/ 9970088 w 9970088"/>
                <a:gd name="connsiteY5" fmla="*/ 1424168 h 1441269"/>
                <a:gd name="connsiteX0" fmla="*/ 0 w 22238225"/>
                <a:gd name="connsiteY0" fmla="*/ 1434691 h 1441269"/>
                <a:gd name="connsiteX1" fmla="*/ 5529308 w 22238225"/>
                <a:gd name="connsiteY1" fmla="*/ 1441001 h 1441269"/>
                <a:gd name="connsiteX2" fmla="*/ 7050678 w 22238225"/>
                <a:gd name="connsiteY2" fmla="*/ 1237358 h 1441269"/>
                <a:gd name="connsiteX3" fmla="*/ 8157710 w 22238225"/>
                <a:gd name="connsiteY3" fmla="*/ 182 h 1441269"/>
                <a:gd name="connsiteX4" fmla="*/ 9141414 w 22238225"/>
                <a:gd name="connsiteY4" fmla="*/ 1146758 h 1441269"/>
                <a:gd name="connsiteX5" fmla="*/ 22238225 w 22238225"/>
                <a:gd name="connsiteY5" fmla="*/ 1436573 h 1441269"/>
                <a:gd name="connsiteX0" fmla="*/ 0 w 22238225"/>
                <a:gd name="connsiteY0" fmla="*/ 1434691 h 1441269"/>
                <a:gd name="connsiteX1" fmla="*/ 5529308 w 22238225"/>
                <a:gd name="connsiteY1" fmla="*/ 1441001 h 1441269"/>
                <a:gd name="connsiteX2" fmla="*/ 7050678 w 22238225"/>
                <a:gd name="connsiteY2" fmla="*/ 1237358 h 1441269"/>
                <a:gd name="connsiteX3" fmla="*/ 8157710 w 22238225"/>
                <a:gd name="connsiteY3" fmla="*/ 182 h 1441269"/>
                <a:gd name="connsiteX4" fmla="*/ 9141414 w 22238225"/>
                <a:gd name="connsiteY4" fmla="*/ 1146758 h 1441269"/>
                <a:gd name="connsiteX5" fmla="*/ 11232566 w 22238225"/>
                <a:gd name="connsiteY5" fmla="*/ 1397584 h 1441269"/>
                <a:gd name="connsiteX6" fmla="*/ 22238225 w 22238225"/>
                <a:gd name="connsiteY6" fmla="*/ 1436573 h 1441269"/>
                <a:gd name="connsiteX0" fmla="*/ 0 w 45010204"/>
                <a:gd name="connsiteY0" fmla="*/ 1434691 h 1442776"/>
                <a:gd name="connsiteX1" fmla="*/ 5529308 w 45010204"/>
                <a:gd name="connsiteY1" fmla="*/ 1441001 h 1442776"/>
                <a:gd name="connsiteX2" fmla="*/ 7050678 w 45010204"/>
                <a:gd name="connsiteY2" fmla="*/ 1237358 h 1442776"/>
                <a:gd name="connsiteX3" fmla="*/ 8157710 w 45010204"/>
                <a:gd name="connsiteY3" fmla="*/ 182 h 1442776"/>
                <a:gd name="connsiteX4" fmla="*/ 9141414 w 45010204"/>
                <a:gd name="connsiteY4" fmla="*/ 1146758 h 1442776"/>
                <a:gd name="connsiteX5" fmla="*/ 11232566 w 45010204"/>
                <a:gd name="connsiteY5" fmla="*/ 1397584 h 1442776"/>
                <a:gd name="connsiteX6" fmla="*/ 45010204 w 45010204"/>
                <a:gd name="connsiteY6" fmla="*/ 1442776 h 1442776"/>
                <a:gd name="connsiteX0" fmla="*/ 0 w 45010204"/>
                <a:gd name="connsiteY0" fmla="*/ 1434682 h 1442767"/>
                <a:gd name="connsiteX1" fmla="*/ 5529308 w 45010204"/>
                <a:gd name="connsiteY1" fmla="*/ 1440992 h 1442767"/>
                <a:gd name="connsiteX2" fmla="*/ 7050678 w 45010204"/>
                <a:gd name="connsiteY2" fmla="*/ 1237349 h 1442767"/>
                <a:gd name="connsiteX3" fmla="*/ 8157710 w 45010204"/>
                <a:gd name="connsiteY3" fmla="*/ 173 h 1442767"/>
                <a:gd name="connsiteX4" fmla="*/ 9141414 w 45010204"/>
                <a:gd name="connsiteY4" fmla="*/ 1146749 h 1442767"/>
                <a:gd name="connsiteX5" fmla="*/ 11232566 w 45010204"/>
                <a:gd name="connsiteY5" fmla="*/ 1397575 h 1442767"/>
                <a:gd name="connsiteX6" fmla="*/ 45010204 w 45010204"/>
                <a:gd name="connsiteY6" fmla="*/ 1442767 h 1442767"/>
                <a:gd name="connsiteX0" fmla="*/ 0 w 45010204"/>
                <a:gd name="connsiteY0" fmla="*/ 1435020 h 1443105"/>
                <a:gd name="connsiteX1" fmla="*/ 5529308 w 45010204"/>
                <a:gd name="connsiteY1" fmla="*/ 1441330 h 1443105"/>
                <a:gd name="connsiteX2" fmla="*/ 7050678 w 45010204"/>
                <a:gd name="connsiteY2" fmla="*/ 1237687 h 1443105"/>
                <a:gd name="connsiteX3" fmla="*/ 8157710 w 45010204"/>
                <a:gd name="connsiteY3" fmla="*/ 511 h 1443105"/>
                <a:gd name="connsiteX4" fmla="*/ 11232566 w 45010204"/>
                <a:gd name="connsiteY4" fmla="*/ 1397913 h 1443105"/>
                <a:gd name="connsiteX5" fmla="*/ 45010204 w 45010204"/>
                <a:gd name="connsiteY5" fmla="*/ 1443105 h 1443105"/>
                <a:gd name="connsiteX0" fmla="*/ 0 w 45010204"/>
                <a:gd name="connsiteY0" fmla="*/ 1435020 h 1443105"/>
                <a:gd name="connsiteX1" fmla="*/ 5529308 w 45010204"/>
                <a:gd name="connsiteY1" fmla="*/ 1441330 h 1443105"/>
                <a:gd name="connsiteX2" fmla="*/ 7050678 w 45010204"/>
                <a:gd name="connsiteY2" fmla="*/ 1237687 h 1443105"/>
                <a:gd name="connsiteX3" fmla="*/ 8157710 w 45010204"/>
                <a:gd name="connsiteY3" fmla="*/ 511 h 1443105"/>
                <a:gd name="connsiteX4" fmla="*/ 11232566 w 45010204"/>
                <a:gd name="connsiteY4" fmla="*/ 1397913 h 1443105"/>
                <a:gd name="connsiteX5" fmla="*/ 45010204 w 45010204"/>
                <a:gd name="connsiteY5" fmla="*/ 1443105 h 1443105"/>
                <a:gd name="connsiteX0" fmla="*/ 0 w 45010204"/>
                <a:gd name="connsiteY0" fmla="*/ 1435020 h 1443105"/>
                <a:gd name="connsiteX1" fmla="*/ 5529308 w 45010204"/>
                <a:gd name="connsiteY1" fmla="*/ 1441330 h 1443105"/>
                <a:gd name="connsiteX2" fmla="*/ 7050678 w 45010204"/>
                <a:gd name="connsiteY2" fmla="*/ 1237687 h 1443105"/>
                <a:gd name="connsiteX3" fmla="*/ 8157710 w 45010204"/>
                <a:gd name="connsiteY3" fmla="*/ 511 h 1443105"/>
                <a:gd name="connsiteX4" fmla="*/ 11232566 w 45010204"/>
                <a:gd name="connsiteY4" fmla="*/ 1397913 h 1443105"/>
                <a:gd name="connsiteX5" fmla="*/ 45010204 w 45010204"/>
                <a:gd name="connsiteY5" fmla="*/ 1443105 h 1443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010204" h="1443105">
                  <a:moveTo>
                    <a:pt x="0" y="1435020"/>
                  </a:moveTo>
                  <a:cubicBezTo>
                    <a:pt x="53071" y="1432971"/>
                    <a:pt x="5435208" y="1443379"/>
                    <a:pt x="5529308" y="1441330"/>
                  </a:cubicBezTo>
                  <a:cubicBezTo>
                    <a:pt x="6704421" y="1408441"/>
                    <a:pt x="6612611" y="1477823"/>
                    <a:pt x="7050678" y="1237687"/>
                  </a:cubicBezTo>
                  <a:cubicBezTo>
                    <a:pt x="7488745" y="997551"/>
                    <a:pt x="7460729" y="-26193"/>
                    <a:pt x="8157710" y="511"/>
                  </a:cubicBezTo>
                  <a:cubicBezTo>
                    <a:pt x="8854691" y="27215"/>
                    <a:pt x="8906323" y="1188491"/>
                    <a:pt x="11232566" y="1397913"/>
                  </a:cubicBezTo>
                  <a:cubicBezTo>
                    <a:pt x="13415368" y="1446216"/>
                    <a:pt x="43435787" y="1420068"/>
                    <a:pt x="45010204" y="1443105"/>
                  </a:cubicBezTo>
                </a:path>
              </a:pathLst>
            </a:cu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 Light" panose="020F0302020204030204" pitchFamily="34" charset="0"/>
              </a:endParaRPr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4572000" y="1988800"/>
              <a:ext cx="50407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r>
                <a:rPr lang="en-US" sz="1200" dirty="0" smtClean="0">
                  <a:solidFill>
                    <a:schemeClr val="tx2"/>
                  </a:solidFill>
                  <a:latin typeface="Calibri Light" panose="020F0302020204030204" pitchFamily="34" charset="0"/>
                </a:rPr>
                <a:t>Signal</a:t>
              </a:r>
            </a:p>
          </p:txBody>
        </p:sp>
      </p:grpSp>
      <p:sp>
        <p:nvSpPr>
          <p:cNvPr id="181" name="Line Callout 1 (Accent Bar) 180"/>
          <p:cNvSpPr/>
          <p:nvPr/>
        </p:nvSpPr>
        <p:spPr>
          <a:xfrm>
            <a:off x="5796740" y="620610"/>
            <a:ext cx="2335687" cy="576000"/>
          </a:xfrm>
          <a:prstGeom prst="accentCallout1">
            <a:avLst>
              <a:gd name="adj1" fmla="val 49578"/>
              <a:gd name="adj2" fmla="val -829"/>
              <a:gd name="adj3" fmla="val 111596"/>
              <a:gd name="adj4" fmla="val -37317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Signal can be due to an actual particle hitting the pixel (background included) or to the pixel noise</a:t>
            </a:r>
            <a:endParaRPr lang="en-US" sz="1200" dirty="0">
              <a:latin typeface="Calibri Light" panose="020F0302020204030204" pitchFamily="34" charset="0"/>
            </a:endParaRPr>
          </a:p>
        </p:txBody>
      </p:sp>
      <p:sp>
        <p:nvSpPr>
          <p:cNvPr id="182" name="TextBox 181"/>
          <p:cNvSpPr txBox="1"/>
          <p:nvPr/>
        </p:nvSpPr>
        <p:spPr>
          <a:xfrm>
            <a:off x="107380" y="5517949"/>
            <a:ext cx="8928100" cy="1007481"/>
          </a:xfrm>
          <a:prstGeom prst="rect">
            <a:avLst/>
          </a:prstGeom>
          <a:noFill/>
        </p:spPr>
        <p:txBody>
          <a:bodyPr wrap="square" lIns="72000" tIns="36000" rIns="72000" bIns="36000" rtlCol="0" anchor="t" anchorCtr="0">
            <a:noAutofit/>
          </a:bodyPr>
          <a:lstStyle/>
          <a:p>
            <a:pPr defTabSz="519113">
              <a:spcAft>
                <a:spcPts val="600"/>
              </a:spcAft>
            </a:pPr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Slow shaping time acts as an analogue memory buffering the signal until the arrival of the trigger (time over threshold of about 5 µs on average). Whichever signal over threshold during the </a:t>
            </a:r>
            <a:r>
              <a:rPr lang="en-US" sz="2000" dirty="0" smtClean="0">
                <a:solidFill>
                  <a:srgbClr val="FF00FF"/>
                </a:solidFill>
                <a:latin typeface="Calibri Light" panose="020F0302020204030204" pitchFamily="34" charset="0"/>
              </a:rPr>
              <a:t>strobe</a:t>
            </a:r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 windows is latched into the pixel buffer.</a:t>
            </a:r>
          </a:p>
        </p:txBody>
      </p:sp>
      <p:sp>
        <p:nvSpPr>
          <p:cNvPr id="55" name="Line Callout 1 (Accent Bar) 54"/>
          <p:cNvSpPr/>
          <p:nvPr/>
        </p:nvSpPr>
        <p:spPr>
          <a:xfrm>
            <a:off x="7380390" y="1564670"/>
            <a:ext cx="1368190" cy="792000"/>
          </a:xfrm>
          <a:prstGeom prst="accentCallout1">
            <a:avLst>
              <a:gd name="adj1" fmla="val 49578"/>
              <a:gd name="adj2" fmla="val -829"/>
              <a:gd name="adj3" fmla="val 81333"/>
              <a:gd name="adj4" fmla="val -96462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Analog “slow” shaping time (µs order) saves power.</a:t>
            </a:r>
          </a:p>
          <a:p>
            <a:pPr algn="ctr"/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Called “pulse length”</a:t>
            </a:r>
            <a:endParaRPr lang="en-US" sz="1200" dirty="0">
              <a:latin typeface="Calibri Light" panose="020F0302020204030204" pitchFamily="34" charset="0"/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4211950" y="4365160"/>
            <a:ext cx="2880970" cy="504040"/>
            <a:chOff x="4571430" y="4365130"/>
            <a:chExt cx="2880970" cy="504040"/>
          </a:xfrm>
        </p:grpSpPr>
        <p:grpSp>
          <p:nvGrpSpPr>
            <p:cNvPr id="57" name="Group 56"/>
            <p:cNvGrpSpPr/>
            <p:nvPr/>
          </p:nvGrpSpPr>
          <p:grpSpPr>
            <a:xfrm>
              <a:off x="4571430" y="4365130"/>
              <a:ext cx="2880970" cy="504000"/>
              <a:chOff x="5089038" y="1988800"/>
              <a:chExt cx="2700910" cy="720100"/>
            </a:xfrm>
          </p:grpSpPr>
          <p:cxnSp>
            <p:nvCxnSpPr>
              <p:cNvPr id="59" name="Straight Connector 58"/>
              <p:cNvCxnSpPr/>
              <p:nvPr/>
            </p:nvCxnSpPr>
            <p:spPr>
              <a:xfrm flipV="1">
                <a:off x="5089038" y="2708830"/>
                <a:ext cx="1215703" cy="70"/>
              </a:xfrm>
              <a:prstGeom prst="line">
                <a:avLst/>
              </a:prstGeom>
              <a:ln w="19050">
                <a:solidFill>
                  <a:srgbClr val="FF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>
                <a:off x="6304741" y="1988800"/>
                <a:ext cx="0" cy="720100"/>
              </a:xfrm>
              <a:prstGeom prst="line">
                <a:avLst/>
              </a:prstGeom>
              <a:ln w="19050">
                <a:solidFill>
                  <a:srgbClr val="FF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>
                <a:off x="6709263" y="1988800"/>
                <a:ext cx="0" cy="720100"/>
              </a:xfrm>
              <a:prstGeom prst="line">
                <a:avLst/>
              </a:prstGeom>
              <a:ln w="19050">
                <a:solidFill>
                  <a:srgbClr val="FF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>
                <a:off x="6304741" y="1988800"/>
                <a:ext cx="404522" cy="0"/>
              </a:xfrm>
              <a:prstGeom prst="line">
                <a:avLst/>
              </a:prstGeom>
              <a:ln w="19050">
                <a:solidFill>
                  <a:srgbClr val="FF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>
                <a:off x="6709263" y="2708829"/>
                <a:ext cx="1080685" cy="71"/>
              </a:xfrm>
              <a:prstGeom prst="line">
                <a:avLst/>
              </a:prstGeom>
              <a:ln w="19050">
                <a:solidFill>
                  <a:srgbClr val="FF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8" name="TextBox 57"/>
            <p:cNvSpPr txBox="1"/>
            <p:nvPr/>
          </p:nvSpPr>
          <p:spPr>
            <a:xfrm>
              <a:off x="4572000" y="4653170"/>
              <a:ext cx="115201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r>
                <a:rPr lang="en-US" sz="1200" dirty="0" smtClean="0">
                  <a:solidFill>
                    <a:schemeClr val="tx2"/>
                  </a:solidFill>
                  <a:latin typeface="Calibri Light" panose="020F0302020204030204" pitchFamily="34" charset="0"/>
                </a:rPr>
                <a:t>Latch set</a:t>
              </a:r>
            </a:p>
          </p:txBody>
        </p:sp>
      </p:grpSp>
      <p:sp>
        <p:nvSpPr>
          <p:cNvPr id="65" name="Rectangle 64"/>
          <p:cNvSpPr/>
          <p:nvPr/>
        </p:nvSpPr>
        <p:spPr>
          <a:xfrm>
            <a:off x="1547580" y="4437140"/>
            <a:ext cx="1440200" cy="504000"/>
          </a:xfrm>
          <a:prstGeom prst="rect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Pixel memory</a:t>
            </a:r>
            <a:endParaRPr lang="en-US" sz="14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1475570" y="4509150"/>
            <a:ext cx="1440200" cy="504000"/>
          </a:xfrm>
          <a:prstGeom prst="rect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Pixel buffer</a:t>
            </a:r>
            <a:endParaRPr lang="en-US" sz="14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2571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4216" t="12599" r="24989" b="7599"/>
          <a:stretch/>
        </p:blipFill>
        <p:spPr>
          <a:xfrm>
            <a:off x="4067930" y="692620"/>
            <a:ext cx="4842355" cy="42792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380" y="44530"/>
            <a:ext cx="8928100" cy="432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Recall ALICE/ITS </a:t>
            </a:r>
            <a:r>
              <a:rPr lang="en-US" sz="24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– Trigger distribution to FEE for ITS</a:t>
            </a:r>
            <a:endParaRPr lang="en-US" sz="24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380" y="692620"/>
            <a:ext cx="3744520" cy="5904510"/>
          </a:xfrm>
          <a:prstGeom prst="rect">
            <a:avLst/>
          </a:prstGeom>
          <a:noFill/>
          <a:ln>
            <a:noFill/>
          </a:ln>
        </p:spPr>
        <p:txBody>
          <a:bodyPr wrap="square" lIns="72000" tIns="36000" rIns="72000" bIns="36000" rtlCol="0" anchor="t" anchorCtr="0">
            <a:noAutofit/>
          </a:bodyPr>
          <a:lstStyle/>
          <a:p>
            <a:pPr marL="177800" indent="-177800" defTabSz="519113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 Light" panose="020F0302020204030204" pitchFamily="34" charset="0"/>
              </a:rPr>
              <a:t>ITS is a </a:t>
            </a:r>
            <a:r>
              <a:rPr lang="en-US" sz="2000" i="1" dirty="0" smtClean="0">
                <a:latin typeface="Calibri Light" panose="020F0302020204030204" pitchFamily="34" charset="0"/>
              </a:rPr>
              <a:t>type II </a:t>
            </a:r>
            <a:r>
              <a:rPr lang="en-US" sz="2000" dirty="0" smtClean="0">
                <a:latin typeface="Calibri Light" panose="020F0302020204030204" pitchFamily="34" charset="0"/>
              </a:rPr>
              <a:t>detector.</a:t>
            </a:r>
          </a:p>
          <a:p>
            <a:pPr marL="635000" lvl="1" indent="-177800" defTabSz="519113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 Light" panose="020F0302020204030204" pitchFamily="34" charset="0"/>
              </a:rPr>
              <a:t>Triggers are distributed to the ITS FEE (Readout Unit) directly from the LTU using the GBT protocol.</a:t>
            </a:r>
          </a:p>
          <a:p>
            <a:pPr marL="177800" indent="-177800" defTabSz="519113">
              <a:buFont typeface="Arial" panose="020B0604020202020204" pitchFamily="34" charset="0"/>
              <a:buChar char="•"/>
            </a:pPr>
            <a:endParaRPr lang="en-US" sz="2000" dirty="0">
              <a:latin typeface="Calibri Light" panose="020F0302020204030204" pitchFamily="34" charset="0"/>
            </a:endParaRPr>
          </a:p>
          <a:p>
            <a:pPr marL="177800" indent="-177800" defTabSz="519113">
              <a:buFont typeface="Arial" panose="020B0604020202020204" pitchFamily="34" charset="0"/>
              <a:buChar char="•"/>
            </a:pPr>
            <a:r>
              <a:rPr lang="en-US" sz="2000" i="1" dirty="0" smtClean="0">
                <a:latin typeface="Calibri Light" panose="020F0302020204030204" pitchFamily="34" charset="0"/>
              </a:rPr>
              <a:t>Type I </a:t>
            </a:r>
            <a:r>
              <a:rPr lang="en-US" sz="2000" dirty="0" smtClean="0">
                <a:latin typeface="Calibri Light" panose="020F0302020204030204" pitchFamily="34" charset="0"/>
              </a:rPr>
              <a:t>detectors:</a:t>
            </a:r>
          </a:p>
          <a:p>
            <a:pPr marL="635000" lvl="1" indent="-177800" defTabSz="519113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 Light" panose="020F0302020204030204" pitchFamily="34" charset="0"/>
              </a:rPr>
              <a:t>Option would be to distribute triggers via the CRU over PON and GBT.</a:t>
            </a:r>
          </a:p>
          <a:p>
            <a:pPr marL="635000" lvl="1" indent="-177800" defTabSz="519113">
              <a:buFont typeface="Arial" panose="020B0604020202020204" pitchFamily="34" charset="0"/>
              <a:buChar char="•"/>
            </a:pPr>
            <a:r>
              <a:rPr lang="en-US" sz="2000" i="1" dirty="0" smtClean="0">
                <a:latin typeface="Calibri Light" panose="020F0302020204030204" pitchFamily="34" charset="0"/>
              </a:rPr>
              <a:t>This would add a latency of minimum 300 ns.</a:t>
            </a:r>
          </a:p>
          <a:p>
            <a:pPr marL="177800" indent="-177800" defTabSz="519113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48080" y="2852920"/>
            <a:ext cx="720100" cy="1008140"/>
          </a:xfrm>
          <a:prstGeom prst="rect">
            <a:avLst/>
          </a:prstGeom>
          <a:ln w="190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TextBox 5"/>
          <p:cNvSpPr txBox="1"/>
          <p:nvPr/>
        </p:nvSpPr>
        <p:spPr>
          <a:xfrm>
            <a:off x="5459662" y="2852920"/>
            <a:ext cx="624548" cy="297562"/>
          </a:xfrm>
          <a:prstGeom prst="rect">
            <a:avLst/>
          </a:prstGeom>
          <a:noFill/>
        </p:spPr>
        <p:txBody>
          <a:bodyPr wrap="none" tIns="36000" bIns="36000" rtlCol="0" anchor="ctr" anchorCtr="0">
            <a:noAutofit/>
          </a:bodyPr>
          <a:lstStyle/>
          <a:p>
            <a:r>
              <a:rPr lang="nb-NO" b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ITS</a:t>
            </a:r>
          </a:p>
        </p:txBody>
      </p:sp>
    </p:spTree>
    <p:extLst>
      <p:ext uri="{BB962C8B-B14F-4D97-AF65-F5344CB8AC3E}">
        <p14:creationId xmlns:p14="http://schemas.microsoft.com/office/powerpoint/2010/main" val="155766858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07950" y="548418"/>
            <a:ext cx="8928100" cy="2736850"/>
          </a:xfrm>
          <a:prstGeom prst="rect">
            <a:avLst/>
          </a:prstGeom>
        </p:spPr>
        <p:txBody>
          <a:bodyPr/>
          <a:lstStyle/>
          <a:p>
            <a:pPr marL="176213" lvl="0" indent="-176213">
              <a:spcBef>
                <a:spcPts val="0"/>
              </a:spcBef>
            </a:pPr>
            <a:r>
              <a:rPr lang="en-US" sz="2000" dirty="0" smtClean="0">
                <a:solidFill>
                  <a:srgbClr val="3F3F3F"/>
                </a:solidFill>
                <a:latin typeface="Calibri Light" panose="020F0302020204030204" pitchFamily="34" charset="0"/>
              </a:rPr>
              <a:t>Latency </a:t>
            </a:r>
            <a:r>
              <a:rPr lang="en-US" sz="2000" dirty="0">
                <a:solidFill>
                  <a:srgbClr val="3F3F3F"/>
                </a:solidFill>
                <a:latin typeface="Calibri Light" panose="020F0302020204030204" pitchFamily="34" charset="0"/>
              </a:rPr>
              <a:t>estimation for </a:t>
            </a:r>
            <a:r>
              <a:rPr lang="en-US" sz="2000" dirty="0">
                <a:solidFill>
                  <a:srgbClr val="FF00FF"/>
                </a:solidFill>
                <a:latin typeface="Calibri Light" panose="020F0302020204030204" pitchFamily="34" charset="0"/>
              </a:rPr>
              <a:t>LM trigger</a:t>
            </a:r>
            <a:r>
              <a:rPr lang="en-US" sz="2000" dirty="0">
                <a:solidFill>
                  <a:srgbClr val="3F3F3F"/>
                </a:solidFill>
                <a:latin typeface="Calibri Light" panose="020F0302020204030204" pitchFamily="34" charset="0"/>
              </a:rPr>
              <a:t> </a:t>
            </a:r>
            <a:r>
              <a:rPr lang="en-US" sz="2000" dirty="0" smtClean="0">
                <a:solidFill>
                  <a:srgbClr val="3F3F3F"/>
                </a:solidFill>
                <a:latin typeface="Calibri Light" panose="020F0302020204030204" pitchFamily="34" charset="0"/>
              </a:rPr>
              <a:t>/ 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L0 trigger</a:t>
            </a:r>
            <a:r>
              <a:rPr lang="en-US" sz="2000" dirty="0" smtClean="0">
                <a:solidFill>
                  <a:srgbClr val="3F3F3F"/>
                </a:solidFill>
                <a:latin typeface="Calibri Light" panose="020F0302020204030204" pitchFamily="34" charset="0"/>
              </a:rPr>
              <a:t>:</a:t>
            </a:r>
            <a:endParaRPr lang="en-US" sz="2000" dirty="0">
              <a:solidFill>
                <a:srgbClr val="3F3F3F"/>
              </a:solidFill>
              <a:latin typeface="Calibri Light" panose="020F0302020204030204" pitchFamily="34" charset="0"/>
            </a:endParaRPr>
          </a:p>
          <a:p>
            <a:pPr marL="176212" lvl="0" indent="0">
              <a:spcBef>
                <a:spcPts val="0"/>
              </a:spcBef>
              <a:buNone/>
            </a:pPr>
            <a:endParaRPr lang="en-US" sz="2000" dirty="0">
              <a:solidFill>
                <a:srgbClr val="3F3F3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380" y="44530"/>
            <a:ext cx="8928100" cy="432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ALICE Timing</a:t>
            </a:r>
            <a:r>
              <a:rPr lang="en-US" sz="24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 – trigger detailed latency</a:t>
            </a:r>
            <a:endParaRPr lang="en-US" sz="24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716020" y="4032663"/>
            <a:ext cx="3816530" cy="360050"/>
            <a:chOff x="1547580" y="5373270"/>
            <a:chExt cx="3816530" cy="360050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1547580" y="5373270"/>
              <a:ext cx="504070" cy="0"/>
            </a:xfrm>
            <a:prstGeom prst="line">
              <a:avLst/>
            </a:prstGeom>
            <a:ln w="19050">
              <a:solidFill>
                <a:srgbClr val="C0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2123660" y="5445280"/>
              <a:ext cx="3240450" cy="288040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ctr" anchorCtr="0">
              <a:noAutofit/>
            </a:bodyPr>
            <a:lstStyle/>
            <a:p>
              <a:r>
                <a:rPr lang="en-US" sz="1600" b="1" dirty="0" smtClean="0">
                  <a:solidFill>
                    <a:srgbClr val="C00000"/>
                  </a:solidFill>
                </a:rPr>
                <a:t>We therefore go with the LM trigger!</a:t>
              </a:r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1835620" y="5589300"/>
              <a:ext cx="216030" cy="0"/>
            </a:xfrm>
            <a:prstGeom prst="straightConnector1">
              <a:avLst/>
            </a:prstGeom>
            <a:ln w="19050">
              <a:solidFill>
                <a:srgbClr val="C00000"/>
              </a:solidFill>
              <a:headEnd type="non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1835620" y="5373270"/>
              <a:ext cx="0" cy="216030"/>
            </a:xfrm>
            <a:prstGeom prst="line">
              <a:avLst/>
            </a:prstGeom>
            <a:ln w="19050">
              <a:solidFill>
                <a:srgbClr val="C0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5006349"/>
              </p:ext>
            </p:extLst>
          </p:nvPr>
        </p:nvGraphicFramePr>
        <p:xfrm>
          <a:off x="395420" y="1124680"/>
          <a:ext cx="7978200" cy="28905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600">
                  <a:extLst>
                    <a:ext uri="{9D8B030D-6E8A-4147-A177-3AD203B41FA5}">
                      <a16:colId xmlns="" xmlns:a16="http://schemas.microsoft.com/office/drawing/2014/main" val="1777076348"/>
                    </a:ext>
                  </a:extLst>
                </a:gridCol>
                <a:gridCol w="1872260">
                  <a:extLst>
                    <a:ext uri="{9D8B030D-6E8A-4147-A177-3AD203B41FA5}">
                      <a16:colId xmlns="" xmlns:a16="http://schemas.microsoft.com/office/drawing/2014/main" val="2613375252"/>
                    </a:ext>
                  </a:extLst>
                </a:gridCol>
                <a:gridCol w="1785340">
                  <a:extLst>
                    <a:ext uri="{9D8B030D-6E8A-4147-A177-3AD203B41FA5}">
                      <a16:colId xmlns="" xmlns:a16="http://schemas.microsoft.com/office/drawing/2014/main" val="2557289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nb-NO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 smtClean="0">
                          <a:solidFill>
                            <a:schemeClr val="tx1"/>
                          </a:solidFill>
                        </a:rPr>
                        <a:t>LM trigger [</a:t>
                      </a:r>
                      <a:r>
                        <a:rPr lang="nb-NO" sz="1400" dirty="0" err="1" smtClean="0">
                          <a:solidFill>
                            <a:schemeClr val="tx1"/>
                          </a:solidFill>
                        </a:rPr>
                        <a:t>ns</a:t>
                      </a:r>
                      <a:r>
                        <a:rPr lang="nb-NO" sz="1400" dirty="0" smtClean="0">
                          <a:solidFill>
                            <a:schemeClr val="tx1"/>
                          </a:solidFill>
                        </a:rPr>
                        <a:t>]</a:t>
                      </a:r>
                      <a:endParaRPr lang="nb-NO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 smtClean="0">
                          <a:solidFill>
                            <a:schemeClr val="tx1"/>
                          </a:solidFill>
                        </a:rPr>
                        <a:t>L0 trigger [</a:t>
                      </a:r>
                      <a:r>
                        <a:rPr lang="nb-NO" sz="1400" dirty="0" err="1" smtClean="0">
                          <a:solidFill>
                            <a:schemeClr val="tx1"/>
                          </a:solidFill>
                        </a:rPr>
                        <a:t>ns</a:t>
                      </a:r>
                      <a:r>
                        <a:rPr lang="nb-NO" sz="1400" dirty="0" smtClean="0">
                          <a:solidFill>
                            <a:schemeClr val="tx1"/>
                          </a:solidFill>
                        </a:rPr>
                        <a:t>]</a:t>
                      </a:r>
                      <a:endParaRPr lang="nb-NO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8408056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sz="1400" b="1" dirty="0" smtClean="0"/>
                        <a:t>Trigger inputs at CTP</a:t>
                      </a:r>
                      <a:endParaRPr lang="nb-NO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b="1" dirty="0" smtClean="0">
                          <a:solidFill>
                            <a:srgbClr val="FF66FF"/>
                          </a:solidFill>
                        </a:rPr>
                        <a:t>425</a:t>
                      </a:r>
                      <a:endParaRPr lang="nb-NO" sz="1400" b="1" dirty="0">
                        <a:solidFill>
                          <a:srgbClr val="FF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1200</a:t>
                      </a:r>
                      <a:endParaRPr lang="nb-NO" sz="1400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6237444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sz="1400" dirty="0" smtClean="0"/>
                        <a:t>CTP </a:t>
                      </a:r>
                      <a:r>
                        <a:rPr lang="nb-NO" sz="1400" dirty="0" err="1" smtClean="0"/>
                        <a:t>processing</a:t>
                      </a:r>
                      <a:r>
                        <a:rPr lang="nb-NO" sz="1400" dirty="0" smtClean="0"/>
                        <a:t> +</a:t>
                      </a:r>
                      <a:r>
                        <a:rPr lang="nb-NO" sz="1400" baseline="0" dirty="0" smtClean="0"/>
                        <a:t> </a:t>
                      </a:r>
                      <a:r>
                        <a:rPr lang="nb-NO" sz="1400" baseline="0" dirty="0" err="1" smtClean="0"/>
                        <a:t>Low</a:t>
                      </a:r>
                      <a:r>
                        <a:rPr lang="nb-NO" sz="1400" baseline="0" dirty="0" smtClean="0"/>
                        <a:t> </a:t>
                      </a:r>
                      <a:r>
                        <a:rPr lang="nb-NO" sz="1400" baseline="0" dirty="0" err="1" smtClean="0"/>
                        <a:t>latency</a:t>
                      </a:r>
                      <a:r>
                        <a:rPr lang="nb-NO" sz="1400" baseline="0" dirty="0" smtClean="0"/>
                        <a:t> + LTU</a:t>
                      </a:r>
                      <a:endParaRPr lang="nb-NO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 smtClean="0">
                          <a:solidFill>
                            <a:srgbClr val="FF66FF"/>
                          </a:solidFill>
                        </a:rPr>
                        <a:t>100 + 65 + 25 = 190</a:t>
                      </a:r>
                      <a:endParaRPr lang="nb-NO" sz="1400" dirty="0">
                        <a:solidFill>
                          <a:srgbClr val="FF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100 + 65 + 25 = 190</a:t>
                      </a:r>
                      <a:endParaRPr lang="nb-NO" sz="14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3278184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GBT downstream latencies (using Kintex-7 FPGA)  </a:t>
                      </a:r>
                      <a:endParaRPr lang="nb-NO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 smtClean="0">
                          <a:solidFill>
                            <a:srgbClr val="FF66FF"/>
                          </a:solidFill>
                        </a:rPr>
                        <a:t>190</a:t>
                      </a:r>
                      <a:endParaRPr lang="nb-NO" sz="1400" dirty="0">
                        <a:solidFill>
                          <a:srgbClr val="FF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190</a:t>
                      </a:r>
                      <a:endParaRPr lang="nb-NO" sz="14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1506033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Optical fibers (35 m long) from CTP to the readout electronic</a:t>
                      </a:r>
                      <a:endParaRPr lang="nb-NO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 smtClean="0">
                          <a:solidFill>
                            <a:srgbClr val="FF66FF"/>
                          </a:solidFill>
                        </a:rPr>
                        <a:t>175</a:t>
                      </a:r>
                      <a:endParaRPr lang="nb-NO" sz="1400" dirty="0">
                        <a:solidFill>
                          <a:srgbClr val="FF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175</a:t>
                      </a:r>
                      <a:endParaRPr lang="nb-NO" sz="14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648129161"/>
                  </a:ext>
                </a:extLst>
              </a:tr>
              <a:tr h="51820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Electrical cables from the readout module to detector </a:t>
                      </a:r>
                      <a:endParaRPr lang="nb-NO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 smtClean="0">
                          <a:solidFill>
                            <a:srgbClr val="FF66FF"/>
                          </a:solidFill>
                        </a:rPr>
                        <a:t>250</a:t>
                      </a:r>
                      <a:endParaRPr lang="nb-NO" sz="1400" dirty="0">
                        <a:solidFill>
                          <a:srgbClr val="FF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250</a:t>
                      </a:r>
                      <a:endParaRPr lang="nb-NO" sz="14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657285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sz="1400" b="1" dirty="0" smtClean="0"/>
                        <a:t>Total</a:t>
                      </a:r>
                      <a:endParaRPr lang="nb-NO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b="1" dirty="0" smtClean="0">
                          <a:solidFill>
                            <a:srgbClr val="FF66FF"/>
                          </a:solidFill>
                        </a:rPr>
                        <a:t>1230</a:t>
                      </a:r>
                      <a:endParaRPr lang="nb-NO" sz="1400" b="1" dirty="0">
                        <a:solidFill>
                          <a:srgbClr val="FF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2005</a:t>
                      </a:r>
                      <a:endParaRPr lang="nb-NO" sz="1400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743444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982875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Box 50"/>
          <p:cNvSpPr txBox="1"/>
          <p:nvPr/>
        </p:nvSpPr>
        <p:spPr>
          <a:xfrm>
            <a:off x="107380" y="4365130"/>
            <a:ext cx="8928100" cy="2232000"/>
          </a:xfrm>
          <a:prstGeom prst="rect">
            <a:avLst/>
          </a:prstGeom>
          <a:noFill/>
          <a:ln>
            <a:noFill/>
          </a:ln>
        </p:spPr>
        <p:txBody>
          <a:bodyPr wrap="square" lIns="72000" tIns="36000" rIns="72000" bIns="36000" rtlCol="0" anchor="t" anchorCtr="0">
            <a:noAutofit/>
          </a:bodyPr>
          <a:lstStyle/>
          <a:p>
            <a:pPr marL="177800" indent="-177800" defTabSz="519113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Event rate </a:t>
            </a:r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– </a:t>
            </a:r>
            <a:r>
              <a:rPr lang="en-US" sz="2000" u="sng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average</a:t>
            </a:r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 number of interactions per second, Poisson distributed. Design goal is 100 kHz Pb-Pb collisions and 400 kHz p-p collisions.</a:t>
            </a:r>
          </a:p>
          <a:p>
            <a:pPr marL="177800" indent="-177800" defTabSz="519113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9900"/>
                </a:solidFill>
                <a:latin typeface="Calibri Light" panose="020F0302020204030204" pitchFamily="34" charset="0"/>
              </a:rPr>
              <a:t>Background</a:t>
            </a:r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 – QED interactions, depends linearly to the beam intensity and on integration time. It significantly affects the inner layers only.</a:t>
            </a:r>
          </a:p>
          <a:p>
            <a:pPr marL="177800" indent="-177800" defTabSz="5191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</a:rPr>
              <a:t>Noise</a:t>
            </a:r>
            <a:r>
              <a:rPr lang="en-US" sz="2000" dirty="0">
                <a:solidFill>
                  <a:schemeClr val="tx2"/>
                </a:solidFill>
                <a:latin typeface="Calibri Light" panose="020F0302020204030204" pitchFamily="34" charset="0"/>
              </a:rPr>
              <a:t> – </a:t>
            </a:r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electronic pixel noise (thermal, RTS, etc.), generates fake pixel hits. </a:t>
            </a:r>
            <a:endParaRPr lang="en-US" sz="2000" dirty="0">
              <a:solidFill>
                <a:schemeClr val="tx2"/>
              </a:solidFill>
              <a:latin typeface="Calibri Light" panose="020F0302020204030204" pitchFamily="34" charset="0"/>
            </a:endParaRPr>
          </a:p>
          <a:p>
            <a:pPr marL="177800" indent="-177800" defTabSz="519113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00FF"/>
                </a:solidFill>
                <a:latin typeface="Calibri Light" panose="020F0302020204030204" pitchFamily="34" charset="0"/>
              </a:rPr>
              <a:t>Trigger</a:t>
            </a:r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 – all pixels with a signal over threshold during the strobe window (due to an event, background, noise, etc.) store an hit into their buffer.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7380" y="44530"/>
            <a:ext cx="8928100" cy="432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Timing </a:t>
            </a:r>
            <a:r>
              <a:rPr lang="en-US" sz="24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– sensor operations (</a:t>
            </a:r>
            <a:r>
              <a:rPr lang="en-US" sz="2400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triggered</a:t>
            </a:r>
            <a:r>
              <a:rPr lang="en-US" sz="24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)</a:t>
            </a:r>
            <a:endParaRPr lang="en-US" sz="24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07380" y="3861090"/>
            <a:ext cx="89281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07380" y="3861060"/>
            <a:ext cx="914400" cy="288000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r>
              <a:rPr lang="en-US" sz="1400" dirty="0" smtClean="0">
                <a:solidFill>
                  <a:schemeClr val="tx2"/>
                </a:solidFill>
              </a:rPr>
              <a:t>Time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3059890" y="620640"/>
            <a:ext cx="720000" cy="216000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en-US" sz="1200" b="1" dirty="0" err="1" smtClean="0">
                <a:solidFill>
                  <a:schemeClr val="tx2"/>
                </a:solidFill>
              </a:rPr>
              <a:t>Trg</a:t>
            </a:r>
            <a:r>
              <a:rPr lang="en-US" sz="1200" b="1" dirty="0" smtClean="0">
                <a:solidFill>
                  <a:schemeClr val="tx2"/>
                </a:solidFill>
              </a:rPr>
              <a:t>. 1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4644010" y="620610"/>
            <a:ext cx="720000" cy="216000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en-US" sz="1200" b="1" dirty="0" err="1" smtClean="0">
                <a:solidFill>
                  <a:schemeClr val="tx2"/>
                </a:solidFill>
              </a:rPr>
              <a:t>Trg</a:t>
            </a:r>
            <a:r>
              <a:rPr lang="en-US" sz="1200" b="1" dirty="0" smtClean="0">
                <a:solidFill>
                  <a:schemeClr val="tx2"/>
                </a:solidFill>
              </a:rPr>
              <a:t>. </a:t>
            </a:r>
            <a:r>
              <a:rPr lang="en-US" sz="1200" b="1" dirty="0">
                <a:solidFill>
                  <a:schemeClr val="tx2"/>
                </a:solidFill>
              </a:rPr>
              <a:t>2</a:t>
            </a:r>
            <a:endParaRPr lang="en-US" sz="1200" b="1" dirty="0" smtClean="0">
              <a:solidFill>
                <a:schemeClr val="tx2"/>
              </a:solidFill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7020440" y="620970"/>
            <a:ext cx="720000" cy="216000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en-US" sz="1200" b="1" dirty="0" err="1" smtClean="0">
                <a:solidFill>
                  <a:schemeClr val="tx2"/>
                </a:solidFill>
              </a:rPr>
              <a:t>Trg</a:t>
            </a:r>
            <a:r>
              <a:rPr lang="en-US" sz="1200" b="1" dirty="0" smtClean="0">
                <a:solidFill>
                  <a:schemeClr val="tx2"/>
                </a:solidFill>
              </a:rPr>
              <a:t>. 3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07380" y="1268700"/>
            <a:ext cx="8926960" cy="648090"/>
            <a:chOff x="107380" y="1268700"/>
            <a:chExt cx="8926960" cy="648090"/>
          </a:xfrm>
        </p:grpSpPr>
        <p:sp>
          <p:nvSpPr>
            <p:cNvPr id="55" name="Rectangle 54"/>
            <p:cNvSpPr/>
            <p:nvPr/>
          </p:nvSpPr>
          <p:spPr>
            <a:xfrm>
              <a:off x="107380" y="1268819"/>
              <a:ext cx="8926960" cy="647971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2" name="Group 121"/>
            <p:cNvGrpSpPr/>
            <p:nvPr/>
          </p:nvGrpSpPr>
          <p:grpSpPr>
            <a:xfrm>
              <a:off x="2771750" y="1268700"/>
              <a:ext cx="576080" cy="648089"/>
              <a:chOff x="323410" y="1052670"/>
              <a:chExt cx="576080" cy="648089"/>
            </a:xfrm>
          </p:grpSpPr>
          <p:cxnSp>
            <p:nvCxnSpPr>
              <p:cNvPr id="131" name="Straight Connector 130"/>
              <p:cNvCxnSpPr/>
              <p:nvPr/>
            </p:nvCxnSpPr>
            <p:spPr>
              <a:xfrm>
                <a:off x="611450" y="1052670"/>
                <a:ext cx="0" cy="647882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2" name="Group 131"/>
              <p:cNvGrpSpPr/>
              <p:nvPr/>
            </p:nvGrpSpPr>
            <p:grpSpPr>
              <a:xfrm>
                <a:off x="323410" y="1052670"/>
                <a:ext cx="576080" cy="648089"/>
                <a:chOff x="323410" y="1268700"/>
                <a:chExt cx="576080" cy="648089"/>
              </a:xfrm>
            </p:grpSpPr>
            <p:sp>
              <p:nvSpPr>
                <p:cNvPr id="133" name="TextBox 132"/>
                <p:cNvSpPr txBox="1"/>
                <p:nvPr/>
              </p:nvSpPr>
              <p:spPr>
                <a:xfrm rot="16200000">
                  <a:off x="143469" y="1448848"/>
                  <a:ext cx="647882" cy="288000"/>
                </a:xfrm>
                <a:prstGeom prst="rect">
                  <a:avLst/>
                </a:prstGeom>
                <a:noFill/>
              </p:spPr>
              <p:txBody>
                <a:bodyPr wrap="none" lIns="36000" tIns="36000" rIns="36000" bIns="36000" rtlCol="0" anchor="ctr" anchorCtr="0">
                  <a:noAutofit/>
                </a:bodyPr>
                <a:lstStyle/>
                <a:p>
                  <a:pPr algn="ctr"/>
                  <a:r>
                    <a:rPr lang="en-US" sz="1200" b="1" dirty="0" err="1" smtClean="0">
                      <a:solidFill>
                        <a:schemeClr val="tx2"/>
                      </a:solidFill>
                    </a:rPr>
                    <a:t>Ev</a:t>
                  </a:r>
                  <a:r>
                    <a:rPr lang="en-US" sz="1200" b="1" dirty="0" smtClean="0">
                      <a:solidFill>
                        <a:schemeClr val="tx2"/>
                      </a:solidFill>
                    </a:rPr>
                    <a:t>. n+1</a:t>
                  </a:r>
                </a:p>
              </p:txBody>
            </p:sp>
            <p:sp>
              <p:nvSpPr>
                <p:cNvPr id="134" name="Rectangle 133"/>
                <p:cNvSpPr/>
                <p:nvPr/>
              </p:nvSpPr>
              <p:spPr>
                <a:xfrm>
                  <a:off x="611450" y="1268700"/>
                  <a:ext cx="288040" cy="647910"/>
                </a:xfrm>
                <a:prstGeom prst="rect">
                  <a:avLst/>
                </a:prstGeom>
                <a:solidFill>
                  <a:srgbClr val="C00000">
                    <a:alpha val="2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35" name="Group 134"/>
            <p:cNvGrpSpPr/>
            <p:nvPr/>
          </p:nvGrpSpPr>
          <p:grpSpPr>
            <a:xfrm>
              <a:off x="4355970" y="1268700"/>
              <a:ext cx="576080" cy="648089"/>
              <a:chOff x="323410" y="1052670"/>
              <a:chExt cx="576080" cy="648089"/>
            </a:xfrm>
          </p:grpSpPr>
          <p:cxnSp>
            <p:nvCxnSpPr>
              <p:cNvPr id="136" name="Straight Connector 135"/>
              <p:cNvCxnSpPr/>
              <p:nvPr/>
            </p:nvCxnSpPr>
            <p:spPr>
              <a:xfrm>
                <a:off x="611450" y="1052670"/>
                <a:ext cx="0" cy="647882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7" name="Group 136"/>
              <p:cNvGrpSpPr/>
              <p:nvPr/>
            </p:nvGrpSpPr>
            <p:grpSpPr>
              <a:xfrm>
                <a:off x="323410" y="1052670"/>
                <a:ext cx="576080" cy="648089"/>
                <a:chOff x="323410" y="1268700"/>
                <a:chExt cx="576080" cy="648089"/>
              </a:xfrm>
            </p:grpSpPr>
            <p:sp>
              <p:nvSpPr>
                <p:cNvPr id="138" name="TextBox 137"/>
                <p:cNvSpPr txBox="1"/>
                <p:nvPr/>
              </p:nvSpPr>
              <p:spPr>
                <a:xfrm rot="16200000">
                  <a:off x="143469" y="1448848"/>
                  <a:ext cx="647882" cy="288000"/>
                </a:xfrm>
                <a:prstGeom prst="rect">
                  <a:avLst/>
                </a:prstGeom>
                <a:noFill/>
              </p:spPr>
              <p:txBody>
                <a:bodyPr wrap="none" lIns="36000" tIns="36000" rIns="36000" bIns="36000" rtlCol="0" anchor="ctr" anchorCtr="0">
                  <a:noAutofit/>
                </a:bodyPr>
                <a:lstStyle/>
                <a:p>
                  <a:pPr algn="ctr"/>
                  <a:r>
                    <a:rPr lang="en-US" sz="1200" b="1" dirty="0" err="1" smtClean="0">
                      <a:solidFill>
                        <a:schemeClr val="tx2"/>
                      </a:solidFill>
                    </a:rPr>
                    <a:t>Ev</a:t>
                  </a:r>
                  <a:r>
                    <a:rPr lang="en-US" sz="1200" b="1" dirty="0" smtClean="0">
                      <a:solidFill>
                        <a:schemeClr val="tx2"/>
                      </a:solidFill>
                    </a:rPr>
                    <a:t>. n+2</a:t>
                  </a:r>
                </a:p>
              </p:txBody>
            </p:sp>
            <p:sp>
              <p:nvSpPr>
                <p:cNvPr id="139" name="Rectangle 138"/>
                <p:cNvSpPr/>
                <p:nvPr/>
              </p:nvSpPr>
              <p:spPr>
                <a:xfrm>
                  <a:off x="611450" y="1268700"/>
                  <a:ext cx="288040" cy="647910"/>
                </a:xfrm>
                <a:prstGeom prst="rect">
                  <a:avLst/>
                </a:prstGeom>
                <a:solidFill>
                  <a:srgbClr val="C00000">
                    <a:alpha val="2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50" name="Group 149"/>
            <p:cNvGrpSpPr/>
            <p:nvPr/>
          </p:nvGrpSpPr>
          <p:grpSpPr>
            <a:xfrm>
              <a:off x="6732300" y="1268700"/>
              <a:ext cx="576080" cy="648089"/>
              <a:chOff x="323410" y="1052670"/>
              <a:chExt cx="576080" cy="648089"/>
            </a:xfrm>
          </p:grpSpPr>
          <p:cxnSp>
            <p:nvCxnSpPr>
              <p:cNvPr id="151" name="Straight Connector 150"/>
              <p:cNvCxnSpPr/>
              <p:nvPr/>
            </p:nvCxnSpPr>
            <p:spPr>
              <a:xfrm>
                <a:off x="611450" y="1052670"/>
                <a:ext cx="0" cy="647882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2" name="Group 151"/>
              <p:cNvGrpSpPr/>
              <p:nvPr/>
            </p:nvGrpSpPr>
            <p:grpSpPr>
              <a:xfrm>
                <a:off x="323410" y="1052670"/>
                <a:ext cx="576080" cy="648089"/>
                <a:chOff x="323410" y="1268700"/>
                <a:chExt cx="576080" cy="648089"/>
              </a:xfrm>
            </p:grpSpPr>
            <p:sp>
              <p:nvSpPr>
                <p:cNvPr id="153" name="TextBox 152"/>
                <p:cNvSpPr txBox="1"/>
                <p:nvPr/>
              </p:nvSpPr>
              <p:spPr>
                <a:xfrm rot="16200000">
                  <a:off x="143469" y="1448848"/>
                  <a:ext cx="647882" cy="288000"/>
                </a:xfrm>
                <a:prstGeom prst="rect">
                  <a:avLst/>
                </a:prstGeom>
                <a:noFill/>
              </p:spPr>
              <p:txBody>
                <a:bodyPr wrap="none" lIns="36000" tIns="36000" rIns="36000" bIns="36000" rtlCol="0" anchor="ctr" anchorCtr="0">
                  <a:noAutofit/>
                </a:bodyPr>
                <a:lstStyle/>
                <a:p>
                  <a:pPr algn="ctr"/>
                  <a:r>
                    <a:rPr lang="en-US" sz="1200" b="1" dirty="0" err="1" smtClean="0">
                      <a:solidFill>
                        <a:schemeClr val="tx2"/>
                      </a:solidFill>
                    </a:rPr>
                    <a:t>Ev</a:t>
                  </a:r>
                  <a:r>
                    <a:rPr lang="en-US" sz="1200" b="1" dirty="0" smtClean="0">
                      <a:solidFill>
                        <a:schemeClr val="tx2"/>
                      </a:solidFill>
                    </a:rPr>
                    <a:t>. n+5</a:t>
                  </a:r>
                </a:p>
              </p:txBody>
            </p:sp>
            <p:sp>
              <p:nvSpPr>
                <p:cNvPr id="154" name="Rectangle 153"/>
                <p:cNvSpPr/>
                <p:nvPr/>
              </p:nvSpPr>
              <p:spPr>
                <a:xfrm>
                  <a:off x="611450" y="1268700"/>
                  <a:ext cx="288040" cy="647910"/>
                </a:xfrm>
                <a:prstGeom prst="rect">
                  <a:avLst/>
                </a:prstGeom>
                <a:solidFill>
                  <a:srgbClr val="C00000">
                    <a:alpha val="2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9" name="Group 8"/>
            <p:cNvGrpSpPr/>
            <p:nvPr/>
          </p:nvGrpSpPr>
          <p:grpSpPr>
            <a:xfrm>
              <a:off x="323410" y="1268701"/>
              <a:ext cx="576080" cy="648089"/>
              <a:chOff x="323410" y="1052670"/>
              <a:chExt cx="576080" cy="648089"/>
            </a:xfrm>
          </p:grpSpPr>
          <p:cxnSp>
            <p:nvCxnSpPr>
              <p:cNvPr id="30" name="Straight Connector 29"/>
              <p:cNvCxnSpPr/>
              <p:nvPr/>
            </p:nvCxnSpPr>
            <p:spPr>
              <a:xfrm>
                <a:off x="611450" y="1052670"/>
                <a:ext cx="0" cy="647882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" name="Group 5"/>
              <p:cNvGrpSpPr/>
              <p:nvPr/>
            </p:nvGrpSpPr>
            <p:grpSpPr>
              <a:xfrm>
                <a:off x="323410" y="1052670"/>
                <a:ext cx="576080" cy="648089"/>
                <a:chOff x="323410" y="1268700"/>
                <a:chExt cx="576080" cy="648089"/>
              </a:xfrm>
            </p:grpSpPr>
            <p:sp>
              <p:nvSpPr>
                <p:cNvPr id="34" name="TextBox 33"/>
                <p:cNvSpPr txBox="1"/>
                <p:nvPr/>
              </p:nvSpPr>
              <p:spPr>
                <a:xfrm rot="16200000">
                  <a:off x="143469" y="1448848"/>
                  <a:ext cx="647882" cy="288000"/>
                </a:xfrm>
                <a:prstGeom prst="rect">
                  <a:avLst/>
                </a:prstGeom>
                <a:noFill/>
              </p:spPr>
              <p:txBody>
                <a:bodyPr wrap="none" lIns="36000" tIns="36000" rIns="36000" bIns="36000" rtlCol="0" anchor="ctr" anchorCtr="0">
                  <a:noAutofit/>
                </a:bodyPr>
                <a:lstStyle/>
                <a:p>
                  <a:pPr algn="ctr"/>
                  <a:r>
                    <a:rPr lang="en-US" sz="1200" b="1" dirty="0" err="1" smtClean="0">
                      <a:solidFill>
                        <a:schemeClr val="tx2"/>
                      </a:solidFill>
                    </a:rPr>
                    <a:t>Ev</a:t>
                  </a:r>
                  <a:r>
                    <a:rPr lang="en-US" sz="1200" b="1" dirty="0" smtClean="0">
                      <a:solidFill>
                        <a:schemeClr val="tx2"/>
                      </a:solidFill>
                    </a:rPr>
                    <a:t>. n-1</a:t>
                  </a:r>
                </a:p>
              </p:txBody>
            </p:sp>
            <p:sp>
              <p:nvSpPr>
                <p:cNvPr id="5" name="Rectangle 4"/>
                <p:cNvSpPr/>
                <p:nvPr/>
              </p:nvSpPr>
              <p:spPr>
                <a:xfrm>
                  <a:off x="611450" y="1268700"/>
                  <a:ext cx="288040" cy="647910"/>
                </a:xfrm>
                <a:prstGeom prst="rect">
                  <a:avLst/>
                </a:prstGeom>
                <a:solidFill>
                  <a:srgbClr val="C00000">
                    <a:alpha val="2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07" name="Group 106"/>
            <p:cNvGrpSpPr/>
            <p:nvPr/>
          </p:nvGrpSpPr>
          <p:grpSpPr>
            <a:xfrm>
              <a:off x="1259540" y="1268700"/>
              <a:ext cx="576080" cy="648089"/>
              <a:chOff x="323410" y="1052670"/>
              <a:chExt cx="576080" cy="648089"/>
            </a:xfrm>
          </p:grpSpPr>
          <p:cxnSp>
            <p:nvCxnSpPr>
              <p:cNvPr id="108" name="Straight Connector 107"/>
              <p:cNvCxnSpPr/>
              <p:nvPr/>
            </p:nvCxnSpPr>
            <p:spPr>
              <a:xfrm>
                <a:off x="611450" y="1052670"/>
                <a:ext cx="0" cy="647882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9" name="Group 108"/>
              <p:cNvGrpSpPr/>
              <p:nvPr/>
            </p:nvGrpSpPr>
            <p:grpSpPr>
              <a:xfrm>
                <a:off x="323410" y="1052670"/>
                <a:ext cx="576080" cy="648089"/>
                <a:chOff x="323410" y="1268700"/>
                <a:chExt cx="576080" cy="648089"/>
              </a:xfrm>
            </p:grpSpPr>
            <p:sp>
              <p:nvSpPr>
                <p:cNvPr id="110" name="TextBox 109"/>
                <p:cNvSpPr txBox="1"/>
                <p:nvPr/>
              </p:nvSpPr>
              <p:spPr>
                <a:xfrm rot="16200000">
                  <a:off x="143469" y="1448848"/>
                  <a:ext cx="647882" cy="288000"/>
                </a:xfrm>
                <a:prstGeom prst="rect">
                  <a:avLst/>
                </a:prstGeom>
                <a:noFill/>
              </p:spPr>
              <p:txBody>
                <a:bodyPr wrap="none" lIns="36000" tIns="36000" rIns="36000" bIns="36000" rtlCol="0" anchor="ctr" anchorCtr="0">
                  <a:noAutofit/>
                </a:bodyPr>
                <a:lstStyle/>
                <a:p>
                  <a:pPr algn="ctr"/>
                  <a:r>
                    <a:rPr lang="en-US" sz="1200" b="1" dirty="0" err="1" smtClean="0">
                      <a:solidFill>
                        <a:schemeClr val="tx2"/>
                      </a:solidFill>
                    </a:rPr>
                    <a:t>Ev</a:t>
                  </a:r>
                  <a:r>
                    <a:rPr lang="en-US" sz="1200" b="1" dirty="0" smtClean="0">
                      <a:solidFill>
                        <a:schemeClr val="tx2"/>
                      </a:solidFill>
                    </a:rPr>
                    <a:t>. n</a:t>
                  </a:r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611450" y="1268700"/>
                  <a:ext cx="288040" cy="647910"/>
                </a:xfrm>
                <a:prstGeom prst="rect">
                  <a:avLst/>
                </a:prstGeom>
                <a:solidFill>
                  <a:srgbClr val="C00000">
                    <a:alpha val="2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40" name="Group 139"/>
            <p:cNvGrpSpPr/>
            <p:nvPr/>
          </p:nvGrpSpPr>
          <p:grpSpPr>
            <a:xfrm>
              <a:off x="5148080" y="1268700"/>
              <a:ext cx="576080" cy="648089"/>
              <a:chOff x="323410" y="1052670"/>
              <a:chExt cx="576080" cy="648089"/>
            </a:xfrm>
          </p:grpSpPr>
          <p:cxnSp>
            <p:nvCxnSpPr>
              <p:cNvPr id="141" name="Straight Connector 140"/>
              <p:cNvCxnSpPr/>
              <p:nvPr/>
            </p:nvCxnSpPr>
            <p:spPr>
              <a:xfrm>
                <a:off x="611450" y="1052670"/>
                <a:ext cx="0" cy="647882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2" name="Group 141"/>
              <p:cNvGrpSpPr/>
              <p:nvPr/>
            </p:nvGrpSpPr>
            <p:grpSpPr>
              <a:xfrm>
                <a:off x="323410" y="1052670"/>
                <a:ext cx="576080" cy="648089"/>
                <a:chOff x="323410" y="1268700"/>
                <a:chExt cx="576080" cy="648089"/>
              </a:xfrm>
            </p:grpSpPr>
            <p:sp>
              <p:nvSpPr>
                <p:cNvPr id="143" name="TextBox 142"/>
                <p:cNvSpPr txBox="1"/>
                <p:nvPr/>
              </p:nvSpPr>
              <p:spPr>
                <a:xfrm rot="16200000">
                  <a:off x="143469" y="1448848"/>
                  <a:ext cx="647882" cy="288000"/>
                </a:xfrm>
                <a:prstGeom prst="rect">
                  <a:avLst/>
                </a:prstGeom>
                <a:noFill/>
              </p:spPr>
              <p:txBody>
                <a:bodyPr wrap="none" lIns="36000" tIns="36000" rIns="36000" bIns="36000" rtlCol="0" anchor="ctr" anchorCtr="0">
                  <a:noAutofit/>
                </a:bodyPr>
                <a:lstStyle/>
                <a:p>
                  <a:pPr algn="ctr"/>
                  <a:r>
                    <a:rPr lang="en-US" sz="1200" b="1" dirty="0" err="1" smtClean="0">
                      <a:solidFill>
                        <a:schemeClr val="tx2"/>
                      </a:solidFill>
                    </a:rPr>
                    <a:t>Ev</a:t>
                  </a:r>
                  <a:r>
                    <a:rPr lang="en-US" sz="1200" b="1" dirty="0" smtClean="0">
                      <a:solidFill>
                        <a:schemeClr val="tx2"/>
                      </a:solidFill>
                    </a:rPr>
                    <a:t>. n+3</a:t>
                  </a:r>
                </a:p>
              </p:txBody>
            </p:sp>
            <p:sp>
              <p:nvSpPr>
                <p:cNvPr id="144" name="Rectangle 143"/>
                <p:cNvSpPr/>
                <p:nvPr/>
              </p:nvSpPr>
              <p:spPr>
                <a:xfrm>
                  <a:off x="611450" y="1268700"/>
                  <a:ext cx="288040" cy="647910"/>
                </a:xfrm>
                <a:prstGeom prst="rect">
                  <a:avLst/>
                </a:prstGeom>
                <a:solidFill>
                  <a:srgbClr val="C00000">
                    <a:alpha val="2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45" name="Group 144"/>
            <p:cNvGrpSpPr/>
            <p:nvPr/>
          </p:nvGrpSpPr>
          <p:grpSpPr>
            <a:xfrm>
              <a:off x="5724160" y="1268700"/>
              <a:ext cx="576080" cy="648089"/>
              <a:chOff x="323410" y="1052670"/>
              <a:chExt cx="576080" cy="648089"/>
            </a:xfrm>
          </p:grpSpPr>
          <p:cxnSp>
            <p:nvCxnSpPr>
              <p:cNvPr id="146" name="Straight Connector 145"/>
              <p:cNvCxnSpPr/>
              <p:nvPr/>
            </p:nvCxnSpPr>
            <p:spPr>
              <a:xfrm>
                <a:off x="611450" y="1052670"/>
                <a:ext cx="0" cy="647882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7" name="Group 146"/>
              <p:cNvGrpSpPr/>
              <p:nvPr/>
            </p:nvGrpSpPr>
            <p:grpSpPr>
              <a:xfrm>
                <a:off x="323410" y="1052670"/>
                <a:ext cx="576080" cy="648089"/>
                <a:chOff x="323410" y="1268700"/>
                <a:chExt cx="576080" cy="648089"/>
              </a:xfrm>
            </p:grpSpPr>
            <p:sp>
              <p:nvSpPr>
                <p:cNvPr id="148" name="TextBox 147"/>
                <p:cNvSpPr txBox="1"/>
                <p:nvPr/>
              </p:nvSpPr>
              <p:spPr>
                <a:xfrm rot="16200000">
                  <a:off x="143469" y="1448848"/>
                  <a:ext cx="647882" cy="288000"/>
                </a:xfrm>
                <a:prstGeom prst="rect">
                  <a:avLst/>
                </a:prstGeom>
                <a:noFill/>
              </p:spPr>
              <p:txBody>
                <a:bodyPr wrap="none" lIns="36000" tIns="36000" rIns="36000" bIns="36000" rtlCol="0" anchor="ctr" anchorCtr="0">
                  <a:noAutofit/>
                </a:bodyPr>
                <a:lstStyle/>
                <a:p>
                  <a:pPr algn="ctr"/>
                  <a:r>
                    <a:rPr lang="en-US" sz="1200" b="1" dirty="0" err="1" smtClean="0">
                      <a:solidFill>
                        <a:schemeClr val="tx2"/>
                      </a:solidFill>
                    </a:rPr>
                    <a:t>Ev</a:t>
                  </a:r>
                  <a:r>
                    <a:rPr lang="en-US" sz="1200" b="1" dirty="0" smtClean="0">
                      <a:solidFill>
                        <a:schemeClr val="tx2"/>
                      </a:solidFill>
                    </a:rPr>
                    <a:t>. n+4</a:t>
                  </a:r>
                </a:p>
              </p:txBody>
            </p:sp>
            <p:sp>
              <p:nvSpPr>
                <p:cNvPr id="149" name="Rectangle 148"/>
                <p:cNvSpPr/>
                <p:nvPr/>
              </p:nvSpPr>
              <p:spPr>
                <a:xfrm>
                  <a:off x="611450" y="1268700"/>
                  <a:ext cx="288040" cy="647910"/>
                </a:xfrm>
                <a:prstGeom prst="rect">
                  <a:avLst/>
                </a:prstGeom>
                <a:solidFill>
                  <a:srgbClr val="C00000">
                    <a:alpha val="2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55" name="Group 154"/>
            <p:cNvGrpSpPr/>
            <p:nvPr/>
          </p:nvGrpSpPr>
          <p:grpSpPr>
            <a:xfrm>
              <a:off x="7884460" y="1268700"/>
              <a:ext cx="576080" cy="648089"/>
              <a:chOff x="323410" y="1052670"/>
              <a:chExt cx="576080" cy="648089"/>
            </a:xfrm>
          </p:grpSpPr>
          <p:cxnSp>
            <p:nvCxnSpPr>
              <p:cNvPr id="156" name="Straight Connector 155"/>
              <p:cNvCxnSpPr/>
              <p:nvPr/>
            </p:nvCxnSpPr>
            <p:spPr>
              <a:xfrm>
                <a:off x="611450" y="1052670"/>
                <a:ext cx="0" cy="647882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7" name="Group 156"/>
              <p:cNvGrpSpPr/>
              <p:nvPr/>
            </p:nvGrpSpPr>
            <p:grpSpPr>
              <a:xfrm>
                <a:off x="323410" y="1052670"/>
                <a:ext cx="576080" cy="648089"/>
                <a:chOff x="323410" y="1268700"/>
                <a:chExt cx="576080" cy="648089"/>
              </a:xfrm>
            </p:grpSpPr>
            <p:sp>
              <p:nvSpPr>
                <p:cNvPr id="158" name="TextBox 157"/>
                <p:cNvSpPr txBox="1"/>
                <p:nvPr/>
              </p:nvSpPr>
              <p:spPr>
                <a:xfrm rot="16200000">
                  <a:off x="143469" y="1448848"/>
                  <a:ext cx="647882" cy="288000"/>
                </a:xfrm>
                <a:prstGeom prst="rect">
                  <a:avLst/>
                </a:prstGeom>
                <a:noFill/>
              </p:spPr>
              <p:txBody>
                <a:bodyPr wrap="none" lIns="36000" tIns="36000" rIns="36000" bIns="36000" rtlCol="0" anchor="ctr" anchorCtr="0">
                  <a:noAutofit/>
                </a:bodyPr>
                <a:lstStyle/>
                <a:p>
                  <a:pPr algn="ctr"/>
                  <a:r>
                    <a:rPr lang="en-US" sz="1200" b="1" dirty="0" err="1" smtClean="0">
                      <a:solidFill>
                        <a:schemeClr val="tx2"/>
                      </a:solidFill>
                    </a:rPr>
                    <a:t>Ev</a:t>
                  </a:r>
                  <a:r>
                    <a:rPr lang="en-US" sz="1200" b="1" dirty="0" smtClean="0">
                      <a:solidFill>
                        <a:schemeClr val="tx2"/>
                      </a:solidFill>
                    </a:rPr>
                    <a:t>. n+6</a:t>
                  </a:r>
                </a:p>
              </p:txBody>
            </p:sp>
            <p:sp>
              <p:nvSpPr>
                <p:cNvPr id="159" name="Rectangle 158"/>
                <p:cNvSpPr/>
                <p:nvPr/>
              </p:nvSpPr>
              <p:spPr>
                <a:xfrm>
                  <a:off x="611450" y="1268700"/>
                  <a:ext cx="288040" cy="647910"/>
                </a:xfrm>
                <a:prstGeom prst="rect">
                  <a:avLst/>
                </a:prstGeom>
                <a:solidFill>
                  <a:srgbClr val="C00000">
                    <a:alpha val="2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5" name="Group 14"/>
          <p:cNvGrpSpPr/>
          <p:nvPr/>
        </p:nvGrpSpPr>
        <p:grpSpPr>
          <a:xfrm>
            <a:off x="107380" y="1988800"/>
            <a:ext cx="8926960" cy="648000"/>
            <a:chOff x="107380" y="1988800"/>
            <a:chExt cx="8926960" cy="648000"/>
          </a:xfrm>
        </p:grpSpPr>
        <p:sp>
          <p:nvSpPr>
            <p:cNvPr id="62" name="Rectangle 61"/>
            <p:cNvSpPr/>
            <p:nvPr/>
          </p:nvSpPr>
          <p:spPr>
            <a:xfrm>
              <a:off x="107380" y="1988801"/>
              <a:ext cx="8926960" cy="647999"/>
            </a:xfrm>
            <a:prstGeom prst="rect">
              <a:avLst/>
            </a:prstGeom>
            <a:solidFill>
              <a:schemeClr val="accent3">
                <a:lumMod val="40000"/>
                <a:lumOff val="60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323410" y="1988800"/>
              <a:ext cx="290177" cy="647910"/>
              <a:chOff x="323410" y="1988800"/>
              <a:chExt cx="290177" cy="647910"/>
            </a:xfrm>
          </p:grpSpPr>
          <p:sp>
            <p:nvSpPr>
              <p:cNvPr id="165" name="Rectangle 164"/>
              <p:cNvSpPr/>
              <p:nvPr/>
            </p:nvSpPr>
            <p:spPr>
              <a:xfrm>
                <a:off x="325547" y="1988800"/>
                <a:ext cx="288040" cy="647910"/>
              </a:xfrm>
              <a:prstGeom prst="rect">
                <a:avLst/>
              </a:prstGeom>
              <a:solidFill>
                <a:schemeClr val="accent3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6" name="Straight Connector 95"/>
              <p:cNvCxnSpPr/>
              <p:nvPr/>
            </p:nvCxnSpPr>
            <p:spPr>
              <a:xfrm>
                <a:off x="323410" y="1988800"/>
                <a:ext cx="0" cy="647910"/>
              </a:xfrm>
              <a:prstGeom prst="line">
                <a:avLst/>
              </a:prstGeom>
              <a:ln w="38100">
                <a:solidFill>
                  <a:srgbClr val="FF99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6" name="Group 165"/>
            <p:cNvGrpSpPr/>
            <p:nvPr/>
          </p:nvGrpSpPr>
          <p:grpSpPr>
            <a:xfrm>
              <a:off x="683460" y="1988800"/>
              <a:ext cx="290177" cy="647910"/>
              <a:chOff x="323410" y="1988800"/>
              <a:chExt cx="290177" cy="647910"/>
            </a:xfrm>
          </p:grpSpPr>
          <p:sp>
            <p:nvSpPr>
              <p:cNvPr id="167" name="Rectangle 166"/>
              <p:cNvSpPr/>
              <p:nvPr/>
            </p:nvSpPr>
            <p:spPr>
              <a:xfrm>
                <a:off x="325547" y="1988800"/>
                <a:ext cx="288040" cy="647910"/>
              </a:xfrm>
              <a:prstGeom prst="rect">
                <a:avLst/>
              </a:prstGeom>
              <a:solidFill>
                <a:schemeClr val="accent3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8" name="Straight Connector 167"/>
              <p:cNvCxnSpPr/>
              <p:nvPr/>
            </p:nvCxnSpPr>
            <p:spPr>
              <a:xfrm>
                <a:off x="323410" y="1988800"/>
                <a:ext cx="0" cy="647910"/>
              </a:xfrm>
              <a:prstGeom prst="line">
                <a:avLst/>
              </a:prstGeom>
              <a:ln w="38100">
                <a:solidFill>
                  <a:srgbClr val="FF99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9" name="Group 168"/>
            <p:cNvGrpSpPr/>
            <p:nvPr/>
          </p:nvGrpSpPr>
          <p:grpSpPr>
            <a:xfrm>
              <a:off x="1329413" y="1988800"/>
              <a:ext cx="290177" cy="647910"/>
              <a:chOff x="323410" y="1988800"/>
              <a:chExt cx="290177" cy="647910"/>
            </a:xfrm>
          </p:grpSpPr>
          <p:sp>
            <p:nvSpPr>
              <p:cNvPr id="170" name="Rectangle 169"/>
              <p:cNvSpPr/>
              <p:nvPr/>
            </p:nvSpPr>
            <p:spPr>
              <a:xfrm>
                <a:off x="325547" y="1988800"/>
                <a:ext cx="288040" cy="647910"/>
              </a:xfrm>
              <a:prstGeom prst="rect">
                <a:avLst/>
              </a:prstGeom>
              <a:solidFill>
                <a:schemeClr val="accent3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1" name="Straight Connector 170"/>
              <p:cNvCxnSpPr/>
              <p:nvPr/>
            </p:nvCxnSpPr>
            <p:spPr>
              <a:xfrm>
                <a:off x="323410" y="1988800"/>
                <a:ext cx="0" cy="647910"/>
              </a:xfrm>
              <a:prstGeom prst="line">
                <a:avLst/>
              </a:prstGeom>
              <a:ln w="38100">
                <a:solidFill>
                  <a:srgbClr val="FF99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2" name="Group 171"/>
            <p:cNvGrpSpPr/>
            <p:nvPr/>
          </p:nvGrpSpPr>
          <p:grpSpPr>
            <a:xfrm>
              <a:off x="1833483" y="1988800"/>
              <a:ext cx="290177" cy="647910"/>
              <a:chOff x="323410" y="1988800"/>
              <a:chExt cx="290177" cy="647910"/>
            </a:xfrm>
          </p:grpSpPr>
          <p:sp>
            <p:nvSpPr>
              <p:cNvPr id="173" name="Rectangle 172"/>
              <p:cNvSpPr/>
              <p:nvPr/>
            </p:nvSpPr>
            <p:spPr>
              <a:xfrm>
                <a:off x="325547" y="1988800"/>
                <a:ext cx="288040" cy="647910"/>
              </a:xfrm>
              <a:prstGeom prst="rect">
                <a:avLst/>
              </a:prstGeom>
              <a:solidFill>
                <a:schemeClr val="accent3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4" name="Straight Connector 173"/>
              <p:cNvCxnSpPr/>
              <p:nvPr/>
            </p:nvCxnSpPr>
            <p:spPr>
              <a:xfrm>
                <a:off x="323410" y="1988800"/>
                <a:ext cx="0" cy="647910"/>
              </a:xfrm>
              <a:prstGeom prst="line">
                <a:avLst/>
              </a:prstGeom>
              <a:ln w="38100">
                <a:solidFill>
                  <a:srgbClr val="FF99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5" name="Group 174"/>
            <p:cNvGrpSpPr/>
            <p:nvPr/>
          </p:nvGrpSpPr>
          <p:grpSpPr>
            <a:xfrm>
              <a:off x="1977503" y="1988800"/>
              <a:ext cx="290177" cy="647910"/>
              <a:chOff x="323410" y="1988800"/>
              <a:chExt cx="290177" cy="647910"/>
            </a:xfrm>
          </p:grpSpPr>
          <p:sp>
            <p:nvSpPr>
              <p:cNvPr id="176" name="Rectangle 175"/>
              <p:cNvSpPr/>
              <p:nvPr/>
            </p:nvSpPr>
            <p:spPr>
              <a:xfrm>
                <a:off x="325547" y="1988800"/>
                <a:ext cx="288040" cy="647910"/>
              </a:xfrm>
              <a:prstGeom prst="rect">
                <a:avLst/>
              </a:prstGeom>
              <a:solidFill>
                <a:schemeClr val="accent3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7" name="Straight Connector 176"/>
              <p:cNvCxnSpPr/>
              <p:nvPr/>
            </p:nvCxnSpPr>
            <p:spPr>
              <a:xfrm>
                <a:off x="323410" y="1988800"/>
                <a:ext cx="0" cy="647910"/>
              </a:xfrm>
              <a:prstGeom prst="line">
                <a:avLst/>
              </a:prstGeom>
              <a:ln w="38100">
                <a:solidFill>
                  <a:srgbClr val="FF99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8" name="Group 177"/>
            <p:cNvGrpSpPr/>
            <p:nvPr/>
          </p:nvGrpSpPr>
          <p:grpSpPr>
            <a:xfrm>
              <a:off x="2481573" y="1988800"/>
              <a:ext cx="290177" cy="647910"/>
              <a:chOff x="323410" y="1988800"/>
              <a:chExt cx="290177" cy="647910"/>
            </a:xfrm>
          </p:grpSpPr>
          <p:sp>
            <p:nvSpPr>
              <p:cNvPr id="179" name="Rectangle 178"/>
              <p:cNvSpPr/>
              <p:nvPr/>
            </p:nvSpPr>
            <p:spPr>
              <a:xfrm>
                <a:off x="325547" y="1988800"/>
                <a:ext cx="288040" cy="647910"/>
              </a:xfrm>
              <a:prstGeom prst="rect">
                <a:avLst/>
              </a:prstGeom>
              <a:solidFill>
                <a:schemeClr val="accent3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0" name="Straight Connector 179"/>
              <p:cNvCxnSpPr/>
              <p:nvPr/>
            </p:nvCxnSpPr>
            <p:spPr>
              <a:xfrm>
                <a:off x="323410" y="1988800"/>
                <a:ext cx="0" cy="647910"/>
              </a:xfrm>
              <a:prstGeom prst="line">
                <a:avLst/>
              </a:prstGeom>
              <a:ln w="38100">
                <a:solidFill>
                  <a:srgbClr val="FF99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1" name="Group 180"/>
            <p:cNvGrpSpPr/>
            <p:nvPr/>
          </p:nvGrpSpPr>
          <p:grpSpPr>
            <a:xfrm>
              <a:off x="2913633" y="1988800"/>
              <a:ext cx="290177" cy="647910"/>
              <a:chOff x="323410" y="1988800"/>
              <a:chExt cx="290177" cy="647910"/>
            </a:xfrm>
          </p:grpSpPr>
          <p:sp>
            <p:nvSpPr>
              <p:cNvPr id="182" name="Rectangle 181"/>
              <p:cNvSpPr/>
              <p:nvPr/>
            </p:nvSpPr>
            <p:spPr>
              <a:xfrm>
                <a:off x="325547" y="1988800"/>
                <a:ext cx="288040" cy="647910"/>
              </a:xfrm>
              <a:prstGeom prst="rect">
                <a:avLst/>
              </a:prstGeom>
              <a:solidFill>
                <a:schemeClr val="accent3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3" name="Straight Connector 182"/>
              <p:cNvCxnSpPr/>
              <p:nvPr/>
            </p:nvCxnSpPr>
            <p:spPr>
              <a:xfrm>
                <a:off x="323410" y="1988800"/>
                <a:ext cx="0" cy="647910"/>
              </a:xfrm>
              <a:prstGeom prst="line">
                <a:avLst/>
              </a:prstGeom>
              <a:ln w="38100">
                <a:solidFill>
                  <a:srgbClr val="FF99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4" name="Group 183"/>
            <p:cNvGrpSpPr/>
            <p:nvPr/>
          </p:nvGrpSpPr>
          <p:grpSpPr>
            <a:xfrm>
              <a:off x="3345693" y="1988800"/>
              <a:ext cx="290177" cy="647910"/>
              <a:chOff x="323410" y="1988800"/>
              <a:chExt cx="290177" cy="647910"/>
            </a:xfrm>
          </p:grpSpPr>
          <p:sp>
            <p:nvSpPr>
              <p:cNvPr id="185" name="Rectangle 184"/>
              <p:cNvSpPr/>
              <p:nvPr/>
            </p:nvSpPr>
            <p:spPr>
              <a:xfrm>
                <a:off x="325547" y="1988800"/>
                <a:ext cx="288040" cy="647910"/>
              </a:xfrm>
              <a:prstGeom prst="rect">
                <a:avLst/>
              </a:prstGeom>
              <a:solidFill>
                <a:schemeClr val="accent3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6" name="Straight Connector 185"/>
              <p:cNvCxnSpPr/>
              <p:nvPr/>
            </p:nvCxnSpPr>
            <p:spPr>
              <a:xfrm>
                <a:off x="323410" y="1988800"/>
                <a:ext cx="0" cy="647910"/>
              </a:xfrm>
              <a:prstGeom prst="line">
                <a:avLst/>
              </a:prstGeom>
              <a:ln w="38100">
                <a:solidFill>
                  <a:srgbClr val="FF99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7" name="Group 186"/>
            <p:cNvGrpSpPr/>
            <p:nvPr/>
          </p:nvGrpSpPr>
          <p:grpSpPr>
            <a:xfrm>
              <a:off x="3993783" y="1988800"/>
              <a:ext cx="290177" cy="647910"/>
              <a:chOff x="323410" y="1988800"/>
              <a:chExt cx="290177" cy="647910"/>
            </a:xfrm>
          </p:grpSpPr>
          <p:sp>
            <p:nvSpPr>
              <p:cNvPr id="188" name="Rectangle 187"/>
              <p:cNvSpPr/>
              <p:nvPr/>
            </p:nvSpPr>
            <p:spPr>
              <a:xfrm>
                <a:off x="325547" y="1988800"/>
                <a:ext cx="288040" cy="647910"/>
              </a:xfrm>
              <a:prstGeom prst="rect">
                <a:avLst/>
              </a:prstGeom>
              <a:solidFill>
                <a:schemeClr val="accent3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9" name="Straight Connector 188"/>
              <p:cNvCxnSpPr/>
              <p:nvPr/>
            </p:nvCxnSpPr>
            <p:spPr>
              <a:xfrm>
                <a:off x="323410" y="1988800"/>
                <a:ext cx="0" cy="647910"/>
              </a:xfrm>
              <a:prstGeom prst="line">
                <a:avLst/>
              </a:prstGeom>
              <a:ln w="38100">
                <a:solidFill>
                  <a:srgbClr val="FF99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0" name="Group 189"/>
            <p:cNvGrpSpPr/>
            <p:nvPr/>
          </p:nvGrpSpPr>
          <p:grpSpPr>
            <a:xfrm>
              <a:off x="4353833" y="1988800"/>
              <a:ext cx="290177" cy="647910"/>
              <a:chOff x="323410" y="1988800"/>
              <a:chExt cx="290177" cy="647910"/>
            </a:xfrm>
          </p:grpSpPr>
          <p:sp>
            <p:nvSpPr>
              <p:cNvPr id="191" name="Rectangle 190"/>
              <p:cNvSpPr/>
              <p:nvPr/>
            </p:nvSpPr>
            <p:spPr>
              <a:xfrm>
                <a:off x="325547" y="1988800"/>
                <a:ext cx="288040" cy="647910"/>
              </a:xfrm>
              <a:prstGeom prst="rect">
                <a:avLst/>
              </a:prstGeom>
              <a:solidFill>
                <a:schemeClr val="accent3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2" name="Straight Connector 191"/>
              <p:cNvCxnSpPr/>
              <p:nvPr/>
            </p:nvCxnSpPr>
            <p:spPr>
              <a:xfrm>
                <a:off x="323410" y="1988800"/>
                <a:ext cx="0" cy="647910"/>
              </a:xfrm>
              <a:prstGeom prst="line">
                <a:avLst/>
              </a:prstGeom>
              <a:ln w="38100">
                <a:solidFill>
                  <a:srgbClr val="FF99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3" name="Group 192"/>
            <p:cNvGrpSpPr/>
            <p:nvPr/>
          </p:nvGrpSpPr>
          <p:grpSpPr>
            <a:xfrm>
              <a:off x="5073933" y="1988800"/>
              <a:ext cx="290177" cy="647910"/>
              <a:chOff x="323410" y="1988800"/>
              <a:chExt cx="290177" cy="647910"/>
            </a:xfrm>
          </p:grpSpPr>
          <p:sp>
            <p:nvSpPr>
              <p:cNvPr id="194" name="Rectangle 193"/>
              <p:cNvSpPr/>
              <p:nvPr/>
            </p:nvSpPr>
            <p:spPr>
              <a:xfrm>
                <a:off x="325547" y="1988800"/>
                <a:ext cx="288040" cy="647910"/>
              </a:xfrm>
              <a:prstGeom prst="rect">
                <a:avLst/>
              </a:prstGeom>
              <a:solidFill>
                <a:schemeClr val="accent3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5" name="Straight Connector 194"/>
              <p:cNvCxnSpPr/>
              <p:nvPr/>
            </p:nvCxnSpPr>
            <p:spPr>
              <a:xfrm>
                <a:off x="323410" y="1988800"/>
                <a:ext cx="0" cy="647910"/>
              </a:xfrm>
              <a:prstGeom prst="line">
                <a:avLst/>
              </a:prstGeom>
              <a:ln w="38100">
                <a:solidFill>
                  <a:srgbClr val="FF99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6" name="Group 195"/>
            <p:cNvGrpSpPr/>
            <p:nvPr/>
          </p:nvGrpSpPr>
          <p:grpSpPr>
            <a:xfrm>
              <a:off x="5578003" y="1988800"/>
              <a:ext cx="290177" cy="647910"/>
              <a:chOff x="323410" y="1988800"/>
              <a:chExt cx="290177" cy="647910"/>
            </a:xfrm>
          </p:grpSpPr>
          <p:sp>
            <p:nvSpPr>
              <p:cNvPr id="197" name="Rectangle 196"/>
              <p:cNvSpPr/>
              <p:nvPr/>
            </p:nvSpPr>
            <p:spPr>
              <a:xfrm>
                <a:off x="325547" y="1988800"/>
                <a:ext cx="288040" cy="647910"/>
              </a:xfrm>
              <a:prstGeom prst="rect">
                <a:avLst/>
              </a:prstGeom>
              <a:solidFill>
                <a:schemeClr val="accent3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8" name="Straight Connector 197"/>
              <p:cNvCxnSpPr/>
              <p:nvPr/>
            </p:nvCxnSpPr>
            <p:spPr>
              <a:xfrm>
                <a:off x="323410" y="1988800"/>
                <a:ext cx="0" cy="647910"/>
              </a:xfrm>
              <a:prstGeom prst="line">
                <a:avLst/>
              </a:prstGeom>
              <a:ln w="38100">
                <a:solidFill>
                  <a:srgbClr val="FF99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9" name="Group 198"/>
            <p:cNvGrpSpPr/>
            <p:nvPr/>
          </p:nvGrpSpPr>
          <p:grpSpPr>
            <a:xfrm>
              <a:off x="5794033" y="1988800"/>
              <a:ext cx="290177" cy="647910"/>
              <a:chOff x="323410" y="1988800"/>
              <a:chExt cx="290177" cy="647910"/>
            </a:xfrm>
          </p:grpSpPr>
          <p:sp>
            <p:nvSpPr>
              <p:cNvPr id="200" name="Rectangle 199"/>
              <p:cNvSpPr/>
              <p:nvPr/>
            </p:nvSpPr>
            <p:spPr>
              <a:xfrm>
                <a:off x="325547" y="1988800"/>
                <a:ext cx="288040" cy="647910"/>
              </a:xfrm>
              <a:prstGeom prst="rect">
                <a:avLst/>
              </a:prstGeom>
              <a:solidFill>
                <a:schemeClr val="accent3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01" name="Straight Connector 200"/>
              <p:cNvCxnSpPr/>
              <p:nvPr/>
            </p:nvCxnSpPr>
            <p:spPr>
              <a:xfrm>
                <a:off x="323410" y="1988800"/>
                <a:ext cx="0" cy="647910"/>
              </a:xfrm>
              <a:prstGeom prst="line">
                <a:avLst/>
              </a:prstGeom>
              <a:ln w="38100">
                <a:solidFill>
                  <a:srgbClr val="FF99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2" name="Group 201"/>
            <p:cNvGrpSpPr/>
            <p:nvPr/>
          </p:nvGrpSpPr>
          <p:grpSpPr>
            <a:xfrm>
              <a:off x="5940190" y="1988800"/>
              <a:ext cx="290177" cy="647910"/>
              <a:chOff x="323410" y="1988800"/>
              <a:chExt cx="290177" cy="647910"/>
            </a:xfrm>
          </p:grpSpPr>
          <p:sp>
            <p:nvSpPr>
              <p:cNvPr id="203" name="Rectangle 202"/>
              <p:cNvSpPr/>
              <p:nvPr/>
            </p:nvSpPr>
            <p:spPr>
              <a:xfrm>
                <a:off x="325547" y="1988800"/>
                <a:ext cx="288040" cy="647910"/>
              </a:xfrm>
              <a:prstGeom prst="rect">
                <a:avLst/>
              </a:prstGeom>
              <a:solidFill>
                <a:schemeClr val="accent3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04" name="Straight Connector 203"/>
              <p:cNvCxnSpPr/>
              <p:nvPr/>
            </p:nvCxnSpPr>
            <p:spPr>
              <a:xfrm>
                <a:off x="323410" y="1988800"/>
                <a:ext cx="0" cy="647910"/>
              </a:xfrm>
              <a:prstGeom prst="line">
                <a:avLst/>
              </a:prstGeom>
              <a:ln w="38100">
                <a:solidFill>
                  <a:srgbClr val="FF99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5" name="Group 204"/>
            <p:cNvGrpSpPr/>
            <p:nvPr/>
          </p:nvGrpSpPr>
          <p:grpSpPr>
            <a:xfrm>
              <a:off x="6442123" y="1988800"/>
              <a:ext cx="290177" cy="647910"/>
              <a:chOff x="323410" y="1988800"/>
              <a:chExt cx="290177" cy="647910"/>
            </a:xfrm>
          </p:grpSpPr>
          <p:sp>
            <p:nvSpPr>
              <p:cNvPr id="206" name="Rectangle 205"/>
              <p:cNvSpPr/>
              <p:nvPr/>
            </p:nvSpPr>
            <p:spPr>
              <a:xfrm>
                <a:off x="325547" y="1988800"/>
                <a:ext cx="288040" cy="647910"/>
              </a:xfrm>
              <a:prstGeom prst="rect">
                <a:avLst/>
              </a:prstGeom>
              <a:solidFill>
                <a:schemeClr val="accent3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07" name="Straight Connector 206"/>
              <p:cNvCxnSpPr/>
              <p:nvPr/>
            </p:nvCxnSpPr>
            <p:spPr>
              <a:xfrm>
                <a:off x="323410" y="1988800"/>
                <a:ext cx="0" cy="647910"/>
              </a:xfrm>
              <a:prstGeom prst="line">
                <a:avLst/>
              </a:prstGeom>
              <a:ln w="38100">
                <a:solidFill>
                  <a:srgbClr val="FF99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8" name="Group 207"/>
            <p:cNvGrpSpPr/>
            <p:nvPr/>
          </p:nvGrpSpPr>
          <p:grpSpPr>
            <a:xfrm>
              <a:off x="7306243" y="1988800"/>
              <a:ext cx="290177" cy="647910"/>
              <a:chOff x="323410" y="1988800"/>
              <a:chExt cx="290177" cy="647910"/>
            </a:xfrm>
          </p:grpSpPr>
          <p:sp>
            <p:nvSpPr>
              <p:cNvPr id="209" name="Rectangle 208"/>
              <p:cNvSpPr/>
              <p:nvPr/>
            </p:nvSpPr>
            <p:spPr>
              <a:xfrm>
                <a:off x="325547" y="1988800"/>
                <a:ext cx="288040" cy="647910"/>
              </a:xfrm>
              <a:prstGeom prst="rect">
                <a:avLst/>
              </a:prstGeom>
              <a:solidFill>
                <a:schemeClr val="accent3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10" name="Straight Connector 209"/>
              <p:cNvCxnSpPr/>
              <p:nvPr/>
            </p:nvCxnSpPr>
            <p:spPr>
              <a:xfrm>
                <a:off x="323410" y="1988800"/>
                <a:ext cx="0" cy="647910"/>
              </a:xfrm>
              <a:prstGeom prst="line">
                <a:avLst/>
              </a:prstGeom>
              <a:ln w="38100">
                <a:solidFill>
                  <a:srgbClr val="FF99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1" name="Group 210"/>
            <p:cNvGrpSpPr/>
            <p:nvPr/>
          </p:nvGrpSpPr>
          <p:grpSpPr>
            <a:xfrm>
              <a:off x="7524410" y="1988800"/>
              <a:ext cx="290177" cy="647910"/>
              <a:chOff x="323410" y="1988800"/>
              <a:chExt cx="290177" cy="647910"/>
            </a:xfrm>
          </p:grpSpPr>
          <p:sp>
            <p:nvSpPr>
              <p:cNvPr id="212" name="Rectangle 211"/>
              <p:cNvSpPr/>
              <p:nvPr/>
            </p:nvSpPr>
            <p:spPr>
              <a:xfrm>
                <a:off x="325547" y="1988800"/>
                <a:ext cx="288040" cy="647910"/>
              </a:xfrm>
              <a:prstGeom prst="rect">
                <a:avLst/>
              </a:prstGeom>
              <a:solidFill>
                <a:schemeClr val="accent3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13" name="Straight Connector 212"/>
              <p:cNvCxnSpPr/>
              <p:nvPr/>
            </p:nvCxnSpPr>
            <p:spPr>
              <a:xfrm>
                <a:off x="323410" y="1988800"/>
                <a:ext cx="0" cy="647910"/>
              </a:xfrm>
              <a:prstGeom prst="line">
                <a:avLst/>
              </a:prstGeom>
              <a:ln w="38100">
                <a:solidFill>
                  <a:srgbClr val="FF99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4" name="Group 213"/>
            <p:cNvGrpSpPr/>
            <p:nvPr/>
          </p:nvGrpSpPr>
          <p:grpSpPr>
            <a:xfrm>
              <a:off x="8098353" y="1988800"/>
              <a:ext cx="290177" cy="647910"/>
              <a:chOff x="323410" y="1988800"/>
              <a:chExt cx="290177" cy="647910"/>
            </a:xfrm>
          </p:grpSpPr>
          <p:sp>
            <p:nvSpPr>
              <p:cNvPr id="215" name="Rectangle 214"/>
              <p:cNvSpPr/>
              <p:nvPr/>
            </p:nvSpPr>
            <p:spPr>
              <a:xfrm>
                <a:off x="325547" y="1988800"/>
                <a:ext cx="288040" cy="647910"/>
              </a:xfrm>
              <a:prstGeom prst="rect">
                <a:avLst/>
              </a:prstGeom>
              <a:solidFill>
                <a:schemeClr val="accent3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16" name="Straight Connector 215"/>
              <p:cNvCxnSpPr/>
              <p:nvPr/>
            </p:nvCxnSpPr>
            <p:spPr>
              <a:xfrm>
                <a:off x="323410" y="1988800"/>
                <a:ext cx="0" cy="647910"/>
              </a:xfrm>
              <a:prstGeom prst="line">
                <a:avLst/>
              </a:prstGeom>
              <a:ln w="38100">
                <a:solidFill>
                  <a:srgbClr val="FF99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7" name="Group 216"/>
            <p:cNvGrpSpPr/>
            <p:nvPr/>
          </p:nvGrpSpPr>
          <p:grpSpPr>
            <a:xfrm>
              <a:off x="8532550" y="1988800"/>
              <a:ext cx="290177" cy="647910"/>
              <a:chOff x="323410" y="1988800"/>
              <a:chExt cx="290177" cy="647910"/>
            </a:xfrm>
          </p:grpSpPr>
          <p:sp>
            <p:nvSpPr>
              <p:cNvPr id="218" name="Rectangle 217"/>
              <p:cNvSpPr/>
              <p:nvPr/>
            </p:nvSpPr>
            <p:spPr>
              <a:xfrm>
                <a:off x="325547" y="1988800"/>
                <a:ext cx="288040" cy="647910"/>
              </a:xfrm>
              <a:prstGeom prst="rect">
                <a:avLst/>
              </a:prstGeom>
              <a:solidFill>
                <a:schemeClr val="accent3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19" name="Straight Connector 218"/>
              <p:cNvCxnSpPr/>
              <p:nvPr/>
            </p:nvCxnSpPr>
            <p:spPr>
              <a:xfrm>
                <a:off x="323410" y="1988800"/>
                <a:ext cx="0" cy="647910"/>
              </a:xfrm>
              <a:prstGeom prst="line">
                <a:avLst/>
              </a:prstGeom>
              <a:ln w="38100">
                <a:solidFill>
                  <a:srgbClr val="FF99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" name="Group 12"/>
          <p:cNvGrpSpPr/>
          <p:nvPr/>
        </p:nvGrpSpPr>
        <p:grpSpPr>
          <a:xfrm>
            <a:off x="107380" y="2780910"/>
            <a:ext cx="8926960" cy="648000"/>
            <a:chOff x="107380" y="2780910"/>
            <a:chExt cx="8926960" cy="648000"/>
          </a:xfrm>
        </p:grpSpPr>
        <p:sp>
          <p:nvSpPr>
            <p:cNvPr id="124" name="Rectangle 123"/>
            <p:cNvSpPr/>
            <p:nvPr/>
          </p:nvSpPr>
          <p:spPr>
            <a:xfrm>
              <a:off x="107380" y="2780910"/>
              <a:ext cx="8926960" cy="648000"/>
            </a:xfrm>
            <a:prstGeom prst="rect">
              <a:avLst/>
            </a:prstGeom>
            <a:solidFill>
              <a:schemeClr val="accent4">
                <a:lumMod val="75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3203810" y="2780910"/>
              <a:ext cx="288040" cy="647911"/>
              <a:chOff x="2771750" y="2780910"/>
              <a:chExt cx="288040" cy="647911"/>
            </a:xfrm>
          </p:grpSpPr>
          <p:sp>
            <p:nvSpPr>
              <p:cNvPr id="220" name="Rectangle 219"/>
              <p:cNvSpPr/>
              <p:nvPr/>
            </p:nvSpPr>
            <p:spPr>
              <a:xfrm>
                <a:off x="2771750" y="2780910"/>
                <a:ext cx="288040" cy="647910"/>
              </a:xfrm>
              <a:prstGeom prst="rect">
                <a:avLst/>
              </a:prstGeom>
              <a:solidFill>
                <a:schemeClr val="accent4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6" name="Straight Connector 125"/>
              <p:cNvCxnSpPr/>
              <p:nvPr/>
            </p:nvCxnSpPr>
            <p:spPr>
              <a:xfrm>
                <a:off x="2771750" y="2780910"/>
                <a:ext cx="0" cy="647911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2" name="Group 221"/>
            <p:cNvGrpSpPr/>
            <p:nvPr/>
          </p:nvGrpSpPr>
          <p:grpSpPr>
            <a:xfrm>
              <a:off x="4788030" y="2780910"/>
              <a:ext cx="288040" cy="647911"/>
              <a:chOff x="2771750" y="2780910"/>
              <a:chExt cx="288040" cy="647911"/>
            </a:xfrm>
          </p:grpSpPr>
          <p:sp>
            <p:nvSpPr>
              <p:cNvPr id="223" name="Rectangle 222"/>
              <p:cNvSpPr/>
              <p:nvPr/>
            </p:nvSpPr>
            <p:spPr>
              <a:xfrm>
                <a:off x="2771750" y="2780910"/>
                <a:ext cx="288040" cy="647910"/>
              </a:xfrm>
              <a:prstGeom prst="rect">
                <a:avLst/>
              </a:prstGeom>
              <a:solidFill>
                <a:schemeClr val="accent4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24" name="Straight Connector 223"/>
              <p:cNvCxnSpPr/>
              <p:nvPr/>
            </p:nvCxnSpPr>
            <p:spPr>
              <a:xfrm>
                <a:off x="2771750" y="2780910"/>
                <a:ext cx="0" cy="647911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5" name="Group 224"/>
            <p:cNvGrpSpPr/>
            <p:nvPr/>
          </p:nvGrpSpPr>
          <p:grpSpPr>
            <a:xfrm>
              <a:off x="7164360" y="2780910"/>
              <a:ext cx="288040" cy="647911"/>
              <a:chOff x="2771750" y="2780910"/>
              <a:chExt cx="288040" cy="647911"/>
            </a:xfrm>
          </p:grpSpPr>
          <p:sp>
            <p:nvSpPr>
              <p:cNvPr id="226" name="Rectangle 225"/>
              <p:cNvSpPr/>
              <p:nvPr/>
            </p:nvSpPr>
            <p:spPr>
              <a:xfrm>
                <a:off x="2771750" y="2780910"/>
                <a:ext cx="288040" cy="647910"/>
              </a:xfrm>
              <a:prstGeom prst="rect">
                <a:avLst/>
              </a:prstGeom>
              <a:solidFill>
                <a:schemeClr val="accent4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27" name="Straight Connector 226"/>
              <p:cNvCxnSpPr/>
              <p:nvPr/>
            </p:nvCxnSpPr>
            <p:spPr>
              <a:xfrm>
                <a:off x="2771750" y="2780910"/>
                <a:ext cx="0" cy="647911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" name="Group 10"/>
          <p:cNvGrpSpPr/>
          <p:nvPr/>
        </p:nvGrpSpPr>
        <p:grpSpPr>
          <a:xfrm>
            <a:off x="3131680" y="836640"/>
            <a:ext cx="576200" cy="2592000"/>
            <a:chOff x="3131800" y="836640"/>
            <a:chExt cx="576200" cy="2592000"/>
          </a:xfrm>
        </p:grpSpPr>
        <p:cxnSp>
          <p:nvCxnSpPr>
            <p:cNvPr id="60" name="Straight Connector 59"/>
            <p:cNvCxnSpPr/>
            <p:nvPr/>
          </p:nvCxnSpPr>
          <p:spPr>
            <a:xfrm>
              <a:off x="3203810" y="1268700"/>
              <a:ext cx="0" cy="647910"/>
            </a:xfrm>
            <a:prstGeom prst="line">
              <a:avLst/>
            </a:prstGeom>
            <a:ln w="19050">
              <a:solidFill>
                <a:srgbClr val="FF00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flipH="1">
              <a:off x="3707880" y="1052640"/>
              <a:ext cx="120" cy="2376000"/>
            </a:xfrm>
            <a:prstGeom prst="line">
              <a:avLst/>
            </a:prstGeom>
            <a:ln w="19050">
              <a:solidFill>
                <a:srgbClr val="FF00FF"/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3131800" y="1052640"/>
              <a:ext cx="0" cy="2376000"/>
            </a:xfrm>
            <a:prstGeom prst="line">
              <a:avLst/>
            </a:prstGeom>
            <a:ln w="19050">
              <a:solidFill>
                <a:srgbClr val="FF00FF"/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Left Brace 74"/>
            <p:cNvSpPr/>
            <p:nvPr/>
          </p:nvSpPr>
          <p:spPr>
            <a:xfrm rot="5400000">
              <a:off x="3311780" y="656660"/>
              <a:ext cx="216000" cy="575960"/>
            </a:xfrm>
            <a:prstGeom prst="leftBrace">
              <a:avLst>
                <a:gd name="adj1" fmla="val 36996"/>
                <a:gd name="adj2" fmla="val 50000"/>
              </a:avLst>
            </a:prstGeom>
            <a:ln w="19050">
              <a:solidFill>
                <a:srgbClr val="FF00FF"/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2" name="Group 111"/>
          <p:cNvGrpSpPr/>
          <p:nvPr/>
        </p:nvGrpSpPr>
        <p:grpSpPr>
          <a:xfrm>
            <a:off x="4715900" y="837000"/>
            <a:ext cx="576200" cy="2592000"/>
            <a:chOff x="3131800" y="836640"/>
            <a:chExt cx="576200" cy="2592000"/>
          </a:xfrm>
        </p:grpSpPr>
        <p:cxnSp>
          <p:nvCxnSpPr>
            <p:cNvPr id="113" name="Straight Connector 112"/>
            <p:cNvCxnSpPr/>
            <p:nvPr/>
          </p:nvCxnSpPr>
          <p:spPr>
            <a:xfrm>
              <a:off x="3203930" y="1268700"/>
              <a:ext cx="0" cy="647910"/>
            </a:xfrm>
            <a:prstGeom prst="line">
              <a:avLst/>
            </a:prstGeom>
            <a:ln w="19050">
              <a:solidFill>
                <a:srgbClr val="FF00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/>
            <p:nvPr/>
          </p:nvCxnSpPr>
          <p:spPr>
            <a:xfrm flipH="1">
              <a:off x="3707880" y="1052640"/>
              <a:ext cx="120" cy="2376000"/>
            </a:xfrm>
            <a:prstGeom prst="line">
              <a:avLst/>
            </a:prstGeom>
            <a:ln w="19050">
              <a:solidFill>
                <a:srgbClr val="FF00FF"/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>
              <a:off x="3131800" y="1052640"/>
              <a:ext cx="0" cy="2376000"/>
            </a:xfrm>
            <a:prstGeom prst="line">
              <a:avLst/>
            </a:prstGeom>
            <a:ln w="19050">
              <a:solidFill>
                <a:srgbClr val="FF00FF"/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Left Brace 115"/>
            <p:cNvSpPr/>
            <p:nvPr/>
          </p:nvSpPr>
          <p:spPr>
            <a:xfrm rot="5400000">
              <a:off x="3311780" y="656660"/>
              <a:ext cx="216000" cy="575960"/>
            </a:xfrm>
            <a:prstGeom prst="leftBrace">
              <a:avLst>
                <a:gd name="adj1" fmla="val 36996"/>
                <a:gd name="adj2" fmla="val 50000"/>
              </a:avLst>
            </a:prstGeom>
            <a:ln w="19050">
              <a:solidFill>
                <a:srgbClr val="FF00FF"/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7" name="Group 116"/>
          <p:cNvGrpSpPr/>
          <p:nvPr/>
        </p:nvGrpSpPr>
        <p:grpSpPr>
          <a:xfrm>
            <a:off x="7092350" y="836640"/>
            <a:ext cx="576200" cy="2592000"/>
            <a:chOff x="3131800" y="836640"/>
            <a:chExt cx="576200" cy="2592000"/>
          </a:xfrm>
        </p:grpSpPr>
        <p:cxnSp>
          <p:nvCxnSpPr>
            <p:cNvPr id="118" name="Straight Connector 117"/>
            <p:cNvCxnSpPr/>
            <p:nvPr/>
          </p:nvCxnSpPr>
          <p:spPr>
            <a:xfrm>
              <a:off x="3203810" y="1268700"/>
              <a:ext cx="0" cy="647910"/>
            </a:xfrm>
            <a:prstGeom prst="line">
              <a:avLst/>
            </a:prstGeom>
            <a:ln w="19050">
              <a:solidFill>
                <a:srgbClr val="FF00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/>
            <p:cNvCxnSpPr/>
            <p:nvPr/>
          </p:nvCxnSpPr>
          <p:spPr>
            <a:xfrm flipH="1">
              <a:off x="3707880" y="1052640"/>
              <a:ext cx="120" cy="2376000"/>
            </a:xfrm>
            <a:prstGeom prst="line">
              <a:avLst/>
            </a:prstGeom>
            <a:ln w="19050">
              <a:solidFill>
                <a:srgbClr val="FF00FF"/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>
              <a:off x="3131800" y="1052640"/>
              <a:ext cx="0" cy="2376000"/>
            </a:xfrm>
            <a:prstGeom prst="line">
              <a:avLst/>
            </a:prstGeom>
            <a:ln w="19050">
              <a:solidFill>
                <a:srgbClr val="FF00FF"/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Left Brace 120"/>
            <p:cNvSpPr/>
            <p:nvPr/>
          </p:nvSpPr>
          <p:spPr>
            <a:xfrm rot="5400000">
              <a:off x="3311780" y="656660"/>
              <a:ext cx="216000" cy="575960"/>
            </a:xfrm>
            <a:prstGeom prst="leftBrace">
              <a:avLst>
                <a:gd name="adj1" fmla="val 36996"/>
                <a:gd name="adj2" fmla="val 50000"/>
              </a:avLst>
            </a:prstGeom>
            <a:ln w="19050">
              <a:solidFill>
                <a:srgbClr val="FF00FF"/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5" name="TextBox 104"/>
          <p:cNvSpPr txBox="1"/>
          <p:nvPr/>
        </p:nvSpPr>
        <p:spPr>
          <a:xfrm>
            <a:off x="827480" y="2780910"/>
            <a:ext cx="2160000" cy="648000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en-US" sz="1200" dirty="0" smtClean="0">
                <a:solidFill>
                  <a:schemeClr val="tx2"/>
                </a:solidFill>
              </a:rPr>
              <a:t>Time width within signals are recorded on trigger depends on the analog shaping time (≈ 5 µs)</a:t>
            </a:r>
          </a:p>
        </p:txBody>
      </p:sp>
    </p:spTree>
    <p:extLst>
      <p:ext uri="{BB962C8B-B14F-4D97-AF65-F5344CB8AC3E}">
        <p14:creationId xmlns:p14="http://schemas.microsoft.com/office/powerpoint/2010/main" val="569514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Group 90"/>
          <p:cNvGrpSpPr/>
          <p:nvPr/>
        </p:nvGrpSpPr>
        <p:grpSpPr>
          <a:xfrm>
            <a:off x="107380" y="3429000"/>
            <a:ext cx="8928730" cy="869050"/>
            <a:chOff x="107380" y="3429000"/>
            <a:chExt cx="8928730" cy="869050"/>
          </a:xfrm>
        </p:grpSpPr>
        <p:grpSp>
          <p:nvGrpSpPr>
            <p:cNvPr id="92" name="Group 91"/>
            <p:cNvGrpSpPr/>
            <p:nvPr/>
          </p:nvGrpSpPr>
          <p:grpSpPr>
            <a:xfrm>
              <a:off x="107380" y="3429000"/>
              <a:ext cx="8928100" cy="869050"/>
              <a:chOff x="107380" y="3429000"/>
              <a:chExt cx="8928100" cy="869050"/>
            </a:xfrm>
          </p:grpSpPr>
          <p:sp>
            <p:nvSpPr>
              <p:cNvPr id="95" name="Rectangle 94"/>
              <p:cNvSpPr/>
              <p:nvPr/>
            </p:nvSpPr>
            <p:spPr>
              <a:xfrm>
                <a:off x="108520" y="3434050"/>
                <a:ext cx="8926960" cy="86400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TextBox 95"/>
              <p:cNvSpPr txBox="1"/>
              <p:nvPr/>
            </p:nvSpPr>
            <p:spPr>
              <a:xfrm rot="16200000">
                <a:off x="-108620" y="3645000"/>
                <a:ext cx="864000" cy="432000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 anchor="ctr">
                <a:noAutofit/>
              </a:bodyPr>
              <a:lstStyle/>
              <a:p>
                <a:pPr algn="ctr"/>
                <a:r>
                  <a:rPr lang="en-US" sz="1200" dirty="0">
                    <a:solidFill>
                      <a:schemeClr val="tx2"/>
                    </a:solidFill>
                    <a:latin typeface="Calibri Light" panose="020F0302020204030204" pitchFamily="34" charset="0"/>
                  </a:rPr>
                  <a:t>pixel buffer input</a:t>
                </a:r>
              </a:p>
            </p:txBody>
          </p:sp>
          <p:sp>
            <p:nvSpPr>
              <p:cNvPr id="98" name="TextBox 97"/>
              <p:cNvSpPr txBox="1"/>
              <p:nvPr/>
            </p:nvSpPr>
            <p:spPr>
              <a:xfrm>
                <a:off x="539380" y="3434020"/>
                <a:ext cx="432120" cy="282989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 anchor="ctr">
                <a:noAutofit/>
              </a:bodyPr>
              <a:lstStyle/>
              <a:p>
                <a:pPr algn="ctr"/>
                <a:r>
                  <a:rPr lang="en-US" sz="1200" dirty="0" smtClean="0">
                    <a:solidFill>
                      <a:schemeClr val="tx2"/>
                    </a:solidFill>
                    <a:latin typeface="Calibri Light" panose="020F0302020204030204" pitchFamily="34" charset="0"/>
                  </a:rPr>
                  <a:t>#1</a:t>
                </a:r>
              </a:p>
            </p:txBody>
          </p:sp>
          <p:sp>
            <p:nvSpPr>
              <p:cNvPr id="102" name="TextBox 101"/>
              <p:cNvSpPr txBox="1"/>
              <p:nvPr/>
            </p:nvSpPr>
            <p:spPr>
              <a:xfrm>
                <a:off x="539440" y="3722091"/>
                <a:ext cx="432120" cy="282989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 anchor="ctr">
                <a:noAutofit/>
              </a:bodyPr>
              <a:lstStyle/>
              <a:p>
                <a:pPr algn="ctr"/>
                <a:r>
                  <a:rPr lang="en-US" sz="1200" dirty="0" smtClean="0">
                    <a:solidFill>
                      <a:schemeClr val="tx2"/>
                    </a:solidFill>
                    <a:latin typeface="Calibri Light" panose="020F0302020204030204" pitchFamily="34" charset="0"/>
                  </a:rPr>
                  <a:t>#2</a:t>
                </a:r>
              </a:p>
            </p:txBody>
          </p:sp>
          <p:sp>
            <p:nvSpPr>
              <p:cNvPr id="103" name="TextBox 102"/>
              <p:cNvSpPr txBox="1"/>
              <p:nvPr/>
            </p:nvSpPr>
            <p:spPr>
              <a:xfrm>
                <a:off x="539440" y="4010131"/>
                <a:ext cx="432120" cy="282989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 anchor="ctr">
                <a:noAutofit/>
              </a:bodyPr>
              <a:lstStyle/>
              <a:p>
                <a:pPr algn="ctr"/>
                <a:r>
                  <a:rPr lang="en-US" sz="1200" dirty="0" smtClean="0">
                    <a:solidFill>
                      <a:schemeClr val="tx2"/>
                    </a:solidFill>
                    <a:latin typeface="Calibri Light" panose="020F0302020204030204" pitchFamily="34" charset="0"/>
                  </a:rPr>
                  <a:t>#3</a:t>
                </a:r>
              </a:p>
            </p:txBody>
          </p:sp>
        </p:grpSp>
        <p:cxnSp>
          <p:nvCxnSpPr>
            <p:cNvPr id="93" name="Straight Connector 92"/>
            <p:cNvCxnSpPr/>
            <p:nvPr/>
          </p:nvCxnSpPr>
          <p:spPr>
            <a:xfrm>
              <a:off x="539380" y="3717040"/>
              <a:ext cx="849667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>
              <a:off x="539440" y="4005080"/>
              <a:ext cx="849667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4" name="Rectangle 103"/>
          <p:cNvSpPr/>
          <p:nvPr/>
        </p:nvSpPr>
        <p:spPr>
          <a:xfrm>
            <a:off x="3707880" y="3429000"/>
            <a:ext cx="1332794" cy="288000"/>
          </a:xfrm>
          <a:prstGeom prst="rect">
            <a:avLst/>
          </a:prstGeom>
          <a:pattFill prst="wdUpDiag">
            <a:fgClr>
              <a:srgbClr val="FF990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Readout…</a:t>
            </a:r>
            <a:endParaRPr lang="en-US" sz="12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3491849" y="3429040"/>
            <a:ext cx="216000" cy="288000"/>
          </a:xfrm>
          <a:prstGeom prst="rect">
            <a:avLst/>
          </a:prstGeom>
          <a:pattFill prst="lgCheck">
            <a:fgClr>
              <a:schemeClr val="accent6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Freeform 108"/>
          <p:cNvSpPr/>
          <p:nvPr/>
        </p:nvSpPr>
        <p:spPr>
          <a:xfrm>
            <a:off x="2619995" y="843728"/>
            <a:ext cx="2816086" cy="1063122"/>
          </a:xfrm>
          <a:custGeom>
            <a:avLst/>
            <a:gdLst>
              <a:gd name="connsiteX0" fmla="*/ 0 w 3839183"/>
              <a:gd name="connsiteY0" fmla="*/ 1757464 h 1763949"/>
              <a:gd name="connsiteX1" fmla="*/ 1154349 w 3839183"/>
              <a:gd name="connsiteY1" fmla="*/ 0 h 1763949"/>
              <a:gd name="connsiteX2" fmla="*/ 3839183 w 3839183"/>
              <a:gd name="connsiteY2" fmla="*/ 1763949 h 1763949"/>
              <a:gd name="connsiteX0" fmla="*/ 0 w 3839183"/>
              <a:gd name="connsiteY0" fmla="*/ 1745783 h 1752268"/>
              <a:gd name="connsiteX1" fmla="*/ 1289640 w 3839183"/>
              <a:gd name="connsiteY1" fmla="*/ 2 h 1752268"/>
              <a:gd name="connsiteX2" fmla="*/ 3839183 w 3839183"/>
              <a:gd name="connsiteY2" fmla="*/ 1752268 h 1752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39183" h="1752268">
                <a:moveTo>
                  <a:pt x="0" y="1745783"/>
                </a:moveTo>
                <a:cubicBezTo>
                  <a:pt x="257242" y="866510"/>
                  <a:pt x="649776" y="-1079"/>
                  <a:pt x="1289640" y="2"/>
                </a:cubicBezTo>
                <a:cubicBezTo>
                  <a:pt x="1929504" y="1083"/>
                  <a:pt x="3389549" y="1362081"/>
                  <a:pt x="3839183" y="1752268"/>
                </a:cubicBezTo>
              </a:path>
            </a:pathLst>
          </a:cu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2" name="Straight Connector 61"/>
          <p:cNvCxnSpPr/>
          <p:nvPr/>
        </p:nvCxnSpPr>
        <p:spPr>
          <a:xfrm flipH="1">
            <a:off x="2411069" y="3429208"/>
            <a:ext cx="632" cy="864000"/>
          </a:xfrm>
          <a:prstGeom prst="line">
            <a:avLst/>
          </a:prstGeom>
          <a:ln w="3810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 rot="16200000">
            <a:off x="1835719" y="3717059"/>
            <a:ext cx="863882" cy="288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pPr algn="ctr"/>
            <a:r>
              <a:rPr lang="en-US" sz="1200" b="1" dirty="0" smtClean="0">
                <a:solidFill>
                  <a:schemeClr val="tx2"/>
                </a:solidFill>
              </a:rPr>
              <a:t>E0</a:t>
            </a:r>
          </a:p>
        </p:txBody>
      </p:sp>
      <p:grpSp>
        <p:nvGrpSpPr>
          <p:cNvPr id="172" name="Group 171"/>
          <p:cNvGrpSpPr/>
          <p:nvPr/>
        </p:nvGrpSpPr>
        <p:grpSpPr>
          <a:xfrm>
            <a:off x="35370" y="2636890"/>
            <a:ext cx="9001250" cy="360010"/>
            <a:chOff x="35370" y="5733360"/>
            <a:chExt cx="9001250" cy="360010"/>
          </a:xfrm>
        </p:grpSpPr>
        <p:cxnSp>
          <p:nvCxnSpPr>
            <p:cNvPr id="173" name="Straight Arrow Connector 172"/>
            <p:cNvCxnSpPr/>
            <p:nvPr/>
          </p:nvCxnSpPr>
          <p:spPr>
            <a:xfrm>
              <a:off x="108520" y="5733390"/>
              <a:ext cx="89281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4" name="TextBox 173"/>
            <p:cNvSpPr txBox="1"/>
            <p:nvPr/>
          </p:nvSpPr>
          <p:spPr>
            <a:xfrm>
              <a:off x="35370" y="5877370"/>
              <a:ext cx="792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r>
                <a:rPr lang="en-US" sz="1400" dirty="0" smtClean="0">
                  <a:solidFill>
                    <a:schemeClr val="tx2"/>
                  </a:solidFill>
                </a:rPr>
                <a:t>Time [µs]</a:t>
              </a:r>
            </a:p>
          </p:txBody>
        </p:sp>
        <p:cxnSp>
          <p:nvCxnSpPr>
            <p:cNvPr id="175" name="Straight Arrow Connector 174"/>
            <p:cNvCxnSpPr/>
            <p:nvPr/>
          </p:nvCxnSpPr>
          <p:spPr>
            <a:xfrm flipV="1">
              <a:off x="9715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6" name="Straight Arrow Connector 175"/>
            <p:cNvCxnSpPr/>
            <p:nvPr/>
          </p:nvCxnSpPr>
          <p:spPr>
            <a:xfrm flipV="1">
              <a:off x="31318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7" name="Straight Arrow Connector 176"/>
            <p:cNvCxnSpPr/>
            <p:nvPr/>
          </p:nvCxnSpPr>
          <p:spPr>
            <a:xfrm flipV="1">
              <a:off x="45720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8" name="Straight Arrow Connector 177"/>
            <p:cNvCxnSpPr/>
            <p:nvPr/>
          </p:nvCxnSpPr>
          <p:spPr>
            <a:xfrm flipV="1">
              <a:off x="52921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9" name="Straight Arrow Connector 178"/>
            <p:cNvCxnSpPr/>
            <p:nvPr/>
          </p:nvCxnSpPr>
          <p:spPr>
            <a:xfrm flipV="1">
              <a:off x="60122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0" name="Straight Arrow Connector 179"/>
            <p:cNvCxnSpPr/>
            <p:nvPr/>
          </p:nvCxnSpPr>
          <p:spPr>
            <a:xfrm flipV="1">
              <a:off x="67323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1" name="Straight Arrow Connector 180"/>
            <p:cNvCxnSpPr/>
            <p:nvPr/>
          </p:nvCxnSpPr>
          <p:spPr>
            <a:xfrm flipV="1">
              <a:off x="74524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2" name="Straight Arrow Connector 181"/>
            <p:cNvCxnSpPr/>
            <p:nvPr/>
          </p:nvCxnSpPr>
          <p:spPr>
            <a:xfrm flipV="1">
              <a:off x="81725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3" name="Straight Arrow Connector 182"/>
            <p:cNvCxnSpPr/>
            <p:nvPr/>
          </p:nvCxnSpPr>
          <p:spPr>
            <a:xfrm flipV="1">
              <a:off x="38519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4" name="Straight Arrow Connector 183"/>
            <p:cNvCxnSpPr/>
            <p:nvPr/>
          </p:nvCxnSpPr>
          <p:spPr>
            <a:xfrm flipV="1">
              <a:off x="24117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5" name="Straight Arrow Connector 184"/>
            <p:cNvCxnSpPr/>
            <p:nvPr/>
          </p:nvCxnSpPr>
          <p:spPr>
            <a:xfrm flipV="1">
              <a:off x="16916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86" name="TextBox 185"/>
            <p:cNvSpPr txBox="1"/>
            <p:nvPr/>
          </p:nvSpPr>
          <p:spPr>
            <a:xfrm>
              <a:off x="154758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0</a:t>
              </a:r>
            </a:p>
          </p:txBody>
        </p:sp>
        <p:sp>
          <p:nvSpPr>
            <p:cNvPr id="187" name="TextBox 186"/>
            <p:cNvSpPr txBox="1"/>
            <p:nvPr/>
          </p:nvSpPr>
          <p:spPr>
            <a:xfrm>
              <a:off x="82752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-1</a:t>
              </a:r>
            </a:p>
          </p:txBody>
        </p:sp>
        <p:sp>
          <p:nvSpPr>
            <p:cNvPr id="188" name="TextBox 187"/>
            <p:cNvSpPr txBox="1"/>
            <p:nvPr/>
          </p:nvSpPr>
          <p:spPr>
            <a:xfrm>
              <a:off x="226772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1</a:t>
              </a:r>
            </a:p>
          </p:txBody>
        </p:sp>
        <p:sp>
          <p:nvSpPr>
            <p:cNvPr id="189" name="TextBox 188"/>
            <p:cNvSpPr txBox="1"/>
            <p:nvPr/>
          </p:nvSpPr>
          <p:spPr>
            <a:xfrm>
              <a:off x="298778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2</a:t>
              </a:r>
            </a:p>
          </p:txBody>
        </p:sp>
        <p:sp>
          <p:nvSpPr>
            <p:cNvPr id="190" name="TextBox 189"/>
            <p:cNvSpPr txBox="1"/>
            <p:nvPr/>
          </p:nvSpPr>
          <p:spPr>
            <a:xfrm>
              <a:off x="370792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3</a:t>
              </a:r>
            </a:p>
          </p:txBody>
        </p:sp>
        <p:sp>
          <p:nvSpPr>
            <p:cNvPr id="191" name="TextBox 190"/>
            <p:cNvSpPr txBox="1"/>
            <p:nvPr/>
          </p:nvSpPr>
          <p:spPr>
            <a:xfrm>
              <a:off x="442802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4</a:t>
              </a:r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514808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5</a:t>
              </a:r>
            </a:p>
          </p:txBody>
        </p:sp>
        <p:sp>
          <p:nvSpPr>
            <p:cNvPr id="193" name="TextBox 192"/>
            <p:cNvSpPr txBox="1"/>
            <p:nvPr/>
          </p:nvSpPr>
          <p:spPr>
            <a:xfrm>
              <a:off x="586822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6</a:t>
              </a:r>
            </a:p>
          </p:txBody>
        </p:sp>
        <p:sp>
          <p:nvSpPr>
            <p:cNvPr id="194" name="TextBox 193"/>
            <p:cNvSpPr txBox="1"/>
            <p:nvPr/>
          </p:nvSpPr>
          <p:spPr>
            <a:xfrm>
              <a:off x="658828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7</a:t>
              </a:r>
            </a:p>
          </p:txBody>
        </p:sp>
        <p:sp>
          <p:nvSpPr>
            <p:cNvPr id="195" name="TextBox 194"/>
            <p:cNvSpPr txBox="1"/>
            <p:nvPr/>
          </p:nvSpPr>
          <p:spPr>
            <a:xfrm>
              <a:off x="730842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8</a:t>
              </a:r>
            </a:p>
          </p:txBody>
        </p:sp>
        <p:sp>
          <p:nvSpPr>
            <p:cNvPr id="196" name="TextBox 195"/>
            <p:cNvSpPr txBox="1"/>
            <p:nvPr/>
          </p:nvSpPr>
          <p:spPr>
            <a:xfrm>
              <a:off x="802852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9</a:t>
              </a:r>
            </a:p>
          </p:txBody>
        </p:sp>
      </p:grpSp>
      <p:sp>
        <p:nvSpPr>
          <p:cNvPr id="120" name="Rectangle 119"/>
          <p:cNvSpPr/>
          <p:nvPr/>
        </p:nvSpPr>
        <p:spPr>
          <a:xfrm>
            <a:off x="2627731" y="1916790"/>
            <a:ext cx="2808389" cy="360000"/>
          </a:xfrm>
          <a:prstGeom prst="rect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 smtClean="0">
                <a:solidFill>
                  <a:schemeClr val="tx2"/>
                </a:solidFill>
                <a:latin typeface="Calibri Light" panose="020F0302020204030204" pitchFamily="34" charset="0"/>
              </a:rPr>
              <a:t>Evn</a:t>
            </a:r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. #0 active time (pulse length)</a:t>
            </a:r>
            <a:endParaRPr lang="en-US" sz="12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380" y="44530"/>
            <a:ext cx="8928100" cy="432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Timing </a:t>
            </a:r>
            <a:r>
              <a:rPr lang="en-US" sz="24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– detailed strobe and latching timing</a:t>
            </a:r>
            <a:endParaRPr lang="en-US" sz="24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1691600" y="1196890"/>
            <a:ext cx="0" cy="1584000"/>
          </a:xfrm>
          <a:prstGeom prst="straightConnector1">
            <a:avLst/>
          </a:prstGeom>
          <a:ln w="28575"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908257" y="764630"/>
            <a:ext cx="855353" cy="432000"/>
          </a:xfrm>
          <a:prstGeom prst="rect">
            <a:avLst/>
          </a:prstGeom>
          <a:noFill/>
        </p:spPr>
        <p:txBody>
          <a:bodyPr wrap="square" lIns="36000" tIns="36000" rIns="36000" bIns="36000" rtlCol="0">
            <a:noAutofit/>
          </a:bodyPr>
          <a:lstStyle/>
          <a:p>
            <a:pPr algn="ctr"/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Comparator </a:t>
            </a:r>
          </a:p>
          <a:p>
            <a:pPr algn="ctr"/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output</a:t>
            </a:r>
            <a:endParaRPr lang="en-US" sz="12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2411700" y="841777"/>
            <a:ext cx="3839183" cy="1763949"/>
          </a:xfrm>
          <a:custGeom>
            <a:avLst/>
            <a:gdLst>
              <a:gd name="connsiteX0" fmla="*/ 0 w 3839183"/>
              <a:gd name="connsiteY0" fmla="*/ 1757464 h 1763949"/>
              <a:gd name="connsiteX1" fmla="*/ 1154349 w 3839183"/>
              <a:gd name="connsiteY1" fmla="*/ 0 h 1763949"/>
              <a:gd name="connsiteX2" fmla="*/ 3839183 w 3839183"/>
              <a:gd name="connsiteY2" fmla="*/ 1763949 h 1763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39183" h="1763949">
                <a:moveTo>
                  <a:pt x="0" y="1757464"/>
                </a:moveTo>
                <a:cubicBezTo>
                  <a:pt x="257242" y="878191"/>
                  <a:pt x="514485" y="-1081"/>
                  <a:pt x="1154349" y="0"/>
                </a:cubicBezTo>
                <a:cubicBezTo>
                  <a:pt x="1794213" y="1081"/>
                  <a:pt x="3389549" y="1373762"/>
                  <a:pt x="3839183" y="1763949"/>
                </a:cubicBezTo>
              </a:path>
            </a:pathLst>
          </a:custGeom>
          <a:noFill/>
          <a:ln w="190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655358" y="1911820"/>
            <a:ext cx="762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187530" y="1351751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1</a:t>
            </a:r>
            <a:endParaRPr lang="en-US" sz="1200" b="1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971500" y="1911819"/>
            <a:ext cx="7849090" cy="1"/>
          </a:xfrm>
          <a:prstGeom prst="line">
            <a:avLst/>
          </a:prstGeom>
          <a:ln w="190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05270" y="1772770"/>
            <a:ext cx="694220" cy="216000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noAutofit/>
          </a:bodyPr>
          <a:lstStyle/>
          <a:p>
            <a:r>
              <a:rPr lang="en-US" sz="1200" dirty="0" smtClean="0">
                <a:solidFill>
                  <a:schemeClr val="tx2"/>
                </a:solidFill>
              </a:rPr>
              <a:t>Threshold</a:t>
            </a:r>
            <a:endParaRPr lang="en-US" sz="1200" dirty="0">
              <a:solidFill>
                <a:schemeClr val="tx2"/>
              </a:solidFill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2051650" y="1911819"/>
            <a:ext cx="864000" cy="1484381"/>
            <a:chOff x="2051650" y="2664659"/>
            <a:chExt cx="864000" cy="1484381"/>
          </a:xfrm>
        </p:grpSpPr>
        <p:cxnSp>
          <p:nvCxnSpPr>
            <p:cNvPr id="9" name="Straight Arrow Connector 8"/>
            <p:cNvCxnSpPr/>
            <p:nvPr/>
          </p:nvCxnSpPr>
          <p:spPr>
            <a:xfrm flipV="1">
              <a:off x="2399130" y="3389730"/>
              <a:ext cx="0" cy="275511"/>
            </a:xfrm>
            <a:prstGeom prst="straightConnector1">
              <a:avLst/>
            </a:prstGeom>
            <a:ln w="19050"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V="1">
              <a:off x="2627730" y="2664659"/>
              <a:ext cx="0" cy="1000582"/>
            </a:xfrm>
            <a:prstGeom prst="straightConnector1">
              <a:avLst/>
            </a:prstGeom>
            <a:ln w="19050"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2403994" y="3665241"/>
              <a:ext cx="21600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olid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2051650" y="3717040"/>
              <a:ext cx="864000" cy="432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>
              <a:noAutofit/>
            </a:bodyPr>
            <a:lstStyle/>
            <a:p>
              <a:pPr algn="ctr"/>
              <a:r>
                <a:rPr lang="en-US" sz="1200" dirty="0" smtClean="0">
                  <a:solidFill>
                    <a:schemeClr val="tx2"/>
                  </a:solidFill>
                </a:rPr>
                <a:t>Time walk</a:t>
              </a:r>
            </a:p>
            <a:p>
              <a:pPr algn="ctr"/>
              <a:r>
                <a:rPr lang="en-US" sz="1200" dirty="0" smtClean="0">
                  <a:solidFill>
                    <a:schemeClr val="tx2"/>
                  </a:solidFill>
                </a:rPr>
                <a:t>≈ 0.3 µs</a:t>
              </a:r>
              <a:endParaRPr lang="en-US" sz="1200" dirty="0">
                <a:solidFill>
                  <a:schemeClr val="tx2"/>
                </a:solidFill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3051023" y="548600"/>
            <a:ext cx="1008000" cy="216000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en-US" sz="1200" dirty="0" err="1" smtClean="0">
                <a:solidFill>
                  <a:schemeClr val="tx2"/>
                </a:solidFill>
                <a:latin typeface="Calibri Light" panose="020F0302020204030204" pitchFamily="34" charset="0"/>
              </a:rPr>
              <a:t>Evn</a:t>
            </a:r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. #0 pulse</a:t>
            </a:r>
            <a:endParaRPr lang="en-US" sz="12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187530" y="2143861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0</a:t>
            </a:r>
            <a:endParaRPr lang="en-US" sz="1200" b="1" dirty="0"/>
          </a:p>
        </p:txBody>
      </p:sp>
      <p:cxnSp>
        <p:nvCxnSpPr>
          <p:cNvPr id="118" name="Straight Connector 117"/>
          <p:cNvCxnSpPr/>
          <p:nvPr/>
        </p:nvCxnSpPr>
        <p:spPr>
          <a:xfrm flipH="1">
            <a:off x="3491219" y="3429000"/>
            <a:ext cx="632" cy="864000"/>
          </a:xfrm>
          <a:prstGeom prst="line">
            <a:avLst/>
          </a:prstGeom>
          <a:ln w="38100">
            <a:solidFill>
              <a:srgbClr val="FF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/>
          <p:cNvCxnSpPr/>
          <p:nvPr/>
        </p:nvCxnSpPr>
        <p:spPr>
          <a:xfrm>
            <a:off x="2411700" y="4149100"/>
            <a:ext cx="1080000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TextBox 120"/>
          <p:cNvSpPr txBox="1"/>
          <p:nvPr/>
        </p:nvSpPr>
        <p:spPr>
          <a:xfrm>
            <a:off x="2411699" y="4149100"/>
            <a:ext cx="1080000" cy="432000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Trigger latency (</a:t>
            </a:r>
            <a:r>
              <a:rPr lang="en-US" sz="1200" b="1" dirty="0" smtClean="0">
                <a:solidFill>
                  <a:srgbClr val="FF00FF"/>
                </a:solidFill>
                <a:latin typeface="Calibri Light" panose="020F0302020204030204" pitchFamily="34" charset="0"/>
              </a:rPr>
              <a:t>≈ 1.2 µs</a:t>
            </a:r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)</a:t>
            </a:r>
            <a:endParaRPr lang="en-US" sz="12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122" name="TextBox 121"/>
          <p:cNvSpPr txBox="1"/>
          <p:nvPr/>
        </p:nvSpPr>
        <p:spPr>
          <a:xfrm rot="16200000">
            <a:off x="2915850" y="3717000"/>
            <a:ext cx="864000" cy="288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pPr algn="ctr"/>
            <a:r>
              <a:rPr lang="en-US" sz="1200" b="1" dirty="0" err="1" smtClean="0">
                <a:solidFill>
                  <a:schemeClr val="tx2"/>
                </a:solidFill>
                <a:latin typeface="Calibri Light" panose="020F0302020204030204" pitchFamily="34" charset="0"/>
              </a:rPr>
              <a:t>Trg</a:t>
            </a:r>
            <a:r>
              <a:rPr lang="en-US" sz="12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. #0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107380" y="4941280"/>
            <a:ext cx="8928100" cy="1584150"/>
          </a:xfrm>
          <a:prstGeom prst="rect">
            <a:avLst/>
          </a:prstGeom>
          <a:noFill/>
          <a:ln>
            <a:noFill/>
          </a:ln>
        </p:spPr>
        <p:txBody>
          <a:bodyPr wrap="square" lIns="72000" tIns="36000" rIns="72000" bIns="36000" rtlCol="0" anchor="t" anchorCtr="0">
            <a:noAutofit/>
          </a:bodyPr>
          <a:lstStyle/>
          <a:p>
            <a:pPr marL="177800" indent="-177800" defTabSz="519113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Drawings are (reasonably) to scale. Timing figures are indicative, not precise.</a:t>
            </a:r>
          </a:p>
          <a:p>
            <a:pPr marL="177800" indent="-177800" defTabSz="519113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Strobe signal is driven by trigger.</a:t>
            </a:r>
          </a:p>
          <a:p>
            <a:pPr marL="177800" indent="-177800" defTabSz="519113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The analogue pulse duration behaves as an analogue memory, holding the hit information until the arrival of the trigger pulse. </a:t>
            </a:r>
            <a:r>
              <a:rPr lang="en-US" sz="2000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The pulse duration must therefore last enough for the trigger to arrive</a:t>
            </a:r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.</a:t>
            </a:r>
          </a:p>
        </p:txBody>
      </p:sp>
      <p:grpSp>
        <p:nvGrpSpPr>
          <p:cNvPr id="97" name="Group 96"/>
          <p:cNvGrpSpPr/>
          <p:nvPr/>
        </p:nvGrpSpPr>
        <p:grpSpPr>
          <a:xfrm>
            <a:off x="3491850" y="1772770"/>
            <a:ext cx="108000" cy="1623430"/>
            <a:chOff x="3131800" y="836640"/>
            <a:chExt cx="576200" cy="5082042"/>
          </a:xfrm>
        </p:grpSpPr>
        <p:cxnSp>
          <p:nvCxnSpPr>
            <p:cNvPr id="99" name="Straight Connector 98"/>
            <p:cNvCxnSpPr/>
            <p:nvPr/>
          </p:nvCxnSpPr>
          <p:spPr>
            <a:xfrm flipH="1">
              <a:off x="3707880" y="1052640"/>
              <a:ext cx="120" cy="2376000"/>
            </a:xfrm>
            <a:prstGeom prst="line">
              <a:avLst/>
            </a:prstGeom>
            <a:ln w="19050">
              <a:solidFill>
                <a:srgbClr val="FF00FF"/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>
              <a:off x="3132440" y="1052640"/>
              <a:ext cx="0" cy="4866042"/>
            </a:xfrm>
            <a:prstGeom prst="line">
              <a:avLst/>
            </a:prstGeom>
            <a:ln w="19050">
              <a:solidFill>
                <a:srgbClr val="FF00FF"/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Left Brace 100"/>
            <p:cNvSpPr/>
            <p:nvPr/>
          </p:nvSpPr>
          <p:spPr>
            <a:xfrm rot="5400000">
              <a:off x="3311780" y="656660"/>
              <a:ext cx="216000" cy="575960"/>
            </a:xfrm>
            <a:prstGeom prst="leftBrace">
              <a:avLst>
                <a:gd name="adj1" fmla="val 36996"/>
                <a:gd name="adj2" fmla="val 50000"/>
              </a:avLst>
            </a:prstGeom>
            <a:ln w="19050">
              <a:solidFill>
                <a:srgbClr val="FF00FF"/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7" name="TextBox 106"/>
          <p:cNvSpPr txBox="1"/>
          <p:nvPr/>
        </p:nvSpPr>
        <p:spPr>
          <a:xfrm>
            <a:off x="3131800" y="1340770"/>
            <a:ext cx="792000" cy="432000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en-US" sz="1200" b="1" dirty="0" smtClean="0">
                <a:solidFill>
                  <a:srgbClr val="FF00FF"/>
                </a:solidFill>
                <a:latin typeface="Calibri Light" panose="020F0302020204030204" pitchFamily="34" charset="0"/>
              </a:rPr>
              <a:t>Strobe window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3491850" y="4293120"/>
            <a:ext cx="4337431" cy="720100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r>
              <a:rPr lang="en-US" sz="1200" b="1" dirty="0" smtClean="0">
                <a:solidFill>
                  <a:srgbClr val="FF00FF"/>
                </a:solidFill>
                <a:latin typeface="Calibri Light" panose="020F0302020204030204" pitchFamily="34" charset="0"/>
              </a:rPr>
              <a:t>Trigger connection</a:t>
            </a:r>
          </a:p>
          <a:p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The trigger latency (to the matrix, including delay due to transmission and processing from the Readout Electronic ) will be about </a:t>
            </a:r>
            <a:r>
              <a:rPr lang="en-US" sz="12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1.2 µs</a:t>
            </a:r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.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3599807" y="2976892"/>
            <a:ext cx="1188083" cy="419308"/>
            <a:chOff x="3599807" y="2976892"/>
            <a:chExt cx="1188083" cy="419308"/>
          </a:xfrm>
        </p:grpSpPr>
        <p:cxnSp>
          <p:nvCxnSpPr>
            <p:cNvPr id="6" name="Straight Arrow Connector 5"/>
            <p:cNvCxnSpPr>
              <a:stCxn id="108" idx="1"/>
            </p:cNvCxnSpPr>
            <p:nvPr/>
          </p:nvCxnSpPr>
          <p:spPr>
            <a:xfrm flipH="1">
              <a:off x="3599807" y="3174892"/>
              <a:ext cx="180083" cy="221308"/>
            </a:xfrm>
            <a:prstGeom prst="straightConnector1">
              <a:avLst/>
            </a:prstGeom>
            <a:ln w="19050">
              <a:solidFill>
                <a:schemeClr val="tx2"/>
              </a:solidFill>
              <a:headEnd type="non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TextBox 107"/>
            <p:cNvSpPr txBox="1"/>
            <p:nvPr/>
          </p:nvSpPr>
          <p:spPr>
            <a:xfrm>
              <a:off x="3779890" y="2976892"/>
              <a:ext cx="1008000" cy="39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>
              <a:noAutofit/>
            </a:bodyPr>
            <a:lstStyle/>
            <a:p>
              <a:pPr algn="ctr"/>
              <a:r>
                <a:rPr lang="en-US" sz="1200" dirty="0" smtClean="0">
                  <a:solidFill>
                    <a:schemeClr val="tx2"/>
                  </a:solidFill>
                  <a:latin typeface="Calibri Light" panose="020F0302020204030204" pitchFamily="34" charset="0"/>
                </a:rPr>
                <a:t>Hit latched in pixel memory</a:t>
              </a:r>
              <a:endParaRPr lang="en-US" sz="1200" dirty="0">
                <a:solidFill>
                  <a:schemeClr val="tx2"/>
                </a:solidFill>
                <a:latin typeface="Calibri Light" panose="020F0302020204030204" pitchFamily="34" charset="0"/>
              </a:endParaRPr>
            </a:p>
          </p:txBody>
        </p:sp>
      </p:grpSp>
      <p:grpSp>
        <p:nvGrpSpPr>
          <p:cNvPr id="111" name="Group 110"/>
          <p:cNvGrpSpPr/>
          <p:nvPr/>
        </p:nvGrpSpPr>
        <p:grpSpPr>
          <a:xfrm>
            <a:off x="4824117" y="2996940"/>
            <a:ext cx="1188083" cy="419308"/>
            <a:chOff x="3599807" y="3036150"/>
            <a:chExt cx="1188083" cy="419308"/>
          </a:xfrm>
        </p:grpSpPr>
        <p:cxnSp>
          <p:nvCxnSpPr>
            <p:cNvPr id="112" name="Straight Arrow Connector 111"/>
            <p:cNvCxnSpPr>
              <a:stCxn id="113" idx="1"/>
            </p:cNvCxnSpPr>
            <p:nvPr/>
          </p:nvCxnSpPr>
          <p:spPr>
            <a:xfrm flipH="1">
              <a:off x="3599807" y="3234150"/>
              <a:ext cx="180083" cy="221308"/>
            </a:xfrm>
            <a:prstGeom prst="straightConnector1">
              <a:avLst/>
            </a:prstGeom>
            <a:ln w="19050">
              <a:solidFill>
                <a:schemeClr val="tx2"/>
              </a:solidFill>
              <a:headEnd type="non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TextBox 112"/>
            <p:cNvSpPr txBox="1"/>
            <p:nvPr/>
          </p:nvSpPr>
          <p:spPr>
            <a:xfrm>
              <a:off x="3779890" y="3036150"/>
              <a:ext cx="1008000" cy="39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>
              <a:noAutofit/>
            </a:bodyPr>
            <a:lstStyle/>
            <a:p>
              <a:pPr algn="ctr"/>
              <a:r>
                <a:rPr lang="en-US" sz="1200" dirty="0" smtClean="0">
                  <a:solidFill>
                    <a:schemeClr val="tx2"/>
                  </a:solidFill>
                  <a:latin typeface="Calibri Light" panose="020F0302020204030204" pitchFamily="34" charset="0"/>
                </a:rPr>
                <a:t>Hit read from pixel matrix</a:t>
              </a:r>
              <a:endParaRPr lang="en-US" sz="1200" dirty="0">
                <a:solidFill>
                  <a:schemeClr val="tx2"/>
                </a:solidFill>
                <a:latin typeface="Calibri Light" panose="020F03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3551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49" y="51124"/>
            <a:ext cx="8229600" cy="7432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Key Observables w/ MVTX @</a:t>
            </a:r>
            <a:r>
              <a:rPr lang="en-US" dirty="0" err="1" smtClean="0"/>
              <a:t>sPHENX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9179" y="1041344"/>
            <a:ext cx="3883891" cy="1827806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B</a:t>
            </a:r>
            <a:r>
              <a:rPr lang="en-US" dirty="0" smtClean="0"/>
              <a:t>-jet quenching &amp; correlations </a:t>
            </a:r>
          </a:p>
          <a:p>
            <a:pPr lvl="1"/>
            <a:r>
              <a:rPr lang="en-US" dirty="0" smtClean="0"/>
              <a:t>Energy loss mechanisms</a:t>
            </a:r>
          </a:p>
          <a:p>
            <a:pPr lvl="1"/>
            <a:r>
              <a:rPr lang="en-US" dirty="0" smtClean="0"/>
              <a:t>QGP density </a:t>
            </a:r>
          </a:p>
          <a:p>
            <a:r>
              <a:rPr lang="en-US" dirty="0"/>
              <a:t>B-hadron “flow”</a:t>
            </a:r>
          </a:p>
          <a:p>
            <a:pPr lvl="1"/>
            <a:r>
              <a:rPr lang="en-US" dirty="0"/>
              <a:t>Bulk viscosity</a:t>
            </a:r>
          </a:p>
          <a:p>
            <a:pPr lvl="1"/>
            <a:r>
              <a:rPr lang="en-US" dirty="0"/>
              <a:t>Coupling &amp; collectivity </a:t>
            </a:r>
          </a:p>
          <a:p>
            <a:pPr lvl="1"/>
            <a:r>
              <a:rPr lang="en-US" dirty="0"/>
              <a:t>Diffusion  </a:t>
            </a:r>
          </a:p>
          <a:p>
            <a:pPr lvl="1"/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8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57717" y="3163622"/>
            <a:ext cx="3544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 Detailed study of QGP properties: T, density, viscosity, couplings etc. 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2192" y="920599"/>
            <a:ext cx="2834557" cy="2766581"/>
          </a:xfrm>
          <a:prstGeom prst="rect">
            <a:avLst/>
          </a:prstGeom>
        </p:spPr>
      </p:pic>
      <p:pic>
        <p:nvPicPr>
          <p:cNvPr id="16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92" y="1094513"/>
            <a:ext cx="1880082" cy="1922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566" y="3943174"/>
            <a:ext cx="2816634" cy="2314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9" descr="Rcp_proj_100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150" y="4092066"/>
            <a:ext cx="2913776" cy="2099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0" descr="v2_proj_100B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024" y="4003734"/>
            <a:ext cx="3324976" cy="2395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743645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TextBox 121"/>
          <p:cNvSpPr txBox="1"/>
          <p:nvPr/>
        </p:nvSpPr>
        <p:spPr>
          <a:xfrm rot="16200000">
            <a:off x="2915810" y="3717000"/>
            <a:ext cx="864000" cy="288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pPr algn="ctr"/>
            <a:r>
              <a:rPr lang="en-US" sz="1200" b="1" dirty="0" err="1" smtClean="0">
                <a:solidFill>
                  <a:schemeClr val="tx2"/>
                </a:solidFill>
                <a:latin typeface="Calibri Light" panose="020F0302020204030204" pitchFamily="34" charset="0"/>
              </a:rPr>
              <a:t>Trg</a:t>
            </a:r>
            <a:r>
              <a:rPr lang="en-US" sz="12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. #0</a:t>
            </a:r>
          </a:p>
        </p:txBody>
      </p:sp>
      <p:grpSp>
        <p:nvGrpSpPr>
          <p:cNvPr id="109" name="Group 108"/>
          <p:cNvGrpSpPr/>
          <p:nvPr/>
        </p:nvGrpSpPr>
        <p:grpSpPr>
          <a:xfrm>
            <a:off x="107380" y="3429000"/>
            <a:ext cx="8928730" cy="869050"/>
            <a:chOff x="107380" y="3429000"/>
            <a:chExt cx="8928730" cy="869050"/>
          </a:xfrm>
        </p:grpSpPr>
        <p:grpSp>
          <p:nvGrpSpPr>
            <p:cNvPr id="110" name="Group 109"/>
            <p:cNvGrpSpPr/>
            <p:nvPr/>
          </p:nvGrpSpPr>
          <p:grpSpPr>
            <a:xfrm>
              <a:off x="107380" y="3429000"/>
              <a:ext cx="8928100" cy="869050"/>
              <a:chOff x="107380" y="3429000"/>
              <a:chExt cx="8928100" cy="869050"/>
            </a:xfrm>
          </p:grpSpPr>
          <p:sp>
            <p:nvSpPr>
              <p:cNvPr id="113" name="Rectangle 112"/>
              <p:cNvSpPr/>
              <p:nvPr/>
            </p:nvSpPr>
            <p:spPr>
              <a:xfrm>
                <a:off x="108520" y="3434050"/>
                <a:ext cx="8926960" cy="86400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TextBox 113"/>
              <p:cNvSpPr txBox="1"/>
              <p:nvPr/>
            </p:nvSpPr>
            <p:spPr>
              <a:xfrm rot="16200000">
                <a:off x="-108620" y="3645000"/>
                <a:ext cx="864000" cy="432000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 anchor="ctr">
                <a:noAutofit/>
              </a:bodyPr>
              <a:lstStyle/>
              <a:p>
                <a:pPr algn="ctr"/>
                <a:r>
                  <a:rPr lang="en-US" sz="1200" dirty="0">
                    <a:solidFill>
                      <a:schemeClr val="tx2"/>
                    </a:solidFill>
                    <a:latin typeface="Calibri Light" panose="020F0302020204030204" pitchFamily="34" charset="0"/>
                  </a:rPr>
                  <a:t>pixel buffer input</a:t>
                </a:r>
              </a:p>
            </p:txBody>
          </p:sp>
          <p:sp>
            <p:nvSpPr>
              <p:cNvPr id="115" name="TextBox 114"/>
              <p:cNvSpPr txBox="1"/>
              <p:nvPr/>
            </p:nvSpPr>
            <p:spPr>
              <a:xfrm>
                <a:off x="539380" y="3434020"/>
                <a:ext cx="432120" cy="282989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 anchor="ctr">
                <a:noAutofit/>
              </a:bodyPr>
              <a:lstStyle/>
              <a:p>
                <a:pPr algn="ctr"/>
                <a:r>
                  <a:rPr lang="en-US" sz="1200" dirty="0" smtClean="0">
                    <a:solidFill>
                      <a:schemeClr val="tx2"/>
                    </a:solidFill>
                    <a:latin typeface="Calibri Light" panose="020F0302020204030204" pitchFamily="34" charset="0"/>
                  </a:rPr>
                  <a:t>#1</a:t>
                </a:r>
              </a:p>
            </p:txBody>
          </p:sp>
          <p:sp>
            <p:nvSpPr>
              <p:cNvPr id="116" name="TextBox 115"/>
              <p:cNvSpPr txBox="1"/>
              <p:nvPr/>
            </p:nvSpPr>
            <p:spPr>
              <a:xfrm>
                <a:off x="539440" y="3722091"/>
                <a:ext cx="432120" cy="282989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 anchor="ctr">
                <a:noAutofit/>
              </a:bodyPr>
              <a:lstStyle/>
              <a:p>
                <a:pPr algn="ctr"/>
                <a:r>
                  <a:rPr lang="en-US" sz="1200" dirty="0" smtClean="0">
                    <a:solidFill>
                      <a:schemeClr val="tx2"/>
                    </a:solidFill>
                    <a:latin typeface="Calibri Light" panose="020F0302020204030204" pitchFamily="34" charset="0"/>
                  </a:rPr>
                  <a:t>#2</a:t>
                </a:r>
              </a:p>
            </p:txBody>
          </p:sp>
          <p:sp>
            <p:nvSpPr>
              <p:cNvPr id="117" name="TextBox 116"/>
              <p:cNvSpPr txBox="1"/>
              <p:nvPr/>
            </p:nvSpPr>
            <p:spPr>
              <a:xfrm>
                <a:off x="539440" y="4010131"/>
                <a:ext cx="432120" cy="282989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 anchor="ctr">
                <a:noAutofit/>
              </a:bodyPr>
              <a:lstStyle/>
              <a:p>
                <a:pPr algn="ctr"/>
                <a:r>
                  <a:rPr lang="en-US" sz="1200" dirty="0" smtClean="0">
                    <a:solidFill>
                      <a:schemeClr val="tx2"/>
                    </a:solidFill>
                    <a:latin typeface="Calibri Light" panose="020F0302020204030204" pitchFamily="34" charset="0"/>
                  </a:rPr>
                  <a:t>#3</a:t>
                </a:r>
              </a:p>
            </p:txBody>
          </p:sp>
        </p:grpSp>
        <p:cxnSp>
          <p:nvCxnSpPr>
            <p:cNvPr id="111" name="Straight Connector 110"/>
            <p:cNvCxnSpPr/>
            <p:nvPr/>
          </p:nvCxnSpPr>
          <p:spPr>
            <a:xfrm>
              <a:off x="539380" y="3717040"/>
              <a:ext cx="849667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>
            <a:xfrm>
              <a:off x="539440" y="4005080"/>
              <a:ext cx="849667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3" name="Rectangle 132"/>
          <p:cNvSpPr/>
          <p:nvPr/>
        </p:nvSpPr>
        <p:spPr>
          <a:xfrm>
            <a:off x="3635870" y="3429000"/>
            <a:ext cx="720100" cy="288000"/>
          </a:xfrm>
          <a:prstGeom prst="rect">
            <a:avLst/>
          </a:prstGeom>
          <a:pattFill prst="wdUpDiag">
            <a:fgClr>
              <a:srgbClr val="FF990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197" name="Rectangle 196"/>
          <p:cNvSpPr/>
          <p:nvPr/>
        </p:nvSpPr>
        <p:spPr>
          <a:xfrm>
            <a:off x="3491698" y="3429050"/>
            <a:ext cx="216000" cy="288000"/>
          </a:xfrm>
          <a:prstGeom prst="rect">
            <a:avLst/>
          </a:prstGeom>
          <a:pattFill prst="lgCheck">
            <a:fgClr>
              <a:srgbClr val="C0000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2" name="Straight Connector 61"/>
          <p:cNvCxnSpPr>
            <a:endCxn id="121" idx="1"/>
          </p:cNvCxnSpPr>
          <p:nvPr/>
        </p:nvCxnSpPr>
        <p:spPr>
          <a:xfrm flipH="1">
            <a:off x="2411699" y="3429208"/>
            <a:ext cx="1" cy="863882"/>
          </a:xfrm>
          <a:prstGeom prst="line">
            <a:avLst/>
          </a:prstGeom>
          <a:ln w="3810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endCxn id="132" idx="1"/>
          </p:cNvCxnSpPr>
          <p:nvPr/>
        </p:nvCxnSpPr>
        <p:spPr>
          <a:xfrm>
            <a:off x="3850760" y="3429208"/>
            <a:ext cx="1289" cy="863882"/>
          </a:xfrm>
          <a:prstGeom prst="line">
            <a:avLst/>
          </a:prstGeom>
          <a:ln w="3810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 rot="16200000">
            <a:off x="1835719" y="3717059"/>
            <a:ext cx="863882" cy="288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pPr algn="ctr"/>
            <a:r>
              <a:rPr lang="en-US" sz="1200" b="1" dirty="0" smtClean="0">
                <a:solidFill>
                  <a:schemeClr val="tx2"/>
                </a:solidFill>
              </a:rPr>
              <a:t>E0</a:t>
            </a:r>
          </a:p>
        </p:txBody>
      </p:sp>
      <p:sp>
        <p:nvSpPr>
          <p:cNvPr id="75" name="TextBox 74"/>
          <p:cNvSpPr txBox="1"/>
          <p:nvPr/>
        </p:nvSpPr>
        <p:spPr>
          <a:xfrm rot="16200000">
            <a:off x="3275919" y="3717059"/>
            <a:ext cx="863882" cy="288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pPr algn="ctr"/>
            <a:r>
              <a:rPr lang="en-US" sz="1200" b="1" dirty="0" smtClean="0">
                <a:solidFill>
                  <a:schemeClr val="tx2"/>
                </a:solidFill>
              </a:rPr>
              <a:t>E1</a:t>
            </a:r>
          </a:p>
        </p:txBody>
      </p:sp>
      <p:grpSp>
        <p:nvGrpSpPr>
          <p:cNvPr id="172" name="Group 171"/>
          <p:cNvGrpSpPr/>
          <p:nvPr/>
        </p:nvGrpSpPr>
        <p:grpSpPr>
          <a:xfrm>
            <a:off x="35370" y="2636890"/>
            <a:ext cx="9001250" cy="360010"/>
            <a:chOff x="35370" y="5733360"/>
            <a:chExt cx="9001250" cy="360010"/>
          </a:xfrm>
        </p:grpSpPr>
        <p:cxnSp>
          <p:nvCxnSpPr>
            <p:cNvPr id="173" name="Straight Arrow Connector 172"/>
            <p:cNvCxnSpPr/>
            <p:nvPr/>
          </p:nvCxnSpPr>
          <p:spPr>
            <a:xfrm>
              <a:off x="108520" y="5733390"/>
              <a:ext cx="89281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4" name="TextBox 173"/>
            <p:cNvSpPr txBox="1"/>
            <p:nvPr/>
          </p:nvSpPr>
          <p:spPr>
            <a:xfrm>
              <a:off x="35370" y="5877370"/>
              <a:ext cx="792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r>
                <a:rPr lang="en-US" sz="1400" dirty="0" smtClean="0">
                  <a:solidFill>
                    <a:schemeClr val="tx2"/>
                  </a:solidFill>
                </a:rPr>
                <a:t>Time [µs]</a:t>
              </a:r>
            </a:p>
          </p:txBody>
        </p:sp>
        <p:cxnSp>
          <p:nvCxnSpPr>
            <p:cNvPr id="175" name="Straight Arrow Connector 174"/>
            <p:cNvCxnSpPr/>
            <p:nvPr/>
          </p:nvCxnSpPr>
          <p:spPr>
            <a:xfrm flipV="1">
              <a:off x="9715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6" name="Straight Arrow Connector 175"/>
            <p:cNvCxnSpPr/>
            <p:nvPr/>
          </p:nvCxnSpPr>
          <p:spPr>
            <a:xfrm flipV="1">
              <a:off x="31318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7" name="Straight Arrow Connector 176"/>
            <p:cNvCxnSpPr/>
            <p:nvPr/>
          </p:nvCxnSpPr>
          <p:spPr>
            <a:xfrm flipV="1">
              <a:off x="45720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8" name="Straight Arrow Connector 177"/>
            <p:cNvCxnSpPr/>
            <p:nvPr/>
          </p:nvCxnSpPr>
          <p:spPr>
            <a:xfrm flipV="1">
              <a:off x="52921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9" name="Straight Arrow Connector 178"/>
            <p:cNvCxnSpPr/>
            <p:nvPr/>
          </p:nvCxnSpPr>
          <p:spPr>
            <a:xfrm flipV="1">
              <a:off x="60122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0" name="Straight Arrow Connector 179"/>
            <p:cNvCxnSpPr/>
            <p:nvPr/>
          </p:nvCxnSpPr>
          <p:spPr>
            <a:xfrm flipV="1">
              <a:off x="67323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1" name="Straight Arrow Connector 180"/>
            <p:cNvCxnSpPr/>
            <p:nvPr/>
          </p:nvCxnSpPr>
          <p:spPr>
            <a:xfrm flipV="1">
              <a:off x="74524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2" name="Straight Arrow Connector 181"/>
            <p:cNvCxnSpPr/>
            <p:nvPr/>
          </p:nvCxnSpPr>
          <p:spPr>
            <a:xfrm flipV="1">
              <a:off x="81725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3" name="Straight Arrow Connector 182"/>
            <p:cNvCxnSpPr/>
            <p:nvPr/>
          </p:nvCxnSpPr>
          <p:spPr>
            <a:xfrm flipV="1">
              <a:off x="38519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4" name="Straight Arrow Connector 183"/>
            <p:cNvCxnSpPr/>
            <p:nvPr/>
          </p:nvCxnSpPr>
          <p:spPr>
            <a:xfrm flipV="1">
              <a:off x="24117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5" name="Straight Arrow Connector 184"/>
            <p:cNvCxnSpPr/>
            <p:nvPr/>
          </p:nvCxnSpPr>
          <p:spPr>
            <a:xfrm flipV="1">
              <a:off x="16916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86" name="TextBox 185"/>
            <p:cNvSpPr txBox="1"/>
            <p:nvPr/>
          </p:nvSpPr>
          <p:spPr>
            <a:xfrm>
              <a:off x="154758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0</a:t>
              </a:r>
            </a:p>
          </p:txBody>
        </p:sp>
        <p:sp>
          <p:nvSpPr>
            <p:cNvPr id="187" name="TextBox 186"/>
            <p:cNvSpPr txBox="1"/>
            <p:nvPr/>
          </p:nvSpPr>
          <p:spPr>
            <a:xfrm>
              <a:off x="82752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-1</a:t>
              </a:r>
            </a:p>
          </p:txBody>
        </p:sp>
        <p:sp>
          <p:nvSpPr>
            <p:cNvPr id="188" name="TextBox 187"/>
            <p:cNvSpPr txBox="1"/>
            <p:nvPr/>
          </p:nvSpPr>
          <p:spPr>
            <a:xfrm>
              <a:off x="226772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1</a:t>
              </a:r>
            </a:p>
          </p:txBody>
        </p:sp>
        <p:sp>
          <p:nvSpPr>
            <p:cNvPr id="189" name="TextBox 188"/>
            <p:cNvSpPr txBox="1"/>
            <p:nvPr/>
          </p:nvSpPr>
          <p:spPr>
            <a:xfrm>
              <a:off x="298778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2</a:t>
              </a:r>
            </a:p>
          </p:txBody>
        </p:sp>
        <p:sp>
          <p:nvSpPr>
            <p:cNvPr id="190" name="TextBox 189"/>
            <p:cNvSpPr txBox="1"/>
            <p:nvPr/>
          </p:nvSpPr>
          <p:spPr>
            <a:xfrm>
              <a:off x="370792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3</a:t>
              </a:r>
            </a:p>
          </p:txBody>
        </p:sp>
        <p:sp>
          <p:nvSpPr>
            <p:cNvPr id="191" name="TextBox 190"/>
            <p:cNvSpPr txBox="1"/>
            <p:nvPr/>
          </p:nvSpPr>
          <p:spPr>
            <a:xfrm>
              <a:off x="442802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4</a:t>
              </a:r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514808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5</a:t>
              </a:r>
            </a:p>
          </p:txBody>
        </p:sp>
        <p:sp>
          <p:nvSpPr>
            <p:cNvPr id="193" name="TextBox 192"/>
            <p:cNvSpPr txBox="1"/>
            <p:nvPr/>
          </p:nvSpPr>
          <p:spPr>
            <a:xfrm>
              <a:off x="586822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6</a:t>
              </a:r>
            </a:p>
          </p:txBody>
        </p:sp>
        <p:sp>
          <p:nvSpPr>
            <p:cNvPr id="194" name="TextBox 193"/>
            <p:cNvSpPr txBox="1"/>
            <p:nvPr/>
          </p:nvSpPr>
          <p:spPr>
            <a:xfrm>
              <a:off x="658828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7</a:t>
              </a:r>
            </a:p>
          </p:txBody>
        </p:sp>
        <p:sp>
          <p:nvSpPr>
            <p:cNvPr id="195" name="TextBox 194"/>
            <p:cNvSpPr txBox="1"/>
            <p:nvPr/>
          </p:nvSpPr>
          <p:spPr>
            <a:xfrm>
              <a:off x="730842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8</a:t>
              </a:r>
            </a:p>
          </p:txBody>
        </p:sp>
        <p:sp>
          <p:nvSpPr>
            <p:cNvPr id="196" name="TextBox 195"/>
            <p:cNvSpPr txBox="1"/>
            <p:nvPr/>
          </p:nvSpPr>
          <p:spPr>
            <a:xfrm>
              <a:off x="802852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9</a:t>
              </a:r>
            </a:p>
          </p:txBody>
        </p:sp>
      </p:grpSp>
      <p:sp>
        <p:nvSpPr>
          <p:cNvPr id="171" name="Rectangle 170"/>
          <p:cNvSpPr/>
          <p:nvPr/>
        </p:nvSpPr>
        <p:spPr>
          <a:xfrm>
            <a:off x="4067930" y="2276840"/>
            <a:ext cx="2808389" cy="360000"/>
          </a:xfrm>
          <a:prstGeom prst="rect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chemeClr val="tx2"/>
                </a:solidFill>
                <a:latin typeface="Calibri Light" panose="020F0302020204030204" pitchFamily="34" charset="0"/>
              </a:rPr>
              <a:t>Evn</a:t>
            </a:r>
            <a:r>
              <a:rPr lang="en-US" sz="1200" dirty="0">
                <a:solidFill>
                  <a:schemeClr val="tx2"/>
                </a:solidFill>
                <a:latin typeface="Calibri Light" panose="020F0302020204030204" pitchFamily="34" charset="0"/>
              </a:rPr>
              <a:t>. </a:t>
            </a:r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#1 </a:t>
            </a:r>
            <a:r>
              <a:rPr lang="en-US" sz="1200" dirty="0">
                <a:solidFill>
                  <a:schemeClr val="tx2"/>
                </a:solidFill>
                <a:latin typeface="Calibri Light" panose="020F0302020204030204" pitchFamily="34" charset="0"/>
              </a:rPr>
              <a:t>active time (pulse length</a:t>
            </a:r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)</a:t>
            </a:r>
            <a:endParaRPr lang="en-US" sz="12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120" name="Rectangle 119"/>
          <p:cNvSpPr/>
          <p:nvPr/>
        </p:nvSpPr>
        <p:spPr>
          <a:xfrm>
            <a:off x="2627731" y="1916790"/>
            <a:ext cx="2808389" cy="360000"/>
          </a:xfrm>
          <a:prstGeom prst="rect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 smtClean="0">
                <a:solidFill>
                  <a:schemeClr val="tx2"/>
                </a:solidFill>
                <a:latin typeface="Calibri Light" panose="020F0302020204030204" pitchFamily="34" charset="0"/>
              </a:rPr>
              <a:t>Evn</a:t>
            </a:r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. #0 active time (pulse length)</a:t>
            </a:r>
            <a:endParaRPr lang="en-US" sz="12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380" y="44530"/>
            <a:ext cx="8928100" cy="432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Timing </a:t>
            </a:r>
            <a:r>
              <a:rPr lang="en-US" sz="24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– strobe re-latching previous strobe data</a:t>
            </a:r>
            <a:endParaRPr lang="en-US" sz="24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1691600" y="1196890"/>
            <a:ext cx="0" cy="1584000"/>
          </a:xfrm>
          <a:prstGeom prst="straightConnector1">
            <a:avLst/>
          </a:prstGeom>
          <a:ln w="28575"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908257" y="764630"/>
            <a:ext cx="855353" cy="432000"/>
          </a:xfrm>
          <a:prstGeom prst="rect">
            <a:avLst/>
          </a:prstGeom>
          <a:noFill/>
        </p:spPr>
        <p:txBody>
          <a:bodyPr wrap="square" lIns="36000" tIns="36000" rIns="36000" bIns="36000" rtlCol="0">
            <a:noAutofit/>
          </a:bodyPr>
          <a:lstStyle/>
          <a:p>
            <a:pPr algn="ctr"/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Comparator </a:t>
            </a:r>
          </a:p>
          <a:p>
            <a:pPr algn="ctr"/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output</a:t>
            </a:r>
            <a:endParaRPr lang="en-US" sz="12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2411700" y="841777"/>
            <a:ext cx="3839183" cy="1763949"/>
          </a:xfrm>
          <a:custGeom>
            <a:avLst/>
            <a:gdLst>
              <a:gd name="connsiteX0" fmla="*/ 0 w 3839183"/>
              <a:gd name="connsiteY0" fmla="*/ 1757464 h 1763949"/>
              <a:gd name="connsiteX1" fmla="*/ 1154349 w 3839183"/>
              <a:gd name="connsiteY1" fmla="*/ 0 h 1763949"/>
              <a:gd name="connsiteX2" fmla="*/ 3839183 w 3839183"/>
              <a:gd name="connsiteY2" fmla="*/ 1763949 h 1763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39183" h="1763949">
                <a:moveTo>
                  <a:pt x="0" y="1757464"/>
                </a:moveTo>
                <a:cubicBezTo>
                  <a:pt x="257242" y="878191"/>
                  <a:pt x="514485" y="-1081"/>
                  <a:pt x="1154349" y="0"/>
                </a:cubicBezTo>
                <a:cubicBezTo>
                  <a:pt x="1794213" y="1081"/>
                  <a:pt x="3389549" y="1373762"/>
                  <a:pt x="3839183" y="1763949"/>
                </a:cubicBezTo>
              </a:path>
            </a:pathLst>
          </a:custGeom>
          <a:noFill/>
          <a:ln w="190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655358" y="1911820"/>
            <a:ext cx="762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187530" y="1351751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1</a:t>
            </a:r>
            <a:endParaRPr lang="en-US" sz="1200" b="1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971500" y="1911819"/>
            <a:ext cx="7849090" cy="1"/>
          </a:xfrm>
          <a:prstGeom prst="line">
            <a:avLst/>
          </a:prstGeom>
          <a:ln w="190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05270" y="1772770"/>
            <a:ext cx="694220" cy="216000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noAutofit/>
          </a:bodyPr>
          <a:lstStyle/>
          <a:p>
            <a:r>
              <a:rPr lang="en-US" sz="1200" dirty="0" smtClean="0">
                <a:solidFill>
                  <a:schemeClr val="tx2"/>
                </a:solidFill>
              </a:rPr>
              <a:t>Threshold</a:t>
            </a:r>
            <a:endParaRPr lang="en-US" sz="1200" dirty="0">
              <a:solidFill>
                <a:schemeClr val="tx2"/>
              </a:solidFill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2051650" y="1911819"/>
            <a:ext cx="864000" cy="1484381"/>
            <a:chOff x="2051650" y="2664659"/>
            <a:chExt cx="864000" cy="1484381"/>
          </a:xfrm>
        </p:grpSpPr>
        <p:cxnSp>
          <p:nvCxnSpPr>
            <p:cNvPr id="9" name="Straight Arrow Connector 8"/>
            <p:cNvCxnSpPr/>
            <p:nvPr/>
          </p:nvCxnSpPr>
          <p:spPr>
            <a:xfrm flipV="1">
              <a:off x="2399130" y="3389730"/>
              <a:ext cx="0" cy="275511"/>
            </a:xfrm>
            <a:prstGeom prst="straightConnector1">
              <a:avLst/>
            </a:prstGeom>
            <a:ln w="19050"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V="1">
              <a:off x="2627730" y="2664659"/>
              <a:ext cx="0" cy="1000582"/>
            </a:xfrm>
            <a:prstGeom prst="straightConnector1">
              <a:avLst/>
            </a:prstGeom>
            <a:ln w="19050"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2403994" y="3665241"/>
              <a:ext cx="21600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olid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2051650" y="3717040"/>
              <a:ext cx="864000" cy="432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>
              <a:noAutofit/>
            </a:bodyPr>
            <a:lstStyle/>
            <a:p>
              <a:pPr algn="ctr"/>
              <a:r>
                <a:rPr lang="en-US" sz="1200" dirty="0" smtClean="0">
                  <a:solidFill>
                    <a:schemeClr val="tx2"/>
                  </a:solidFill>
                  <a:latin typeface="Calibri Light" panose="020F0302020204030204" pitchFamily="34" charset="0"/>
                </a:rPr>
                <a:t>Time walk</a:t>
              </a:r>
            </a:p>
            <a:p>
              <a:pPr algn="ctr"/>
              <a:r>
                <a:rPr lang="en-US" sz="1200" dirty="0" smtClean="0">
                  <a:solidFill>
                    <a:schemeClr val="tx2"/>
                  </a:solidFill>
                  <a:latin typeface="Calibri Light" panose="020F0302020204030204" pitchFamily="34" charset="0"/>
                </a:rPr>
                <a:t>≈ </a:t>
              </a:r>
              <a:r>
                <a:rPr lang="en-US" sz="1200" dirty="0">
                  <a:solidFill>
                    <a:schemeClr val="tx2"/>
                  </a:solidFill>
                  <a:latin typeface="Calibri Light" panose="020F0302020204030204" pitchFamily="34" charset="0"/>
                </a:rPr>
                <a:t>0.3 </a:t>
              </a:r>
              <a:r>
                <a:rPr lang="en-US" sz="1200" dirty="0" smtClean="0">
                  <a:solidFill>
                    <a:schemeClr val="tx2"/>
                  </a:solidFill>
                  <a:latin typeface="Calibri Light" panose="020F0302020204030204" pitchFamily="34" charset="0"/>
                </a:rPr>
                <a:t>µs</a:t>
              </a:r>
              <a:endParaRPr lang="en-US" sz="1200" dirty="0">
                <a:solidFill>
                  <a:schemeClr val="tx2"/>
                </a:solidFill>
                <a:latin typeface="Calibri Light" panose="020F0302020204030204" pitchFamily="34" charset="0"/>
              </a:endParaRPr>
            </a:p>
          </p:txBody>
        </p:sp>
      </p:grpSp>
      <p:sp>
        <p:nvSpPr>
          <p:cNvPr id="34" name="Freeform 33"/>
          <p:cNvSpPr/>
          <p:nvPr/>
        </p:nvSpPr>
        <p:spPr>
          <a:xfrm>
            <a:off x="3851900" y="836640"/>
            <a:ext cx="3839183" cy="1763949"/>
          </a:xfrm>
          <a:custGeom>
            <a:avLst/>
            <a:gdLst>
              <a:gd name="connsiteX0" fmla="*/ 0 w 3839183"/>
              <a:gd name="connsiteY0" fmla="*/ 1757464 h 1763949"/>
              <a:gd name="connsiteX1" fmla="*/ 1154349 w 3839183"/>
              <a:gd name="connsiteY1" fmla="*/ 0 h 1763949"/>
              <a:gd name="connsiteX2" fmla="*/ 3839183 w 3839183"/>
              <a:gd name="connsiteY2" fmla="*/ 1763949 h 1763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39183" h="1763949">
                <a:moveTo>
                  <a:pt x="0" y="1757464"/>
                </a:moveTo>
                <a:cubicBezTo>
                  <a:pt x="257242" y="878191"/>
                  <a:pt x="514485" y="-1081"/>
                  <a:pt x="1154349" y="0"/>
                </a:cubicBezTo>
                <a:cubicBezTo>
                  <a:pt x="1794213" y="1081"/>
                  <a:pt x="3389549" y="1373762"/>
                  <a:pt x="3839183" y="1763949"/>
                </a:cubicBezTo>
              </a:path>
            </a:pathLst>
          </a:custGeom>
          <a:noFill/>
          <a:ln w="190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3051023" y="548600"/>
            <a:ext cx="1008000" cy="216000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en-US" sz="1200" dirty="0" err="1" smtClean="0">
                <a:solidFill>
                  <a:schemeClr val="tx2"/>
                </a:solidFill>
                <a:latin typeface="Calibri Light" panose="020F0302020204030204" pitchFamily="34" charset="0"/>
              </a:rPr>
              <a:t>Evn</a:t>
            </a:r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. #0 pulse</a:t>
            </a:r>
            <a:endParaRPr lang="en-US" sz="12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187530" y="2143861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0</a:t>
            </a:r>
            <a:endParaRPr lang="en-US" sz="1200" b="1" dirty="0"/>
          </a:p>
        </p:txBody>
      </p:sp>
      <p:grpSp>
        <p:nvGrpSpPr>
          <p:cNvPr id="52" name="Group 51"/>
          <p:cNvGrpSpPr/>
          <p:nvPr/>
        </p:nvGrpSpPr>
        <p:grpSpPr>
          <a:xfrm>
            <a:off x="3563980" y="1911820"/>
            <a:ext cx="864000" cy="1484440"/>
            <a:chOff x="2051770" y="2664600"/>
            <a:chExt cx="864000" cy="1484440"/>
          </a:xfrm>
        </p:grpSpPr>
        <p:cxnSp>
          <p:nvCxnSpPr>
            <p:cNvPr id="53" name="Straight Arrow Connector 52"/>
            <p:cNvCxnSpPr/>
            <p:nvPr/>
          </p:nvCxnSpPr>
          <p:spPr>
            <a:xfrm flipV="1">
              <a:off x="2339690" y="3389730"/>
              <a:ext cx="0" cy="275511"/>
            </a:xfrm>
            <a:prstGeom prst="straightConnector1">
              <a:avLst/>
            </a:prstGeom>
            <a:ln w="19050"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 flipV="1">
              <a:off x="2555720" y="2664600"/>
              <a:ext cx="0" cy="1000641"/>
            </a:xfrm>
            <a:prstGeom prst="straightConnector1">
              <a:avLst/>
            </a:prstGeom>
            <a:ln w="19050"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>
              <a:off x="2344554" y="3665241"/>
              <a:ext cx="21600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olid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2051770" y="3717040"/>
              <a:ext cx="864000" cy="432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>
              <a:noAutofit/>
            </a:bodyPr>
            <a:lstStyle/>
            <a:p>
              <a:pPr algn="ctr"/>
              <a:r>
                <a:rPr lang="en-US" sz="1200" dirty="0" smtClean="0">
                  <a:solidFill>
                    <a:schemeClr val="tx2"/>
                  </a:solidFill>
                  <a:latin typeface="Calibri Light" panose="020F0302020204030204" pitchFamily="34" charset="0"/>
                </a:rPr>
                <a:t>Time walk</a:t>
              </a:r>
            </a:p>
            <a:p>
              <a:pPr algn="ctr"/>
              <a:r>
                <a:rPr lang="en-US" sz="1200" dirty="0" smtClean="0">
                  <a:solidFill>
                    <a:schemeClr val="tx2"/>
                  </a:solidFill>
                  <a:latin typeface="Calibri Light" panose="020F0302020204030204" pitchFamily="34" charset="0"/>
                </a:rPr>
                <a:t>≈ </a:t>
              </a:r>
              <a:r>
                <a:rPr lang="en-US" sz="1200" dirty="0">
                  <a:solidFill>
                    <a:schemeClr val="tx2"/>
                  </a:solidFill>
                  <a:latin typeface="Calibri Light" panose="020F0302020204030204" pitchFamily="34" charset="0"/>
                </a:rPr>
                <a:t>0.3 µs</a:t>
              </a:r>
            </a:p>
          </p:txBody>
        </p:sp>
      </p:grpSp>
      <p:cxnSp>
        <p:nvCxnSpPr>
          <p:cNvPr id="118" name="Straight Connector 117"/>
          <p:cNvCxnSpPr/>
          <p:nvPr/>
        </p:nvCxnSpPr>
        <p:spPr>
          <a:xfrm flipH="1">
            <a:off x="3491698" y="3429000"/>
            <a:ext cx="152" cy="864090"/>
          </a:xfrm>
          <a:prstGeom prst="line">
            <a:avLst/>
          </a:prstGeom>
          <a:ln w="38100">
            <a:solidFill>
              <a:srgbClr val="FF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2411699" y="4077090"/>
            <a:ext cx="1080001" cy="432000"/>
            <a:chOff x="2411699" y="4149100"/>
            <a:chExt cx="1080001" cy="432000"/>
          </a:xfrm>
        </p:grpSpPr>
        <p:cxnSp>
          <p:nvCxnSpPr>
            <p:cNvPr id="119" name="Straight Arrow Connector 118"/>
            <p:cNvCxnSpPr/>
            <p:nvPr/>
          </p:nvCxnSpPr>
          <p:spPr>
            <a:xfrm>
              <a:off x="2411700" y="4149100"/>
              <a:ext cx="108000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TextBox 120"/>
            <p:cNvSpPr txBox="1"/>
            <p:nvPr/>
          </p:nvSpPr>
          <p:spPr>
            <a:xfrm>
              <a:off x="2411699" y="4149100"/>
              <a:ext cx="1080000" cy="432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>
              <a:noAutofit/>
            </a:bodyPr>
            <a:lstStyle/>
            <a:p>
              <a:pPr algn="ctr"/>
              <a:r>
                <a:rPr lang="en-US" sz="1200" dirty="0" smtClean="0">
                  <a:solidFill>
                    <a:schemeClr val="tx2"/>
                  </a:solidFill>
                  <a:latin typeface="Calibri Light" panose="020F0302020204030204" pitchFamily="34" charset="0"/>
                </a:rPr>
                <a:t>Trigger latency (1.2 µs)</a:t>
              </a:r>
              <a:endParaRPr lang="en-US" sz="1200" dirty="0">
                <a:solidFill>
                  <a:schemeClr val="tx2"/>
                </a:solidFill>
                <a:latin typeface="Calibri Light" panose="020F0302020204030204" pitchFamily="34" charset="0"/>
              </a:endParaRPr>
            </a:p>
          </p:txBody>
        </p:sp>
      </p:grpSp>
      <p:sp>
        <p:nvSpPr>
          <p:cNvPr id="123" name="TextBox 122"/>
          <p:cNvSpPr txBox="1"/>
          <p:nvPr/>
        </p:nvSpPr>
        <p:spPr>
          <a:xfrm rot="16200000">
            <a:off x="4500069" y="3572981"/>
            <a:ext cx="575962" cy="288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pPr algn="ctr"/>
            <a:r>
              <a:rPr lang="en-US" sz="1200" b="1" dirty="0" err="1" smtClean="0">
                <a:solidFill>
                  <a:schemeClr val="tx2"/>
                </a:solidFill>
                <a:latin typeface="Calibri Light" panose="020F0302020204030204" pitchFamily="34" charset="0"/>
              </a:rPr>
              <a:t>Trg</a:t>
            </a:r>
            <a:r>
              <a:rPr lang="en-US" sz="12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. #1</a:t>
            </a:r>
          </a:p>
        </p:txBody>
      </p:sp>
      <p:cxnSp>
        <p:nvCxnSpPr>
          <p:cNvPr id="124" name="Straight Connector 123"/>
          <p:cNvCxnSpPr/>
          <p:nvPr/>
        </p:nvCxnSpPr>
        <p:spPr>
          <a:xfrm flipH="1">
            <a:off x="4932049" y="3429000"/>
            <a:ext cx="1" cy="864090"/>
          </a:xfrm>
          <a:prstGeom prst="line">
            <a:avLst/>
          </a:prstGeom>
          <a:ln w="38100">
            <a:solidFill>
              <a:srgbClr val="FF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TextBox 126"/>
          <p:cNvSpPr txBox="1"/>
          <p:nvPr/>
        </p:nvSpPr>
        <p:spPr>
          <a:xfrm>
            <a:off x="4500130" y="548600"/>
            <a:ext cx="1008000" cy="216000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en-US" sz="1200" dirty="0" err="1" smtClean="0">
                <a:solidFill>
                  <a:schemeClr val="tx2"/>
                </a:solidFill>
                <a:latin typeface="Calibri Light" panose="020F0302020204030204" pitchFamily="34" charset="0"/>
              </a:rPr>
              <a:t>Evn</a:t>
            </a:r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. #1 pulse</a:t>
            </a:r>
            <a:endParaRPr lang="en-US" sz="12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107380" y="5216771"/>
            <a:ext cx="8928100" cy="1308490"/>
          </a:xfrm>
          <a:prstGeom prst="rect">
            <a:avLst/>
          </a:prstGeom>
          <a:noFill/>
          <a:ln>
            <a:noFill/>
          </a:ln>
        </p:spPr>
        <p:txBody>
          <a:bodyPr wrap="square" lIns="72000" tIns="36000" rIns="72000" bIns="36000" rtlCol="0" anchor="t" anchorCtr="0">
            <a:noAutofit/>
          </a:bodyPr>
          <a:lstStyle/>
          <a:p>
            <a:pPr marL="177800" indent="-177800" defTabSz="519113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Drawings are (reasonably) to scale. Timing figures are approximated, not precise!</a:t>
            </a:r>
          </a:p>
          <a:p>
            <a:pPr marL="177800" indent="-177800" defTabSz="5191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Calibri Light" panose="020F0302020204030204" pitchFamily="34" charset="0"/>
              </a:rPr>
              <a:t>Strobe signal is driven by trigger.</a:t>
            </a:r>
          </a:p>
          <a:p>
            <a:pPr marL="177800" indent="-177800" defTabSz="519113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In this example, </a:t>
            </a:r>
            <a:r>
              <a:rPr lang="en-US" sz="2000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the second trigger (</a:t>
            </a:r>
            <a:r>
              <a:rPr lang="en-US" sz="2000" dirty="0" err="1" smtClean="0">
                <a:solidFill>
                  <a:srgbClr val="C00000"/>
                </a:solidFill>
                <a:latin typeface="Calibri Light" panose="020F0302020204030204" pitchFamily="34" charset="0"/>
              </a:rPr>
              <a:t>Trg</a:t>
            </a:r>
            <a:r>
              <a:rPr lang="en-US" sz="2000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. #1) actually stores </a:t>
            </a:r>
            <a:r>
              <a:rPr lang="en-US" sz="2000" dirty="0" err="1" smtClean="0">
                <a:solidFill>
                  <a:srgbClr val="C00000"/>
                </a:solidFill>
                <a:latin typeface="Calibri Light" panose="020F0302020204030204" pitchFamily="34" charset="0"/>
              </a:rPr>
              <a:t>Evn</a:t>
            </a:r>
            <a:r>
              <a:rPr lang="en-US" sz="2000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. #1 and </a:t>
            </a:r>
            <a:r>
              <a:rPr lang="en-US" sz="2000" dirty="0" err="1" smtClean="0">
                <a:solidFill>
                  <a:srgbClr val="C00000"/>
                </a:solidFill>
                <a:latin typeface="Calibri Light" panose="020F0302020204030204" pitchFamily="34" charset="0"/>
              </a:rPr>
              <a:t>Evn</a:t>
            </a:r>
            <a:r>
              <a:rPr lang="en-US" sz="2000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. #0</a:t>
            </a:r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.</a:t>
            </a:r>
          </a:p>
          <a:p>
            <a:pPr marL="177800" indent="-177800" defTabSz="519113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For simplicity, strobe delay and width are not illustrated here.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3852049" y="4077090"/>
            <a:ext cx="1080001" cy="432000"/>
            <a:chOff x="3852049" y="4149100"/>
            <a:chExt cx="1080001" cy="432000"/>
          </a:xfrm>
        </p:grpSpPr>
        <p:cxnSp>
          <p:nvCxnSpPr>
            <p:cNvPr id="131" name="Straight Arrow Connector 130"/>
            <p:cNvCxnSpPr/>
            <p:nvPr/>
          </p:nvCxnSpPr>
          <p:spPr>
            <a:xfrm>
              <a:off x="3852050" y="4149100"/>
              <a:ext cx="108000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2" name="TextBox 131"/>
            <p:cNvSpPr txBox="1"/>
            <p:nvPr/>
          </p:nvSpPr>
          <p:spPr>
            <a:xfrm>
              <a:off x="3852049" y="4149100"/>
              <a:ext cx="1080000" cy="432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>
              <a:noAutofit/>
            </a:bodyPr>
            <a:lstStyle/>
            <a:p>
              <a:pPr algn="ctr"/>
              <a:r>
                <a:rPr lang="en-US" sz="1200" dirty="0" smtClean="0">
                  <a:solidFill>
                    <a:schemeClr val="tx2"/>
                  </a:solidFill>
                  <a:latin typeface="Calibri Light" panose="020F0302020204030204" pitchFamily="34" charset="0"/>
                </a:rPr>
                <a:t>Trigger latency (1.2 µs)</a:t>
              </a:r>
              <a:endParaRPr lang="en-US" sz="1200" dirty="0">
                <a:solidFill>
                  <a:schemeClr val="tx2"/>
                </a:solidFill>
                <a:latin typeface="Calibri Light" panose="020F0302020204030204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411700" y="4581160"/>
            <a:ext cx="1440350" cy="432060"/>
            <a:chOff x="2411700" y="4653170"/>
            <a:chExt cx="1440350" cy="432060"/>
          </a:xfrm>
        </p:grpSpPr>
        <p:sp>
          <p:nvSpPr>
            <p:cNvPr id="170" name="TextBox 169"/>
            <p:cNvSpPr txBox="1"/>
            <p:nvPr/>
          </p:nvSpPr>
          <p:spPr>
            <a:xfrm>
              <a:off x="2411700" y="4653230"/>
              <a:ext cx="1440000" cy="432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>
              <a:noAutofit/>
            </a:bodyPr>
            <a:lstStyle/>
            <a:p>
              <a:pPr algn="ctr"/>
              <a:r>
                <a:rPr lang="en-US" sz="1200" dirty="0" smtClean="0">
                  <a:solidFill>
                    <a:schemeClr val="tx2"/>
                  </a:solidFill>
                  <a:latin typeface="Calibri Light" panose="020F0302020204030204" pitchFamily="34" charset="0"/>
                </a:rPr>
                <a:t>Events separation (2µs in this example)</a:t>
              </a:r>
              <a:endParaRPr lang="en-US" sz="1200" dirty="0">
                <a:solidFill>
                  <a:schemeClr val="tx2"/>
                </a:solidFill>
                <a:latin typeface="Calibri Light" panose="020F0302020204030204" pitchFamily="34" charset="0"/>
              </a:endParaRPr>
            </a:p>
          </p:txBody>
        </p:sp>
        <p:cxnSp>
          <p:nvCxnSpPr>
            <p:cNvPr id="168" name="Straight Arrow Connector 167"/>
            <p:cNvCxnSpPr/>
            <p:nvPr/>
          </p:nvCxnSpPr>
          <p:spPr>
            <a:xfrm>
              <a:off x="2411700" y="4653170"/>
              <a:ext cx="144035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7" name="Group 96"/>
          <p:cNvGrpSpPr/>
          <p:nvPr/>
        </p:nvGrpSpPr>
        <p:grpSpPr>
          <a:xfrm>
            <a:off x="3491850" y="1772770"/>
            <a:ext cx="108000" cy="1623430"/>
            <a:chOff x="3131800" y="836640"/>
            <a:chExt cx="576200" cy="5082042"/>
          </a:xfrm>
        </p:grpSpPr>
        <p:cxnSp>
          <p:nvCxnSpPr>
            <p:cNvPr id="99" name="Straight Connector 98"/>
            <p:cNvCxnSpPr/>
            <p:nvPr/>
          </p:nvCxnSpPr>
          <p:spPr>
            <a:xfrm flipH="1">
              <a:off x="3707880" y="1052640"/>
              <a:ext cx="120" cy="2376000"/>
            </a:xfrm>
            <a:prstGeom prst="line">
              <a:avLst/>
            </a:prstGeom>
            <a:ln w="19050">
              <a:solidFill>
                <a:srgbClr val="FF00FF"/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>
              <a:off x="3132440" y="1052640"/>
              <a:ext cx="0" cy="4866042"/>
            </a:xfrm>
            <a:prstGeom prst="line">
              <a:avLst/>
            </a:prstGeom>
            <a:ln w="19050">
              <a:solidFill>
                <a:srgbClr val="FF00FF"/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Left Brace 100"/>
            <p:cNvSpPr/>
            <p:nvPr/>
          </p:nvSpPr>
          <p:spPr>
            <a:xfrm rot="5400000">
              <a:off x="3311780" y="656660"/>
              <a:ext cx="216000" cy="575960"/>
            </a:xfrm>
            <a:prstGeom prst="leftBrace">
              <a:avLst>
                <a:gd name="adj1" fmla="val 36996"/>
                <a:gd name="adj2" fmla="val 50000"/>
              </a:avLst>
            </a:prstGeom>
            <a:ln w="19050">
              <a:solidFill>
                <a:srgbClr val="FF00FF"/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3" name="Group 102"/>
          <p:cNvGrpSpPr/>
          <p:nvPr/>
        </p:nvGrpSpPr>
        <p:grpSpPr>
          <a:xfrm>
            <a:off x="4932050" y="1772770"/>
            <a:ext cx="108000" cy="1623430"/>
            <a:chOff x="3131800" y="836640"/>
            <a:chExt cx="576200" cy="5082042"/>
          </a:xfrm>
        </p:grpSpPr>
        <p:cxnSp>
          <p:nvCxnSpPr>
            <p:cNvPr id="104" name="Straight Connector 103"/>
            <p:cNvCxnSpPr/>
            <p:nvPr/>
          </p:nvCxnSpPr>
          <p:spPr>
            <a:xfrm flipH="1">
              <a:off x="3707880" y="1052640"/>
              <a:ext cx="120" cy="2376000"/>
            </a:xfrm>
            <a:prstGeom prst="line">
              <a:avLst/>
            </a:prstGeom>
            <a:ln w="19050">
              <a:solidFill>
                <a:srgbClr val="FF00FF"/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>
              <a:off x="3132440" y="1052640"/>
              <a:ext cx="0" cy="4866042"/>
            </a:xfrm>
            <a:prstGeom prst="line">
              <a:avLst/>
            </a:prstGeom>
            <a:ln w="19050">
              <a:solidFill>
                <a:srgbClr val="FF00FF"/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Left Brace 105"/>
            <p:cNvSpPr/>
            <p:nvPr/>
          </p:nvSpPr>
          <p:spPr>
            <a:xfrm rot="5400000">
              <a:off x="3311780" y="656660"/>
              <a:ext cx="216000" cy="575960"/>
            </a:xfrm>
            <a:prstGeom prst="leftBrace">
              <a:avLst>
                <a:gd name="adj1" fmla="val 36996"/>
                <a:gd name="adj2" fmla="val 50000"/>
              </a:avLst>
            </a:prstGeom>
            <a:ln w="19050">
              <a:solidFill>
                <a:srgbClr val="FF00FF"/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7" name="TextBox 106"/>
          <p:cNvSpPr txBox="1"/>
          <p:nvPr/>
        </p:nvSpPr>
        <p:spPr>
          <a:xfrm>
            <a:off x="3131800" y="1340770"/>
            <a:ext cx="792000" cy="432000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en-US" sz="1200" dirty="0" smtClean="0">
                <a:solidFill>
                  <a:srgbClr val="FF00FF"/>
                </a:solidFill>
                <a:latin typeface="Calibri Light" panose="020F0302020204030204" pitchFamily="34" charset="0"/>
              </a:rPr>
              <a:t>Strobe window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4572000" y="1340710"/>
            <a:ext cx="792000" cy="432000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en-US" sz="1200" dirty="0" smtClean="0">
                <a:solidFill>
                  <a:srgbClr val="FF00FF"/>
                </a:solidFill>
                <a:latin typeface="Calibri Light" panose="020F0302020204030204" pitchFamily="34" charset="0"/>
              </a:rPr>
              <a:t>Strobe window</a:t>
            </a:r>
          </a:p>
        </p:txBody>
      </p:sp>
      <p:sp>
        <p:nvSpPr>
          <p:cNvPr id="125" name="Rectangle 124"/>
          <p:cNvSpPr/>
          <p:nvPr/>
        </p:nvSpPr>
        <p:spPr>
          <a:xfrm>
            <a:off x="5364110" y="3717080"/>
            <a:ext cx="1872000" cy="288000"/>
          </a:xfrm>
          <a:prstGeom prst="rect">
            <a:avLst/>
          </a:prstGeom>
          <a:pattFill prst="wdUpDiag">
            <a:fgClr>
              <a:srgbClr val="FF990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Readout…</a:t>
            </a:r>
            <a:endParaRPr lang="en-US" sz="12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grpSp>
        <p:nvGrpSpPr>
          <p:cNvPr id="134" name="Group 133"/>
          <p:cNvGrpSpPr/>
          <p:nvPr/>
        </p:nvGrpSpPr>
        <p:grpSpPr>
          <a:xfrm>
            <a:off x="5146907" y="4005040"/>
            <a:ext cx="2809563" cy="972190"/>
            <a:chOff x="3184536" y="2472713"/>
            <a:chExt cx="2809563" cy="972190"/>
          </a:xfrm>
        </p:grpSpPr>
        <p:cxnSp>
          <p:nvCxnSpPr>
            <p:cNvPr id="135" name="Straight Arrow Connector 134"/>
            <p:cNvCxnSpPr>
              <a:stCxn id="136" idx="1"/>
              <a:endCxn id="198" idx="2"/>
            </p:cNvCxnSpPr>
            <p:nvPr/>
          </p:nvCxnSpPr>
          <p:spPr>
            <a:xfrm flipH="1" flipV="1">
              <a:off x="3184536" y="2472713"/>
              <a:ext cx="433553" cy="648190"/>
            </a:xfrm>
            <a:prstGeom prst="straightConnector1">
              <a:avLst/>
            </a:prstGeom>
            <a:ln w="19050">
              <a:solidFill>
                <a:schemeClr val="tx2"/>
              </a:solidFill>
              <a:headEnd type="non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6" name="TextBox 135"/>
            <p:cNvSpPr txBox="1"/>
            <p:nvPr/>
          </p:nvSpPr>
          <p:spPr>
            <a:xfrm>
              <a:off x="3618089" y="2796903"/>
              <a:ext cx="2376010" cy="648000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txBody>
            <a:bodyPr wrap="square" lIns="36000" tIns="36000" rIns="36000" bIns="36000" rtlCol="0" anchor="ctr">
              <a:noAutofit/>
            </a:bodyPr>
            <a:lstStyle/>
            <a:p>
              <a:pPr algn="ctr"/>
              <a:r>
                <a:rPr lang="en-US" sz="1200" dirty="0" smtClean="0">
                  <a:solidFill>
                    <a:schemeClr val="tx2"/>
                  </a:solidFill>
                  <a:latin typeface="Calibri Light" panose="020F0302020204030204" pitchFamily="34" charset="0"/>
                </a:rPr>
                <a:t>In </a:t>
              </a:r>
              <a:r>
                <a:rPr lang="en-US" sz="1200" b="1" dirty="0" smtClean="0">
                  <a:solidFill>
                    <a:schemeClr val="tx2"/>
                  </a:solidFill>
                  <a:latin typeface="Calibri Light" panose="020F0302020204030204" pitchFamily="34" charset="0"/>
                </a:rPr>
                <a:t>buffer #2</a:t>
              </a:r>
              <a:r>
                <a:rPr lang="en-US" sz="1200" dirty="0" smtClean="0">
                  <a:solidFill>
                    <a:schemeClr val="tx2"/>
                  </a:solidFill>
                  <a:latin typeface="Calibri Light" panose="020F0302020204030204" pitchFamily="34" charset="0"/>
                </a:rPr>
                <a:t> are stored both </a:t>
              </a:r>
              <a:r>
                <a:rPr lang="en-US" sz="1200" b="1" dirty="0" smtClean="0">
                  <a:solidFill>
                    <a:srgbClr val="C00000"/>
                  </a:solidFill>
                  <a:latin typeface="Calibri Light" panose="020F0302020204030204" pitchFamily="34" charset="0"/>
                </a:rPr>
                <a:t>Event #0</a:t>
              </a:r>
              <a:r>
                <a:rPr lang="en-US" sz="1200" b="1" dirty="0" smtClean="0">
                  <a:solidFill>
                    <a:schemeClr val="tx2"/>
                  </a:solidFill>
                  <a:latin typeface="Calibri Light" panose="020F0302020204030204" pitchFamily="34" charset="0"/>
                </a:rPr>
                <a:t> </a:t>
              </a:r>
              <a:r>
                <a:rPr lang="en-US" sz="1200" dirty="0" smtClean="0">
                  <a:solidFill>
                    <a:schemeClr val="tx2"/>
                  </a:solidFill>
                  <a:latin typeface="Calibri Light" panose="020F0302020204030204" pitchFamily="34" charset="0"/>
                </a:rPr>
                <a:t>and </a:t>
              </a:r>
              <a:r>
                <a:rPr lang="en-US" sz="1200" b="1" dirty="0" smtClean="0">
                  <a:solidFill>
                    <a:srgbClr val="C00000"/>
                  </a:solidFill>
                  <a:latin typeface="Calibri Light" panose="020F0302020204030204" pitchFamily="34" charset="0"/>
                </a:rPr>
                <a:t>Event #1</a:t>
              </a:r>
              <a:r>
                <a:rPr lang="en-US" sz="1200" dirty="0" smtClean="0">
                  <a:solidFill>
                    <a:schemeClr val="tx2"/>
                  </a:solidFill>
                  <a:latin typeface="Calibri Light" panose="020F0302020204030204" pitchFamily="34" charset="0"/>
                </a:rPr>
                <a:t>, even if event #0 has been already stored in buffer #1</a:t>
              </a:r>
              <a:endParaRPr lang="en-US" sz="1200" dirty="0">
                <a:solidFill>
                  <a:schemeClr val="tx2"/>
                </a:solidFill>
                <a:latin typeface="Calibri Light" panose="020F0302020204030204" pitchFamily="34" charset="0"/>
              </a:endParaRPr>
            </a:p>
          </p:txBody>
        </p:sp>
      </p:grpSp>
      <p:sp>
        <p:nvSpPr>
          <p:cNvPr id="198" name="Rectangle 197"/>
          <p:cNvSpPr/>
          <p:nvPr/>
        </p:nvSpPr>
        <p:spPr>
          <a:xfrm>
            <a:off x="4930907" y="3717040"/>
            <a:ext cx="432000" cy="288000"/>
          </a:xfrm>
          <a:prstGeom prst="rect">
            <a:avLst/>
          </a:prstGeom>
          <a:pattFill prst="lgCheck">
            <a:fgClr>
              <a:srgbClr val="C0000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707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07380" y="3429000"/>
            <a:ext cx="8928730" cy="869050"/>
            <a:chOff x="107380" y="3429000"/>
            <a:chExt cx="8928730" cy="869050"/>
          </a:xfrm>
        </p:grpSpPr>
        <p:grpSp>
          <p:nvGrpSpPr>
            <p:cNvPr id="5" name="Group 4"/>
            <p:cNvGrpSpPr/>
            <p:nvPr/>
          </p:nvGrpSpPr>
          <p:grpSpPr>
            <a:xfrm>
              <a:off x="107380" y="3429000"/>
              <a:ext cx="8928100" cy="869050"/>
              <a:chOff x="107380" y="3429000"/>
              <a:chExt cx="8928100" cy="869050"/>
            </a:xfrm>
          </p:grpSpPr>
          <p:sp>
            <p:nvSpPr>
              <p:cNvPr id="61" name="Rectangle 60"/>
              <p:cNvSpPr/>
              <p:nvPr/>
            </p:nvSpPr>
            <p:spPr>
              <a:xfrm>
                <a:off x="108520" y="3434050"/>
                <a:ext cx="8926960" cy="86400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TextBox 103"/>
              <p:cNvSpPr txBox="1"/>
              <p:nvPr/>
            </p:nvSpPr>
            <p:spPr>
              <a:xfrm rot="16200000">
                <a:off x="-108620" y="3645000"/>
                <a:ext cx="864000" cy="432000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 anchor="ctr">
                <a:noAutofit/>
              </a:bodyPr>
              <a:lstStyle/>
              <a:p>
                <a:pPr algn="ctr"/>
                <a:r>
                  <a:rPr lang="en-US" sz="1200" dirty="0">
                    <a:solidFill>
                      <a:schemeClr val="tx2"/>
                    </a:solidFill>
                    <a:latin typeface="Calibri Light" panose="020F0302020204030204" pitchFamily="34" charset="0"/>
                  </a:rPr>
                  <a:t>pixel buffer input</a:t>
                </a:r>
              </a:p>
            </p:txBody>
          </p:sp>
          <p:sp>
            <p:nvSpPr>
              <p:cNvPr id="106" name="TextBox 105"/>
              <p:cNvSpPr txBox="1"/>
              <p:nvPr/>
            </p:nvSpPr>
            <p:spPr>
              <a:xfrm>
                <a:off x="539380" y="3434020"/>
                <a:ext cx="432120" cy="282989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 anchor="ctr">
                <a:noAutofit/>
              </a:bodyPr>
              <a:lstStyle/>
              <a:p>
                <a:pPr algn="ctr"/>
                <a:r>
                  <a:rPr lang="en-US" sz="1200" dirty="0" smtClean="0">
                    <a:solidFill>
                      <a:schemeClr val="tx2"/>
                    </a:solidFill>
                    <a:latin typeface="Calibri Light" panose="020F0302020204030204" pitchFamily="34" charset="0"/>
                  </a:rPr>
                  <a:t>#1</a:t>
                </a:r>
              </a:p>
            </p:txBody>
          </p:sp>
          <p:sp>
            <p:nvSpPr>
              <p:cNvPr id="107" name="TextBox 106"/>
              <p:cNvSpPr txBox="1"/>
              <p:nvPr/>
            </p:nvSpPr>
            <p:spPr>
              <a:xfrm>
                <a:off x="539440" y="3722091"/>
                <a:ext cx="432120" cy="282989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 anchor="ctr">
                <a:noAutofit/>
              </a:bodyPr>
              <a:lstStyle/>
              <a:p>
                <a:pPr algn="ctr"/>
                <a:r>
                  <a:rPr lang="en-US" sz="1200" dirty="0" smtClean="0">
                    <a:solidFill>
                      <a:schemeClr val="tx2"/>
                    </a:solidFill>
                    <a:latin typeface="Calibri Light" panose="020F0302020204030204" pitchFamily="34" charset="0"/>
                  </a:rPr>
                  <a:t>#2</a:t>
                </a:r>
              </a:p>
            </p:txBody>
          </p:sp>
          <p:sp>
            <p:nvSpPr>
              <p:cNvPr id="108" name="TextBox 107"/>
              <p:cNvSpPr txBox="1"/>
              <p:nvPr/>
            </p:nvSpPr>
            <p:spPr>
              <a:xfrm>
                <a:off x="539440" y="4010131"/>
                <a:ext cx="432120" cy="282989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 anchor="ctr">
                <a:noAutofit/>
              </a:bodyPr>
              <a:lstStyle/>
              <a:p>
                <a:pPr algn="ctr"/>
                <a:r>
                  <a:rPr lang="en-US" sz="1200" dirty="0" smtClean="0">
                    <a:solidFill>
                      <a:schemeClr val="tx2"/>
                    </a:solidFill>
                    <a:latin typeface="Calibri Light" panose="020F0302020204030204" pitchFamily="34" charset="0"/>
                  </a:rPr>
                  <a:t>#3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539380" y="3717040"/>
              <a:ext cx="849667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>
              <a:off x="539440" y="4005080"/>
              <a:ext cx="849667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5" name="Rectangle 124"/>
          <p:cNvSpPr/>
          <p:nvPr/>
        </p:nvSpPr>
        <p:spPr>
          <a:xfrm>
            <a:off x="3923910" y="3426040"/>
            <a:ext cx="2016000" cy="288000"/>
          </a:xfrm>
          <a:prstGeom prst="rect">
            <a:avLst/>
          </a:prstGeom>
          <a:pattFill prst="wdUpDiag">
            <a:fgClr>
              <a:srgbClr val="FF990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197" name="Rectangle 196"/>
          <p:cNvSpPr/>
          <p:nvPr/>
        </p:nvSpPr>
        <p:spPr>
          <a:xfrm>
            <a:off x="3491850" y="3429050"/>
            <a:ext cx="432000" cy="288000"/>
          </a:xfrm>
          <a:prstGeom prst="rect">
            <a:avLst/>
          </a:prstGeom>
          <a:pattFill prst="lgCheck">
            <a:fgClr>
              <a:schemeClr val="accent6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2" name="Straight Connector 61"/>
          <p:cNvCxnSpPr/>
          <p:nvPr/>
        </p:nvCxnSpPr>
        <p:spPr>
          <a:xfrm flipH="1">
            <a:off x="2411660" y="3429208"/>
            <a:ext cx="40" cy="864000"/>
          </a:xfrm>
          <a:prstGeom prst="line">
            <a:avLst/>
          </a:prstGeom>
          <a:ln w="3810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3202670" y="3429208"/>
            <a:ext cx="0" cy="864000"/>
          </a:xfrm>
          <a:prstGeom prst="line">
            <a:avLst/>
          </a:prstGeom>
          <a:ln w="3810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 rot="16200000">
            <a:off x="1835719" y="3717059"/>
            <a:ext cx="863882" cy="288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pPr algn="ctr"/>
            <a:r>
              <a:rPr lang="en-US" sz="1200" b="1" dirty="0" smtClean="0">
                <a:solidFill>
                  <a:schemeClr val="tx2"/>
                </a:solidFill>
              </a:rPr>
              <a:t>E0</a:t>
            </a:r>
          </a:p>
        </p:txBody>
      </p:sp>
      <p:sp>
        <p:nvSpPr>
          <p:cNvPr id="75" name="TextBox 74"/>
          <p:cNvSpPr txBox="1"/>
          <p:nvPr/>
        </p:nvSpPr>
        <p:spPr>
          <a:xfrm rot="16200000">
            <a:off x="2627869" y="3717059"/>
            <a:ext cx="863882" cy="288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pPr algn="ctr"/>
            <a:r>
              <a:rPr lang="en-US" sz="1200" b="1" dirty="0" smtClean="0">
                <a:solidFill>
                  <a:schemeClr val="tx2"/>
                </a:solidFill>
              </a:rPr>
              <a:t>E1</a:t>
            </a:r>
          </a:p>
        </p:txBody>
      </p:sp>
      <p:grpSp>
        <p:nvGrpSpPr>
          <p:cNvPr id="172" name="Group 171"/>
          <p:cNvGrpSpPr/>
          <p:nvPr/>
        </p:nvGrpSpPr>
        <p:grpSpPr>
          <a:xfrm>
            <a:off x="35370" y="2636890"/>
            <a:ext cx="9001250" cy="360010"/>
            <a:chOff x="35370" y="5733360"/>
            <a:chExt cx="9001250" cy="360010"/>
          </a:xfrm>
        </p:grpSpPr>
        <p:cxnSp>
          <p:nvCxnSpPr>
            <p:cNvPr id="173" name="Straight Arrow Connector 172"/>
            <p:cNvCxnSpPr/>
            <p:nvPr/>
          </p:nvCxnSpPr>
          <p:spPr>
            <a:xfrm>
              <a:off x="108520" y="5733390"/>
              <a:ext cx="89281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4" name="TextBox 173"/>
            <p:cNvSpPr txBox="1"/>
            <p:nvPr/>
          </p:nvSpPr>
          <p:spPr>
            <a:xfrm>
              <a:off x="35370" y="5877370"/>
              <a:ext cx="792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r>
                <a:rPr lang="en-US" sz="1400" dirty="0" smtClean="0">
                  <a:solidFill>
                    <a:schemeClr val="tx2"/>
                  </a:solidFill>
                </a:rPr>
                <a:t>Time [µs]</a:t>
              </a:r>
            </a:p>
          </p:txBody>
        </p:sp>
        <p:cxnSp>
          <p:nvCxnSpPr>
            <p:cNvPr id="175" name="Straight Arrow Connector 174"/>
            <p:cNvCxnSpPr/>
            <p:nvPr/>
          </p:nvCxnSpPr>
          <p:spPr>
            <a:xfrm flipV="1">
              <a:off x="9715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6" name="Straight Arrow Connector 175"/>
            <p:cNvCxnSpPr/>
            <p:nvPr/>
          </p:nvCxnSpPr>
          <p:spPr>
            <a:xfrm flipV="1">
              <a:off x="31318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7" name="Straight Arrow Connector 176"/>
            <p:cNvCxnSpPr/>
            <p:nvPr/>
          </p:nvCxnSpPr>
          <p:spPr>
            <a:xfrm flipV="1">
              <a:off x="45720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8" name="Straight Arrow Connector 177"/>
            <p:cNvCxnSpPr/>
            <p:nvPr/>
          </p:nvCxnSpPr>
          <p:spPr>
            <a:xfrm flipV="1">
              <a:off x="52921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9" name="Straight Arrow Connector 178"/>
            <p:cNvCxnSpPr/>
            <p:nvPr/>
          </p:nvCxnSpPr>
          <p:spPr>
            <a:xfrm flipV="1">
              <a:off x="60122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0" name="Straight Arrow Connector 179"/>
            <p:cNvCxnSpPr/>
            <p:nvPr/>
          </p:nvCxnSpPr>
          <p:spPr>
            <a:xfrm flipV="1">
              <a:off x="67323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1" name="Straight Arrow Connector 180"/>
            <p:cNvCxnSpPr/>
            <p:nvPr/>
          </p:nvCxnSpPr>
          <p:spPr>
            <a:xfrm flipV="1">
              <a:off x="74524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2" name="Straight Arrow Connector 181"/>
            <p:cNvCxnSpPr/>
            <p:nvPr/>
          </p:nvCxnSpPr>
          <p:spPr>
            <a:xfrm flipV="1">
              <a:off x="81725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3" name="Straight Arrow Connector 182"/>
            <p:cNvCxnSpPr/>
            <p:nvPr/>
          </p:nvCxnSpPr>
          <p:spPr>
            <a:xfrm flipV="1">
              <a:off x="38519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4" name="Straight Arrow Connector 183"/>
            <p:cNvCxnSpPr/>
            <p:nvPr/>
          </p:nvCxnSpPr>
          <p:spPr>
            <a:xfrm flipV="1">
              <a:off x="24117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5" name="Straight Arrow Connector 184"/>
            <p:cNvCxnSpPr/>
            <p:nvPr/>
          </p:nvCxnSpPr>
          <p:spPr>
            <a:xfrm flipV="1">
              <a:off x="16916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86" name="TextBox 185"/>
            <p:cNvSpPr txBox="1"/>
            <p:nvPr/>
          </p:nvSpPr>
          <p:spPr>
            <a:xfrm>
              <a:off x="154758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0</a:t>
              </a:r>
            </a:p>
          </p:txBody>
        </p:sp>
        <p:sp>
          <p:nvSpPr>
            <p:cNvPr id="187" name="TextBox 186"/>
            <p:cNvSpPr txBox="1"/>
            <p:nvPr/>
          </p:nvSpPr>
          <p:spPr>
            <a:xfrm>
              <a:off x="82752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-1</a:t>
              </a:r>
            </a:p>
          </p:txBody>
        </p:sp>
        <p:sp>
          <p:nvSpPr>
            <p:cNvPr id="188" name="TextBox 187"/>
            <p:cNvSpPr txBox="1"/>
            <p:nvPr/>
          </p:nvSpPr>
          <p:spPr>
            <a:xfrm>
              <a:off x="226772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1</a:t>
              </a:r>
            </a:p>
          </p:txBody>
        </p:sp>
        <p:sp>
          <p:nvSpPr>
            <p:cNvPr id="189" name="TextBox 188"/>
            <p:cNvSpPr txBox="1"/>
            <p:nvPr/>
          </p:nvSpPr>
          <p:spPr>
            <a:xfrm>
              <a:off x="298778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2</a:t>
              </a:r>
            </a:p>
          </p:txBody>
        </p:sp>
        <p:sp>
          <p:nvSpPr>
            <p:cNvPr id="190" name="TextBox 189"/>
            <p:cNvSpPr txBox="1"/>
            <p:nvPr/>
          </p:nvSpPr>
          <p:spPr>
            <a:xfrm>
              <a:off x="370792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3</a:t>
              </a:r>
            </a:p>
          </p:txBody>
        </p:sp>
        <p:sp>
          <p:nvSpPr>
            <p:cNvPr id="191" name="TextBox 190"/>
            <p:cNvSpPr txBox="1"/>
            <p:nvPr/>
          </p:nvSpPr>
          <p:spPr>
            <a:xfrm>
              <a:off x="442802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4</a:t>
              </a:r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514808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5</a:t>
              </a:r>
            </a:p>
          </p:txBody>
        </p:sp>
        <p:sp>
          <p:nvSpPr>
            <p:cNvPr id="193" name="TextBox 192"/>
            <p:cNvSpPr txBox="1"/>
            <p:nvPr/>
          </p:nvSpPr>
          <p:spPr>
            <a:xfrm>
              <a:off x="586822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6</a:t>
              </a:r>
            </a:p>
          </p:txBody>
        </p:sp>
        <p:sp>
          <p:nvSpPr>
            <p:cNvPr id="194" name="TextBox 193"/>
            <p:cNvSpPr txBox="1"/>
            <p:nvPr/>
          </p:nvSpPr>
          <p:spPr>
            <a:xfrm>
              <a:off x="658828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7</a:t>
              </a:r>
            </a:p>
          </p:txBody>
        </p:sp>
        <p:sp>
          <p:nvSpPr>
            <p:cNvPr id="195" name="TextBox 194"/>
            <p:cNvSpPr txBox="1"/>
            <p:nvPr/>
          </p:nvSpPr>
          <p:spPr>
            <a:xfrm>
              <a:off x="730842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8</a:t>
              </a:r>
            </a:p>
          </p:txBody>
        </p:sp>
        <p:sp>
          <p:nvSpPr>
            <p:cNvPr id="196" name="TextBox 195"/>
            <p:cNvSpPr txBox="1"/>
            <p:nvPr/>
          </p:nvSpPr>
          <p:spPr>
            <a:xfrm>
              <a:off x="802852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9</a:t>
              </a:r>
            </a:p>
          </p:txBody>
        </p:sp>
      </p:grpSp>
      <p:sp>
        <p:nvSpPr>
          <p:cNvPr id="171" name="Rectangle 170"/>
          <p:cNvSpPr/>
          <p:nvPr/>
        </p:nvSpPr>
        <p:spPr>
          <a:xfrm>
            <a:off x="3397187" y="2276840"/>
            <a:ext cx="2808389" cy="360000"/>
          </a:xfrm>
          <a:prstGeom prst="rect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chemeClr val="tx2"/>
                </a:solidFill>
                <a:latin typeface="Calibri Light" panose="020F0302020204030204" pitchFamily="34" charset="0"/>
              </a:rPr>
              <a:t>Evn</a:t>
            </a:r>
            <a:r>
              <a:rPr lang="en-US" sz="1200" dirty="0">
                <a:solidFill>
                  <a:schemeClr val="tx2"/>
                </a:solidFill>
                <a:latin typeface="Calibri Light" panose="020F0302020204030204" pitchFamily="34" charset="0"/>
              </a:rPr>
              <a:t>. </a:t>
            </a:r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#1 </a:t>
            </a:r>
            <a:r>
              <a:rPr lang="en-US" sz="1200" dirty="0">
                <a:solidFill>
                  <a:schemeClr val="tx2"/>
                </a:solidFill>
                <a:latin typeface="Calibri Light" panose="020F0302020204030204" pitchFamily="34" charset="0"/>
              </a:rPr>
              <a:t>active time (pulse length</a:t>
            </a:r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)</a:t>
            </a:r>
            <a:endParaRPr lang="en-US" sz="12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120" name="Rectangle 119"/>
          <p:cNvSpPr/>
          <p:nvPr/>
        </p:nvSpPr>
        <p:spPr>
          <a:xfrm>
            <a:off x="2627731" y="1916790"/>
            <a:ext cx="2808389" cy="360000"/>
          </a:xfrm>
          <a:prstGeom prst="rect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 smtClean="0">
                <a:solidFill>
                  <a:schemeClr val="tx2"/>
                </a:solidFill>
                <a:latin typeface="Calibri Light" panose="020F0302020204030204" pitchFamily="34" charset="0"/>
              </a:rPr>
              <a:t>Evn</a:t>
            </a:r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. #0 active time (pulse length)</a:t>
            </a:r>
            <a:endParaRPr lang="en-US" sz="12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380" y="44530"/>
            <a:ext cx="8928100" cy="432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Timing </a:t>
            </a:r>
            <a:r>
              <a:rPr lang="en-US" sz="24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– trigger overlapping and storing two times the data</a:t>
            </a:r>
            <a:endParaRPr lang="en-US" sz="24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1691600" y="1196890"/>
            <a:ext cx="0" cy="1584000"/>
          </a:xfrm>
          <a:prstGeom prst="straightConnector1">
            <a:avLst/>
          </a:prstGeom>
          <a:ln w="28575"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908257" y="764630"/>
            <a:ext cx="855353" cy="432000"/>
          </a:xfrm>
          <a:prstGeom prst="rect">
            <a:avLst/>
          </a:prstGeom>
          <a:noFill/>
        </p:spPr>
        <p:txBody>
          <a:bodyPr wrap="square" lIns="36000" tIns="36000" rIns="36000" bIns="36000" rtlCol="0">
            <a:noAutofit/>
          </a:bodyPr>
          <a:lstStyle/>
          <a:p>
            <a:pPr algn="ctr"/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Comparator </a:t>
            </a:r>
          </a:p>
          <a:p>
            <a:pPr algn="ctr"/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output</a:t>
            </a:r>
            <a:endParaRPr lang="en-US" sz="12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2411700" y="841777"/>
            <a:ext cx="3839183" cy="1763949"/>
          </a:xfrm>
          <a:custGeom>
            <a:avLst/>
            <a:gdLst>
              <a:gd name="connsiteX0" fmla="*/ 0 w 3839183"/>
              <a:gd name="connsiteY0" fmla="*/ 1757464 h 1763949"/>
              <a:gd name="connsiteX1" fmla="*/ 1154349 w 3839183"/>
              <a:gd name="connsiteY1" fmla="*/ 0 h 1763949"/>
              <a:gd name="connsiteX2" fmla="*/ 3839183 w 3839183"/>
              <a:gd name="connsiteY2" fmla="*/ 1763949 h 1763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39183" h="1763949">
                <a:moveTo>
                  <a:pt x="0" y="1757464"/>
                </a:moveTo>
                <a:cubicBezTo>
                  <a:pt x="257242" y="878191"/>
                  <a:pt x="514485" y="-1081"/>
                  <a:pt x="1154349" y="0"/>
                </a:cubicBezTo>
                <a:cubicBezTo>
                  <a:pt x="1794213" y="1081"/>
                  <a:pt x="3389549" y="1373762"/>
                  <a:pt x="3839183" y="1763949"/>
                </a:cubicBezTo>
              </a:path>
            </a:pathLst>
          </a:custGeom>
          <a:noFill/>
          <a:ln w="190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655358" y="1911820"/>
            <a:ext cx="762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187530" y="1351751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1</a:t>
            </a:r>
            <a:endParaRPr lang="en-US" sz="1200" b="1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971500" y="1911819"/>
            <a:ext cx="7849090" cy="1"/>
          </a:xfrm>
          <a:prstGeom prst="line">
            <a:avLst/>
          </a:prstGeom>
          <a:ln w="190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05270" y="1772770"/>
            <a:ext cx="694220" cy="216000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noAutofit/>
          </a:bodyPr>
          <a:lstStyle/>
          <a:p>
            <a:r>
              <a:rPr lang="en-US" sz="1200" dirty="0" smtClean="0">
                <a:solidFill>
                  <a:schemeClr val="tx2"/>
                </a:solidFill>
              </a:rPr>
              <a:t>Threshold</a:t>
            </a:r>
            <a:endParaRPr lang="en-US" sz="1200" dirty="0">
              <a:solidFill>
                <a:schemeClr val="tx2"/>
              </a:solidFill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2051650" y="1911819"/>
            <a:ext cx="864000" cy="1484381"/>
            <a:chOff x="2051650" y="2664659"/>
            <a:chExt cx="864000" cy="1484381"/>
          </a:xfrm>
        </p:grpSpPr>
        <p:cxnSp>
          <p:nvCxnSpPr>
            <p:cNvPr id="9" name="Straight Arrow Connector 8"/>
            <p:cNvCxnSpPr/>
            <p:nvPr/>
          </p:nvCxnSpPr>
          <p:spPr>
            <a:xfrm flipV="1">
              <a:off x="2399130" y="3389730"/>
              <a:ext cx="0" cy="275511"/>
            </a:xfrm>
            <a:prstGeom prst="straightConnector1">
              <a:avLst/>
            </a:prstGeom>
            <a:ln w="19050"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V="1">
              <a:off x="2627730" y="2664659"/>
              <a:ext cx="0" cy="1000582"/>
            </a:xfrm>
            <a:prstGeom prst="straightConnector1">
              <a:avLst/>
            </a:prstGeom>
            <a:ln w="19050"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2403994" y="3665241"/>
              <a:ext cx="21600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olid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2051650" y="3717040"/>
              <a:ext cx="864000" cy="432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>
              <a:noAutofit/>
            </a:bodyPr>
            <a:lstStyle/>
            <a:p>
              <a:pPr algn="ctr"/>
              <a:r>
                <a:rPr lang="en-US" sz="1200" dirty="0" smtClean="0">
                  <a:solidFill>
                    <a:schemeClr val="tx2"/>
                  </a:solidFill>
                  <a:latin typeface="Calibri Light" panose="020F0302020204030204" pitchFamily="34" charset="0"/>
                </a:rPr>
                <a:t>Time walk</a:t>
              </a:r>
            </a:p>
            <a:p>
              <a:pPr algn="ctr"/>
              <a:r>
                <a:rPr lang="en-US" sz="1200" dirty="0" smtClean="0">
                  <a:solidFill>
                    <a:schemeClr val="tx2"/>
                  </a:solidFill>
                  <a:latin typeface="Calibri Light" panose="020F0302020204030204" pitchFamily="34" charset="0"/>
                </a:rPr>
                <a:t>≈ 0.3 µs</a:t>
              </a:r>
              <a:endParaRPr lang="en-US" sz="1200" dirty="0">
                <a:solidFill>
                  <a:schemeClr val="tx2"/>
                </a:solidFill>
                <a:latin typeface="Calibri Light" panose="020F0302020204030204" pitchFamily="34" charset="0"/>
              </a:endParaRPr>
            </a:p>
          </p:txBody>
        </p:sp>
      </p:grpSp>
      <p:sp>
        <p:nvSpPr>
          <p:cNvPr id="34" name="Freeform 33"/>
          <p:cNvSpPr/>
          <p:nvPr/>
        </p:nvSpPr>
        <p:spPr>
          <a:xfrm>
            <a:off x="3181157" y="836640"/>
            <a:ext cx="3839183" cy="1763949"/>
          </a:xfrm>
          <a:custGeom>
            <a:avLst/>
            <a:gdLst>
              <a:gd name="connsiteX0" fmla="*/ 0 w 3839183"/>
              <a:gd name="connsiteY0" fmla="*/ 1757464 h 1763949"/>
              <a:gd name="connsiteX1" fmla="*/ 1154349 w 3839183"/>
              <a:gd name="connsiteY1" fmla="*/ 0 h 1763949"/>
              <a:gd name="connsiteX2" fmla="*/ 3839183 w 3839183"/>
              <a:gd name="connsiteY2" fmla="*/ 1763949 h 1763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39183" h="1763949">
                <a:moveTo>
                  <a:pt x="0" y="1757464"/>
                </a:moveTo>
                <a:cubicBezTo>
                  <a:pt x="257242" y="878191"/>
                  <a:pt x="514485" y="-1081"/>
                  <a:pt x="1154349" y="0"/>
                </a:cubicBezTo>
                <a:cubicBezTo>
                  <a:pt x="1794213" y="1081"/>
                  <a:pt x="3389549" y="1373762"/>
                  <a:pt x="3839183" y="1763949"/>
                </a:cubicBezTo>
              </a:path>
            </a:pathLst>
          </a:custGeom>
          <a:noFill/>
          <a:ln w="190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2843760" y="548600"/>
            <a:ext cx="1008000" cy="216000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en-US" sz="1200" dirty="0" err="1" smtClean="0">
                <a:solidFill>
                  <a:schemeClr val="tx2"/>
                </a:solidFill>
                <a:latin typeface="Calibri Light" panose="020F0302020204030204" pitchFamily="34" charset="0"/>
              </a:rPr>
              <a:t>Evn</a:t>
            </a:r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. #0 pulse</a:t>
            </a:r>
            <a:endParaRPr lang="en-US" sz="12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187530" y="2143861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0</a:t>
            </a:r>
            <a:endParaRPr lang="en-US" sz="1200" b="1" dirty="0"/>
          </a:p>
        </p:txBody>
      </p:sp>
      <p:grpSp>
        <p:nvGrpSpPr>
          <p:cNvPr id="52" name="Group 51"/>
          <p:cNvGrpSpPr/>
          <p:nvPr/>
        </p:nvGrpSpPr>
        <p:grpSpPr>
          <a:xfrm>
            <a:off x="2893237" y="1911820"/>
            <a:ext cx="864000" cy="1484440"/>
            <a:chOff x="2051770" y="2664600"/>
            <a:chExt cx="864000" cy="1484440"/>
          </a:xfrm>
        </p:grpSpPr>
        <p:cxnSp>
          <p:nvCxnSpPr>
            <p:cNvPr id="53" name="Straight Arrow Connector 52"/>
            <p:cNvCxnSpPr/>
            <p:nvPr/>
          </p:nvCxnSpPr>
          <p:spPr>
            <a:xfrm flipV="1">
              <a:off x="2339690" y="3389730"/>
              <a:ext cx="0" cy="275511"/>
            </a:xfrm>
            <a:prstGeom prst="straightConnector1">
              <a:avLst/>
            </a:prstGeom>
            <a:ln w="19050"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 flipV="1">
              <a:off x="2555720" y="2664600"/>
              <a:ext cx="0" cy="1000641"/>
            </a:xfrm>
            <a:prstGeom prst="straightConnector1">
              <a:avLst/>
            </a:prstGeom>
            <a:ln w="19050"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>
              <a:off x="2344554" y="3665241"/>
              <a:ext cx="21600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olid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2051770" y="3717040"/>
              <a:ext cx="864000" cy="432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>
              <a:noAutofit/>
            </a:bodyPr>
            <a:lstStyle/>
            <a:p>
              <a:pPr algn="ctr"/>
              <a:r>
                <a:rPr lang="en-US" sz="1200" dirty="0" smtClean="0">
                  <a:solidFill>
                    <a:schemeClr val="tx2"/>
                  </a:solidFill>
                  <a:latin typeface="Calibri Light" panose="020F0302020204030204" pitchFamily="34" charset="0"/>
                </a:rPr>
                <a:t>Time walk</a:t>
              </a:r>
            </a:p>
            <a:p>
              <a:pPr algn="ctr"/>
              <a:r>
                <a:rPr lang="en-US" sz="1200" dirty="0" smtClean="0">
                  <a:solidFill>
                    <a:schemeClr val="tx2"/>
                  </a:solidFill>
                  <a:latin typeface="Calibri Light" panose="020F0302020204030204" pitchFamily="34" charset="0"/>
                </a:rPr>
                <a:t>≈ 0.3 </a:t>
              </a:r>
              <a:r>
                <a:rPr lang="en-US" sz="1200" dirty="0">
                  <a:solidFill>
                    <a:schemeClr val="tx2"/>
                  </a:solidFill>
                  <a:latin typeface="Calibri Light" panose="020F0302020204030204" pitchFamily="34" charset="0"/>
                </a:rPr>
                <a:t>µs</a:t>
              </a:r>
            </a:p>
          </p:txBody>
        </p:sp>
      </p:grpSp>
      <p:cxnSp>
        <p:nvCxnSpPr>
          <p:cNvPr id="118" name="Straight Connector 117"/>
          <p:cNvCxnSpPr/>
          <p:nvPr/>
        </p:nvCxnSpPr>
        <p:spPr>
          <a:xfrm flipH="1">
            <a:off x="3491699" y="3429000"/>
            <a:ext cx="151" cy="864000"/>
          </a:xfrm>
          <a:prstGeom prst="line">
            <a:avLst/>
          </a:prstGeom>
          <a:ln w="38100">
            <a:solidFill>
              <a:srgbClr val="FF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2411699" y="4437140"/>
            <a:ext cx="1080001" cy="432060"/>
            <a:chOff x="2411699" y="4149100"/>
            <a:chExt cx="1080001" cy="432060"/>
          </a:xfrm>
        </p:grpSpPr>
        <p:cxnSp>
          <p:nvCxnSpPr>
            <p:cNvPr id="119" name="Straight Arrow Connector 118"/>
            <p:cNvCxnSpPr/>
            <p:nvPr/>
          </p:nvCxnSpPr>
          <p:spPr>
            <a:xfrm>
              <a:off x="2411700" y="4149100"/>
              <a:ext cx="108000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TextBox 120"/>
            <p:cNvSpPr txBox="1"/>
            <p:nvPr/>
          </p:nvSpPr>
          <p:spPr>
            <a:xfrm>
              <a:off x="2411699" y="4149160"/>
              <a:ext cx="1080000" cy="432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>
              <a:noAutofit/>
            </a:bodyPr>
            <a:lstStyle/>
            <a:p>
              <a:pPr algn="ctr"/>
              <a:r>
                <a:rPr lang="en-US" sz="1200" dirty="0" smtClean="0">
                  <a:solidFill>
                    <a:schemeClr val="tx2"/>
                  </a:solidFill>
                  <a:latin typeface="Calibri Light" panose="020F0302020204030204" pitchFamily="34" charset="0"/>
                </a:rPr>
                <a:t>Trigger latency (1.2 µs)</a:t>
              </a:r>
              <a:endParaRPr lang="en-US" sz="1200" dirty="0">
                <a:solidFill>
                  <a:schemeClr val="tx2"/>
                </a:solidFill>
                <a:latin typeface="Calibri Light" panose="020F0302020204030204" pitchFamily="34" charset="0"/>
              </a:endParaRPr>
            </a:p>
          </p:txBody>
        </p:sp>
      </p:grpSp>
      <p:sp>
        <p:nvSpPr>
          <p:cNvPr id="122" name="TextBox 121"/>
          <p:cNvSpPr txBox="1"/>
          <p:nvPr/>
        </p:nvSpPr>
        <p:spPr>
          <a:xfrm rot="16200000">
            <a:off x="2915811" y="3717000"/>
            <a:ext cx="864000" cy="288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pPr algn="ctr"/>
            <a:r>
              <a:rPr lang="en-US" sz="1200" b="1" dirty="0" err="1" smtClean="0">
                <a:solidFill>
                  <a:schemeClr val="tx2"/>
                </a:solidFill>
                <a:latin typeface="Calibri Light" panose="020F0302020204030204" pitchFamily="34" charset="0"/>
              </a:rPr>
              <a:t>Trg</a:t>
            </a:r>
            <a:r>
              <a:rPr lang="en-US" sz="12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. #0</a:t>
            </a:r>
          </a:p>
        </p:txBody>
      </p:sp>
      <p:sp>
        <p:nvSpPr>
          <p:cNvPr id="123" name="TextBox 122"/>
          <p:cNvSpPr txBox="1"/>
          <p:nvPr/>
        </p:nvSpPr>
        <p:spPr>
          <a:xfrm rot="16200000">
            <a:off x="3707960" y="3717000"/>
            <a:ext cx="864000" cy="288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pPr algn="ctr"/>
            <a:r>
              <a:rPr lang="en-US" sz="1200" b="1" dirty="0" err="1" smtClean="0">
                <a:solidFill>
                  <a:schemeClr val="tx2"/>
                </a:solidFill>
                <a:latin typeface="Calibri Light" panose="020F0302020204030204" pitchFamily="34" charset="0"/>
              </a:rPr>
              <a:t>Trg</a:t>
            </a:r>
            <a:r>
              <a:rPr lang="en-US" sz="12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. #1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3924050" y="548600"/>
            <a:ext cx="1008000" cy="216000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en-US" sz="1200" dirty="0" err="1" smtClean="0">
                <a:solidFill>
                  <a:schemeClr val="tx2"/>
                </a:solidFill>
                <a:latin typeface="Calibri Light" panose="020F0302020204030204" pitchFamily="34" charset="0"/>
              </a:rPr>
              <a:t>Evn</a:t>
            </a:r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. #1 pulse</a:t>
            </a:r>
            <a:endParaRPr lang="en-US" sz="12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051870" y="4941210"/>
            <a:ext cx="1584000" cy="432060"/>
            <a:chOff x="2051870" y="4653170"/>
            <a:chExt cx="1584000" cy="432060"/>
          </a:xfrm>
        </p:grpSpPr>
        <p:cxnSp>
          <p:nvCxnSpPr>
            <p:cNvPr id="168" name="Straight Arrow Connector 167"/>
            <p:cNvCxnSpPr/>
            <p:nvPr/>
          </p:nvCxnSpPr>
          <p:spPr>
            <a:xfrm>
              <a:off x="2411700" y="4653170"/>
              <a:ext cx="79097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0" name="TextBox 169"/>
            <p:cNvSpPr txBox="1"/>
            <p:nvPr/>
          </p:nvSpPr>
          <p:spPr>
            <a:xfrm>
              <a:off x="2051870" y="4653230"/>
              <a:ext cx="1584000" cy="432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>
              <a:noAutofit/>
            </a:bodyPr>
            <a:lstStyle/>
            <a:p>
              <a:pPr algn="ctr"/>
              <a:r>
                <a:rPr lang="en-US" sz="1200" dirty="0" smtClean="0">
                  <a:solidFill>
                    <a:schemeClr val="tx2"/>
                  </a:solidFill>
                  <a:latin typeface="Calibri Light" panose="020F0302020204030204" pitchFamily="34" charset="0"/>
                </a:rPr>
                <a:t>Events separation (1.1µs in this example)</a:t>
              </a:r>
              <a:endParaRPr lang="en-US" sz="1200" dirty="0">
                <a:solidFill>
                  <a:schemeClr val="tx2"/>
                </a:solidFill>
                <a:latin typeface="Calibri Light" panose="020F0302020204030204" pitchFamily="34" charset="0"/>
              </a:endParaRPr>
            </a:p>
          </p:txBody>
        </p:sp>
      </p:grpSp>
      <p:sp>
        <p:nvSpPr>
          <p:cNvPr id="96" name="TextBox 95"/>
          <p:cNvSpPr txBox="1"/>
          <p:nvPr/>
        </p:nvSpPr>
        <p:spPr>
          <a:xfrm>
            <a:off x="107380" y="5517290"/>
            <a:ext cx="8928100" cy="1007972"/>
          </a:xfrm>
          <a:prstGeom prst="rect">
            <a:avLst/>
          </a:prstGeom>
          <a:noFill/>
          <a:ln>
            <a:noFill/>
          </a:ln>
        </p:spPr>
        <p:txBody>
          <a:bodyPr wrap="square" lIns="72000" tIns="36000" rIns="72000" bIns="36000" rtlCol="0" anchor="t" anchorCtr="0">
            <a:noAutofit/>
          </a:bodyPr>
          <a:lstStyle/>
          <a:p>
            <a:pPr defTabSz="519113"/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In this example, </a:t>
            </a:r>
            <a:r>
              <a:rPr lang="en-US" sz="2000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the second trigger (</a:t>
            </a:r>
            <a:r>
              <a:rPr lang="en-US" sz="2000" dirty="0" err="1" smtClean="0">
                <a:solidFill>
                  <a:srgbClr val="C00000"/>
                </a:solidFill>
                <a:latin typeface="Calibri Light" panose="020F0302020204030204" pitchFamily="34" charset="0"/>
              </a:rPr>
              <a:t>Trg</a:t>
            </a:r>
            <a:r>
              <a:rPr lang="en-US" sz="2000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. #1) is useless, as both </a:t>
            </a:r>
            <a:r>
              <a:rPr lang="en-US" sz="2000" dirty="0" err="1" smtClean="0">
                <a:solidFill>
                  <a:srgbClr val="C00000"/>
                </a:solidFill>
                <a:latin typeface="Calibri Light" panose="020F0302020204030204" pitchFamily="34" charset="0"/>
              </a:rPr>
              <a:t>Evn</a:t>
            </a:r>
            <a:r>
              <a:rPr lang="en-US" sz="2000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. #0 and </a:t>
            </a:r>
            <a:r>
              <a:rPr lang="en-US" sz="2000" dirty="0" err="1" smtClean="0">
                <a:solidFill>
                  <a:srgbClr val="C00000"/>
                </a:solidFill>
                <a:latin typeface="Calibri Light" panose="020F0302020204030204" pitchFamily="34" charset="0"/>
              </a:rPr>
              <a:t>Evn</a:t>
            </a:r>
            <a:r>
              <a:rPr lang="en-US" sz="2000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. #1 are stored at the occurrence of </a:t>
            </a:r>
            <a:r>
              <a:rPr lang="en-US" sz="2000" dirty="0" err="1" smtClean="0">
                <a:solidFill>
                  <a:srgbClr val="C00000"/>
                </a:solidFill>
                <a:latin typeface="Calibri Light" panose="020F0302020204030204" pitchFamily="34" charset="0"/>
              </a:rPr>
              <a:t>Trg</a:t>
            </a:r>
            <a:r>
              <a:rPr lang="en-US" sz="2000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. #0</a:t>
            </a:r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 (look at the strobe window). </a:t>
            </a:r>
            <a:r>
              <a:rPr lang="en-US" sz="2000" dirty="0" err="1" smtClean="0">
                <a:solidFill>
                  <a:schemeClr val="tx2"/>
                </a:solidFill>
                <a:latin typeface="Calibri Light" panose="020F0302020204030204" pitchFamily="34" charset="0"/>
              </a:rPr>
              <a:t>Trg</a:t>
            </a:r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. #1 will store again both events in a new buffer. Therefore we can “</a:t>
            </a:r>
            <a:r>
              <a:rPr lang="en-US" sz="2000" u="sng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filter</a:t>
            </a:r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” such trigger (see next slide).</a:t>
            </a:r>
          </a:p>
        </p:txBody>
      </p:sp>
      <p:grpSp>
        <p:nvGrpSpPr>
          <p:cNvPr id="93" name="Group 92"/>
          <p:cNvGrpSpPr/>
          <p:nvPr/>
        </p:nvGrpSpPr>
        <p:grpSpPr>
          <a:xfrm>
            <a:off x="3491850" y="1772770"/>
            <a:ext cx="108000" cy="1623430"/>
            <a:chOff x="3131800" y="836640"/>
            <a:chExt cx="576200" cy="5082042"/>
          </a:xfrm>
        </p:grpSpPr>
        <p:cxnSp>
          <p:nvCxnSpPr>
            <p:cNvPr id="94" name="Straight Connector 93"/>
            <p:cNvCxnSpPr/>
            <p:nvPr/>
          </p:nvCxnSpPr>
          <p:spPr>
            <a:xfrm flipH="1">
              <a:off x="3707880" y="1052640"/>
              <a:ext cx="120" cy="2376000"/>
            </a:xfrm>
            <a:prstGeom prst="line">
              <a:avLst/>
            </a:prstGeom>
            <a:ln w="19050">
              <a:solidFill>
                <a:srgbClr val="FF00FF"/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>
              <a:off x="3132440" y="1052640"/>
              <a:ext cx="0" cy="4866042"/>
            </a:xfrm>
            <a:prstGeom prst="line">
              <a:avLst/>
            </a:prstGeom>
            <a:ln w="19050">
              <a:solidFill>
                <a:srgbClr val="FF00FF"/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Left Brace 96"/>
            <p:cNvSpPr/>
            <p:nvPr/>
          </p:nvSpPr>
          <p:spPr>
            <a:xfrm rot="5400000">
              <a:off x="3311780" y="656660"/>
              <a:ext cx="216000" cy="575960"/>
            </a:xfrm>
            <a:prstGeom prst="leftBrace">
              <a:avLst>
                <a:gd name="adj1" fmla="val 36996"/>
                <a:gd name="adj2" fmla="val 50000"/>
              </a:avLst>
            </a:prstGeom>
            <a:ln w="19050">
              <a:solidFill>
                <a:srgbClr val="FF00FF"/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4283960" y="1772770"/>
            <a:ext cx="108000" cy="1623430"/>
            <a:chOff x="3131800" y="836640"/>
            <a:chExt cx="576200" cy="5082042"/>
          </a:xfrm>
        </p:grpSpPr>
        <p:cxnSp>
          <p:nvCxnSpPr>
            <p:cNvPr id="99" name="Straight Connector 98"/>
            <p:cNvCxnSpPr/>
            <p:nvPr/>
          </p:nvCxnSpPr>
          <p:spPr>
            <a:xfrm flipH="1">
              <a:off x="3707880" y="1052640"/>
              <a:ext cx="120" cy="2376000"/>
            </a:xfrm>
            <a:prstGeom prst="line">
              <a:avLst/>
            </a:prstGeom>
            <a:ln w="19050">
              <a:solidFill>
                <a:srgbClr val="FF00FF"/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>
              <a:off x="3132440" y="1052640"/>
              <a:ext cx="0" cy="4866042"/>
            </a:xfrm>
            <a:prstGeom prst="line">
              <a:avLst/>
            </a:prstGeom>
            <a:ln w="19050">
              <a:solidFill>
                <a:srgbClr val="FF00FF"/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Left Brace 100"/>
            <p:cNvSpPr/>
            <p:nvPr/>
          </p:nvSpPr>
          <p:spPr>
            <a:xfrm rot="5400000">
              <a:off x="3311780" y="656660"/>
              <a:ext cx="216000" cy="575960"/>
            </a:xfrm>
            <a:prstGeom prst="leftBrace">
              <a:avLst>
                <a:gd name="adj1" fmla="val 36996"/>
                <a:gd name="adj2" fmla="val 50000"/>
              </a:avLst>
            </a:prstGeom>
            <a:ln w="19050">
              <a:solidFill>
                <a:srgbClr val="FF00FF"/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2" name="TextBox 101"/>
          <p:cNvSpPr txBox="1"/>
          <p:nvPr/>
        </p:nvSpPr>
        <p:spPr>
          <a:xfrm>
            <a:off x="3941938" y="1340710"/>
            <a:ext cx="792000" cy="432000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en-US" sz="1200" dirty="0" smtClean="0">
                <a:solidFill>
                  <a:srgbClr val="FF00FF"/>
                </a:solidFill>
                <a:latin typeface="Calibri Light" panose="020F0302020204030204" pitchFamily="34" charset="0"/>
              </a:rPr>
              <a:t>Strobe window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3131800" y="1340710"/>
            <a:ext cx="792000" cy="432000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en-US" sz="1200" dirty="0" smtClean="0">
                <a:solidFill>
                  <a:srgbClr val="FF00FF"/>
                </a:solidFill>
                <a:latin typeface="Calibri Light" panose="020F0302020204030204" pitchFamily="34" charset="0"/>
              </a:rPr>
              <a:t>Strobe window</a:t>
            </a:r>
          </a:p>
        </p:txBody>
      </p:sp>
      <p:sp>
        <p:nvSpPr>
          <p:cNvPr id="116" name="Rectangle 115"/>
          <p:cNvSpPr/>
          <p:nvPr/>
        </p:nvSpPr>
        <p:spPr>
          <a:xfrm>
            <a:off x="4716020" y="3717040"/>
            <a:ext cx="2016000" cy="288000"/>
          </a:xfrm>
          <a:prstGeom prst="rect">
            <a:avLst/>
          </a:prstGeom>
          <a:pattFill prst="wdUpDiag">
            <a:fgClr>
              <a:srgbClr val="FF990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Readout…</a:t>
            </a:r>
            <a:endParaRPr lang="en-US" sz="12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117" name="Rectangle 116"/>
          <p:cNvSpPr/>
          <p:nvPr/>
        </p:nvSpPr>
        <p:spPr>
          <a:xfrm>
            <a:off x="4317704" y="3717080"/>
            <a:ext cx="432000" cy="288000"/>
          </a:xfrm>
          <a:prstGeom prst="rect">
            <a:avLst/>
          </a:prstGeom>
          <a:pattFill prst="lgCheck">
            <a:fgClr>
              <a:schemeClr val="accent6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4" name="Straight Connector 123"/>
          <p:cNvCxnSpPr/>
          <p:nvPr/>
        </p:nvCxnSpPr>
        <p:spPr>
          <a:xfrm>
            <a:off x="4283960" y="3429000"/>
            <a:ext cx="0" cy="864000"/>
          </a:xfrm>
          <a:prstGeom prst="line">
            <a:avLst/>
          </a:prstGeom>
          <a:ln w="38100">
            <a:solidFill>
              <a:srgbClr val="FF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6" name="Group 125"/>
          <p:cNvGrpSpPr/>
          <p:nvPr/>
        </p:nvGrpSpPr>
        <p:grpSpPr>
          <a:xfrm>
            <a:off x="3707850" y="3717050"/>
            <a:ext cx="1770832" cy="1548385"/>
            <a:chOff x="3039378" y="2184723"/>
            <a:chExt cx="1770832" cy="1548385"/>
          </a:xfrm>
        </p:grpSpPr>
        <p:cxnSp>
          <p:nvCxnSpPr>
            <p:cNvPr id="128" name="Straight Arrow Connector 127"/>
            <p:cNvCxnSpPr>
              <a:stCxn id="129" idx="1"/>
              <a:endCxn id="197" idx="2"/>
            </p:cNvCxnSpPr>
            <p:nvPr/>
          </p:nvCxnSpPr>
          <p:spPr>
            <a:xfrm flipH="1" flipV="1">
              <a:off x="3039378" y="2184723"/>
              <a:ext cx="258662" cy="1224385"/>
            </a:xfrm>
            <a:prstGeom prst="straightConnector1">
              <a:avLst/>
            </a:prstGeom>
            <a:ln w="19050">
              <a:solidFill>
                <a:schemeClr val="tx2"/>
              </a:solidFill>
              <a:headEnd type="non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TextBox 128"/>
            <p:cNvSpPr txBox="1"/>
            <p:nvPr/>
          </p:nvSpPr>
          <p:spPr>
            <a:xfrm>
              <a:off x="3298040" y="3085108"/>
              <a:ext cx="1512170" cy="648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>
              <a:noAutofit/>
            </a:bodyPr>
            <a:lstStyle/>
            <a:p>
              <a:pPr algn="ctr"/>
              <a:r>
                <a:rPr lang="en-US" sz="1200" dirty="0" smtClean="0">
                  <a:solidFill>
                    <a:schemeClr val="tx2"/>
                  </a:solidFill>
                  <a:latin typeface="Calibri Light" panose="020F0302020204030204" pitchFamily="34" charset="0"/>
                </a:rPr>
                <a:t>In </a:t>
              </a:r>
              <a:r>
                <a:rPr lang="en-US" sz="1200" b="1" dirty="0" smtClean="0">
                  <a:solidFill>
                    <a:schemeClr val="tx2"/>
                  </a:solidFill>
                  <a:latin typeface="Calibri Light" panose="020F0302020204030204" pitchFamily="34" charset="0"/>
                </a:rPr>
                <a:t>buffer #0</a:t>
              </a:r>
              <a:r>
                <a:rPr lang="en-US" sz="1200" dirty="0" smtClean="0">
                  <a:solidFill>
                    <a:schemeClr val="tx2"/>
                  </a:solidFill>
                  <a:latin typeface="Calibri Light" panose="020F0302020204030204" pitchFamily="34" charset="0"/>
                </a:rPr>
                <a:t> both </a:t>
              </a:r>
              <a:r>
                <a:rPr lang="en-US" sz="1200" b="1" dirty="0" smtClean="0">
                  <a:solidFill>
                    <a:srgbClr val="C00000"/>
                  </a:solidFill>
                  <a:latin typeface="Calibri Light" panose="020F0302020204030204" pitchFamily="34" charset="0"/>
                </a:rPr>
                <a:t>Event #0</a:t>
              </a:r>
              <a:r>
                <a:rPr lang="en-US" sz="1200" dirty="0" smtClean="0">
                  <a:solidFill>
                    <a:schemeClr val="tx2"/>
                  </a:solidFill>
                  <a:latin typeface="Calibri Light" panose="020F0302020204030204" pitchFamily="34" charset="0"/>
                </a:rPr>
                <a:t> and Event </a:t>
              </a:r>
              <a:r>
                <a:rPr lang="en-US" sz="1200" b="1" dirty="0" smtClean="0">
                  <a:solidFill>
                    <a:srgbClr val="C00000"/>
                  </a:solidFill>
                  <a:latin typeface="Calibri Light" panose="020F0302020204030204" pitchFamily="34" charset="0"/>
                </a:rPr>
                <a:t>#1</a:t>
              </a:r>
              <a:r>
                <a:rPr lang="en-US" sz="1200" dirty="0" smtClean="0">
                  <a:solidFill>
                    <a:schemeClr val="tx2"/>
                  </a:solidFill>
                  <a:latin typeface="Calibri Light" panose="020F0302020204030204" pitchFamily="34" charset="0"/>
                </a:rPr>
                <a:t>, get stored</a:t>
              </a:r>
              <a:endParaRPr lang="en-US" sz="1200" dirty="0">
                <a:solidFill>
                  <a:schemeClr val="tx2"/>
                </a:solidFill>
                <a:latin typeface="Calibri Light" panose="020F0302020204030204" pitchFamily="34" charset="0"/>
              </a:endParaRPr>
            </a:p>
          </p:txBody>
        </p:sp>
      </p:grpSp>
      <p:grpSp>
        <p:nvGrpSpPr>
          <p:cNvPr id="130" name="Group 129"/>
          <p:cNvGrpSpPr/>
          <p:nvPr/>
        </p:nvGrpSpPr>
        <p:grpSpPr>
          <a:xfrm>
            <a:off x="4570890" y="4062353"/>
            <a:ext cx="2881510" cy="1198259"/>
            <a:chOff x="2171577" y="2566046"/>
            <a:chExt cx="2881510" cy="1198259"/>
          </a:xfrm>
        </p:grpSpPr>
        <p:cxnSp>
          <p:nvCxnSpPr>
            <p:cNvPr id="131" name="Straight Arrow Connector 130"/>
            <p:cNvCxnSpPr>
              <a:stCxn id="132" idx="1"/>
            </p:cNvCxnSpPr>
            <p:nvPr/>
          </p:nvCxnSpPr>
          <p:spPr>
            <a:xfrm flipH="1" flipV="1">
              <a:off x="2171577" y="2566046"/>
              <a:ext cx="1587931" cy="874259"/>
            </a:xfrm>
            <a:prstGeom prst="straightConnector1">
              <a:avLst/>
            </a:prstGeom>
            <a:ln w="19050">
              <a:solidFill>
                <a:schemeClr val="tx2"/>
              </a:solidFill>
              <a:headEnd type="non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2" name="TextBox 131"/>
            <p:cNvSpPr txBox="1"/>
            <p:nvPr/>
          </p:nvSpPr>
          <p:spPr>
            <a:xfrm>
              <a:off x="3759508" y="3116305"/>
              <a:ext cx="1293579" cy="648000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txBody>
            <a:bodyPr wrap="square" lIns="36000" tIns="36000" rIns="36000" bIns="36000" rtlCol="0" anchor="ctr">
              <a:noAutofit/>
            </a:bodyPr>
            <a:lstStyle/>
            <a:p>
              <a:pPr algn="ctr"/>
              <a:r>
                <a:rPr lang="en-US" sz="1200" dirty="0" smtClean="0">
                  <a:solidFill>
                    <a:schemeClr val="tx2"/>
                  </a:solidFill>
                  <a:latin typeface="Calibri Light" panose="020F0302020204030204" pitchFamily="34" charset="0"/>
                </a:rPr>
                <a:t>In </a:t>
              </a:r>
              <a:r>
                <a:rPr lang="en-US" sz="1200" b="1" dirty="0" smtClean="0">
                  <a:solidFill>
                    <a:schemeClr val="tx2"/>
                  </a:solidFill>
                  <a:latin typeface="Calibri Light" panose="020F0302020204030204" pitchFamily="34" charset="0"/>
                </a:rPr>
                <a:t>buffer #1</a:t>
              </a:r>
              <a:r>
                <a:rPr lang="en-US" sz="1200" dirty="0" smtClean="0">
                  <a:solidFill>
                    <a:schemeClr val="tx2"/>
                  </a:solidFill>
                  <a:latin typeface="Calibri Light" panose="020F0302020204030204" pitchFamily="34" charset="0"/>
                </a:rPr>
                <a:t> again both </a:t>
              </a:r>
              <a:r>
                <a:rPr lang="en-US" sz="1200" b="1" dirty="0" smtClean="0">
                  <a:solidFill>
                    <a:srgbClr val="C00000"/>
                  </a:solidFill>
                  <a:latin typeface="Calibri Light" panose="020F0302020204030204" pitchFamily="34" charset="0"/>
                </a:rPr>
                <a:t>Event #0</a:t>
              </a:r>
              <a:r>
                <a:rPr lang="en-US" sz="1200" dirty="0" smtClean="0">
                  <a:solidFill>
                    <a:schemeClr val="tx2"/>
                  </a:solidFill>
                  <a:latin typeface="Calibri Light" panose="020F0302020204030204" pitchFamily="34" charset="0"/>
                </a:rPr>
                <a:t> and</a:t>
              </a:r>
              <a:r>
                <a:rPr lang="en-US" sz="1200" b="1" dirty="0" smtClean="0">
                  <a:solidFill>
                    <a:schemeClr val="tx2"/>
                  </a:solidFill>
                  <a:latin typeface="Calibri Light" panose="020F0302020204030204" pitchFamily="34" charset="0"/>
                </a:rPr>
                <a:t> </a:t>
              </a:r>
              <a:r>
                <a:rPr lang="en-US" sz="1200" b="1" dirty="0" smtClean="0">
                  <a:solidFill>
                    <a:srgbClr val="C00000"/>
                  </a:solidFill>
                  <a:latin typeface="Calibri Light" panose="020F0302020204030204" pitchFamily="34" charset="0"/>
                </a:rPr>
                <a:t>Event #1</a:t>
              </a:r>
              <a:r>
                <a:rPr lang="en-US" sz="1200" dirty="0" smtClean="0">
                  <a:solidFill>
                    <a:schemeClr val="tx2"/>
                  </a:solidFill>
                  <a:latin typeface="Calibri Light" panose="020F0302020204030204" pitchFamily="34" charset="0"/>
                </a:rPr>
                <a:t> get stored</a:t>
              </a:r>
              <a:endParaRPr lang="en-US" sz="1200" dirty="0">
                <a:solidFill>
                  <a:schemeClr val="tx2"/>
                </a:solidFill>
                <a:latin typeface="Calibri Light" panose="020F03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3854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Picture 9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0" y="4509040"/>
            <a:ext cx="1440200" cy="1440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380" y="44530"/>
            <a:ext cx="8928100" cy="432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Readout </a:t>
            </a:r>
            <a:r>
              <a:rPr lang="en-US" sz="24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– trigger filtering</a:t>
            </a:r>
            <a:endParaRPr lang="en-US" sz="24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107380" y="548600"/>
            <a:ext cx="8928100" cy="3096430"/>
          </a:xfrm>
          <a:prstGeom prst="rect">
            <a:avLst/>
          </a:prstGeom>
          <a:noFill/>
          <a:ln>
            <a:noFill/>
          </a:ln>
        </p:spPr>
        <p:txBody>
          <a:bodyPr wrap="square" lIns="72000" tIns="36000" rIns="72000" bIns="36000" rtlCol="0" anchor="t" anchorCtr="0">
            <a:noAutofit/>
          </a:bodyPr>
          <a:lstStyle/>
          <a:p>
            <a:pPr marL="177800" indent="-177800" defTabSz="5191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From timing slides: </a:t>
            </a:r>
            <a:r>
              <a:rPr lang="en-US" sz="2000" u="sng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whenever a trigger arrives within a trigger latency </a:t>
            </a:r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(</a:t>
            </a:r>
            <a:r>
              <a:rPr lang="en-US" sz="2000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minus the analog signal time walk</a:t>
            </a:r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) </a:t>
            </a:r>
            <a:r>
              <a:rPr lang="en-US" sz="2000" u="sng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from the previous trigger</a:t>
            </a:r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, data events associated with this trigger have been already stored by the previous one.</a:t>
            </a:r>
          </a:p>
          <a:p>
            <a:pPr marL="177800" indent="-177800" defTabSz="5191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This happens just because the system has been designed with such equivalent “analog” memory, i.e. the long (about 5 µs) shaping time.</a:t>
            </a:r>
          </a:p>
          <a:p>
            <a:pPr marL="177800" indent="-177800" defTabSz="5191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Therefore, </a:t>
            </a:r>
            <a:r>
              <a:rPr lang="en-US" sz="2000" i="1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no trigger are sent to the sensor within a trigger delay windows</a:t>
            </a:r>
            <a:r>
              <a:rPr lang="en-US" sz="2000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 </a:t>
            </a:r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(minus all the other delays in the chain, both analog and digital).</a:t>
            </a:r>
          </a:p>
          <a:p>
            <a:pPr marL="177800" indent="-177800" defTabSz="5191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Triggers from the CTP are filtered to a smaller (or equal) number of triggers sent to the detectors. Full trigger log is kept by the RU and associated to the outgoing data.</a:t>
            </a:r>
          </a:p>
        </p:txBody>
      </p:sp>
      <p:pic>
        <p:nvPicPr>
          <p:cNvPr id="98" name="Picture 9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221" y="4869190"/>
            <a:ext cx="1405479" cy="72000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555980" y="5434976"/>
            <a:ext cx="1872000" cy="0"/>
          </a:xfrm>
          <a:prstGeom prst="line">
            <a:avLst/>
          </a:prstGeom>
          <a:ln w="28575">
            <a:solidFill>
              <a:srgbClr val="FF99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2555980" y="5002916"/>
            <a:ext cx="1872000" cy="0"/>
          </a:xfrm>
          <a:prstGeom prst="straightConnector1">
            <a:avLst/>
          </a:prstGeom>
          <a:ln w="28575" cap="sq" cmpd="sng">
            <a:solidFill>
              <a:srgbClr val="FF00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2555980" y="5146936"/>
            <a:ext cx="1872000" cy="0"/>
          </a:xfrm>
          <a:prstGeom prst="straightConnector1">
            <a:avLst/>
          </a:prstGeom>
          <a:ln w="28575" cap="sq" cmpd="sng">
            <a:solidFill>
              <a:schemeClr val="accent5">
                <a:lumMod val="50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203810" y="4761190"/>
            <a:ext cx="576000" cy="216000"/>
          </a:xfrm>
          <a:prstGeom prst="rect">
            <a:avLst/>
          </a:prstGeom>
          <a:noFill/>
          <a:ln w="28575">
            <a:noFill/>
          </a:ln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rgbClr val="FF00FF"/>
                </a:solidFill>
              </a:rPr>
              <a:t>Clock</a:t>
            </a:r>
            <a:endParaRPr lang="en-US" sz="1200" dirty="0">
              <a:solidFill>
                <a:srgbClr val="FF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03890" y="5445200"/>
            <a:ext cx="576000" cy="216000"/>
          </a:xfrm>
          <a:prstGeom prst="rect">
            <a:avLst/>
          </a:prstGeom>
          <a:noFill/>
          <a:ln w="28575">
            <a:noFill/>
          </a:ln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rgbClr val="FF9900"/>
                </a:solidFill>
              </a:rPr>
              <a:t>Data</a:t>
            </a:r>
            <a:endParaRPr lang="en-US" sz="1200" dirty="0">
              <a:solidFill>
                <a:srgbClr val="FF99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27970" y="5146936"/>
            <a:ext cx="1728000" cy="216000"/>
          </a:xfrm>
          <a:prstGeom prst="rect">
            <a:avLst/>
          </a:prstGeom>
          <a:noFill/>
          <a:ln w="28575">
            <a:noFill/>
          </a:ln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accent5">
                    <a:lumMod val="50000"/>
                  </a:schemeClr>
                </a:solidFill>
              </a:rPr>
              <a:t>Control / trigger</a:t>
            </a:r>
            <a:endParaRPr lang="en-US" sz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19840" y="4005080"/>
            <a:ext cx="3168440" cy="792000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en-US" sz="1200" b="1" dirty="0" smtClean="0">
                <a:solidFill>
                  <a:schemeClr val="tx2"/>
                </a:solidFill>
              </a:rPr>
              <a:t>A trigger is passed ONLY if enough time has passed since the previous one (this time being ≈ </a:t>
            </a:r>
            <a:r>
              <a:rPr lang="en-US" sz="1200" b="1" dirty="0" smtClean="0">
                <a:solidFill>
                  <a:srgbClr val="C00000"/>
                </a:solidFill>
              </a:rPr>
              <a:t>trigger latency – active delay – other delays</a:t>
            </a:r>
            <a:r>
              <a:rPr lang="en-US" sz="1200" b="1" dirty="0" smtClean="0">
                <a:solidFill>
                  <a:schemeClr val="tx2"/>
                </a:solidFill>
              </a:rPr>
              <a:t>)</a:t>
            </a:r>
            <a:endParaRPr lang="en-US" sz="1200" b="1" dirty="0">
              <a:solidFill>
                <a:schemeClr val="tx2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5652410" y="5013110"/>
            <a:ext cx="1872000" cy="0"/>
          </a:xfrm>
          <a:prstGeom prst="straightConnector1">
            <a:avLst/>
          </a:prstGeom>
          <a:ln w="28575" cap="sq" cmpd="sng">
            <a:solidFill>
              <a:srgbClr val="FF00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084210" y="4771384"/>
            <a:ext cx="1152160" cy="216000"/>
          </a:xfrm>
          <a:prstGeom prst="rect">
            <a:avLst/>
          </a:prstGeom>
          <a:noFill/>
          <a:ln w="28575">
            <a:noFill/>
          </a:ln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rgbClr val="FF00FF"/>
                </a:solidFill>
              </a:rPr>
              <a:t>CTP main trigger</a:t>
            </a:r>
            <a:endParaRPr lang="en-US" sz="1200" dirty="0">
              <a:solidFill>
                <a:srgbClr val="FF00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851900" y="5733210"/>
            <a:ext cx="2304320" cy="792000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en-US" sz="1200" b="1" dirty="0" smtClean="0">
                <a:solidFill>
                  <a:schemeClr val="tx2"/>
                </a:solidFill>
              </a:rPr>
              <a:t>Every CTP trigger is anyway stored, and associate with trigger signal sent to the sensor</a:t>
            </a:r>
            <a:endParaRPr lang="en-US" sz="1200" b="1" dirty="0">
              <a:solidFill>
                <a:schemeClr val="tx2"/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5652150" y="5434976"/>
            <a:ext cx="1872000" cy="0"/>
          </a:xfrm>
          <a:prstGeom prst="line">
            <a:avLst/>
          </a:prstGeom>
          <a:ln w="28575">
            <a:solidFill>
              <a:srgbClr val="FF99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868180" y="5445200"/>
            <a:ext cx="1439960" cy="216000"/>
          </a:xfrm>
          <a:prstGeom prst="rect">
            <a:avLst/>
          </a:prstGeom>
          <a:noFill/>
          <a:ln w="28575">
            <a:noFill/>
          </a:ln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rgbClr val="FF9900"/>
                </a:solidFill>
              </a:rPr>
              <a:t>Referenced data</a:t>
            </a:r>
            <a:endParaRPr lang="en-US" sz="1200" dirty="0">
              <a:solidFill>
                <a:srgbClr val="FF9900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5652410" y="5157130"/>
            <a:ext cx="1872000" cy="0"/>
          </a:xfrm>
          <a:prstGeom prst="straightConnector1">
            <a:avLst/>
          </a:prstGeom>
          <a:ln w="28575" cap="sq" cmpd="sng">
            <a:solidFill>
              <a:schemeClr val="accent5">
                <a:lumMod val="50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724160" y="5157160"/>
            <a:ext cx="1728000" cy="216000"/>
          </a:xfrm>
          <a:prstGeom prst="rect">
            <a:avLst/>
          </a:prstGeom>
          <a:noFill/>
          <a:ln w="28575">
            <a:noFill/>
          </a:ln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en-US" sz="1200" dirty="0" smtClean="0">
                <a:solidFill>
                  <a:schemeClr val="accent5">
                    <a:lumMod val="50000"/>
                  </a:schemeClr>
                </a:solidFill>
              </a:rPr>
              <a:t>Control</a:t>
            </a:r>
            <a:endParaRPr lang="en-US" sz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12022" y="4801929"/>
            <a:ext cx="914400" cy="914400"/>
          </a:xfrm>
          <a:prstGeom prst="rect">
            <a:avLst/>
          </a:prstGeom>
          <a:noFill/>
        </p:spPr>
        <p:txBody>
          <a:bodyPr wrap="none" tIns="36000" bIns="36000" rtlCol="0" anchor="ctr" anchorCtr="0">
            <a:noAutofit/>
          </a:bodyPr>
          <a:lstStyle/>
          <a:p>
            <a:pPr algn="ctr"/>
            <a:r>
              <a:rPr lang="nb-NO" sz="1100" b="1" dirty="0" err="1" smtClean="0">
                <a:solidFill>
                  <a:schemeClr val="bg1"/>
                </a:solidFill>
                <a:latin typeface="Calibri Light" panose="020F0302020204030204" pitchFamily="34" charset="0"/>
              </a:rPr>
              <a:t>Readout</a:t>
            </a:r>
            <a:endParaRPr lang="nb-NO" sz="1100" b="1" dirty="0" smtClean="0">
              <a:solidFill>
                <a:schemeClr val="bg1"/>
              </a:solidFill>
              <a:latin typeface="Calibri Light" panose="020F0302020204030204" pitchFamily="34" charset="0"/>
            </a:endParaRPr>
          </a:p>
          <a:p>
            <a:pPr algn="ctr"/>
            <a:r>
              <a:rPr lang="nb-NO" sz="1100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Unit</a:t>
            </a:r>
          </a:p>
        </p:txBody>
      </p:sp>
    </p:spTree>
    <p:extLst>
      <p:ext uri="{BB962C8B-B14F-4D97-AF65-F5344CB8AC3E}">
        <p14:creationId xmlns:p14="http://schemas.microsoft.com/office/powerpoint/2010/main" val="4039206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Rectangle 177"/>
          <p:cNvSpPr/>
          <p:nvPr/>
        </p:nvSpPr>
        <p:spPr>
          <a:xfrm>
            <a:off x="108520" y="548600"/>
            <a:ext cx="8926961" cy="1440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00FF">
                  <a:alpha val="30000"/>
                </a:srgbClr>
              </a:gs>
            </a:gsLst>
            <a:lin ang="0" scaled="0"/>
            <a:tileRect/>
          </a:gradFill>
          <a:ln w="19050"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vert270" rtlCol="0" anchor="b"/>
          <a:lstStyle/>
          <a:p>
            <a:pPr algn="ctr"/>
            <a:r>
              <a:rPr lang="en-US" sz="1600" b="1" dirty="0" smtClean="0">
                <a:solidFill>
                  <a:schemeClr val="tx2"/>
                </a:solidFill>
              </a:rPr>
              <a:t>From CTP to RU</a:t>
            </a:r>
            <a:endParaRPr lang="en-US" sz="1600" b="1" dirty="0">
              <a:solidFill>
                <a:schemeClr val="tx2"/>
              </a:solidFill>
            </a:endParaRPr>
          </a:p>
        </p:txBody>
      </p:sp>
      <p:sp>
        <p:nvSpPr>
          <p:cNvPr id="179" name="Rectangle 178"/>
          <p:cNvSpPr/>
          <p:nvPr/>
        </p:nvSpPr>
        <p:spPr>
          <a:xfrm>
            <a:off x="107380" y="2132820"/>
            <a:ext cx="8928100" cy="1440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5">
                  <a:lumMod val="50000"/>
                  <a:alpha val="30000"/>
                </a:schemeClr>
              </a:gs>
            </a:gsLst>
            <a:lin ang="0" scaled="0"/>
            <a:tileRect/>
          </a:gradFill>
          <a:ln w="19050"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vert270" rtlCol="0" anchor="b"/>
          <a:lstStyle/>
          <a:p>
            <a:pPr algn="ctr"/>
            <a:r>
              <a:rPr lang="en-US" sz="1600" b="1" dirty="0" smtClean="0">
                <a:solidFill>
                  <a:schemeClr val="tx2"/>
                </a:solidFill>
              </a:rPr>
              <a:t>From RU to sensor</a:t>
            </a:r>
            <a:endParaRPr lang="en-US" sz="1600" b="1" dirty="0">
              <a:solidFill>
                <a:schemeClr val="tx2"/>
              </a:solidFill>
            </a:endParaRPr>
          </a:p>
        </p:txBody>
      </p:sp>
      <p:sp>
        <p:nvSpPr>
          <p:cNvPr id="180" name="Rectangle 179"/>
          <p:cNvSpPr/>
          <p:nvPr/>
        </p:nvSpPr>
        <p:spPr>
          <a:xfrm>
            <a:off x="107380" y="3717040"/>
            <a:ext cx="8929240" cy="1440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9900">
                  <a:alpha val="30000"/>
                </a:srgbClr>
              </a:gs>
            </a:gsLst>
            <a:lin ang="0" scaled="0"/>
            <a:tileRect/>
          </a:gradFill>
          <a:ln w="19050"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vert270" rtlCol="0" anchor="b"/>
          <a:lstStyle/>
          <a:p>
            <a:pPr algn="ctr"/>
            <a:r>
              <a:rPr lang="en-US" sz="1600" b="1" dirty="0" smtClean="0">
                <a:solidFill>
                  <a:schemeClr val="tx2"/>
                </a:solidFill>
              </a:rPr>
              <a:t>From sensor to RU</a:t>
            </a:r>
            <a:endParaRPr lang="en-US" sz="1600" b="1" dirty="0">
              <a:solidFill>
                <a:schemeClr val="tx2"/>
              </a:solidFill>
            </a:endParaRPr>
          </a:p>
        </p:txBody>
      </p:sp>
      <p:sp>
        <p:nvSpPr>
          <p:cNvPr id="156" name="Rectangle 155"/>
          <p:cNvSpPr/>
          <p:nvPr/>
        </p:nvSpPr>
        <p:spPr>
          <a:xfrm>
            <a:off x="5364240" y="3789230"/>
            <a:ext cx="719970" cy="647910"/>
          </a:xfrm>
          <a:prstGeom prst="rect">
            <a:avLst/>
          </a:prstGeom>
          <a:solidFill>
            <a:srgbClr val="FF99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Rectangle 158"/>
          <p:cNvSpPr/>
          <p:nvPr/>
        </p:nvSpPr>
        <p:spPr>
          <a:xfrm>
            <a:off x="6372380" y="3789050"/>
            <a:ext cx="719970" cy="647910"/>
          </a:xfrm>
          <a:prstGeom prst="rect">
            <a:avLst/>
          </a:prstGeom>
          <a:solidFill>
            <a:srgbClr val="FF99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Rectangle 154"/>
          <p:cNvSpPr/>
          <p:nvPr/>
        </p:nvSpPr>
        <p:spPr>
          <a:xfrm>
            <a:off x="2483690" y="3789300"/>
            <a:ext cx="1296200" cy="647910"/>
          </a:xfrm>
          <a:prstGeom prst="rect">
            <a:avLst/>
          </a:prstGeom>
          <a:solidFill>
            <a:srgbClr val="FF99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07380" y="44530"/>
            <a:ext cx="8928100" cy="432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Timing </a:t>
            </a:r>
            <a:r>
              <a:rPr lang="en-US" sz="2400" dirty="0">
                <a:solidFill>
                  <a:schemeClr val="tx2"/>
                </a:solidFill>
                <a:latin typeface="Calibri Light" panose="020F0302020204030204" pitchFamily="34" charset="0"/>
              </a:rPr>
              <a:t>– </a:t>
            </a:r>
            <a:r>
              <a:rPr lang="en-US" sz="24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Readout Unit trigger filtering</a:t>
            </a:r>
            <a:endParaRPr lang="en-US" sz="24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07380" y="548600"/>
            <a:ext cx="1512100" cy="288040"/>
          </a:xfrm>
          <a:prstGeom prst="rect">
            <a:avLst/>
          </a:prstGeom>
          <a:noFill/>
        </p:spPr>
        <p:txBody>
          <a:bodyPr wrap="square" lIns="36000" tIns="36000" rIns="36000" bIns="36000" rtlCol="0" anchor="t" anchorCtr="0">
            <a:noAutofit/>
          </a:bodyPr>
          <a:lstStyle/>
          <a:p>
            <a:r>
              <a:rPr lang="en-US" sz="1200" b="1" dirty="0" smtClean="0">
                <a:solidFill>
                  <a:schemeClr val="tx2"/>
                </a:solidFill>
              </a:rPr>
              <a:t>Triggers from the CTP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123780" y="1772790"/>
            <a:ext cx="864000" cy="144000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en-US" sz="1200" dirty="0" smtClean="0">
                <a:solidFill>
                  <a:srgbClr val="FF00FF"/>
                </a:solidFill>
              </a:rPr>
              <a:t>≈ </a:t>
            </a:r>
            <a:r>
              <a:rPr lang="en-US" sz="1200" dirty="0" err="1" smtClean="0">
                <a:solidFill>
                  <a:srgbClr val="FF00FF"/>
                </a:solidFill>
              </a:rPr>
              <a:t>trg</a:t>
            </a:r>
            <a:r>
              <a:rPr lang="en-US" sz="1200" dirty="0" smtClean="0">
                <a:solidFill>
                  <a:srgbClr val="FF00FF"/>
                </a:solidFill>
              </a:rPr>
              <a:t> latency</a:t>
            </a:r>
          </a:p>
        </p:txBody>
      </p:sp>
      <p:cxnSp>
        <p:nvCxnSpPr>
          <p:cNvPr id="57" name="Straight Connector 56"/>
          <p:cNvCxnSpPr/>
          <p:nvPr/>
        </p:nvCxnSpPr>
        <p:spPr>
          <a:xfrm>
            <a:off x="2051650" y="620790"/>
            <a:ext cx="0" cy="647910"/>
          </a:xfrm>
          <a:prstGeom prst="line">
            <a:avLst/>
          </a:prstGeom>
          <a:ln w="38100">
            <a:solidFill>
              <a:srgbClr val="FF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2411700" y="620820"/>
            <a:ext cx="0" cy="647910"/>
          </a:xfrm>
          <a:prstGeom prst="line">
            <a:avLst/>
          </a:prstGeom>
          <a:ln w="38100">
            <a:solidFill>
              <a:srgbClr val="FF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3563860" y="620790"/>
            <a:ext cx="0" cy="647910"/>
          </a:xfrm>
          <a:prstGeom prst="line">
            <a:avLst/>
          </a:prstGeom>
          <a:ln w="38100">
            <a:solidFill>
              <a:srgbClr val="FF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4932180" y="620790"/>
            <a:ext cx="0" cy="647910"/>
          </a:xfrm>
          <a:prstGeom prst="line">
            <a:avLst/>
          </a:prstGeom>
          <a:ln w="38100">
            <a:solidFill>
              <a:srgbClr val="FF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6084340" y="620790"/>
            <a:ext cx="0" cy="647910"/>
          </a:xfrm>
          <a:prstGeom prst="line">
            <a:avLst/>
          </a:prstGeom>
          <a:ln w="38100">
            <a:solidFill>
              <a:srgbClr val="FF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6372380" y="620820"/>
            <a:ext cx="0" cy="647910"/>
          </a:xfrm>
          <a:prstGeom prst="line">
            <a:avLst/>
          </a:prstGeom>
          <a:ln w="38100">
            <a:solidFill>
              <a:srgbClr val="FF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2051650" y="2205010"/>
            <a:ext cx="0" cy="647910"/>
          </a:xfrm>
          <a:prstGeom prst="line">
            <a:avLst/>
          </a:prstGeom>
          <a:ln w="38100">
            <a:solidFill>
              <a:schemeClr val="accent5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3563860" y="2205010"/>
            <a:ext cx="0" cy="647910"/>
          </a:xfrm>
          <a:prstGeom prst="line">
            <a:avLst/>
          </a:prstGeom>
          <a:ln w="38100">
            <a:solidFill>
              <a:schemeClr val="accent5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4932180" y="2205010"/>
            <a:ext cx="0" cy="647910"/>
          </a:xfrm>
          <a:prstGeom prst="line">
            <a:avLst/>
          </a:prstGeom>
          <a:ln w="38100">
            <a:solidFill>
              <a:schemeClr val="accent5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6084340" y="2205010"/>
            <a:ext cx="0" cy="647910"/>
          </a:xfrm>
          <a:prstGeom prst="line">
            <a:avLst/>
          </a:prstGeom>
          <a:ln w="38100">
            <a:solidFill>
              <a:schemeClr val="accent5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6660420" y="620610"/>
            <a:ext cx="0" cy="647910"/>
          </a:xfrm>
          <a:prstGeom prst="line">
            <a:avLst/>
          </a:prstGeom>
          <a:ln w="38100">
            <a:solidFill>
              <a:srgbClr val="FF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107379" y="2132820"/>
            <a:ext cx="1583082" cy="648090"/>
          </a:xfrm>
          <a:prstGeom prst="rect">
            <a:avLst/>
          </a:prstGeom>
          <a:noFill/>
        </p:spPr>
        <p:txBody>
          <a:bodyPr wrap="square" lIns="36000" tIns="36000" rIns="36000" bIns="36000" rtlCol="0" anchor="t" anchorCtr="0">
            <a:noAutofit/>
          </a:bodyPr>
          <a:lstStyle/>
          <a:p>
            <a:r>
              <a:rPr lang="en-US" sz="1200" b="1" dirty="0" smtClean="0">
                <a:solidFill>
                  <a:schemeClr val="tx2"/>
                </a:solidFill>
              </a:rPr>
              <a:t>Triggers to the chips</a:t>
            </a:r>
          </a:p>
          <a:p>
            <a:r>
              <a:rPr lang="en-US" sz="1200" dirty="0" smtClean="0">
                <a:solidFill>
                  <a:schemeClr val="tx2"/>
                </a:solidFill>
              </a:rPr>
              <a:t>Logged into the </a:t>
            </a:r>
            <a:r>
              <a:rPr lang="en-US" sz="1200" b="1" dirty="0" smtClean="0">
                <a:solidFill>
                  <a:schemeClr val="tx2"/>
                </a:solidFill>
              </a:rPr>
              <a:t>RU</a:t>
            </a:r>
            <a:r>
              <a:rPr lang="en-US" sz="1200" dirty="0" smtClean="0">
                <a:solidFill>
                  <a:schemeClr val="tx2"/>
                </a:solidFill>
              </a:rPr>
              <a:t> with time and trigger ID.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35370" y="1268520"/>
            <a:ext cx="7273050" cy="360190"/>
            <a:chOff x="35370" y="5733180"/>
            <a:chExt cx="7273050" cy="360190"/>
          </a:xfrm>
        </p:grpSpPr>
        <p:cxnSp>
          <p:nvCxnSpPr>
            <p:cNvPr id="21" name="Straight Arrow Connector 20"/>
            <p:cNvCxnSpPr/>
            <p:nvPr/>
          </p:nvCxnSpPr>
          <p:spPr>
            <a:xfrm flipV="1">
              <a:off x="108520" y="5733180"/>
              <a:ext cx="7199900" cy="21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35370" y="5877370"/>
              <a:ext cx="792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r>
                <a:rPr lang="en-US" sz="1400" dirty="0" smtClean="0">
                  <a:solidFill>
                    <a:schemeClr val="tx2"/>
                  </a:solidFill>
                </a:rPr>
                <a:t>Time [µs]</a:t>
              </a: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flipV="1">
              <a:off x="9715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V="1">
              <a:off x="31318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flipV="1">
              <a:off x="45720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V="1">
              <a:off x="52921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V="1">
              <a:off x="60122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V="1">
              <a:off x="67323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flipV="1">
              <a:off x="38519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flipV="1">
              <a:off x="24117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flipV="1">
              <a:off x="16916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154758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0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2752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-1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26772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1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98778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2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70792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3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42802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4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14808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5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86822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6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58828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7</a:t>
              </a:r>
            </a:p>
          </p:txBody>
        </p:sp>
      </p:grpSp>
      <p:sp>
        <p:nvSpPr>
          <p:cNvPr id="12" name="Right Brace 11"/>
          <p:cNvSpPr/>
          <p:nvPr/>
        </p:nvSpPr>
        <p:spPr>
          <a:xfrm rot="5400000">
            <a:off x="2411765" y="1268765"/>
            <a:ext cx="216030" cy="936000"/>
          </a:xfrm>
          <a:prstGeom prst="rightBrace">
            <a:avLst>
              <a:gd name="adj1" fmla="val 8333"/>
              <a:gd name="adj2" fmla="val 99864"/>
            </a:avLst>
          </a:prstGeom>
          <a:ln w="19050">
            <a:solidFill>
              <a:srgbClr val="FF00FF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ight Brace 97"/>
          <p:cNvSpPr/>
          <p:nvPr/>
        </p:nvSpPr>
        <p:spPr>
          <a:xfrm rot="5400000">
            <a:off x="3923975" y="1268765"/>
            <a:ext cx="216030" cy="936000"/>
          </a:xfrm>
          <a:prstGeom prst="rightBrace">
            <a:avLst>
              <a:gd name="adj1" fmla="val 8333"/>
              <a:gd name="adj2" fmla="val 99864"/>
            </a:avLst>
          </a:prstGeom>
          <a:ln w="19050">
            <a:solidFill>
              <a:srgbClr val="FF00FF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ight Brace 98"/>
          <p:cNvSpPr/>
          <p:nvPr/>
        </p:nvSpPr>
        <p:spPr>
          <a:xfrm rot="5400000">
            <a:off x="5292295" y="1268765"/>
            <a:ext cx="216030" cy="936000"/>
          </a:xfrm>
          <a:prstGeom prst="rightBrace">
            <a:avLst>
              <a:gd name="adj1" fmla="val 8333"/>
              <a:gd name="adj2" fmla="val 99864"/>
            </a:avLst>
          </a:prstGeom>
          <a:ln w="19050">
            <a:solidFill>
              <a:srgbClr val="FF00FF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ight Brace 99"/>
          <p:cNvSpPr/>
          <p:nvPr/>
        </p:nvSpPr>
        <p:spPr>
          <a:xfrm rot="5400000">
            <a:off x="6444325" y="1268765"/>
            <a:ext cx="216030" cy="936000"/>
          </a:xfrm>
          <a:prstGeom prst="rightBrace">
            <a:avLst>
              <a:gd name="adj1" fmla="val 8333"/>
              <a:gd name="adj2" fmla="val 99864"/>
            </a:avLst>
          </a:prstGeom>
          <a:ln w="19050">
            <a:solidFill>
              <a:srgbClr val="FF00FF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4" name="Group 103"/>
          <p:cNvGrpSpPr/>
          <p:nvPr/>
        </p:nvGrpSpPr>
        <p:grpSpPr>
          <a:xfrm>
            <a:off x="35370" y="2852780"/>
            <a:ext cx="7273050" cy="360190"/>
            <a:chOff x="35370" y="5733180"/>
            <a:chExt cx="7273050" cy="360190"/>
          </a:xfrm>
        </p:grpSpPr>
        <p:cxnSp>
          <p:nvCxnSpPr>
            <p:cNvPr id="105" name="Straight Arrow Connector 104"/>
            <p:cNvCxnSpPr/>
            <p:nvPr/>
          </p:nvCxnSpPr>
          <p:spPr>
            <a:xfrm flipV="1">
              <a:off x="108520" y="5733180"/>
              <a:ext cx="7199900" cy="21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/>
            <p:cNvSpPr txBox="1"/>
            <p:nvPr/>
          </p:nvSpPr>
          <p:spPr>
            <a:xfrm>
              <a:off x="35370" y="5877370"/>
              <a:ext cx="792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r>
                <a:rPr lang="en-US" sz="1400" dirty="0" smtClean="0">
                  <a:solidFill>
                    <a:schemeClr val="tx2"/>
                  </a:solidFill>
                </a:rPr>
                <a:t>Time [µs]</a:t>
              </a:r>
            </a:p>
          </p:txBody>
        </p:sp>
        <p:cxnSp>
          <p:nvCxnSpPr>
            <p:cNvPr id="107" name="Straight Arrow Connector 106"/>
            <p:cNvCxnSpPr/>
            <p:nvPr/>
          </p:nvCxnSpPr>
          <p:spPr>
            <a:xfrm flipV="1">
              <a:off x="9715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8" name="Straight Arrow Connector 107"/>
            <p:cNvCxnSpPr/>
            <p:nvPr/>
          </p:nvCxnSpPr>
          <p:spPr>
            <a:xfrm flipV="1">
              <a:off x="31318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9" name="Straight Arrow Connector 108"/>
            <p:cNvCxnSpPr/>
            <p:nvPr/>
          </p:nvCxnSpPr>
          <p:spPr>
            <a:xfrm flipV="1">
              <a:off x="45720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0" name="Straight Arrow Connector 109"/>
            <p:cNvCxnSpPr/>
            <p:nvPr/>
          </p:nvCxnSpPr>
          <p:spPr>
            <a:xfrm flipV="1">
              <a:off x="52921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1" name="Straight Arrow Connector 110"/>
            <p:cNvCxnSpPr/>
            <p:nvPr/>
          </p:nvCxnSpPr>
          <p:spPr>
            <a:xfrm flipV="1">
              <a:off x="60122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2" name="Straight Arrow Connector 111"/>
            <p:cNvCxnSpPr/>
            <p:nvPr/>
          </p:nvCxnSpPr>
          <p:spPr>
            <a:xfrm flipV="1">
              <a:off x="67323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3" name="Straight Arrow Connector 112"/>
            <p:cNvCxnSpPr/>
            <p:nvPr/>
          </p:nvCxnSpPr>
          <p:spPr>
            <a:xfrm flipV="1">
              <a:off x="38519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4" name="Straight Arrow Connector 113"/>
            <p:cNvCxnSpPr/>
            <p:nvPr/>
          </p:nvCxnSpPr>
          <p:spPr>
            <a:xfrm flipV="1">
              <a:off x="24117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5" name="Straight Arrow Connector 114"/>
            <p:cNvCxnSpPr/>
            <p:nvPr/>
          </p:nvCxnSpPr>
          <p:spPr>
            <a:xfrm flipV="1">
              <a:off x="16916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6" name="TextBox 115"/>
            <p:cNvSpPr txBox="1"/>
            <p:nvPr/>
          </p:nvSpPr>
          <p:spPr>
            <a:xfrm>
              <a:off x="154758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0</a:t>
              </a: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82752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-1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226772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1</a:t>
              </a: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298778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2</a:t>
              </a: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370792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3</a:t>
              </a: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442802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4</a:t>
              </a: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514808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5</a:t>
              </a: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586822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6</a:t>
              </a: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658828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7</a:t>
              </a:r>
            </a:p>
          </p:txBody>
        </p:sp>
      </p:grpSp>
      <p:cxnSp>
        <p:nvCxnSpPr>
          <p:cNvPr id="125" name="Straight Connector 124"/>
          <p:cNvCxnSpPr/>
          <p:nvPr/>
        </p:nvCxnSpPr>
        <p:spPr>
          <a:xfrm>
            <a:off x="3779890" y="3789230"/>
            <a:ext cx="0" cy="647910"/>
          </a:xfrm>
          <a:prstGeom prst="line">
            <a:avLst/>
          </a:prstGeom>
          <a:ln w="38100">
            <a:solidFill>
              <a:srgbClr val="FF99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/>
          <p:nvPr/>
        </p:nvCxnSpPr>
        <p:spPr>
          <a:xfrm>
            <a:off x="7092350" y="3789230"/>
            <a:ext cx="0" cy="647910"/>
          </a:xfrm>
          <a:prstGeom prst="line">
            <a:avLst/>
          </a:prstGeom>
          <a:ln w="38100">
            <a:solidFill>
              <a:srgbClr val="FF99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TextBox 128"/>
          <p:cNvSpPr txBox="1"/>
          <p:nvPr/>
        </p:nvSpPr>
        <p:spPr>
          <a:xfrm>
            <a:off x="5076070" y="3068950"/>
            <a:ext cx="3096430" cy="720100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r>
              <a:rPr lang="en-US" sz="1200" b="1" dirty="0" smtClean="0">
                <a:solidFill>
                  <a:srgbClr val="C00000"/>
                </a:solidFill>
              </a:rPr>
              <a:t>Busy condition</a:t>
            </a:r>
          </a:p>
          <a:p>
            <a:r>
              <a:rPr lang="en-US" sz="1200" dirty="0" smtClean="0">
                <a:solidFill>
                  <a:schemeClr val="tx2"/>
                </a:solidFill>
              </a:rPr>
              <a:t>The RU can retrieve which trigger has failed even if the trailer is corrupted/missing</a:t>
            </a:r>
          </a:p>
        </p:txBody>
      </p:sp>
      <p:sp>
        <p:nvSpPr>
          <p:cNvPr id="130" name="TextBox 129"/>
          <p:cNvSpPr txBox="1"/>
          <p:nvPr/>
        </p:nvSpPr>
        <p:spPr>
          <a:xfrm rot="16200000">
            <a:off x="3599920" y="4041140"/>
            <a:ext cx="648000" cy="144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pPr algn="ctr"/>
            <a:r>
              <a:rPr lang="en-US" sz="1200" dirty="0" smtClean="0">
                <a:solidFill>
                  <a:schemeClr val="tx2"/>
                </a:solidFill>
              </a:rPr>
              <a:t>0001</a:t>
            </a:r>
            <a:endParaRPr lang="en-US" sz="1400" dirty="0" smtClean="0">
              <a:solidFill>
                <a:schemeClr val="tx2"/>
              </a:solidFill>
            </a:endParaRPr>
          </a:p>
        </p:txBody>
      </p:sp>
      <p:sp>
        <p:nvSpPr>
          <p:cNvPr id="131" name="TextBox 130"/>
          <p:cNvSpPr txBox="1"/>
          <p:nvPr/>
        </p:nvSpPr>
        <p:spPr>
          <a:xfrm rot="16200000">
            <a:off x="6912380" y="4041050"/>
            <a:ext cx="648000" cy="144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pPr algn="ctr"/>
            <a:r>
              <a:rPr lang="en-US" sz="1200" dirty="0" smtClean="0">
                <a:solidFill>
                  <a:schemeClr val="tx2"/>
                </a:solidFill>
              </a:rPr>
              <a:t>0100</a:t>
            </a:r>
            <a:endParaRPr lang="en-US" sz="1400" dirty="0" smtClean="0">
              <a:solidFill>
                <a:schemeClr val="tx2"/>
              </a:solidFill>
            </a:endParaRPr>
          </a:p>
        </p:txBody>
      </p:sp>
      <p:cxnSp>
        <p:nvCxnSpPr>
          <p:cNvPr id="157" name="Straight Connector 156"/>
          <p:cNvCxnSpPr/>
          <p:nvPr/>
        </p:nvCxnSpPr>
        <p:spPr>
          <a:xfrm>
            <a:off x="6084210" y="3789160"/>
            <a:ext cx="0" cy="647910"/>
          </a:xfrm>
          <a:prstGeom prst="line">
            <a:avLst/>
          </a:prstGeom>
          <a:ln w="38100">
            <a:solidFill>
              <a:srgbClr val="FF99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TextBox 157"/>
          <p:cNvSpPr txBox="1"/>
          <p:nvPr/>
        </p:nvSpPr>
        <p:spPr>
          <a:xfrm rot="16200000">
            <a:off x="5904240" y="4041070"/>
            <a:ext cx="648000" cy="144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pPr algn="ctr"/>
            <a:r>
              <a:rPr lang="en-US" sz="1200" dirty="0" smtClean="0">
                <a:solidFill>
                  <a:schemeClr val="tx2"/>
                </a:solidFill>
              </a:rPr>
              <a:t>0011</a:t>
            </a:r>
            <a:endParaRPr lang="en-US" sz="1400" dirty="0" smtClean="0">
              <a:solidFill>
                <a:schemeClr val="tx2"/>
              </a:solidFill>
            </a:endParaRPr>
          </a:p>
        </p:txBody>
      </p:sp>
      <p:sp>
        <p:nvSpPr>
          <p:cNvPr id="160" name="Rectangle 159"/>
          <p:cNvSpPr/>
          <p:nvPr/>
        </p:nvSpPr>
        <p:spPr>
          <a:xfrm>
            <a:off x="4211950" y="3789230"/>
            <a:ext cx="719970" cy="647910"/>
          </a:xfrm>
          <a:prstGeom prst="rect">
            <a:avLst/>
          </a:prstGeom>
          <a:solidFill>
            <a:srgbClr val="FF99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1" name="Straight Connector 160"/>
          <p:cNvCxnSpPr/>
          <p:nvPr/>
        </p:nvCxnSpPr>
        <p:spPr>
          <a:xfrm>
            <a:off x="4932050" y="3789141"/>
            <a:ext cx="0" cy="647910"/>
          </a:xfrm>
          <a:prstGeom prst="line">
            <a:avLst/>
          </a:prstGeom>
          <a:ln w="38100">
            <a:solidFill>
              <a:srgbClr val="FF99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TextBox 161"/>
          <p:cNvSpPr txBox="1"/>
          <p:nvPr/>
        </p:nvSpPr>
        <p:spPr>
          <a:xfrm rot="16200000">
            <a:off x="4752080" y="4041051"/>
            <a:ext cx="648000" cy="144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pPr algn="ctr"/>
            <a:r>
              <a:rPr lang="en-US" sz="1200" dirty="0" smtClean="0">
                <a:solidFill>
                  <a:schemeClr val="tx2"/>
                </a:solidFill>
              </a:rPr>
              <a:t>0010</a:t>
            </a:r>
            <a:endParaRPr lang="en-US" sz="1400" dirty="0" smtClean="0">
              <a:solidFill>
                <a:schemeClr val="tx2"/>
              </a:solidFill>
            </a:endParaRPr>
          </a:p>
        </p:txBody>
      </p:sp>
      <p:cxnSp>
        <p:nvCxnSpPr>
          <p:cNvPr id="163" name="Straight Connector 162"/>
          <p:cNvCxnSpPr/>
          <p:nvPr/>
        </p:nvCxnSpPr>
        <p:spPr>
          <a:xfrm>
            <a:off x="4860040" y="3789050"/>
            <a:ext cx="0" cy="647910"/>
          </a:xfrm>
          <a:prstGeom prst="line">
            <a:avLst/>
          </a:prstGeom>
          <a:ln w="3810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4" name="Group 133"/>
          <p:cNvGrpSpPr/>
          <p:nvPr/>
        </p:nvGrpSpPr>
        <p:grpSpPr>
          <a:xfrm>
            <a:off x="35370" y="4437000"/>
            <a:ext cx="7273050" cy="360190"/>
            <a:chOff x="35370" y="5733180"/>
            <a:chExt cx="7273050" cy="360190"/>
          </a:xfrm>
        </p:grpSpPr>
        <p:cxnSp>
          <p:nvCxnSpPr>
            <p:cNvPr id="135" name="Straight Arrow Connector 134"/>
            <p:cNvCxnSpPr/>
            <p:nvPr/>
          </p:nvCxnSpPr>
          <p:spPr>
            <a:xfrm flipV="1">
              <a:off x="108520" y="5733180"/>
              <a:ext cx="7199900" cy="21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6" name="TextBox 135"/>
            <p:cNvSpPr txBox="1"/>
            <p:nvPr/>
          </p:nvSpPr>
          <p:spPr>
            <a:xfrm>
              <a:off x="35370" y="5877370"/>
              <a:ext cx="792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r>
                <a:rPr lang="en-US" sz="1400" dirty="0" smtClean="0">
                  <a:solidFill>
                    <a:schemeClr val="tx2"/>
                  </a:solidFill>
                </a:rPr>
                <a:t>Time [µs]</a:t>
              </a:r>
            </a:p>
          </p:txBody>
        </p:sp>
        <p:cxnSp>
          <p:nvCxnSpPr>
            <p:cNvPr id="137" name="Straight Arrow Connector 136"/>
            <p:cNvCxnSpPr/>
            <p:nvPr/>
          </p:nvCxnSpPr>
          <p:spPr>
            <a:xfrm flipV="1">
              <a:off x="9715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8" name="Straight Arrow Connector 137"/>
            <p:cNvCxnSpPr/>
            <p:nvPr/>
          </p:nvCxnSpPr>
          <p:spPr>
            <a:xfrm flipV="1">
              <a:off x="31318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9" name="Straight Arrow Connector 138"/>
            <p:cNvCxnSpPr/>
            <p:nvPr/>
          </p:nvCxnSpPr>
          <p:spPr>
            <a:xfrm flipV="1">
              <a:off x="45720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0" name="Straight Arrow Connector 139"/>
            <p:cNvCxnSpPr/>
            <p:nvPr/>
          </p:nvCxnSpPr>
          <p:spPr>
            <a:xfrm flipV="1">
              <a:off x="52921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1" name="Straight Arrow Connector 140"/>
            <p:cNvCxnSpPr/>
            <p:nvPr/>
          </p:nvCxnSpPr>
          <p:spPr>
            <a:xfrm flipV="1">
              <a:off x="60122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2" name="Straight Arrow Connector 141"/>
            <p:cNvCxnSpPr/>
            <p:nvPr/>
          </p:nvCxnSpPr>
          <p:spPr>
            <a:xfrm flipV="1">
              <a:off x="67323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3" name="Straight Arrow Connector 142"/>
            <p:cNvCxnSpPr/>
            <p:nvPr/>
          </p:nvCxnSpPr>
          <p:spPr>
            <a:xfrm flipV="1">
              <a:off x="38519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4" name="Straight Arrow Connector 143"/>
            <p:cNvCxnSpPr/>
            <p:nvPr/>
          </p:nvCxnSpPr>
          <p:spPr>
            <a:xfrm flipV="1">
              <a:off x="24117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5" name="Straight Arrow Connector 144"/>
            <p:cNvCxnSpPr/>
            <p:nvPr/>
          </p:nvCxnSpPr>
          <p:spPr>
            <a:xfrm flipV="1">
              <a:off x="1691600" y="5733360"/>
              <a:ext cx="0" cy="144000"/>
            </a:xfrm>
            <a:prstGeom prst="straightConnector1">
              <a:avLst/>
            </a:prstGeom>
            <a:ln w="28575">
              <a:headEnd type="none" w="med" len="med"/>
              <a:tailEnd type="none" w="med" len="med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46" name="TextBox 145"/>
            <p:cNvSpPr txBox="1"/>
            <p:nvPr/>
          </p:nvSpPr>
          <p:spPr>
            <a:xfrm>
              <a:off x="154758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0</a:t>
              </a: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82752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-1</a:t>
              </a: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226772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1</a:t>
              </a: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298778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2</a:t>
              </a: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370792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3</a:t>
              </a: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442802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4</a:t>
              </a: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514808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5</a:t>
              </a: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586822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6</a:t>
              </a: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6588280" y="5877340"/>
              <a:ext cx="288000" cy="21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dirty="0" smtClean="0">
                  <a:solidFill>
                    <a:schemeClr val="tx2"/>
                  </a:solidFill>
                </a:rPr>
                <a:t>7</a:t>
              </a:r>
            </a:p>
          </p:txBody>
        </p:sp>
      </p:grpSp>
      <p:sp>
        <p:nvSpPr>
          <p:cNvPr id="164" name="TextBox 163"/>
          <p:cNvSpPr txBox="1"/>
          <p:nvPr/>
        </p:nvSpPr>
        <p:spPr>
          <a:xfrm>
            <a:off x="107380" y="3717040"/>
            <a:ext cx="1592470" cy="648090"/>
          </a:xfrm>
          <a:prstGeom prst="rect">
            <a:avLst/>
          </a:prstGeom>
          <a:noFill/>
        </p:spPr>
        <p:txBody>
          <a:bodyPr wrap="square" lIns="36000" tIns="36000" rIns="36000" bIns="36000" rtlCol="0" anchor="t" anchorCtr="0">
            <a:noAutofit/>
          </a:bodyPr>
          <a:lstStyle/>
          <a:p>
            <a:r>
              <a:rPr lang="en-US" sz="1200" b="1" dirty="0" smtClean="0">
                <a:solidFill>
                  <a:schemeClr val="tx2"/>
                </a:solidFill>
              </a:rPr>
              <a:t>Data from the sensor</a:t>
            </a:r>
          </a:p>
          <a:p>
            <a:r>
              <a:rPr lang="en-US" sz="1200" dirty="0" smtClean="0">
                <a:solidFill>
                  <a:schemeClr val="tx2"/>
                </a:solidFill>
              </a:rPr>
              <a:t>Matched to logged triggers into the </a:t>
            </a:r>
            <a:r>
              <a:rPr lang="en-US" sz="1200" b="1" dirty="0" smtClean="0">
                <a:solidFill>
                  <a:schemeClr val="tx2"/>
                </a:solidFill>
              </a:rPr>
              <a:t>RU</a:t>
            </a:r>
            <a:r>
              <a:rPr lang="en-US" sz="1200" dirty="0" smtClean="0">
                <a:solidFill>
                  <a:schemeClr val="tx2"/>
                </a:solidFill>
              </a:rPr>
              <a:t>.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4860040" y="3284980"/>
            <a:ext cx="216030" cy="432060"/>
          </a:xfrm>
          <a:prstGeom prst="straightConnector1">
            <a:avLst/>
          </a:prstGeom>
          <a:ln w="190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TextBox 165"/>
          <p:cNvSpPr txBox="1"/>
          <p:nvPr/>
        </p:nvSpPr>
        <p:spPr>
          <a:xfrm>
            <a:off x="6444380" y="1880876"/>
            <a:ext cx="2663100" cy="720100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r>
              <a:rPr lang="en-US" sz="1200" b="1" dirty="0" smtClean="0">
                <a:solidFill>
                  <a:schemeClr val="tx2"/>
                </a:solidFill>
              </a:rPr>
              <a:t>Multiple CTP triggers </a:t>
            </a:r>
            <a:r>
              <a:rPr lang="en-US" sz="1200" dirty="0" smtClean="0">
                <a:solidFill>
                  <a:schemeClr val="tx2"/>
                </a:solidFill>
              </a:rPr>
              <a:t>can be grouped into a single trigger sent to the sensor to the same trigger</a:t>
            </a:r>
          </a:p>
        </p:txBody>
      </p:sp>
      <p:cxnSp>
        <p:nvCxnSpPr>
          <p:cNvPr id="167" name="Straight Arrow Connector 166"/>
          <p:cNvCxnSpPr>
            <a:stCxn id="166" idx="1"/>
          </p:cNvCxnSpPr>
          <p:nvPr/>
        </p:nvCxnSpPr>
        <p:spPr>
          <a:xfrm flipH="1" flipV="1">
            <a:off x="6227209" y="1808866"/>
            <a:ext cx="217171" cy="432060"/>
          </a:xfrm>
          <a:prstGeom prst="straightConnector1">
            <a:avLst/>
          </a:prstGeom>
          <a:ln w="190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TextBox 170"/>
          <p:cNvSpPr txBox="1"/>
          <p:nvPr/>
        </p:nvSpPr>
        <p:spPr>
          <a:xfrm>
            <a:off x="4292340" y="4725180"/>
            <a:ext cx="2583980" cy="432000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r>
              <a:rPr lang="en-US" sz="1200" b="1" dirty="0" smtClean="0">
                <a:solidFill>
                  <a:schemeClr val="tx2"/>
                </a:solidFill>
              </a:rPr>
              <a:t>The RU </a:t>
            </a:r>
            <a:r>
              <a:rPr lang="en-US" sz="1200" dirty="0" smtClean="0">
                <a:solidFill>
                  <a:schemeClr val="tx2"/>
                </a:solidFill>
              </a:rPr>
              <a:t>labels the data frame with all the CTP triggers associated to its </a:t>
            </a:r>
            <a:r>
              <a:rPr lang="en-US" sz="1200" dirty="0" err="1" smtClean="0">
                <a:solidFill>
                  <a:schemeClr val="tx2"/>
                </a:solidFill>
              </a:rPr>
              <a:t>trgID</a:t>
            </a:r>
            <a:endParaRPr lang="en-US" sz="1200" dirty="0" smtClean="0">
              <a:solidFill>
                <a:schemeClr val="tx2"/>
              </a:solidFill>
            </a:endParaRPr>
          </a:p>
        </p:txBody>
      </p:sp>
      <p:cxnSp>
        <p:nvCxnSpPr>
          <p:cNvPr id="172" name="Straight Arrow Connector 171"/>
          <p:cNvCxnSpPr/>
          <p:nvPr/>
        </p:nvCxnSpPr>
        <p:spPr>
          <a:xfrm flipH="1" flipV="1">
            <a:off x="3987540" y="4293120"/>
            <a:ext cx="304800" cy="648260"/>
          </a:xfrm>
          <a:prstGeom prst="straightConnector1">
            <a:avLst/>
          </a:prstGeom>
          <a:ln w="190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TextBox 127"/>
          <p:cNvSpPr txBox="1"/>
          <p:nvPr/>
        </p:nvSpPr>
        <p:spPr>
          <a:xfrm>
            <a:off x="107380" y="5229250"/>
            <a:ext cx="8928100" cy="1296010"/>
          </a:xfrm>
          <a:prstGeom prst="rect">
            <a:avLst/>
          </a:prstGeom>
          <a:noFill/>
          <a:ln>
            <a:noFill/>
          </a:ln>
        </p:spPr>
        <p:txBody>
          <a:bodyPr wrap="square" lIns="72000" tIns="36000" rIns="72000" bIns="36000" rtlCol="0" anchor="t" anchorCtr="0">
            <a:noAutofit/>
          </a:bodyPr>
          <a:lstStyle/>
          <a:p>
            <a:pPr defTabSz="519113"/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Triggers close in time re-record the same information, and the sensor can handle a minimum trigger spacing of about 1 µs (less than 0.1% probability at 100 kHz). The RU will therefore “filter</a:t>
            </a:r>
            <a:r>
              <a:rPr lang="en-US" sz="2000" dirty="0">
                <a:solidFill>
                  <a:schemeClr val="tx2"/>
                </a:solidFill>
                <a:latin typeface="Calibri Light" panose="020F0302020204030204" pitchFamily="34" charset="0"/>
              </a:rPr>
              <a:t>” close-in-time </a:t>
            </a:r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(≈ &lt; 1</a:t>
            </a:r>
            <a:r>
              <a:rPr lang="en-US" sz="2000" dirty="0">
                <a:solidFill>
                  <a:schemeClr val="tx2"/>
                </a:solidFill>
                <a:latin typeface="Calibri Light" panose="020F0302020204030204" pitchFamily="34" charset="0"/>
              </a:rPr>
              <a:t> </a:t>
            </a:r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µs) triggers. This also allow for the busy flag to be propagated to the readout unit before another trigger is issued (see next slide).</a:t>
            </a:r>
          </a:p>
        </p:txBody>
      </p:sp>
    </p:spTree>
    <p:extLst>
      <p:ext uri="{BB962C8B-B14F-4D97-AF65-F5344CB8AC3E}">
        <p14:creationId xmlns:p14="http://schemas.microsoft.com/office/powerpoint/2010/main" val="1679300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1143000"/>
          </a:xfrm>
        </p:spPr>
        <p:txBody>
          <a:bodyPr/>
          <a:lstStyle/>
          <a:p>
            <a:r>
              <a:rPr lang="en-US" dirty="0" smtClean="0"/>
              <a:t>Hits and Event Data Rate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1"/>
            <a:ext cx="8229600" cy="889000"/>
          </a:xfrm>
        </p:spPr>
        <p:txBody>
          <a:bodyPr>
            <a:normAutofit fontScale="55000" lnSpcReduction="20000"/>
          </a:bodyPr>
          <a:lstStyle/>
          <a:p>
            <a:r>
              <a:rPr lang="en-US" dirty="0" err="1" smtClean="0"/>
              <a:t>sPHENIX</a:t>
            </a:r>
            <a:r>
              <a:rPr lang="en-US" dirty="0" smtClean="0"/>
              <a:t> = 1/3 ALICE</a:t>
            </a:r>
          </a:p>
          <a:p>
            <a:r>
              <a:rPr lang="en-US" dirty="0" smtClean="0"/>
              <a:t>Identical geometry for MVTX and ITS/IB(layer 0-2)</a:t>
            </a:r>
          </a:p>
          <a:p>
            <a:r>
              <a:rPr lang="en-US" dirty="0" err="1" smtClean="0"/>
              <a:t>sPHENIX</a:t>
            </a:r>
            <a:r>
              <a:rPr lang="en-US" dirty="0" smtClean="0"/>
              <a:t> integration time ~5uS, less noise compared with ALICE with 30uS.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84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39" y="2938327"/>
            <a:ext cx="6405661" cy="300527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308850" y="2938327"/>
            <a:ext cx="1260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PYTHIA </a:t>
            </a:r>
            <a:r>
              <a:rPr lang="en-US" dirty="0" err="1" smtClean="0"/>
              <a:t>Sim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25760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ALICE Data Rate and Dead Time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85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1644949"/>
            <a:ext cx="8248650" cy="443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07399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145349"/>
            <a:ext cx="8229600" cy="1143000"/>
          </a:xfrm>
        </p:spPr>
        <p:txBody>
          <a:bodyPr/>
          <a:lstStyle/>
          <a:p>
            <a:r>
              <a:rPr lang="en-US" dirty="0" smtClean="0"/>
              <a:t>Readout Unit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28349"/>
            <a:ext cx="8229600" cy="4525963"/>
          </a:xfrm>
        </p:spPr>
        <p:txBody>
          <a:bodyPr>
            <a:normAutofit fontScale="47500" lnSpcReduction="20000"/>
          </a:bodyPr>
          <a:lstStyle/>
          <a:p>
            <a:r>
              <a:rPr lang="en-US" dirty="0" smtClean="0"/>
              <a:t>Interface the sensors and powering system on the staves;</a:t>
            </a:r>
          </a:p>
          <a:p>
            <a:r>
              <a:rPr lang="en-US" dirty="0" smtClean="0"/>
              <a:t>Control and trigger system</a:t>
            </a:r>
          </a:p>
          <a:p>
            <a:r>
              <a:rPr lang="en-US" dirty="0" smtClean="0"/>
              <a:t>Implements ancillary functions like PS monitoring and control and health status of sensor operation parameters</a:t>
            </a:r>
          </a:p>
          <a:p>
            <a:r>
              <a:rPr lang="en-US" dirty="0" smtClean="0"/>
              <a:t>One RU reads out 9 high-speed copper links (firefly cables)</a:t>
            </a:r>
          </a:p>
          <a:p>
            <a:r>
              <a:rPr lang="en-US" dirty="0" smtClean="0"/>
              <a:t>For each sensor chip, running at 1.2Gb/s.</a:t>
            </a:r>
          </a:p>
          <a:p>
            <a:r>
              <a:rPr lang="en-US" dirty="0" smtClean="0"/>
              <a:t>Located about 5m from MVTX in the IR</a:t>
            </a:r>
          </a:p>
          <a:p>
            <a:r>
              <a:rPr lang="en-US" dirty="0"/>
              <a:t>R</a:t>
            </a:r>
            <a:r>
              <a:rPr lang="en-US" dirty="0" smtClean="0"/>
              <a:t>adiation tolerant, GBT chipset over the “CERN Versatile Link”, each capable of 3.2Gb/s payload bandwidth, 3 chipset required to accommodate the full 9-MAPS readout.</a:t>
            </a:r>
          </a:p>
          <a:p>
            <a:r>
              <a:rPr lang="en-US" dirty="0" smtClean="0"/>
              <a:t>A total of 48 RUs </a:t>
            </a:r>
            <a:r>
              <a:rPr lang="en-US" dirty="0" err="1" smtClean="0"/>
              <a:t>requried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Firmware functionalities include:</a:t>
            </a:r>
          </a:p>
          <a:p>
            <a:pPr lvl="1"/>
            <a:r>
              <a:rPr lang="en-US" dirty="0" smtClean="0"/>
              <a:t>MAPS chip status and power control </a:t>
            </a:r>
          </a:p>
          <a:p>
            <a:pPr lvl="1"/>
            <a:r>
              <a:rPr lang="en-US" dirty="0" smtClean="0"/>
              <a:t>Data readout from 9 sensors per RU</a:t>
            </a:r>
          </a:p>
          <a:p>
            <a:pPr lvl="1"/>
            <a:r>
              <a:rPr lang="en-US" dirty="0" smtClean="0"/>
              <a:t>Control and Monitoring to/from the sensors </a:t>
            </a:r>
          </a:p>
          <a:p>
            <a:pPr lvl="1"/>
            <a:r>
              <a:rPr lang="en-US" dirty="0" smtClean="0"/>
              <a:t>Busy management </a:t>
            </a:r>
          </a:p>
          <a:p>
            <a:pPr lvl="1"/>
            <a:r>
              <a:rPr lang="en-US" dirty="0" smtClean="0"/>
              <a:t>Trigger management </a:t>
            </a:r>
          </a:p>
          <a:p>
            <a:pPr lvl="1"/>
            <a:r>
              <a:rPr lang="en-US" dirty="0" smtClean="0"/>
              <a:t>Data building and transmission through the GBT links to FELIX (or CRU)</a:t>
            </a:r>
          </a:p>
          <a:p>
            <a:pPr lvl="1"/>
            <a:r>
              <a:rPr lang="en-US" dirty="0" smtClean="0"/>
              <a:t>Remote update of the firmware </a:t>
            </a:r>
          </a:p>
          <a:p>
            <a:pPr lvl="1"/>
            <a:r>
              <a:rPr lang="en-US" dirty="0" smtClean="0"/>
              <a:t>Data handling in the FELIX (or CRU)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24750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25B9C-DB13-46F4-A97F-E16BC22F669A}" type="slidenum">
              <a:rPr lang="en-US" smtClean="0"/>
              <a:t>87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125" y="770522"/>
            <a:ext cx="7685750" cy="3288274"/>
          </a:xfrm>
          <a:prstGeom prst="rect">
            <a:avLst/>
          </a:prstGeom>
        </p:spPr>
      </p:pic>
      <p:pic>
        <p:nvPicPr>
          <p:cNvPr id="7" name="Picture 4" descr="C:\alcadpict\8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208092">
            <a:off x="279555" y="4322323"/>
            <a:ext cx="2394781" cy="1504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592816" y="4984665"/>
            <a:ext cx="18612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48 RU boards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1212262" y="9043"/>
            <a:ext cx="720261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Readout Units Required for ITS &amp; </a:t>
            </a:r>
            <a:r>
              <a:rPr lang="en-US" sz="3200" dirty="0" err="1" smtClean="0">
                <a:solidFill>
                  <a:srgbClr val="FF0000"/>
                </a:solidFill>
              </a:rPr>
              <a:t>sPHENIX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7198" y="5446330"/>
            <a:ext cx="1591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48 inner staves</a:t>
            </a:r>
            <a:endParaRPr lang="en-US" dirty="0"/>
          </a:p>
        </p:txBody>
      </p:sp>
      <p:sp>
        <p:nvSpPr>
          <p:cNvPr id="2" name="Rounded Rectangle 1"/>
          <p:cNvSpPr/>
          <p:nvPr/>
        </p:nvSpPr>
        <p:spPr>
          <a:xfrm>
            <a:off x="729125" y="1851749"/>
            <a:ext cx="7685750" cy="807173"/>
          </a:xfrm>
          <a:prstGeom prst="roundRect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410200" y="4842333"/>
            <a:ext cx="31030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ITS IB:   </a:t>
            </a:r>
          </a:p>
          <a:p>
            <a:r>
              <a:rPr lang="en-US" dirty="0" smtClean="0"/>
              <a:t>Produce 120 staves in one year</a:t>
            </a:r>
          </a:p>
          <a:p>
            <a:endParaRPr lang="en-US" dirty="0"/>
          </a:p>
          <a:p>
            <a:r>
              <a:rPr lang="en-US" dirty="0" smtClean="0"/>
              <a:t>120% contingency 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590800" y="5907568"/>
            <a:ext cx="2345113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sPHENIX</a:t>
            </a:r>
            <a:r>
              <a:rPr lang="en-US" dirty="0" smtClean="0">
                <a:solidFill>
                  <a:srgbClr val="FF0000"/>
                </a:solidFill>
              </a:rPr>
              <a:t>: 48 +40% = 68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257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Expected Hits/Data </a:t>
            </a:r>
            <a:r>
              <a:rPr lang="en-US" dirty="0"/>
              <a:t>R</a:t>
            </a:r>
            <a:r>
              <a:rPr lang="en-US" dirty="0" smtClean="0"/>
              <a:t>ate </a:t>
            </a:r>
            <a:r>
              <a:rPr lang="en-US" dirty="0"/>
              <a:t>P</a:t>
            </a:r>
            <a:r>
              <a:rPr lang="en-US" dirty="0" smtClean="0"/>
              <a:t>er Event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sPHENIX</a:t>
            </a:r>
            <a:r>
              <a:rPr lang="en-US" dirty="0" smtClean="0"/>
              <a:t> = ~25% ALICE per event</a:t>
            </a:r>
          </a:p>
          <a:p>
            <a:r>
              <a:rPr lang="en-US" dirty="0" smtClean="0"/>
              <a:t>Trigger rate: 15/50 = 30%</a:t>
            </a:r>
          </a:p>
          <a:p>
            <a:r>
              <a:rPr lang="en-US" dirty="0" smtClean="0"/>
              <a:t>Collision rate: 100kHz @</a:t>
            </a:r>
            <a:r>
              <a:rPr lang="en-US" dirty="0" err="1" smtClean="0"/>
              <a:t>sPHENIX</a:t>
            </a:r>
            <a:endParaRPr lang="en-US" dirty="0" smtClean="0"/>
          </a:p>
          <a:p>
            <a:r>
              <a:rPr lang="en-US" dirty="0" smtClean="0"/>
              <a:t>MAPS hits = noise + physics hits (noise &lt; </a:t>
            </a:r>
            <a:r>
              <a:rPr lang="en-US" dirty="0" err="1" smtClean="0"/>
              <a:t>phy</a:t>
            </a:r>
            <a:r>
              <a:rPr lang="en-US" dirty="0" smtClean="0"/>
              <a:t>. hits)</a:t>
            </a:r>
            <a:endParaRPr lang="en-US" dirty="0"/>
          </a:p>
          <a:p>
            <a:r>
              <a:rPr lang="en-US" dirty="0" smtClean="0"/>
              <a:t>Expected average data rate:</a:t>
            </a:r>
          </a:p>
          <a:p>
            <a:pPr lvl="1"/>
            <a:r>
              <a:rPr lang="en-US" dirty="0" err="1" smtClean="0"/>
              <a:t>sPHENIX</a:t>
            </a:r>
            <a:r>
              <a:rPr lang="en-US" dirty="0" smtClean="0"/>
              <a:t> = 30% x 30% ALICE = 10% ALICE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28313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Picture 2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18000" y="5135660"/>
            <a:ext cx="1324800" cy="1656000"/>
          </a:xfrm>
          <a:prstGeom prst="rect">
            <a:avLst/>
          </a:prstGeom>
        </p:spPr>
      </p:pic>
      <p:pic>
        <p:nvPicPr>
          <p:cNvPr id="223" name="Picture 2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18230" y="3234780"/>
            <a:ext cx="1324800" cy="1656000"/>
          </a:xfrm>
          <a:prstGeom prst="rect">
            <a:avLst/>
          </a:prstGeom>
        </p:spPr>
      </p:pic>
      <p:sp>
        <p:nvSpPr>
          <p:cNvPr id="339" name="TextBox 338"/>
          <p:cNvSpPr txBox="1"/>
          <p:nvPr/>
        </p:nvSpPr>
        <p:spPr>
          <a:xfrm>
            <a:off x="7020340" y="5085230"/>
            <a:ext cx="1512210" cy="266729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pPr algn="r"/>
            <a:r>
              <a:rPr lang="en-US" sz="1400" b="1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Readout Unit</a:t>
            </a:r>
          </a:p>
        </p:txBody>
      </p:sp>
      <p:sp>
        <p:nvSpPr>
          <p:cNvPr id="311" name="TextBox 310"/>
          <p:cNvSpPr txBox="1"/>
          <p:nvPr/>
        </p:nvSpPr>
        <p:spPr>
          <a:xfrm>
            <a:off x="7020340" y="3140960"/>
            <a:ext cx="1512210" cy="266729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pPr algn="r"/>
            <a:r>
              <a:rPr lang="en-US" sz="1400" b="1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Readout Unit</a:t>
            </a:r>
          </a:p>
        </p:txBody>
      </p:sp>
      <p:grpSp>
        <p:nvGrpSpPr>
          <p:cNvPr id="184" name="Group 183"/>
          <p:cNvGrpSpPr/>
          <p:nvPr/>
        </p:nvGrpSpPr>
        <p:grpSpPr>
          <a:xfrm>
            <a:off x="119545" y="5590134"/>
            <a:ext cx="7819394" cy="719266"/>
            <a:chOff x="219822" y="5337308"/>
            <a:chExt cx="8762178" cy="805988"/>
          </a:xfrm>
        </p:grpSpPr>
        <p:pic>
          <p:nvPicPr>
            <p:cNvPr id="185" name="Picture 184"/>
            <p:cNvPicPr>
              <a:picLocks noChangeAspect="1"/>
            </p:cNvPicPr>
            <p:nvPr/>
          </p:nvPicPr>
          <p:blipFill rotWithShape="1">
            <a:blip r:embed="rId3"/>
            <a:srcRect t="23182" r="3957" b="8581"/>
            <a:stretch/>
          </p:blipFill>
          <p:spPr>
            <a:xfrm>
              <a:off x="219822" y="5337308"/>
              <a:ext cx="8511849" cy="805988"/>
            </a:xfrm>
            <a:prstGeom prst="rect">
              <a:avLst/>
            </a:prstGeom>
          </p:spPr>
        </p:pic>
        <p:grpSp>
          <p:nvGrpSpPr>
            <p:cNvPr id="186" name="Group 185"/>
            <p:cNvGrpSpPr/>
            <p:nvPr/>
          </p:nvGrpSpPr>
          <p:grpSpPr>
            <a:xfrm>
              <a:off x="342000" y="5569200"/>
              <a:ext cx="8640000" cy="406810"/>
              <a:chOff x="342000" y="5569200"/>
              <a:chExt cx="8640000" cy="406810"/>
            </a:xfrm>
          </p:grpSpPr>
          <p:grpSp>
            <p:nvGrpSpPr>
              <p:cNvPr id="187" name="Group 186"/>
              <p:cNvGrpSpPr/>
              <p:nvPr/>
            </p:nvGrpSpPr>
            <p:grpSpPr>
              <a:xfrm>
                <a:off x="342000" y="5569200"/>
                <a:ext cx="1188000" cy="406810"/>
                <a:chOff x="360000" y="3780000"/>
                <a:chExt cx="1188000" cy="406810"/>
              </a:xfrm>
            </p:grpSpPr>
            <p:sp>
              <p:nvSpPr>
                <p:cNvPr id="218" name="Rectangle 217"/>
                <p:cNvSpPr/>
                <p:nvPr/>
              </p:nvSpPr>
              <p:spPr>
                <a:xfrm>
                  <a:off x="1386000" y="3780000"/>
                  <a:ext cx="162000" cy="72010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9" name="Rectangle 218"/>
                <p:cNvSpPr/>
                <p:nvPr/>
              </p:nvSpPr>
              <p:spPr>
                <a:xfrm>
                  <a:off x="360000" y="3873600"/>
                  <a:ext cx="162000" cy="72010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0" name="Rectangle 219"/>
                <p:cNvSpPr/>
                <p:nvPr/>
              </p:nvSpPr>
              <p:spPr>
                <a:xfrm>
                  <a:off x="1385580" y="4014000"/>
                  <a:ext cx="162000" cy="72010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1" name="Rectangle 220"/>
                <p:cNvSpPr/>
                <p:nvPr/>
              </p:nvSpPr>
              <p:spPr>
                <a:xfrm>
                  <a:off x="360000" y="4114800"/>
                  <a:ext cx="162000" cy="72010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8" name="Group 187"/>
              <p:cNvGrpSpPr/>
              <p:nvPr/>
            </p:nvGrpSpPr>
            <p:grpSpPr>
              <a:xfrm>
                <a:off x="1584000" y="5569200"/>
                <a:ext cx="1188000" cy="406810"/>
                <a:chOff x="360000" y="3780000"/>
                <a:chExt cx="1188000" cy="406810"/>
              </a:xfrm>
            </p:grpSpPr>
            <p:sp>
              <p:nvSpPr>
                <p:cNvPr id="214" name="Rectangle 213"/>
                <p:cNvSpPr/>
                <p:nvPr/>
              </p:nvSpPr>
              <p:spPr>
                <a:xfrm>
                  <a:off x="1386000" y="3780000"/>
                  <a:ext cx="162000" cy="72010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5" name="Rectangle 214"/>
                <p:cNvSpPr/>
                <p:nvPr/>
              </p:nvSpPr>
              <p:spPr>
                <a:xfrm>
                  <a:off x="360000" y="3873600"/>
                  <a:ext cx="162000" cy="72010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6" name="Rectangle 215"/>
                <p:cNvSpPr/>
                <p:nvPr/>
              </p:nvSpPr>
              <p:spPr>
                <a:xfrm>
                  <a:off x="1385580" y="4014000"/>
                  <a:ext cx="162000" cy="72010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7" name="Rectangle 216"/>
                <p:cNvSpPr/>
                <p:nvPr/>
              </p:nvSpPr>
              <p:spPr>
                <a:xfrm>
                  <a:off x="360000" y="4114800"/>
                  <a:ext cx="162000" cy="72010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9" name="Group 188"/>
              <p:cNvGrpSpPr/>
              <p:nvPr/>
            </p:nvGrpSpPr>
            <p:grpSpPr>
              <a:xfrm>
                <a:off x="2826000" y="5569200"/>
                <a:ext cx="1188000" cy="406810"/>
                <a:chOff x="360000" y="3780000"/>
                <a:chExt cx="1188000" cy="406810"/>
              </a:xfrm>
            </p:grpSpPr>
            <p:sp>
              <p:nvSpPr>
                <p:cNvPr id="210" name="Rectangle 209"/>
                <p:cNvSpPr/>
                <p:nvPr/>
              </p:nvSpPr>
              <p:spPr>
                <a:xfrm>
                  <a:off x="1386000" y="3780000"/>
                  <a:ext cx="162000" cy="72010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1" name="Rectangle 210"/>
                <p:cNvSpPr/>
                <p:nvPr/>
              </p:nvSpPr>
              <p:spPr>
                <a:xfrm>
                  <a:off x="360000" y="3873600"/>
                  <a:ext cx="162000" cy="72010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2" name="Rectangle 211"/>
                <p:cNvSpPr/>
                <p:nvPr/>
              </p:nvSpPr>
              <p:spPr>
                <a:xfrm>
                  <a:off x="1385580" y="4014000"/>
                  <a:ext cx="162000" cy="72010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3" name="Rectangle 212"/>
                <p:cNvSpPr/>
                <p:nvPr/>
              </p:nvSpPr>
              <p:spPr>
                <a:xfrm>
                  <a:off x="360000" y="4114800"/>
                  <a:ext cx="162000" cy="72010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0" name="Group 189"/>
              <p:cNvGrpSpPr/>
              <p:nvPr/>
            </p:nvGrpSpPr>
            <p:grpSpPr>
              <a:xfrm>
                <a:off x="4068000" y="5569200"/>
                <a:ext cx="1188000" cy="406810"/>
                <a:chOff x="360000" y="3780000"/>
                <a:chExt cx="1188000" cy="406810"/>
              </a:xfrm>
            </p:grpSpPr>
            <p:sp>
              <p:nvSpPr>
                <p:cNvPr id="206" name="Rectangle 205"/>
                <p:cNvSpPr/>
                <p:nvPr/>
              </p:nvSpPr>
              <p:spPr>
                <a:xfrm>
                  <a:off x="1386000" y="3780000"/>
                  <a:ext cx="162000" cy="72010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7" name="Rectangle 206"/>
                <p:cNvSpPr/>
                <p:nvPr/>
              </p:nvSpPr>
              <p:spPr>
                <a:xfrm>
                  <a:off x="360000" y="3873600"/>
                  <a:ext cx="162000" cy="72010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8" name="Rectangle 207"/>
                <p:cNvSpPr/>
                <p:nvPr/>
              </p:nvSpPr>
              <p:spPr>
                <a:xfrm>
                  <a:off x="1385580" y="4014000"/>
                  <a:ext cx="162000" cy="72010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9" name="Rectangle 208"/>
                <p:cNvSpPr/>
                <p:nvPr/>
              </p:nvSpPr>
              <p:spPr>
                <a:xfrm>
                  <a:off x="360000" y="4114800"/>
                  <a:ext cx="162000" cy="72010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1" name="Group 190"/>
              <p:cNvGrpSpPr/>
              <p:nvPr/>
            </p:nvGrpSpPr>
            <p:grpSpPr>
              <a:xfrm>
                <a:off x="5310000" y="5569200"/>
                <a:ext cx="1188000" cy="406810"/>
                <a:chOff x="360000" y="3780000"/>
                <a:chExt cx="1188000" cy="406810"/>
              </a:xfrm>
            </p:grpSpPr>
            <p:sp>
              <p:nvSpPr>
                <p:cNvPr id="202" name="Rectangle 201"/>
                <p:cNvSpPr/>
                <p:nvPr/>
              </p:nvSpPr>
              <p:spPr>
                <a:xfrm>
                  <a:off x="1386000" y="3780000"/>
                  <a:ext cx="162000" cy="72010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3" name="Rectangle 202"/>
                <p:cNvSpPr/>
                <p:nvPr/>
              </p:nvSpPr>
              <p:spPr>
                <a:xfrm>
                  <a:off x="360000" y="3873600"/>
                  <a:ext cx="162000" cy="72010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4" name="Rectangle 203"/>
                <p:cNvSpPr/>
                <p:nvPr/>
              </p:nvSpPr>
              <p:spPr>
                <a:xfrm>
                  <a:off x="1385580" y="4014000"/>
                  <a:ext cx="162000" cy="72010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5" name="Rectangle 204"/>
                <p:cNvSpPr/>
                <p:nvPr/>
              </p:nvSpPr>
              <p:spPr>
                <a:xfrm>
                  <a:off x="360000" y="4114800"/>
                  <a:ext cx="162000" cy="72010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2" name="Group 191"/>
              <p:cNvGrpSpPr/>
              <p:nvPr/>
            </p:nvGrpSpPr>
            <p:grpSpPr>
              <a:xfrm>
                <a:off x="6544800" y="5569200"/>
                <a:ext cx="1188000" cy="406810"/>
                <a:chOff x="360000" y="3780000"/>
                <a:chExt cx="1188000" cy="406810"/>
              </a:xfrm>
            </p:grpSpPr>
            <p:sp>
              <p:nvSpPr>
                <p:cNvPr id="198" name="Rectangle 197"/>
                <p:cNvSpPr/>
                <p:nvPr/>
              </p:nvSpPr>
              <p:spPr>
                <a:xfrm>
                  <a:off x="1386000" y="3780000"/>
                  <a:ext cx="162000" cy="72010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9" name="Rectangle 198"/>
                <p:cNvSpPr/>
                <p:nvPr/>
              </p:nvSpPr>
              <p:spPr>
                <a:xfrm>
                  <a:off x="360000" y="3873600"/>
                  <a:ext cx="162000" cy="72010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0" name="Rectangle 199"/>
                <p:cNvSpPr/>
                <p:nvPr/>
              </p:nvSpPr>
              <p:spPr>
                <a:xfrm>
                  <a:off x="1385580" y="4014000"/>
                  <a:ext cx="162000" cy="72010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1" name="Rectangle 200"/>
                <p:cNvSpPr/>
                <p:nvPr/>
              </p:nvSpPr>
              <p:spPr>
                <a:xfrm>
                  <a:off x="360000" y="4114800"/>
                  <a:ext cx="162000" cy="72010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3" name="Group 192"/>
              <p:cNvGrpSpPr/>
              <p:nvPr/>
            </p:nvGrpSpPr>
            <p:grpSpPr>
              <a:xfrm>
                <a:off x="7794000" y="5569200"/>
                <a:ext cx="1188000" cy="406810"/>
                <a:chOff x="360000" y="3780000"/>
                <a:chExt cx="1188000" cy="406810"/>
              </a:xfrm>
            </p:grpSpPr>
            <p:sp>
              <p:nvSpPr>
                <p:cNvPr id="194" name="Rectangle 193"/>
                <p:cNvSpPr/>
                <p:nvPr/>
              </p:nvSpPr>
              <p:spPr>
                <a:xfrm>
                  <a:off x="1386000" y="3780000"/>
                  <a:ext cx="162000" cy="72010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5" name="Rectangle 194"/>
                <p:cNvSpPr/>
                <p:nvPr/>
              </p:nvSpPr>
              <p:spPr>
                <a:xfrm>
                  <a:off x="360000" y="3873600"/>
                  <a:ext cx="162000" cy="72010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6" name="Rectangle 195"/>
                <p:cNvSpPr/>
                <p:nvPr/>
              </p:nvSpPr>
              <p:spPr>
                <a:xfrm>
                  <a:off x="1385580" y="4014000"/>
                  <a:ext cx="162000" cy="72010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7" name="Rectangle 196"/>
                <p:cNvSpPr/>
                <p:nvPr/>
              </p:nvSpPr>
              <p:spPr>
                <a:xfrm>
                  <a:off x="360000" y="4114800"/>
                  <a:ext cx="162000" cy="72010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35" t="17743" r="17087" b="52022"/>
          <a:stretch/>
        </p:blipFill>
        <p:spPr>
          <a:xfrm>
            <a:off x="4644010" y="1966774"/>
            <a:ext cx="2275215" cy="432000"/>
          </a:xfrm>
          <a:prstGeom prst="rect">
            <a:avLst/>
          </a:prstGeom>
        </p:spPr>
      </p:pic>
      <p:sp>
        <p:nvSpPr>
          <p:cNvPr id="145" name="TextBox 144"/>
          <p:cNvSpPr txBox="1"/>
          <p:nvPr/>
        </p:nvSpPr>
        <p:spPr>
          <a:xfrm>
            <a:off x="144010" y="3285040"/>
            <a:ext cx="4500000" cy="432000"/>
          </a:xfrm>
          <a:prstGeom prst="rect">
            <a:avLst/>
          </a:prstGeom>
          <a:noFill/>
        </p:spPr>
        <p:txBody>
          <a:bodyPr wrap="none" lIns="36000" tIns="36000" rIns="36000" bIns="36000" rtlCol="0" anchor="ctr">
            <a:no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(4+4+4+4) </a:t>
            </a:r>
            <a:r>
              <a:rPr lang="en-US" sz="1600" b="1" dirty="0" smtClean="0">
                <a:solidFill>
                  <a:srgbClr val="FF9900"/>
                </a:solidFill>
                <a:latin typeface="Calibri Light" panose="020F0302020204030204" pitchFamily="34" charset="0"/>
              </a:rPr>
              <a:t>data</a:t>
            </a:r>
            <a:r>
              <a:rPr lang="en-US" sz="16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, (1+1+1+1) </a:t>
            </a:r>
            <a:r>
              <a:rPr lang="en-US" sz="1600" b="1" dirty="0" smtClean="0">
                <a:solidFill>
                  <a:srgbClr val="FF00FF"/>
                </a:solidFill>
                <a:latin typeface="Calibri Light" panose="020F0302020204030204" pitchFamily="34" charset="0"/>
              </a:rPr>
              <a:t>clock</a:t>
            </a:r>
            <a:r>
              <a:rPr lang="en-US" sz="16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, (1+1+1+1) 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Calibri Light" panose="020F0302020204030204" pitchFamily="34" charset="0"/>
              </a:rPr>
              <a:t>control</a:t>
            </a:r>
          </a:p>
        </p:txBody>
      </p:sp>
      <p:grpSp>
        <p:nvGrpSpPr>
          <p:cNvPr id="146" name="Group 145"/>
          <p:cNvGrpSpPr/>
          <p:nvPr/>
        </p:nvGrpSpPr>
        <p:grpSpPr>
          <a:xfrm>
            <a:off x="107380" y="1966672"/>
            <a:ext cx="4421110" cy="504232"/>
            <a:chOff x="107380" y="4660427"/>
            <a:chExt cx="7512978" cy="856863"/>
          </a:xfrm>
        </p:grpSpPr>
        <p:pic>
          <p:nvPicPr>
            <p:cNvPr id="147" name="Picture 146"/>
            <p:cNvPicPr>
              <a:picLocks noChangeAspect="1"/>
            </p:cNvPicPr>
            <p:nvPr/>
          </p:nvPicPr>
          <p:blipFill rotWithShape="1">
            <a:blip r:embed="rId6"/>
            <a:srcRect l="7097" t="7467" r="380" b="69444"/>
            <a:stretch/>
          </p:blipFill>
          <p:spPr>
            <a:xfrm>
              <a:off x="107380" y="4660427"/>
              <a:ext cx="7512978" cy="856863"/>
            </a:xfrm>
            <a:prstGeom prst="rect">
              <a:avLst/>
            </a:prstGeom>
          </p:spPr>
        </p:pic>
        <p:sp>
          <p:nvSpPr>
            <p:cNvPr id="148" name="Rectangle 147"/>
            <p:cNvSpPr/>
            <p:nvPr/>
          </p:nvSpPr>
          <p:spPr>
            <a:xfrm>
              <a:off x="539440" y="4797190"/>
              <a:ext cx="772779" cy="432060"/>
            </a:xfrm>
            <a:prstGeom prst="rect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 148"/>
            <p:cNvSpPr/>
            <p:nvPr/>
          </p:nvSpPr>
          <p:spPr>
            <a:xfrm>
              <a:off x="1315964" y="4797190"/>
              <a:ext cx="772779" cy="432060"/>
            </a:xfrm>
            <a:prstGeom prst="rect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ectangle 149"/>
            <p:cNvSpPr/>
            <p:nvPr/>
          </p:nvSpPr>
          <p:spPr>
            <a:xfrm>
              <a:off x="2092488" y="4797190"/>
              <a:ext cx="772779" cy="432060"/>
            </a:xfrm>
            <a:prstGeom prst="rect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ectangle 150"/>
            <p:cNvSpPr/>
            <p:nvPr/>
          </p:nvSpPr>
          <p:spPr>
            <a:xfrm>
              <a:off x="2869012" y="4797190"/>
              <a:ext cx="772779" cy="432060"/>
            </a:xfrm>
            <a:prstGeom prst="rect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ectangle 151"/>
            <p:cNvSpPr/>
            <p:nvPr/>
          </p:nvSpPr>
          <p:spPr>
            <a:xfrm>
              <a:off x="3645536" y="4797190"/>
              <a:ext cx="772779" cy="432060"/>
            </a:xfrm>
            <a:prstGeom prst="rect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ectangle 152"/>
            <p:cNvSpPr/>
            <p:nvPr/>
          </p:nvSpPr>
          <p:spPr>
            <a:xfrm>
              <a:off x="4422060" y="4797190"/>
              <a:ext cx="772779" cy="432060"/>
            </a:xfrm>
            <a:prstGeom prst="rect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ectangle 153"/>
            <p:cNvSpPr/>
            <p:nvPr/>
          </p:nvSpPr>
          <p:spPr>
            <a:xfrm>
              <a:off x="5198584" y="4797190"/>
              <a:ext cx="772779" cy="432060"/>
            </a:xfrm>
            <a:prstGeom prst="rect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 154"/>
            <p:cNvSpPr/>
            <p:nvPr/>
          </p:nvSpPr>
          <p:spPr>
            <a:xfrm>
              <a:off x="5975108" y="4797190"/>
              <a:ext cx="772779" cy="432060"/>
            </a:xfrm>
            <a:prstGeom prst="rect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Rectangle 155"/>
            <p:cNvSpPr/>
            <p:nvPr/>
          </p:nvSpPr>
          <p:spPr>
            <a:xfrm>
              <a:off x="6751631" y="4797190"/>
              <a:ext cx="772779" cy="432060"/>
            </a:xfrm>
            <a:prstGeom prst="rect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7" name="Group 156"/>
          <p:cNvGrpSpPr/>
          <p:nvPr/>
        </p:nvGrpSpPr>
        <p:grpSpPr>
          <a:xfrm>
            <a:off x="129976" y="3645089"/>
            <a:ext cx="5162124" cy="792111"/>
            <a:chOff x="239731" y="3572959"/>
            <a:chExt cx="5125730" cy="786527"/>
          </a:xfrm>
        </p:grpSpPr>
        <p:pic>
          <p:nvPicPr>
            <p:cNvPr id="158" name="Picture 157"/>
            <p:cNvPicPr>
              <a:picLocks noChangeAspect="1"/>
            </p:cNvPicPr>
            <p:nvPr/>
          </p:nvPicPr>
          <p:blipFill rotWithShape="1">
            <a:blip r:embed="rId7"/>
            <a:srcRect t="25399" b="3452"/>
            <a:stretch/>
          </p:blipFill>
          <p:spPr>
            <a:xfrm>
              <a:off x="239731" y="3572959"/>
              <a:ext cx="5125730" cy="786527"/>
            </a:xfrm>
            <a:prstGeom prst="rect">
              <a:avLst/>
            </a:prstGeom>
          </p:spPr>
        </p:pic>
        <p:grpSp>
          <p:nvGrpSpPr>
            <p:cNvPr id="159" name="Group 158"/>
            <p:cNvGrpSpPr/>
            <p:nvPr/>
          </p:nvGrpSpPr>
          <p:grpSpPr>
            <a:xfrm>
              <a:off x="360000" y="3780000"/>
              <a:ext cx="4932000" cy="406810"/>
              <a:chOff x="360000" y="3780000"/>
              <a:chExt cx="4932000" cy="406810"/>
            </a:xfrm>
          </p:grpSpPr>
          <p:grpSp>
            <p:nvGrpSpPr>
              <p:cNvPr id="160" name="Group 159"/>
              <p:cNvGrpSpPr/>
              <p:nvPr/>
            </p:nvGrpSpPr>
            <p:grpSpPr>
              <a:xfrm>
                <a:off x="360000" y="3780000"/>
                <a:ext cx="1188000" cy="406810"/>
                <a:chOff x="360000" y="3780000"/>
                <a:chExt cx="1188000" cy="406810"/>
              </a:xfrm>
            </p:grpSpPr>
            <p:sp>
              <p:nvSpPr>
                <p:cNvPr id="176" name="Rectangle 175"/>
                <p:cNvSpPr/>
                <p:nvPr/>
              </p:nvSpPr>
              <p:spPr>
                <a:xfrm>
                  <a:off x="1386000" y="3780000"/>
                  <a:ext cx="162000" cy="72010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7" name="Rectangle 176"/>
                <p:cNvSpPr/>
                <p:nvPr/>
              </p:nvSpPr>
              <p:spPr>
                <a:xfrm>
                  <a:off x="360000" y="3873600"/>
                  <a:ext cx="162000" cy="72010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8" name="Rectangle 177"/>
                <p:cNvSpPr/>
                <p:nvPr/>
              </p:nvSpPr>
              <p:spPr>
                <a:xfrm>
                  <a:off x="1385580" y="4014000"/>
                  <a:ext cx="162000" cy="72010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9" name="Rectangle 178"/>
                <p:cNvSpPr/>
                <p:nvPr/>
              </p:nvSpPr>
              <p:spPr>
                <a:xfrm>
                  <a:off x="360000" y="4114800"/>
                  <a:ext cx="162000" cy="72010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1" name="Group 160"/>
              <p:cNvGrpSpPr/>
              <p:nvPr/>
            </p:nvGrpSpPr>
            <p:grpSpPr>
              <a:xfrm>
                <a:off x="1602000" y="3780000"/>
                <a:ext cx="1188000" cy="406810"/>
                <a:chOff x="360000" y="3780000"/>
                <a:chExt cx="1188000" cy="406810"/>
              </a:xfrm>
            </p:grpSpPr>
            <p:sp>
              <p:nvSpPr>
                <p:cNvPr id="172" name="Rectangle 171"/>
                <p:cNvSpPr/>
                <p:nvPr/>
              </p:nvSpPr>
              <p:spPr>
                <a:xfrm>
                  <a:off x="1386000" y="3780000"/>
                  <a:ext cx="162000" cy="72010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3" name="Rectangle 172"/>
                <p:cNvSpPr/>
                <p:nvPr/>
              </p:nvSpPr>
              <p:spPr>
                <a:xfrm>
                  <a:off x="360000" y="3873600"/>
                  <a:ext cx="162000" cy="72010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4" name="Rectangle 173"/>
                <p:cNvSpPr/>
                <p:nvPr/>
              </p:nvSpPr>
              <p:spPr>
                <a:xfrm>
                  <a:off x="1385580" y="4014000"/>
                  <a:ext cx="162000" cy="72010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5" name="Rectangle 174"/>
                <p:cNvSpPr/>
                <p:nvPr/>
              </p:nvSpPr>
              <p:spPr>
                <a:xfrm>
                  <a:off x="360000" y="4114800"/>
                  <a:ext cx="162000" cy="72010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2" name="Group 161"/>
              <p:cNvGrpSpPr/>
              <p:nvPr/>
            </p:nvGrpSpPr>
            <p:grpSpPr>
              <a:xfrm>
                <a:off x="2844000" y="3780000"/>
                <a:ext cx="1188000" cy="406810"/>
                <a:chOff x="360000" y="3780000"/>
                <a:chExt cx="1188000" cy="406810"/>
              </a:xfrm>
            </p:grpSpPr>
            <p:sp>
              <p:nvSpPr>
                <p:cNvPr id="168" name="Rectangle 167"/>
                <p:cNvSpPr/>
                <p:nvPr/>
              </p:nvSpPr>
              <p:spPr>
                <a:xfrm>
                  <a:off x="1386000" y="3780000"/>
                  <a:ext cx="162000" cy="72010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9" name="Rectangle 168"/>
                <p:cNvSpPr/>
                <p:nvPr/>
              </p:nvSpPr>
              <p:spPr>
                <a:xfrm>
                  <a:off x="360000" y="3873600"/>
                  <a:ext cx="162000" cy="72010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0" name="Rectangle 169"/>
                <p:cNvSpPr/>
                <p:nvPr/>
              </p:nvSpPr>
              <p:spPr>
                <a:xfrm>
                  <a:off x="1385580" y="4014000"/>
                  <a:ext cx="162000" cy="72010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1" name="Rectangle 170"/>
                <p:cNvSpPr/>
                <p:nvPr/>
              </p:nvSpPr>
              <p:spPr>
                <a:xfrm>
                  <a:off x="360000" y="4114800"/>
                  <a:ext cx="162000" cy="72010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3" name="Group 162"/>
              <p:cNvGrpSpPr/>
              <p:nvPr/>
            </p:nvGrpSpPr>
            <p:grpSpPr>
              <a:xfrm>
                <a:off x="4104000" y="3780000"/>
                <a:ext cx="1188000" cy="406810"/>
                <a:chOff x="360000" y="3780000"/>
                <a:chExt cx="1188000" cy="406810"/>
              </a:xfrm>
            </p:grpSpPr>
            <p:sp>
              <p:nvSpPr>
                <p:cNvPr id="164" name="Rectangle 163"/>
                <p:cNvSpPr/>
                <p:nvPr/>
              </p:nvSpPr>
              <p:spPr>
                <a:xfrm>
                  <a:off x="1386000" y="3780000"/>
                  <a:ext cx="162000" cy="72010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5" name="Rectangle 164"/>
                <p:cNvSpPr/>
                <p:nvPr/>
              </p:nvSpPr>
              <p:spPr>
                <a:xfrm>
                  <a:off x="360000" y="3873600"/>
                  <a:ext cx="162000" cy="72010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6" name="Rectangle 165"/>
                <p:cNvSpPr/>
                <p:nvPr/>
              </p:nvSpPr>
              <p:spPr>
                <a:xfrm>
                  <a:off x="1385580" y="4014000"/>
                  <a:ext cx="162000" cy="72010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7" name="Rectangle 166"/>
                <p:cNvSpPr/>
                <p:nvPr/>
              </p:nvSpPr>
              <p:spPr>
                <a:xfrm>
                  <a:off x="360000" y="4114800"/>
                  <a:ext cx="162000" cy="72010"/>
                </a:xfrm>
                <a:prstGeom prst="rect">
                  <a:avLst/>
                </a:prstGeom>
                <a:solidFill>
                  <a:schemeClr val="accent3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183" name="TextBox 182"/>
          <p:cNvSpPr txBox="1"/>
          <p:nvPr/>
        </p:nvSpPr>
        <p:spPr>
          <a:xfrm>
            <a:off x="180010" y="1628810"/>
            <a:ext cx="4464000" cy="432000"/>
          </a:xfrm>
          <a:prstGeom prst="rect">
            <a:avLst/>
          </a:prstGeom>
          <a:noFill/>
        </p:spPr>
        <p:txBody>
          <a:bodyPr wrap="none" lIns="36000" tIns="36000" rIns="36000" bIns="36000" rtlCol="0" anchor="ctr">
            <a:no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9 </a:t>
            </a:r>
            <a:r>
              <a:rPr lang="en-US" sz="1600" b="1" dirty="0" smtClean="0">
                <a:solidFill>
                  <a:srgbClr val="FF9900"/>
                </a:solidFill>
                <a:latin typeface="Calibri Light" panose="020F0302020204030204" pitchFamily="34" charset="0"/>
              </a:rPr>
              <a:t>data lines</a:t>
            </a:r>
            <a:r>
              <a:rPr lang="en-US" sz="16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, 1 </a:t>
            </a:r>
            <a:r>
              <a:rPr lang="en-US" sz="1600" b="1" dirty="0" smtClean="0">
                <a:solidFill>
                  <a:srgbClr val="FF00FF"/>
                </a:solidFill>
                <a:latin typeface="Calibri Light" panose="020F0302020204030204" pitchFamily="34" charset="0"/>
              </a:rPr>
              <a:t>clock</a:t>
            </a:r>
            <a:r>
              <a:rPr lang="en-US" sz="16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, 1 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Calibri Light" panose="020F0302020204030204" pitchFamily="34" charset="0"/>
              </a:rPr>
              <a:t>control</a:t>
            </a:r>
          </a:p>
        </p:txBody>
      </p:sp>
      <p:sp>
        <p:nvSpPr>
          <p:cNvPr id="222" name="TextBox 221"/>
          <p:cNvSpPr txBox="1"/>
          <p:nvPr/>
        </p:nvSpPr>
        <p:spPr>
          <a:xfrm>
            <a:off x="107380" y="5229310"/>
            <a:ext cx="5904000" cy="432000"/>
          </a:xfrm>
          <a:prstGeom prst="rect">
            <a:avLst/>
          </a:prstGeom>
          <a:noFill/>
        </p:spPr>
        <p:txBody>
          <a:bodyPr wrap="none" lIns="36000" tIns="36000" rIns="36000" bIns="36000" rtlCol="0" anchor="ctr">
            <a:no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(7+7+7+7) </a:t>
            </a:r>
            <a:r>
              <a:rPr lang="en-US" sz="1600" b="1" dirty="0" smtClean="0">
                <a:solidFill>
                  <a:srgbClr val="FF9900"/>
                </a:solidFill>
                <a:latin typeface="Calibri Light" panose="020F0302020204030204" pitchFamily="34" charset="0"/>
              </a:rPr>
              <a:t>data</a:t>
            </a:r>
            <a:r>
              <a:rPr lang="en-US" sz="16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, (1+1+1+1) </a:t>
            </a:r>
            <a:r>
              <a:rPr lang="en-US" sz="1600" b="1" dirty="0" smtClean="0">
                <a:solidFill>
                  <a:srgbClr val="FF00FF"/>
                </a:solidFill>
                <a:latin typeface="Calibri Light" panose="020F0302020204030204" pitchFamily="34" charset="0"/>
              </a:rPr>
              <a:t>clock</a:t>
            </a:r>
            <a:r>
              <a:rPr lang="en-US" sz="16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, (1+1+1+1) 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Calibri Light" panose="020F0302020204030204" pitchFamily="34" charset="0"/>
              </a:rPr>
              <a:t>control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033165" y="3501010"/>
            <a:ext cx="2707275" cy="1080150"/>
            <a:chOff x="5177185" y="2276840"/>
            <a:chExt cx="2707275" cy="1080150"/>
          </a:xfrm>
        </p:grpSpPr>
        <p:pic>
          <p:nvPicPr>
            <p:cNvPr id="180" name="Picture 179"/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35" t="17743" r="17087" b="52022"/>
            <a:stretch/>
          </p:blipFill>
          <p:spPr>
            <a:xfrm>
              <a:off x="5177185" y="2276840"/>
              <a:ext cx="2275215" cy="432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1" name="Picture 180"/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35" t="17743" r="17087" b="52022"/>
            <a:stretch/>
          </p:blipFill>
          <p:spPr>
            <a:xfrm>
              <a:off x="5321205" y="2492870"/>
              <a:ext cx="2275215" cy="432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5" name="Picture 244"/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35" t="17743" r="17087" b="52022"/>
            <a:stretch/>
          </p:blipFill>
          <p:spPr>
            <a:xfrm>
              <a:off x="5465225" y="2708960"/>
              <a:ext cx="2275215" cy="432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6" name="Picture 245"/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35" t="17743" r="17087" b="52022"/>
            <a:stretch/>
          </p:blipFill>
          <p:spPr>
            <a:xfrm>
              <a:off x="5609245" y="2924990"/>
              <a:ext cx="2275215" cy="432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15" name="Group 314"/>
          <p:cNvGrpSpPr/>
          <p:nvPr/>
        </p:nvGrpSpPr>
        <p:grpSpPr>
          <a:xfrm>
            <a:off x="5508130" y="5445280"/>
            <a:ext cx="2707275" cy="1080150"/>
            <a:chOff x="5177185" y="2276840"/>
            <a:chExt cx="2707275" cy="1080150"/>
          </a:xfrm>
        </p:grpSpPr>
        <p:pic>
          <p:nvPicPr>
            <p:cNvPr id="316" name="Picture 315"/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35" t="17743" r="17087" b="52022"/>
            <a:stretch/>
          </p:blipFill>
          <p:spPr>
            <a:xfrm>
              <a:off x="5177185" y="2276840"/>
              <a:ext cx="2275215" cy="432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17" name="Picture 316"/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35" t="17743" r="17087" b="52022"/>
            <a:stretch/>
          </p:blipFill>
          <p:spPr>
            <a:xfrm>
              <a:off x="5321205" y="2492870"/>
              <a:ext cx="2275215" cy="432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18" name="Picture 317"/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35" t="17743" r="17087" b="52022"/>
            <a:stretch/>
          </p:blipFill>
          <p:spPr>
            <a:xfrm>
              <a:off x="5465225" y="2708960"/>
              <a:ext cx="2275215" cy="432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19" name="Picture 318"/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35" t="17743" r="17087" b="52022"/>
            <a:stretch/>
          </p:blipFill>
          <p:spPr>
            <a:xfrm>
              <a:off x="5609245" y="2924990"/>
              <a:ext cx="2275215" cy="432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" name="TextBox 2"/>
          <p:cNvSpPr txBox="1"/>
          <p:nvPr/>
        </p:nvSpPr>
        <p:spPr>
          <a:xfrm>
            <a:off x="107380" y="1340710"/>
            <a:ext cx="2016000" cy="288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Inner Layers</a:t>
            </a:r>
            <a:endParaRPr lang="en-US" sz="1200" b="1" dirty="0" smtClean="0">
              <a:solidFill>
                <a:srgbClr val="C0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320" name="TextBox 319"/>
          <p:cNvSpPr txBox="1"/>
          <p:nvPr/>
        </p:nvSpPr>
        <p:spPr>
          <a:xfrm>
            <a:off x="107380" y="2924970"/>
            <a:ext cx="2016000" cy="288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Middle Layers</a:t>
            </a:r>
            <a:endParaRPr lang="en-US" sz="1200" b="1" dirty="0" smtClean="0">
              <a:solidFill>
                <a:srgbClr val="C0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321" name="TextBox 320"/>
          <p:cNvSpPr txBox="1"/>
          <p:nvPr/>
        </p:nvSpPr>
        <p:spPr>
          <a:xfrm>
            <a:off x="107380" y="4941250"/>
            <a:ext cx="2016000" cy="288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Outer Layers</a:t>
            </a:r>
            <a:endParaRPr lang="en-US" sz="1400" b="1" dirty="0" smtClean="0">
              <a:solidFill>
                <a:srgbClr val="C0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241" name="TextBox 240"/>
          <p:cNvSpPr txBox="1"/>
          <p:nvPr/>
        </p:nvSpPr>
        <p:spPr>
          <a:xfrm>
            <a:off x="7020340" y="1340710"/>
            <a:ext cx="1512210" cy="266729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pPr algn="r"/>
            <a:r>
              <a:rPr lang="en-US" sz="1400" b="1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Readout Unit</a:t>
            </a:r>
          </a:p>
        </p:txBody>
      </p:sp>
      <p:sp>
        <p:nvSpPr>
          <p:cNvPr id="244" name="TextBox 243"/>
          <p:cNvSpPr txBox="1"/>
          <p:nvPr/>
        </p:nvSpPr>
        <p:spPr>
          <a:xfrm>
            <a:off x="5436120" y="3090976"/>
            <a:ext cx="1512000" cy="576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16 data pairs,</a:t>
            </a:r>
          </a:p>
          <a:p>
            <a:pPr algn="ctr"/>
            <a:r>
              <a:rPr lang="en-US" sz="1200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400 Mb/s</a:t>
            </a:r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 each</a:t>
            </a:r>
          </a:p>
        </p:txBody>
      </p:sp>
      <p:sp>
        <p:nvSpPr>
          <p:cNvPr id="247" name="TextBox 246"/>
          <p:cNvSpPr txBox="1"/>
          <p:nvPr/>
        </p:nvSpPr>
        <p:spPr>
          <a:xfrm>
            <a:off x="5868390" y="5035246"/>
            <a:ext cx="1512000" cy="576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28 data pairs,</a:t>
            </a:r>
          </a:p>
          <a:p>
            <a:pPr algn="ctr"/>
            <a:r>
              <a:rPr lang="en-US" sz="1200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400 Mb/s</a:t>
            </a:r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 each</a:t>
            </a:r>
          </a:p>
        </p:txBody>
      </p:sp>
      <p:sp>
        <p:nvSpPr>
          <p:cNvPr id="248" name="TextBox 247"/>
          <p:cNvSpPr txBox="1"/>
          <p:nvPr/>
        </p:nvSpPr>
        <p:spPr>
          <a:xfrm>
            <a:off x="5076280" y="1556740"/>
            <a:ext cx="1512000" cy="576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9 data pairs,</a:t>
            </a:r>
          </a:p>
          <a:p>
            <a:pPr algn="ctr"/>
            <a:r>
              <a:rPr lang="en-US" sz="1200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1.2 Gb/s</a:t>
            </a:r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 each</a:t>
            </a:r>
          </a:p>
        </p:txBody>
      </p:sp>
      <p:sp>
        <p:nvSpPr>
          <p:cNvPr id="249" name="TextBox 248"/>
          <p:cNvSpPr txBox="1"/>
          <p:nvPr/>
        </p:nvSpPr>
        <p:spPr>
          <a:xfrm>
            <a:off x="107380" y="548600"/>
            <a:ext cx="8928670" cy="6480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Each readout unit is connected to a stave through copper cables (5m long), which carry both bidirectional control lines and unidirectional clock and data lines.</a:t>
            </a:r>
          </a:p>
        </p:txBody>
      </p:sp>
      <p:pic>
        <p:nvPicPr>
          <p:cNvPr id="182" name="Picture 18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18230" y="1391140"/>
            <a:ext cx="1324800" cy="1656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Readout Unit – connections toward the staves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59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20521" y="160014"/>
            <a:ext cx="8229600" cy="100457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Key Experimental Capability</a:t>
            </a:r>
            <a:br>
              <a:rPr lang="en-US" dirty="0" smtClean="0"/>
            </a:br>
            <a:r>
              <a:rPr lang="en-US" dirty="0" smtClean="0"/>
              <a:t>Heavy Flavor Tagging  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58760" y="1572689"/>
            <a:ext cx="8229600" cy="2237438"/>
          </a:xfrm>
        </p:spPr>
        <p:txBody>
          <a:bodyPr>
            <a:normAutofit fontScale="40000" lnSpcReduction="20000"/>
          </a:bodyPr>
          <a:lstStyle/>
          <a:p>
            <a:r>
              <a:rPr lang="en-US" dirty="0" smtClean="0"/>
              <a:t>Precision </a:t>
            </a:r>
            <a:r>
              <a:rPr lang="en-US" dirty="0" err="1" smtClean="0"/>
              <a:t>vertexing</a:t>
            </a:r>
            <a:r>
              <a:rPr lang="en-US" dirty="0" smtClean="0"/>
              <a:t> requires:</a:t>
            </a:r>
          </a:p>
          <a:p>
            <a:pPr lvl="1"/>
            <a:r>
              <a:rPr lang="en-US" dirty="0" smtClean="0"/>
              <a:t>Tracking resolution better than 60um</a:t>
            </a:r>
          </a:p>
          <a:p>
            <a:pPr lvl="1"/>
            <a:r>
              <a:rPr lang="en-US" dirty="0" smtClean="0"/>
              <a:t>High multiplicity HI collisions -&gt; high segmentation</a:t>
            </a:r>
          </a:p>
          <a:p>
            <a:pPr lvl="1"/>
            <a:r>
              <a:rPr lang="en-US" dirty="0" smtClean="0"/>
              <a:t>Low multiplicity but high rate </a:t>
            </a:r>
            <a:r>
              <a:rPr lang="en-US" dirty="0" err="1" smtClean="0"/>
              <a:t>p+p</a:t>
            </a:r>
            <a:r>
              <a:rPr lang="en-US" dirty="0" smtClean="0"/>
              <a:t> collisions -&gt; high speed</a:t>
            </a:r>
          </a:p>
          <a:p>
            <a:endParaRPr lang="en-US" dirty="0" smtClean="0"/>
          </a:p>
          <a:p>
            <a:r>
              <a:rPr lang="en-US" dirty="0" smtClean="0"/>
              <a:t>A latest five-year run plan (2022-2026), projected maximum rates:</a:t>
            </a:r>
          </a:p>
          <a:p>
            <a:pPr lvl="1"/>
            <a:r>
              <a:rPr lang="en-US" dirty="0" err="1" smtClean="0"/>
              <a:t>AuAu</a:t>
            </a:r>
            <a:r>
              <a:rPr lang="en-US" dirty="0" smtClean="0"/>
              <a:t> collisions: ~200kHz ( ~50kHz, |Z|&lt;10cm)</a:t>
            </a:r>
          </a:p>
          <a:p>
            <a:pPr lvl="1"/>
            <a:r>
              <a:rPr lang="en-US" dirty="0" err="1"/>
              <a:t>p</a:t>
            </a:r>
            <a:r>
              <a:rPr lang="en-US" dirty="0" err="1" smtClean="0"/>
              <a:t>+p</a:t>
            </a:r>
            <a:r>
              <a:rPr lang="en-US" dirty="0" smtClean="0"/>
              <a:t> collisions: ~13MHz </a:t>
            </a:r>
            <a:r>
              <a:rPr lang="en-US" dirty="0"/>
              <a:t>( </a:t>
            </a:r>
            <a:r>
              <a:rPr lang="en-US" dirty="0" smtClean="0"/>
              <a:t>~3.2MHz</a:t>
            </a:r>
            <a:r>
              <a:rPr lang="en-US" dirty="0"/>
              <a:t>, |Z|&lt;10cm)</a:t>
            </a:r>
            <a:endParaRPr lang="en-US" dirty="0" smtClean="0"/>
          </a:p>
          <a:p>
            <a:pPr lvl="1"/>
            <a:r>
              <a:rPr lang="en-US" dirty="0" smtClean="0"/>
              <a:t>P+A collisions: ~ 2.8MHz (0.7MHz, |Z|&lt;10cm)</a:t>
            </a:r>
          </a:p>
          <a:p>
            <a:endParaRPr lang="en-US" dirty="0" smtClean="0"/>
          </a:p>
          <a:p>
            <a:r>
              <a:rPr lang="en-US" dirty="0" err="1" smtClean="0"/>
              <a:t>sPHENIX</a:t>
            </a:r>
            <a:r>
              <a:rPr lang="en-US" dirty="0" smtClean="0"/>
              <a:t> DAQ: 15kHz</a:t>
            </a:r>
          </a:p>
          <a:p>
            <a:pPr lvl="1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Director's Review@BNL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9</a:t>
            </a:fld>
            <a:endParaRPr lang="en-US"/>
          </a:p>
        </p:txBody>
      </p:sp>
      <p:pic>
        <p:nvPicPr>
          <p:cNvPr id="10" name="Screen Shot 2016-01-25 at 9.19.11 AM.png"/>
          <p:cNvPicPr>
            <a:picLocks noChangeAspect="1"/>
          </p:cNvPicPr>
          <p:nvPr/>
        </p:nvPicPr>
        <p:blipFill>
          <a:blip r:embed="rId2">
            <a:extLst/>
          </a:blip>
          <a:srcRect l="7559" t="3697" r="5172" b="2926"/>
          <a:stretch>
            <a:fillRect/>
          </a:stretch>
        </p:blipFill>
        <p:spPr>
          <a:xfrm>
            <a:off x="7639744" y="2228306"/>
            <a:ext cx="880710" cy="9628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4" h="21473" extrusionOk="0">
                <a:moveTo>
                  <a:pt x="15864" y="0"/>
                </a:moveTo>
                <a:lnTo>
                  <a:pt x="15582" y="284"/>
                </a:lnTo>
                <a:cubicBezTo>
                  <a:pt x="15339" y="525"/>
                  <a:pt x="15313" y="578"/>
                  <a:pt x="15412" y="652"/>
                </a:cubicBezTo>
                <a:cubicBezTo>
                  <a:pt x="15514" y="727"/>
                  <a:pt x="15508" y="802"/>
                  <a:pt x="15359" y="1220"/>
                </a:cubicBezTo>
                <a:cubicBezTo>
                  <a:pt x="15133" y="1857"/>
                  <a:pt x="15106" y="1885"/>
                  <a:pt x="14761" y="1886"/>
                </a:cubicBezTo>
                <a:cubicBezTo>
                  <a:pt x="14391" y="1887"/>
                  <a:pt x="14295" y="1943"/>
                  <a:pt x="14113" y="2260"/>
                </a:cubicBezTo>
                <a:cubicBezTo>
                  <a:pt x="12545" y="4995"/>
                  <a:pt x="12153" y="5657"/>
                  <a:pt x="12053" y="5734"/>
                </a:cubicBezTo>
                <a:cubicBezTo>
                  <a:pt x="11976" y="5792"/>
                  <a:pt x="11686" y="5822"/>
                  <a:pt x="11250" y="5817"/>
                </a:cubicBezTo>
                <a:cubicBezTo>
                  <a:pt x="10519" y="5810"/>
                  <a:pt x="10341" y="5767"/>
                  <a:pt x="10486" y="5633"/>
                </a:cubicBezTo>
                <a:cubicBezTo>
                  <a:pt x="10534" y="5589"/>
                  <a:pt x="10572" y="5527"/>
                  <a:pt x="10572" y="5495"/>
                </a:cubicBezTo>
                <a:cubicBezTo>
                  <a:pt x="10572" y="5371"/>
                  <a:pt x="10345" y="5444"/>
                  <a:pt x="10139" y="5633"/>
                </a:cubicBezTo>
                <a:cubicBezTo>
                  <a:pt x="9929" y="5827"/>
                  <a:pt x="9906" y="5828"/>
                  <a:pt x="8783" y="5838"/>
                </a:cubicBezTo>
                <a:cubicBezTo>
                  <a:pt x="8153" y="5844"/>
                  <a:pt x="7573" y="5817"/>
                  <a:pt x="7484" y="5776"/>
                </a:cubicBezTo>
                <a:cubicBezTo>
                  <a:pt x="7396" y="5735"/>
                  <a:pt x="7287" y="5696"/>
                  <a:pt x="7243" y="5692"/>
                </a:cubicBezTo>
                <a:cubicBezTo>
                  <a:pt x="7199" y="5688"/>
                  <a:pt x="7051" y="5643"/>
                  <a:pt x="6919" y="5592"/>
                </a:cubicBezTo>
                <a:cubicBezTo>
                  <a:pt x="6717" y="5513"/>
                  <a:pt x="6647" y="5516"/>
                  <a:pt x="6478" y="5613"/>
                </a:cubicBezTo>
                <a:cubicBezTo>
                  <a:pt x="6368" y="5676"/>
                  <a:pt x="6292" y="5769"/>
                  <a:pt x="6309" y="5821"/>
                </a:cubicBezTo>
                <a:cubicBezTo>
                  <a:pt x="6326" y="5872"/>
                  <a:pt x="6335" y="6006"/>
                  <a:pt x="6328" y="6119"/>
                </a:cubicBezTo>
                <a:cubicBezTo>
                  <a:pt x="6318" y="6278"/>
                  <a:pt x="6364" y="6341"/>
                  <a:pt x="6531" y="6400"/>
                </a:cubicBezTo>
                <a:cubicBezTo>
                  <a:pt x="6832" y="6505"/>
                  <a:pt x="7355" y="6542"/>
                  <a:pt x="7409" y="6462"/>
                </a:cubicBezTo>
                <a:cubicBezTo>
                  <a:pt x="7477" y="6359"/>
                  <a:pt x="7892" y="6385"/>
                  <a:pt x="7992" y="6497"/>
                </a:cubicBezTo>
                <a:cubicBezTo>
                  <a:pt x="8042" y="6551"/>
                  <a:pt x="8055" y="6623"/>
                  <a:pt x="8023" y="6660"/>
                </a:cubicBezTo>
                <a:cubicBezTo>
                  <a:pt x="7990" y="6696"/>
                  <a:pt x="8040" y="6668"/>
                  <a:pt x="8132" y="6597"/>
                </a:cubicBezTo>
                <a:cubicBezTo>
                  <a:pt x="8352" y="6427"/>
                  <a:pt x="8444" y="6438"/>
                  <a:pt x="8588" y="6639"/>
                </a:cubicBezTo>
                <a:cubicBezTo>
                  <a:pt x="8692" y="6785"/>
                  <a:pt x="8818" y="7174"/>
                  <a:pt x="8817" y="7339"/>
                </a:cubicBezTo>
                <a:cubicBezTo>
                  <a:pt x="8817" y="7414"/>
                  <a:pt x="9055" y="7654"/>
                  <a:pt x="9130" y="7654"/>
                </a:cubicBezTo>
                <a:cubicBezTo>
                  <a:pt x="9162" y="7654"/>
                  <a:pt x="9210" y="7580"/>
                  <a:pt x="9235" y="7492"/>
                </a:cubicBezTo>
                <a:cubicBezTo>
                  <a:pt x="9274" y="7357"/>
                  <a:pt x="9301" y="7350"/>
                  <a:pt x="9405" y="7429"/>
                </a:cubicBezTo>
                <a:cubicBezTo>
                  <a:pt x="9473" y="7481"/>
                  <a:pt x="9510" y="7548"/>
                  <a:pt x="9488" y="7582"/>
                </a:cubicBezTo>
                <a:cubicBezTo>
                  <a:pt x="9441" y="7652"/>
                  <a:pt x="9773" y="7633"/>
                  <a:pt x="9906" y="7557"/>
                </a:cubicBezTo>
                <a:cubicBezTo>
                  <a:pt x="10024" y="7490"/>
                  <a:pt x="10825" y="7561"/>
                  <a:pt x="10919" y="7648"/>
                </a:cubicBezTo>
                <a:cubicBezTo>
                  <a:pt x="10964" y="7689"/>
                  <a:pt x="10883" y="7901"/>
                  <a:pt x="10712" y="8185"/>
                </a:cubicBezTo>
                <a:cubicBezTo>
                  <a:pt x="10557" y="8442"/>
                  <a:pt x="10315" y="8860"/>
                  <a:pt x="10173" y="9114"/>
                </a:cubicBezTo>
                <a:cubicBezTo>
                  <a:pt x="10031" y="9368"/>
                  <a:pt x="9864" y="9575"/>
                  <a:pt x="9804" y="9575"/>
                </a:cubicBezTo>
                <a:cubicBezTo>
                  <a:pt x="9676" y="9575"/>
                  <a:pt x="9537" y="9798"/>
                  <a:pt x="9586" y="9922"/>
                </a:cubicBezTo>
                <a:cubicBezTo>
                  <a:pt x="9633" y="10043"/>
                  <a:pt x="9452" y="10125"/>
                  <a:pt x="9348" y="10029"/>
                </a:cubicBezTo>
                <a:cubicBezTo>
                  <a:pt x="9272" y="9959"/>
                  <a:pt x="9239" y="9826"/>
                  <a:pt x="9217" y="9520"/>
                </a:cubicBezTo>
                <a:cubicBezTo>
                  <a:pt x="9213" y="9469"/>
                  <a:pt x="9155" y="9429"/>
                  <a:pt x="9088" y="9429"/>
                </a:cubicBezTo>
                <a:cubicBezTo>
                  <a:pt x="8996" y="9429"/>
                  <a:pt x="8968" y="9523"/>
                  <a:pt x="8968" y="9835"/>
                </a:cubicBezTo>
                <a:cubicBezTo>
                  <a:pt x="8968" y="10232"/>
                  <a:pt x="9000" y="10277"/>
                  <a:pt x="9262" y="10248"/>
                </a:cubicBezTo>
                <a:cubicBezTo>
                  <a:pt x="9314" y="10242"/>
                  <a:pt x="9377" y="10269"/>
                  <a:pt x="9405" y="10310"/>
                </a:cubicBezTo>
                <a:cubicBezTo>
                  <a:pt x="9472" y="10410"/>
                  <a:pt x="9300" y="10700"/>
                  <a:pt x="9205" y="10646"/>
                </a:cubicBezTo>
                <a:cubicBezTo>
                  <a:pt x="9164" y="10623"/>
                  <a:pt x="9147" y="10651"/>
                  <a:pt x="9171" y="10709"/>
                </a:cubicBezTo>
                <a:cubicBezTo>
                  <a:pt x="9224" y="10836"/>
                  <a:pt x="8470" y="12208"/>
                  <a:pt x="8218" y="12442"/>
                </a:cubicBezTo>
                <a:cubicBezTo>
                  <a:pt x="8062" y="12587"/>
                  <a:pt x="8004" y="12600"/>
                  <a:pt x="7793" y="12532"/>
                </a:cubicBezTo>
                <a:cubicBezTo>
                  <a:pt x="7119" y="12316"/>
                  <a:pt x="6607" y="13102"/>
                  <a:pt x="6987" y="13770"/>
                </a:cubicBezTo>
                <a:lnTo>
                  <a:pt x="7122" y="14009"/>
                </a:lnTo>
                <a:lnTo>
                  <a:pt x="6629" y="14290"/>
                </a:lnTo>
                <a:cubicBezTo>
                  <a:pt x="5992" y="14648"/>
                  <a:pt x="2143" y="17010"/>
                  <a:pt x="1296" y="17562"/>
                </a:cubicBezTo>
                <a:cubicBezTo>
                  <a:pt x="939" y="17795"/>
                  <a:pt x="495" y="18066"/>
                  <a:pt x="309" y="18162"/>
                </a:cubicBezTo>
                <a:cubicBezTo>
                  <a:pt x="3" y="18321"/>
                  <a:pt x="-26" y="18360"/>
                  <a:pt x="15" y="18561"/>
                </a:cubicBezTo>
                <a:cubicBezTo>
                  <a:pt x="167" y="19300"/>
                  <a:pt x="1956" y="20783"/>
                  <a:pt x="3318" y="21299"/>
                </a:cubicBezTo>
                <a:cubicBezTo>
                  <a:pt x="4112" y="21600"/>
                  <a:pt x="4275" y="21542"/>
                  <a:pt x="4509" y="20876"/>
                </a:cubicBezTo>
                <a:cubicBezTo>
                  <a:pt x="4584" y="20660"/>
                  <a:pt x="4838" y="20018"/>
                  <a:pt x="5073" y="19448"/>
                </a:cubicBezTo>
                <a:cubicBezTo>
                  <a:pt x="5309" y="18879"/>
                  <a:pt x="5793" y="17680"/>
                  <a:pt x="6151" y="16786"/>
                </a:cubicBezTo>
                <a:cubicBezTo>
                  <a:pt x="6508" y="15891"/>
                  <a:pt x="6872" y="15015"/>
                  <a:pt x="6960" y="14841"/>
                </a:cubicBezTo>
                <a:cubicBezTo>
                  <a:pt x="7049" y="14667"/>
                  <a:pt x="7122" y="14479"/>
                  <a:pt x="7122" y="14421"/>
                </a:cubicBezTo>
                <a:cubicBezTo>
                  <a:pt x="7122" y="14250"/>
                  <a:pt x="7264" y="14221"/>
                  <a:pt x="7518" y="14342"/>
                </a:cubicBezTo>
                <a:cubicBezTo>
                  <a:pt x="7965" y="14555"/>
                  <a:pt x="8346" y="14481"/>
                  <a:pt x="8535" y="14144"/>
                </a:cubicBezTo>
                <a:lnTo>
                  <a:pt x="8659" y="13922"/>
                </a:lnTo>
                <a:lnTo>
                  <a:pt x="8821" y="14082"/>
                </a:lnTo>
                <a:cubicBezTo>
                  <a:pt x="8909" y="14169"/>
                  <a:pt x="9087" y="14259"/>
                  <a:pt x="9217" y="14283"/>
                </a:cubicBezTo>
                <a:cubicBezTo>
                  <a:pt x="9346" y="14307"/>
                  <a:pt x="9471" y="14355"/>
                  <a:pt x="9495" y="14390"/>
                </a:cubicBezTo>
                <a:cubicBezTo>
                  <a:pt x="9519" y="14426"/>
                  <a:pt x="9624" y="14456"/>
                  <a:pt x="9729" y="14456"/>
                </a:cubicBezTo>
                <a:cubicBezTo>
                  <a:pt x="9834" y="14456"/>
                  <a:pt x="9945" y="14490"/>
                  <a:pt x="9974" y="14532"/>
                </a:cubicBezTo>
                <a:cubicBezTo>
                  <a:pt x="10002" y="14575"/>
                  <a:pt x="10098" y="14600"/>
                  <a:pt x="10188" y="14588"/>
                </a:cubicBezTo>
                <a:cubicBezTo>
                  <a:pt x="10290" y="14574"/>
                  <a:pt x="10413" y="14639"/>
                  <a:pt x="10512" y="14761"/>
                </a:cubicBezTo>
                <a:cubicBezTo>
                  <a:pt x="10652" y="14932"/>
                  <a:pt x="10660" y="14989"/>
                  <a:pt x="10576" y="15222"/>
                </a:cubicBezTo>
                <a:cubicBezTo>
                  <a:pt x="10524" y="15369"/>
                  <a:pt x="10428" y="15518"/>
                  <a:pt x="10361" y="15552"/>
                </a:cubicBezTo>
                <a:cubicBezTo>
                  <a:pt x="10266" y="15601"/>
                  <a:pt x="10256" y="15667"/>
                  <a:pt x="10316" y="15867"/>
                </a:cubicBezTo>
                <a:cubicBezTo>
                  <a:pt x="10394" y="16126"/>
                  <a:pt x="10397" y="16123"/>
                  <a:pt x="10569" y="15690"/>
                </a:cubicBezTo>
                <a:cubicBezTo>
                  <a:pt x="10622" y="15556"/>
                  <a:pt x="10688" y="15501"/>
                  <a:pt x="10753" y="15534"/>
                </a:cubicBezTo>
                <a:cubicBezTo>
                  <a:pt x="10827" y="15573"/>
                  <a:pt x="10829" y="15564"/>
                  <a:pt x="10764" y="15500"/>
                </a:cubicBezTo>
                <a:cubicBezTo>
                  <a:pt x="10679" y="15414"/>
                  <a:pt x="10729" y="15165"/>
                  <a:pt x="10960" y="14494"/>
                </a:cubicBezTo>
                <a:cubicBezTo>
                  <a:pt x="11164" y="13904"/>
                  <a:pt x="11208" y="13841"/>
                  <a:pt x="11356" y="13947"/>
                </a:cubicBezTo>
                <a:cubicBezTo>
                  <a:pt x="11477" y="14033"/>
                  <a:pt x="11475" y="14025"/>
                  <a:pt x="11348" y="13888"/>
                </a:cubicBezTo>
                <a:cubicBezTo>
                  <a:pt x="11253" y="13785"/>
                  <a:pt x="11232" y="13715"/>
                  <a:pt x="11288" y="13683"/>
                </a:cubicBezTo>
                <a:cubicBezTo>
                  <a:pt x="11335" y="13656"/>
                  <a:pt x="11375" y="13556"/>
                  <a:pt x="11375" y="13461"/>
                </a:cubicBezTo>
                <a:cubicBezTo>
                  <a:pt x="11375" y="13273"/>
                  <a:pt x="11972" y="11420"/>
                  <a:pt x="12124" y="11135"/>
                </a:cubicBezTo>
                <a:cubicBezTo>
                  <a:pt x="12230" y="10936"/>
                  <a:pt x="12528" y="10748"/>
                  <a:pt x="15548" y="8965"/>
                </a:cubicBezTo>
                <a:cubicBezTo>
                  <a:pt x="16718" y="8274"/>
                  <a:pt x="17912" y="7565"/>
                  <a:pt x="18199" y="7391"/>
                </a:cubicBezTo>
                <a:cubicBezTo>
                  <a:pt x="19325" y="6710"/>
                  <a:pt x="20862" y="5812"/>
                  <a:pt x="20945" y="5786"/>
                </a:cubicBezTo>
                <a:cubicBezTo>
                  <a:pt x="21086" y="5742"/>
                  <a:pt x="21031" y="5306"/>
                  <a:pt x="20851" y="5037"/>
                </a:cubicBezTo>
                <a:cubicBezTo>
                  <a:pt x="20709" y="4826"/>
                  <a:pt x="20701" y="4775"/>
                  <a:pt x="20798" y="4701"/>
                </a:cubicBezTo>
                <a:cubicBezTo>
                  <a:pt x="20876" y="4642"/>
                  <a:pt x="20928" y="4637"/>
                  <a:pt x="20964" y="4690"/>
                </a:cubicBezTo>
                <a:cubicBezTo>
                  <a:pt x="21047" y="4815"/>
                  <a:pt x="21114" y="4785"/>
                  <a:pt x="21352" y="4510"/>
                </a:cubicBezTo>
                <a:lnTo>
                  <a:pt x="21574" y="4250"/>
                </a:lnTo>
                <a:lnTo>
                  <a:pt x="21167" y="4250"/>
                </a:lnTo>
                <a:cubicBezTo>
                  <a:pt x="20835" y="4250"/>
                  <a:pt x="20764" y="4274"/>
                  <a:pt x="20783" y="4372"/>
                </a:cubicBezTo>
                <a:cubicBezTo>
                  <a:pt x="20796" y="4437"/>
                  <a:pt x="20746" y="4526"/>
                  <a:pt x="20674" y="4569"/>
                </a:cubicBezTo>
                <a:cubicBezTo>
                  <a:pt x="20567" y="4632"/>
                  <a:pt x="20451" y="4573"/>
                  <a:pt x="20071" y="4261"/>
                </a:cubicBezTo>
                <a:cubicBezTo>
                  <a:pt x="19813" y="4048"/>
                  <a:pt x="19302" y="3685"/>
                  <a:pt x="18938" y="3456"/>
                </a:cubicBezTo>
                <a:cubicBezTo>
                  <a:pt x="18506" y="3185"/>
                  <a:pt x="18303" y="3015"/>
                  <a:pt x="18354" y="2967"/>
                </a:cubicBezTo>
                <a:cubicBezTo>
                  <a:pt x="18397" y="2928"/>
                  <a:pt x="18734" y="2895"/>
                  <a:pt x="19099" y="2891"/>
                </a:cubicBezTo>
                <a:lnTo>
                  <a:pt x="19762" y="2884"/>
                </a:lnTo>
                <a:lnTo>
                  <a:pt x="19736" y="2662"/>
                </a:lnTo>
                <a:cubicBezTo>
                  <a:pt x="19703" y="2386"/>
                  <a:pt x="19620" y="2340"/>
                  <a:pt x="19228" y="2375"/>
                </a:cubicBezTo>
                <a:cubicBezTo>
                  <a:pt x="19004" y="2395"/>
                  <a:pt x="18902" y="2370"/>
                  <a:pt x="18870" y="2291"/>
                </a:cubicBezTo>
                <a:cubicBezTo>
                  <a:pt x="18809" y="2146"/>
                  <a:pt x="18630" y="2149"/>
                  <a:pt x="18568" y="2298"/>
                </a:cubicBezTo>
                <a:cubicBezTo>
                  <a:pt x="18538" y="2372"/>
                  <a:pt x="18469" y="2400"/>
                  <a:pt x="18388" y="2371"/>
                </a:cubicBezTo>
                <a:cubicBezTo>
                  <a:pt x="18316" y="2346"/>
                  <a:pt x="18171" y="2377"/>
                  <a:pt x="18071" y="2437"/>
                </a:cubicBezTo>
                <a:cubicBezTo>
                  <a:pt x="17913" y="2533"/>
                  <a:pt x="17880" y="2533"/>
                  <a:pt x="17796" y="2441"/>
                </a:cubicBezTo>
                <a:cubicBezTo>
                  <a:pt x="17730" y="2367"/>
                  <a:pt x="17587" y="2343"/>
                  <a:pt x="17341" y="2364"/>
                </a:cubicBezTo>
                <a:cubicBezTo>
                  <a:pt x="17080" y="2387"/>
                  <a:pt x="16974" y="2366"/>
                  <a:pt x="16941" y="2288"/>
                </a:cubicBezTo>
                <a:cubicBezTo>
                  <a:pt x="16913" y="2220"/>
                  <a:pt x="16781" y="2181"/>
                  <a:pt x="16576" y="2181"/>
                </a:cubicBezTo>
                <a:cubicBezTo>
                  <a:pt x="16167" y="2181"/>
                  <a:pt x="15388" y="1974"/>
                  <a:pt x="15337" y="1851"/>
                </a:cubicBezTo>
                <a:cubicBezTo>
                  <a:pt x="15315" y="1800"/>
                  <a:pt x="15382" y="1528"/>
                  <a:pt x="15484" y="1248"/>
                </a:cubicBezTo>
                <a:cubicBezTo>
                  <a:pt x="15634" y="834"/>
                  <a:pt x="15696" y="743"/>
                  <a:pt x="15819" y="763"/>
                </a:cubicBezTo>
                <a:cubicBezTo>
                  <a:pt x="15931" y="781"/>
                  <a:pt x="15959" y="757"/>
                  <a:pt x="15921" y="666"/>
                </a:cubicBezTo>
                <a:cubicBezTo>
                  <a:pt x="15893" y="598"/>
                  <a:pt x="15869" y="420"/>
                  <a:pt x="15868" y="270"/>
                </a:cubicBezTo>
                <a:lnTo>
                  <a:pt x="15864" y="0"/>
                </a:lnTo>
                <a:close/>
                <a:moveTo>
                  <a:pt x="18832" y="1002"/>
                </a:moveTo>
                <a:cubicBezTo>
                  <a:pt x="18793" y="1000"/>
                  <a:pt x="18761" y="1046"/>
                  <a:pt x="18761" y="1141"/>
                </a:cubicBezTo>
                <a:cubicBezTo>
                  <a:pt x="18761" y="1300"/>
                  <a:pt x="18654" y="1393"/>
                  <a:pt x="18565" y="1310"/>
                </a:cubicBezTo>
                <a:cubicBezTo>
                  <a:pt x="18480" y="1232"/>
                  <a:pt x="17479" y="1226"/>
                  <a:pt x="17427" y="1303"/>
                </a:cubicBezTo>
                <a:cubicBezTo>
                  <a:pt x="17358" y="1407"/>
                  <a:pt x="17235" y="1300"/>
                  <a:pt x="17235" y="1137"/>
                </a:cubicBezTo>
                <a:cubicBezTo>
                  <a:pt x="17235" y="1021"/>
                  <a:pt x="17205" y="1006"/>
                  <a:pt x="17100" y="1061"/>
                </a:cubicBezTo>
                <a:cubicBezTo>
                  <a:pt x="17015" y="1104"/>
                  <a:pt x="16881" y="1103"/>
                  <a:pt x="16738" y="1057"/>
                </a:cubicBezTo>
                <a:cubicBezTo>
                  <a:pt x="16370" y="939"/>
                  <a:pt x="16271" y="1019"/>
                  <a:pt x="16271" y="1439"/>
                </a:cubicBezTo>
                <a:lnTo>
                  <a:pt x="16271" y="1813"/>
                </a:lnTo>
                <a:lnTo>
                  <a:pt x="16546" y="1813"/>
                </a:lnTo>
                <a:cubicBezTo>
                  <a:pt x="16698" y="1813"/>
                  <a:pt x="16849" y="1776"/>
                  <a:pt x="16877" y="1733"/>
                </a:cubicBezTo>
                <a:cubicBezTo>
                  <a:pt x="16910" y="1684"/>
                  <a:pt x="16961" y="1682"/>
                  <a:pt x="17020" y="1726"/>
                </a:cubicBezTo>
                <a:cubicBezTo>
                  <a:pt x="17072" y="1765"/>
                  <a:pt x="17309" y="1791"/>
                  <a:pt x="17548" y="1785"/>
                </a:cubicBezTo>
                <a:cubicBezTo>
                  <a:pt x="17900" y="1777"/>
                  <a:pt x="17989" y="1798"/>
                  <a:pt x="18019" y="1903"/>
                </a:cubicBezTo>
                <a:cubicBezTo>
                  <a:pt x="18057" y="2037"/>
                  <a:pt x="18199" y="2087"/>
                  <a:pt x="18199" y="1966"/>
                </a:cubicBezTo>
                <a:cubicBezTo>
                  <a:pt x="18199" y="1869"/>
                  <a:pt x="18669" y="1662"/>
                  <a:pt x="18719" y="1737"/>
                </a:cubicBezTo>
                <a:cubicBezTo>
                  <a:pt x="18770" y="1813"/>
                  <a:pt x="20689" y="1794"/>
                  <a:pt x="20821" y="1716"/>
                </a:cubicBezTo>
                <a:cubicBezTo>
                  <a:pt x="20873" y="1685"/>
                  <a:pt x="20936" y="1695"/>
                  <a:pt x="20964" y="1737"/>
                </a:cubicBezTo>
                <a:cubicBezTo>
                  <a:pt x="20992" y="1778"/>
                  <a:pt x="21140" y="1813"/>
                  <a:pt x="21292" y="1813"/>
                </a:cubicBezTo>
                <a:lnTo>
                  <a:pt x="21570" y="1813"/>
                </a:lnTo>
                <a:lnTo>
                  <a:pt x="21570" y="1446"/>
                </a:lnTo>
                <a:cubicBezTo>
                  <a:pt x="21570" y="1098"/>
                  <a:pt x="21472" y="916"/>
                  <a:pt x="21371" y="1068"/>
                </a:cubicBezTo>
                <a:cubicBezTo>
                  <a:pt x="21271" y="1216"/>
                  <a:pt x="20863" y="1353"/>
                  <a:pt x="20772" y="1269"/>
                </a:cubicBezTo>
                <a:cubicBezTo>
                  <a:pt x="20709" y="1211"/>
                  <a:pt x="20617" y="1210"/>
                  <a:pt x="20459" y="1265"/>
                </a:cubicBezTo>
                <a:cubicBezTo>
                  <a:pt x="20302" y="1320"/>
                  <a:pt x="20198" y="1321"/>
                  <a:pt x="20101" y="1265"/>
                </a:cubicBezTo>
                <a:cubicBezTo>
                  <a:pt x="20001" y="1207"/>
                  <a:pt x="19919" y="1209"/>
                  <a:pt x="19796" y="1279"/>
                </a:cubicBezTo>
                <a:cubicBezTo>
                  <a:pt x="19668" y="1353"/>
                  <a:pt x="19604" y="1356"/>
                  <a:pt x="19518" y="1290"/>
                </a:cubicBezTo>
                <a:cubicBezTo>
                  <a:pt x="19453" y="1240"/>
                  <a:pt x="19313" y="1224"/>
                  <a:pt x="19194" y="1251"/>
                </a:cubicBezTo>
                <a:cubicBezTo>
                  <a:pt x="19027" y="1290"/>
                  <a:pt x="18979" y="1268"/>
                  <a:pt x="18945" y="1147"/>
                </a:cubicBezTo>
                <a:cubicBezTo>
                  <a:pt x="18918" y="1052"/>
                  <a:pt x="18871" y="1003"/>
                  <a:pt x="18832" y="1002"/>
                </a:cubicBezTo>
                <a:close/>
                <a:moveTo>
                  <a:pt x="12979" y="10677"/>
                </a:moveTo>
                <a:lnTo>
                  <a:pt x="12979" y="11052"/>
                </a:lnTo>
                <a:lnTo>
                  <a:pt x="12979" y="11423"/>
                </a:lnTo>
                <a:lnTo>
                  <a:pt x="13250" y="11423"/>
                </a:lnTo>
                <a:cubicBezTo>
                  <a:pt x="13399" y="11423"/>
                  <a:pt x="13567" y="11374"/>
                  <a:pt x="13623" y="11312"/>
                </a:cubicBezTo>
                <a:cubicBezTo>
                  <a:pt x="13714" y="11211"/>
                  <a:pt x="13740" y="11212"/>
                  <a:pt x="13868" y="11319"/>
                </a:cubicBezTo>
                <a:cubicBezTo>
                  <a:pt x="14079" y="11495"/>
                  <a:pt x="14300" y="11426"/>
                  <a:pt x="14331" y="11173"/>
                </a:cubicBezTo>
                <a:cubicBezTo>
                  <a:pt x="14355" y="10982"/>
                  <a:pt x="14250" y="10837"/>
                  <a:pt x="14086" y="10833"/>
                </a:cubicBezTo>
                <a:cubicBezTo>
                  <a:pt x="14055" y="10833"/>
                  <a:pt x="13958" y="10904"/>
                  <a:pt x="13868" y="10993"/>
                </a:cubicBezTo>
                <a:cubicBezTo>
                  <a:pt x="13688" y="11170"/>
                  <a:pt x="13589" y="11134"/>
                  <a:pt x="13586" y="10885"/>
                </a:cubicBezTo>
                <a:cubicBezTo>
                  <a:pt x="13584" y="10752"/>
                  <a:pt x="13528" y="10717"/>
                  <a:pt x="13280" y="10698"/>
                </a:cubicBezTo>
                <a:lnTo>
                  <a:pt x="12979" y="10677"/>
                </a:lnTo>
                <a:close/>
                <a:moveTo>
                  <a:pt x="14625" y="10740"/>
                </a:moveTo>
                <a:cubicBezTo>
                  <a:pt x="14550" y="10721"/>
                  <a:pt x="14528" y="10859"/>
                  <a:pt x="14565" y="11139"/>
                </a:cubicBezTo>
                <a:lnTo>
                  <a:pt x="14602" y="11409"/>
                </a:lnTo>
                <a:lnTo>
                  <a:pt x="15216" y="11399"/>
                </a:lnTo>
                <a:lnTo>
                  <a:pt x="15830" y="11388"/>
                </a:lnTo>
                <a:lnTo>
                  <a:pt x="15853" y="11156"/>
                </a:lnTo>
                <a:cubicBezTo>
                  <a:pt x="15881" y="10893"/>
                  <a:pt x="15714" y="10787"/>
                  <a:pt x="15465" y="10910"/>
                </a:cubicBezTo>
                <a:cubicBezTo>
                  <a:pt x="15347" y="10968"/>
                  <a:pt x="15276" y="10950"/>
                  <a:pt x="15160" y="10844"/>
                </a:cubicBezTo>
                <a:cubicBezTo>
                  <a:pt x="15024" y="10718"/>
                  <a:pt x="15004" y="10719"/>
                  <a:pt x="14923" y="10827"/>
                </a:cubicBezTo>
                <a:cubicBezTo>
                  <a:pt x="14841" y="10934"/>
                  <a:pt x="14822" y="10932"/>
                  <a:pt x="14719" y="10813"/>
                </a:cubicBezTo>
                <a:cubicBezTo>
                  <a:pt x="14683" y="10771"/>
                  <a:pt x="14650" y="10746"/>
                  <a:pt x="14625" y="10740"/>
                </a:cubicBezTo>
                <a:close/>
                <a:moveTo>
                  <a:pt x="16373" y="10879"/>
                </a:moveTo>
                <a:cubicBezTo>
                  <a:pt x="16155" y="10884"/>
                  <a:pt x="16112" y="10966"/>
                  <a:pt x="16120" y="11191"/>
                </a:cubicBezTo>
                <a:cubicBezTo>
                  <a:pt x="16130" y="11457"/>
                  <a:pt x="16130" y="11457"/>
                  <a:pt x="16181" y="11239"/>
                </a:cubicBezTo>
                <a:cubicBezTo>
                  <a:pt x="16245" y="10961"/>
                  <a:pt x="16384" y="10952"/>
                  <a:pt x="16418" y="11222"/>
                </a:cubicBezTo>
                <a:cubicBezTo>
                  <a:pt x="16450" y="11477"/>
                  <a:pt x="16572" y="11485"/>
                  <a:pt x="16606" y="11236"/>
                </a:cubicBezTo>
                <a:cubicBezTo>
                  <a:pt x="16642" y="10972"/>
                  <a:pt x="16782" y="10975"/>
                  <a:pt x="16843" y="11239"/>
                </a:cubicBezTo>
                <a:cubicBezTo>
                  <a:pt x="16894" y="11458"/>
                  <a:pt x="16894" y="11456"/>
                  <a:pt x="16904" y="11191"/>
                </a:cubicBezTo>
                <a:cubicBezTo>
                  <a:pt x="16913" y="10940"/>
                  <a:pt x="16894" y="10922"/>
                  <a:pt x="16651" y="10896"/>
                </a:cubicBezTo>
                <a:cubicBezTo>
                  <a:pt x="16536" y="10883"/>
                  <a:pt x="16445" y="10877"/>
                  <a:pt x="16373" y="10879"/>
                </a:cubicBezTo>
                <a:close/>
                <a:moveTo>
                  <a:pt x="2919" y="11073"/>
                </a:moveTo>
                <a:cubicBezTo>
                  <a:pt x="2909" y="11069"/>
                  <a:pt x="2885" y="11087"/>
                  <a:pt x="2840" y="11121"/>
                </a:cubicBezTo>
                <a:cubicBezTo>
                  <a:pt x="2775" y="11171"/>
                  <a:pt x="2592" y="11191"/>
                  <a:pt x="2407" y="11170"/>
                </a:cubicBezTo>
                <a:cubicBezTo>
                  <a:pt x="2164" y="11142"/>
                  <a:pt x="2056" y="11164"/>
                  <a:pt x="1955" y="11267"/>
                </a:cubicBezTo>
                <a:cubicBezTo>
                  <a:pt x="1835" y="11389"/>
                  <a:pt x="1834" y="11423"/>
                  <a:pt x="1944" y="11617"/>
                </a:cubicBezTo>
                <a:cubicBezTo>
                  <a:pt x="2010" y="11735"/>
                  <a:pt x="2064" y="11871"/>
                  <a:pt x="2064" y="11922"/>
                </a:cubicBezTo>
                <a:cubicBezTo>
                  <a:pt x="2064" y="11973"/>
                  <a:pt x="2118" y="12016"/>
                  <a:pt x="2185" y="12016"/>
                </a:cubicBezTo>
                <a:cubicBezTo>
                  <a:pt x="2251" y="12016"/>
                  <a:pt x="2305" y="11967"/>
                  <a:pt x="2305" y="11908"/>
                </a:cubicBezTo>
                <a:cubicBezTo>
                  <a:pt x="2305" y="11716"/>
                  <a:pt x="2437" y="11723"/>
                  <a:pt x="2704" y="11929"/>
                </a:cubicBezTo>
                <a:cubicBezTo>
                  <a:pt x="2931" y="12103"/>
                  <a:pt x="2951" y="12145"/>
                  <a:pt x="2848" y="12224"/>
                </a:cubicBezTo>
                <a:cubicBezTo>
                  <a:pt x="2745" y="12302"/>
                  <a:pt x="2741" y="12354"/>
                  <a:pt x="2833" y="12591"/>
                </a:cubicBezTo>
                <a:cubicBezTo>
                  <a:pt x="2891" y="12743"/>
                  <a:pt x="2944" y="12925"/>
                  <a:pt x="2945" y="12997"/>
                </a:cubicBezTo>
                <a:cubicBezTo>
                  <a:pt x="2948" y="13077"/>
                  <a:pt x="3013" y="13129"/>
                  <a:pt x="3126" y="13135"/>
                </a:cubicBezTo>
                <a:cubicBezTo>
                  <a:pt x="3765" y="13171"/>
                  <a:pt x="4005" y="13165"/>
                  <a:pt x="4042" y="13111"/>
                </a:cubicBezTo>
                <a:cubicBezTo>
                  <a:pt x="4064" y="13077"/>
                  <a:pt x="4121" y="13070"/>
                  <a:pt x="4170" y="13097"/>
                </a:cubicBezTo>
                <a:cubicBezTo>
                  <a:pt x="4218" y="13125"/>
                  <a:pt x="4539" y="13146"/>
                  <a:pt x="4881" y="13142"/>
                </a:cubicBezTo>
                <a:cubicBezTo>
                  <a:pt x="5297" y="13138"/>
                  <a:pt x="5551" y="13171"/>
                  <a:pt x="5650" y="13239"/>
                </a:cubicBezTo>
                <a:cubicBezTo>
                  <a:pt x="5803" y="13346"/>
                  <a:pt x="5903" y="13383"/>
                  <a:pt x="5812" y="13298"/>
                </a:cubicBezTo>
                <a:cubicBezTo>
                  <a:pt x="5717" y="13211"/>
                  <a:pt x="5917" y="13065"/>
                  <a:pt x="6079" y="13104"/>
                </a:cubicBezTo>
                <a:cubicBezTo>
                  <a:pt x="6247" y="13145"/>
                  <a:pt x="6311" y="12952"/>
                  <a:pt x="6158" y="12865"/>
                </a:cubicBezTo>
                <a:cubicBezTo>
                  <a:pt x="6105" y="12835"/>
                  <a:pt x="6102" y="12774"/>
                  <a:pt x="6154" y="12685"/>
                </a:cubicBezTo>
                <a:cubicBezTo>
                  <a:pt x="6214" y="12582"/>
                  <a:pt x="6205" y="12538"/>
                  <a:pt x="6109" y="12504"/>
                </a:cubicBezTo>
                <a:cubicBezTo>
                  <a:pt x="6039" y="12480"/>
                  <a:pt x="5999" y="12411"/>
                  <a:pt x="6023" y="12355"/>
                </a:cubicBezTo>
                <a:cubicBezTo>
                  <a:pt x="6046" y="12300"/>
                  <a:pt x="6031" y="12224"/>
                  <a:pt x="5989" y="12185"/>
                </a:cubicBezTo>
                <a:cubicBezTo>
                  <a:pt x="5941" y="12141"/>
                  <a:pt x="5966" y="12049"/>
                  <a:pt x="6057" y="11936"/>
                </a:cubicBezTo>
                <a:cubicBezTo>
                  <a:pt x="6135" y="11837"/>
                  <a:pt x="6200" y="11674"/>
                  <a:pt x="6200" y="11572"/>
                </a:cubicBezTo>
                <a:cubicBezTo>
                  <a:pt x="6200" y="11423"/>
                  <a:pt x="6161" y="11391"/>
                  <a:pt x="6011" y="11405"/>
                </a:cubicBezTo>
                <a:cubicBezTo>
                  <a:pt x="5909" y="11416"/>
                  <a:pt x="5761" y="11390"/>
                  <a:pt x="5680" y="11350"/>
                </a:cubicBezTo>
                <a:cubicBezTo>
                  <a:pt x="5582" y="11302"/>
                  <a:pt x="5449" y="11305"/>
                  <a:pt x="5288" y="11357"/>
                </a:cubicBezTo>
                <a:cubicBezTo>
                  <a:pt x="5117" y="11412"/>
                  <a:pt x="4999" y="11413"/>
                  <a:pt x="4885" y="11357"/>
                </a:cubicBezTo>
                <a:cubicBezTo>
                  <a:pt x="4782" y="11306"/>
                  <a:pt x="4705" y="11304"/>
                  <a:pt x="4674" y="11350"/>
                </a:cubicBezTo>
                <a:cubicBezTo>
                  <a:pt x="4627" y="11420"/>
                  <a:pt x="4001" y="11381"/>
                  <a:pt x="3751" y="11295"/>
                </a:cubicBezTo>
                <a:cubicBezTo>
                  <a:pt x="3685" y="11271"/>
                  <a:pt x="3581" y="11243"/>
                  <a:pt x="3522" y="11232"/>
                </a:cubicBezTo>
                <a:cubicBezTo>
                  <a:pt x="3463" y="11221"/>
                  <a:pt x="3393" y="11193"/>
                  <a:pt x="3367" y="11170"/>
                </a:cubicBezTo>
                <a:cubicBezTo>
                  <a:pt x="3342" y="11146"/>
                  <a:pt x="3257" y="11181"/>
                  <a:pt x="3179" y="11246"/>
                </a:cubicBezTo>
                <a:cubicBezTo>
                  <a:pt x="3016" y="11382"/>
                  <a:pt x="2834" y="11318"/>
                  <a:pt x="2904" y="11149"/>
                </a:cubicBezTo>
                <a:cubicBezTo>
                  <a:pt x="2923" y="11104"/>
                  <a:pt x="2929" y="11077"/>
                  <a:pt x="2919" y="11073"/>
                </a:cubicBezTo>
                <a:close/>
                <a:moveTo>
                  <a:pt x="13043" y="12179"/>
                </a:moveTo>
                <a:cubicBezTo>
                  <a:pt x="13007" y="12222"/>
                  <a:pt x="12979" y="12347"/>
                  <a:pt x="12979" y="12532"/>
                </a:cubicBezTo>
                <a:cubicBezTo>
                  <a:pt x="12979" y="12902"/>
                  <a:pt x="13108" y="13050"/>
                  <a:pt x="13156" y="12737"/>
                </a:cubicBezTo>
                <a:cubicBezTo>
                  <a:pt x="13190" y="12515"/>
                  <a:pt x="13491" y="12506"/>
                  <a:pt x="13525" y="12726"/>
                </a:cubicBezTo>
                <a:cubicBezTo>
                  <a:pt x="13548" y="12872"/>
                  <a:pt x="13599" y="12883"/>
                  <a:pt x="14267" y="12889"/>
                </a:cubicBezTo>
                <a:lnTo>
                  <a:pt x="14987" y="12896"/>
                </a:lnTo>
                <a:lnTo>
                  <a:pt x="14983" y="12511"/>
                </a:lnTo>
                <a:cubicBezTo>
                  <a:pt x="14981" y="12214"/>
                  <a:pt x="14963" y="12155"/>
                  <a:pt x="14900" y="12255"/>
                </a:cubicBezTo>
                <a:cubicBezTo>
                  <a:pt x="14855" y="12326"/>
                  <a:pt x="14749" y="12387"/>
                  <a:pt x="14663" y="12387"/>
                </a:cubicBezTo>
                <a:cubicBezTo>
                  <a:pt x="14577" y="12387"/>
                  <a:pt x="14505" y="12432"/>
                  <a:pt x="14505" y="12491"/>
                </a:cubicBezTo>
                <a:cubicBezTo>
                  <a:pt x="14505" y="12668"/>
                  <a:pt x="14337" y="12709"/>
                  <a:pt x="14290" y="12543"/>
                </a:cubicBezTo>
                <a:cubicBezTo>
                  <a:pt x="14230" y="12332"/>
                  <a:pt x="13885" y="12326"/>
                  <a:pt x="13849" y="12536"/>
                </a:cubicBezTo>
                <a:cubicBezTo>
                  <a:pt x="13807" y="12785"/>
                  <a:pt x="13664" y="12706"/>
                  <a:pt x="13619" y="12407"/>
                </a:cubicBezTo>
                <a:cubicBezTo>
                  <a:pt x="13585" y="12174"/>
                  <a:pt x="13572" y="12154"/>
                  <a:pt x="13529" y="12293"/>
                </a:cubicBezTo>
                <a:cubicBezTo>
                  <a:pt x="13465" y="12499"/>
                  <a:pt x="13220" y="12510"/>
                  <a:pt x="13164" y="12310"/>
                </a:cubicBezTo>
                <a:cubicBezTo>
                  <a:pt x="13124" y="12172"/>
                  <a:pt x="13079" y="12135"/>
                  <a:pt x="13043" y="12179"/>
                </a:cubicBezTo>
                <a:close/>
                <a:moveTo>
                  <a:pt x="16674" y="12387"/>
                </a:moveTo>
                <a:cubicBezTo>
                  <a:pt x="16448" y="12387"/>
                  <a:pt x="16431" y="12403"/>
                  <a:pt x="16440" y="12664"/>
                </a:cubicBezTo>
                <a:cubicBezTo>
                  <a:pt x="16450" y="12932"/>
                  <a:pt x="16451" y="12934"/>
                  <a:pt x="16501" y="12719"/>
                </a:cubicBezTo>
                <a:cubicBezTo>
                  <a:pt x="16530" y="12594"/>
                  <a:pt x="16607" y="12497"/>
                  <a:pt x="16674" y="12497"/>
                </a:cubicBezTo>
                <a:cubicBezTo>
                  <a:pt x="16741" y="12497"/>
                  <a:pt x="16814" y="12594"/>
                  <a:pt x="16843" y="12719"/>
                </a:cubicBezTo>
                <a:cubicBezTo>
                  <a:pt x="16893" y="12934"/>
                  <a:pt x="16894" y="12932"/>
                  <a:pt x="16904" y="12664"/>
                </a:cubicBezTo>
                <a:cubicBezTo>
                  <a:pt x="16913" y="12403"/>
                  <a:pt x="16900" y="12387"/>
                  <a:pt x="16674" y="12387"/>
                </a:cubicBezTo>
                <a:close/>
                <a:moveTo>
                  <a:pt x="16199" y="12393"/>
                </a:moveTo>
                <a:lnTo>
                  <a:pt x="15714" y="12397"/>
                </a:lnTo>
                <a:lnTo>
                  <a:pt x="15228" y="12397"/>
                </a:lnTo>
                <a:lnTo>
                  <a:pt x="15239" y="12667"/>
                </a:lnTo>
                <a:cubicBezTo>
                  <a:pt x="15248" y="12927"/>
                  <a:pt x="15251" y="12929"/>
                  <a:pt x="15299" y="12723"/>
                </a:cubicBezTo>
                <a:cubicBezTo>
                  <a:pt x="15370" y="12421"/>
                  <a:pt x="15537" y="12399"/>
                  <a:pt x="15642" y="12678"/>
                </a:cubicBezTo>
                <a:cubicBezTo>
                  <a:pt x="15715" y="12870"/>
                  <a:pt x="15765" y="12908"/>
                  <a:pt x="15939" y="12889"/>
                </a:cubicBezTo>
                <a:cubicBezTo>
                  <a:pt x="16112" y="12871"/>
                  <a:pt x="16156" y="12822"/>
                  <a:pt x="16177" y="12629"/>
                </a:cubicBezTo>
                <a:lnTo>
                  <a:pt x="16199" y="12393"/>
                </a:lnTo>
                <a:close/>
                <a:moveTo>
                  <a:pt x="9081" y="16574"/>
                </a:moveTo>
                <a:cubicBezTo>
                  <a:pt x="9070" y="16578"/>
                  <a:pt x="9055" y="16594"/>
                  <a:pt x="9039" y="16619"/>
                </a:cubicBezTo>
                <a:cubicBezTo>
                  <a:pt x="8994" y="16691"/>
                  <a:pt x="8891" y="16748"/>
                  <a:pt x="8810" y="16748"/>
                </a:cubicBezTo>
                <a:cubicBezTo>
                  <a:pt x="8637" y="16748"/>
                  <a:pt x="8542" y="16932"/>
                  <a:pt x="8610" y="17129"/>
                </a:cubicBezTo>
                <a:cubicBezTo>
                  <a:pt x="8642" y="17222"/>
                  <a:pt x="8734" y="17264"/>
                  <a:pt x="8893" y="17264"/>
                </a:cubicBezTo>
                <a:cubicBezTo>
                  <a:pt x="9123" y="17264"/>
                  <a:pt x="9129" y="17260"/>
                  <a:pt x="9126" y="16879"/>
                </a:cubicBezTo>
                <a:cubicBezTo>
                  <a:pt x="9125" y="16655"/>
                  <a:pt x="9113" y="16563"/>
                  <a:pt x="9081" y="16574"/>
                </a:cubicBezTo>
                <a:close/>
                <a:moveTo>
                  <a:pt x="9420" y="16602"/>
                </a:moveTo>
                <a:cubicBezTo>
                  <a:pt x="9398" y="16541"/>
                  <a:pt x="9378" y="16668"/>
                  <a:pt x="9375" y="16886"/>
                </a:cubicBezTo>
                <a:cubicBezTo>
                  <a:pt x="9369" y="17220"/>
                  <a:pt x="9385" y="17271"/>
                  <a:pt x="9480" y="17198"/>
                </a:cubicBezTo>
                <a:cubicBezTo>
                  <a:pt x="9558" y="17139"/>
                  <a:pt x="9610" y="17135"/>
                  <a:pt x="9646" y="17188"/>
                </a:cubicBezTo>
                <a:cubicBezTo>
                  <a:pt x="9674" y="17231"/>
                  <a:pt x="9787" y="17264"/>
                  <a:pt x="9894" y="17264"/>
                </a:cubicBezTo>
                <a:cubicBezTo>
                  <a:pt x="10050" y="17264"/>
                  <a:pt x="10090" y="17227"/>
                  <a:pt x="10090" y="17080"/>
                </a:cubicBezTo>
                <a:cubicBezTo>
                  <a:pt x="10090" y="16979"/>
                  <a:pt x="10098" y="16872"/>
                  <a:pt x="10109" y="16841"/>
                </a:cubicBezTo>
                <a:cubicBezTo>
                  <a:pt x="10144" y="16746"/>
                  <a:pt x="9767" y="16731"/>
                  <a:pt x="9646" y="16824"/>
                </a:cubicBezTo>
                <a:cubicBezTo>
                  <a:pt x="9556" y="16893"/>
                  <a:pt x="9522" y="16892"/>
                  <a:pt x="9495" y="16814"/>
                </a:cubicBezTo>
                <a:cubicBezTo>
                  <a:pt x="9476" y="16758"/>
                  <a:pt x="9442" y="16663"/>
                  <a:pt x="9420" y="16602"/>
                </a:cubicBezTo>
                <a:close/>
                <a:moveTo>
                  <a:pt x="14693" y="16616"/>
                </a:moveTo>
                <a:cubicBezTo>
                  <a:pt x="14654" y="16588"/>
                  <a:pt x="14579" y="16633"/>
                  <a:pt x="14467" y="16748"/>
                </a:cubicBezTo>
                <a:cubicBezTo>
                  <a:pt x="14359" y="16857"/>
                  <a:pt x="14289" y="16874"/>
                  <a:pt x="14181" y="16820"/>
                </a:cubicBezTo>
                <a:cubicBezTo>
                  <a:pt x="14101" y="16781"/>
                  <a:pt x="13979" y="16768"/>
                  <a:pt x="13909" y="16793"/>
                </a:cubicBezTo>
                <a:cubicBezTo>
                  <a:pt x="13758" y="16846"/>
                  <a:pt x="13738" y="17238"/>
                  <a:pt x="13883" y="17292"/>
                </a:cubicBezTo>
                <a:cubicBezTo>
                  <a:pt x="14055" y="17356"/>
                  <a:pt x="14092" y="17343"/>
                  <a:pt x="14252" y="17184"/>
                </a:cubicBezTo>
                <a:cubicBezTo>
                  <a:pt x="14401" y="17037"/>
                  <a:pt x="14415" y="17038"/>
                  <a:pt x="14493" y="17167"/>
                </a:cubicBezTo>
                <a:cubicBezTo>
                  <a:pt x="14600" y="17342"/>
                  <a:pt x="14636" y="17297"/>
                  <a:pt x="14704" y="16914"/>
                </a:cubicBezTo>
                <a:cubicBezTo>
                  <a:pt x="14735" y="16742"/>
                  <a:pt x="14732" y="16644"/>
                  <a:pt x="14693" y="16616"/>
                </a:cubicBezTo>
                <a:close/>
                <a:moveTo>
                  <a:pt x="10358" y="16637"/>
                </a:moveTo>
                <a:cubicBezTo>
                  <a:pt x="10326" y="16639"/>
                  <a:pt x="10297" y="16661"/>
                  <a:pt x="10260" y="16703"/>
                </a:cubicBezTo>
                <a:cubicBezTo>
                  <a:pt x="10195" y="16774"/>
                  <a:pt x="10191" y="16826"/>
                  <a:pt x="10249" y="16859"/>
                </a:cubicBezTo>
                <a:cubicBezTo>
                  <a:pt x="10295" y="16885"/>
                  <a:pt x="10331" y="16985"/>
                  <a:pt x="10331" y="17084"/>
                </a:cubicBezTo>
                <a:cubicBezTo>
                  <a:pt x="10331" y="17258"/>
                  <a:pt x="10350" y="17264"/>
                  <a:pt x="10893" y="17264"/>
                </a:cubicBezTo>
                <a:cubicBezTo>
                  <a:pt x="11389" y="17264"/>
                  <a:pt x="11454" y="17248"/>
                  <a:pt x="11454" y="17126"/>
                </a:cubicBezTo>
                <a:cubicBezTo>
                  <a:pt x="11454" y="16971"/>
                  <a:pt x="11642" y="16796"/>
                  <a:pt x="11725" y="16872"/>
                </a:cubicBezTo>
                <a:cubicBezTo>
                  <a:pt x="11754" y="16899"/>
                  <a:pt x="11778" y="17007"/>
                  <a:pt x="11781" y="17112"/>
                </a:cubicBezTo>
                <a:cubicBezTo>
                  <a:pt x="11786" y="17280"/>
                  <a:pt x="11794" y="17286"/>
                  <a:pt x="11849" y="17157"/>
                </a:cubicBezTo>
                <a:cubicBezTo>
                  <a:pt x="11954" y="16909"/>
                  <a:pt x="11862" y="16748"/>
                  <a:pt x="11612" y="16748"/>
                </a:cubicBezTo>
                <a:cubicBezTo>
                  <a:pt x="11487" y="16748"/>
                  <a:pt x="11362" y="16785"/>
                  <a:pt x="11333" y="16827"/>
                </a:cubicBezTo>
                <a:cubicBezTo>
                  <a:pt x="11297" y="16881"/>
                  <a:pt x="11247" y="16879"/>
                  <a:pt x="11175" y="16824"/>
                </a:cubicBezTo>
                <a:cubicBezTo>
                  <a:pt x="11118" y="16780"/>
                  <a:pt x="10966" y="16752"/>
                  <a:pt x="10832" y="16762"/>
                </a:cubicBezTo>
                <a:cubicBezTo>
                  <a:pt x="10699" y="16771"/>
                  <a:pt x="10535" y="16738"/>
                  <a:pt x="10471" y="16689"/>
                </a:cubicBezTo>
                <a:cubicBezTo>
                  <a:pt x="10424" y="16653"/>
                  <a:pt x="10390" y="16634"/>
                  <a:pt x="10358" y="16637"/>
                </a:cubicBezTo>
                <a:close/>
                <a:moveTo>
                  <a:pt x="12395" y="16755"/>
                </a:moveTo>
                <a:cubicBezTo>
                  <a:pt x="12202" y="16722"/>
                  <a:pt x="12012" y="16894"/>
                  <a:pt x="12079" y="17129"/>
                </a:cubicBezTo>
                <a:cubicBezTo>
                  <a:pt x="12123" y="17283"/>
                  <a:pt x="12486" y="17319"/>
                  <a:pt x="12633" y="17184"/>
                </a:cubicBezTo>
                <a:cubicBezTo>
                  <a:pt x="12695" y="17127"/>
                  <a:pt x="12737" y="17127"/>
                  <a:pt x="12776" y="17184"/>
                </a:cubicBezTo>
                <a:cubicBezTo>
                  <a:pt x="12805" y="17229"/>
                  <a:pt x="12916" y="17264"/>
                  <a:pt x="13021" y="17264"/>
                </a:cubicBezTo>
                <a:cubicBezTo>
                  <a:pt x="13245" y="17264"/>
                  <a:pt x="13363" y="17017"/>
                  <a:pt x="13216" y="16855"/>
                </a:cubicBezTo>
                <a:cubicBezTo>
                  <a:pt x="13093" y="16718"/>
                  <a:pt x="12986" y="16721"/>
                  <a:pt x="12817" y="16862"/>
                </a:cubicBezTo>
                <a:cubicBezTo>
                  <a:pt x="12696" y="16963"/>
                  <a:pt x="12671" y="16963"/>
                  <a:pt x="12580" y="16862"/>
                </a:cubicBezTo>
                <a:cubicBezTo>
                  <a:pt x="12525" y="16801"/>
                  <a:pt x="12460" y="16765"/>
                  <a:pt x="12395" y="16755"/>
                </a:cubicBezTo>
                <a:close/>
                <a:moveTo>
                  <a:pt x="7601" y="18086"/>
                </a:moveTo>
                <a:cubicBezTo>
                  <a:pt x="7562" y="18086"/>
                  <a:pt x="7527" y="18134"/>
                  <a:pt x="7499" y="18231"/>
                </a:cubicBezTo>
                <a:cubicBezTo>
                  <a:pt x="7462" y="18362"/>
                  <a:pt x="7433" y="18371"/>
                  <a:pt x="7299" y="18294"/>
                </a:cubicBezTo>
                <a:cubicBezTo>
                  <a:pt x="7068" y="18161"/>
                  <a:pt x="6881" y="18261"/>
                  <a:pt x="6881" y="18516"/>
                </a:cubicBezTo>
                <a:cubicBezTo>
                  <a:pt x="6881" y="18636"/>
                  <a:pt x="6924" y="18748"/>
                  <a:pt x="6979" y="18769"/>
                </a:cubicBezTo>
                <a:cubicBezTo>
                  <a:pt x="7034" y="18789"/>
                  <a:pt x="7135" y="18790"/>
                  <a:pt x="7201" y="18769"/>
                </a:cubicBezTo>
                <a:cubicBezTo>
                  <a:pt x="7385" y="18710"/>
                  <a:pt x="7791" y="18709"/>
                  <a:pt x="7959" y="18769"/>
                </a:cubicBezTo>
                <a:cubicBezTo>
                  <a:pt x="8047" y="18800"/>
                  <a:pt x="8182" y="18778"/>
                  <a:pt x="8290" y="18713"/>
                </a:cubicBezTo>
                <a:cubicBezTo>
                  <a:pt x="8450" y="18617"/>
                  <a:pt x="8483" y="18615"/>
                  <a:pt x="8569" y="18710"/>
                </a:cubicBezTo>
                <a:cubicBezTo>
                  <a:pt x="8683" y="18836"/>
                  <a:pt x="8901" y="18851"/>
                  <a:pt x="9021" y="18741"/>
                </a:cubicBezTo>
                <a:cubicBezTo>
                  <a:pt x="9079" y="18687"/>
                  <a:pt x="9168" y="18690"/>
                  <a:pt x="9314" y="18751"/>
                </a:cubicBezTo>
                <a:cubicBezTo>
                  <a:pt x="9478" y="18820"/>
                  <a:pt x="9552" y="18821"/>
                  <a:pt x="9642" y="18751"/>
                </a:cubicBezTo>
                <a:cubicBezTo>
                  <a:pt x="9733" y="18682"/>
                  <a:pt x="9791" y="18681"/>
                  <a:pt x="9913" y="18751"/>
                </a:cubicBezTo>
                <a:cubicBezTo>
                  <a:pt x="10148" y="18887"/>
                  <a:pt x="10321" y="18789"/>
                  <a:pt x="10313" y="18526"/>
                </a:cubicBezTo>
                <a:cubicBezTo>
                  <a:pt x="10307" y="18342"/>
                  <a:pt x="10274" y="18301"/>
                  <a:pt x="10124" y="18301"/>
                </a:cubicBezTo>
                <a:cubicBezTo>
                  <a:pt x="10023" y="18301"/>
                  <a:pt x="9918" y="18336"/>
                  <a:pt x="9891" y="18377"/>
                </a:cubicBezTo>
                <a:cubicBezTo>
                  <a:pt x="9859" y="18425"/>
                  <a:pt x="9781" y="18414"/>
                  <a:pt x="9676" y="18346"/>
                </a:cubicBezTo>
                <a:cubicBezTo>
                  <a:pt x="9558" y="18269"/>
                  <a:pt x="9455" y="18258"/>
                  <a:pt x="9314" y="18308"/>
                </a:cubicBezTo>
                <a:cubicBezTo>
                  <a:pt x="9187" y="18352"/>
                  <a:pt x="9061" y="18349"/>
                  <a:pt x="8957" y="18297"/>
                </a:cubicBezTo>
                <a:cubicBezTo>
                  <a:pt x="8835" y="18237"/>
                  <a:pt x="8753" y="18245"/>
                  <a:pt x="8614" y="18328"/>
                </a:cubicBezTo>
                <a:cubicBezTo>
                  <a:pt x="8449" y="18428"/>
                  <a:pt x="8417" y="18424"/>
                  <a:pt x="8301" y="18318"/>
                </a:cubicBezTo>
                <a:cubicBezTo>
                  <a:pt x="8194" y="18220"/>
                  <a:pt x="8133" y="18217"/>
                  <a:pt x="7959" y="18290"/>
                </a:cubicBezTo>
                <a:cubicBezTo>
                  <a:pt x="7772" y="18369"/>
                  <a:pt x="7744" y="18360"/>
                  <a:pt x="7706" y="18228"/>
                </a:cubicBezTo>
                <a:cubicBezTo>
                  <a:pt x="7679" y="18132"/>
                  <a:pt x="7639" y="18085"/>
                  <a:pt x="7601" y="18086"/>
                </a:cubicBezTo>
                <a:close/>
                <a:moveTo>
                  <a:pt x="10606" y="18183"/>
                </a:moveTo>
                <a:cubicBezTo>
                  <a:pt x="10534" y="18177"/>
                  <a:pt x="10520" y="18290"/>
                  <a:pt x="10554" y="18540"/>
                </a:cubicBezTo>
                <a:cubicBezTo>
                  <a:pt x="10578" y="18723"/>
                  <a:pt x="10632" y="18817"/>
                  <a:pt x="10712" y="18817"/>
                </a:cubicBezTo>
                <a:cubicBezTo>
                  <a:pt x="10813" y="18817"/>
                  <a:pt x="10815" y="18801"/>
                  <a:pt x="10727" y="18703"/>
                </a:cubicBezTo>
                <a:cubicBezTo>
                  <a:pt x="10646" y="18613"/>
                  <a:pt x="10645" y="18554"/>
                  <a:pt x="10716" y="18450"/>
                </a:cubicBezTo>
                <a:cubicBezTo>
                  <a:pt x="10787" y="18345"/>
                  <a:pt x="10782" y="18296"/>
                  <a:pt x="10697" y="18231"/>
                </a:cubicBezTo>
                <a:cubicBezTo>
                  <a:pt x="10660" y="18203"/>
                  <a:pt x="10630" y="18185"/>
                  <a:pt x="10606" y="18183"/>
                </a:cubicBezTo>
                <a:close/>
                <a:moveTo>
                  <a:pt x="15947" y="18186"/>
                </a:moveTo>
                <a:cubicBezTo>
                  <a:pt x="15902" y="18186"/>
                  <a:pt x="15881" y="18214"/>
                  <a:pt x="15849" y="18266"/>
                </a:cubicBezTo>
                <a:cubicBezTo>
                  <a:pt x="15806" y="18338"/>
                  <a:pt x="15721" y="18366"/>
                  <a:pt x="15627" y="18339"/>
                </a:cubicBezTo>
                <a:cubicBezTo>
                  <a:pt x="15544" y="18314"/>
                  <a:pt x="15398" y="18330"/>
                  <a:pt x="15303" y="18377"/>
                </a:cubicBezTo>
                <a:cubicBezTo>
                  <a:pt x="15178" y="18438"/>
                  <a:pt x="15107" y="18439"/>
                  <a:pt x="15043" y="18380"/>
                </a:cubicBezTo>
                <a:cubicBezTo>
                  <a:pt x="14889" y="18238"/>
                  <a:pt x="14666" y="18292"/>
                  <a:pt x="14584" y="18491"/>
                </a:cubicBezTo>
                <a:cubicBezTo>
                  <a:pt x="14540" y="18596"/>
                  <a:pt x="14525" y="18714"/>
                  <a:pt x="14550" y="18751"/>
                </a:cubicBezTo>
                <a:cubicBezTo>
                  <a:pt x="14611" y="18843"/>
                  <a:pt x="15045" y="18838"/>
                  <a:pt x="15107" y="18744"/>
                </a:cubicBezTo>
                <a:cubicBezTo>
                  <a:pt x="15139" y="18697"/>
                  <a:pt x="15219" y="18710"/>
                  <a:pt x="15326" y="18779"/>
                </a:cubicBezTo>
                <a:cubicBezTo>
                  <a:pt x="15429" y="18846"/>
                  <a:pt x="15539" y="18862"/>
                  <a:pt x="15612" y="18824"/>
                </a:cubicBezTo>
                <a:cubicBezTo>
                  <a:pt x="15677" y="18791"/>
                  <a:pt x="15801" y="18780"/>
                  <a:pt x="15883" y="18800"/>
                </a:cubicBezTo>
                <a:cubicBezTo>
                  <a:pt x="16000" y="18828"/>
                  <a:pt x="16030" y="18795"/>
                  <a:pt x="16030" y="18647"/>
                </a:cubicBezTo>
                <a:cubicBezTo>
                  <a:pt x="16030" y="18543"/>
                  <a:pt x="16062" y="18441"/>
                  <a:pt x="16101" y="18419"/>
                </a:cubicBezTo>
                <a:cubicBezTo>
                  <a:pt x="16207" y="18358"/>
                  <a:pt x="16377" y="18577"/>
                  <a:pt x="16324" y="18706"/>
                </a:cubicBezTo>
                <a:cubicBezTo>
                  <a:pt x="16298" y="18768"/>
                  <a:pt x="16311" y="18817"/>
                  <a:pt x="16354" y="18817"/>
                </a:cubicBezTo>
                <a:cubicBezTo>
                  <a:pt x="16397" y="18817"/>
                  <a:pt x="16433" y="18721"/>
                  <a:pt x="16433" y="18602"/>
                </a:cubicBezTo>
                <a:cubicBezTo>
                  <a:pt x="16433" y="18433"/>
                  <a:pt x="16378" y="18362"/>
                  <a:pt x="16177" y="18270"/>
                </a:cubicBezTo>
                <a:cubicBezTo>
                  <a:pt x="16060" y="18216"/>
                  <a:pt x="15992" y="18187"/>
                  <a:pt x="15947" y="18186"/>
                </a:cubicBezTo>
                <a:close/>
                <a:moveTo>
                  <a:pt x="12900" y="18301"/>
                </a:moveTo>
                <a:cubicBezTo>
                  <a:pt x="12773" y="18301"/>
                  <a:pt x="12646" y="18334"/>
                  <a:pt x="12618" y="18377"/>
                </a:cubicBezTo>
                <a:cubicBezTo>
                  <a:pt x="12583" y="18428"/>
                  <a:pt x="12534" y="18432"/>
                  <a:pt x="12471" y="18384"/>
                </a:cubicBezTo>
                <a:cubicBezTo>
                  <a:pt x="12418" y="18344"/>
                  <a:pt x="12134" y="18311"/>
                  <a:pt x="11842" y="18311"/>
                </a:cubicBezTo>
                <a:cubicBezTo>
                  <a:pt x="11329" y="18311"/>
                  <a:pt x="11309" y="18317"/>
                  <a:pt x="11269" y="18509"/>
                </a:cubicBezTo>
                <a:cubicBezTo>
                  <a:pt x="11214" y="18777"/>
                  <a:pt x="11256" y="18817"/>
                  <a:pt x="11582" y="18817"/>
                </a:cubicBezTo>
                <a:cubicBezTo>
                  <a:pt x="11764" y="18817"/>
                  <a:pt x="11877" y="18861"/>
                  <a:pt x="11909" y="18939"/>
                </a:cubicBezTo>
                <a:cubicBezTo>
                  <a:pt x="11955" y="19048"/>
                  <a:pt x="11967" y="19048"/>
                  <a:pt x="12034" y="18939"/>
                </a:cubicBezTo>
                <a:cubicBezTo>
                  <a:pt x="12074" y="18873"/>
                  <a:pt x="12172" y="18817"/>
                  <a:pt x="12256" y="18817"/>
                </a:cubicBezTo>
                <a:cubicBezTo>
                  <a:pt x="12339" y="18817"/>
                  <a:pt x="12432" y="18786"/>
                  <a:pt x="12459" y="18744"/>
                </a:cubicBezTo>
                <a:cubicBezTo>
                  <a:pt x="12536" y="18630"/>
                  <a:pt x="12660" y="18732"/>
                  <a:pt x="12663" y="18914"/>
                </a:cubicBezTo>
                <a:cubicBezTo>
                  <a:pt x="12665" y="19060"/>
                  <a:pt x="12672" y="19065"/>
                  <a:pt x="12746" y="18949"/>
                </a:cubicBezTo>
                <a:cubicBezTo>
                  <a:pt x="12791" y="18878"/>
                  <a:pt x="12891" y="18817"/>
                  <a:pt x="12968" y="18817"/>
                </a:cubicBezTo>
                <a:cubicBezTo>
                  <a:pt x="13045" y="18817"/>
                  <a:pt x="13150" y="18782"/>
                  <a:pt x="13198" y="18738"/>
                </a:cubicBezTo>
                <a:cubicBezTo>
                  <a:pt x="13260" y="18680"/>
                  <a:pt x="13298" y="18680"/>
                  <a:pt x="13337" y="18738"/>
                </a:cubicBezTo>
                <a:cubicBezTo>
                  <a:pt x="13429" y="18875"/>
                  <a:pt x="13544" y="18825"/>
                  <a:pt x="13544" y="18647"/>
                </a:cubicBezTo>
                <a:cubicBezTo>
                  <a:pt x="13544" y="18554"/>
                  <a:pt x="13581" y="18443"/>
                  <a:pt x="13627" y="18401"/>
                </a:cubicBezTo>
                <a:cubicBezTo>
                  <a:pt x="13733" y="18303"/>
                  <a:pt x="13463" y="18291"/>
                  <a:pt x="13329" y="18387"/>
                </a:cubicBezTo>
                <a:cubicBezTo>
                  <a:pt x="13272" y="18429"/>
                  <a:pt x="13215" y="18425"/>
                  <a:pt x="13183" y="18377"/>
                </a:cubicBezTo>
                <a:cubicBezTo>
                  <a:pt x="13154" y="18334"/>
                  <a:pt x="13027" y="18301"/>
                  <a:pt x="12900" y="18301"/>
                </a:cubicBezTo>
                <a:close/>
                <a:moveTo>
                  <a:pt x="14109" y="18301"/>
                </a:moveTo>
                <a:cubicBezTo>
                  <a:pt x="13923" y="18301"/>
                  <a:pt x="13760" y="18535"/>
                  <a:pt x="13830" y="18703"/>
                </a:cubicBezTo>
                <a:cubicBezTo>
                  <a:pt x="13883" y="18829"/>
                  <a:pt x="14304" y="18866"/>
                  <a:pt x="14380" y="18751"/>
                </a:cubicBezTo>
                <a:cubicBezTo>
                  <a:pt x="14467" y="18623"/>
                  <a:pt x="14273" y="18301"/>
                  <a:pt x="14109" y="18301"/>
                </a:cubicBezTo>
                <a:close/>
              </a:path>
            </a:pathLst>
          </a:custGeom>
          <a:ln w="25400"/>
        </p:spPr>
      </p:pic>
      <p:pic>
        <p:nvPicPr>
          <p:cNvPr id="11" name="Picture 10" descr="Picture 2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108" y="1013283"/>
            <a:ext cx="1192346" cy="845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4032282"/>
            <a:ext cx="7809796" cy="188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31293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ITS Readout - Radiation Load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9630590"/>
              </p:ext>
            </p:extLst>
          </p:nvPr>
        </p:nvGraphicFramePr>
        <p:xfrm>
          <a:off x="107950" y="908650"/>
          <a:ext cx="8712000" cy="403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6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120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5120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5120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51200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432000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Position respect to beam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solidFill>
                      <a:srgbClr val="C0000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Radiation levels (</a:t>
                      </a:r>
                      <a:r>
                        <a:rPr lang="en-US" sz="1600" dirty="0" smtClean="0">
                          <a:solidFill>
                            <a:srgbClr val="C0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total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)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r</a:t>
                      </a:r>
                      <a:endParaRPr lang="en-US" sz="160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z</a:t>
                      </a:r>
                      <a:endParaRPr lang="en-US" sz="160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Name</a:t>
                      </a:r>
                      <a:endParaRPr lang="en-US" sz="16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TID</a:t>
                      </a:r>
                      <a:endParaRPr lang="en-US" sz="1600" b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 MeV </a:t>
                      </a:r>
                      <a:r>
                        <a:rPr lang="en-US" sz="1600" b="0" dirty="0" err="1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neq</a:t>
                      </a:r>
                      <a:r>
                        <a:rPr lang="en-US" sz="1600" b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 fluence</a:t>
                      </a:r>
                      <a:endParaRPr lang="en-US" sz="1600" b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High energy hadron flux*</a:t>
                      </a:r>
                      <a:endParaRPr lang="en-US" sz="1600" b="1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Charged particle flux</a:t>
                      </a:r>
                      <a:endParaRPr lang="en-US" sz="1600" b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[cm]</a:t>
                      </a:r>
                      <a:endParaRPr lang="en-US" sz="160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[cm]</a:t>
                      </a:r>
                      <a:endParaRPr lang="en-US" sz="160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aseline="0" dirty="0" smtClean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[</a:t>
                      </a:r>
                      <a:r>
                        <a:rPr lang="en-US" sz="1600" b="0" dirty="0" err="1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krad</a:t>
                      </a:r>
                      <a:r>
                        <a:rPr lang="en-US" sz="1600" b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]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[cm</a:t>
                      </a:r>
                      <a:r>
                        <a:rPr lang="en-US" sz="1600" b="0" baseline="3000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-2</a:t>
                      </a:r>
                      <a:r>
                        <a:rPr lang="en-US" sz="1600" b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]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[kHz cm</a:t>
                      </a:r>
                      <a:r>
                        <a:rPr lang="en-US" sz="1600" b="0" baseline="3000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-2</a:t>
                      </a:r>
                      <a:r>
                        <a:rPr lang="en-US" sz="1600" b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]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[</a:t>
                      </a:r>
                      <a:r>
                        <a:rPr lang="en-US" sz="1600" b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kHz cm</a:t>
                      </a:r>
                      <a:r>
                        <a:rPr lang="en-US" sz="1600" b="0" baseline="3000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-2</a:t>
                      </a:r>
                      <a:r>
                        <a:rPr lang="en-US" sz="160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]</a:t>
                      </a:r>
                      <a:endParaRPr lang="en-US" sz="160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2.2</a:t>
                      </a:r>
                      <a:endParaRPr lang="en-US" sz="16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[-13.5 ÷ 13.5]</a:t>
                      </a:r>
                      <a:endParaRPr lang="en-US" sz="16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ITS L0</a:t>
                      </a:r>
                      <a:endParaRPr lang="en-US" sz="16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2734</a:t>
                      </a:r>
                      <a:endParaRPr lang="en-US" sz="16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1.7 × 10</a:t>
                      </a:r>
                      <a:r>
                        <a:rPr lang="en-US" sz="1600" baseline="3000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13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765 (770)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890 (910)</a:t>
                      </a:r>
                      <a:endParaRPr lang="en-US" sz="16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43</a:t>
                      </a:r>
                      <a:endParaRPr lang="en-US" sz="16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[-73.7 ÷ 73.7]</a:t>
                      </a:r>
                      <a:endParaRPr lang="en-US" sz="16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ITS L6</a:t>
                      </a:r>
                      <a:endParaRPr lang="en-US" sz="16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20</a:t>
                      </a:r>
                      <a:endParaRPr lang="en-US" sz="16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8.1 × 10</a:t>
                      </a:r>
                      <a:r>
                        <a:rPr lang="en-US" sz="1600" baseline="3000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11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3.4 (4.9)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4.5 (6.7)</a:t>
                      </a:r>
                      <a:endParaRPr lang="en-US" sz="16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79</a:t>
                      </a:r>
                      <a:endParaRPr lang="en-US" sz="16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[-260 ÷ 260]</a:t>
                      </a:r>
                      <a:endParaRPr lang="en-US" sz="16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TPC In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5.6</a:t>
                      </a:r>
                      <a:endParaRPr lang="en-US" sz="16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7.0 × 10</a:t>
                      </a:r>
                      <a:r>
                        <a:rPr lang="en-US" sz="1600" baseline="3000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11</a:t>
                      </a:r>
                      <a:endParaRPr lang="en-US" sz="1600" baseline="0" dirty="0" smtClean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1.35 (1.8)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1.7 (3.45)</a:t>
                      </a:r>
                      <a:endParaRPr lang="en-US" sz="16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baseline="0" dirty="0" smtClean="0">
                          <a:solidFill>
                            <a:srgbClr val="C0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100</a:t>
                      </a:r>
                      <a:endParaRPr lang="en-US" sz="1600" b="1" baseline="0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baseline="0" dirty="0" smtClean="0">
                          <a:solidFill>
                            <a:srgbClr val="C0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330</a:t>
                      </a:r>
                      <a:endParaRPr lang="en-US" sz="1600" b="1" baseline="0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baseline="0" dirty="0" smtClean="0">
                          <a:solidFill>
                            <a:srgbClr val="C0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RE</a:t>
                      </a:r>
                      <a:endParaRPr lang="en-US" sz="1600" b="1" baseline="0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baseline="0" dirty="0" smtClean="0">
                          <a:solidFill>
                            <a:srgbClr val="C0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≈ 5</a:t>
                      </a:r>
                      <a:endParaRPr lang="en-US" sz="1600" b="1" baseline="0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baseline="0" dirty="0" smtClean="0">
                          <a:solidFill>
                            <a:srgbClr val="C0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≈ 1.6 × 10</a:t>
                      </a:r>
                      <a:r>
                        <a:rPr lang="en-US" sz="1600" b="1" baseline="30000" dirty="0" smtClean="0">
                          <a:solidFill>
                            <a:srgbClr val="C0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11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baseline="0" dirty="0" smtClean="0">
                          <a:solidFill>
                            <a:srgbClr val="C0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0.86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baseline="0" dirty="0" smtClean="0">
                          <a:solidFill>
                            <a:srgbClr val="C0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1.7</a:t>
                      </a:r>
                      <a:endParaRPr lang="en-US" sz="1600" b="1" baseline="0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258</a:t>
                      </a:r>
                      <a:endParaRPr lang="en-US" sz="16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[-260 ÷ 260]</a:t>
                      </a:r>
                      <a:endParaRPr lang="en-US" sz="16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TPC Out</a:t>
                      </a:r>
                      <a:endParaRPr lang="en-US" sz="16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0.86</a:t>
                      </a:r>
                      <a:endParaRPr lang="en-US" sz="1600" b="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1.4 </a:t>
                      </a: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× 10</a:t>
                      </a:r>
                      <a:r>
                        <a:rPr lang="en-US" sz="1600" baseline="3000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11</a:t>
                      </a:r>
                      <a:endParaRPr lang="en-US" sz="1600" b="0" baseline="0" dirty="0" smtClean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0.27 (0.37)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0.2 (0.3)</a:t>
                      </a:r>
                      <a:endParaRPr lang="en-US" sz="1600" b="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290</a:t>
                      </a:r>
                      <a:endParaRPr lang="en-US" sz="16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[-290 ÷ 290]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TRD</a:t>
                      </a:r>
                      <a:endParaRPr lang="en-US" sz="16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0.6</a:t>
                      </a:r>
                      <a:endParaRPr lang="en-US" sz="16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1.2 </a:t>
                      </a: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× 10</a:t>
                      </a:r>
                      <a:r>
                        <a:rPr lang="en-US" sz="1600" baseline="3000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11</a:t>
                      </a:r>
                      <a:endParaRPr lang="en-US" sz="1600" b="0" baseline="0" dirty="0" smtClean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0.23 (0.31)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0.15 (0.23)</a:t>
                      </a:r>
                      <a:endParaRPr lang="en-US" sz="16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11848" y="4941210"/>
            <a:ext cx="8923632" cy="1152160"/>
          </a:xfrm>
          <a:prstGeom prst="rect">
            <a:avLst/>
          </a:prstGeom>
          <a:noFill/>
        </p:spPr>
        <p:txBody>
          <a:bodyPr wrap="square" lIns="36000" tIns="36000" rIns="36000" bIns="36000" rtlCol="0" anchor="t" anchorCtr="0">
            <a:noAutofit/>
          </a:bodyPr>
          <a:lstStyle/>
          <a:p>
            <a:pPr marL="92075" indent="-92075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TID &amp; fluence = (table 1 × 1.3</a:t>
            </a:r>
            <a:r>
              <a:rPr lang="en-US" sz="1200" baseline="-25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data taking efficiency</a:t>
            </a:r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 + Table 2 / 10</a:t>
            </a:r>
            <a:r>
              <a:rPr lang="en-US" sz="1200" baseline="-25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better vacuum</a:t>
            </a:r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) × </a:t>
            </a:r>
            <a:r>
              <a:rPr lang="en-US" sz="1200" b="1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10</a:t>
            </a:r>
            <a:r>
              <a:rPr lang="en-US" sz="1200" b="1" baseline="-25000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safety factor</a:t>
            </a:r>
            <a:endParaRPr lang="en-US" sz="1200" b="1" dirty="0" smtClean="0">
              <a:solidFill>
                <a:srgbClr val="C00000"/>
              </a:solidFill>
              <a:latin typeface="Calibri Light" panose="020F0302020204030204" pitchFamily="34" charset="0"/>
            </a:endParaRPr>
          </a:p>
          <a:p>
            <a:pPr marL="92075" indent="-92075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2"/>
                </a:solidFill>
                <a:latin typeface="Calibri Light" panose="020F0302020204030204" pitchFamily="34" charset="0"/>
              </a:rPr>
              <a:t>Safety factor of 10 on top of </a:t>
            </a:r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TID and </a:t>
            </a:r>
            <a:r>
              <a:rPr lang="en-US" sz="1200" dirty="0" err="1" smtClean="0">
                <a:solidFill>
                  <a:schemeClr val="tx2"/>
                </a:solidFill>
                <a:latin typeface="Calibri Light" panose="020F0302020204030204" pitchFamily="34" charset="0"/>
              </a:rPr>
              <a:t>fluence</a:t>
            </a:r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 calculated as in the above line.</a:t>
            </a:r>
            <a:endParaRPr lang="en-US" sz="1200" dirty="0">
              <a:solidFill>
                <a:schemeClr val="tx2"/>
              </a:solidFill>
              <a:latin typeface="Calibri Light" panose="020F0302020204030204" pitchFamily="34" charset="0"/>
            </a:endParaRPr>
          </a:p>
          <a:p>
            <a:pPr marL="92075" indent="-92075">
              <a:buFont typeface="Arial" panose="020B0604020202020204" pitchFamily="34" charset="0"/>
              <a:buChar char="•"/>
            </a:pPr>
            <a:r>
              <a:rPr lang="en-US" sz="12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Hadrons and charged particles as for 50 kHz </a:t>
            </a:r>
            <a:r>
              <a:rPr lang="en-US" sz="1200" b="1" dirty="0" err="1" smtClean="0">
                <a:solidFill>
                  <a:schemeClr val="tx2"/>
                </a:solidFill>
                <a:latin typeface="Calibri Light" panose="020F0302020204030204" pitchFamily="34" charset="0"/>
              </a:rPr>
              <a:t>Pb-Pb</a:t>
            </a:r>
            <a:r>
              <a:rPr lang="en-US" sz="12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 collisions</a:t>
            </a:r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 (table 1, worst case scenario).</a:t>
            </a:r>
          </a:p>
          <a:p>
            <a:pPr marL="92075" indent="-92075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2"/>
                </a:solidFill>
                <a:latin typeface="Calibri Light" panose="020F0302020204030204" pitchFamily="34" charset="0"/>
              </a:rPr>
              <a:t>The average value within the z span is reported first, in brackets the peak value within the z interval.</a:t>
            </a:r>
          </a:p>
          <a:p>
            <a:pPr marL="92075" indent="-92075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2"/>
                </a:solidFill>
                <a:latin typeface="Calibri Light" panose="020F0302020204030204" pitchFamily="34" charset="0"/>
              </a:rPr>
              <a:t> </a:t>
            </a:r>
            <a:r>
              <a:rPr lang="en-US" sz="1200" dirty="0">
                <a:solidFill>
                  <a:srgbClr val="C00000"/>
                </a:solidFill>
                <a:latin typeface="Calibri Light" panose="020F0302020204030204" pitchFamily="34" charset="0"/>
              </a:rPr>
              <a:t>*</a:t>
            </a:r>
            <a:r>
              <a:rPr lang="en-US" sz="1200" dirty="0">
                <a:solidFill>
                  <a:schemeClr val="tx2"/>
                </a:solidFill>
                <a:latin typeface="Calibri Light" panose="020F0302020204030204" pitchFamily="34" charset="0"/>
              </a:rPr>
              <a:t> Momentum &gt; 20 MeV.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300720" y="3717040"/>
            <a:ext cx="2375850" cy="2088210"/>
            <a:chOff x="6372350" y="4077090"/>
            <a:chExt cx="2375850" cy="2088210"/>
          </a:xfrm>
        </p:grpSpPr>
        <p:sp>
          <p:nvSpPr>
            <p:cNvPr id="6" name="Rounded Rectangle 5"/>
            <p:cNvSpPr/>
            <p:nvPr/>
          </p:nvSpPr>
          <p:spPr>
            <a:xfrm>
              <a:off x="6372350" y="4077090"/>
              <a:ext cx="576000" cy="288000"/>
            </a:xfrm>
            <a:prstGeom prst="roundRect">
              <a:avLst/>
            </a:prstGeom>
            <a:ln w="19050">
              <a:solidFill>
                <a:srgbClr val="C000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cxnSp>
          <p:nvCxnSpPr>
            <p:cNvPr id="7" name="Straight Connector 6"/>
            <p:cNvCxnSpPr>
              <a:stCxn id="6" idx="2"/>
              <a:endCxn id="8" idx="0"/>
            </p:cNvCxnSpPr>
            <p:nvPr/>
          </p:nvCxnSpPr>
          <p:spPr>
            <a:xfrm>
              <a:off x="6660350" y="4365090"/>
              <a:ext cx="1187725" cy="1224210"/>
            </a:xfrm>
            <a:prstGeom prst="line">
              <a:avLst/>
            </a:prstGeom>
            <a:ln w="19050">
              <a:solidFill>
                <a:srgbClr val="C0000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6947950" y="5589300"/>
              <a:ext cx="1800250" cy="576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200" b="1" dirty="0" smtClean="0">
                  <a:solidFill>
                    <a:schemeClr val="tx2"/>
                  </a:solidFill>
                  <a:latin typeface="Calibri Light" panose="020F0302020204030204" pitchFamily="34" charset="0"/>
                </a:rPr>
                <a:t>We will assume </a:t>
              </a:r>
              <a:r>
                <a:rPr lang="en-US" sz="1200" b="1" dirty="0" smtClean="0">
                  <a:solidFill>
                    <a:srgbClr val="C00000"/>
                  </a:solidFill>
                  <a:latin typeface="Calibri Light" panose="020F0302020204030204" pitchFamily="34" charset="0"/>
                </a:rPr>
                <a:t>1 kHz cm</a:t>
              </a:r>
              <a:r>
                <a:rPr lang="en-US" sz="1200" b="1" baseline="30000" dirty="0" smtClean="0">
                  <a:solidFill>
                    <a:srgbClr val="C00000"/>
                  </a:solidFill>
                  <a:latin typeface="Calibri Light" panose="020F0302020204030204" pitchFamily="34" charset="0"/>
                </a:rPr>
                <a:t>-2</a:t>
              </a:r>
              <a:r>
                <a:rPr lang="en-US" sz="1200" b="1" dirty="0" smtClean="0">
                  <a:solidFill>
                    <a:schemeClr val="tx2"/>
                  </a:solidFill>
                  <a:latin typeface="Calibri Light" panose="020F0302020204030204" pitchFamily="34" charset="0"/>
                </a:rPr>
                <a:t> for simplicity as baseline.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93090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Content Placeholder 6"/>
          <p:cNvSpPr txBox="1">
            <a:spLocks/>
          </p:cNvSpPr>
          <p:nvPr/>
        </p:nvSpPr>
        <p:spPr>
          <a:xfrm>
            <a:off x="4895208" y="5012246"/>
            <a:ext cx="4211949" cy="1441174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/>
              <a:t>The GBTx supports three frame types:</a:t>
            </a:r>
          </a:p>
          <a:p>
            <a:pPr lvl="1"/>
            <a:r>
              <a:rPr lang="en-US" sz="1400" b="1" i="1" dirty="0" smtClean="0">
                <a:solidFill>
                  <a:srgbClr val="FF0000"/>
                </a:solidFill>
              </a:rPr>
              <a:t>“GBT” Frame (3.28 Gb/s user bandwidth)</a:t>
            </a:r>
          </a:p>
          <a:p>
            <a:pPr lvl="1"/>
            <a:r>
              <a:rPr lang="en-US" sz="1400" b="1" i="1" dirty="0" smtClean="0"/>
              <a:t>“Wide Bus” Frame (3.52 Gb/s)</a:t>
            </a:r>
          </a:p>
          <a:p>
            <a:pPr lvl="1"/>
            <a:r>
              <a:rPr lang="en-US" sz="1400" b="1" i="1" dirty="0" smtClean="0"/>
              <a:t>“8B/10B” Frame (4.48 Gb/s)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GBT Frames include “Forward Error Correction”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ALICE DAQ – “Radiation Hard Optical Link Project” Architecture</a:t>
            </a:r>
            <a:endParaRPr lang="en-US" dirty="0"/>
          </a:p>
        </p:txBody>
      </p:sp>
      <p:sp>
        <p:nvSpPr>
          <p:cNvPr id="52" name="Rectangle 19"/>
          <p:cNvSpPr txBox="1">
            <a:spLocks noChangeArrowheads="1"/>
          </p:cNvSpPr>
          <p:nvPr/>
        </p:nvSpPr>
        <p:spPr bwMode="auto">
          <a:xfrm>
            <a:off x="70538" y="4511491"/>
            <a:ext cx="7452774" cy="1806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7013" indent="-227013" algn="l" rtl="0" eaLnBrk="0" fontAlgn="base" hangingPunct="0">
              <a:spcBef>
                <a:spcPct val="75000"/>
              </a:spcBef>
              <a:spcAft>
                <a:spcPct val="0"/>
              </a:spcAft>
              <a:buClr>
                <a:srgbClr val="CC3300"/>
              </a:buClr>
              <a:buSzPct val="133000"/>
              <a:buFont typeface="Wingdings" pitchFamily="2" charset="2"/>
              <a:buChar char="§"/>
              <a:defRPr sz="2800" i="1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628650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2pPr>
            <a:lvl3pPr marL="1089025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Char char="•"/>
              <a:defRPr sz="2000">
                <a:solidFill>
                  <a:schemeClr val="accent2"/>
                </a:solidFill>
                <a:latin typeface="+mn-lt"/>
              </a:defRPr>
            </a:lvl3pPr>
            <a:lvl4pPr marL="1489075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Char char="•"/>
              <a:defRPr sz="1800">
                <a:solidFill>
                  <a:schemeClr val="tx1"/>
                </a:solidFill>
                <a:latin typeface="+mn-lt"/>
              </a:defRPr>
            </a:lvl4pPr>
            <a:lvl5pPr marL="1941513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Char char="•"/>
              <a:defRPr sz="1800">
                <a:solidFill>
                  <a:schemeClr val="accent2"/>
                </a:solidFill>
                <a:latin typeface="+mn-lt"/>
              </a:defRPr>
            </a:lvl5pPr>
            <a:lvl6pPr marL="2398713" indent="-225425" algn="l" rtl="0" fontAlgn="base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Char char="•"/>
              <a:defRPr sz="1800">
                <a:solidFill>
                  <a:schemeClr val="accent2"/>
                </a:solidFill>
                <a:latin typeface="+mn-lt"/>
              </a:defRPr>
            </a:lvl6pPr>
            <a:lvl7pPr marL="2855913" indent="-225425" algn="l" rtl="0" fontAlgn="base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Char char="•"/>
              <a:defRPr sz="1800">
                <a:solidFill>
                  <a:schemeClr val="accent2"/>
                </a:solidFill>
                <a:latin typeface="+mn-lt"/>
              </a:defRPr>
            </a:lvl7pPr>
            <a:lvl8pPr marL="3313113" indent="-225425" algn="l" rtl="0" fontAlgn="base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Char char="•"/>
              <a:defRPr sz="1800">
                <a:solidFill>
                  <a:schemeClr val="accent2"/>
                </a:solidFill>
                <a:latin typeface="+mn-lt"/>
              </a:defRPr>
            </a:lvl8pPr>
            <a:lvl9pPr marL="3770313" indent="-225425" algn="l" rtl="0" fontAlgn="base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Char char="•"/>
              <a:defRPr sz="1800">
                <a:solidFill>
                  <a:schemeClr val="accent2"/>
                </a:solidFill>
                <a:latin typeface="+mn-lt"/>
              </a:defRPr>
            </a:lvl9pPr>
          </a:lstStyle>
          <a:p>
            <a:pPr marL="0" indent="0" eaLnBrk="1" hangingPunct="1">
              <a:lnSpc>
                <a:spcPct val="90000"/>
              </a:lnSpc>
              <a:buNone/>
            </a:pPr>
            <a:r>
              <a:rPr lang="en-US" sz="1800" i="0" kern="0" dirty="0" smtClean="0">
                <a:solidFill>
                  <a:srgbClr val="333399"/>
                </a:solidFill>
              </a:rPr>
              <a:t>Development </a:t>
            </a:r>
            <a:r>
              <a:rPr lang="en-US" sz="1800" i="0" kern="0" dirty="0">
                <a:solidFill>
                  <a:srgbClr val="333399"/>
                </a:solidFill>
              </a:rPr>
              <a:t>of </a:t>
            </a:r>
            <a:r>
              <a:rPr lang="en-US" sz="1800" i="0" kern="0" dirty="0" smtClean="0">
                <a:solidFill>
                  <a:srgbClr val="333399"/>
                </a:solidFill>
              </a:rPr>
              <a:t>a </a:t>
            </a:r>
            <a:r>
              <a:rPr lang="en-US" sz="1800" i="0" kern="0" dirty="0">
                <a:solidFill>
                  <a:srgbClr val="333399"/>
                </a:solidFill>
              </a:rPr>
              <a:t>high speed </a:t>
            </a:r>
            <a:r>
              <a:rPr lang="en-US" sz="1800" i="0" kern="0" dirty="0" smtClean="0">
                <a:solidFill>
                  <a:srgbClr val="333399"/>
                </a:solidFill>
              </a:rPr>
              <a:t>bi-directional </a:t>
            </a:r>
            <a:r>
              <a:rPr lang="en-US" sz="1800" i="0" kern="0" dirty="0">
                <a:solidFill>
                  <a:srgbClr val="333399"/>
                </a:solidFill>
              </a:rPr>
              <a:t>radiation hard optical </a:t>
            </a:r>
            <a:r>
              <a:rPr lang="en-US" sz="1800" i="0" kern="0" dirty="0" smtClean="0">
                <a:solidFill>
                  <a:srgbClr val="333399"/>
                </a:solidFill>
              </a:rPr>
              <a:t>link:</a:t>
            </a:r>
            <a:endParaRPr lang="en-US" sz="1800" i="0" kern="0" dirty="0">
              <a:solidFill>
                <a:srgbClr val="333399"/>
              </a:solidFill>
            </a:endParaRPr>
          </a:p>
          <a:p>
            <a:pPr marL="227013" marR="0" lvl="0" indent="-227013" algn="l" defTabSz="914400" rtl="0" eaLnBrk="1" fontAlgn="base" latinLnBrk="0" hangingPunct="1">
              <a:lnSpc>
                <a:spcPct val="90000"/>
              </a:lnSpc>
              <a:spcBef>
                <a:spcPct val="75000"/>
              </a:spcBef>
              <a:spcAft>
                <a:spcPct val="0"/>
              </a:spcAft>
              <a:buClr>
                <a:srgbClr val="CC3300"/>
              </a:buClr>
              <a:buSzPct val="133000"/>
              <a:buFont typeface="Wingdings" pitchFamily="2" charset="2"/>
              <a:buChar char="§"/>
              <a:tabLst/>
              <a:defRPr/>
            </a:pPr>
            <a:r>
              <a:rPr kumimoji="0" lang="en-GB" sz="1800" b="0" i="1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</a:rPr>
              <a:t>GBT project:</a:t>
            </a:r>
          </a:p>
          <a:p>
            <a:pPr marL="628650" marR="0" lvl="1" indent="-287338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SzTx/>
              <a:buFontTx/>
              <a:buChar char="•"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Rad-hard ASIC design</a:t>
            </a:r>
          </a:p>
          <a:p>
            <a:pPr marL="628650" marR="0" lvl="1" indent="-287338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SzTx/>
              <a:buFontTx/>
              <a:buChar char="•"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Verification</a:t>
            </a:r>
          </a:p>
          <a:p>
            <a:pPr marL="628650" marR="0" lvl="1" indent="-287338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SzTx/>
              <a:buFontTx/>
              <a:buChar char="•"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Functionality testing</a:t>
            </a:r>
          </a:p>
          <a:p>
            <a:pPr marL="628650" marR="0" lvl="1" indent="-287338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SzTx/>
              <a:buFontTx/>
              <a:buChar char="•"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Packaging</a:t>
            </a:r>
          </a:p>
        </p:txBody>
      </p:sp>
      <p:sp>
        <p:nvSpPr>
          <p:cNvPr id="53" name="Rectangle 19"/>
          <p:cNvSpPr txBox="1">
            <a:spLocks noChangeArrowheads="1"/>
          </p:cNvSpPr>
          <p:nvPr/>
        </p:nvSpPr>
        <p:spPr bwMode="auto">
          <a:xfrm>
            <a:off x="2414117" y="4946657"/>
            <a:ext cx="2562376" cy="1370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7013" indent="-227013" algn="l" rtl="0" eaLnBrk="0" fontAlgn="base" hangingPunct="0">
              <a:spcBef>
                <a:spcPct val="75000"/>
              </a:spcBef>
              <a:spcAft>
                <a:spcPct val="0"/>
              </a:spcAft>
              <a:buClr>
                <a:srgbClr val="CC3300"/>
              </a:buClr>
              <a:buSzPct val="133000"/>
              <a:buFont typeface="Wingdings" pitchFamily="2" charset="2"/>
              <a:buChar char="§"/>
              <a:defRPr sz="2800" i="1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628650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2pPr>
            <a:lvl3pPr marL="1089025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Char char="•"/>
              <a:defRPr sz="2000">
                <a:solidFill>
                  <a:schemeClr val="accent2"/>
                </a:solidFill>
                <a:latin typeface="+mn-lt"/>
              </a:defRPr>
            </a:lvl3pPr>
            <a:lvl4pPr marL="1489075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Char char="•"/>
              <a:defRPr sz="1800">
                <a:solidFill>
                  <a:schemeClr val="tx1"/>
                </a:solidFill>
                <a:latin typeface="+mn-lt"/>
              </a:defRPr>
            </a:lvl4pPr>
            <a:lvl5pPr marL="1941513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Char char="•"/>
              <a:defRPr sz="1800">
                <a:solidFill>
                  <a:schemeClr val="accent2"/>
                </a:solidFill>
                <a:latin typeface="+mn-lt"/>
              </a:defRPr>
            </a:lvl5pPr>
            <a:lvl6pPr marL="2398713" indent="-225425" algn="l" rtl="0" fontAlgn="base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Char char="•"/>
              <a:defRPr sz="1800">
                <a:solidFill>
                  <a:schemeClr val="accent2"/>
                </a:solidFill>
                <a:latin typeface="+mn-lt"/>
              </a:defRPr>
            </a:lvl6pPr>
            <a:lvl7pPr marL="2855913" indent="-225425" algn="l" rtl="0" fontAlgn="base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Char char="•"/>
              <a:defRPr sz="1800">
                <a:solidFill>
                  <a:schemeClr val="accent2"/>
                </a:solidFill>
                <a:latin typeface="+mn-lt"/>
              </a:defRPr>
            </a:lvl7pPr>
            <a:lvl8pPr marL="3313113" indent="-225425" algn="l" rtl="0" fontAlgn="base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Char char="•"/>
              <a:defRPr sz="1800">
                <a:solidFill>
                  <a:schemeClr val="accent2"/>
                </a:solidFill>
                <a:latin typeface="+mn-lt"/>
              </a:defRPr>
            </a:lvl8pPr>
            <a:lvl9pPr marL="3770313" indent="-225425" algn="l" rtl="0" fontAlgn="base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Char char="•"/>
              <a:defRPr sz="1800">
                <a:solidFill>
                  <a:schemeClr val="accent2"/>
                </a:solidFill>
                <a:latin typeface="+mn-lt"/>
              </a:defRPr>
            </a:lvl9pPr>
          </a:lstStyle>
          <a:p>
            <a:pPr marL="227013" marR="0" lvl="0" indent="-227013" algn="l" defTabSz="914400" rtl="0" eaLnBrk="1" fontAlgn="base" latinLnBrk="0" hangingPunct="1">
              <a:lnSpc>
                <a:spcPct val="90000"/>
              </a:lnSpc>
              <a:spcBef>
                <a:spcPct val="75000"/>
              </a:spcBef>
              <a:spcAft>
                <a:spcPct val="0"/>
              </a:spcAft>
              <a:buClr>
                <a:srgbClr val="CC3300"/>
              </a:buClr>
              <a:buSzPct val="133000"/>
              <a:buFont typeface="Wingdings" pitchFamily="2" charset="2"/>
              <a:buChar char="§"/>
              <a:tabLst/>
              <a:defRPr/>
            </a:pPr>
            <a:r>
              <a:rPr kumimoji="0" lang="en-GB" sz="1800" b="0" i="1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</a:rPr>
              <a:t>Versatile link project:</a:t>
            </a:r>
          </a:p>
          <a:p>
            <a:pPr marL="628650" marR="0" lvl="1" indent="-287338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SzTx/>
              <a:buFontTx/>
              <a:buChar char="•"/>
              <a:tabLst/>
              <a:defRPr/>
            </a:pPr>
            <a:r>
              <a:rPr kumimoji="0" lang="en-GB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Opto</a:t>
            </a: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-electronics</a:t>
            </a:r>
          </a:p>
          <a:p>
            <a:pPr marL="628650" marR="0" lvl="1" indent="-287338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SzTx/>
              <a:buFontTx/>
              <a:buChar char="•"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Radiation hardness</a:t>
            </a:r>
          </a:p>
          <a:p>
            <a:pPr marL="628650" marR="0" lvl="1" indent="-287338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SzTx/>
              <a:buFontTx/>
              <a:buChar char="•"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Functionality testing</a:t>
            </a:r>
          </a:p>
          <a:p>
            <a:pPr marL="628650" marR="0" lvl="1" indent="-287338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SzTx/>
              <a:buFontTx/>
              <a:buChar char="•"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Packaging</a:t>
            </a:r>
          </a:p>
        </p:txBody>
      </p:sp>
      <p:pic>
        <p:nvPicPr>
          <p:cNvPr id="62" name="Picture 6" descr="GBT13v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907817"/>
            <a:ext cx="7772400" cy="31115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3" name="AutoShape 8"/>
          <p:cNvSpPr>
            <a:spLocks/>
          </p:cNvSpPr>
          <p:nvPr/>
        </p:nvSpPr>
        <p:spPr bwMode="auto">
          <a:xfrm rot="5400000" flipV="1">
            <a:off x="4417219" y="-258505"/>
            <a:ext cx="233362" cy="2209800"/>
          </a:xfrm>
          <a:prstGeom prst="leftBrace">
            <a:avLst>
              <a:gd name="adj1" fmla="val 78912"/>
              <a:gd name="adj2" fmla="val 50000"/>
            </a:avLst>
          </a:prstGeom>
          <a:noFill/>
          <a:ln w="9525">
            <a:solidFill>
              <a:srgbClr val="99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" name="Text Box 9"/>
          <p:cNvSpPr txBox="1">
            <a:spLocks noChangeArrowheads="1"/>
          </p:cNvSpPr>
          <p:nvPr/>
        </p:nvSpPr>
        <p:spPr bwMode="auto">
          <a:xfrm>
            <a:off x="3429000" y="456853"/>
            <a:ext cx="258115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 sz="1400" dirty="0">
                <a:solidFill>
                  <a:srgbClr val="0070C0"/>
                </a:solidFill>
                <a:latin typeface="Comic Sans MS" panose="030F0702030302020204" pitchFamily="66" charset="0"/>
              </a:rPr>
              <a:t>Versatile optical link project</a:t>
            </a:r>
          </a:p>
        </p:txBody>
      </p:sp>
      <p:sp>
        <p:nvSpPr>
          <p:cNvPr id="65" name="AutoShape 10"/>
          <p:cNvSpPr>
            <a:spLocks/>
          </p:cNvSpPr>
          <p:nvPr/>
        </p:nvSpPr>
        <p:spPr bwMode="auto">
          <a:xfrm rot="5400000" flipV="1">
            <a:off x="3086100" y="1022117"/>
            <a:ext cx="152400" cy="990600"/>
          </a:xfrm>
          <a:prstGeom prst="leftBrace">
            <a:avLst>
              <a:gd name="adj1" fmla="val 54167"/>
              <a:gd name="adj2" fmla="val 50000"/>
            </a:avLst>
          </a:prstGeom>
          <a:noFill/>
          <a:ln w="9525">
            <a:solidFill>
              <a:srgbClr val="99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" name="Text Box 11"/>
          <p:cNvSpPr txBox="1">
            <a:spLocks noChangeArrowheads="1"/>
          </p:cNvSpPr>
          <p:nvPr/>
        </p:nvSpPr>
        <p:spPr bwMode="auto">
          <a:xfrm>
            <a:off x="2590800" y="1212617"/>
            <a:ext cx="122020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 sz="1400" dirty="0">
                <a:solidFill>
                  <a:srgbClr val="0070C0"/>
                </a:solidFill>
                <a:latin typeface="Comic Sans MS" panose="030F0702030302020204" pitchFamily="66" charset="0"/>
              </a:rPr>
              <a:t>GBT project</a:t>
            </a:r>
          </a:p>
        </p:txBody>
      </p:sp>
      <p:sp>
        <p:nvSpPr>
          <p:cNvPr id="67" name="Text Box 12"/>
          <p:cNvSpPr txBox="1">
            <a:spLocks noChangeArrowheads="1"/>
          </p:cNvSpPr>
          <p:nvPr/>
        </p:nvSpPr>
        <p:spPr bwMode="auto">
          <a:xfrm>
            <a:off x="5334000" y="899880"/>
            <a:ext cx="122020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 sz="1400" dirty="0">
                <a:solidFill>
                  <a:srgbClr val="0070C0"/>
                </a:solidFill>
                <a:latin typeface="Comic Sans MS" panose="030F0702030302020204" pitchFamily="66" charset="0"/>
              </a:rPr>
              <a:t>GBT project</a:t>
            </a:r>
          </a:p>
        </p:txBody>
      </p:sp>
      <p:sp>
        <p:nvSpPr>
          <p:cNvPr id="68" name="AutoShape 13"/>
          <p:cNvSpPr>
            <a:spLocks/>
          </p:cNvSpPr>
          <p:nvPr/>
        </p:nvSpPr>
        <p:spPr bwMode="auto">
          <a:xfrm rot="5400000" flipV="1">
            <a:off x="5778500" y="1047517"/>
            <a:ext cx="152400" cy="330200"/>
          </a:xfrm>
          <a:prstGeom prst="leftBrace">
            <a:avLst>
              <a:gd name="adj1" fmla="val 18056"/>
              <a:gd name="adj2" fmla="val 50000"/>
            </a:avLst>
          </a:prstGeom>
          <a:noFill/>
          <a:ln w="9525">
            <a:solidFill>
              <a:srgbClr val="99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" name="Line 16"/>
          <p:cNvSpPr>
            <a:spLocks noChangeShapeType="1"/>
          </p:cNvSpPr>
          <p:nvPr/>
        </p:nvSpPr>
        <p:spPr bwMode="auto">
          <a:xfrm>
            <a:off x="6019800" y="1403117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8847" y="3438249"/>
            <a:ext cx="1960793" cy="423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sz="1100" b="1" dirty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On-Detector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sz="1050" dirty="0" smtClean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Radiation Hard Electronics</a:t>
            </a:r>
            <a:endParaRPr lang="en-GB" sz="1050" dirty="0">
              <a:solidFill>
                <a:schemeClr val="tx2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6660538" y="3335647"/>
            <a:ext cx="2492990" cy="423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sz="1100" b="1" dirty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Off-Detector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sz="1050" dirty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Commercial Off-The-Shelf (</a:t>
            </a:r>
            <a:r>
              <a:rPr lang="en-GB" sz="1050" dirty="0" smtClean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COTS)</a:t>
            </a:r>
            <a:endParaRPr lang="en-GB" sz="1050" dirty="0">
              <a:solidFill>
                <a:schemeClr val="tx2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2824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extBox 104"/>
          <p:cNvSpPr txBox="1"/>
          <p:nvPr/>
        </p:nvSpPr>
        <p:spPr>
          <a:xfrm>
            <a:off x="107010" y="476590"/>
            <a:ext cx="8927530" cy="5832810"/>
          </a:xfrm>
          <a:prstGeom prst="rect">
            <a:avLst/>
          </a:prstGeom>
          <a:noFill/>
          <a:ln>
            <a:noFill/>
          </a:ln>
        </p:spPr>
        <p:txBody>
          <a:bodyPr wrap="square" lIns="72000" tIns="36000" rIns="72000" bIns="36000" rtlCol="0" anchor="t" anchorCtr="0">
            <a:noAutofit/>
          </a:bodyPr>
          <a:lstStyle/>
          <a:p>
            <a:pPr marL="179388" indent="-179388" defTabSz="519113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Direct connections to sensors control, clock and data lines.</a:t>
            </a:r>
          </a:p>
          <a:p>
            <a:pPr marL="179388" indent="-179388" defTabSz="519113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Fiber optic connection toward the CRU using the GBT chipset (3 GBTx + 1 GBT-SCA chip).</a:t>
            </a:r>
          </a:p>
          <a:p>
            <a:pPr marL="179388" indent="-179388" defTabSz="519113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CAN bus as backup path to the DCS system (main path through CRU and GBT).</a:t>
            </a:r>
            <a:endParaRPr lang="en-US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pic>
        <p:nvPicPr>
          <p:cNvPr id="48" name="Picture 47" descr="LinkOverview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06" r="36273" b="23084"/>
          <a:stretch/>
        </p:blipFill>
        <p:spPr>
          <a:xfrm>
            <a:off x="5411036" y="4524827"/>
            <a:ext cx="1872000" cy="792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00"/>
          <a:stretch/>
        </p:blipFill>
        <p:spPr>
          <a:xfrm>
            <a:off x="5364110" y="3606887"/>
            <a:ext cx="1908000" cy="845820"/>
          </a:xfrm>
          <a:prstGeom prst="rect">
            <a:avLst/>
          </a:prstGeom>
        </p:spPr>
      </p:pic>
      <p:pic>
        <p:nvPicPr>
          <p:cNvPr id="88" name="Picture 87" descr="LinkOverview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06" r="36271" b="23084"/>
          <a:stretch/>
        </p:blipFill>
        <p:spPr>
          <a:xfrm>
            <a:off x="5400114" y="2699773"/>
            <a:ext cx="1872000" cy="792000"/>
          </a:xfrm>
          <a:prstGeom prst="rect">
            <a:avLst/>
          </a:prstGeom>
        </p:spPr>
      </p:pic>
      <p:sp>
        <p:nvSpPr>
          <p:cNvPr id="107" name="Left Arrow 106"/>
          <p:cNvSpPr/>
          <p:nvPr/>
        </p:nvSpPr>
        <p:spPr>
          <a:xfrm>
            <a:off x="7261409" y="2771783"/>
            <a:ext cx="1367950" cy="432000"/>
          </a:xfrm>
          <a:prstGeom prst="leftArrow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bg1"/>
                </a:solidFill>
              </a:rPr>
              <a:t>Control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108" name="Right Arrow 107"/>
          <p:cNvSpPr/>
          <p:nvPr/>
        </p:nvSpPr>
        <p:spPr>
          <a:xfrm>
            <a:off x="7308380" y="3131833"/>
            <a:ext cx="1368190" cy="43200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Data @ 3.2 Gb/s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109" name="Right Arrow 108"/>
          <p:cNvSpPr/>
          <p:nvPr/>
        </p:nvSpPr>
        <p:spPr>
          <a:xfrm>
            <a:off x="7308380" y="4068023"/>
            <a:ext cx="1368190" cy="43200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Data @ 3.2 Gb/s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110" name="Right Arrow 109"/>
          <p:cNvSpPr/>
          <p:nvPr/>
        </p:nvSpPr>
        <p:spPr>
          <a:xfrm>
            <a:off x="7308380" y="4932143"/>
            <a:ext cx="1368190" cy="432000"/>
          </a:xfrm>
          <a:prstGeom prst="rightArrow">
            <a:avLst/>
          </a:prstGeom>
          <a:pattFill prst="wdDnDiag">
            <a:fgClr>
              <a:srgbClr val="FFC00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Available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38" name="Left Arrow 37"/>
          <p:cNvSpPr/>
          <p:nvPr/>
        </p:nvSpPr>
        <p:spPr>
          <a:xfrm>
            <a:off x="7236370" y="4572033"/>
            <a:ext cx="1367950" cy="432000"/>
          </a:xfrm>
          <a:prstGeom prst="leftArrow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bg1"/>
                </a:solidFill>
              </a:rPr>
              <a:t>Trigger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247" name="Right Arrow 246"/>
          <p:cNvSpPr/>
          <p:nvPr/>
        </p:nvSpPr>
        <p:spPr>
          <a:xfrm>
            <a:off x="7308380" y="3660657"/>
            <a:ext cx="1368190" cy="43200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Data @ 3.2 Gb/s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3924010" y="2796477"/>
            <a:ext cx="720000" cy="720000"/>
            <a:chOff x="1691600" y="836800"/>
            <a:chExt cx="813258" cy="813258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1691600" y="836800"/>
              <a:ext cx="813258" cy="813258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1792864" y="1039870"/>
              <a:ext cx="542170" cy="474401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900" b="1" dirty="0" smtClean="0">
                  <a:solidFill>
                    <a:schemeClr val="bg1"/>
                  </a:solidFill>
                </a:rPr>
                <a:t>GBTx</a:t>
              </a:r>
              <a:endParaRPr lang="en-US" sz="2000" b="1" dirty="0" smtClean="0">
                <a:solidFill>
                  <a:schemeClr val="bg1"/>
                </a:solidFill>
              </a:endParaRPr>
            </a:p>
          </p:txBody>
        </p:sp>
      </p:grpSp>
      <p:cxnSp>
        <p:nvCxnSpPr>
          <p:cNvPr id="8" name="Straight Connector 7"/>
          <p:cNvCxnSpPr/>
          <p:nvPr/>
        </p:nvCxnSpPr>
        <p:spPr>
          <a:xfrm>
            <a:off x="4644010" y="3084517"/>
            <a:ext cx="648090" cy="0"/>
          </a:xfrm>
          <a:prstGeom prst="line">
            <a:avLst/>
          </a:prstGeom>
          <a:ln w="31750">
            <a:solidFill>
              <a:schemeClr val="accent5">
                <a:lumMod val="50000"/>
              </a:schemeClr>
            </a:solidFill>
            <a:headEnd type="triangl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H="1">
            <a:off x="4644011" y="3276843"/>
            <a:ext cx="648089" cy="0"/>
          </a:xfrm>
          <a:prstGeom prst="line">
            <a:avLst/>
          </a:prstGeom>
          <a:ln w="31750">
            <a:solidFill>
              <a:srgbClr val="FFC000"/>
            </a:solidFill>
            <a:headEnd type="triangl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8" name="Group 67"/>
          <p:cNvGrpSpPr/>
          <p:nvPr/>
        </p:nvGrpSpPr>
        <p:grpSpPr>
          <a:xfrm>
            <a:off x="3923910" y="3732707"/>
            <a:ext cx="720000" cy="720000"/>
            <a:chOff x="1691600" y="836800"/>
            <a:chExt cx="813258" cy="813258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1691600" y="836800"/>
              <a:ext cx="813258" cy="813258"/>
            </a:xfrm>
            <a:prstGeom prst="rect">
              <a:avLst/>
            </a:prstGeom>
          </p:spPr>
        </p:pic>
        <p:sp>
          <p:nvSpPr>
            <p:cNvPr id="70" name="TextBox 69"/>
            <p:cNvSpPr txBox="1"/>
            <p:nvPr/>
          </p:nvSpPr>
          <p:spPr>
            <a:xfrm>
              <a:off x="1792864" y="1039870"/>
              <a:ext cx="542170" cy="474401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900" b="1" dirty="0" smtClean="0">
                  <a:solidFill>
                    <a:schemeClr val="bg1"/>
                  </a:solidFill>
                </a:rPr>
                <a:t>GBTx</a:t>
              </a:r>
              <a:endParaRPr lang="en-US" sz="2000" b="1" dirty="0" smtClean="0">
                <a:solidFill>
                  <a:schemeClr val="bg1"/>
                </a:solidFill>
              </a:endParaRPr>
            </a:p>
          </p:txBody>
        </p:sp>
      </p:grpSp>
      <p:cxnSp>
        <p:nvCxnSpPr>
          <p:cNvPr id="71" name="Straight Connector 70"/>
          <p:cNvCxnSpPr/>
          <p:nvPr/>
        </p:nvCxnSpPr>
        <p:spPr>
          <a:xfrm flipH="1">
            <a:off x="4644010" y="3948637"/>
            <a:ext cx="648089" cy="0"/>
          </a:xfrm>
          <a:prstGeom prst="line">
            <a:avLst/>
          </a:prstGeom>
          <a:ln w="31750">
            <a:solidFill>
              <a:srgbClr val="FFC000"/>
            </a:solidFill>
            <a:headEnd type="triangl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4644010" y="5100797"/>
            <a:ext cx="648090" cy="0"/>
          </a:xfrm>
          <a:prstGeom prst="line">
            <a:avLst/>
          </a:prstGeom>
          <a:ln w="31750">
            <a:solidFill>
              <a:srgbClr val="FF00FF"/>
            </a:solidFill>
            <a:headEnd type="triangl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5" name="Group 74"/>
          <p:cNvGrpSpPr/>
          <p:nvPr/>
        </p:nvGrpSpPr>
        <p:grpSpPr>
          <a:xfrm>
            <a:off x="3923910" y="4596727"/>
            <a:ext cx="720000" cy="720000"/>
            <a:chOff x="1691600" y="836800"/>
            <a:chExt cx="813258" cy="813258"/>
          </a:xfrm>
        </p:grpSpPr>
        <p:pic>
          <p:nvPicPr>
            <p:cNvPr id="76" name="Picture 7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1691600" y="836800"/>
              <a:ext cx="813258" cy="813258"/>
            </a:xfrm>
            <a:prstGeom prst="rect">
              <a:avLst/>
            </a:prstGeom>
          </p:spPr>
        </p:pic>
        <p:sp>
          <p:nvSpPr>
            <p:cNvPr id="77" name="TextBox 76"/>
            <p:cNvSpPr txBox="1"/>
            <p:nvPr/>
          </p:nvSpPr>
          <p:spPr>
            <a:xfrm>
              <a:off x="1792864" y="1039870"/>
              <a:ext cx="542170" cy="474401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900" b="1" dirty="0" smtClean="0">
                  <a:solidFill>
                    <a:schemeClr val="bg1"/>
                  </a:solidFill>
                </a:rPr>
                <a:t>GBTx</a:t>
              </a:r>
              <a:endParaRPr lang="en-US" sz="2000" b="1" dirty="0" smtClean="0">
                <a:solidFill>
                  <a:schemeClr val="bg1"/>
                </a:solidFill>
              </a:endParaRPr>
            </a:p>
          </p:txBody>
        </p:sp>
      </p:grpSp>
      <p:grpSp>
        <p:nvGrpSpPr>
          <p:cNvPr id="226" name="Group 225"/>
          <p:cNvGrpSpPr/>
          <p:nvPr/>
        </p:nvGrpSpPr>
        <p:grpSpPr>
          <a:xfrm>
            <a:off x="4679916" y="4164667"/>
            <a:ext cx="612184" cy="689838"/>
            <a:chOff x="4391876" y="5445280"/>
            <a:chExt cx="612184" cy="689838"/>
          </a:xfrm>
        </p:grpSpPr>
        <p:cxnSp>
          <p:nvCxnSpPr>
            <p:cNvPr id="74" name="Straight Connector 73"/>
            <p:cNvCxnSpPr/>
            <p:nvPr/>
          </p:nvCxnSpPr>
          <p:spPr>
            <a:xfrm flipH="1">
              <a:off x="4391876" y="6135118"/>
              <a:ext cx="288138" cy="0"/>
            </a:xfrm>
            <a:prstGeom prst="line">
              <a:avLst/>
            </a:prstGeom>
            <a:ln w="31750" cap="rnd">
              <a:solidFill>
                <a:srgbClr val="FFC000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flipH="1">
              <a:off x="4680014" y="5445280"/>
              <a:ext cx="324046" cy="0"/>
            </a:xfrm>
            <a:prstGeom prst="line">
              <a:avLst/>
            </a:prstGeom>
            <a:ln w="31750" cap="rnd">
              <a:solidFill>
                <a:srgbClr val="FFC000"/>
              </a:solidFill>
              <a:headEnd type="triangl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4680014" y="5445280"/>
              <a:ext cx="0" cy="689838"/>
            </a:xfrm>
            <a:prstGeom prst="line">
              <a:avLst/>
            </a:prstGeom>
            <a:ln w="31750" cap="rnd">
              <a:solidFill>
                <a:srgbClr val="FFC000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/>
          <p:cNvGrpSpPr/>
          <p:nvPr/>
        </p:nvGrpSpPr>
        <p:grpSpPr>
          <a:xfrm>
            <a:off x="3275820" y="2843823"/>
            <a:ext cx="576102" cy="504040"/>
            <a:chOff x="2915769" y="2204860"/>
            <a:chExt cx="576102" cy="504040"/>
          </a:xfrm>
        </p:grpSpPr>
        <p:cxnSp>
          <p:nvCxnSpPr>
            <p:cNvPr id="40" name="Straight Connector 39"/>
            <p:cNvCxnSpPr/>
            <p:nvPr/>
          </p:nvCxnSpPr>
          <p:spPr>
            <a:xfrm flipH="1">
              <a:off x="2915769" y="2708900"/>
              <a:ext cx="576000" cy="0"/>
            </a:xfrm>
            <a:prstGeom prst="line">
              <a:avLst/>
            </a:prstGeom>
            <a:ln w="31750">
              <a:solidFill>
                <a:srgbClr val="FFC000"/>
              </a:solidFill>
              <a:headEnd type="triangl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>
              <a:off x="2915870" y="2492900"/>
              <a:ext cx="576000" cy="216000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b="1" dirty="0" smtClean="0">
                  <a:solidFill>
                    <a:schemeClr val="tx2"/>
                  </a:solidFill>
                </a:rPr>
                <a:t>3.2 Gb/s</a:t>
              </a:r>
            </a:p>
          </p:txBody>
        </p:sp>
        <p:cxnSp>
          <p:nvCxnSpPr>
            <p:cNvPr id="50" name="Straight Connector 49"/>
            <p:cNvCxnSpPr/>
            <p:nvPr/>
          </p:nvCxnSpPr>
          <p:spPr>
            <a:xfrm flipH="1">
              <a:off x="2915770" y="2420860"/>
              <a:ext cx="576000" cy="0"/>
            </a:xfrm>
            <a:prstGeom prst="line">
              <a:avLst/>
            </a:prstGeom>
            <a:ln w="31750">
              <a:solidFill>
                <a:schemeClr val="accent5">
                  <a:lumMod val="50000"/>
                </a:schemeClr>
              </a:solidFill>
              <a:headEnd type="none" w="med" len="med"/>
              <a:tailEnd type="triangl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/>
            <p:cNvSpPr txBox="1"/>
            <p:nvPr/>
          </p:nvSpPr>
          <p:spPr>
            <a:xfrm>
              <a:off x="2915871" y="2204860"/>
              <a:ext cx="576000" cy="216000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b="1" dirty="0" smtClean="0">
                  <a:solidFill>
                    <a:schemeClr val="tx2"/>
                  </a:solidFill>
                </a:rPr>
                <a:t>3.2 Gb/s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3275820" y="3851933"/>
            <a:ext cx="576101" cy="216000"/>
            <a:chOff x="2915769" y="2492900"/>
            <a:chExt cx="576101" cy="216000"/>
          </a:xfrm>
        </p:grpSpPr>
        <p:cxnSp>
          <p:nvCxnSpPr>
            <p:cNvPr id="53" name="Straight Connector 52"/>
            <p:cNvCxnSpPr/>
            <p:nvPr/>
          </p:nvCxnSpPr>
          <p:spPr>
            <a:xfrm flipH="1">
              <a:off x="2915769" y="2708900"/>
              <a:ext cx="576000" cy="0"/>
            </a:xfrm>
            <a:prstGeom prst="line">
              <a:avLst/>
            </a:prstGeom>
            <a:ln w="31750">
              <a:solidFill>
                <a:srgbClr val="FFC000"/>
              </a:solidFill>
              <a:headEnd type="triangl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/>
            <p:cNvSpPr txBox="1"/>
            <p:nvPr/>
          </p:nvSpPr>
          <p:spPr>
            <a:xfrm>
              <a:off x="2915870" y="2492900"/>
              <a:ext cx="576000" cy="216000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b="1" dirty="0" smtClean="0">
                  <a:solidFill>
                    <a:schemeClr val="tx2"/>
                  </a:solidFill>
                </a:rPr>
                <a:t>3.2 Gb/s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3275820" y="4572033"/>
            <a:ext cx="576102" cy="504040"/>
            <a:chOff x="2915769" y="2204860"/>
            <a:chExt cx="576102" cy="504040"/>
          </a:xfrm>
        </p:grpSpPr>
        <p:cxnSp>
          <p:nvCxnSpPr>
            <p:cNvPr id="58" name="Straight Connector 57"/>
            <p:cNvCxnSpPr/>
            <p:nvPr/>
          </p:nvCxnSpPr>
          <p:spPr>
            <a:xfrm flipH="1">
              <a:off x="2915769" y="2708900"/>
              <a:ext cx="576000" cy="0"/>
            </a:xfrm>
            <a:prstGeom prst="line">
              <a:avLst/>
            </a:prstGeom>
            <a:ln w="28575">
              <a:solidFill>
                <a:srgbClr val="FFC000"/>
              </a:solidFill>
              <a:headEnd type="triangl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/>
            <p:cNvSpPr txBox="1"/>
            <p:nvPr/>
          </p:nvSpPr>
          <p:spPr>
            <a:xfrm>
              <a:off x="2915870" y="2492900"/>
              <a:ext cx="576000" cy="216000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b="1" dirty="0" smtClean="0">
                  <a:solidFill>
                    <a:schemeClr val="tx2"/>
                  </a:solidFill>
                </a:rPr>
                <a:t>3.2 Gb/s</a:t>
              </a:r>
            </a:p>
          </p:txBody>
        </p:sp>
        <p:cxnSp>
          <p:nvCxnSpPr>
            <p:cNvPr id="60" name="Straight Connector 59"/>
            <p:cNvCxnSpPr/>
            <p:nvPr/>
          </p:nvCxnSpPr>
          <p:spPr>
            <a:xfrm flipH="1">
              <a:off x="2915770" y="2420860"/>
              <a:ext cx="576000" cy="0"/>
            </a:xfrm>
            <a:prstGeom prst="line">
              <a:avLst/>
            </a:prstGeom>
            <a:ln w="28575">
              <a:solidFill>
                <a:srgbClr val="FF00FF"/>
              </a:solidFill>
              <a:headEnd type="none" w="med" len="med"/>
              <a:tailEnd type="triangl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/>
            <p:cNvSpPr txBox="1"/>
            <p:nvPr/>
          </p:nvSpPr>
          <p:spPr>
            <a:xfrm>
              <a:off x="2915871" y="2204860"/>
              <a:ext cx="576000" cy="216000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b="1" dirty="0" smtClean="0">
                  <a:solidFill>
                    <a:schemeClr val="tx2"/>
                  </a:solidFill>
                </a:rPr>
                <a:t>3.2 Gb/s</a:t>
              </a: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1763610" y="2906956"/>
            <a:ext cx="1368160" cy="2232000"/>
            <a:chOff x="1905657" y="1931470"/>
            <a:chExt cx="1368160" cy="2232000"/>
          </a:xfrm>
        </p:grpSpPr>
        <p:grpSp>
          <p:nvGrpSpPr>
            <p:cNvPr id="84" name="Group 83"/>
            <p:cNvGrpSpPr/>
            <p:nvPr/>
          </p:nvGrpSpPr>
          <p:grpSpPr>
            <a:xfrm>
              <a:off x="2193761" y="2411434"/>
              <a:ext cx="792000" cy="792000"/>
              <a:chOff x="1977571" y="683354"/>
              <a:chExt cx="792000" cy="792000"/>
            </a:xfrm>
          </p:grpSpPr>
          <p:pic>
            <p:nvPicPr>
              <p:cNvPr id="91" name="Picture 90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17" t="25585" r="26199" b="22031"/>
              <a:stretch/>
            </p:blipFill>
            <p:spPr>
              <a:xfrm>
                <a:off x="1977571" y="683354"/>
                <a:ext cx="792000" cy="792000"/>
              </a:xfrm>
              <a:prstGeom prst="rect">
                <a:avLst/>
              </a:prstGeom>
            </p:spPr>
          </p:pic>
          <p:sp>
            <p:nvSpPr>
              <p:cNvPr id="92" name="TextBox 91"/>
              <p:cNvSpPr txBox="1"/>
              <p:nvPr/>
            </p:nvSpPr>
            <p:spPr>
              <a:xfrm>
                <a:off x="2063707" y="867276"/>
                <a:ext cx="631951" cy="401168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 anchor="ctr" anchorCtr="0">
                <a:noAutofit/>
              </a:bodyPr>
              <a:lstStyle/>
              <a:p>
                <a:pPr algn="ctr"/>
                <a:r>
                  <a:rPr lang="en-US" sz="800" b="1" dirty="0" smtClean="0">
                    <a:solidFill>
                      <a:schemeClr val="bg1"/>
                    </a:solidFill>
                  </a:rPr>
                  <a:t>SRAM</a:t>
                </a:r>
              </a:p>
              <a:p>
                <a:pPr algn="ctr"/>
                <a:r>
                  <a:rPr lang="en-US" sz="1400" b="1" dirty="0" smtClean="0">
                    <a:solidFill>
                      <a:schemeClr val="bg1"/>
                    </a:solidFill>
                  </a:rPr>
                  <a:t>FPGA</a:t>
                </a:r>
                <a:endParaRPr lang="en-US" sz="2000" b="1" dirty="0" smtClean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85" name="Group 84"/>
            <p:cNvGrpSpPr/>
            <p:nvPr/>
          </p:nvGrpSpPr>
          <p:grpSpPr>
            <a:xfrm>
              <a:off x="2373931" y="3344567"/>
              <a:ext cx="396000" cy="396000"/>
              <a:chOff x="2047642" y="235714"/>
              <a:chExt cx="792000" cy="792000"/>
            </a:xfrm>
          </p:grpSpPr>
          <p:pic>
            <p:nvPicPr>
              <p:cNvPr id="89" name="Picture 88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31" t="24983" r="26186" b="22634"/>
              <a:stretch/>
            </p:blipFill>
            <p:spPr>
              <a:xfrm>
                <a:off x="2047642" y="235714"/>
                <a:ext cx="792000" cy="792000"/>
              </a:xfrm>
              <a:prstGeom prst="rect">
                <a:avLst/>
              </a:prstGeom>
            </p:spPr>
          </p:pic>
          <p:sp>
            <p:nvSpPr>
              <p:cNvPr id="90" name="TextBox 89"/>
              <p:cNvSpPr txBox="1"/>
              <p:nvPr/>
            </p:nvSpPr>
            <p:spPr>
              <a:xfrm>
                <a:off x="2119682" y="325994"/>
                <a:ext cx="646900" cy="576080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 anchor="ctr" anchorCtr="0">
                <a:noAutofit/>
              </a:bodyPr>
              <a:lstStyle/>
              <a:p>
                <a:pPr algn="ctr"/>
                <a:r>
                  <a:rPr lang="en-US" sz="600" b="1" dirty="0" smtClean="0">
                    <a:solidFill>
                      <a:schemeClr val="bg1"/>
                    </a:solidFill>
                  </a:rPr>
                  <a:t>FLASH</a:t>
                </a:r>
              </a:p>
              <a:p>
                <a:pPr algn="ctr"/>
                <a:r>
                  <a:rPr lang="en-US" sz="800" b="1" dirty="0" smtClean="0">
                    <a:solidFill>
                      <a:schemeClr val="bg1"/>
                    </a:solidFill>
                  </a:rPr>
                  <a:t>FPGA</a:t>
                </a:r>
                <a:endParaRPr lang="en-US" sz="1200" b="1" dirty="0" smtClean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86" name="Rounded Rectangle 85"/>
            <p:cNvSpPr/>
            <p:nvPr/>
          </p:nvSpPr>
          <p:spPr>
            <a:xfrm>
              <a:off x="1905817" y="1931470"/>
              <a:ext cx="1368000" cy="2232000"/>
            </a:xfrm>
            <a:prstGeom prst="roundRect">
              <a:avLst>
                <a:gd name="adj" fmla="val 3269"/>
              </a:avLst>
            </a:prstGeom>
            <a:ln w="12700">
              <a:solidFill>
                <a:srgbClr val="C00000"/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905657" y="3884687"/>
              <a:ext cx="1368160" cy="216000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1100" b="1" dirty="0" smtClean="0">
                  <a:solidFill>
                    <a:schemeClr val="tx2"/>
                  </a:solidFill>
                </a:rPr>
                <a:t>Programmable Logic</a:t>
              </a: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223002" y="3131834"/>
            <a:ext cx="1904877" cy="1656230"/>
            <a:chOff x="5177185" y="2221975"/>
            <a:chExt cx="2309650" cy="2008171"/>
          </a:xfrm>
        </p:grpSpPr>
        <p:pic>
          <p:nvPicPr>
            <p:cNvPr id="81" name="Picture 80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35" t="17743" r="17087" b="52022"/>
            <a:stretch/>
          </p:blipFill>
          <p:spPr>
            <a:xfrm>
              <a:off x="5177185" y="2221975"/>
              <a:ext cx="2275215" cy="432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2" name="Picture 81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35" t="17743" r="17087" b="52022"/>
            <a:stretch/>
          </p:blipFill>
          <p:spPr>
            <a:xfrm>
              <a:off x="5206503" y="2750404"/>
              <a:ext cx="2275215" cy="432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3" name="Picture 92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35" t="17743" r="17087" b="52022"/>
            <a:stretch/>
          </p:blipFill>
          <p:spPr>
            <a:xfrm>
              <a:off x="5206508" y="3274275"/>
              <a:ext cx="2275215" cy="432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4" name="Picture 93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35" t="17743" r="17087" b="52022"/>
            <a:stretch/>
          </p:blipFill>
          <p:spPr>
            <a:xfrm>
              <a:off x="5211620" y="3798145"/>
              <a:ext cx="2275215" cy="4320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" name="Group 1"/>
          <p:cNvGrpSpPr/>
          <p:nvPr/>
        </p:nvGrpSpPr>
        <p:grpSpPr>
          <a:xfrm>
            <a:off x="3924010" y="1475703"/>
            <a:ext cx="720000" cy="720000"/>
            <a:chOff x="5220090" y="5253004"/>
            <a:chExt cx="720000" cy="720000"/>
          </a:xfrm>
        </p:grpSpPr>
        <p:pic>
          <p:nvPicPr>
            <p:cNvPr id="96" name="Picture 9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220090" y="5253004"/>
              <a:ext cx="720000" cy="720000"/>
            </a:xfrm>
            <a:prstGeom prst="rect">
              <a:avLst/>
            </a:prstGeom>
          </p:spPr>
        </p:pic>
        <p:sp>
          <p:nvSpPr>
            <p:cNvPr id="97" name="TextBox 96"/>
            <p:cNvSpPr txBox="1"/>
            <p:nvPr/>
          </p:nvSpPr>
          <p:spPr>
            <a:xfrm>
              <a:off x="5309742" y="5432788"/>
              <a:ext cx="479998" cy="420000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ctr" anchorCtr="0">
              <a:noAutofit/>
            </a:bodyPr>
            <a:lstStyle/>
            <a:p>
              <a:pPr algn="ctr"/>
              <a:r>
                <a:rPr lang="en-US" sz="900" b="1" dirty="0" smtClean="0">
                  <a:solidFill>
                    <a:schemeClr val="bg1"/>
                  </a:solidFill>
                </a:rPr>
                <a:t>SCA</a:t>
              </a:r>
              <a:endParaRPr lang="en-US" sz="2000" b="1" dirty="0" smtClean="0">
                <a:solidFill>
                  <a:schemeClr val="bg1"/>
                </a:solidFill>
              </a:endParaRPr>
            </a:p>
          </p:txBody>
        </p:sp>
      </p:grpSp>
      <p:cxnSp>
        <p:nvCxnSpPr>
          <p:cNvPr id="98" name="Straight Connector 97"/>
          <p:cNvCxnSpPr/>
          <p:nvPr/>
        </p:nvCxnSpPr>
        <p:spPr>
          <a:xfrm>
            <a:off x="4265731" y="2195883"/>
            <a:ext cx="0" cy="576000"/>
          </a:xfrm>
          <a:prstGeom prst="line">
            <a:avLst/>
          </a:prstGeom>
          <a:ln w="31750">
            <a:solidFill>
              <a:schemeClr val="accent5">
                <a:lumMod val="50000"/>
              </a:schemeClr>
            </a:solidFill>
            <a:headEnd type="triangl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5465922" y="1538686"/>
            <a:ext cx="1194368" cy="6571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Temperature, voltage &amp; current monitoring</a:t>
            </a:r>
          </a:p>
        </p:txBody>
      </p:sp>
      <p:cxnSp>
        <p:nvCxnSpPr>
          <p:cNvPr id="99" name="Straight Connector 98"/>
          <p:cNvCxnSpPr/>
          <p:nvPr/>
        </p:nvCxnSpPr>
        <p:spPr>
          <a:xfrm flipH="1">
            <a:off x="4706171" y="1835753"/>
            <a:ext cx="657939" cy="0"/>
          </a:xfrm>
          <a:prstGeom prst="line">
            <a:avLst/>
          </a:prstGeom>
          <a:ln w="31750">
            <a:solidFill>
              <a:schemeClr val="accent5">
                <a:lumMod val="50000"/>
              </a:schemeClr>
            </a:solidFill>
            <a:headEnd type="triangl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>
            <a:off x="2501668" y="5220223"/>
            <a:ext cx="1" cy="576000"/>
          </a:xfrm>
          <a:prstGeom prst="line">
            <a:avLst/>
          </a:prstGeom>
          <a:ln w="31750">
            <a:solidFill>
              <a:schemeClr val="tx1"/>
            </a:solidFill>
            <a:headEnd type="triangl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Box 100"/>
          <p:cNvSpPr txBox="1"/>
          <p:nvPr/>
        </p:nvSpPr>
        <p:spPr>
          <a:xfrm>
            <a:off x="1691600" y="5868313"/>
            <a:ext cx="1440200" cy="6571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Redundant slow control from DCS through CAN bus</a:t>
            </a:r>
          </a:p>
        </p:txBody>
      </p:sp>
      <p:cxnSp>
        <p:nvCxnSpPr>
          <p:cNvPr id="102" name="Straight Connector 101"/>
          <p:cNvCxnSpPr/>
          <p:nvPr/>
        </p:nvCxnSpPr>
        <p:spPr>
          <a:xfrm flipH="1">
            <a:off x="3275820" y="2159864"/>
            <a:ext cx="648090" cy="636613"/>
          </a:xfrm>
          <a:prstGeom prst="line">
            <a:avLst/>
          </a:prstGeom>
          <a:ln w="31750">
            <a:solidFill>
              <a:schemeClr val="accent5">
                <a:lumMod val="50000"/>
              </a:schemeClr>
            </a:solidFill>
            <a:headEnd type="triangl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xtBox 102"/>
          <p:cNvSpPr txBox="1"/>
          <p:nvPr/>
        </p:nvSpPr>
        <p:spPr>
          <a:xfrm>
            <a:off x="1937432" y="1547713"/>
            <a:ext cx="1194368" cy="6571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Power board monitoring and control</a:t>
            </a:r>
          </a:p>
        </p:txBody>
      </p:sp>
      <p:cxnSp>
        <p:nvCxnSpPr>
          <p:cNvPr id="104" name="Straight Connector 103"/>
          <p:cNvCxnSpPr/>
          <p:nvPr/>
        </p:nvCxnSpPr>
        <p:spPr>
          <a:xfrm>
            <a:off x="2483710" y="2267893"/>
            <a:ext cx="0" cy="576000"/>
          </a:xfrm>
          <a:prstGeom prst="line">
            <a:avLst/>
          </a:prstGeom>
          <a:ln w="31750">
            <a:solidFill>
              <a:srgbClr val="C00000"/>
            </a:solidFill>
            <a:headEnd type="triangl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Readout Unit – overall connections overview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0658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0" name="Table 24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8718433"/>
              </p:ext>
            </p:extLst>
          </p:nvPr>
        </p:nvGraphicFramePr>
        <p:xfrm>
          <a:off x="107380" y="3285430"/>
          <a:ext cx="8855572" cy="324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978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3978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</a:tblGrid>
              <a:tr h="360000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bg1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Layout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bg1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Readout Units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bg1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GBT Versatile link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bg1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Fibers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Calibri Light" panose="020F0302020204030204" pitchFamily="34" charset="0"/>
                        </a:rPr>
                        <a:t>Layer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Calibri Light" panose="020F0302020204030204" pitchFamily="34" charset="0"/>
                        </a:rPr>
                        <a:t>Staves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effectLst/>
                          <a:latin typeface="Calibri Light" panose="020F0302020204030204" pitchFamily="34" charset="0"/>
                        </a:rPr>
                        <a:t>Copper assembly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effectLst/>
                          <a:latin typeface="Calibri Light" panose="020F0302020204030204" pitchFamily="34" charset="0"/>
                        </a:rPr>
                        <a:t>RUs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× stave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dirty="0" smtClean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</a:rPr>
                        <a:t>RUs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× layer</a:t>
                      </a: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GBTx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× layer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SCA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× layer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 err="1" smtClean="0">
                          <a:effectLst/>
                          <a:latin typeface="Calibri Light" panose="020F0302020204030204" pitchFamily="34" charset="0"/>
                        </a:rPr>
                        <a:t>VTRx</a:t>
                      </a:r>
                      <a:endParaRPr lang="en-GB" sz="1200" b="0" dirty="0" smtClean="0"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× layer</a:t>
                      </a: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 err="1" smtClean="0">
                          <a:effectLst/>
                          <a:latin typeface="Calibri Light" panose="020F0302020204030204" pitchFamily="34" charset="0"/>
                        </a:rPr>
                        <a:t>VTTx</a:t>
                      </a:r>
                      <a:endParaRPr lang="en-GB" sz="1200" b="0" dirty="0" smtClean="0">
                        <a:effectLst/>
                        <a:latin typeface="Calibri Light" panose="020F030202020403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× layer</a:t>
                      </a: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TRG</a:t>
                      </a:r>
                      <a:endParaRPr lang="en-US" sz="1200" b="0" dirty="0" smtClean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× layer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Data</a:t>
                      </a:r>
                      <a:r>
                        <a:rPr lang="en-US" sz="1200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× layer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Ctrl</a:t>
                      </a:r>
                      <a:endParaRPr lang="en-US" sz="1200" b="0" dirty="0" smtClean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× layer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accent4"/>
                          </a:solidFill>
                          <a:effectLst/>
                          <a:latin typeface="Calibri Light" panose="020F0302020204030204" pitchFamily="34" charset="0"/>
                        </a:rPr>
                        <a:t>0</a:t>
                      </a:r>
                      <a:endParaRPr lang="en-US" sz="1200" dirty="0">
                        <a:solidFill>
                          <a:schemeClr val="accent4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accent4"/>
                          </a:solidFill>
                          <a:effectLst/>
                          <a:latin typeface="Calibri Light" panose="020F0302020204030204" pitchFamily="34" charset="0"/>
                        </a:rPr>
                        <a:t>12</a:t>
                      </a:r>
                      <a:endParaRPr lang="en-US" sz="1200" dirty="0">
                        <a:solidFill>
                          <a:schemeClr val="accent4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accent4"/>
                          </a:solidFill>
                          <a:effectLst/>
                          <a:latin typeface="Calibri Light" panose="020F0302020204030204" pitchFamily="34" charset="0"/>
                        </a:rPr>
                        <a:t>12</a:t>
                      </a:r>
                      <a:endParaRPr lang="en-US" sz="1200" dirty="0">
                        <a:solidFill>
                          <a:schemeClr val="accent4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chemeClr val="accent4"/>
                          </a:solidFill>
                          <a:effectLst/>
                          <a:latin typeface="Calibri Light" panose="020F0302020204030204" pitchFamily="34" charset="0"/>
                        </a:rPr>
                        <a:t>1</a:t>
                      </a:r>
                      <a:endParaRPr lang="en-US" sz="1200" b="1" dirty="0">
                        <a:solidFill>
                          <a:schemeClr val="accent4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accent4"/>
                          </a:solidFill>
                          <a:effectLst/>
                          <a:latin typeface="Calibri Light" panose="020F0302020204030204" pitchFamily="34" charset="0"/>
                        </a:rPr>
                        <a:t>12</a:t>
                      </a:r>
                      <a:endParaRPr lang="en-US" sz="1200" dirty="0">
                        <a:solidFill>
                          <a:schemeClr val="accent4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accent4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36</a:t>
                      </a:r>
                      <a:endParaRPr lang="en-US" sz="1200" dirty="0">
                        <a:solidFill>
                          <a:schemeClr val="accent4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accent4"/>
                          </a:solidFill>
                          <a:effectLst/>
                          <a:latin typeface="Calibri Light" panose="020F0302020204030204" pitchFamily="34" charset="0"/>
                        </a:rPr>
                        <a:t>12</a:t>
                      </a:r>
                      <a:endParaRPr lang="en-US" sz="1200" dirty="0">
                        <a:solidFill>
                          <a:schemeClr val="accent4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solidFill>
                            <a:schemeClr val="accent4"/>
                          </a:solidFill>
                          <a:effectLst/>
                          <a:latin typeface="Calibri Light" panose="020F0302020204030204" pitchFamily="34" charset="0"/>
                        </a:rPr>
                        <a:t>24</a:t>
                      </a:r>
                      <a:endParaRPr lang="en-US" sz="1200" dirty="0">
                        <a:solidFill>
                          <a:schemeClr val="accent4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accent4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12</a:t>
                      </a:r>
                      <a:endParaRPr lang="en-US" sz="1200" dirty="0">
                        <a:solidFill>
                          <a:schemeClr val="accent4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accent4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12</a:t>
                      </a:r>
                      <a:endParaRPr lang="en-US" sz="1200" dirty="0">
                        <a:solidFill>
                          <a:schemeClr val="accent4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accent4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36</a:t>
                      </a:r>
                      <a:endParaRPr lang="en-US" sz="1200" dirty="0">
                        <a:solidFill>
                          <a:schemeClr val="accent4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accent4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12</a:t>
                      </a:r>
                      <a:endParaRPr lang="en-US" sz="1200" dirty="0">
                        <a:solidFill>
                          <a:schemeClr val="accent4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accent4"/>
                          </a:solidFill>
                          <a:effectLst/>
                          <a:latin typeface="Calibri Light" panose="020F0302020204030204" pitchFamily="34" charset="0"/>
                        </a:rPr>
                        <a:t>1</a:t>
                      </a:r>
                      <a:endParaRPr lang="en-US" sz="1200" dirty="0">
                        <a:solidFill>
                          <a:schemeClr val="accent4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accent4"/>
                          </a:solidFill>
                          <a:effectLst/>
                          <a:latin typeface="Calibri Light" panose="020F0302020204030204" pitchFamily="34" charset="0"/>
                        </a:rPr>
                        <a:t>16</a:t>
                      </a:r>
                      <a:endParaRPr lang="en-US" sz="1200" dirty="0">
                        <a:solidFill>
                          <a:schemeClr val="accent4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accent4"/>
                          </a:solidFill>
                          <a:effectLst/>
                          <a:latin typeface="Calibri Light" panose="020F0302020204030204" pitchFamily="34" charset="0"/>
                        </a:rPr>
                        <a:t>16</a:t>
                      </a:r>
                      <a:endParaRPr lang="en-US" sz="1200" dirty="0">
                        <a:solidFill>
                          <a:schemeClr val="accent4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chemeClr val="accent4"/>
                          </a:solidFill>
                          <a:effectLst/>
                          <a:latin typeface="Calibri Light" panose="020F0302020204030204" pitchFamily="34" charset="0"/>
                        </a:rPr>
                        <a:t>1</a:t>
                      </a:r>
                      <a:endParaRPr lang="en-US" sz="1200" b="1" dirty="0">
                        <a:solidFill>
                          <a:schemeClr val="accent4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accent4"/>
                          </a:solidFill>
                          <a:effectLst/>
                          <a:latin typeface="Calibri Light" panose="020F0302020204030204" pitchFamily="34" charset="0"/>
                        </a:rPr>
                        <a:t>16</a:t>
                      </a:r>
                      <a:endParaRPr lang="en-US" sz="1200" dirty="0">
                        <a:solidFill>
                          <a:schemeClr val="accent4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accent4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48</a:t>
                      </a:r>
                      <a:endParaRPr lang="en-US" sz="1200" dirty="0">
                        <a:solidFill>
                          <a:schemeClr val="accent4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accent4"/>
                          </a:solidFill>
                          <a:effectLst/>
                          <a:latin typeface="Calibri Light" panose="020F0302020204030204" pitchFamily="34" charset="0"/>
                        </a:rPr>
                        <a:t>16</a:t>
                      </a:r>
                      <a:endParaRPr lang="en-US" sz="1200" dirty="0">
                        <a:solidFill>
                          <a:schemeClr val="accent4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solidFill>
                            <a:schemeClr val="accent4"/>
                          </a:solidFill>
                          <a:effectLst/>
                          <a:latin typeface="Calibri Light" panose="020F0302020204030204" pitchFamily="34" charset="0"/>
                        </a:rPr>
                        <a:t>32</a:t>
                      </a:r>
                      <a:endParaRPr lang="en-US" sz="1200" dirty="0">
                        <a:solidFill>
                          <a:schemeClr val="accent4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accent4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16</a:t>
                      </a: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accent4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16</a:t>
                      </a:r>
                      <a:endParaRPr lang="en-US" sz="1200" dirty="0">
                        <a:solidFill>
                          <a:schemeClr val="accent4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accent4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48</a:t>
                      </a:r>
                      <a:endParaRPr lang="en-US" sz="1200" dirty="0">
                        <a:solidFill>
                          <a:schemeClr val="accent4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accent4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16</a:t>
                      </a:r>
                      <a:endParaRPr lang="en-US" sz="1200" dirty="0">
                        <a:solidFill>
                          <a:schemeClr val="accent4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accent4"/>
                          </a:solidFill>
                          <a:effectLst/>
                          <a:latin typeface="Calibri Light" panose="020F0302020204030204" pitchFamily="34" charset="0"/>
                        </a:rPr>
                        <a:t>2</a:t>
                      </a:r>
                      <a:endParaRPr lang="en-US" sz="1200" dirty="0">
                        <a:solidFill>
                          <a:schemeClr val="accent4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accent4"/>
                          </a:solidFill>
                          <a:effectLst/>
                          <a:latin typeface="Calibri Light" panose="020F0302020204030204" pitchFamily="34" charset="0"/>
                        </a:rPr>
                        <a:t>20</a:t>
                      </a:r>
                      <a:endParaRPr lang="en-US" sz="1200" dirty="0">
                        <a:solidFill>
                          <a:schemeClr val="accent4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accent4"/>
                          </a:solidFill>
                          <a:effectLst/>
                          <a:latin typeface="Calibri Light" panose="020F0302020204030204" pitchFamily="34" charset="0"/>
                        </a:rPr>
                        <a:t>20</a:t>
                      </a:r>
                      <a:endParaRPr lang="en-US" sz="1200" dirty="0">
                        <a:solidFill>
                          <a:schemeClr val="accent4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chemeClr val="accent4"/>
                          </a:solidFill>
                          <a:effectLst/>
                          <a:latin typeface="Calibri Light" panose="020F0302020204030204" pitchFamily="34" charset="0"/>
                        </a:rPr>
                        <a:t>1</a:t>
                      </a:r>
                      <a:endParaRPr lang="en-US" sz="1200" b="1" dirty="0">
                        <a:solidFill>
                          <a:schemeClr val="accent4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accent4"/>
                          </a:solidFill>
                          <a:effectLst/>
                          <a:latin typeface="Calibri Light" panose="020F0302020204030204" pitchFamily="34" charset="0"/>
                        </a:rPr>
                        <a:t>20</a:t>
                      </a:r>
                      <a:endParaRPr lang="en-US" sz="1200" dirty="0">
                        <a:solidFill>
                          <a:schemeClr val="accent4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accent4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60</a:t>
                      </a:r>
                      <a:endParaRPr lang="en-US" sz="1200" dirty="0">
                        <a:solidFill>
                          <a:schemeClr val="accent4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accent4"/>
                          </a:solidFill>
                          <a:effectLst/>
                          <a:latin typeface="Calibri Light" panose="020F0302020204030204" pitchFamily="34" charset="0"/>
                        </a:rPr>
                        <a:t>20</a:t>
                      </a:r>
                      <a:endParaRPr lang="en-US" sz="1200" dirty="0">
                        <a:solidFill>
                          <a:schemeClr val="accent4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solidFill>
                            <a:schemeClr val="accent4"/>
                          </a:solidFill>
                          <a:effectLst/>
                          <a:latin typeface="Calibri Light" panose="020F0302020204030204" pitchFamily="34" charset="0"/>
                        </a:rPr>
                        <a:t>40</a:t>
                      </a:r>
                      <a:endParaRPr lang="en-US" sz="1200" dirty="0">
                        <a:solidFill>
                          <a:schemeClr val="accent4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accent4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20</a:t>
                      </a:r>
                      <a:endParaRPr lang="en-US" sz="1200" dirty="0">
                        <a:solidFill>
                          <a:schemeClr val="accent4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accent4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20</a:t>
                      </a:r>
                      <a:endParaRPr lang="en-US" sz="1200" dirty="0">
                        <a:solidFill>
                          <a:schemeClr val="accent4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accent4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60</a:t>
                      </a:r>
                      <a:endParaRPr lang="en-US" sz="1200" dirty="0">
                        <a:solidFill>
                          <a:schemeClr val="accent4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accent4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20</a:t>
                      </a:r>
                      <a:endParaRPr lang="en-US" sz="1200" dirty="0">
                        <a:solidFill>
                          <a:schemeClr val="accent4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</a:rPr>
                        <a:t>3</a:t>
                      </a:r>
                      <a:endParaRPr lang="en-US" sz="1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</a:rPr>
                        <a:t>24</a:t>
                      </a:r>
                      <a:endParaRPr lang="en-US" sz="1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</a:rPr>
                        <a:t>96</a:t>
                      </a:r>
                      <a:endParaRPr lang="en-US" sz="1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i="0" u="none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</a:rPr>
                        <a:t>1</a:t>
                      </a:r>
                      <a:endParaRPr lang="en-US" sz="1200" b="1" i="0" u="non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i="0" u="none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</a:rPr>
                        <a:t>24</a:t>
                      </a:r>
                      <a:endParaRPr lang="en-US" sz="1200" i="0" u="non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i="0" u="none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72</a:t>
                      </a:r>
                      <a:endParaRPr lang="en-US" sz="1200" i="0" u="non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i="0" u="none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</a:rPr>
                        <a:t>24</a:t>
                      </a:r>
                      <a:endParaRPr lang="en-US" sz="1200" i="0" u="non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i="0" u="none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</a:rPr>
                        <a:t>48</a:t>
                      </a:r>
                      <a:endParaRPr lang="en-US" sz="1200" i="0" u="non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i="0" u="none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24</a:t>
                      </a:r>
                      <a:endParaRPr lang="en-US" sz="1200" i="0" u="non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i="0" u="none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24</a:t>
                      </a:r>
                      <a:endParaRPr lang="en-US" sz="1200" i="0" u="non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i="0" u="none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72</a:t>
                      </a:r>
                      <a:endParaRPr lang="en-US" sz="1200" i="1" u="non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i="0" u="none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24</a:t>
                      </a:r>
                      <a:endParaRPr lang="en-US" sz="1200" i="0" u="non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</a:rPr>
                        <a:t>4</a:t>
                      </a:r>
                      <a:endParaRPr lang="en-US" sz="120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</a:rPr>
                        <a:t>30</a:t>
                      </a:r>
                      <a:endParaRPr lang="en-US" sz="1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</a:rPr>
                        <a:t>120</a:t>
                      </a:r>
                      <a:endParaRPr lang="en-US" sz="1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i="0" u="none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</a:rPr>
                        <a:t>1</a:t>
                      </a:r>
                      <a:endParaRPr lang="en-US" sz="1200" b="1" i="0" u="non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i="0" u="none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</a:rPr>
                        <a:t>30</a:t>
                      </a:r>
                      <a:endParaRPr lang="en-US" sz="1200" i="0" u="non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i="0" u="none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90</a:t>
                      </a:r>
                      <a:endParaRPr lang="en-US" sz="1200" i="0" u="non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i="0" u="none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</a:rPr>
                        <a:t>30</a:t>
                      </a:r>
                      <a:endParaRPr lang="en-US" sz="1200" i="0" u="non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i="0" u="none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</a:rPr>
                        <a:t>60</a:t>
                      </a:r>
                      <a:endParaRPr lang="en-US" sz="1200" i="0" u="non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i="0" u="none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30</a:t>
                      </a:r>
                      <a:endParaRPr lang="en-US" sz="1200" i="0" u="non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i="0" u="none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30</a:t>
                      </a:r>
                      <a:endParaRPr lang="en-US" sz="1200" i="0" u="non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i="0" u="none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90</a:t>
                      </a:r>
                      <a:endParaRPr lang="en-US" sz="1200" i="1" u="non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i="0" u="none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30</a:t>
                      </a:r>
                      <a:endParaRPr lang="en-US" sz="1200" i="0" u="non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</a:rPr>
                        <a:t>5</a:t>
                      </a:r>
                      <a:endParaRPr lang="en-US" sz="120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</a:rPr>
                        <a:t>42</a:t>
                      </a:r>
                      <a:endParaRPr lang="en-US" sz="1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</a:rPr>
                        <a:t>168</a:t>
                      </a:r>
                      <a:endParaRPr lang="en-US" sz="1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</a:rPr>
                        <a:t>1</a:t>
                      </a:r>
                      <a:endParaRPr lang="en-US" sz="1200" b="1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</a:rPr>
                        <a:t>42</a:t>
                      </a:r>
                      <a:endParaRPr lang="en-US" sz="1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126</a:t>
                      </a:r>
                      <a:endParaRPr lang="en-US" sz="1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</a:rPr>
                        <a:t>42</a:t>
                      </a:r>
                      <a:endParaRPr lang="en-US" sz="1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</a:rPr>
                        <a:t>84</a:t>
                      </a:r>
                      <a:endParaRPr lang="en-US" sz="1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42</a:t>
                      </a:r>
                      <a:endParaRPr lang="en-US" sz="1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42</a:t>
                      </a:r>
                      <a:endParaRPr lang="en-US" sz="1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126</a:t>
                      </a:r>
                      <a:endParaRPr lang="en-US" sz="1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42</a:t>
                      </a:r>
                      <a:endParaRPr lang="en-US" sz="1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</a:rPr>
                        <a:t>6</a:t>
                      </a:r>
                      <a:endParaRPr lang="en-US" sz="120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</a:rPr>
                        <a:t>48</a:t>
                      </a:r>
                      <a:endParaRPr lang="en-US" sz="1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</a:rPr>
                        <a:t>192</a:t>
                      </a:r>
                      <a:endParaRPr lang="en-US" sz="1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</a:rPr>
                        <a:t>1</a:t>
                      </a:r>
                      <a:endParaRPr lang="en-US" sz="1200" b="1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</a:rPr>
                        <a:t>48</a:t>
                      </a:r>
                      <a:endParaRPr lang="en-US" sz="1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144</a:t>
                      </a:r>
                      <a:endParaRPr lang="en-US" sz="1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</a:rPr>
                        <a:t>48</a:t>
                      </a:r>
                      <a:endParaRPr lang="en-US" sz="1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</a:rPr>
                        <a:t>96</a:t>
                      </a:r>
                      <a:endParaRPr lang="en-US" sz="1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48</a:t>
                      </a:r>
                      <a:endParaRPr lang="en-US" sz="1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48</a:t>
                      </a:r>
                      <a:endParaRPr lang="en-US" sz="1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144</a:t>
                      </a:r>
                      <a:endParaRPr lang="en-US" sz="1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48</a:t>
                      </a:r>
                      <a:endParaRPr lang="en-US" sz="1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  <a:latin typeface="Calibri Light" panose="020F0302020204030204" pitchFamily="34" charset="0"/>
                        </a:rPr>
                        <a:t>Total</a:t>
                      </a:r>
                      <a:endParaRPr lang="en-US" sz="1200" b="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B w="12700" cmpd="sng"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36000" marR="36000" marT="0" marB="0" anchor="ctr">
                    <a:lnB w="12700" cmpd="sng"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alibri Light" panose="020F0302020204030204" pitchFamily="34" charset="0"/>
                        </a:rPr>
                        <a:t>624</a:t>
                      </a:r>
                      <a:endParaRPr lang="en-US" sz="12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  <a:latin typeface="Calibri Light" panose="020F0302020204030204" pitchFamily="34" charset="0"/>
                        </a:rPr>
                        <a:t> </a:t>
                      </a:r>
                      <a:endParaRPr lang="en-US" sz="1200" b="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B w="12700" cmpd="sng"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 smtClean="0">
                          <a:solidFill>
                            <a:srgbClr val="C00000"/>
                          </a:solidFill>
                          <a:effectLst/>
                          <a:latin typeface="Calibri Light" panose="020F0302020204030204" pitchFamily="34" charset="0"/>
                        </a:rPr>
                        <a:t>192</a:t>
                      </a:r>
                      <a:endParaRPr lang="en-US" sz="1200" b="1" dirty="0">
                        <a:solidFill>
                          <a:srgbClr val="C00000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576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B w="12700" cmpd="sng"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192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B w="12700" cmpd="sng"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 smtClean="0">
                          <a:effectLst/>
                          <a:latin typeface="Calibri Light" panose="020F0302020204030204" pitchFamily="34" charset="0"/>
                        </a:rPr>
                        <a:t>384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B w="12700" cmpd="sng"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192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192</a:t>
                      </a:r>
                      <a:endParaRPr lang="en-US" sz="1200" b="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B w="12700" cmpd="sng"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576</a:t>
                      </a:r>
                      <a:endParaRPr lang="en-US" sz="1200" b="0" i="1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B w="12700" cmpd="sng"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192</a:t>
                      </a:r>
                      <a:endParaRPr lang="en-US" sz="1200" b="0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B w="12700" cmpd="sng"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248" name="Rectangle 247"/>
          <p:cNvSpPr/>
          <p:nvPr/>
        </p:nvSpPr>
        <p:spPr>
          <a:xfrm rot="16200000">
            <a:off x="6364554" y="478401"/>
            <a:ext cx="2464106" cy="2878893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</p:spPr>
        <p:txBody>
          <a:bodyPr wrap="square" lIns="36000" tIns="36000" rIns="36000" bIns="36000" anchor="b">
            <a:noAutofit/>
          </a:bodyPr>
          <a:lstStyle/>
          <a:p>
            <a:pPr algn="ctr"/>
            <a:r>
              <a:rPr lang="en-US" sz="1600" b="1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CRU</a:t>
            </a:r>
            <a:endParaRPr lang="en-US" sz="16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106" name="Rectangle 105"/>
          <p:cNvSpPr/>
          <p:nvPr/>
        </p:nvSpPr>
        <p:spPr>
          <a:xfrm>
            <a:off x="118616" y="692620"/>
            <a:ext cx="2375696" cy="2304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19050"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vert270" lIns="36000" tIns="36000" rIns="36000" bIns="36000" rtlCol="0" anchor="t"/>
          <a:lstStyle/>
          <a:p>
            <a:pPr algn="ctr"/>
            <a:r>
              <a:rPr lang="en-US" sz="1600" b="1" dirty="0" smtClean="0">
                <a:latin typeface="Calibri Light" panose="020F0302020204030204" pitchFamily="34" charset="0"/>
              </a:rPr>
              <a:t>ITS</a:t>
            </a:r>
            <a:endParaRPr lang="en-US" sz="1600" b="1" dirty="0">
              <a:latin typeface="Calibri Light" panose="020F0302020204030204" pitchFamily="34" charset="0"/>
            </a:endParaRPr>
          </a:p>
        </p:txBody>
      </p:sp>
      <p:sp>
        <p:nvSpPr>
          <p:cNvPr id="107" name="Left Arrow 106"/>
          <p:cNvSpPr/>
          <p:nvPr/>
        </p:nvSpPr>
        <p:spPr>
          <a:xfrm>
            <a:off x="6084210" y="1196690"/>
            <a:ext cx="1367950" cy="432000"/>
          </a:xfrm>
          <a:prstGeom prst="leftArrow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bg1"/>
                </a:solidFill>
              </a:rPr>
              <a:t>Control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108" name="Right Arrow 107"/>
          <p:cNvSpPr/>
          <p:nvPr/>
        </p:nvSpPr>
        <p:spPr>
          <a:xfrm>
            <a:off x="6156220" y="1700820"/>
            <a:ext cx="1368190" cy="43200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Data @ 3.2 Gb/s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38" name="Left Arrow 37"/>
          <p:cNvSpPr/>
          <p:nvPr/>
        </p:nvSpPr>
        <p:spPr>
          <a:xfrm>
            <a:off x="6084210" y="764690"/>
            <a:ext cx="1367950" cy="432000"/>
          </a:xfrm>
          <a:prstGeom prst="leftArrow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bg1"/>
                </a:solidFill>
              </a:rPr>
              <a:t>Trigger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249" name="Rectangle 248"/>
          <p:cNvSpPr/>
          <p:nvPr/>
        </p:nvSpPr>
        <p:spPr>
          <a:xfrm rot="16200000">
            <a:off x="786994" y="1684626"/>
            <a:ext cx="230399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192  × Readout Unit</a:t>
            </a:r>
            <a:endParaRPr lang="en-US" sz="1600" dirty="0">
              <a:latin typeface="Calibri Light" panose="020F0302020204030204" pitchFamily="34" charset="0"/>
            </a:endParaRPr>
          </a:p>
        </p:txBody>
      </p:sp>
      <p:sp>
        <p:nvSpPr>
          <p:cNvPr id="251" name="Rounded Rectangle 250"/>
          <p:cNvSpPr/>
          <p:nvPr/>
        </p:nvSpPr>
        <p:spPr>
          <a:xfrm>
            <a:off x="5940190" y="3667716"/>
            <a:ext cx="504070" cy="2857714"/>
          </a:xfrm>
          <a:prstGeom prst="roundRect">
            <a:avLst>
              <a:gd name="adj" fmla="val 11697"/>
            </a:avLst>
          </a:prstGeom>
          <a:ln w="19050">
            <a:solidFill>
              <a:schemeClr val="tx2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5" t="17743" r="17087" b="52022"/>
          <a:stretch/>
        </p:blipFill>
        <p:spPr>
          <a:xfrm>
            <a:off x="251400" y="836640"/>
            <a:ext cx="1440000" cy="273416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5" t="17743" r="17087" b="52022"/>
          <a:stretch/>
        </p:blipFill>
        <p:spPr>
          <a:xfrm>
            <a:off x="251400" y="1283324"/>
            <a:ext cx="1440000" cy="273416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5" t="17743" r="17087" b="52022"/>
          <a:stretch/>
        </p:blipFill>
        <p:spPr>
          <a:xfrm>
            <a:off x="251400" y="2132820"/>
            <a:ext cx="1440000" cy="273416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5" t="17743" r="17087" b="52022"/>
          <a:stretch/>
        </p:blipFill>
        <p:spPr>
          <a:xfrm>
            <a:off x="251400" y="2564880"/>
            <a:ext cx="1440000" cy="27341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19332" y="298166"/>
            <a:ext cx="2582069" cy="3227586"/>
          </a:xfrm>
          <a:prstGeom prst="rect">
            <a:avLst/>
          </a:prstGeom>
        </p:spPr>
      </p:pic>
      <p:sp>
        <p:nvSpPr>
          <p:cNvPr id="4" name="Left Brace 3"/>
          <p:cNvSpPr/>
          <p:nvPr/>
        </p:nvSpPr>
        <p:spPr>
          <a:xfrm>
            <a:off x="5940210" y="701902"/>
            <a:ext cx="144000" cy="2448000"/>
          </a:xfrm>
          <a:prstGeom prst="leftBrace">
            <a:avLst>
              <a:gd name="adj1" fmla="val 8333"/>
              <a:gd name="adj2" fmla="val 43661"/>
            </a:avLst>
          </a:prstGeom>
          <a:ln w="19050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6083842" y="2161662"/>
            <a:ext cx="2879110" cy="1506054"/>
            <a:chOff x="6083842" y="2161662"/>
            <a:chExt cx="2879110" cy="1506054"/>
          </a:xfrm>
        </p:grpSpPr>
        <p:sp>
          <p:nvSpPr>
            <p:cNvPr id="109" name="Right Arrow 108"/>
            <p:cNvSpPr/>
            <p:nvPr/>
          </p:nvSpPr>
          <p:spPr>
            <a:xfrm>
              <a:off x="6156220" y="2202595"/>
              <a:ext cx="1368190" cy="432000"/>
            </a:xfrm>
            <a:prstGeom prst="right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>
                  <a:solidFill>
                    <a:schemeClr val="tx1"/>
                  </a:solidFill>
                </a:rPr>
                <a:t>Data @ 3.2 Gb/s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110" name="Right Arrow 109"/>
            <p:cNvSpPr/>
            <p:nvPr/>
          </p:nvSpPr>
          <p:spPr>
            <a:xfrm>
              <a:off x="6156220" y="2636950"/>
              <a:ext cx="1368190" cy="432000"/>
            </a:xfrm>
            <a:prstGeom prst="right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>
                  <a:solidFill>
                    <a:schemeClr val="tx1"/>
                  </a:solidFill>
                </a:rPr>
                <a:t>Data @ 3.2 Gb/s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6083842" y="2161662"/>
              <a:ext cx="2879110" cy="1506054"/>
              <a:chOff x="6083842" y="2161662"/>
              <a:chExt cx="2879110" cy="1506054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6192225" y="2209411"/>
                <a:ext cx="2700375" cy="1458305"/>
                <a:chOff x="6200801" y="1838968"/>
                <a:chExt cx="2861113" cy="1754605"/>
              </a:xfrm>
            </p:grpSpPr>
            <p:sp>
              <p:nvSpPr>
                <p:cNvPr id="245" name="TextBox 244"/>
                <p:cNvSpPr txBox="1"/>
                <p:nvPr/>
              </p:nvSpPr>
              <p:spPr>
                <a:xfrm>
                  <a:off x="7535981" y="1838968"/>
                  <a:ext cx="1525933" cy="947540"/>
                </a:xfrm>
                <a:prstGeom prst="rect">
                  <a:avLst/>
                </a:prstGeom>
                <a:noFill/>
                <a:ln w="19050">
                  <a:noFill/>
                  <a:prstDash val="sysDot"/>
                </a:ln>
              </p:spPr>
              <p:txBody>
                <a:bodyPr wrap="square" lIns="36000" tIns="36000" rIns="36000" bIns="36000" rtlCol="0" anchor="ctr" anchorCtr="0">
                  <a:noAutofit/>
                </a:bodyPr>
                <a:lstStyle/>
                <a:p>
                  <a:pPr algn="ctr" defTabSz="519113">
                    <a:spcAft>
                      <a:spcPts val="600"/>
                    </a:spcAft>
                  </a:pPr>
                  <a:r>
                    <a:rPr lang="en-US" sz="1200" dirty="0" smtClean="0">
                      <a:solidFill>
                        <a:schemeClr val="tx2"/>
                      </a:solidFill>
                      <a:latin typeface="Calibri Light" panose="020F0302020204030204" pitchFamily="34" charset="0"/>
                    </a:rPr>
                    <a:t>Not mandatory for “baseline” (Pb-Pb @ 50 kHz) operations.</a:t>
                  </a:r>
                </a:p>
              </p:txBody>
            </p:sp>
            <p:cxnSp>
              <p:nvCxnSpPr>
                <p:cNvPr id="6" name="Straight Connector 5"/>
                <p:cNvCxnSpPr>
                  <a:stCxn id="251" idx="0"/>
                </p:cNvCxnSpPr>
                <p:nvPr/>
              </p:nvCxnSpPr>
              <p:spPr>
                <a:xfrm flipV="1">
                  <a:off x="6200801" y="2850994"/>
                  <a:ext cx="572222" cy="742579"/>
                </a:xfrm>
                <a:prstGeom prst="line">
                  <a:avLst/>
                </a:prstGeom>
                <a:ln w="19050">
                  <a:solidFill>
                    <a:schemeClr val="tx2"/>
                  </a:solidFill>
                  <a:prstDash val="sysDot"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" name="Rounded Rectangle 6"/>
              <p:cNvSpPr/>
              <p:nvPr/>
            </p:nvSpPr>
            <p:spPr>
              <a:xfrm>
                <a:off x="6083842" y="2161662"/>
                <a:ext cx="2879110" cy="936000"/>
              </a:xfrm>
              <a:prstGeom prst="roundRect">
                <a:avLst>
                  <a:gd name="adj" fmla="val 5907"/>
                </a:avLst>
              </a:prstGeom>
              <a:ln w="19050">
                <a:solidFill>
                  <a:schemeClr val="tx2"/>
                </a:solidFill>
                <a:prstDash val="sysDot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6" name="Right Brace 15"/>
          <p:cNvSpPr/>
          <p:nvPr/>
        </p:nvSpPr>
        <p:spPr>
          <a:xfrm>
            <a:off x="5717324" y="1540532"/>
            <a:ext cx="144020" cy="446684"/>
          </a:xfrm>
          <a:prstGeom prst="rightBrace">
            <a:avLst/>
          </a:prstGeom>
          <a:ln w="19050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596159" y="991086"/>
            <a:ext cx="1224431" cy="759953"/>
          </a:xfrm>
          <a:prstGeom prst="accentCallout1">
            <a:avLst>
              <a:gd name="adj1" fmla="val 83901"/>
              <a:gd name="adj2" fmla="val -5252"/>
              <a:gd name="adj3" fmla="val 101136"/>
              <a:gd name="adj4" fmla="val -13680"/>
            </a:avLst>
          </a:prstGeom>
          <a:noFill/>
          <a:ln>
            <a:solidFill>
              <a:schemeClr val="tx2"/>
            </a:solidFill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r>
              <a:rPr lang="en-US" sz="12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Data also contain responses to control commands and status info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Readout Unit – distribution and data/control connections per layer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3522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79" y="548600"/>
            <a:ext cx="9237929" cy="56167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7949" y="1268700"/>
            <a:ext cx="2242633" cy="4896680"/>
          </a:xfrm>
          <a:prstGeom prst="rect">
            <a:avLst/>
          </a:prstGeom>
          <a:solidFill>
            <a:srgbClr val="92D050">
              <a:alpha val="30000"/>
            </a:srgbClr>
          </a:solidFill>
          <a:ln w="19050"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067930" y="2564880"/>
            <a:ext cx="4968120" cy="3528490"/>
          </a:xfrm>
          <a:prstGeom prst="rect">
            <a:avLst/>
          </a:prstGeom>
          <a:solidFill>
            <a:srgbClr val="92D050">
              <a:alpha val="30000"/>
            </a:srgbClr>
          </a:solidFill>
          <a:ln w="19050"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726343" y="1700760"/>
            <a:ext cx="4309707" cy="864120"/>
          </a:xfrm>
          <a:prstGeom prst="rect">
            <a:avLst/>
          </a:prstGeom>
          <a:solidFill>
            <a:srgbClr val="92D050">
              <a:alpha val="30000"/>
            </a:srgbClr>
          </a:solidFill>
          <a:ln w="19050"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401377" y="1268700"/>
            <a:ext cx="1594543" cy="4896680"/>
          </a:xfrm>
          <a:prstGeom prst="rect">
            <a:avLst/>
          </a:prstGeom>
          <a:solidFill>
            <a:srgbClr val="92D050">
              <a:alpha val="30000"/>
            </a:srgbClr>
          </a:solidFill>
          <a:ln w="19050"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995920" y="1268700"/>
            <a:ext cx="658413" cy="1224110"/>
          </a:xfrm>
          <a:prstGeom prst="rect">
            <a:avLst/>
          </a:prstGeom>
          <a:solidFill>
            <a:srgbClr val="92D050">
              <a:alpha val="30000"/>
            </a:srgbClr>
          </a:solidFill>
          <a:ln w="19050"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724307" y="1268700"/>
            <a:ext cx="1287893" cy="432060"/>
          </a:xfrm>
          <a:prstGeom prst="rect">
            <a:avLst/>
          </a:prstGeom>
          <a:solidFill>
            <a:srgbClr val="92D050">
              <a:alpha val="30000"/>
            </a:srgbClr>
          </a:solidFill>
          <a:ln w="19050"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RUv1 – Block Diagram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128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7950" y="5300600"/>
            <a:ext cx="8928100" cy="1368488"/>
          </a:xfrm>
          <a:prstGeom prst="rect">
            <a:avLst/>
          </a:prstGeom>
          <a:noFill/>
        </p:spPr>
        <p:txBody>
          <a:bodyPr wrap="square" lIns="36000" tIns="36000" rIns="36000" bIns="36000" rtlCol="0" anchor="t" anchorCtr="0">
            <a:noAutofit/>
          </a:bodyPr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“standard” VME 6U board, only J1 connector towards backplane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Grounding and power from J1 connector, it will be VME compatible for testing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Balcony dimension representative only, to be optimized for final cables routing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" t="12444" r="2540" b="971"/>
          <a:stretch/>
        </p:blipFill>
        <p:spPr>
          <a:xfrm>
            <a:off x="107380" y="548600"/>
            <a:ext cx="8951642" cy="475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RUv1 – Mechanical Layout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822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Prototype Readout System – RUv0 &amp; </a:t>
            </a:r>
            <a:r>
              <a:rPr lang="en-US" dirty="0" err="1" smtClean="0"/>
              <a:t>GBTxFMC</a:t>
            </a:r>
            <a:endParaRPr lang="en-US" dirty="0"/>
          </a:p>
        </p:txBody>
      </p:sp>
      <p:pic>
        <p:nvPicPr>
          <p:cNvPr id="3" name="Picture 2" descr="RU&amp;GBTxFM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90" y="548600"/>
            <a:ext cx="6991818" cy="601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4015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Prototype Setup</a:t>
            </a:r>
            <a:endParaRPr lang="en-US" dirty="0"/>
          </a:p>
        </p:txBody>
      </p:sp>
      <p:pic>
        <p:nvPicPr>
          <p:cNvPr id="4" name="image6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624" y="1277696"/>
            <a:ext cx="8999371" cy="5062147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454"/>
          <p:cNvSpPr/>
          <p:nvPr/>
        </p:nvSpPr>
        <p:spPr>
          <a:xfrm>
            <a:off x="3681534" y="1541504"/>
            <a:ext cx="1204843" cy="43858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tIns="45719" rIns="45719" bIns="45719">
            <a:spAutoFit/>
          </a:bodyPr>
          <a:lstStyle>
            <a:lvl1pPr algn="ctr" defTabSz="650240">
              <a:buClrTx/>
              <a:defRPr sz="1600">
                <a:solidFill>
                  <a:srgbClr val="FF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125"/>
              <a:t>RUv0a with GBTxFMC &amp; SFP</a:t>
            </a:r>
          </a:p>
        </p:txBody>
      </p:sp>
      <p:sp>
        <p:nvSpPr>
          <p:cNvPr id="6" name="Shape 455"/>
          <p:cNvSpPr/>
          <p:nvPr/>
        </p:nvSpPr>
        <p:spPr>
          <a:xfrm>
            <a:off x="5948677" y="3483220"/>
            <a:ext cx="955164" cy="43858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tIns="45719" rIns="45719" bIns="45719">
            <a:spAutoFit/>
          </a:bodyPr>
          <a:lstStyle>
            <a:lvl1pPr algn="ctr" defTabSz="650240">
              <a:buClrTx/>
              <a:defRPr sz="1600">
                <a:solidFill>
                  <a:srgbClr val="FF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125"/>
              <a:t>CERN USB-I2C dongle</a:t>
            </a:r>
          </a:p>
        </p:txBody>
      </p:sp>
      <p:sp>
        <p:nvSpPr>
          <p:cNvPr id="7" name="Shape 456"/>
          <p:cNvSpPr/>
          <p:nvPr/>
        </p:nvSpPr>
        <p:spPr>
          <a:xfrm>
            <a:off x="5847831" y="5487281"/>
            <a:ext cx="955164" cy="43858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tIns="45719" rIns="45719" bIns="45719">
            <a:spAutoFit/>
          </a:bodyPr>
          <a:lstStyle>
            <a:lvl1pPr algn="ctr" defTabSz="650240">
              <a:buClrTx/>
              <a:defRPr sz="1600">
                <a:solidFill>
                  <a:srgbClr val="FF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125"/>
              <a:t>ITS Power Board</a:t>
            </a:r>
          </a:p>
        </p:txBody>
      </p:sp>
      <p:sp>
        <p:nvSpPr>
          <p:cNvPr id="8" name="Shape 457"/>
          <p:cNvSpPr/>
          <p:nvPr/>
        </p:nvSpPr>
        <p:spPr>
          <a:xfrm>
            <a:off x="757645" y="4470157"/>
            <a:ext cx="1071475" cy="26545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tIns="45719" rIns="45719" bIns="45719">
            <a:spAutoFit/>
          </a:bodyPr>
          <a:lstStyle>
            <a:lvl1pPr algn="ctr" defTabSz="650240">
              <a:buClrTx/>
              <a:defRPr sz="1600">
                <a:solidFill>
                  <a:srgbClr val="FF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125"/>
              <a:t>Power Loads</a:t>
            </a:r>
          </a:p>
        </p:txBody>
      </p:sp>
      <p:sp>
        <p:nvSpPr>
          <p:cNvPr id="9" name="Shape 458"/>
          <p:cNvSpPr/>
          <p:nvPr/>
        </p:nvSpPr>
        <p:spPr>
          <a:xfrm>
            <a:off x="2564672" y="3090805"/>
            <a:ext cx="843985" cy="26545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tIns="45719" rIns="45719" bIns="45719">
            <a:spAutoFit/>
          </a:bodyPr>
          <a:lstStyle>
            <a:lvl1pPr algn="ctr" defTabSz="650240">
              <a:buClrTx/>
              <a:defRPr sz="1600">
                <a:solidFill>
                  <a:srgbClr val="FF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125"/>
              <a:t>Ref Clock</a:t>
            </a:r>
          </a:p>
        </p:txBody>
      </p:sp>
    </p:spTree>
    <p:extLst>
      <p:ext uri="{BB962C8B-B14F-4D97-AF65-F5344CB8AC3E}">
        <p14:creationId xmlns:p14="http://schemas.microsoft.com/office/powerpoint/2010/main" val="2406449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Setup with two RUv0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50110" y="1052670"/>
            <a:ext cx="8856617" cy="4981847"/>
            <a:chOff x="2263076" y="737049"/>
            <a:chExt cx="8856617" cy="498184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3076" y="737049"/>
              <a:ext cx="8856617" cy="4981847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414093" y="3302590"/>
              <a:ext cx="10363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chemeClr val="accent3"/>
                  </a:solidFill>
                </a:rPr>
                <a:t>RUv0</a:t>
              </a:r>
              <a:endParaRPr lang="en-US" sz="2000" dirty="0">
                <a:solidFill>
                  <a:schemeClr val="accent3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8715334" y="2827862"/>
              <a:ext cx="9318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chemeClr val="accent3"/>
                  </a:solidFill>
                </a:rPr>
                <a:t>“CRU”</a:t>
              </a:r>
              <a:endParaRPr lang="en-US" sz="2000" dirty="0">
                <a:solidFill>
                  <a:schemeClr val="accent3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464962" y="4351973"/>
              <a:ext cx="10363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>
                  <a:solidFill>
                    <a:schemeClr val="accent3"/>
                  </a:solidFill>
                </a:rPr>
                <a:t>Alpide</a:t>
              </a:r>
              <a:endParaRPr lang="en-US" sz="2000" dirty="0">
                <a:solidFill>
                  <a:schemeClr val="accent3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9181243" y="4061723"/>
              <a:ext cx="17828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chemeClr val="accent3"/>
                  </a:solidFill>
                </a:rPr>
                <a:t>Altera Arria10 </a:t>
              </a:r>
              <a:r>
                <a:rPr lang="en-US" sz="2000" dirty="0" err="1" smtClean="0">
                  <a:solidFill>
                    <a:schemeClr val="accent3"/>
                  </a:solidFill>
                </a:rPr>
                <a:t>Devkit</a:t>
              </a:r>
              <a:r>
                <a:rPr lang="en-US" sz="2000" dirty="0" smtClean="0">
                  <a:solidFill>
                    <a:schemeClr val="accent3"/>
                  </a:solidFill>
                </a:rPr>
                <a:t> </a:t>
              </a:r>
              <a:endParaRPr lang="en-US" sz="2000" dirty="0">
                <a:solidFill>
                  <a:schemeClr val="accent3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210431" y="4853485"/>
              <a:ext cx="16424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>
                  <a:solidFill>
                    <a:srgbClr val="FF0000"/>
                  </a:solidFill>
                </a:rPr>
                <a:t>FireFly</a:t>
              </a:r>
              <a:r>
                <a:rPr lang="en-US" sz="2000" dirty="0" smtClean="0">
                  <a:solidFill>
                    <a:srgbClr val="FF0000"/>
                  </a:solidFill>
                </a:rPr>
                <a:t> Cable</a:t>
              </a:r>
              <a:endParaRPr lang="en-US" sz="2000" dirty="0">
                <a:solidFill>
                  <a:srgbClr val="FF0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378243" y="2346861"/>
              <a:ext cx="10358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FF0000"/>
                  </a:solidFill>
                </a:rPr>
                <a:t>Sensor</a:t>
              </a:r>
            </a:p>
            <a:p>
              <a:r>
                <a:rPr lang="en-US" sz="2000" dirty="0" smtClean="0">
                  <a:solidFill>
                    <a:srgbClr val="FF0000"/>
                  </a:solidFill>
                </a:rPr>
                <a:t>Power</a:t>
              </a:r>
              <a:endParaRPr lang="en-US" sz="20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355970" y="1556740"/>
            <a:ext cx="864120" cy="36005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r>
              <a:rPr lang="en-US" b="1" dirty="0" err="1" smtClean="0">
                <a:solidFill>
                  <a:schemeClr val="accent3"/>
                </a:solidFill>
                <a:latin typeface="Calibri Light" panose="020F0302020204030204" pitchFamily="34" charset="0"/>
              </a:rPr>
              <a:t>RefClk</a:t>
            </a:r>
            <a:endParaRPr lang="en-US" b="1" dirty="0" smtClean="0">
              <a:solidFill>
                <a:schemeClr val="accent3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344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05" y="548600"/>
            <a:ext cx="9043025" cy="592322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RU – Power Board Interface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8666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20833</TotalTime>
  <Words>10024</Words>
  <Application>Microsoft Macintosh PowerPoint</Application>
  <PresentationFormat>On-screen Show (4:3)</PresentationFormat>
  <Paragraphs>1986</Paragraphs>
  <Slides>126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126</vt:i4>
      </vt:variant>
    </vt:vector>
  </HeadingPairs>
  <TitlesOfParts>
    <vt:vector size="127" baseType="lpstr">
      <vt:lpstr>Office Theme</vt:lpstr>
      <vt:lpstr>Review Charge</vt:lpstr>
      <vt:lpstr>Topics for Today</vt:lpstr>
      <vt:lpstr>MVTX Overview</vt:lpstr>
      <vt:lpstr>MVTX: MAPS-based Vertex Detector for sPHENIX</vt:lpstr>
      <vt:lpstr>Outline</vt:lpstr>
      <vt:lpstr>Exciting Science: Physics of the 3rd Pillar</vt:lpstr>
      <vt:lpstr>MVTX – a highly desired new Tool  bring sPHENIX physics reach to a new horizon</vt:lpstr>
      <vt:lpstr>Key Observables w/ MVTX @sPHENX </vt:lpstr>
      <vt:lpstr>Key Experimental Capability Heavy Flavor Tagging  </vt:lpstr>
      <vt:lpstr>Our Approach</vt:lpstr>
      <vt:lpstr>Monolithic-Active-Pixel-Sensors (MAPS) A State of the Art Tracker</vt:lpstr>
      <vt:lpstr>sPHENIX MVTX vs ALICE ITS/IB Specifications  from ALICE ITS &amp; sPHENIX design </vt:lpstr>
      <vt:lpstr>MVTX Pre-proposal Submitted!</vt:lpstr>
      <vt:lpstr>Scope of the MVTX Project</vt:lpstr>
      <vt:lpstr>Stave Production at CERN: WBS 1.5.3.1</vt:lpstr>
      <vt:lpstr>MVTX Readout and Control System</vt:lpstr>
      <vt:lpstr>Readout R&amp;D Progress @LANL </vt:lpstr>
      <vt:lpstr>LDRD – MVTX Key Tasks/Milestones </vt:lpstr>
      <vt:lpstr>Detector Assembly</vt:lpstr>
      <vt:lpstr>System Integration</vt:lpstr>
      <vt:lpstr>Alice ITS Cabling &amp; Support similar for sPHENIX</vt:lpstr>
      <vt:lpstr>Project Tasks and Timeline</vt:lpstr>
      <vt:lpstr>Cost Basis – Major Items</vt:lpstr>
      <vt:lpstr>PowerPoint Presentation</vt:lpstr>
      <vt:lpstr>PowerPoint Presentation</vt:lpstr>
      <vt:lpstr>Status, Plans and Issues</vt:lpstr>
      <vt:lpstr>Summary </vt:lpstr>
      <vt:lpstr>Backup </vt:lpstr>
      <vt:lpstr>PowerPoint Presentation</vt:lpstr>
      <vt:lpstr>MAPS-based Vertex Detector (MVTX) for sPHENIX</vt:lpstr>
      <vt:lpstr>Stave Production &amp; Test @ CERN</vt:lpstr>
      <vt:lpstr>Updated Cost and Schedule WBS: 6/5/2017</vt:lpstr>
      <vt:lpstr>PowerPoint Presentation</vt:lpstr>
      <vt:lpstr>PowerPoint Presentation</vt:lpstr>
      <vt:lpstr>Detector Assembly</vt:lpstr>
      <vt:lpstr>Integration </vt:lpstr>
      <vt:lpstr>INTT-MVTX Conflict</vt:lpstr>
      <vt:lpstr>INTT-MVTX Conflict</vt:lpstr>
      <vt:lpstr>MVTX/INTT Integration Extend MVTX Service Cables? </vt:lpstr>
      <vt:lpstr>FPC Extension for Connection to Electrical Services</vt:lpstr>
      <vt:lpstr>PowerPoint Presentation</vt:lpstr>
      <vt:lpstr>PowerPoint Presentation</vt:lpstr>
      <vt:lpstr>Cost &amp; Schedule</vt:lpstr>
      <vt:lpstr>Cost Basis For Electronics</vt:lpstr>
      <vt:lpstr>ALICE Stave and Global Support Structure Cost and Schedule Basis</vt:lpstr>
      <vt:lpstr>PowerPoint Presentation</vt:lpstr>
      <vt:lpstr>HICs Assembly Lab @CCNU     space ~ 70m2 (1K clean room); 20m2 (10K clean room, 2.9m head room)</vt:lpstr>
      <vt:lpstr>CCNU Plan – Cont.</vt:lpstr>
      <vt:lpstr>MVTX R&amp;D Status and Plan</vt:lpstr>
      <vt:lpstr>Data Flow and Control</vt:lpstr>
      <vt:lpstr>MVTX Readout and Control System</vt:lpstr>
      <vt:lpstr>sPHENX Data Flow  (TPC)</vt:lpstr>
      <vt:lpstr>sPHENIX Design Specs</vt:lpstr>
      <vt:lpstr>Design Specs - Components</vt:lpstr>
      <vt:lpstr>Design Specs – channel counts</vt:lpstr>
      <vt:lpstr> Data compression</vt:lpstr>
      <vt:lpstr> Data compression load</vt:lpstr>
      <vt:lpstr>Local Level 1 Triggers</vt:lpstr>
      <vt:lpstr>Multi-Event buffering</vt:lpstr>
      <vt:lpstr>5-year RHIC Run Plan </vt:lpstr>
      <vt:lpstr>5-Year Run Plan </vt:lpstr>
      <vt:lpstr>Expected Luminosity and Collision Rate</vt:lpstr>
      <vt:lpstr>PowerPoint Presentation</vt:lpstr>
      <vt:lpstr>PowerPoint Presentation</vt:lpstr>
      <vt:lpstr>Motivation</vt:lpstr>
      <vt:lpstr>dN/dη in p+p collisions</vt:lpstr>
      <vt:lpstr>dN/dη in 0-10% Au+Au/Pb+Pb collisions</vt:lpstr>
      <vt:lpstr>dN/dη in MB Au+Au/Pb+Pb collisions</vt:lpstr>
      <vt:lpstr>Conclusions</vt:lpstr>
      <vt:lpstr>PowerPoint Presentation</vt:lpstr>
      <vt:lpstr>ALPIDE/MAPS Chip</vt:lpstr>
      <vt:lpstr>Alpide Architecture</vt:lpstr>
      <vt:lpstr>Pixel Architecture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Hits and Event Data Rate</vt:lpstr>
      <vt:lpstr>ALICE Data Rate and Dead Time</vt:lpstr>
      <vt:lpstr>Readout Unit</vt:lpstr>
      <vt:lpstr>PowerPoint Presentation</vt:lpstr>
      <vt:lpstr>Expected Hits/Data Rate Per Event</vt:lpstr>
      <vt:lpstr>Readout Unit – connections toward the staves</vt:lpstr>
      <vt:lpstr>ITS Readout - Radiation Load</vt:lpstr>
      <vt:lpstr>ALICE DAQ – “Radiation Hard Optical Link Project” Architecture</vt:lpstr>
      <vt:lpstr>Readout Unit – overall connections overview</vt:lpstr>
      <vt:lpstr>Readout Unit – distribution and data/control connections per layer</vt:lpstr>
      <vt:lpstr>RUv1 – Block Diagram</vt:lpstr>
      <vt:lpstr>RUv1 – Mechanical Layout</vt:lpstr>
      <vt:lpstr>Prototype Readout System – RUv0 &amp; GBTxFMC</vt:lpstr>
      <vt:lpstr>Prototype Setup</vt:lpstr>
      <vt:lpstr>Setup with two RUv0</vt:lpstr>
      <vt:lpstr>RU – Power Board Interface</vt:lpstr>
      <vt:lpstr>Schedule</vt:lpstr>
      <vt:lpstr>ALICE/ITS Readout R&amp;D 5 RUv1 available for LANL R&amp;D ~July 2017 </vt:lpstr>
      <vt:lpstr>FELIX Board</vt:lpstr>
      <vt:lpstr>ATLAS/FELIX BNL-711 PCIe Card</vt:lpstr>
      <vt:lpstr>PowerPoint Presentation</vt:lpstr>
      <vt:lpstr>ATLAS/FELIX BNL-711 PCIe Card</vt:lpstr>
      <vt:lpstr>FPGA Choices</vt:lpstr>
      <vt:lpstr>MVTX options: 6x (PCIe card + server)</vt:lpstr>
      <vt:lpstr>Electronics R&amp;D – Cont. FELIX and MVTX Power Distribution Boards</vt:lpstr>
      <vt:lpstr>Comm. RU</vt:lpstr>
      <vt:lpstr>ALICE O2 – Detailed Layout</vt:lpstr>
      <vt:lpstr>O2 Data Flow</vt:lpstr>
      <vt:lpstr>CRU Interfaces</vt:lpstr>
      <vt:lpstr>CRU – Connections to/from ITS</vt:lpstr>
      <vt:lpstr>CRU Architecture</vt:lpstr>
      <vt:lpstr>PowerPoint Presentation</vt:lpstr>
      <vt:lpstr>ALICE DAQ – CRU Data Paths</vt:lpstr>
      <vt:lpstr>Servers</vt:lpstr>
      <vt:lpstr>CRU – Prototype efforts</vt:lpstr>
      <vt:lpstr>Altera Arria-10 Development Kit</vt:lpstr>
      <vt:lpstr>Dell Servers &amp; Readout Cards</vt:lpstr>
      <vt:lpstr>FireFly Cables</vt:lpstr>
      <vt:lpstr>MOSAIC Test Bench @LANL </vt:lpstr>
      <vt:lpstr>Test under internal trigger (40MHz)</vt:lpstr>
      <vt:lpstr>Test under internal trigger (40MHz)</vt:lpstr>
      <vt:lpstr>External Trigger and Source</vt:lpstr>
      <vt:lpstr>A Single-chip MAPS Telescope</vt:lpstr>
    </vt:vector>
  </TitlesOfParts>
  <Company>Los Alamos National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MVTX Overview</dc:title>
  <dc:creator>Ming Liu</dc:creator>
  <cp:lastModifiedBy>Ming Liu</cp:lastModifiedBy>
  <cp:revision>322</cp:revision>
  <dcterms:created xsi:type="dcterms:W3CDTF">2017-06-17T18:59:22Z</dcterms:created>
  <dcterms:modified xsi:type="dcterms:W3CDTF">2017-07-03T17:57:13Z</dcterms:modified>
</cp:coreProperties>
</file>