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9"/>
  </p:notesMasterIdLst>
  <p:handoutMasterIdLst>
    <p:handoutMasterId r:id="rId130"/>
  </p:handoutMasterIdLst>
  <p:sldIdLst>
    <p:sldId id="256" r:id="rId2"/>
    <p:sldId id="269" r:id="rId3"/>
    <p:sldId id="258" r:id="rId4"/>
    <p:sldId id="317" r:id="rId5"/>
    <p:sldId id="260" r:id="rId6"/>
    <p:sldId id="316" r:id="rId7"/>
    <p:sldId id="298" r:id="rId8"/>
    <p:sldId id="308" r:id="rId9"/>
    <p:sldId id="414" r:id="rId10"/>
    <p:sldId id="382" r:id="rId11"/>
    <p:sldId id="389" r:id="rId12"/>
    <p:sldId id="263" r:id="rId13"/>
    <p:sldId id="265" r:id="rId14"/>
    <p:sldId id="390" r:id="rId15"/>
    <p:sldId id="310" r:id="rId16"/>
    <p:sldId id="314" r:id="rId17"/>
    <p:sldId id="272" r:id="rId18"/>
    <p:sldId id="299" r:id="rId19"/>
    <p:sldId id="398" r:id="rId20"/>
    <p:sldId id="296" r:id="rId21"/>
    <p:sldId id="266" r:id="rId22"/>
    <p:sldId id="302" r:id="rId23"/>
    <p:sldId id="301" r:id="rId24"/>
    <p:sldId id="276" r:id="rId25"/>
    <p:sldId id="368" r:id="rId26"/>
    <p:sldId id="415" r:id="rId27"/>
    <p:sldId id="416" r:id="rId28"/>
    <p:sldId id="413" r:id="rId29"/>
    <p:sldId id="303" r:id="rId30"/>
    <p:sldId id="279" r:id="rId31"/>
    <p:sldId id="277" r:id="rId32"/>
    <p:sldId id="282" r:id="rId33"/>
    <p:sldId id="283" r:id="rId34"/>
    <p:sldId id="331" r:id="rId35"/>
    <p:sldId id="315" r:id="rId36"/>
    <p:sldId id="325" r:id="rId37"/>
    <p:sldId id="273" r:id="rId38"/>
    <p:sldId id="311" r:id="rId39"/>
    <p:sldId id="284" r:id="rId40"/>
    <p:sldId id="285" r:id="rId41"/>
    <p:sldId id="286" r:id="rId42"/>
    <p:sldId id="287" r:id="rId43"/>
    <p:sldId id="274" r:id="rId44"/>
    <p:sldId id="326" r:id="rId45"/>
    <p:sldId id="305" r:id="rId46"/>
    <p:sldId id="307" r:id="rId47"/>
    <p:sldId id="318" r:id="rId48"/>
    <p:sldId id="280" r:id="rId49"/>
    <p:sldId id="281" r:id="rId50"/>
    <p:sldId id="295" r:id="rId51"/>
    <p:sldId id="319" r:id="rId52"/>
    <p:sldId id="346" r:id="rId53"/>
    <p:sldId id="342" r:id="rId54"/>
    <p:sldId id="352" r:id="rId55"/>
    <p:sldId id="353" r:id="rId56"/>
    <p:sldId id="354" r:id="rId57"/>
    <p:sldId id="350" r:id="rId58"/>
    <p:sldId id="351" r:id="rId59"/>
    <p:sldId id="356" r:id="rId60"/>
    <p:sldId id="349" r:id="rId61"/>
    <p:sldId id="404" r:id="rId62"/>
    <p:sldId id="405" r:id="rId63"/>
    <p:sldId id="406" r:id="rId64"/>
    <p:sldId id="407" r:id="rId65"/>
    <p:sldId id="408" r:id="rId66"/>
    <p:sldId id="399" r:id="rId67"/>
    <p:sldId id="400" r:id="rId68"/>
    <p:sldId id="401" r:id="rId69"/>
    <p:sldId id="402" r:id="rId70"/>
    <p:sldId id="403" r:id="rId71"/>
    <p:sldId id="347" r:id="rId72"/>
    <p:sldId id="343" r:id="rId73"/>
    <p:sldId id="344" r:id="rId74"/>
    <p:sldId id="41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409" r:id="rId86"/>
    <p:sldId id="410" r:id="rId87"/>
    <p:sldId id="355" r:id="rId88"/>
    <p:sldId id="327" r:id="rId89"/>
    <p:sldId id="328" r:id="rId90"/>
    <p:sldId id="370" r:id="rId91"/>
    <p:sldId id="371" r:id="rId92"/>
    <p:sldId id="372" r:id="rId93"/>
    <p:sldId id="373" r:id="rId94"/>
    <p:sldId id="374" r:id="rId95"/>
    <p:sldId id="375" r:id="rId96"/>
    <p:sldId id="376" r:id="rId97"/>
    <p:sldId id="377" r:id="rId98"/>
    <p:sldId id="378" r:id="rId99"/>
    <p:sldId id="379" r:id="rId100"/>
    <p:sldId id="380" r:id="rId101"/>
    <p:sldId id="381" r:id="rId102"/>
    <p:sldId id="288" r:id="rId103"/>
    <p:sldId id="320" r:id="rId104"/>
    <p:sldId id="384" r:id="rId105"/>
    <p:sldId id="387" r:id="rId106"/>
    <p:sldId id="385" r:id="rId107"/>
    <p:sldId id="386" r:id="rId108"/>
    <p:sldId id="383" r:id="rId109"/>
    <p:sldId id="289" r:id="rId110"/>
    <p:sldId id="321" r:id="rId111"/>
    <p:sldId id="357" r:id="rId112"/>
    <p:sldId id="358" r:id="rId113"/>
    <p:sldId id="359" r:id="rId114"/>
    <p:sldId id="360" r:id="rId115"/>
    <p:sldId id="361" r:id="rId116"/>
    <p:sldId id="362" r:id="rId117"/>
    <p:sldId id="363" r:id="rId118"/>
    <p:sldId id="364" r:id="rId119"/>
    <p:sldId id="365" r:id="rId120"/>
    <p:sldId id="366" r:id="rId121"/>
    <p:sldId id="367" r:id="rId122"/>
    <p:sldId id="322" r:id="rId123"/>
    <p:sldId id="324" r:id="rId124"/>
    <p:sldId id="291" r:id="rId125"/>
    <p:sldId id="292" r:id="rId126"/>
    <p:sldId id="293" r:id="rId127"/>
    <p:sldId id="294" r:id="rId1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2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handoutMaster" Target="handoutMasters/handoutMaster1.xml"/><Relationship Id="rId131" Type="http://schemas.openxmlformats.org/officeDocument/2006/relationships/printerSettings" Target="printerSettings/printerSettings1.bin"/><Relationship Id="rId132" Type="http://schemas.openxmlformats.org/officeDocument/2006/relationships/presProps" Target="presProps.xml"/><Relationship Id="rId133" Type="http://schemas.openxmlformats.org/officeDocument/2006/relationships/viewProps" Target="viewProps.xml"/><Relationship Id="rId134" Type="http://schemas.openxmlformats.org/officeDocument/2006/relationships/theme" Target="theme/theme1.xml"/><Relationship Id="rId13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7/5/17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7/5/17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F12-C18E-E94A-9CF5-1C3CBDA3F2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D090-AEFA-5A49-AB54-A285F282E7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6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8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50828-826C-2A4F-921B-E384CB78A7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3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55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5" y="107961"/>
            <a:ext cx="390452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22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6" y="456005"/>
            <a:ext cx="709740" cy="162063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US" sz="600" dirty="0" smtClean="0"/>
              <a:t>ALICE ITS Upgrade</a:t>
            </a:r>
            <a:endParaRPr lang="en-US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362061"/>
            <a:ext cx="7886700" cy="30325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2210" y="1266825"/>
            <a:ext cx="8208724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35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0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3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3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8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2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03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hyperlink" Target="https://indico.bnl.gov/conferenceDisplay.py?confId=2653" TargetMode="External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bnl.gov/conferenceDisplay.py?confId=2653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3.jpe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Relationship Id="rId3" Type="http://schemas.openxmlformats.org/officeDocument/2006/relationships/image" Target="../media/image118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9.e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1.png"/><Relationship Id="rId3" Type="http://schemas.openxmlformats.org/officeDocument/2006/relationships/image" Target="../media/image12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png"/><Relationship Id="rId5" Type="http://schemas.microsoft.com/office/2007/relationships/hdphoto" Target="../media/hdphoto4.wdp"/><Relationship Id="rId6" Type="http://schemas.openxmlformats.org/officeDocument/2006/relationships/image" Target="../media/image126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3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7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8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eg"/><Relationship Id="rId1" Type="http://schemas.openxmlformats.org/officeDocument/2006/relationships/slideLayout" Target="../slideLayouts/slideLayout23.xml"/><Relationship Id="rId2" Type="http://schemas.openxmlformats.org/officeDocument/2006/relationships/hyperlink" Target="mailto:alice-o2-flp-prototype@cern.ch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2.emf"/><Relationship Id="rId3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www.altera.com/products/boards_and_kits/dev-kits/altera/kit-a10-gx-fpga.html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6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gi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gi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microsoft.com/office/2007/relationships/hdphoto" Target="../media/hdphoto2.wdp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microsoft.com/office/2007/relationships/hdphoto" Target="../media/hdphoto3.wdp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6.gif"/><Relationship Id="rId3" Type="http://schemas.openxmlformats.org/officeDocument/2006/relationships/image" Target="../media/image2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8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9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0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23209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Laboratory</a:t>
            </a:r>
          </a:p>
          <a:p>
            <a:endParaRPr lang="en-US" dirty="0"/>
          </a:p>
          <a:p>
            <a:r>
              <a:rPr lang="en-US" dirty="0" smtClean="0"/>
              <a:t>For the </a:t>
            </a:r>
            <a:r>
              <a:rPr lang="en-US" dirty="0" err="1" smtClean="0"/>
              <a:t>sPHENIX</a:t>
            </a:r>
            <a:r>
              <a:rPr lang="en-US" dirty="0" smtClean="0"/>
              <a:t> MVTX Upgrade Group</a:t>
            </a:r>
          </a:p>
          <a:p>
            <a:endParaRPr lang="en-US" dirty="0" smtClean="0"/>
          </a:p>
          <a:p>
            <a:r>
              <a:rPr lang="en-US" dirty="0" smtClean="0"/>
              <a:t>BNL Director’s Review</a:t>
            </a:r>
          </a:p>
          <a:p>
            <a:r>
              <a:rPr lang="en-US" dirty="0" smtClean="0"/>
              <a:t>07/10/2017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71" y="274638"/>
            <a:ext cx="8763455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sPHENIX</a:t>
            </a:r>
            <a:r>
              <a:rPr lang="en-US" sz="4000" dirty="0" smtClean="0"/>
              <a:t> MVTX </a:t>
            </a:r>
            <a:r>
              <a:rPr lang="en-US" sz="4000" dirty="0" err="1" smtClean="0"/>
              <a:t>vs</a:t>
            </a:r>
            <a:r>
              <a:rPr lang="en-US" sz="4000" dirty="0" smtClean="0"/>
              <a:t> ALICE ITS/IB Specifications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from ALICE ITS Upgrade &amp; </a:t>
            </a:r>
            <a:r>
              <a:rPr lang="en-US" sz="2700" dirty="0" err="1" smtClean="0"/>
              <a:t>sPHENIX</a:t>
            </a:r>
            <a:r>
              <a:rPr lang="en-US" sz="2700" dirty="0" smtClean="0"/>
              <a:t> design 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55648" y="3283828"/>
            <a:ext cx="5453715" cy="3191270"/>
            <a:chOff x="5384494" y="4850871"/>
            <a:chExt cx="3374376" cy="1870604"/>
          </a:xfrm>
        </p:grpSpPr>
        <p:pic>
          <p:nvPicPr>
            <p:cNvPr id="8" name="Picture 7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494" y="5144505"/>
              <a:ext cx="3374376" cy="15769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49807" y="4850871"/>
              <a:ext cx="2891465" cy="193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Event size,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dN</a:t>
              </a:r>
              <a:r>
                <a:rPr lang="en-US" sz="1400" dirty="0" smtClean="0">
                  <a:solidFill>
                    <a:srgbClr val="FF0000"/>
                  </a:solidFill>
                </a:rPr>
                <a:t>/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dη</a:t>
              </a:r>
              <a:r>
                <a:rPr lang="en-US" sz="1400" dirty="0" smtClean="0">
                  <a:solidFill>
                    <a:srgbClr val="FF0000"/>
                  </a:solidFill>
                </a:rPr>
                <a:t>: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sz="1400" dirty="0" smtClean="0">
                  <a:solidFill>
                    <a:srgbClr val="FF0000"/>
                  </a:solidFill>
                </a:rPr>
                <a:t> = 1/3 ALICE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), 1/5 ALICE(AA)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382140"/>
              </p:ext>
            </p:extLst>
          </p:nvPr>
        </p:nvGraphicFramePr>
        <p:xfrm>
          <a:off x="1524000" y="146981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sPHENIX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r>
                        <a:rPr lang="en-US" dirty="0" smtClean="0"/>
                        <a:t> 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r>
                        <a:rPr lang="en-US" dirty="0" smtClean="0"/>
                        <a:t>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200 kHz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10 </a:t>
                      </a:r>
                      <a:r>
                        <a:rPr lang="en-US" dirty="0" smtClean="0"/>
                        <a:t>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Trigger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50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15 kHz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" y="548600"/>
            <a:ext cx="9043025" cy="5923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 – Power Board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6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" y="764630"/>
            <a:ext cx="9065311" cy="56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9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53"/>
            <a:ext cx="8229600" cy="1185394"/>
          </a:xfrm>
        </p:spPr>
        <p:txBody>
          <a:bodyPr>
            <a:normAutofit/>
          </a:bodyPr>
          <a:lstStyle/>
          <a:p>
            <a:r>
              <a:rPr lang="en-US" dirty="0" smtClean="0"/>
              <a:t>ALICE/ITS Readout R&amp;D</a:t>
            </a:r>
            <a:br>
              <a:rPr lang="en-US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5 </a:t>
            </a:r>
            <a:r>
              <a:rPr lang="en-US" sz="2700" b="1" dirty="0" smtClean="0">
                <a:solidFill>
                  <a:srgbClr val="FF0000"/>
                </a:solidFill>
              </a:rPr>
              <a:t>RUv1 available for LANL R&amp;D ~July 2017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102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7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424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FELIX Board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6039" y="2708511"/>
            <a:ext cx="735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documents available:</a:t>
            </a:r>
          </a:p>
          <a:p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/Readout/FELIX/</a:t>
            </a:r>
          </a:p>
        </p:txBody>
      </p:sp>
    </p:spTree>
    <p:extLst>
      <p:ext uri="{BB962C8B-B14F-4D97-AF65-F5344CB8AC3E}">
        <p14:creationId xmlns:p14="http://schemas.microsoft.com/office/powerpoint/2010/main" val="8062512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244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BNL-711 Board chosen for ATLAS FELIX project, and used </a:t>
            </a:r>
            <a:r>
              <a:rPr lang="en-US" dirty="0"/>
              <a:t>in ATLAS phase I upgrade, which is projected to complete before sPHENIX. </a:t>
            </a:r>
            <a:endParaRPr lang="en-US" dirty="0" smtClean="0"/>
          </a:p>
          <a:p>
            <a:r>
              <a:rPr lang="en-US" dirty="0" smtClean="0"/>
              <a:t>Readout for </a:t>
            </a:r>
            <a:r>
              <a:rPr lang="en-US" dirty="0"/>
              <a:t>ATLAS Phase-I </a:t>
            </a:r>
            <a:r>
              <a:rPr lang="en-US" dirty="0" smtClean="0"/>
              <a:t>sub-system of Liquid </a:t>
            </a:r>
            <a:r>
              <a:rPr lang="en-US" dirty="0"/>
              <a:t>Argon </a:t>
            </a:r>
            <a:r>
              <a:rPr lang="en-US" dirty="0" smtClean="0"/>
              <a:t>Calorimeter, </a:t>
            </a:r>
            <a:r>
              <a:rPr lang="en-US" dirty="0"/>
              <a:t>Level-1 calorimeter </a:t>
            </a:r>
            <a:r>
              <a:rPr lang="en-US" dirty="0" smtClean="0"/>
              <a:t>trigger, </a:t>
            </a:r>
            <a:r>
              <a:rPr lang="en-US" dirty="0"/>
              <a:t>New small wheel of the muon spectrometer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BNL-711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073429"/>
            <a:ext cx="4261486" cy="3333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43400"/>
            <a:ext cx="2881115" cy="17773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57" y="2823001"/>
            <a:ext cx="3667957" cy="1367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237" y="3200400"/>
            <a:ext cx="1054411" cy="11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" y="298382"/>
            <a:ext cx="9061384" cy="57087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319258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Main features for FELIX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</a:p>
          <a:p>
            <a:pPr lvl="1"/>
            <a:r>
              <a:rPr lang="en-US" dirty="0" smtClean="0"/>
              <a:t>Design: BNL/</a:t>
            </a:r>
            <a:r>
              <a:rPr lang="en-US" dirty="0"/>
              <a:t>Omega </a:t>
            </a:r>
            <a:r>
              <a:rPr lang="en-US" dirty="0" smtClean="0"/>
              <a:t>group, Layout: BNL/Instrumentation, multiple users.</a:t>
            </a:r>
          </a:p>
          <a:p>
            <a:pPr lvl="1"/>
            <a:r>
              <a:rPr lang="en-US" dirty="0"/>
              <a:t>A large </a:t>
            </a:r>
            <a:r>
              <a:rPr lang="en-US" dirty="0" err="1"/>
              <a:t>Kintex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 FPGA, 1.5 M </a:t>
            </a:r>
            <a:r>
              <a:rPr lang="en-US" dirty="0" smtClean="0"/>
              <a:t>LC </a:t>
            </a:r>
          </a:p>
          <a:p>
            <a:pPr lvl="1"/>
            <a:r>
              <a:rPr lang="en-US" dirty="0" smtClean="0"/>
              <a:t>48 bi-directional GBT link, PCIex16 Gen3, 101 Gbps demonstrated</a:t>
            </a:r>
          </a:p>
          <a:p>
            <a:pPr lvl="1"/>
            <a:r>
              <a:rPr lang="en-US" dirty="0" smtClean="0"/>
              <a:t>2x DDR4 memory slots (v1.0, v1.5), removed v2.0</a:t>
            </a:r>
          </a:p>
          <a:p>
            <a:pPr lvl="1"/>
            <a:r>
              <a:rPr lang="en-US" dirty="0" smtClean="0"/>
              <a:t>TTC-timing input (v1.0, v1.5), allow timing mezzanine card (v2.0) – provide help design sPHENIX GTM </a:t>
            </a:r>
            <a:r>
              <a:rPr lang="en-US" dirty="0"/>
              <a:t>mezzanine card </a:t>
            </a:r>
            <a:endParaRPr lang="en-US" dirty="0" smtClean="0"/>
          </a:p>
          <a:p>
            <a:r>
              <a:rPr lang="en-US" dirty="0" smtClean="0"/>
              <a:t>Current version: v1.5 prototype, can be ordered </a:t>
            </a:r>
          </a:p>
          <a:p>
            <a:r>
              <a:rPr lang="en-US" dirty="0" smtClean="0"/>
              <a:t>Next version: v2.0 pre-production, design starts now, expect available Oct 2017</a:t>
            </a:r>
          </a:p>
          <a:p>
            <a:r>
              <a:rPr lang="en-US" dirty="0" smtClean="0"/>
              <a:t>BNL/Omega </a:t>
            </a:r>
            <a:r>
              <a:rPr lang="en-US" dirty="0"/>
              <a:t>group, Local expert </a:t>
            </a:r>
            <a:r>
              <a:rPr lang="en-US" dirty="0" smtClean="0"/>
              <a:t>expressed willing for help</a:t>
            </a:r>
            <a:r>
              <a:rPr lang="en-US" dirty="0"/>
              <a:t> </a:t>
            </a:r>
            <a:r>
              <a:rPr lang="en-US" dirty="0" smtClean="0"/>
              <a:t>us to adapt FELIX in sPHENIX</a:t>
            </a:r>
            <a:endParaRPr lang="en-US" dirty="0"/>
          </a:p>
          <a:p>
            <a:pPr lvl="1"/>
            <a:r>
              <a:rPr lang="en-US" dirty="0" smtClean="0"/>
              <a:t>Boards for initial evaluation test, support firmware software development, </a:t>
            </a:r>
            <a:r>
              <a:rPr lang="en-US" dirty="0"/>
              <a:t>timing mezzanine card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team is also help in possible use of FELIX card in </a:t>
            </a:r>
            <a:r>
              <a:rPr lang="en-US" dirty="0" err="1"/>
              <a:t>protoDune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FELIX team is open for inputs in guiding the design to be more generic to various users</a:t>
            </a:r>
            <a:r>
              <a:rPr lang="en-US" dirty="0" smtClean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BNL-711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76" y="4858897"/>
            <a:ext cx="3929927" cy="1465703"/>
          </a:xfrm>
          <a:prstGeom prst="rect">
            <a:avLst/>
          </a:prstGeom>
        </p:spPr>
      </p:pic>
      <p:pic>
        <p:nvPicPr>
          <p:cNvPr id="1026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09" y="4818553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00378" y="6219389"/>
            <a:ext cx="4198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FELIX v1.5 Card in server, BNL ATLAS Group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6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011418"/>
            <a:ext cx="1557473" cy="176985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7010400" cy="25313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71" y="37912"/>
            <a:ext cx="8229600" cy="1143000"/>
          </a:xfrm>
        </p:spPr>
        <p:txBody>
          <a:bodyPr/>
          <a:lstStyle/>
          <a:p>
            <a:r>
              <a:rPr lang="en-US" dirty="0" smtClean="0"/>
              <a:t>FPGA Choices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17039"/>
              </p:ext>
            </p:extLst>
          </p:nvPr>
        </p:nvGraphicFramePr>
        <p:xfrm>
          <a:off x="6934200" y="3496231"/>
          <a:ext cx="2133600" cy="2102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</a:tblGrid>
              <a:tr h="291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Xlinux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-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Kintex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Ultrascale</a:t>
                      </a: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729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Available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7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XCKU115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655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FELIX v1.5 test boards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1.451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14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1.3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0.66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169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4320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75.9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(48 input + 48 output fiber links in FELIX)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48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3352800" y="2819400"/>
            <a:ext cx="1295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CRU/</a:t>
            </a:r>
            <a:br>
              <a:rPr lang="en-US" sz="1100" dirty="0" smtClean="0"/>
            </a:br>
            <a:r>
              <a:rPr lang="en-US" sz="1100" dirty="0" smtClean="0"/>
              <a:t>PCIe40</a:t>
            </a:r>
            <a:endParaRPr lang="en-US" sz="1100" dirty="0"/>
          </a:p>
        </p:txBody>
      </p:sp>
      <p:sp>
        <p:nvSpPr>
          <p:cNvPr id="11" name="Down Arrow 10"/>
          <p:cNvSpPr/>
          <p:nvPr/>
        </p:nvSpPr>
        <p:spPr>
          <a:xfrm>
            <a:off x="7374771" y="2819399"/>
            <a:ext cx="1295400" cy="612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FELIX</a:t>
            </a:r>
            <a:endParaRPr lang="en-US" sz="1100" dirty="0"/>
          </a:p>
        </p:txBody>
      </p:sp>
      <p:pic>
        <p:nvPicPr>
          <p:cNvPr id="13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20730"/>
          <a:stretch/>
        </p:blipFill>
        <p:spPr bwMode="auto">
          <a:xfrm rot="16200000">
            <a:off x="7597108" y="1127570"/>
            <a:ext cx="833853" cy="22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47800" y="3918872"/>
            <a:ext cx="6455664" cy="2919984"/>
            <a:chOff x="1447800" y="3581400"/>
            <a:chExt cx="6455664" cy="2919984"/>
          </a:xfrm>
        </p:grpSpPr>
        <p:sp>
          <p:nvSpPr>
            <p:cNvPr id="9" name="Rectangle 8"/>
            <p:cNvSpPr/>
            <p:nvPr/>
          </p:nvSpPr>
          <p:spPr>
            <a:xfrm>
              <a:off x="6500013" y="5974585"/>
              <a:ext cx="11515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Buffer box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" name="Content Placeholder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3581400"/>
              <a:ext cx="6455664" cy="2919984"/>
            </a:xfrm>
            <a:prstGeom prst="rect">
              <a:avLst/>
            </a:prstGeom>
          </p:spPr>
        </p:pic>
      </p:grpSp>
      <p:sp>
        <p:nvSpPr>
          <p:cNvPr id="23" name="Rounded Rectangular Callout 22"/>
          <p:cNvSpPr/>
          <p:nvPr/>
        </p:nvSpPr>
        <p:spPr>
          <a:xfrm>
            <a:off x="5684651" y="1083169"/>
            <a:ext cx="3383149" cy="2780048"/>
          </a:xfrm>
          <a:prstGeom prst="wedgeRoundRectCallout">
            <a:avLst>
              <a:gd name="adj1" fmla="val -19901"/>
              <a:gd name="adj2" fmla="val 584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1083804"/>
            <a:ext cx="5257800" cy="2780048"/>
          </a:xfrm>
          <a:prstGeom prst="wedgeRoundRectCallout">
            <a:avLst>
              <a:gd name="adj1" fmla="val 32026"/>
              <a:gd name="adj2" fmla="val 5909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options: 6x 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PCIe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card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3"/>
                </a:solidFill>
              </a:rPr>
              <a:t>server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057869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Event Buffering and Data Compressor (EBDC): Rack server </a:t>
            </a:r>
            <a:r>
              <a:rPr lang="en-US" dirty="0">
                <a:solidFill>
                  <a:schemeClr val="accent3"/>
                </a:solidFill>
              </a:rPr>
              <a:t>that can host at </a:t>
            </a:r>
            <a:r>
              <a:rPr lang="en-US" dirty="0" smtClean="0">
                <a:solidFill>
                  <a:schemeClr val="accent3"/>
                </a:solidFill>
              </a:rPr>
              <a:t>1x </a:t>
            </a:r>
            <a:r>
              <a:rPr lang="en-US" dirty="0">
                <a:solidFill>
                  <a:schemeClr val="accent3"/>
                </a:solidFill>
              </a:rPr>
              <a:t>PCIex16 cards + </a:t>
            </a:r>
            <a:r>
              <a:rPr lang="en-US" dirty="0" smtClean="0">
                <a:solidFill>
                  <a:schemeClr val="accent3"/>
                </a:solidFill>
              </a:rPr>
              <a:t>2x 10 </a:t>
            </a:r>
            <a:r>
              <a:rPr lang="en-US" dirty="0">
                <a:solidFill>
                  <a:schemeClr val="accent3"/>
                </a:solidFill>
              </a:rPr>
              <a:t>Gbps Ethernet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0838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Data Aggregation Module (DAM): </a:t>
            </a:r>
          </a:p>
          <a:p>
            <a:pPr marL="109728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PCIex8 or x16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card with multiple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(48x) GBT fiber IO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91200" y="2478858"/>
            <a:ext cx="3085075" cy="1483542"/>
            <a:chOff x="5791200" y="2384370"/>
            <a:chExt cx="3085075" cy="1483542"/>
          </a:xfrm>
        </p:grpSpPr>
        <p:sp>
          <p:nvSpPr>
            <p:cNvPr id="15" name="Rectangle 14"/>
            <p:cNvSpPr/>
            <p:nvPr/>
          </p:nvSpPr>
          <p:spPr>
            <a:xfrm>
              <a:off x="5791200" y="2384370"/>
              <a:ext cx="30850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Example: Dell PowerEdge </a:t>
              </a:r>
              <a:r>
                <a:rPr lang="en-US" dirty="0" smtClean="0"/>
                <a:t>R830</a:t>
              </a:r>
            </a:p>
            <a:p>
              <a:r>
                <a:rPr lang="en-US" dirty="0" smtClean="0"/>
                <a:t>2x12 cores, 2x10 </a:t>
              </a:r>
              <a:r>
                <a:rPr lang="en-US" dirty="0" err="1" smtClean="0"/>
                <a:t>GBps</a:t>
              </a:r>
              <a:r>
                <a:rPr lang="en-US" dirty="0" smtClean="0"/>
                <a:t>, ~ 10k$</a:t>
              </a:r>
              <a:endParaRPr lang="en-US" dirty="0"/>
            </a:p>
          </p:txBody>
        </p:sp>
        <p:pic>
          <p:nvPicPr>
            <p:cNvPr id="1026" name="Picture 2" descr="Image result for PowerEdge R8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72" y="2971800"/>
              <a:ext cx="3048000" cy="89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31523" y="1832527"/>
            <a:ext cx="5002605" cy="2031325"/>
            <a:chOff x="531523" y="1738039"/>
            <a:chExt cx="5002605" cy="2031325"/>
          </a:xfrm>
        </p:grpSpPr>
        <p:sp>
          <p:nvSpPr>
            <p:cNvPr id="17" name="Rectangle 16"/>
            <p:cNvSpPr/>
            <p:nvPr/>
          </p:nvSpPr>
          <p:spPr>
            <a:xfrm>
              <a:off x="531523" y="1738039"/>
              <a:ext cx="500260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 smtClean="0"/>
                <a:t>Option 1</a:t>
              </a:r>
              <a:r>
                <a:rPr lang="en-US" dirty="0" smtClean="0"/>
                <a:t>: </a:t>
              </a:r>
              <a:r>
                <a:rPr lang="en-US" dirty="0" err="1" smtClean="0"/>
                <a:t>LHCb</a:t>
              </a:r>
              <a:r>
                <a:rPr lang="en-US" dirty="0" smtClean="0"/>
                <a:t>/ALICE CRU</a:t>
              </a:r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u="sng" dirty="0" smtClean="0"/>
                <a:t>Option 2</a:t>
              </a:r>
              <a:r>
                <a:rPr lang="en-US" dirty="0" smtClean="0"/>
                <a:t>: ATLAS FELIX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u="sng" dirty="0" smtClean="0"/>
                <a:t>Option 3</a:t>
              </a:r>
              <a:r>
                <a:rPr lang="en-US" dirty="0" smtClean="0"/>
                <a:t>: build our own based on ALICE/ATLAS exp.</a:t>
              </a:r>
              <a:endParaRPr lang="en-US" dirty="0"/>
            </a:p>
          </p:txBody>
        </p:sp>
        <p:pic>
          <p:nvPicPr>
            <p:cNvPr id="14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7" r="20730"/>
            <a:stretch/>
          </p:blipFill>
          <p:spPr bwMode="auto">
            <a:xfrm rot="16200000">
              <a:off x="3913439" y="1927895"/>
              <a:ext cx="833853" cy="225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772272"/>
            <a:ext cx="1905000" cy="908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558" y="535621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MVTX/TPC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8745"/>
            <a:ext cx="50760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R&amp;D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br>
              <a:rPr lang="en-US" dirty="0" smtClean="0"/>
            </a:br>
            <a:r>
              <a:rPr lang="en-US" sz="2200" dirty="0" smtClean="0"/>
              <a:t>FELIX and MVTX Power Distribution Boards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66623"/>
            <a:ext cx="5533266" cy="4327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FELIX: visited BNL Labs and had FELIX system demo</a:t>
            </a:r>
          </a:p>
          <a:p>
            <a:pPr lvl="1"/>
            <a:r>
              <a:rPr lang="en-US" dirty="0" smtClean="0"/>
              <a:t>V1.5 boards, all functionalities available- data, slow control and  Timing/Trigger/Busy, w/ GBT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Multi-channel GBT links and </a:t>
            </a:r>
            <a:r>
              <a:rPr lang="en-US" dirty="0" err="1" smtClean="0"/>
              <a:t>PCIe</a:t>
            </a:r>
            <a:r>
              <a:rPr lang="en-US" dirty="0" smtClean="0"/>
              <a:t> interface code developed, with examples of user modules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V2.0, available ~end of 2017, </a:t>
            </a:r>
            <a:r>
              <a:rPr lang="en-US" dirty="0" err="1" smtClean="0"/>
              <a:t>sPHENIX</a:t>
            </a:r>
            <a:r>
              <a:rPr lang="en-US" dirty="0" smtClean="0"/>
              <a:t> application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1.5v FELIX board produced and tested</a:t>
            </a:r>
            <a:r>
              <a:rPr lang="en-US" dirty="0"/>
              <a:t>, ready for shipment to </a:t>
            </a:r>
            <a:r>
              <a:rPr lang="en-US" dirty="0" smtClean="0"/>
              <a:t>LANL; </a:t>
            </a:r>
            <a:r>
              <a:rPr lang="en-US" dirty="0"/>
              <a:t>O</a:t>
            </a:r>
            <a:r>
              <a:rPr lang="en-US" dirty="0" smtClean="0"/>
              <a:t>ptical cables etc. to be ordered soon for LANL test bench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Power distribution boards and PS</a:t>
            </a:r>
          </a:p>
          <a:p>
            <a:pPr lvl="1"/>
            <a:r>
              <a:rPr lang="en-US" dirty="0" smtClean="0"/>
              <a:t>LBNL PS distribution board available for R&amp;D from CERN/LBNL ~ August. Order placed, 4wks + testing  </a:t>
            </a:r>
          </a:p>
          <a:p>
            <a:pPr lvl="1"/>
            <a:r>
              <a:rPr lang="en-US" dirty="0" smtClean="0"/>
              <a:t>R&amp;D power supply and control system ordered (CAEN), available ~August   </a:t>
            </a:r>
            <a:endParaRPr lang="en-US" dirty="0"/>
          </a:p>
        </p:txBody>
      </p:sp>
      <p:pic>
        <p:nvPicPr>
          <p:cNvPr id="5" name="Picture 4" descr="IMG_116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685" y="3877665"/>
            <a:ext cx="3455314" cy="2379953"/>
          </a:xfrm>
          <a:prstGeom prst="rect">
            <a:avLst/>
          </a:prstGeom>
        </p:spPr>
      </p:pic>
      <p:pic>
        <p:nvPicPr>
          <p:cNvPr id="6" name="Picture 5" descr="IMG_1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87" y="462228"/>
            <a:ext cx="3278133" cy="327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426437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FELIX: tested @BNL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To be shipped to LANL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Capacitors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788005" y="2141779"/>
            <a:ext cx="8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5~10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6" y="1764319"/>
            <a:ext cx="2740190" cy="705308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829856" y="24905"/>
            <a:ext cx="131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Marks’s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8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Comm. RU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230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O2 – Detailed Layout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0" y="491524"/>
            <a:ext cx="6826819" cy="6118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71750" y="1700760"/>
            <a:ext cx="3456480" cy="3312460"/>
            <a:chOff x="2771750" y="1700760"/>
            <a:chExt cx="3456480" cy="33124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771750" y="1700760"/>
              <a:ext cx="0" cy="331246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771750" y="5013220"/>
              <a:ext cx="345648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6228230" y="3933070"/>
              <a:ext cx="0" cy="108015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131800" y="3933070"/>
              <a:ext cx="309643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131800" y="2492870"/>
              <a:ext cx="0" cy="144020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771750" y="1700760"/>
              <a:ext cx="64809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419840" y="1700760"/>
              <a:ext cx="0" cy="79211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3131800" y="2492870"/>
              <a:ext cx="28804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06344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2</a:t>
            </a:r>
            <a:r>
              <a:rPr lang="en-US" dirty="0" smtClean="0"/>
              <a:t> Data Flow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91" y="1556740"/>
            <a:ext cx="8766159" cy="4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05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Interfaces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36" y="836640"/>
            <a:ext cx="6347211" cy="32051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470" y="4161799"/>
            <a:ext cx="7162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Times New Roman" pitchFamily="18" charset="0"/>
              </a:rPr>
              <a:t>CRU has three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interfaces:</a:t>
            </a:r>
            <a:endParaRPr lang="en-US" sz="1000" dirty="0" smtClean="0">
              <a:latin typeface="+mj-lt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1 –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GBT Link 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(Radiation Tolerant High Speed Optical Link)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2 –  GBT/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10Gigabit PON</a:t>
            </a:r>
            <a:endParaRPr lang="en-US" sz="2000" dirty="0" smtClean="0">
              <a:solidFill>
                <a:srgbClr val="0000CC"/>
              </a:solidFill>
              <a:latin typeface="+mj-lt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3 –  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DDL3  link ( PCIe Gen 3 x16)</a:t>
            </a:r>
            <a:endParaRPr lang="en-CA" sz="20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5" descr="http://ehs.fiu.edu/Programs/Radiation-Safety/Documents/safety-sign-radiati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027084" y="1598640"/>
            <a:ext cx="609600" cy="713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5739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– Connections to/from ITS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07950" y="1626075"/>
            <a:ext cx="3743950" cy="4898853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1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 w="1270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444260" y="4293622"/>
            <a:ext cx="2376330" cy="2231808"/>
          </a:xfrm>
          <a:prstGeom prst="rect">
            <a:avLst/>
          </a:prstGeom>
          <a:solidFill>
            <a:schemeClr val="accent4">
              <a:lumMod val="50000"/>
              <a:alpha val="1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12" y="1989162"/>
            <a:ext cx="1203413" cy="720000"/>
          </a:xfrm>
          <a:prstGeom prst="rect">
            <a:avLst/>
          </a:prstGeom>
          <a:ln w="15875">
            <a:solidFill>
              <a:srgbClr val="FF9900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521" y="1989162"/>
            <a:ext cx="2321069" cy="1460996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6499601" y="1701162"/>
            <a:ext cx="230424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O</a:t>
            </a:r>
            <a:r>
              <a:rPr lang="en-US" sz="1600" b="1" baseline="30000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 FLP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7211" y="1701162"/>
            <a:ext cx="5760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CRU</a:t>
            </a:r>
          </a:p>
        </p:txBody>
      </p:sp>
      <p:cxnSp>
        <p:nvCxnSpPr>
          <p:cNvPr id="71" name="Elbow Connector 70"/>
          <p:cNvCxnSpPr/>
          <p:nvPr/>
        </p:nvCxnSpPr>
        <p:spPr>
          <a:xfrm>
            <a:off x="5491521" y="2349162"/>
            <a:ext cx="1008000" cy="50"/>
          </a:xfrm>
          <a:prstGeom prst="bentConnector3">
            <a:avLst/>
          </a:prstGeom>
          <a:ln w="19050">
            <a:solidFill>
              <a:srgbClr val="FF99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 flipV="1">
            <a:off x="5491521" y="2780910"/>
            <a:ext cx="1008000" cy="649746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034901" y="1989162"/>
            <a:ext cx="1224000" cy="1006413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 w="12700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051904" y="1701122"/>
            <a:ext cx="1223916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06792" y="1988683"/>
            <a:ext cx="720100" cy="288000"/>
          </a:xfrm>
          <a:prstGeom prst="rect">
            <a:avLst/>
          </a:prstGeom>
          <a:pattFill prst="wdUpDiag">
            <a:fgClr>
              <a:srgbClr val="002060"/>
            </a:fgClr>
            <a:bgClr>
              <a:schemeClr val="bg1"/>
            </a:bgClr>
          </a:pattFill>
          <a:ln w="12700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06792" y="1701162"/>
            <a:ext cx="7201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Sensor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1030314" y="2132683"/>
            <a:ext cx="1008000" cy="499"/>
          </a:xfrm>
          <a:prstGeom prst="straightConnector1">
            <a:avLst/>
          </a:prstGeom>
          <a:ln w="19050">
            <a:solidFill>
              <a:srgbClr val="FF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26761" y="2204184"/>
            <a:ext cx="1008000" cy="499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030314" y="2061172"/>
            <a:ext cx="1008000" cy="499"/>
          </a:xfrm>
          <a:prstGeom prst="straightConnector1">
            <a:avLst/>
          </a:prstGeom>
          <a:ln w="19050">
            <a:solidFill>
              <a:srgbClr val="FF00FF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06792" y="2349252"/>
            <a:ext cx="720100" cy="288000"/>
          </a:xfrm>
          <a:prstGeom prst="rect">
            <a:avLst/>
          </a:prstGeom>
          <a:ln w="12700">
            <a:solidFill>
              <a:srgbClr val="00206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Elbow Connector 80"/>
          <p:cNvCxnSpPr/>
          <p:nvPr/>
        </p:nvCxnSpPr>
        <p:spPr>
          <a:xfrm flipV="1">
            <a:off x="1030314" y="2277202"/>
            <a:ext cx="1008000" cy="144090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/>
          <p:nvPr/>
        </p:nvCxnSpPr>
        <p:spPr>
          <a:xfrm flipV="1">
            <a:off x="1030314" y="2349262"/>
            <a:ext cx="1008000" cy="144090"/>
          </a:xfrm>
          <a:prstGeom prst="bentConnector3">
            <a:avLst>
              <a:gd name="adj1" fmla="val 56409"/>
            </a:avLst>
          </a:prstGeom>
          <a:ln w="19050">
            <a:solidFill>
              <a:schemeClr val="accent5">
                <a:lumMod val="50000"/>
              </a:schemeClr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>
          <a:xfrm flipV="1">
            <a:off x="1030314" y="2421272"/>
            <a:ext cx="1008000" cy="144090"/>
          </a:xfrm>
          <a:prstGeom prst="bentConnector3">
            <a:avLst>
              <a:gd name="adj1" fmla="val 64100"/>
            </a:avLst>
          </a:prstGeom>
          <a:ln w="19050">
            <a:solidFill>
              <a:srgbClr val="FF00FF"/>
            </a:solidFill>
            <a:prstDash val="sysDot"/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flipV="1">
            <a:off x="1030314" y="2709162"/>
            <a:ext cx="1008000" cy="792162"/>
          </a:xfrm>
          <a:prstGeom prst="bentConnector3">
            <a:avLst>
              <a:gd name="adj1" fmla="val 41027"/>
            </a:avLst>
          </a:prstGeom>
          <a:ln w="19050">
            <a:solidFill>
              <a:srgbClr val="FF99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 flipV="1">
            <a:off x="1030314" y="2781112"/>
            <a:ext cx="1008000" cy="79227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50000"/>
              </a:schemeClr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flipV="1">
            <a:off x="1030314" y="2852613"/>
            <a:ext cx="1008000" cy="792779"/>
          </a:xfrm>
          <a:prstGeom prst="bentConnector3">
            <a:avLst>
              <a:gd name="adj1" fmla="val 57691"/>
            </a:avLst>
          </a:prstGeom>
          <a:ln w="19050">
            <a:solidFill>
              <a:srgbClr val="FF00FF"/>
            </a:solidFill>
            <a:prstDash val="sysDot"/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259211" y="2133182"/>
            <a:ext cx="1008000" cy="499"/>
          </a:xfrm>
          <a:prstGeom prst="straightConnector1">
            <a:avLst/>
          </a:prstGeom>
          <a:ln w="19050">
            <a:solidFill>
              <a:srgbClr val="FF99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034761" y="3789050"/>
            <a:ext cx="1224057" cy="57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 Light" panose="020F0302020204030204" pitchFamily="34" charset="0"/>
              </a:rPr>
              <a:t>8</a:t>
            </a:r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RUs per CRU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011554" y="3626997"/>
            <a:ext cx="1800250" cy="289767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&lt; 2 CRUs per FLP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0631" y="3789412"/>
            <a:ext cx="1512000" cy="57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Up to 28 Data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lines per RU</a:t>
            </a:r>
          </a:p>
        </p:txBody>
      </p:sp>
      <p:pic>
        <p:nvPicPr>
          <p:cNvPr id="91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76" r="93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34376"/>
          <a:stretch/>
        </p:blipFill>
        <p:spPr bwMode="auto">
          <a:xfrm>
            <a:off x="179390" y="4526114"/>
            <a:ext cx="1628797" cy="1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108520" y="548600"/>
            <a:ext cx="8928100" cy="1005405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O2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irst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evel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rocessors (</a:t>
            </a:r>
            <a:r>
              <a:rPr lang="en-US" sz="20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FLP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s) manage the detectors and collect/aggregate the data streams before storage. Each FLP hosts up to two Common Readout Units (</a:t>
            </a:r>
            <a:r>
              <a:rPr lang="en-US" sz="20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CRU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), which are optically interfaced with the ITS front-end electronics (Readout Units).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267" y="4365130"/>
            <a:ext cx="4646353" cy="2071622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4290716" y="4293120"/>
            <a:ext cx="2081533" cy="2231808"/>
          </a:xfrm>
          <a:prstGeom prst="rect">
            <a:avLst/>
          </a:prstGeom>
          <a:solidFill>
            <a:srgbClr val="FF9900">
              <a:alpha val="6000"/>
            </a:srgbClr>
          </a:solidFill>
          <a:ln w="12700">
            <a:solidFill>
              <a:srgbClr val="FF99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 rot="16200000">
            <a:off x="2874253" y="2822290"/>
            <a:ext cx="1368327" cy="42117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Up to 3 GBT link per RU (3.2 Gb/s each)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2051903" y="3105243"/>
            <a:ext cx="1223917" cy="288000"/>
            <a:chOff x="251400" y="3429000"/>
            <a:chExt cx="718164" cy="315103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034901" y="3501010"/>
            <a:ext cx="1223917" cy="288000"/>
            <a:chOff x="251400" y="3429000"/>
            <a:chExt cx="718164" cy="315103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306662" y="2708900"/>
            <a:ext cx="714320" cy="288000"/>
            <a:chOff x="251400" y="3429000"/>
            <a:chExt cx="718164" cy="315103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306661" y="3068990"/>
            <a:ext cx="714320" cy="288000"/>
            <a:chOff x="251400" y="3429000"/>
            <a:chExt cx="718164" cy="315103"/>
          </a:xfrm>
        </p:grpSpPr>
        <p:cxnSp>
          <p:nvCxnSpPr>
            <p:cNvPr id="109" name="Straight Connector 108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312441" y="3429000"/>
            <a:ext cx="714320" cy="288000"/>
            <a:chOff x="251400" y="3429000"/>
            <a:chExt cx="718164" cy="315103"/>
          </a:xfrm>
        </p:grpSpPr>
        <p:cxnSp>
          <p:nvCxnSpPr>
            <p:cNvPr id="113" name="Straight Connector 112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Elbow Connector 115"/>
          <p:cNvCxnSpPr/>
          <p:nvPr/>
        </p:nvCxnSpPr>
        <p:spPr>
          <a:xfrm flipV="1">
            <a:off x="3259211" y="2493352"/>
            <a:ext cx="1008000" cy="1224000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4267464" y="2852960"/>
            <a:ext cx="1223917" cy="288000"/>
            <a:chOff x="251400" y="3429000"/>
            <a:chExt cx="718164" cy="315103"/>
          </a:xfrm>
        </p:grpSpPr>
        <p:cxnSp>
          <p:nvCxnSpPr>
            <p:cNvPr id="118" name="Straight Connector 117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4267211" y="3284980"/>
            <a:ext cx="1223917" cy="288000"/>
            <a:chOff x="251400" y="3429000"/>
            <a:chExt cx="718164" cy="315103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6444260" y="4005120"/>
            <a:ext cx="237633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FLP architecture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283961" y="4005120"/>
            <a:ext cx="2088289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CRU architecture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001" y="4550768"/>
            <a:ext cx="13248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95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052670"/>
            <a:ext cx="8955434" cy="51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512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0" y="764629"/>
            <a:ext cx="8945230" cy="53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852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DAQ – CRU Data Paths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784796"/>
            <a:ext cx="8928100" cy="55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745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177201" y="692620"/>
            <a:ext cx="7851279" cy="316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32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8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4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600" kern="1200" dirty="0" smtClean="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fr-FR" sz="20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2U server, capable of hosting 2 CRUs </a:t>
            </a:r>
          </a:p>
          <a:p>
            <a:endParaRPr lang="en-GB" sz="1600" dirty="0"/>
          </a:p>
          <a:p>
            <a:r>
              <a:rPr lang="en-GB" sz="1600" dirty="0" smtClean="0"/>
              <a:t>2 initial candidates</a:t>
            </a:r>
          </a:p>
          <a:p>
            <a:pPr lvl="1"/>
            <a:r>
              <a:rPr lang="en-GB" sz="1400" dirty="0" smtClean="0"/>
              <a:t>Dell PowerEdge R730</a:t>
            </a:r>
          </a:p>
          <a:p>
            <a:pPr lvl="2"/>
            <a:r>
              <a:rPr lang="en-GB" sz="1200" dirty="0"/>
              <a:t>I</a:t>
            </a:r>
            <a:r>
              <a:rPr lang="en-GB" sz="1200" dirty="0" smtClean="0"/>
              <a:t>nitial tests with Altera Development Kit, good results (55 </a:t>
            </a:r>
            <a:r>
              <a:rPr lang="en-GB" sz="1200" dirty="0" err="1" smtClean="0"/>
              <a:t>Gbps</a:t>
            </a:r>
            <a:r>
              <a:rPr lang="en-GB" sz="1200" dirty="0" smtClean="0"/>
              <a:t>)</a:t>
            </a:r>
          </a:p>
          <a:p>
            <a:pPr lvl="1"/>
            <a:r>
              <a:rPr lang="en-GB" sz="1400" dirty="0" smtClean="0"/>
              <a:t>Asus ESC4000-G3</a:t>
            </a:r>
          </a:p>
          <a:p>
            <a:pPr lvl="2"/>
            <a:r>
              <a:rPr lang="en-GB" sz="1200" dirty="0"/>
              <a:t>T</a:t>
            </a:r>
            <a:r>
              <a:rPr lang="en-GB" sz="1200" dirty="0" smtClean="0"/>
              <a:t>o be tested</a:t>
            </a:r>
          </a:p>
          <a:p>
            <a:pPr lvl="1"/>
            <a:endParaRPr lang="en-GB" sz="1400" dirty="0"/>
          </a:p>
          <a:p>
            <a:r>
              <a:rPr lang="en-GB" sz="1600" dirty="0" smtClean="0"/>
              <a:t>Thorough evaluation only once CRU is available</a:t>
            </a:r>
          </a:p>
          <a:p>
            <a:r>
              <a:rPr lang="en-GB" sz="1600" dirty="0" smtClean="0"/>
              <a:t>Final O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hardware to be purchased ALAP, cannot define it now</a:t>
            </a:r>
          </a:p>
          <a:p>
            <a:r>
              <a:rPr lang="en-GB" sz="1600" dirty="0" smtClean="0"/>
              <a:t>Need support with FLP purchase</a:t>
            </a:r>
            <a:r>
              <a:rPr lang="en-GB" sz="1600" dirty="0"/>
              <a:t>: contact </a:t>
            </a:r>
            <a:r>
              <a:rPr lang="en-GB" sz="1600" dirty="0" smtClean="0"/>
              <a:t>“</a:t>
            </a:r>
            <a:r>
              <a:rPr lang="en-GB" sz="1600" dirty="0" smtClean="0">
                <a:hlinkClick r:id="rId2"/>
              </a:rPr>
              <a:t>alice-o2-flp-prototype@cern.ch</a:t>
            </a:r>
            <a:r>
              <a:rPr lang="en-GB" sz="1600" dirty="0" smtClean="0"/>
              <a:t>”</a:t>
            </a:r>
          </a:p>
        </p:txBody>
      </p:sp>
      <p:pic>
        <p:nvPicPr>
          <p:cNvPr id="4" name="Picture 3" descr="Image result for dell r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75" y="4709461"/>
            <a:ext cx="4595971" cy="12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sus ESC4000-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" y="4709461"/>
            <a:ext cx="3962081" cy="14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518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– Prototype efforts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36299" y="862715"/>
            <a:ext cx="3104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C-RORC/G-RORC</a:t>
            </a:r>
          </a:p>
          <a:p>
            <a:endParaRPr lang="en-US" b="1" dirty="0" smtClean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12 bi-directional links @ 6 Gb/s</a:t>
            </a:r>
          </a:p>
          <a:p>
            <a:r>
              <a:rPr lang="en-US" dirty="0" err="1" smtClean="0">
                <a:solidFill>
                  <a:srgbClr val="404040"/>
                </a:solidFill>
              </a:rPr>
              <a:t>PCIe</a:t>
            </a:r>
            <a:r>
              <a:rPr lang="en-US" dirty="0" smtClean="0">
                <a:solidFill>
                  <a:srgbClr val="404040"/>
                </a:solidFill>
              </a:rPr>
              <a:t> Gen2 x8</a:t>
            </a:r>
          </a:p>
          <a:p>
            <a:r>
              <a:rPr lang="en-US" dirty="0" smtClean="0">
                <a:solidFill>
                  <a:srgbClr val="404040"/>
                </a:solidFill>
              </a:rPr>
              <a:t>2 x RAM SLOTS</a:t>
            </a:r>
          </a:p>
          <a:p>
            <a:r>
              <a:rPr lang="en-US" dirty="0" smtClean="0">
                <a:solidFill>
                  <a:srgbClr val="404040"/>
                </a:solidFill>
              </a:rPr>
              <a:t>FMC connector</a:t>
            </a:r>
          </a:p>
          <a:p>
            <a:endParaRPr lang="en-US" dirty="0" smtClean="0">
              <a:solidFill>
                <a:srgbClr val="404040"/>
              </a:solidFill>
            </a:endParaRPr>
          </a:p>
          <a:p>
            <a:r>
              <a:rPr lang="en-US" b="1" dirty="0" smtClean="0">
                <a:solidFill>
                  <a:srgbClr val="404040"/>
                </a:solidFill>
              </a:rPr>
              <a:t>XILINX VIRTEX6 FPGA</a:t>
            </a:r>
            <a:endParaRPr lang="en-US" b="1" dirty="0">
              <a:solidFill>
                <a:srgbClr val="40404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6299" y="3274107"/>
            <a:ext cx="320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CRU</a:t>
            </a:r>
          </a:p>
          <a:p>
            <a:endParaRPr lang="en-US" b="1" dirty="0" smtClean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48 bi-directional links @ 10 Gb/s</a:t>
            </a:r>
          </a:p>
          <a:p>
            <a:r>
              <a:rPr lang="en-US" dirty="0" err="1" smtClean="0">
                <a:solidFill>
                  <a:srgbClr val="404040"/>
                </a:solidFill>
              </a:rPr>
              <a:t>PCIe</a:t>
            </a:r>
            <a:r>
              <a:rPr lang="en-US" dirty="0" smtClean="0">
                <a:solidFill>
                  <a:srgbClr val="404040"/>
                </a:solidFill>
              </a:rPr>
              <a:t> Gen3 x16</a:t>
            </a:r>
          </a:p>
          <a:p>
            <a:endParaRPr lang="en-US" dirty="0" smtClean="0">
              <a:solidFill>
                <a:srgbClr val="404040"/>
              </a:solidFill>
            </a:endParaRPr>
          </a:p>
          <a:p>
            <a:r>
              <a:rPr lang="en-US" b="1" dirty="0" smtClean="0">
                <a:solidFill>
                  <a:srgbClr val="404040"/>
                </a:solidFill>
              </a:rPr>
              <a:t>ALTERA ARRIAX FPGA</a:t>
            </a:r>
            <a:endParaRPr lang="en-US" b="1" dirty="0">
              <a:solidFill>
                <a:srgbClr val="40404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410" y="836640"/>
            <a:ext cx="7521803" cy="2351822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664" y="3258709"/>
            <a:ext cx="7514549" cy="2612142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4" y="885575"/>
            <a:ext cx="4006214" cy="226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14" y="3280785"/>
            <a:ext cx="4006214" cy="25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8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632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leaders meeting BNL/LANL/LBNL/MIT </a:t>
            </a:r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Assumed funding starts in FY18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upgrade fund to build the full detector, ~$5M for construction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readout, mechanical design and physics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Altera Arria-10 Development Kit</a:t>
            </a:r>
            <a:endParaRPr lang="en-US" dirty="0"/>
          </a:p>
        </p:txBody>
      </p:sp>
      <p:sp>
        <p:nvSpPr>
          <p:cNvPr id="3" name="Text Box 96"/>
          <p:cNvSpPr txBox="1">
            <a:spLocks noChangeArrowheads="1"/>
          </p:cNvSpPr>
          <p:nvPr/>
        </p:nvSpPr>
        <p:spPr bwMode="auto">
          <a:xfrm>
            <a:off x="323410" y="4725180"/>
            <a:ext cx="6008924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7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859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431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003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575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147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719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Arria 10 GX 1150, </a:t>
            </a:r>
            <a:r>
              <a:rPr lang="en-US" altLang="en-US" sz="1200" b="1"/>
              <a:t>4500$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1 x SFP+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1 x QSFP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2 x FMC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PCIe Gen3 x8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>
                <a:hlinkClick r:id="rId2"/>
              </a:rPr>
              <a:t>https://www.altera.com/products/boards_and_kits/dev-kits/altera/kit-a10-gx-fpga.html</a:t>
            </a:r>
            <a:endParaRPr lang="en-US" altLang="en-US" sz="1200"/>
          </a:p>
        </p:txBody>
      </p:sp>
      <p:pic>
        <p:nvPicPr>
          <p:cNvPr id="4" name="Picture 97" descr="altera_a10_gx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7" y="655665"/>
            <a:ext cx="5265737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8" descr="altera_a10_gx_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70" y="2075156"/>
            <a:ext cx="3744520" cy="38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313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Dell Servers &amp; Readout Cards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3" b="38844"/>
          <a:stretch>
            <a:fillRect/>
          </a:stretch>
        </p:blipFill>
        <p:spPr bwMode="auto">
          <a:xfrm>
            <a:off x="300088" y="980660"/>
            <a:ext cx="385762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27031"/>
          <a:stretch>
            <a:fillRect/>
          </a:stretch>
        </p:blipFill>
        <p:spPr bwMode="auto">
          <a:xfrm>
            <a:off x="5524550" y="4476335"/>
            <a:ext cx="16192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3" b="25063"/>
          <a:stretch>
            <a:fillRect/>
          </a:stretch>
        </p:blipFill>
        <p:spPr bwMode="auto">
          <a:xfrm>
            <a:off x="4314875" y="980660"/>
            <a:ext cx="38576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087" y="4221110"/>
            <a:ext cx="3857625" cy="1966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few comments: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Tested on a DELL server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LENGTH !!!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WIDTH !!!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 not “easy” to install it, to be compared with the actual CRU</a:t>
            </a:r>
          </a:p>
        </p:txBody>
      </p:sp>
    </p:spTree>
    <p:extLst>
      <p:ext uri="{BB962C8B-B14F-4D97-AF65-F5344CB8AC3E}">
        <p14:creationId xmlns:p14="http://schemas.microsoft.com/office/powerpoint/2010/main" val="42273783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FireFly</a:t>
            </a:r>
            <a:r>
              <a:rPr lang="en-US" dirty="0" smtClean="0"/>
              <a:t> Cables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35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Test Bench @LANL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578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823"/>
            <a:ext cx="8229600" cy="879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1.2 Gb/s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7.47±1.80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124</a:t>
            </a:fld>
            <a:endParaRPr lang="en-US"/>
          </a:p>
        </p:txBody>
      </p:sp>
      <p:pic>
        <p:nvPicPr>
          <p:cNvPr id="4" name="Picture 3" descr="FitValues_170522_174510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6539"/>
            <a:ext cx="7048560" cy="4404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41" y="702365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Xuan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8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1" y="1166728"/>
            <a:ext cx="8511900" cy="9271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600 Mb/s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7.53±1.76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125</a:t>
            </a:fld>
            <a:endParaRPr lang="en-US"/>
          </a:p>
        </p:txBody>
      </p:sp>
      <p:pic>
        <p:nvPicPr>
          <p:cNvPr id="7" name="Picture 6" descr="FitValues_170523_152351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87302"/>
            <a:ext cx="6858000" cy="42855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9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External Trigger and 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11" y="1301558"/>
            <a:ext cx="4166210" cy="47016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 chip readout</a:t>
            </a:r>
          </a:p>
          <a:p>
            <a:endParaRPr lang="en-US" sz="2800" dirty="0"/>
          </a:p>
          <a:p>
            <a:r>
              <a:rPr lang="en-US" sz="2800" dirty="0" smtClean="0"/>
              <a:t>Use </a:t>
            </a:r>
            <a:r>
              <a:rPr lang="en-US" sz="2800" dirty="0"/>
              <a:t>a pulse generator as the external trigger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Use the Strontium-90 to produce beta rays. </a:t>
            </a:r>
            <a:endParaRPr lang="en-US" sz="2800" dirty="0"/>
          </a:p>
          <a:p>
            <a:pPr lvl="1"/>
            <a:r>
              <a:rPr lang="en-US" sz="2400" dirty="0" smtClean="0"/>
              <a:t>Vary  the distance between the source and the silicon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126</a:t>
            </a:fld>
            <a:endParaRPr lang="en-US"/>
          </a:p>
        </p:txBody>
      </p:sp>
      <p:pic>
        <p:nvPicPr>
          <p:cNvPr id="7" name="Picture 6" descr="Sr90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8" y="1165638"/>
            <a:ext cx="3870043" cy="5160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3906" y="2598491"/>
            <a:ext cx="621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Sr-90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93906" y="2937045"/>
            <a:ext cx="262049" cy="76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13953" y="5269947"/>
            <a:ext cx="12063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1kHZ trigger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266488" y="5108121"/>
            <a:ext cx="1" cy="220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21054" y="396973"/>
            <a:ext cx="11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Xuan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55" y="155858"/>
            <a:ext cx="7657296" cy="9318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Single-chip MAPS Telescope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632"/>
            <a:ext cx="8087968" cy="33172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Check the readout occupancy and efficiency under different internal trigger clock (10-40MHz), readout speed (400-1200Mb/s) and threshold (set up by the analog signal or the configuration file?).</a:t>
            </a:r>
          </a:p>
          <a:p>
            <a:endParaRPr lang="en-US" dirty="0" smtClean="0"/>
          </a:p>
          <a:p>
            <a:r>
              <a:rPr lang="en-US" dirty="0" smtClean="0"/>
              <a:t>Set </a:t>
            </a:r>
            <a:r>
              <a:rPr lang="en-US" dirty="0"/>
              <a:t>cosmic ray triggers with scintillator bars or pads to read out single MVTX chip with the external coincidence cosmic ray trigger.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Design of single chip based telescope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BD1F-1007-2E4E-BDA1-54FFF8518B66}" type="slidenum">
              <a:rPr lang="en-US" smtClean="0"/>
              <a:t>127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81138" y="4905376"/>
            <a:ext cx="2362200" cy="1816101"/>
            <a:chOff x="419100" y="4905374"/>
            <a:chExt cx="3149600" cy="1816101"/>
          </a:xfrm>
        </p:grpSpPr>
        <p:sp>
          <p:nvSpPr>
            <p:cNvPr id="5" name="Rectangle 4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46150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22031" y="4914902"/>
            <a:ext cx="2362200" cy="1816101"/>
            <a:chOff x="419100" y="4905374"/>
            <a:chExt cx="3149600" cy="1816101"/>
          </a:xfrm>
        </p:grpSpPr>
        <p:sp>
          <p:nvSpPr>
            <p:cNvPr id="20" name="Rectangle 19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93775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60181" y="6061078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64894" y="6124575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60181" y="5695954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864894" y="5759451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16718" y="4841875"/>
            <a:ext cx="16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 tester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96934" y="4847708"/>
            <a:ext cx="15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tracker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112038" y="5800089"/>
            <a:ext cx="519494" cy="319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00019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2"/>
            <a:ext cx="4495800" cy="53657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 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Readout Electronics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</a:t>
            </a:r>
            <a:r>
              <a:rPr lang="en-US" dirty="0" err="1" smtClean="0">
                <a:solidFill>
                  <a:srgbClr val="008000"/>
                </a:solidFill>
              </a:rPr>
              <a:t>sPHENIX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R&amp;D by LANL LDRD</a:t>
            </a:r>
          </a:p>
          <a:p>
            <a:pPr marL="914400" lvl="2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err="1" smtClean="0"/>
              <a:t>sPHENIX</a:t>
            </a:r>
            <a:r>
              <a:rPr lang="en-US" dirty="0" smtClean="0"/>
              <a:t>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2"/>
            <a:ext cx="4337050" cy="50096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533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</a:t>
            </a:r>
            <a:r>
              <a:rPr lang="en-US" dirty="0" smtClean="0">
                <a:solidFill>
                  <a:srgbClr val="FF0000"/>
                </a:solidFill>
              </a:rPr>
              <a:t>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2022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1/19-8/19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14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5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06" y="0"/>
            <a:ext cx="7398767" cy="88779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LANL LDRD Progress </a:t>
            </a:r>
            <a:r>
              <a:rPr lang="en-US" sz="3200" dirty="0" smtClean="0"/>
              <a:t>Highlights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35" y="1129525"/>
            <a:ext cx="4606986" cy="492975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Complete MVTX readout design and development </a:t>
            </a:r>
          </a:p>
          <a:p>
            <a:r>
              <a:rPr lang="en-US" dirty="0" smtClean="0"/>
              <a:t>Preliminary conceptual mechanical integration 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R&amp;D status:</a:t>
            </a:r>
          </a:p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</a:t>
            </a:r>
            <a:r>
              <a:rPr lang="en-US" dirty="0" smtClean="0"/>
              <a:t>chip high</a:t>
            </a:r>
            <a:r>
              <a:rPr lang="en-US" dirty="0" smtClean="0"/>
              <a:t>-speed readout </a:t>
            </a:r>
          </a:p>
          <a:p>
            <a:pPr lvl="1"/>
            <a:r>
              <a:rPr lang="en-US" dirty="0" smtClean="0"/>
              <a:t>9-chip HIC/”stave” readout </a:t>
            </a:r>
          </a:p>
          <a:p>
            <a:pPr lvl="1"/>
            <a:r>
              <a:rPr lang="en-US" dirty="0" smtClean="0"/>
              <a:t>Threshold </a:t>
            </a:r>
            <a:r>
              <a:rPr lang="en-US" dirty="0" smtClean="0"/>
              <a:t>scan</a:t>
            </a:r>
          </a:p>
          <a:p>
            <a:pPr lvl="1"/>
            <a:r>
              <a:rPr lang="en-US" dirty="0" smtClean="0"/>
              <a:t>Noise scan </a:t>
            </a:r>
          </a:p>
          <a:p>
            <a:pPr lvl="1"/>
            <a:r>
              <a:rPr lang="en-US" dirty="0" smtClean="0"/>
              <a:t>External trigger</a:t>
            </a:r>
          </a:p>
          <a:p>
            <a:pPr lvl="1"/>
            <a:r>
              <a:rPr lang="en-US" dirty="0" smtClean="0"/>
              <a:t>Test data readout performance </a:t>
            </a:r>
          </a:p>
          <a:p>
            <a:pPr lvl="2"/>
            <a:r>
              <a:rPr lang="en-US" dirty="0" smtClean="0"/>
              <a:t>1.2Gb/sec</a:t>
            </a:r>
          </a:p>
          <a:p>
            <a:pPr lvl="2"/>
            <a:r>
              <a:rPr lang="en-US" dirty="0" smtClean="0"/>
              <a:t>0.6Gb/sec </a:t>
            </a:r>
          </a:p>
          <a:p>
            <a:pPr lvl="2"/>
            <a:r>
              <a:rPr lang="en-US" dirty="0" smtClean="0"/>
              <a:t>0.4Gb/sec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Test firefly cable performance </a:t>
            </a:r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</a:t>
            </a:r>
          </a:p>
          <a:p>
            <a:pPr lvl="1"/>
            <a:r>
              <a:rPr lang="en-US" dirty="0" smtClean="0"/>
              <a:t>Short extension cables, +20~30cm</a:t>
            </a:r>
          </a:p>
          <a:p>
            <a:pPr lvl="1"/>
            <a:r>
              <a:rPr lang="en-US" dirty="0" smtClean="0"/>
              <a:t>Important for </a:t>
            </a:r>
            <a:r>
              <a:rPr lang="en-US" dirty="0" smtClean="0"/>
              <a:t>integration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156" y="1072152"/>
            <a:ext cx="3917185" cy="522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3200" y="3619223"/>
            <a:ext cx="144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2748" y="2835755"/>
            <a:ext cx="118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MAPS 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0292" y="4660894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4265" y="2546249"/>
            <a:ext cx="178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9-chip HIC/stave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705279"/>
            <a:ext cx="6312228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200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81455" y="533400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251" y="55274"/>
            <a:ext cx="117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Electronics (WBS 1.5.2):  $1,285K  </a:t>
            </a:r>
          </a:p>
          <a:p>
            <a:pPr lvl="1"/>
            <a:r>
              <a:rPr lang="en-US" dirty="0" smtClean="0"/>
              <a:t>ALICE ITS RU &amp; PS </a:t>
            </a:r>
            <a:endParaRPr lang="en-US" dirty="0"/>
          </a:p>
          <a:p>
            <a:pPr lvl="1"/>
            <a:r>
              <a:rPr lang="en-US" dirty="0" smtClean="0"/>
              <a:t>ATLAS FELIX  </a:t>
            </a:r>
          </a:p>
          <a:p>
            <a:pPr lvl="1"/>
            <a:r>
              <a:rPr lang="en-US" dirty="0" smtClean="0"/>
              <a:t>Power system and controls</a:t>
            </a:r>
          </a:p>
          <a:p>
            <a:pPr lvl="1"/>
            <a:r>
              <a:rPr lang="en-US" dirty="0" smtClean="0"/>
              <a:t>PHENIX/STAR/ALICE experience</a:t>
            </a:r>
          </a:p>
          <a:p>
            <a:pPr lvl="1"/>
            <a:endParaRPr lang="en-US" dirty="0" smtClean="0"/>
          </a:p>
          <a:p>
            <a:r>
              <a:rPr lang="en-US" dirty="0"/>
              <a:t>MAPS and Detector (WBS 1.5.3):  </a:t>
            </a:r>
            <a:r>
              <a:rPr lang="en-US" dirty="0" smtClean="0"/>
              <a:t>$2,900K </a:t>
            </a:r>
            <a:endParaRPr lang="en-US" dirty="0"/>
          </a:p>
          <a:p>
            <a:pPr lvl="1"/>
            <a:r>
              <a:rPr lang="en-US" dirty="0"/>
              <a:t>ALICE ITS/IB production </a:t>
            </a:r>
            <a:endParaRPr lang="en-US" dirty="0" smtClean="0"/>
          </a:p>
          <a:p>
            <a:pPr lvl="1"/>
            <a:r>
              <a:rPr lang="en-US" dirty="0" smtClean="0"/>
              <a:t>PHENIX/ALICE/STAR experience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Mechanical integration (WBS 1.5.4): $909K</a:t>
            </a:r>
          </a:p>
          <a:p>
            <a:pPr lvl="1"/>
            <a:r>
              <a:rPr lang="en-US" dirty="0" smtClean="0"/>
              <a:t>ALICE ITS inner tracker </a:t>
            </a:r>
            <a:r>
              <a:rPr lang="en-US" dirty="0" smtClean="0"/>
              <a:t>design modification </a:t>
            </a:r>
            <a:endParaRPr lang="en-US" dirty="0" smtClean="0"/>
          </a:p>
          <a:p>
            <a:pPr lvl="1"/>
            <a:r>
              <a:rPr lang="en-US" dirty="0" smtClean="0"/>
              <a:t>FVTX/PHENIX, HFT/STAR experience 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dirty="0" smtClean="0"/>
              <a:t>Total project cost: $5.7M w. 35% Cont.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18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27016" y="1497261"/>
            <a:ext cx="2718496" cy="1754376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50994" y="3728774"/>
            <a:ext cx="2557548" cy="1953122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90510" y="15318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Lee’s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789" y="2639056"/>
            <a:ext cx="1955563" cy="823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r>
              <a:rPr lang="en-US" sz="1600" dirty="0" smtClean="0"/>
              <a:t>LANL</a:t>
            </a:r>
          </a:p>
          <a:p>
            <a:pPr algn="ctr"/>
            <a:r>
              <a:rPr lang="en-US" sz="1400" dirty="0" smtClean="0"/>
              <a:t>WBS 1.x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3773" y="368120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UT Austin -WBS 1.xx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683773" y="445337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LANL - WBS 1.xx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683773" y="522554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LBNL - WBS 1.xx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1360225" y="3569258"/>
            <a:ext cx="431422" cy="215674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1182708" y="4216899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1182706" y="499264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715" y="2634382"/>
            <a:ext cx="257109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LBNL</a:t>
            </a:r>
            <a:r>
              <a:rPr lang="en-US" sz="1400" dirty="0"/>
              <a:t> </a:t>
            </a:r>
            <a:r>
              <a:rPr lang="en-US" sz="1600" dirty="0" smtClean="0"/>
              <a:t>- </a:t>
            </a:r>
            <a:r>
              <a:rPr lang="en-US" sz="1400" dirty="0" smtClean="0"/>
              <a:t>WBS 1.y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78309" y="369675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/>
              <a:t>L</a:t>
            </a:r>
            <a:r>
              <a:rPr lang="en-US" sz="1050" dirty="0" smtClean="0"/>
              <a:t>ANL- WBS 1.yy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978309" y="446891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LBNL- WBS 1.yy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978309" y="524108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LBNL- WBS 1.yy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626483" y="3613084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3477244" y="4258318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3477242" y="5008184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57171" y="2639056"/>
            <a:ext cx="201715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MIT - WBS 1.z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457587" y="366596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6457587" y="443742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6457587" y="5208871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6100028" y="3582303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950790" y="4227537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950788" y="497740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79049" y="451248"/>
            <a:ext cx="5204253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Principal Investigator: M. Liu (LANL)</a:t>
            </a:r>
          </a:p>
          <a:p>
            <a:pPr algn="ctr"/>
            <a:r>
              <a:rPr lang="en-US" sz="1400" dirty="0" smtClean="0"/>
              <a:t>Lead Coordinator: M. </a:t>
            </a:r>
            <a:r>
              <a:rPr lang="en-US" sz="1400" dirty="0" err="1" smtClean="0"/>
              <a:t>Chamizo-Llatas</a:t>
            </a:r>
            <a:r>
              <a:rPr lang="en-US" sz="1400" dirty="0" smtClean="0"/>
              <a:t> (BNL)</a:t>
            </a:r>
          </a:p>
          <a:p>
            <a:pPr algn="ctr"/>
            <a:r>
              <a:rPr lang="en-US" sz="1400" dirty="0" smtClean="0"/>
              <a:t>Co-investigators: </a:t>
            </a:r>
            <a:r>
              <a:rPr lang="en-US" sz="1400" dirty="0" err="1" smtClean="0"/>
              <a:t>G.Odyenic</a:t>
            </a:r>
            <a:r>
              <a:rPr lang="en-US" sz="1400" dirty="0" smtClean="0"/>
              <a:t> (LBNL),</a:t>
            </a:r>
            <a:r>
              <a:rPr lang="en-US" sz="1400" dirty="0" err="1" smtClean="0"/>
              <a:t>R.Redwine</a:t>
            </a:r>
            <a:r>
              <a:rPr lang="en-US" sz="1400" dirty="0" smtClean="0"/>
              <a:t>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 err="1" smtClean="0"/>
              <a:t>liason</a:t>
            </a:r>
            <a:r>
              <a:rPr lang="en-US" sz="1400" dirty="0" smtClean="0"/>
              <a:t>:  TBC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614450" y="57637"/>
            <a:ext cx="278540" cy="4884298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195870" y="2360503"/>
            <a:ext cx="0" cy="2785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57587" y="5971942"/>
            <a:ext cx="1461793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LBNL/BNL - WBS 1.zz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956518" y="5745546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16999" y="1606979"/>
            <a:ext cx="1475366" cy="615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sPHENIX</a:t>
            </a:r>
            <a:r>
              <a:rPr lang="en-US" sz="1600" dirty="0" smtClean="0"/>
              <a:t> 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5901" y="1588708"/>
            <a:ext cx="1058716" cy="6458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sPHENIX</a:t>
            </a:r>
            <a:r>
              <a:rPr lang="en-US" sz="1600" dirty="0" smtClean="0"/>
              <a:t> DAQ</a:t>
            </a:r>
            <a:endParaRPr lang="en-US" sz="1600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795135" y="2226958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508784" y="2230913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753720" y="1727502"/>
            <a:ext cx="0" cy="6330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284" y="5971942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Major institutions lead key tasks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09862" y="877455"/>
            <a:ext cx="6814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separate upgrade project for the baseline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experiment, with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Compelling Science and;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Feasible cost &amp; schedule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57050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89846" y="5472622"/>
            <a:ext cx="4488773" cy="89255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2000" dirty="0" smtClean="0"/>
              <a:t>Parallel Activities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MAPS-based Vertex Detector  (MVTX)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Intermediate Silicon Strip Tracker (INTT)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723" y="864636"/>
            <a:ext cx="4920954" cy="528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258807"/>
            <a:ext cx="3338059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b="1" dirty="0" smtClean="0"/>
              <a:t>new </a:t>
            </a:r>
            <a:r>
              <a:rPr lang="en-US" b="1" dirty="0" err="1" smtClean="0"/>
              <a:t>sPHENIX</a:t>
            </a:r>
            <a:r>
              <a:rPr lang="en-US" b="1" dirty="0" smtClean="0"/>
              <a:t>/MVTX members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Czech </a:t>
            </a:r>
            <a:r>
              <a:rPr lang="en-US" sz="1600" dirty="0" smtClean="0">
                <a:solidFill>
                  <a:srgbClr val="0000FF"/>
                </a:solidFill>
              </a:rPr>
              <a:t>groups: </a:t>
            </a:r>
            <a:r>
              <a:rPr lang="en-US" sz="1600" dirty="0" smtClean="0">
                <a:solidFill>
                  <a:srgbClr val="0000FF"/>
                </a:solidFill>
              </a:rPr>
              <a:t>Charles Univ</a:t>
            </a:r>
            <a:r>
              <a:rPr lang="en-US" sz="1600" dirty="0" smtClean="0">
                <a:solidFill>
                  <a:srgbClr val="0000FF"/>
                </a:solidFill>
              </a:rPr>
              <a:t>. and Inst</a:t>
            </a:r>
            <a:r>
              <a:rPr lang="en-US" sz="1600" dirty="0" smtClean="0">
                <a:solidFill>
                  <a:srgbClr val="0000FF"/>
                </a:solidFill>
              </a:rPr>
              <a:t>. of Phys. of the Czech Academy of </a:t>
            </a:r>
            <a:r>
              <a:rPr lang="en-US" sz="1600" dirty="0" smtClean="0">
                <a:solidFill>
                  <a:srgbClr val="0000FF"/>
                </a:solidFill>
              </a:rPr>
              <a:t>Sciences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tave production at CERN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CCNU </a:t>
            </a:r>
            <a:r>
              <a:rPr lang="mr-IN" sz="1600" dirty="0" smtClean="0">
                <a:solidFill>
                  <a:srgbClr val="0000FF"/>
                </a:solidFill>
              </a:rPr>
              <a:t>–</a:t>
            </a:r>
            <a:r>
              <a:rPr lang="en-US" sz="1600" dirty="0" smtClean="0">
                <a:solidFill>
                  <a:srgbClr val="0000FF"/>
                </a:solidFill>
              </a:rPr>
              <a:t> MAPS lab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HICs assembly and test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Mechanic integration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dirty="0" smtClean="0"/>
              <a:t>Potential ones: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USTC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simulations w/ LBNL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/>
              <a:t>Peking Univ. 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and detector simulations w/LANL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TCU, Taiwan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04172" y="515312"/>
            <a:ext cx="254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MVTX pre-proposal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6" y="4490175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12" idx="1"/>
          </p:cNvCxnSpPr>
          <p:nvPr/>
        </p:nvCxnSpPr>
        <p:spPr>
          <a:xfrm>
            <a:off x="4948222" y="4697207"/>
            <a:ext cx="372670" cy="15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43" y="2449224"/>
            <a:ext cx="1624112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@LANL/</a:t>
            </a:r>
            <a:r>
              <a:rPr lang="en-US" sz="1400" dirty="0" smtClean="0">
                <a:solidFill>
                  <a:srgbClr val="FF0000"/>
                </a:solidFill>
              </a:rPr>
              <a:t>ALICE/UT-A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3215589"/>
            <a:ext cx="1695469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@LANL/MIT/LBNL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4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LDRD@LANL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6/2021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73755" y="5624120"/>
            <a:ext cx="6537780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FELIX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Upgrade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6"/>
            <a:ext cx="1376384" cy="484831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8"/>
              <a:ext cx="1073503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8"/>
            <a:ext cx="1310816" cy="484831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8"/>
              <a:ext cx="1310816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114400"/>
            <a:ext cx="1372488" cy="1148841"/>
            <a:chOff x="4877454" y="4164285"/>
            <a:chExt cx="1502297" cy="798060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192658"/>
              <a:ext cx="1502297" cy="769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    C-</a:t>
              </a:r>
              <a:r>
                <a:rPr lang="en-US" sz="1100" dirty="0" err="1"/>
                <a:t>S</a:t>
              </a:r>
              <a:r>
                <a:rPr lang="en-US" sz="1100" dirty="0" err="1" smtClean="0"/>
                <a:t>tru</a:t>
              </a:r>
              <a:r>
                <a:rPr lang="en-US" sz="1100" dirty="0" smtClean="0"/>
                <a:t>. Prod. </a:t>
              </a:r>
            </a:p>
            <a:p>
              <a:r>
                <a:rPr lang="en-US" sz="1100" dirty="0" smtClean="0"/>
                <a:t>           @LBNL</a:t>
              </a:r>
            </a:p>
            <a:p>
              <a:r>
                <a:rPr lang="en-US" sz="1100" dirty="0" smtClean="0"/>
                <a:t>“RU”</a:t>
              </a:r>
              <a:r>
                <a:rPr lang="en-US" sz="1100" dirty="0"/>
                <a:t> </a:t>
              </a:r>
              <a:r>
                <a:rPr lang="en-US" sz="1100" dirty="0" smtClean="0"/>
                <a:t>&amp; “FELIX” </a:t>
              </a:r>
            </a:p>
            <a:p>
              <a:r>
                <a:rPr lang="en-US" sz="1100" dirty="0" smtClean="0"/>
                <a:t>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164285"/>
              <a:ext cx="1265559" cy="7980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198900" y="4731635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3"/>
            <a:ext cx="179596" cy="6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4" y="4338452"/>
            <a:ext cx="996869" cy="78155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9" y="303434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9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sPHENIX</a:t>
            </a:r>
            <a:endParaRPr lang="en-US" b="1" dirty="0" smtClean="0"/>
          </a:p>
          <a:p>
            <a:r>
              <a:rPr lang="en-US" b="1" dirty="0" smtClean="0"/>
              <a:t>baseline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971731"/>
          </a:xfrm>
        </p:spPr>
        <p:txBody>
          <a:bodyPr/>
          <a:lstStyle/>
          <a:p>
            <a:r>
              <a:rPr lang="en-US" dirty="0" smtClean="0"/>
              <a:t>Status, Plans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Agreement with ALICE/CERN</a:t>
            </a:r>
          </a:p>
          <a:p>
            <a:pPr lvl="1"/>
            <a:r>
              <a:rPr lang="en-US" dirty="0" smtClean="0"/>
              <a:t>Obtained ALICE readout test stand, MAPS sensors, staves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 err="1" smtClean="0"/>
              <a:t>sPHENIX</a:t>
            </a:r>
            <a:r>
              <a:rPr lang="en-US" dirty="0" smtClean="0"/>
              <a:t> personnel</a:t>
            </a:r>
          </a:p>
          <a:p>
            <a:r>
              <a:rPr lang="en-US" dirty="0" smtClean="0"/>
              <a:t>ALICE produces MAPS and stave space frames for </a:t>
            </a:r>
            <a:r>
              <a:rPr lang="en-US" dirty="0" err="1" smtClean="0"/>
              <a:t>sPHENIX</a:t>
            </a:r>
            <a:r>
              <a:rPr lang="en-US" dirty="0" smtClean="0"/>
              <a:t> as part of the contingency 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p</a:t>
            </a:r>
            <a:r>
              <a:rPr lang="en-US" dirty="0" smtClean="0"/>
              <a:t>rototype and final staves</a:t>
            </a:r>
          </a:p>
          <a:p>
            <a:endParaRPr lang="en-US" dirty="0" smtClean="0"/>
          </a:p>
          <a:p>
            <a:r>
              <a:rPr lang="en-US" dirty="0" smtClean="0"/>
              <a:t>Potential schedule/funding gap of stave production</a:t>
            </a:r>
          </a:p>
          <a:p>
            <a:pPr lvl="1"/>
            <a:r>
              <a:rPr lang="en-US" dirty="0" smtClean="0"/>
              <a:t>ITS/IB production:  7/2017 -  </a:t>
            </a:r>
            <a:r>
              <a:rPr lang="en-US" dirty="0"/>
              <a:t>6</a:t>
            </a:r>
            <a:r>
              <a:rPr lang="en-US" dirty="0" smtClean="0"/>
              <a:t>/2018</a:t>
            </a:r>
            <a:endParaRPr lang="en-US" dirty="0"/>
          </a:p>
          <a:p>
            <a:pPr lvl="1"/>
            <a:r>
              <a:rPr lang="en-US" dirty="0" smtClean="0"/>
              <a:t>If funding significantly delayed, concerns </a:t>
            </a:r>
            <a:r>
              <a:rPr lang="en-US" dirty="0"/>
              <a:t>over the availability of CERN </a:t>
            </a:r>
            <a:r>
              <a:rPr lang="en-US" dirty="0" smtClean="0"/>
              <a:t>facilities</a:t>
            </a:r>
            <a:endParaRPr lang="en-US" dirty="0" smtClean="0"/>
          </a:p>
          <a:p>
            <a:pPr lvl="1"/>
            <a:r>
              <a:rPr lang="en-US" dirty="0" smtClean="0"/>
              <a:t>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External foreign funding, CCNU </a:t>
            </a:r>
            <a:r>
              <a:rPr lang="en-US" dirty="0" smtClean="0"/>
              <a:t>Pixel</a:t>
            </a:r>
            <a:r>
              <a:rPr lang="en-US" dirty="0" smtClean="0"/>
              <a:t> </a:t>
            </a:r>
            <a:r>
              <a:rPr lang="en-US" dirty="0" smtClean="0"/>
              <a:t>Lab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Possible </a:t>
            </a:r>
            <a:r>
              <a:rPr lang="en-US" dirty="0" smtClean="0"/>
              <a:t>“mortgage” </a:t>
            </a:r>
            <a:r>
              <a:rPr lang="en-US" dirty="0"/>
              <a:t>for </a:t>
            </a:r>
            <a:r>
              <a:rPr lang="en-US" dirty="0" err="1"/>
              <a:t>sPHENIX</a:t>
            </a:r>
            <a:r>
              <a:rPr lang="en-US" dirty="0"/>
              <a:t> production from ALICE/CERN with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and mechanical integration R&amp;D</a:t>
            </a:r>
          </a:p>
          <a:p>
            <a:pPr lvl="1"/>
            <a:r>
              <a:rPr lang="en-US" dirty="0" smtClean="0"/>
              <a:t>Schedule risks due to unavailability of key </a:t>
            </a:r>
            <a:r>
              <a:rPr lang="en-US" dirty="0" smtClean="0"/>
              <a:t>R&amp;D elements </a:t>
            </a:r>
            <a:r>
              <a:rPr lang="en-US" dirty="0" smtClean="0"/>
              <a:t>like staves and </a:t>
            </a:r>
            <a:r>
              <a:rPr lang="en-US" dirty="0" smtClean="0"/>
              <a:t>readout</a:t>
            </a:r>
            <a:endParaRPr lang="en-US" dirty="0" smtClean="0"/>
          </a:p>
          <a:p>
            <a:pPr lvl="1"/>
            <a:r>
              <a:rPr lang="en-US" dirty="0" smtClean="0"/>
              <a:t>MVTX/INTT integration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Early R&amp;D with prototype staves, RU and FELIX</a:t>
            </a:r>
          </a:p>
          <a:p>
            <a:pPr lvl="2"/>
            <a:r>
              <a:rPr lang="en-US" dirty="0" smtClean="0"/>
              <a:t>Early </a:t>
            </a:r>
            <a:r>
              <a:rPr lang="en-US" dirty="0" smtClean="0"/>
              <a:t>mechanical system </a:t>
            </a:r>
            <a:r>
              <a:rPr lang="en-US" dirty="0" smtClean="0"/>
              <a:t>integration R&amp;</a:t>
            </a:r>
            <a:r>
              <a:rPr lang="en-US" dirty="0" smtClean="0"/>
              <a:t>D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92"/>
            <a:ext cx="8229600" cy="114300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093"/>
            <a:ext cx="8229600" cy="471761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Exciting science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smtClean="0"/>
              <a:t>B-physics @</a:t>
            </a:r>
            <a:r>
              <a:rPr lang="en-US" dirty="0" smtClean="0"/>
              <a:t>RHIC                                         </a:t>
            </a:r>
            <a:r>
              <a:rPr lang="en-US" dirty="0" err="1" smtClean="0"/>
              <a:t>Xin</a:t>
            </a:r>
            <a:endParaRPr lang="en-US" dirty="0" smtClean="0"/>
          </a:p>
          <a:p>
            <a:r>
              <a:rPr lang="en-US" dirty="0" smtClean="0"/>
              <a:t>Early ALICE &amp; ATLAS R&amp;D investment</a:t>
            </a:r>
            <a:endParaRPr lang="en-US" dirty="0"/>
          </a:p>
          <a:p>
            <a:pPr lvl="1"/>
            <a:r>
              <a:rPr lang="en-US" dirty="0" smtClean="0"/>
              <a:t>Reduce technical risk </a:t>
            </a:r>
            <a:r>
              <a:rPr lang="en-US" dirty="0"/>
              <a:t>and </a:t>
            </a:r>
            <a:r>
              <a:rPr lang="en-US" dirty="0" smtClean="0"/>
              <a:t>cost  </a:t>
            </a:r>
            <a:endParaRPr lang="en-US" dirty="0"/>
          </a:p>
          <a:p>
            <a:r>
              <a:rPr lang="en-US" dirty="0"/>
              <a:t>LANL LDRD critical</a:t>
            </a:r>
          </a:p>
          <a:p>
            <a:pPr lvl="1"/>
            <a:r>
              <a:rPr lang="en-US" dirty="0"/>
              <a:t>mitigate risks and </a:t>
            </a:r>
            <a:r>
              <a:rPr lang="en-US" dirty="0" smtClean="0"/>
              <a:t>minimize contingency             Cesar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high risk R&amp;D</a:t>
            </a:r>
          </a:p>
          <a:p>
            <a:pPr lvl="1"/>
            <a:r>
              <a:rPr lang="en-US" dirty="0" smtClean="0"/>
              <a:t>Readout                                                                  Mark</a:t>
            </a:r>
            <a:endParaRPr lang="en-US" dirty="0" smtClean="0"/>
          </a:p>
          <a:p>
            <a:pPr lvl="1"/>
            <a:r>
              <a:rPr lang="en-US" dirty="0" smtClean="0"/>
              <a:t>Mechanics                                                              </a:t>
            </a:r>
            <a:r>
              <a:rPr lang="en-US" dirty="0" err="1" smtClean="0"/>
              <a:t>Giacomo</a:t>
            </a:r>
            <a:endParaRPr lang="en-US" dirty="0" smtClean="0"/>
          </a:p>
          <a:p>
            <a:pPr lvl="1"/>
            <a:r>
              <a:rPr lang="en-US" dirty="0" smtClean="0"/>
              <a:t>Integration                                                             Walt</a:t>
            </a:r>
            <a:endParaRPr lang="en-US" dirty="0" smtClean="0"/>
          </a:p>
          <a:p>
            <a:r>
              <a:rPr lang="en-US" dirty="0" smtClean="0"/>
              <a:t>Ready </a:t>
            </a:r>
            <a:r>
              <a:rPr lang="en-US" dirty="0" smtClean="0"/>
              <a:t>for </a:t>
            </a:r>
            <a:r>
              <a:rPr lang="en-US" dirty="0" err="1" smtClean="0"/>
              <a:t>sPHENIX</a:t>
            </a:r>
            <a:r>
              <a:rPr lang="en-US" dirty="0" smtClean="0"/>
              <a:t> Day-1</a:t>
            </a:r>
          </a:p>
          <a:p>
            <a:pPr lvl="1"/>
            <a:r>
              <a:rPr lang="en-US" dirty="0" smtClean="0"/>
              <a:t>Cost &amp; </a:t>
            </a:r>
            <a:r>
              <a:rPr lang="en-US" dirty="0" smtClean="0"/>
              <a:t>schedule</a:t>
            </a:r>
            <a:r>
              <a:rPr lang="en-US" dirty="0"/>
              <a:t> </a:t>
            </a:r>
            <a:r>
              <a:rPr lang="en-US" dirty="0" smtClean="0"/>
              <a:t>                                                   Dave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890"/>
            <a:ext cx="9144000" cy="5508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1492" y="306413"/>
            <a:ext cx="527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Collaboaration</a:t>
            </a:r>
            <a:r>
              <a:rPr lang="en-US" dirty="0" smtClean="0"/>
              <a:t> Meeting at BNL,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7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Charge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737"/>
            <a:ext cx="9144000" cy="3249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14"/>
            <a:ext cx="9144000" cy="8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0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432"/>
          </a:xfrm>
        </p:spPr>
        <p:txBody>
          <a:bodyPr/>
          <a:lstStyle/>
          <a:p>
            <a:r>
              <a:rPr lang="en-US" dirty="0" smtClean="0"/>
              <a:t>Topics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61" y="1143000"/>
            <a:ext cx="7428344" cy="5357091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Ming et al  </a:t>
            </a:r>
          </a:p>
          <a:p>
            <a:r>
              <a:rPr lang="en-US" dirty="0"/>
              <a:t>Physics and detector simulations </a:t>
            </a:r>
          </a:p>
          <a:p>
            <a:pPr lvl="1"/>
            <a:r>
              <a:rPr lang="en-US" dirty="0" err="1"/>
              <a:t>Xin</a:t>
            </a:r>
            <a:r>
              <a:rPr lang="en-US" dirty="0"/>
              <a:t> 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Coffee break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LDRD status and plan</a:t>
            </a:r>
          </a:p>
          <a:p>
            <a:pPr lvl="1"/>
            <a:r>
              <a:rPr lang="en-US" dirty="0" smtClean="0"/>
              <a:t>Cesar</a:t>
            </a:r>
          </a:p>
          <a:p>
            <a:r>
              <a:rPr lang="en-US" dirty="0" smtClean="0"/>
              <a:t>Mechanics and </a:t>
            </a:r>
            <a:r>
              <a:rPr lang="en-US" dirty="0"/>
              <a:t>d</a:t>
            </a:r>
            <a:r>
              <a:rPr lang="en-US" dirty="0" smtClean="0"/>
              <a:t>etector assembly </a:t>
            </a:r>
            <a:endParaRPr lang="en-US" dirty="0"/>
          </a:p>
          <a:p>
            <a:pPr lvl="1"/>
            <a:r>
              <a:rPr lang="en-US" dirty="0" err="1" smtClean="0"/>
              <a:t>Giacomo</a:t>
            </a:r>
            <a:endParaRPr lang="en-US" dirty="0" smtClean="0"/>
          </a:p>
          <a:p>
            <a:r>
              <a:rPr lang="en-US" dirty="0" smtClean="0"/>
              <a:t>MVTX electronics </a:t>
            </a:r>
          </a:p>
          <a:p>
            <a:pPr lvl="1"/>
            <a:r>
              <a:rPr lang="en-US" dirty="0" smtClean="0"/>
              <a:t>Mark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Lunch break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MVTX support and infrastructure</a:t>
            </a:r>
          </a:p>
          <a:p>
            <a:pPr lvl="1"/>
            <a:r>
              <a:rPr lang="en-US" dirty="0" smtClean="0"/>
              <a:t>Walt</a:t>
            </a:r>
          </a:p>
          <a:p>
            <a:r>
              <a:rPr lang="en-US" dirty="0" smtClean="0"/>
              <a:t>Integration of MVTX and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Ed</a:t>
            </a:r>
            <a:endParaRPr lang="en-US" dirty="0"/>
          </a:p>
          <a:p>
            <a:r>
              <a:rPr lang="en-US" dirty="0" smtClean="0"/>
              <a:t>Cost &amp; schedule &amp; risk</a:t>
            </a:r>
          </a:p>
          <a:p>
            <a:pPr lvl="1"/>
            <a:r>
              <a:rPr lang="en-US" dirty="0" smtClean="0"/>
              <a:t>Dave et al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Executive session (closed)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0039" y="773668"/>
            <a:ext cx="560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https://</a:t>
            </a:r>
            <a:r>
              <a:rPr lang="en-US" dirty="0" err="1" smtClean="0">
                <a:solidFill>
                  <a:srgbClr val="0000FF"/>
                </a:solidFill>
              </a:rPr>
              <a:t>indico.bnl.gov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conferenceDisplay.py?confId</a:t>
            </a:r>
            <a:r>
              <a:rPr lang="en-US" dirty="0" smtClean="0">
                <a:solidFill>
                  <a:srgbClr val="0000FF"/>
                </a:solidFill>
              </a:rPr>
              <a:t>=3270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6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49" y="51124"/>
            <a:ext cx="8229600" cy="743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Observables w/ MVTX @</a:t>
            </a:r>
            <a:r>
              <a:rPr lang="en-US" dirty="0" err="1" smtClean="0"/>
              <a:t>sPHENX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179" y="1041344"/>
            <a:ext cx="3883891" cy="18278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</a:t>
            </a:r>
            <a:r>
              <a:rPr lang="en-US" dirty="0" smtClean="0"/>
              <a:t>-jet quenching &amp; correlations </a:t>
            </a:r>
          </a:p>
          <a:p>
            <a:pPr lvl="1"/>
            <a:r>
              <a:rPr lang="en-US" dirty="0" smtClean="0"/>
              <a:t>Energy loss mechanisms</a:t>
            </a:r>
          </a:p>
          <a:p>
            <a:pPr lvl="1"/>
            <a:r>
              <a:rPr lang="en-US" dirty="0" smtClean="0"/>
              <a:t>QGP density </a:t>
            </a:r>
          </a:p>
          <a:p>
            <a:r>
              <a:rPr lang="en-US" dirty="0"/>
              <a:t>B-hadron “flow”</a:t>
            </a:r>
          </a:p>
          <a:p>
            <a:pPr lvl="1"/>
            <a:r>
              <a:rPr lang="en-US" dirty="0"/>
              <a:t>Bulk viscosity</a:t>
            </a:r>
          </a:p>
          <a:p>
            <a:pPr lvl="1"/>
            <a:r>
              <a:rPr lang="en-US" dirty="0"/>
              <a:t>Coupling &amp; collectivity </a:t>
            </a:r>
          </a:p>
          <a:p>
            <a:pPr lvl="1"/>
            <a:r>
              <a:rPr lang="en-US" dirty="0"/>
              <a:t>Diffusion  </a:t>
            </a:r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7717" y="3163622"/>
            <a:ext cx="354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Detailed study of QGP properties: T, density, viscosity, couplings etc.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92" y="920599"/>
            <a:ext cx="2834557" cy="2766581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92" y="1094513"/>
            <a:ext cx="1880082" cy="192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66" y="3943174"/>
            <a:ext cx="2816634" cy="231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Rcp_proj_100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50" y="4092066"/>
            <a:ext cx="2913776" cy="209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v2_proj_100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24" y="4003734"/>
            <a:ext cx="3324976" cy="23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79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7054" y="77087"/>
            <a:ext cx="8861067" cy="7611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MAPS-based Vertex Detector (MVTX) for </a:t>
            </a:r>
            <a:r>
              <a:rPr lang="en-US" sz="3600" dirty="0" err="1" smtClean="0"/>
              <a:t>sPHENIX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4" y="914402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DE13-BE55-4948-89F1-75DC16ACD6C5}" type="slidenum">
              <a:rPr lang="en-US" smtClean="0"/>
              <a:t>29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" y="4289287"/>
            <a:ext cx="8534400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</a:t>
            </a:r>
            <a:r>
              <a:rPr lang="en-US" sz="1600" dirty="0" smtClean="0">
                <a:solidFill>
                  <a:srgbClr val="FF0000"/>
                </a:solidFill>
              </a:rPr>
              <a:t>WBS 1.12</a:t>
            </a:r>
            <a:r>
              <a:rPr lang="en-US" sz="1600" dirty="0" smtClean="0"/>
              <a:t>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886" y="3581401"/>
            <a:ext cx="528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27.1cm;        @Z=|10|cm, eta =(1.2,0.94,0.81)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7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0579"/>
          </a:xfrm>
        </p:spPr>
        <p:txBody>
          <a:bodyPr/>
          <a:lstStyle/>
          <a:p>
            <a:r>
              <a:rPr lang="en-US" dirty="0" smtClean="0"/>
              <a:t>Science of MVTX upgrade</a:t>
            </a:r>
          </a:p>
          <a:p>
            <a:r>
              <a:rPr lang="en-US" dirty="0" smtClean="0"/>
              <a:t>Scope of MVTX project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r>
              <a:rPr lang="en-US" dirty="0" smtClean="0"/>
              <a:t>Organization 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50" y="3162446"/>
            <a:ext cx="6506661" cy="3659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9" y="13815"/>
            <a:ext cx="8229600" cy="1143000"/>
          </a:xfrm>
        </p:spPr>
        <p:txBody>
          <a:bodyPr/>
          <a:lstStyle/>
          <a:p>
            <a:r>
              <a:rPr lang="en-US" dirty="0" smtClean="0"/>
              <a:t>Stave Production &amp; Test @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9" y="1032980"/>
            <a:ext cx="6411271" cy="18029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reparation for final stave production</a:t>
            </a:r>
          </a:p>
          <a:p>
            <a:pPr lvl="1"/>
            <a:r>
              <a:rPr lang="en-US" dirty="0" smtClean="0"/>
              <a:t>Successful ITS Stave production readiness review on Apr/27, 2017</a:t>
            </a:r>
          </a:p>
          <a:p>
            <a:pPr lvl="1"/>
            <a:r>
              <a:rPr lang="en-US" dirty="0" smtClean="0"/>
              <a:t>Optimization of final configuration is underway</a:t>
            </a:r>
            <a:endParaRPr lang="en-US" dirty="0"/>
          </a:p>
          <a:p>
            <a:r>
              <a:rPr lang="en-US" dirty="0" smtClean="0"/>
              <a:t>Final stave production: July 2017 </a:t>
            </a:r>
            <a:r>
              <a:rPr lang="mr-IN" dirty="0" smtClean="0"/>
              <a:t>–</a:t>
            </a:r>
            <a:r>
              <a:rPr lang="en-US" dirty="0" smtClean="0"/>
              <a:t> June 2018 </a:t>
            </a:r>
          </a:p>
          <a:p>
            <a:pPr lvl="1"/>
            <a:r>
              <a:rPr lang="en-US" dirty="0" smtClean="0"/>
              <a:t>One stave per day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full staves complete in Jan. 2018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0ACB-8336-1645-A197-970C811DB191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2996" y="2833275"/>
            <a:ext cx="422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Chip test and HIC assembly machine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454" y="6221268"/>
            <a:ext cx="132654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Probe-card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7621" y="5861099"/>
            <a:ext cx="108156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55077" y="3768020"/>
            <a:ext cx="1531451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re-position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Chuck (PPC)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3420803" y="4691350"/>
            <a:ext cx="398569" cy="1063356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2628" y="6453111"/>
            <a:ext cx="122375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Chips tray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 flipH="1">
            <a:off x="3104503" y="6101703"/>
            <a:ext cx="115270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57200" y="4322019"/>
            <a:ext cx="218596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HIC assembly table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72279" y="4768295"/>
            <a:ext cx="340544" cy="973444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954" y="6488135"/>
            <a:ext cx="144207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 gripper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715739" y="6224552"/>
            <a:ext cx="651201" cy="486723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7025" y="4624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74693" y="1054864"/>
            <a:ext cx="2203042" cy="1803111"/>
            <a:chOff x="5677220" y="1521282"/>
            <a:chExt cx="2545622" cy="2228682"/>
          </a:xfrm>
        </p:grpSpPr>
        <p:pic>
          <p:nvPicPr>
            <p:cNvPr id="26" name="Picture 25" descr="Inner_sta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6431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39" y="195695"/>
            <a:ext cx="8229600" cy="620803"/>
          </a:xfrm>
        </p:spPr>
        <p:txBody>
          <a:bodyPr>
            <a:noAutofit/>
          </a:bodyPr>
          <a:lstStyle/>
          <a:p>
            <a:r>
              <a:rPr lang="en-US" sz="3200" dirty="0" smtClean="0"/>
              <a:t>Updated Cost and Schedule WBS: 6/5/2017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9" y="1079931"/>
            <a:ext cx="8360249" cy="53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4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32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Stave Production at CERN: WBS 1.5.3.1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48+20 (spares) ALICE/ITS IB staves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To be produced at CERN using ALICE ITS/IB facilities</a:t>
            </a:r>
          </a:p>
          <a:p>
            <a:pPr lvl="1"/>
            <a:r>
              <a:rPr lang="en-US" dirty="0" smtClean="0"/>
              <a:t>CERN technicians and </a:t>
            </a:r>
            <a:r>
              <a:rPr lang="en-US" dirty="0" err="1" smtClean="0"/>
              <a:t>sPHENIX</a:t>
            </a:r>
            <a:r>
              <a:rPr lang="en-US" dirty="0" smtClean="0"/>
              <a:t> students/postdocs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Production cost &amp; schedule</a:t>
            </a:r>
          </a:p>
          <a:p>
            <a:pPr lvl="1"/>
            <a:r>
              <a:rPr lang="en-US" dirty="0" smtClean="0"/>
              <a:t>08/2018 - 4/2019 after ALICE/IB prod.</a:t>
            </a:r>
            <a:endParaRPr lang="en-US" dirty="0"/>
          </a:p>
          <a:p>
            <a:pPr lvl="1"/>
            <a:r>
              <a:rPr lang="en-US" dirty="0" smtClean="0"/>
              <a:t>Material Cost:  0.45M</a:t>
            </a:r>
          </a:p>
          <a:p>
            <a:pPr lvl="1"/>
            <a:r>
              <a:rPr lang="en-US" dirty="0" smtClean="0"/>
              <a:t>Full cost recovery: 0.5M</a:t>
            </a:r>
          </a:p>
          <a:p>
            <a:pPr lvl="1"/>
            <a:r>
              <a:rPr lang="en-US" dirty="0" smtClean="0"/>
              <a:t>add 35% contingency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One assembled stave:</a:t>
            </a:r>
          </a:p>
          <a:p>
            <a:pPr lvl="1"/>
            <a:r>
              <a:rPr lang="en-US" dirty="0" smtClean="0"/>
              <a:t>1 FPC</a:t>
            </a:r>
          </a:p>
          <a:p>
            <a:pPr lvl="1"/>
            <a:r>
              <a:rPr lang="en-US" dirty="0" smtClean="0"/>
              <a:t>9 MAPS chips</a:t>
            </a:r>
          </a:p>
          <a:p>
            <a:pPr lvl="1"/>
            <a:r>
              <a:rPr lang="en-US" dirty="0" smtClean="0"/>
              <a:t>Cooling plate</a:t>
            </a:r>
          </a:p>
          <a:p>
            <a:pPr lvl="1"/>
            <a:r>
              <a:rPr lang="en-US" dirty="0" smtClean="0"/>
              <a:t>Carbon space frame</a:t>
            </a:r>
          </a:p>
          <a:p>
            <a:pPr lvl="1"/>
            <a:r>
              <a:rPr lang="en-US" dirty="0" smtClean="0"/>
              <a:t>Wire bonded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47432" y="2609563"/>
            <a:ext cx="2545622" cy="2228682"/>
            <a:chOff x="5677220" y="1521282"/>
            <a:chExt cx="2545622" cy="2228682"/>
          </a:xfrm>
        </p:grpSpPr>
        <p:pic>
          <p:nvPicPr>
            <p:cNvPr id="5" name="Picture 4" descr="Inner_stav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pic>
        <p:nvPicPr>
          <p:cNvPr id="9" name="Content Placeholder 28" descr="alice_its_td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90232" y="4978514"/>
            <a:ext cx="3296568" cy="99354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56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275"/>
            <a:ext cx="5338618" cy="10299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Carbon supporting structures</a:t>
            </a:r>
          </a:p>
          <a:p>
            <a:r>
              <a:rPr lang="en-US" dirty="0" smtClean="0"/>
              <a:t>Stave assembly &amp; test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1455" y="496455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3905" y="2574637"/>
            <a:ext cx="4401710" cy="3564940"/>
            <a:chOff x="4343400" y="990600"/>
            <a:chExt cx="3818732" cy="2590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Updated-ITT-MVTX-sectioned-04_30_2017-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4863512" y="3186547"/>
            <a:ext cx="4280488" cy="2037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0727" y="2863398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 of MVTX 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548912" y="3913909"/>
            <a:ext cx="392545" cy="7158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7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77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132707"/>
            <a:ext cx="8739909" cy="896252"/>
          </a:xfrm>
        </p:spPr>
        <p:txBody>
          <a:bodyPr>
            <a:normAutofit/>
          </a:bodyPr>
          <a:lstStyle/>
          <a:p>
            <a:r>
              <a:rPr lang="en-US" dirty="0" smtClean="0"/>
              <a:t>Exciting </a:t>
            </a:r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3"/>
            <a:ext cx="4956029" cy="2392519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QGP heavy flavor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 study of the “inner workings of QGP”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41796" y="1228759"/>
            <a:ext cx="3798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0" dirty="0" smtClean="0">
                <a:solidFill>
                  <a:srgbClr val="FF0000"/>
                </a:solidFill>
              </a:rPr>
              <a:t>Cannot be done easily at the LHC</a:t>
            </a:r>
            <a:r>
              <a:rPr lang="en-US" sz="16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1600" b="1" dirty="0" err="1" smtClean="0">
                <a:solidFill>
                  <a:srgbClr val="FF0000"/>
                </a:solidFill>
              </a:rPr>
              <a:t>pT</a:t>
            </a:r>
            <a:r>
              <a:rPr lang="en-US" sz="16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70969" y="4060743"/>
            <a:ext cx="2315443" cy="2013642"/>
            <a:chOff x="5870969" y="4060743"/>
            <a:chExt cx="2315443" cy="2013642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969" y="4060743"/>
              <a:ext cx="2315443" cy="2013642"/>
            </a:xfrm>
            <a:prstGeom prst="rect">
              <a:avLst/>
            </a:prstGeom>
            <a:noFill/>
            <a:ln w="476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521257" y="45493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5847" y="5279697"/>
              <a:ext cx="330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045" y="4589685"/>
            <a:ext cx="4893623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23298" y="2330072"/>
            <a:ext cx="2893590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Ming Liu, MVTX Director's Review@BNL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40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283357"/>
            <a:ext cx="7886700" cy="303251"/>
          </a:xfrm>
        </p:spPr>
        <p:txBody>
          <a:bodyPr/>
          <a:lstStyle/>
          <a:p>
            <a:r>
              <a:rPr lang="en-GB" sz="24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2210" y="1205769"/>
            <a:ext cx="8208724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48885" y="1770414"/>
            <a:ext cx="1967401" cy="408285"/>
          </a:xfrm>
          <a:prstGeom prst="rect">
            <a:avLst/>
          </a:prstGeom>
          <a:noFill/>
        </p:spPr>
        <p:txBody>
          <a:bodyPr wrap="square" lIns="69055" tIns="34528" rIns="69055" bIns="34528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148303" y="2264342"/>
            <a:ext cx="3103548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2700078" y="4078903"/>
            <a:ext cx="3414972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25626" y="4591098"/>
            <a:ext cx="1701297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2649783" y="4905697"/>
            <a:ext cx="324549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999875" y="6023830"/>
            <a:ext cx="1656889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122869" y="6253511"/>
            <a:ext cx="851462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4382927" y="5834128"/>
            <a:ext cx="1371730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2331293" y="5564421"/>
            <a:ext cx="2051634" cy="4430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009985" y="1738497"/>
            <a:ext cx="3770826" cy="2944933"/>
            <a:chOff x="2322475" y="3022062"/>
            <a:chExt cx="5162458" cy="3317715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2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5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9" y="4188219"/>
              <a:ext cx="1654104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6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80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9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3303" y="2293635"/>
            <a:ext cx="899571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186210" y="2293635"/>
            <a:ext cx="899571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205" y="713327"/>
            <a:ext cx="412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Antonello</a:t>
            </a:r>
            <a:r>
              <a:rPr lang="en-US" dirty="0" smtClean="0">
                <a:solidFill>
                  <a:srgbClr val="0000FF"/>
                </a:solidFill>
              </a:rPr>
              <a:t> Di Mauro, Stave PRR 4/27/2017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3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14"/>
            <a:ext cx="9144000" cy="69088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6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2" y="-31751"/>
            <a:ext cx="9177583" cy="69215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8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0"/>
            <a:ext cx="8409709" cy="86590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Alice ITS Cabling &amp; Support</a:t>
            </a:r>
            <a:br>
              <a:rPr lang="en-US" sz="4000" dirty="0" smtClean="0"/>
            </a:br>
            <a:r>
              <a:rPr lang="en-US" sz="3100" dirty="0" smtClean="0"/>
              <a:t>similar for </a:t>
            </a:r>
            <a:r>
              <a:rPr lang="en-US" sz="3100" dirty="0" err="1" smtClean="0"/>
              <a:t>sPHENIX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Screen Shot 2017-05-12 at 12.1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286"/>
            <a:ext cx="9144000" cy="53812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&amp;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03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 Basis For Electronics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6977" b="6977"/>
          <a:stretch>
            <a:fillRect/>
          </a:stretch>
        </p:blipFill>
        <p:spPr>
          <a:xfrm>
            <a:off x="566360" y="1600200"/>
            <a:ext cx="8120440" cy="44659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9588" y="4270256"/>
            <a:ext cx="11823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48(+40%)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23414" y="4257556"/>
            <a:ext cx="12978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4019" y="1048306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17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ALICE Stave and Global Support Structure</a:t>
            </a:r>
            <a:br>
              <a:rPr lang="en-US" sz="3200" dirty="0" smtClean="0"/>
            </a:br>
            <a:r>
              <a:rPr lang="en-US" sz="3200" dirty="0" smtClean="0"/>
              <a:t>Cost and Schedule Basis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46</a:t>
            </a:fld>
            <a:endParaRPr lang="en-US"/>
          </a:p>
        </p:txBody>
      </p:sp>
      <p:pic>
        <p:nvPicPr>
          <p:cNvPr id="29" name="Content Placeholder 28" descr="alice_its_td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257" r="5796" b="1257"/>
          <a:stretch/>
        </p:blipFill>
        <p:spPr>
          <a:xfrm>
            <a:off x="238638" y="2360871"/>
            <a:ext cx="3944178" cy="3475037"/>
          </a:xfrm>
        </p:spPr>
      </p:pic>
      <p:sp>
        <p:nvSpPr>
          <p:cNvPr id="30" name="Rectangle 29"/>
          <p:cNvSpPr/>
          <p:nvPr/>
        </p:nvSpPr>
        <p:spPr>
          <a:xfrm>
            <a:off x="615621" y="5637121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45626"/>
            <a:ext cx="5105400" cy="3708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00946" y="5193822"/>
            <a:ext cx="242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Stave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54122"/>
            <a:ext cx="2326482" cy="1384277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2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6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6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85" y="125057"/>
            <a:ext cx="8227684" cy="1156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HICs Assembly Lab @CCNU  </a:t>
            </a:r>
            <a:br>
              <a:rPr lang="en-US" dirty="0" smtClean="0"/>
            </a:br>
            <a:r>
              <a:rPr lang="en-US" sz="2000" dirty="0"/>
              <a:t>	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space ~ 70m</a:t>
            </a:r>
            <a:r>
              <a:rPr lang="en-US" sz="2000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(1K clean room); 20m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(10K clean room, 2.9m head room)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2" y="3489786"/>
            <a:ext cx="9108411" cy="2858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71" y="1381065"/>
            <a:ext cx="31833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and FPC gluing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Gluing FPC/MAPS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mounting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Wire Bonding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Electrical circuit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torage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2484500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Doing at present: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Stave assembly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carbon structures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204" y="4996069"/>
            <a:ext cx="96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storage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454" y="5185417"/>
            <a:ext cx="211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Gluing &amp; assembly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tables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687403"/>
            <a:ext cx="13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Test bench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887" y="3407829"/>
            <a:ext cx="171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Chip mounting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8392" y="3771745"/>
            <a:ext cx="160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Wire bonding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709" y="1565737"/>
            <a:ext cx="355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 shop: (Sun, </a:t>
            </a:r>
            <a:r>
              <a:rPr lang="en-US" dirty="0" err="1" smtClean="0"/>
              <a:t>Daming</a:t>
            </a:r>
            <a:r>
              <a:rPr lang="en-US" dirty="0" smtClean="0"/>
              <a:t>, Tech.)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CNC etc.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Simple mechanical structures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2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"/>
            <a:ext cx="4096369" cy="967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CCNU Plan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46" y="967408"/>
            <a:ext cx="4598192" cy="54731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Experts and Designers of  ALICE MAPS/ALPIDE on-chip electronics</a:t>
            </a:r>
          </a:p>
          <a:p>
            <a:pPr lvl="1"/>
            <a:r>
              <a:rPr lang="en-US" dirty="0" smtClean="0"/>
              <a:t>Analogy circuit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Chaosong</a:t>
            </a:r>
            <a:r>
              <a:rPr lang="en-US" dirty="0" smtClean="0"/>
              <a:t> Gao</a:t>
            </a:r>
          </a:p>
          <a:p>
            <a:pPr lvl="1"/>
            <a:r>
              <a:rPr lang="en-US" dirty="0" smtClean="0"/>
              <a:t>Digital circuit </a:t>
            </a:r>
            <a:r>
              <a:rPr lang="mr-IN" dirty="0" smtClean="0"/>
              <a:t>–</a:t>
            </a:r>
            <a:r>
              <a:rPr lang="en-US" dirty="0" smtClean="0"/>
              <a:t> Dr. Ping Yang</a:t>
            </a:r>
          </a:p>
          <a:p>
            <a:pPr lvl="1"/>
            <a:r>
              <a:rPr lang="en-US" dirty="0" smtClean="0"/>
              <a:t>They will help us!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PLAC </a:t>
            </a:r>
            <a:r>
              <a:rPr lang="mr-IN" dirty="0" smtClean="0"/>
              <a:t>–</a:t>
            </a:r>
            <a:r>
              <a:rPr lang="en-US" dirty="0" smtClean="0"/>
              <a:t> Pixel Lab At CCNU</a:t>
            </a:r>
          </a:p>
          <a:p>
            <a:pPr lvl="1"/>
            <a:r>
              <a:rPr lang="en-US" dirty="0" smtClean="0"/>
              <a:t>Also interested in mechanical system integration </a:t>
            </a:r>
          </a:p>
          <a:p>
            <a:pPr lvl="1"/>
            <a:r>
              <a:rPr lang="en-US" dirty="0" smtClean="0"/>
              <a:t>Plan to hire a full time engineer to work on </a:t>
            </a:r>
            <a:r>
              <a:rPr lang="en-US" dirty="0" err="1" smtClean="0"/>
              <a:t>sPHENIX</a:t>
            </a:r>
            <a:r>
              <a:rPr lang="en-US" dirty="0" smtClean="0"/>
              <a:t> integration effort 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Visit LANL 6-12 months, work on preliminary conceptual design for the MVTX/INTT/TPC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simulation and analysis</a:t>
            </a:r>
          </a:p>
          <a:p>
            <a:pPr lvl="1"/>
            <a:r>
              <a:rPr lang="en-US" dirty="0" smtClean="0"/>
              <a:t>Many students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4" y="483703"/>
            <a:ext cx="3834213" cy="252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3" y="3561393"/>
            <a:ext cx="3619371" cy="2788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987" y="598075"/>
            <a:ext cx="56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859" y="614597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2239" y="3540135"/>
            <a:ext cx="194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PLAC Ass. Director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Dr. </a:t>
            </a:r>
            <a:r>
              <a:rPr lang="en-US" b="1" dirty="0" err="1" smtClean="0">
                <a:solidFill>
                  <a:srgbClr val="FFFF00"/>
                </a:solidFill>
              </a:rPr>
              <a:t>Xiangming</a:t>
            </a:r>
            <a:r>
              <a:rPr lang="en-US" b="1" dirty="0" smtClean="0">
                <a:solidFill>
                  <a:srgbClr val="FFFF00"/>
                </a:solidFill>
              </a:rPr>
              <a:t> Sun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MVTX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3200" dirty="0"/>
              <a:t>B</a:t>
            </a:r>
            <a:r>
              <a:rPr lang="en-US" sz="3200" dirty="0" smtClean="0"/>
              <a:t>ring </a:t>
            </a:r>
            <a:r>
              <a:rPr lang="en-US" sz="3200" dirty="0" err="1" smtClean="0"/>
              <a:t>sPHENIX</a:t>
            </a:r>
            <a:r>
              <a:rPr lang="en-US" sz="3200" dirty="0" smtClean="0"/>
              <a:t> to a New </a:t>
            </a:r>
            <a:r>
              <a:rPr lang="en-US" sz="3200" dirty="0"/>
              <a:t>H</a:t>
            </a:r>
            <a:r>
              <a:rPr lang="en-US" sz="3200" dirty="0" smtClean="0"/>
              <a:t>orizon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33" y="1086701"/>
            <a:ext cx="7923422" cy="14420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Unambiguously determine </a:t>
            </a:r>
            <a:r>
              <a:rPr lang="en-US" dirty="0" smtClean="0"/>
              <a:t>quark energy loss </a:t>
            </a:r>
            <a:r>
              <a:rPr lang="en-US" dirty="0" smtClean="0"/>
              <a:t>mechanisms, particularly over the</a:t>
            </a:r>
            <a:r>
              <a:rPr lang="en-US" dirty="0" smtClean="0"/>
              <a:t> interesting transition region, </a:t>
            </a:r>
            <a:r>
              <a:rPr lang="en-US" dirty="0" err="1" smtClean="0"/>
              <a:t>pT</a:t>
            </a:r>
            <a:r>
              <a:rPr lang="en-US" dirty="0" smtClean="0"/>
              <a:t> ~ M</a:t>
            </a:r>
            <a:endParaRPr lang="en-US" dirty="0" smtClean="0"/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Collisional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Other effects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19411" y="4372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7968" y="3119079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Expectations </a:t>
            </a:r>
            <a:r>
              <a:rPr lang="en-US" dirty="0" smtClean="0">
                <a:solidFill>
                  <a:srgbClr val="FF0000"/>
                </a:solidFill>
              </a:rPr>
              <a:t>@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3005" y="3055443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@CERN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38" y="3433619"/>
            <a:ext cx="2620041" cy="2557209"/>
          </a:xfrm>
          <a:prstGeom prst="rect">
            <a:avLst/>
          </a:prstGeom>
        </p:spPr>
      </p:pic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" y="3691388"/>
            <a:ext cx="3358124" cy="24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47" y="3559590"/>
            <a:ext cx="3104381" cy="255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372054" y="1785568"/>
            <a:ext cx="5319986" cy="1206830"/>
            <a:chOff x="3467894" y="1725658"/>
            <a:chExt cx="5319986" cy="1206830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-3" b="66798"/>
            <a:stretch/>
          </p:blipFill>
          <p:spPr>
            <a:xfrm>
              <a:off x="3467894" y="1725658"/>
              <a:ext cx="2548424" cy="1206830"/>
            </a:xfrm>
            <a:prstGeom prst="rect">
              <a:avLst/>
            </a:prstGeom>
          </p:spPr>
        </p:pic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33594" b="33835"/>
            <a:stretch/>
          </p:blipFill>
          <p:spPr>
            <a:xfrm>
              <a:off x="6189950" y="1725659"/>
              <a:ext cx="2597930" cy="120682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338483" y="3721358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B-hadron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6319" y="425140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B-jet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25067"/>
          </a:xfrm>
        </p:spPr>
        <p:txBody>
          <a:bodyPr/>
          <a:lstStyle/>
          <a:p>
            <a:r>
              <a:rPr lang="en-US" dirty="0" smtClean="0"/>
              <a:t>MVTX R&amp;D Status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067"/>
            <a:ext cx="8229600" cy="53312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Readout R&amp;D</a:t>
            </a:r>
          </a:p>
          <a:p>
            <a:pPr lvl="1"/>
            <a:r>
              <a:rPr lang="en-US" dirty="0" smtClean="0"/>
              <a:t>5 single-chip MAPS tested at LANL</a:t>
            </a:r>
          </a:p>
          <a:p>
            <a:pPr lvl="1"/>
            <a:r>
              <a:rPr lang="en-US" dirty="0" err="1" smtClean="0"/>
              <a:t>Workfest</a:t>
            </a:r>
            <a:r>
              <a:rPr lang="en-US" dirty="0" smtClean="0"/>
              <a:t> @UT-Austin, 4/19-20</a:t>
            </a:r>
          </a:p>
          <a:p>
            <a:pPr lvl="1"/>
            <a:r>
              <a:rPr lang="en-US" dirty="0" smtClean="0"/>
              <a:t>RUv1 available in July, will be used for LDRD telescope</a:t>
            </a:r>
          </a:p>
          <a:p>
            <a:pPr lvl="1"/>
            <a:r>
              <a:rPr lang="en-US" dirty="0" smtClean="0"/>
              <a:t>BNL/ATLAS FELIX being evaluated as the default backend  </a:t>
            </a:r>
          </a:p>
          <a:p>
            <a:pPr lvl="2"/>
            <a:r>
              <a:rPr lang="en-US" dirty="0" smtClean="0"/>
              <a:t>Computer arrived, fibers/cables ordered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btain one FELIX in a few weeks   </a:t>
            </a:r>
          </a:p>
          <a:p>
            <a:pPr lvl="2"/>
            <a:r>
              <a:rPr lang="en-US" dirty="0"/>
              <a:t>“CRU” being prototyped with Altera evaluation boards, able to communicate with the </a:t>
            </a:r>
            <a:r>
              <a:rPr lang="en-US" dirty="0" smtClean="0"/>
              <a:t>RUv0 board @ UT-Austin;  </a:t>
            </a:r>
          </a:p>
          <a:p>
            <a:pPr lvl="1"/>
            <a:r>
              <a:rPr lang="en-US" b="1" dirty="0"/>
              <a:t>LANL MOSAIC test </a:t>
            </a:r>
            <a:r>
              <a:rPr lang="en-US" b="1" dirty="0" smtClean="0"/>
              <a:t>bench in operation!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Tracker integration task force </a:t>
            </a:r>
          </a:p>
          <a:p>
            <a:pPr lvl="1"/>
            <a:r>
              <a:rPr lang="en-US" dirty="0" smtClean="0"/>
              <a:t>MVTX + INTT + TPC mechanical system integration</a:t>
            </a:r>
          </a:p>
          <a:p>
            <a:pPr lvl="1"/>
            <a:r>
              <a:rPr lang="en-US" dirty="0" smtClean="0"/>
              <a:t>Identified the major tasks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Stave production </a:t>
            </a:r>
            <a:r>
              <a:rPr lang="en-US" dirty="0" smtClean="0">
                <a:solidFill>
                  <a:srgbClr val="FF0000"/>
                </a:solidFill>
              </a:rPr>
              <a:t>@CERN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ALICE Stave Production Readiness Review 4/27, prod. Starts in June/July</a:t>
            </a:r>
          </a:p>
          <a:p>
            <a:pPr lvl="1"/>
            <a:r>
              <a:rPr lang="en-US" dirty="0"/>
              <a:t>LANL people do assembly and </a:t>
            </a:r>
            <a:r>
              <a:rPr lang="en-US" dirty="0" smtClean="0"/>
              <a:t>testing at </a:t>
            </a:r>
            <a:r>
              <a:rPr lang="en-US" dirty="0"/>
              <a:t>CERN, May – Sept. 2017 </a:t>
            </a:r>
            <a:endParaRPr lang="en-US" dirty="0" smtClean="0"/>
          </a:p>
          <a:p>
            <a:pPr lvl="1"/>
            <a:r>
              <a:rPr lang="en-US" dirty="0" smtClean="0"/>
              <a:t>MVTX plan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7217-9595-8943-8403-8658F68531D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 and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17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(or CRU)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9"/>
            <a:ext cx="5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52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680267" y="4162624"/>
            <a:ext cx="1207706" cy="724139"/>
            <a:chOff x="7680267" y="4162624"/>
            <a:chExt cx="1207706" cy="724139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680267" y="4162624"/>
              <a:ext cx="1207706" cy="724139"/>
            </a:xfrm>
            <a:prstGeom prst="wedgeRoundRectCallout">
              <a:avLst>
                <a:gd name="adj1" fmla="val -6749"/>
                <a:gd name="adj2" fmla="val -80009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60817" y="4213414"/>
              <a:ext cx="10954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FELIX v1.5:</a:t>
              </a:r>
            </a:p>
            <a:p>
              <a:r>
                <a:rPr lang="en-US" sz="1400" dirty="0" smtClean="0"/>
                <a:t>Arrived June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49563" y="1154475"/>
            <a:ext cx="1908211" cy="724139"/>
            <a:chOff x="5889348" y="1241539"/>
            <a:chExt cx="1908211" cy="724139"/>
          </a:xfrm>
        </p:grpSpPr>
        <p:sp>
          <p:nvSpPr>
            <p:cNvPr id="9" name="TextBox 8"/>
            <p:cNvSpPr txBox="1"/>
            <p:nvPr/>
          </p:nvSpPr>
          <p:spPr>
            <a:xfrm>
              <a:off x="5969745" y="1269498"/>
              <a:ext cx="1675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RUv1 prototype:</a:t>
              </a:r>
            </a:p>
            <a:p>
              <a:r>
                <a:rPr lang="en-US" sz="1400" dirty="0" smtClean="0"/>
                <a:t> available: ~July/Aug</a:t>
              </a:r>
              <a:endParaRPr lang="en-US" sz="1400" dirty="0"/>
            </a:p>
          </p:txBody>
        </p:sp>
        <p:sp>
          <p:nvSpPr>
            <p:cNvPr id="58" name="Rounded Rectangular Callout 57"/>
            <p:cNvSpPr/>
            <p:nvPr/>
          </p:nvSpPr>
          <p:spPr>
            <a:xfrm>
              <a:off x="5889348" y="1241539"/>
              <a:ext cx="1908211" cy="724139"/>
            </a:xfrm>
            <a:prstGeom prst="wedgeRoundRectCallout">
              <a:avLst>
                <a:gd name="adj1" fmla="val 2804"/>
                <a:gd name="adj2" fmla="val 118384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1758" y="5532674"/>
            <a:ext cx="1207706" cy="724139"/>
            <a:chOff x="5928479" y="5406140"/>
            <a:chExt cx="1207706" cy="724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928479" y="5406140"/>
              <a:ext cx="1207706" cy="724139"/>
            </a:xfrm>
            <a:prstGeom prst="wedgeRoundRectCallout">
              <a:avLst>
                <a:gd name="adj1" fmla="val 39733"/>
                <a:gd name="adj2" fmla="val -93536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8373" y="5483949"/>
              <a:ext cx="896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Available: </a:t>
              </a:r>
            </a:p>
            <a:p>
              <a:r>
                <a:rPr lang="en-US" sz="1400" dirty="0" smtClean="0"/>
                <a:t>~August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1740" y="1720048"/>
            <a:ext cx="1660986" cy="724139"/>
            <a:chOff x="671740" y="1720048"/>
            <a:chExt cx="1660986" cy="724139"/>
          </a:xfrm>
        </p:grpSpPr>
        <p:sp>
          <p:nvSpPr>
            <p:cNvPr id="60" name="Rounded Rectangular Callout 59"/>
            <p:cNvSpPr/>
            <p:nvPr/>
          </p:nvSpPr>
          <p:spPr>
            <a:xfrm>
              <a:off x="671740" y="1720048"/>
              <a:ext cx="1660986" cy="724139"/>
            </a:xfrm>
            <a:prstGeom prst="wedgeRoundRectCallout">
              <a:avLst>
                <a:gd name="adj1" fmla="val -17077"/>
                <a:gd name="adj2" fmla="val 82858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817" y="1747099"/>
              <a:ext cx="1389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Prototype stave: </a:t>
              </a:r>
            </a:p>
            <a:p>
              <a:r>
                <a:rPr lang="en-US" sz="1400" dirty="0" smtClean="0"/>
                <a:t>Arrived: June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906609" y="11475"/>
            <a:ext cx="122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Mark’s talk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52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3"/>
          <a:srcRect b="1060"/>
          <a:stretch/>
        </p:blipFill>
        <p:spPr>
          <a:xfrm>
            <a:off x="51703" y="3214652"/>
            <a:ext cx="1088996" cy="701287"/>
          </a:xfrm>
          <a:prstGeom prst="rect">
            <a:avLst/>
          </a:prstGeom>
        </p:spPr>
      </p:pic>
      <p:sp>
        <p:nvSpPr>
          <p:cNvPr id="191" name="Line 36"/>
          <p:cNvSpPr>
            <a:spLocks noChangeShapeType="1"/>
          </p:cNvSpPr>
          <p:nvPr/>
        </p:nvSpPr>
        <p:spPr bwMode="auto">
          <a:xfrm>
            <a:off x="3280883" y="2988815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2" name="Line 36"/>
          <p:cNvSpPr>
            <a:spLocks noChangeShapeType="1"/>
          </p:cNvSpPr>
          <p:nvPr/>
        </p:nvSpPr>
        <p:spPr bwMode="auto">
          <a:xfrm>
            <a:off x="3280883" y="3428999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3" name="Line 36"/>
          <p:cNvSpPr>
            <a:spLocks noChangeShapeType="1"/>
          </p:cNvSpPr>
          <p:nvPr/>
        </p:nvSpPr>
        <p:spPr bwMode="auto">
          <a:xfrm>
            <a:off x="3280883" y="3869184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4" name="Line 36"/>
          <p:cNvSpPr>
            <a:spLocks noChangeShapeType="1"/>
          </p:cNvSpPr>
          <p:nvPr/>
        </p:nvSpPr>
        <p:spPr bwMode="auto">
          <a:xfrm>
            <a:off x="3280883" y="4309368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5" name="Line 36"/>
          <p:cNvSpPr>
            <a:spLocks noChangeShapeType="1"/>
          </p:cNvSpPr>
          <p:nvPr/>
        </p:nvSpPr>
        <p:spPr bwMode="auto">
          <a:xfrm>
            <a:off x="3280883" y="4749552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7" y="97277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sPHENX</a:t>
            </a:r>
            <a:r>
              <a:rPr lang="en-US" dirty="0" smtClean="0">
                <a:latin typeface="+mn-lt"/>
              </a:rPr>
              <a:t> Data </a:t>
            </a:r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low  (TPC)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53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67966" y="5733234"/>
            <a:ext cx="3929273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/>
          <a:p>
            <a:pPr marL="285736" indent="-285736">
              <a:buFont typeface="Arial" charset="0"/>
              <a:buChar char="•"/>
              <a:tabLst>
                <a:tab pos="915943" algn="l"/>
                <a:tab pos="1093734" algn="l"/>
                <a:tab pos="1944591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DAM	  Data Aggregation Module</a:t>
            </a:r>
          </a:p>
          <a:p>
            <a:pPr marL="285736" indent="-285736">
              <a:buFont typeface="Arial" charset="0"/>
              <a:buChar char="•"/>
              <a:tabLst>
                <a:tab pos="915943" algn="l"/>
                <a:tab pos="1093734" algn="l"/>
                <a:tab pos="1944591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Event Buffering and Data Compressor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699689" y="3908280"/>
            <a:ext cx="841375" cy="4111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6631552" y="4114655"/>
            <a:ext cx="458787" cy="158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0" name="Line 36"/>
          <p:cNvSpPr>
            <a:spLocks noChangeShapeType="1"/>
          </p:cNvSpPr>
          <p:nvPr/>
        </p:nvSpPr>
        <p:spPr bwMode="auto">
          <a:xfrm>
            <a:off x="3280883" y="2518023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2" name="Line 49"/>
          <p:cNvSpPr>
            <a:spLocks noChangeShapeType="1"/>
          </p:cNvSpPr>
          <p:nvPr/>
        </p:nvSpPr>
        <p:spPr bwMode="auto">
          <a:xfrm>
            <a:off x="5412352" y="3291558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3" name="Line 50"/>
          <p:cNvSpPr>
            <a:spLocks noChangeShapeType="1"/>
          </p:cNvSpPr>
          <p:nvPr/>
        </p:nvSpPr>
        <p:spPr bwMode="auto">
          <a:xfrm>
            <a:off x="5412352" y="3750347"/>
            <a:ext cx="382587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4" name="Line 51"/>
          <p:cNvSpPr>
            <a:spLocks noChangeShapeType="1"/>
          </p:cNvSpPr>
          <p:nvPr/>
        </p:nvSpPr>
        <p:spPr bwMode="auto">
          <a:xfrm>
            <a:off x="5412352" y="4209133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5" name="Line 52"/>
          <p:cNvSpPr>
            <a:spLocks noChangeShapeType="1"/>
          </p:cNvSpPr>
          <p:nvPr/>
        </p:nvSpPr>
        <p:spPr bwMode="auto">
          <a:xfrm>
            <a:off x="5412352" y="4669508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6" name="Line 54"/>
          <p:cNvSpPr>
            <a:spLocks noChangeShapeType="1"/>
          </p:cNvSpPr>
          <p:nvPr/>
        </p:nvSpPr>
        <p:spPr bwMode="auto">
          <a:xfrm>
            <a:off x="5105964" y="3061373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7" name="Line 55"/>
          <p:cNvSpPr>
            <a:spLocks noChangeShapeType="1"/>
          </p:cNvSpPr>
          <p:nvPr/>
        </p:nvSpPr>
        <p:spPr bwMode="auto">
          <a:xfrm>
            <a:off x="5105964" y="3521748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8" name="Line 56"/>
          <p:cNvSpPr>
            <a:spLocks noChangeShapeType="1"/>
          </p:cNvSpPr>
          <p:nvPr/>
        </p:nvSpPr>
        <p:spPr bwMode="auto">
          <a:xfrm>
            <a:off x="5105964" y="3980533"/>
            <a:ext cx="688975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9" name="Line 57"/>
          <p:cNvSpPr>
            <a:spLocks noChangeShapeType="1"/>
          </p:cNvSpPr>
          <p:nvPr/>
        </p:nvSpPr>
        <p:spPr bwMode="auto">
          <a:xfrm>
            <a:off x="5105964" y="4439322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0" name="Line 58"/>
          <p:cNvSpPr>
            <a:spLocks noChangeShapeType="1"/>
          </p:cNvSpPr>
          <p:nvPr/>
        </p:nvSpPr>
        <p:spPr bwMode="auto">
          <a:xfrm>
            <a:off x="5105964" y="4898108"/>
            <a:ext cx="688975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2" name="Text Box 60"/>
          <p:cNvSpPr txBox="1">
            <a:spLocks noChangeArrowheads="1"/>
          </p:cNvSpPr>
          <p:nvPr/>
        </p:nvSpPr>
        <p:spPr bwMode="auto">
          <a:xfrm>
            <a:off x="7126851" y="3708256"/>
            <a:ext cx="713813" cy="54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GB" sz="1200" dirty="0"/>
              <a:t>To RCF/</a:t>
            </a:r>
          </a:p>
          <a:p>
            <a:pPr>
              <a:lnSpc>
                <a:spcPct val="125000"/>
              </a:lnSpc>
              <a:defRPr/>
            </a:pPr>
            <a:r>
              <a:rPr lang="en-GB" sz="1200" dirty="0"/>
              <a:t>HPSS</a:t>
            </a:r>
          </a:p>
        </p:txBody>
      </p:sp>
      <p:sp>
        <p:nvSpPr>
          <p:cNvPr id="73" name="Rectangle 61"/>
          <p:cNvSpPr>
            <a:spLocks noChangeArrowheads="1"/>
          </p:cNvSpPr>
          <p:nvPr/>
        </p:nvSpPr>
        <p:spPr bwMode="auto">
          <a:xfrm>
            <a:off x="5699689" y="3451080"/>
            <a:ext cx="841375" cy="4111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74" name="Line 62"/>
          <p:cNvSpPr>
            <a:spLocks noChangeShapeType="1"/>
          </p:cNvSpPr>
          <p:nvPr/>
        </p:nvSpPr>
        <p:spPr bwMode="auto">
          <a:xfrm>
            <a:off x="6631552" y="3657455"/>
            <a:ext cx="458787" cy="158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75" name="Group 63"/>
          <p:cNvGrpSpPr>
            <a:grpSpLocks/>
          </p:cNvGrpSpPr>
          <p:nvPr/>
        </p:nvGrpSpPr>
        <p:grpSpPr bwMode="auto">
          <a:xfrm>
            <a:off x="5807639" y="2812905"/>
            <a:ext cx="1281113" cy="409575"/>
            <a:chOff x="4394" y="2004"/>
            <a:chExt cx="807" cy="258"/>
          </a:xfrm>
        </p:grpSpPr>
        <p:sp>
          <p:nvSpPr>
            <p:cNvPr id="76" name="Rectangle 64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77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78" name="Group 66"/>
          <p:cNvGrpSpPr>
            <a:grpSpLocks/>
          </p:cNvGrpSpPr>
          <p:nvPr/>
        </p:nvGrpSpPr>
        <p:grpSpPr bwMode="auto">
          <a:xfrm>
            <a:off x="5807639" y="3252643"/>
            <a:ext cx="1281113" cy="409575"/>
            <a:chOff x="4394" y="2281"/>
            <a:chExt cx="807" cy="258"/>
          </a:xfrm>
        </p:grpSpPr>
        <p:sp>
          <p:nvSpPr>
            <p:cNvPr id="79" name="Rectangle 67"/>
            <p:cNvSpPr>
              <a:spLocks noChangeArrowheads="1"/>
            </p:cNvSpPr>
            <p:nvPr/>
          </p:nvSpPr>
          <p:spPr bwMode="auto">
            <a:xfrm>
              <a:off x="4394" y="2281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0" name="Line 68"/>
            <p:cNvSpPr>
              <a:spLocks noChangeShapeType="1"/>
            </p:cNvSpPr>
            <p:nvPr/>
          </p:nvSpPr>
          <p:spPr bwMode="auto">
            <a:xfrm>
              <a:off x="4913" y="2411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1" name="Group 69"/>
          <p:cNvGrpSpPr>
            <a:grpSpLocks/>
          </p:cNvGrpSpPr>
          <p:nvPr/>
        </p:nvGrpSpPr>
        <p:grpSpPr bwMode="auto">
          <a:xfrm>
            <a:off x="5807639" y="3692380"/>
            <a:ext cx="1281113" cy="409575"/>
            <a:chOff x="4394" y="2558"/>
            <a:chExt cx="807" cy="258"/>
          </a:xfrm>
        </p:grpSpPr>
        <p:sp>
          <p:nvSpPr>
            <p:cNvPr id="82" name="Rectangle 70"/>
            <p:cNvSpPr>
              <a:spLocks noChangeArrowheads="1"/>
            </p:cNvSpPr>
            <p:nvPr/>
          </p:nvSpPr>
          <p:spPr bwMode="auto">
            <a:xfrm>
              <a:off x="4394" y="2558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3" name="Line 71"/>
            <p:cNvSpPr>
              <a:spLocks noChangeShapeType="1"/>
            </p:cNvSpPr>
            <p:nvPr/>
          </p:nvSpPr>
          <p:spPr bwMode="auto">
            <a:xfrm>
              <a:off x="4913" y="2688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4" name="Group 72"/>
          <p:cNvGrpSpPr>
            <a:grpSpLocks/>
          </p:cNvGrpSpPr>
          <p:nvPr/>
        </p:nvGrpSpPr>
        <p:grpSpPr bwMode="auto">
          <a:xfrm>
            <a:off x="5807639" y="4132118"/>
            <a:ext cx="1281113" cy="411162"/>
            <a:chOff x="4394" y="2835"/>
            <a:chExt cx="807" cy="259"/>
          </a:xfrm>
        </p:grpSpPr>
        <p:sp>
          <p:nvSpPr>
            <p:cNvPr id="85" name="Rectangle 73"/>
            <p:cNvSpPr>
              <a:spLocks noChangeArrowheads="1"/>
            </p:cNvSpPr>
            <p:nvPr/>
          </p:nvSpPr>
          <p:spPr bwMode="auto">
            <a:xfrm>
              <a:off x="4394" y="2835"/>
              <a:ext cx="529" cy="259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6" name="Line 74"/>
            <p:cNvSpPr>
              <a:spLocks noChangeShapeType="1"/>
            </p:cNvSpPr>
            <p:nvPr/>
          </p:nvSpPr>
          <p:spPr bwMode="auto">
            <a:xfrm>
              <a:off x="4913" y="2966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7" name="Group 75"/>
          <p:cNvGrpSpPr>
            <a:grpSpLocks/>
          </p:cNvGrpSpPr>
          <p:nvPr/>
        </p:nvGrpSpPr>
        <p:grpSpPr bwMode="auto">
          <a:xfrm>
            <a:off x="5807639" y="4573443"/>
            <a:ext cx="1281113" cy="409575"/>
            <a:chOff x="4394" y="3113"/>
            <a:chExt cx="807" cy="258"/>
          </a:xfrm>
        </p:grpSpPr>
        <p:sp>
          <p:nvSpPr>
            <p:cNvPr id="88" name="Rectangle 76"/>
            <p:cNvSpPr>
              <a:spLocks noChangeArrowheads="1"/>
            </p:cNvSpPr>
            <p:nvPr/>
          </p:nvSpPr>
          <p:spPr bwMode="auto">
            <a:xfrm>
              <a:off x="4394" y="3113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9" name="Line 77"/>
            <p:cNvSpPr>
              <a:spLocks noChangeShapeType="1"/>
            </p:cNvSpPr>
            <p:nvPr/>
          </p:nvSpPr>
          <p:spPr bwMode="auto">
            <a:xfrm>
              <a:off x="4913" y="3243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93" name="Text Box 103"/>
          <p:cNvSpPr txBox="1">
            <a:spLocks noChangeArrowheads="1"/>
          </p:cNvSpPr>
          <p:nvPr/>
        </p:nvSpPr>
        <p:spPr bwMode="auto">
          <a:xfrm>
            <a:off x="3129865" y="4975109"/>
            <a:ext cx="22304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dirty="0">
                <a:solidFill>
                  <a:srgbClr val="FFFFFF"/>
                </a:solidFill>
                <a:latin typeface="Arial Narrow" charset="0"/>
              </a:rPr>
              <a:t>Data Concentration</a:t>
            </a:r>
          </a:p>
        </p:txBody>
      </p:sp>
      <p:sp>
        <p:nvSpPr>
          <p:cNvPr id="94" name="Line 105"/>
          <p:cNvSpPr>
            <a:spLocks noChangeShapeType="1"/>
          </p:cNvSpPr>
          <p:nvPr/>
        </p:nvSpPr>
        <p:spPr bwMode="auto">
          <a:xfrm flipH="1">
            <a:off x="2331435" y="2619260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5" name="Line 106"/>
          <p:cNvSpPr>
            <a:spLocks noChangeShapeType="1"/>
          </p:cNvSpPr>
          <p:nvPr/>
        </p:nvSpPr>
        <p:spPr bwMode="auto">
          <a:xfrm flipH="1">
            <a:off x="2412398" y="3052305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7" name="Line 108"/>
          <p:cNvSpPr>
            <a:spLocks noChangeShapeType="1"/>
          </p:cNvSpPr>
          <p:nvPr/>
        </p:nvSpPr>
        <p:spPr bwMode="auto">
          <a:xfrm flipH="1">
            <a:off x="2412398" y="3540010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4" name="Line 124"/>
          <p:cNvSpPr>
            <a:spLocks noChangeShapeType="1"/>
          </p:cNvSpPr>
          <p:nvPr/>
        </p:nvSpPr>
        <p:spPr bwMode="auto">
          <a:xfrm flipH="1">
            <a:off x="2412398" y="3911281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7" name="Line 132"/>
          <p:cNvSpPr>
            <a:spLocks noChangeShapeType="1"/>
          </p:cNvSpPr>
          <p:nvPr/>
        </p:nvSpPr>
        <p:spPr bwMode="auto">
          <a:xfrm flipH="1">
            <a:off x="2412398" y="4393563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8" name="Line 133"/>
          <p:cNvSpPr>
            <a:spLocks noChangeShapeType="1"/>
          </p:cNvSpPr>
          <p:nvPr/>
        </p:nvSpPr>
        <p:spPr bwMode="auto">
          <a:xfrm flipH="1">
            <a:off x="2412398" y="4730634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137" name="Group 126"/>
          <p:cNvGrpSpPr>
            <a:grpSpLocks/>
          </p:cNvGrpSpPr>
          <p:nvPr/>
        </p:nvGrpSpPr>
        <p:grpSpPr bwMode="auto">
          <a:xfrm>
            <a:off x="1601185" y="2249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3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42" name="Group 126"/>
          <p:cNvGrpSpPr>
            <a:grpSpLocks/>
          </p:cNvGrpSpPr>
          <p:nvPr/>
        </p:nvGrpSpPr>
        <p:grpSpPr bwMode="auto">
          <a:xfrm>
            <a:off x="1601185" y="2693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4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47" name="Group 126"/>
          <p:cNvGrpSpPr>
            <a:grpSpLocks/>
          </p:cNvGrpSpPr>
          <p:nvPr/>
        </p:nvGrpSpPr>
        <p:grpSpPr bwMode="auto">
          <a:xfrm>
            <a:off x="1601185" y="3138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4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52" name="Group 126"/>
          <p:cNvGrpSpPr>
            <a:grpSpLocks/>
          </p:cNvGrpSpPr>
          <p:nvPr/>
        </p:nvGrpSpPr>
        <p:grpSpPr bwMode="auto">
          <a:xfrm>
            <a:off x="1601185" y="3582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5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57" name="Group 126"/>
          <p:cNvGrpSpPr>
            <a:grpSpLocks/>
          </p:cNvGrpSpPr>
          <p:nvPr/>
        </p:nvGrpSpPr>
        <p:grpSpPr bwMode="auto">
          <a:xfrm>
            <a:off x="1601185" y="4027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5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62" name="Group 126"/>
          <p:cNvGrpSpPr>
            <a:grpSpLocks/>
          </p:cNvGrpSpPr>
          <p:nvPr/>
        </p:nvGrpSpPr>
        <p:grpSpPr bwMode="auto">
          <a:xfrm>
            <a:off x="1601185" y="4471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6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45773" y="2303676"/>
            <a:ext cx="1217766" cy="390195"/>
            <a:chOff x="2819622" y="2818606"/>
            <a:chExt cx="1731722" cy="554854"/>
          </a:xfrm>
        </p:grpSpPr>
        <p:sp>
          <p:nvSpPr>
            <p:cNvPr id="11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762920" y="2785958"/>
            <a:ext cx="1217766" cy="390195"/>
            <a:chOff x="2819622" y="2818606"/>
            <a:chExt cx="1731722" cy="554854"/>
          </a:xfrm>
        </p:grpSpPr>
        <p:sp>
          <p:nvSpPr>
            <p:cNvPr id="17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77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2762920" y="3253152"/>
            <a:ext cx="1217766" cy="390195"/>
            <a:chOff x="2819622" y="2818606"/>
            <a:chExt cx="1731722" cy="554854"/>
          </a:xfrm>
        </p:grpSpPr>
        <p:sp>
          <p:nvSpPr>
            <p:cNvPr id="180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1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2762920" y="3720346"/>
            <a:ext cx="1217766" cy="390195"/>
            <a:chOff x="2819622" y="2818606"/>
            <a:chExt cx="1731722" cy="554854"/>
          </a:xfrm>
        </p:grpSpPr>
        <p:sp>
          <p:nvSpPr>
            <p:cNvPr id="183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4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2762920" y="4187541"/>
            <a:ext cx="1217766" cy="390195"/>
            <a:chOff x="2819622" y="2818606"/>
            <a:chExt cx="1731722" cy="554854"/>
          </a:xfrm>
        </p:grpSpPr>
        <p:sp>
          <p:nvSpPr>
            <p:cNvPr id="18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7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2762920" y="4654735"/>
            <a:ext cx="1217766" cy="390195"/>
            <a:chOff x="2819622" y="2818606"/>
            <a:chExt cx="1731722" cy="554854"/>
          </a:xfrm>
        </p:grpSpPr>
        <p:sp>
          <p:nvSpPr>
            <p:cNvPr id="189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90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4412566" y="2312872"/>
            <a:ext cx="995362" cy="277732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10+ Gigabit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Crossbar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196" name="Group 195"/>
          <p:cNvGrpSpPr/>
          <p:nvPr/>
        </p:nvGrpSpPr>
        <p:grpSpPr>
          <a:xfrm>
            <a:off x="1087114" y="1928568"/>
            <a:ext cx="2640330" cy="3429558"/>
            <a:chOff x="329406" y="2285206"/>
            <a:chExt cx="2286000" cy="5486400"/>
          </a:xfrm>
        </p:grpSpPr>
        <p:sp>
          <p:nvSpPr>
            <p:cNvPr id="197" name="Rectangle 196"/>
            <p:cNvSpPr/>
            <p:nvPr/>
          </p:nvSpPr>
          <p:spPr bwMode="auto">
            <a:xfrm>
              <a:off x="329406" y="2285206"/>
              <a:ext cx="2286000" cy="548640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6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 dirty="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98" name="Text Box 112"/>
            <p:cNvSpPr txBox="1">
              <a:spLocks noChangeArrowheads="1"/>
            </p:cNvSpPr>
            <p:nvPr/>
          </p:nvSpPr>
          <p:spPr bwMode="auto">
            <a:xfrm rot="16200000">
              <a:off x="-559978" y="4410378"/>
              <a:ext cx="2438400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>
                  <a:solidFill>
                    <a:srgbClr val="FF6600"/>
                  </a:solidFill>
                  <a:latin typeface="Arial Narrow" charset="0"/>
                </a:rPr>
                <a:t>Not in 1.7 Scope</a:t>
              </a:r>
            </a:p>
          </p:txBody>
        </p:sp>
      </p:grpSp>
      <p:sp>
        <p:nvSpPr>
          <p:cNvPr id="199" name="Text Box 112"/>
          <p:cNvSpPr txBox="1">
            <a:spLocks noChangeArrowheads="1"/>
          </p:cNvSpPr>
          <p:nvPr/>
        </p:nvSpPr>
        <p:spPr bwMode="auto">
          <a:xfrm>
            <a:off x="4304076" y="5250952"/>
            <a:ext cx="4126019" cy="80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We currently envision the DAM to be a PCIe card in a generic computer that acts as EBDC</a:t>
            </a:r>
          </a:p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The demarcation line between WBS 1.2 and 1.7 runs through the EBDC – budget-wise in 1.2</a:t>
            </a:r>
          </a:p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Functionality-wise partially in 1.7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759" y="3964868"/>
            <a:ext cx="524096" cy="372704"/>
          </a:xfrm>
          <a:prstGeom prst="rect">
            <a:avLst/>
          </a:prstGeom>
        </p:spPr>
        <p:txBody>
          <a:bodyPr wrap="none" lIns="64301" tIns="32150" rIns="64301" bIns="3215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TPC</a:t>
            </a:r>
            <a:endParaRPr lang="en-US" sz="3400" dirty="0">
              <a:solidFill>
                <a:srgbClr val="FF6600"/>
              </a:solidFill>
            </a:endParaRPr>
          </a:p>
        </p:txBody>
      </p:sp>
      <p:sp>
        <p:nvSpPr>
          <p:cNvPr id="201" name="Text Box 112"/>
          <p:cNvSpPr txBox="1">
            <a:spLocks noChangeArrowheads="1"/>
          </p:cNvSpPr>
          <p:nvPr/>
        </p:nvSpPr>
        <p:spPr bwMode="auto">
          <a:xfrm>
            <a:off x="5590108" y="1607047"/>
            <a:ext cx="3268665" cy="80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defRPr/>
            </a:pPr>
            <a:r>
              <a:rPr lang="en-GB" sz="1600" dirty="0">
                <a:solidFill>
                  <a:srgbClr val="800000"/>
                </a:solidFill>
                <a:latin typeface="Arial Narrow" charset="0"/>
              </a:rPr>
              <a:t>The TPC features a </a:t>
            </a:r>
            <a:r>
              <a:rPr lang="en-GB" sz="1600" i="1" dirty="0">
                <a:solidFill>
                  <a:srgbClr val="800000"/>
                </a:solidFill>
                <a:latin typeface="Arial Narrow" charset="0"/>
              </a:rPr>
              <a:t>continuous readout</a:t>
            </a:r>
            <a:r>
              <a:rPr lang="en-GB" sz="1600" dirty="0">
                <a:solidFill>
                  <a:srgbClr val="800000"/>
                </a:solidFill>
                <a:latin typeface="Arial Narrow" charset="0"/>
              </a:rPr>
              <a:t> which is conceptually different from the calorimeter triggered readout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285968" y="5036605"/>
            <a:ext cx="1018109" cy="42869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859574" y="1005238"/>
            <a:ext cx="676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Plan to have a very similar system for MVTX, but in the triggered mode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FEE = RU;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DAM/EBDC = FELIX;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8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sPHENIX</a:t>
            </a:r>
            <a:r>
              <a:rPr lang="en-US" dirty="0" smtClean="0">
                <a:latin typeface="+mn-lt"/>
              </a:rPr>
              <a:t> Design Specs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54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767808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 sustained DAQ rate of 15KHz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Archive 40Gbit/s to long-term storage in the RACF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Interface to various detector systems: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Calorimeter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TPC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Intermediate tracker (INTT)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 smtClean="0"/>
              <a:t>MVTX </a:t>
            </a:r>
            <a:r>
              <a:rPr lang="en-US" sz="2000" dirty="0"/>
              <a:t>detector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Min Bias trigger detector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Global Level 1 trigger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Local level 1 trigger interface and decision-making</a:t>
            </a:r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95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Design Specs - Components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55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Triggered detectors (calos, INTT, MinBias) Readout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Subevent buffers  (SEB)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ATPs (assembly and trigger processors)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Continuous Readout Detectors (TPC) Readout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 EBDC interface and functionality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MAPS detector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EBDC-like component? Design not specified yet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High-end Network Switch ( &gt; 150Gbit/s capacity)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Buffer boxes ( some 50+ hrs local data buffer space)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Networks to the RACF (admin/setup, fibers in place)</a:t>
            </a:r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  <a:p>
            <a:pPr marL="281315" lvl="1" indent="0" eaLnBrk="1" hangingPunct="1">
              <a:spcBef>
                <a:spcPts val="422"/>
              </a:spcBef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93202" y="977960"/>
            <a:ext cx="1373788" cy="3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301" tIns="32150" rIns="64301" bIns="32150">
            <a:spAutoFit/>
          </a:bodyPr>
          <a:lstStyle/>
          <a:p>
            <a:r>
              <a:rPr lang="en-US" sz="2000" dirty="0"/>
              <a:t>=                 + 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35412" y="2357263"/>
            <a:ext cx="7823361" cy="3161624"/>
            <a:chOff x="1472406" y="3352006"/>
            <a:chExt cx="11125200" cy="4495800"/>
          </a:xfrm>
        </p:grpSpPr>
        <p:grpSp>
          <p:nvGrpSpPr>
            <p:cNvPr id="17" name="Group 16"/>
            <p:cNvGrpSpPr/>
            <p:nvPr/>
          </p:nvGrpSpPr>
          <p:grpSpPr>
            <a:xfrm>
              <a:off x="1472406" y="4342606"/>
              <a:ext cx="11125200" cy="3505200"/>
              <a:chOff x="100806" y="2209006"/>
              <a:chExt cx="11125200" cy="3505200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100806" y="2209006"/>
                <a:ext cx="11125200" cy="3505200"/>
              </a:xfrm>
              <a:prstGeom prst="rect">
                <a:avLst/>
              </a:prstGeom>
              <a:solidFill>
                <a:srgbClr val="A3F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52291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800" dirty="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19" name="Rectangle 26"/>
              <p:cNvSpPr>
                <a:spLocks noChangeArrowheads="1"/>
              </p:cNvSpPr>
              <p:nvPr/>
            </p:nvSpPr>
            <p:spPr bwMode="auto">
              <a:xfrm>
                <a:off x="1524000" y="2761456"/>
                <a:ext cx="914400" cy="6858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321503" algn="l"/>
                    <a:tab pos="643006" algn="l"/>
                    <a:tab pos="964509" algn="l"/>
                    <a:tab pos="1286012" algn="l"/>
                    <a:tab pos="1607515" algn="l"/>
                    <a:tab pos="1929018" algn="l"/>
                    <a:tab pos="2250521" algn="l"/>
                    <a:tab pos="2572024" algn="l"/>
                    <a:tab pos="2893527" algn="l"/>
                    <a:tab pos="3215030" algn="l"/>
                    <a:tab pos="3536533" algn="l"/>
                    <a:tab pos="3858036" algn="l"/>
                    <a:tab pos="4179540" algn="l"/>
                    <a:tab pos="4501043" algn="l"/>
                    <a:tab pos="4822546" algn="l"/>
                    <a:tab pos="5144049" algn="l"/>
                    <a:tab pos="5465552" algn="l"/>
                    <a:tab pos="5787055" algn="l"/>
                    <a:tab pos="6108558" algn="l"/>
                    <a:tab pos="6430061" algn="l"/>
                  </a:tabLst>
                  <a:defRPr/>
                </a:pPr>
                <a:r>
                  <a:rPr lang="en-GB" sz="1400" dirty="0">
                    <a:solidFill>
                      <a:srgbClr val="800000"/>
                    </a:solidFill>
                    <a:cs typeface="Arial" charset="0"/>
                  </a:rPr>
                  <a:t>SEB</a:t>
                </a:r>
                <a:endParaRPr lang="en-GB" sz="800" dirty="0">
                  <a:solidFill>
                    <a:srgbClr val="800000"/>
                  </a:solidFill>
                  <a:cs typeface="Arial" charset="0"/>
                </a:endParaRPr>
              </a:p>
            </p:txBody>
          </p:sp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>
                <a:off x="2743200" y="2837655"/>
                <a:ext cx="2920205" cy="63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300" dirty="0"/>
                  <a:t>=              +  </a:t>
                </a:r>
              </a:p>
            </p:txBody>
          </p:sp>
          <p:grpSp>
            <p:nvGrpSpPr>
              <p:cNvPr id="21" name="Group 25"/>
              <p:cNvGrpSpPr>
                <a:grpSpLocks/>
              </p:cNvGrpSpPr>
              <p:nvPr/>
            </p:nvGrpSpPr>
            <p:grpSpPr bwMode="auto">
              <a:xfrm>
                <a:off x="3352800" y="2837656"/>
                <a:ext cx="685800" cy="609600"/>
                <a:chOff x="2819400" y="1219200"/>
                <a:chExt cx="685800" cy="6096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2819400" y="1295400"/>
                  <a:ext cx="685800" cy="381000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rgbClr val="800000"/>
                      </a:solidFill>
                      <a:latin typeface="Calibri" charset="0"/>
                    </a:rPr>
                    <a:t>jSEB2</a:t>
                  </a:r>
                  <a:endParaRPr lang="en-US" sz="1100" dirty="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124200" y="1676400"/>
                  <a:ext cx="381000" cy="76200"/>
                </a:xfrm>
                <a:prstGeom prst="rect">
                  <a:avLst/>
                </a:prstGeom>
                <a:pattFill prst="ltVert">
                  <a:fgClr>
                    <a:srgbClr val="FFFF00"/>
                  </a:fgClr>
                  <a:bgClr>
                    <a:schemeClr val="tx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800000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505200" y="1219200"/>
                  <a:ext cx="0" cy="609600"/>
                </a:xfrm>
                <a:prstGeom prst="line">
                  <a:avLst/>
                </a:prstGeom>
                <a:ln w="381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" name="Picture 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00" b="24203"/>
              <a:stretch>
                <a:fillRect/>
              </a:stretch>
            </p:blipFill>
            <p:spPr bwMode="auto">
              <a:xfrm>
                <a:off x="5130006" y="2686844"/>
                <a:ext cx="2514600" cy="9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ontent Placeholder 2"/>
              <p:cNvSpPr txBox="1">
                <a:spLocks/>
              </p:cNvSpPr>
              <p:nvPr/>
            </p:nvSpPr>
            <p:spPr bwMode="auto">
              <a:xfrm>
                <a:off x="405606" y="3961606"/>
                <a:ext cx="105918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 vert="horz" wrap="square" lIns="50760" tIns="50760" rIns="50760" bIns="5076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A “Subevent Buffer” (SEB) refers to a Linux PC with a “jSEB2” interface card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Card receives data from the DCM2’s via another board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First time data are seen in a standard PC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endParaRPr lang="en-US" sz="1700" dirty="0"/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 bwMode="auto">
            <a:xfrm flipV="1">
              <a:off x="3682206" y="3352006"/>
              <a:ext cx="609600" cy="12954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5208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Design Specs – channel counts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56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422"/>
              </a:spcBef>
            </a:pPr>
            <a:r>
              <a:rPr lang="en-US" sz="2000" dirty="0"/>
              <a:t>Note that this does not translate 1:1 into data volume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endParaRPr lang="en-US" sz="2000" dirty="0"/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Calorimeters  		120K								o(20) SEBs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TPC					100K								o(10) EBDCs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INTT					~230K								o(10) ?? SEBs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 smtClean="0"/>
              <a:t>MVTX</a:t>
            </a:r>
            <a:r>
              <a:rPr lang="en-US" sz="2000" dirty="0"/>
              <a:t>				~220 million pixels</a:t>
            </a:r>
            <a:r>
              <a:rPr lang="en-US" sz="2000" baseline="30000" dirty="0"/>
              <a:t>*</a:t>
            </a:r>
            <a:r>
              <a:rPr lang="en-US" sz="2000" dirty="0"/>
              <a:t>		</a:t>
            </a:r>
            <a:r>
              <a:rPr lang="en-US" sz="2000" dirty="0" smtClean="0"/>
              <a:t>		o</a:t>
            </a:r>
            <a:r>
              <a:rPr lang="en-US" sz="2000" dirty="0"/>
              <a:t>(10) ?? PCs</a:t>
            </a:r>
            <a:br>
              <a:rPr lang="en-US" sz="2000" dirty="0"/>
            </a:br>
            <a:r>
              <a:rPr lang="en-US" sz="2000" dirty="0"/>
              <a:t>							(440 sensors)</a:t>
            </a:r>
          </a:p>
          <a:p>
            <a:pPr marL="281315" lvl="1" indent="0" eaLnBrk="1" hangingPunct="1">
              <a:spcBef>
                <a:spcPts val="422"/>
              </a:spcBef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28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 Data compression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57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0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296025" y="482600"/>
            <a:ext cx="1109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smtClean="0">
                <a:solidFill>
                  <a:srgbClr val="FFFFFF"/>
                </a:solidFill>
                <a:latin typeface="Arial Narrow" charset="0"/>
              </a:rPr>
              <a:t>Buffer Boxes (7)</a:t>
            </a: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433388" y="3540125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509588" y="3540125"/>
            <a:ext cx="1219200" cy="457200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4"/>
          <p:cNvSpPr>
            <a:spLocks noChangeShapeType="1"/>
          </p:cNvSpPr>
          <p:nvPr/>
        </p:nvSpPr>
        <p:spPr bwMode="auto">
          <a:xfrm>
            <a:off x="1804988" y="3768725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796398" y="3395663"/>
            <a:ext cx="995081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 algorithm</a:t>
            </a: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3024188" y="3540125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5916613" y="3511550"/>
            <a:ext cx="2414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New buffer with the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compressed one as payload</a:t>
            </a:r>
          </a:p>
        </p:txBody>
      </p:sp>
      <p:sp>
        <p:nvSpPr>
          <p:cNvPr id="70" name="Rectangle 8"/>
          <p:cNvSpPr>
            <a:spLocks noChangeArrowheads="1"/>
          </p:cNvSpPr>
          <p:nvPr/>
        </p:nvSpPr>
        <p:spPr bwMode="auto">
          <a:xfrm>
            <a:off x="4929188" y="3540125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5005388" y="3540125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3785127" y="3430588"/>
            <a:ext cx="976847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Add new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buffer </a:t>
            </a:r>
            <a:r>
              <a:rPr lang="en-GB" sz="1600" b="1" dirty="0" err="1">
                <a:solidFill>
                  <a:srgbClr val="17375E"/>
                </a:solidFill>
                <a:latin typeface="Arial Narrow" charset="0"/>
              </a:rPr>
              <a:t>hdr</a:t>
            </a:r>
            <a:endParaRPr lang="en-GB" sz="1600" b="1" dirty="0">
              <a:solidFill>
                <a:srgbClr val="17375E"/>
              </a:solidFill>
              <a:latin typeface="Arial Narrow" charset="0"/>
            </a:endParaRPr>
          </a:p>
        </p:txBody>
      </p:sp>
      <p:sp>
        <p:nvSpPr>
          <p:cNvPr id="73" name="Line 11"/>
          <p:cNvSpPr>
            <a:spLocks noChangeShapeType="1"/>
          </p:cNvSpPr>
          <p:nvPr/>
        </p:nvSpPr>
        <p:spPr bwMode="auto">
          <a:xfrm>
            <a:off x="3709988" y="3768725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Rectangle 12"/>
          <p:cNvSpPr>
            <a:spLocks noChangeArrowheads="1"/>
          </p:cNvSpPr>
          <p:nvPr/>
        </p:nvSpPr>
        <p:spPr bwMode="auto">
          <a:xfrm>
            <a:off x="4572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Rectangle 13"/>
          <p:cNvSpPr>
            <a:spLocks noChangeArrowheads="1"/>
          </p:cNvSpPr>
          <p:nvPr/>
        </p:nvSpPr>
        <p:spPr bwMode="auto">
          <a:xfrm>
            <a:off x="5334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Rectangle 14"/>
          <p:cNvSpPr>
            <a:spLocks noChangeArrowheads="1"/>
          </p:cNvSpPr>
          <p:nvPr/>
        </p:nvSpPr>
        <p:spPr bwMode="auto">
          <a:xfrm>
            <a:off x="11430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Rectangle 15"/>
          <p:cNvSpPr>
            <a:spLocks noChangeArrowheads="1"/>
          </p:cNvSpPr>
          <p:nvPr/>
        </p:nvSpPr>
        <p:spPr bwMode="auto">
          <a:xfrm>
            <a:off x="12192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>
            <a:off x="18288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auto">
          <a:xfrm>
            <a:off x="19050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Rectangle 18"/>
          <p:cNvSpPr>
            <a:spLocks noChangeArrowheads="1"/>
          </p:cNvSpPr>
          <p:nvPr/>
        </p:nvSpPr>
        <p:spPr bwMode="auto">
          <a:xfrm>
            <a:off x="25146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19"/>
          <p:cNvSpPr>
            <a:spLocks noChangeArrowheads="1"/>
          </p:cNvSpPr>
          <p:nvPr/>
        </p:nvSpPr>
        <p:spPr bwMode="auto">
          <a:xfrm>
            <a:off x="25908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20"/>
          <p:cNvSpPr>
            <a:spLocks noChangeArrowheads="1"/>
          </p:cNvSpPr>
          <p:nvPr/>
        </p:nvSpPr>
        <p:spPr bwMode="auto">
          <a:xfrm>
            <a:off x="32004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Rectangle 21"/>
          <p:cNvSpPr>
            <a:spLocks noChangeArrowheads="1"/>
          </p:cNvSpPr>
          <p:nvPr/>
        </p:nvSpPr>
        <p:spPr bwMode="auto">
          <a:xfrm>
            <a:off x="32766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22"/>
          <p:cNvSpPr>
            <a:spLocks noChangeArrowheads="1"/>
          </p:cNvSpPr>
          <p:nvPr/>
        </p:nvSpPr>
        <p:spPr bwMode="auto">
          <a:xfrm>
            <a:off x="38862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Rectangle 23"/>
          <p:cNvSpPr>
            <a:spLocks noChangeArrowheads="1"/>
          </p:cNvSpPr>
          <p:nvPr/>
        </p:nvSpPr>
        <p:spPr bwMode="auto">
          <a:xfrm>
            <a:off x="39624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6" name="Group 24"/>
          <p:cNvGrpSpPr>
            <a:grpSpLocks/>
          </p:cNvGrpSpPr>
          <p:nvPr/>
        </p:nvGrpSpPr>
        <p:grpSpPr bwMode="auto">
          <a:xfrm>
            <a:off x="433388" y="2854325"/>
            <a:ext cx="7770812" cy="455613"/>
            <a:chOff x="321" y="1894"/>
            <a:chExt cx="4895" cy="287"/>
          </a:xfrm>
        </p:grpSpPr>
        <p:sp>
          <p:nvSpPr>
            <p:cNvPr id="87" name="Rectangle 25"/>
            <p:cNvSpPr>
              <a:spLocks noChangeArrowheads="1"/>
            </p:cNvSpPr>
            <p:nvPr/>
          </p:nvSpPr>
          <p:spPr bwMode="auto">
            <a:xfrm>
              <a:off x="2769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26"/>
            <p:cNvSpPr>
              <a:spLocks noChangeArrowheads="1"/>
            </p:cNvSpPr>
            <p:nvPr/>
          </p:nvSpPr>
          <p:spPr bwMode="auto">
            <a:xfrm>
              <a:off x="1137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27"/>
            <p:cNvSpPr>
              <a:spLocks noChangeArrowheads="1"/>
            </p:cNvSpPr>
            <p:nvPr/>
          </p:nvSpPr>
          <p:spPr bwMode="auto">
            <a:xfrm>
              <a:off x="1953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28"/>
            <p:cNvSpPr>
              <a:spLocks noChangeArrowheads="1"/>
            </p:cNvSpPr>
            <p:nvPr/>
          </p:nvSpPr>
          <p:spPr bwMode="auto">
            <a:xfrm>
              <a:off x="32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369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30"/>
            <p:cNvSpPr>
              <a:spLocks noChangeArrowheads="1"/>
            </p:cNvSpPr>
            <p:nvPr/>
          </p:nvSpPr>
          <p:spPr bwMode="auto">
            <a:xfrm>
              <a:off x="1185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31"/>
            <p:cNvSpPr>
              <a:spLocks noChangeArrowheads="1"/>
            </p:cNvSpPr>
            <p:nvPr/>
          </p:nvSpPr>
          <p:spPr bwMode="auto">
            <a:xfrm>
              <a:off x="2001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32"/>
            <p:cNvSpPr>
              <a:spLocks noChangeArrowheads="1"/>
            </p:cNvSpPr>
            <p:nvPr/>
          </p:nvSpPr>
          <p:spPr bwMode="auto">
            <a:xfrm>
              <a:off x="2817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Text Box 33"/>
            <p:cNvSpPr txBox="1">
              <a:spLocks noChangeArrowheads="1"/>
            </p:cNvSpPr>
            <p:nvPr/>
          </p:nvSpPr>
          <p:spPr bwMode="auto">
            <a:xfrm>
              <a:off x="466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96" name="Text Box 34"/>
            <p:cNvSpPr txBox="1">
              <a:spLocks noChangeArrowheads="1"/>
            </p:cNvSpPr>
            <p:nvPr/>
          </p:nvSpPr>
          <p:spPr bwMode="auto">
            <a:xfrm>
              <a:off x="1330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  <p:sp>
          <p:nvSpPr>
            <p:cNvPr id="97" name="Text Box 35"/>
            <p:cNvSpPr txBox="1">
              <a:spLocks noChangeArrowheads="1"/>
            </p:cNvSpPr>
            <p:nvPr/>
          </p:nvSpPr>
          <p:spPr bwMode="auto">
            <a:xfrm>
              <a:off x="2146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98" name="Text Box 36"/>
            <p:cNvSpPr txBox="1">
              <a:spLocks noChangeArrowheads="1"/>
            </p:cNvSpPr>
            <p:nvPr/>
          </p:nvSpPr>
          <p:spPr bwMode="auto">
            <a:xfrm>
              <a:off x="2962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  <p:sp>
          <p:nvSpPr>
            <p:cNvPr id="99" name="Rectangle 37"/>
            <p:cNvSpPr>
              <a:spLocks noChangeArrowheads="1"/>
            </p:cNvSpPr>
            <p:nvPr/>
          </p:nvSpPr>
          <p:spPr bwMode="auto">
            <a:xfrm>
              <a:off x="440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8"/>
            <p:cNvSpPr>
              <a:spLocks noChangeArrowheads="1"/>
            </p:cNvSpPr>
            <p:nvPr/>
          </p:nvSpPr>
          <p:spPr bwMode="auto">
            <a:xfrm>
              <a:off x="3585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9"/>
            <p:cNvSpPr>
              <a:spLocks noChangeArrowheads="1"/>
            </p:cNvSpPr>
            <p:nvPr/>
          </p:nvSpPr>
          <p:spPr bwMode="auto">
            <a:xfrm>
              <a:off x="3633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40"/>
            <p:cNvSpPr>
              <a:spLocks noChangeArrowheads="1"/>
            </p:cNvSpPr>
            <p:nvPr/>
          </p:nvSpPr>
          <p:spPr bwMode="auto">
            <a:xfrm>
              <a:off x="4449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Text Box 41"/>
            <p:cNvSpPr txBox="1">
              <a:spLocks noChangeArrowheads="1"/>
            </p:cNvSpPr>
            <p:nvPr/>
          </p:nvSpPr>
          <p:spPr bwMode="auto">
            <a:xfrm>
              <a:off x="3778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104" name="Text Box 42"/>
            <p:cNvSpPr txBox="1">
              <a:spLocks noChangeArrowheads="1"/>
            </p:cNvSpPr>
            <p:nvPr/>
          </p:nvSpPr>
          <p:spPr bwMode="auto">
            <a:xfrm>
              <a:off x="4594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</p:grpSp>
      <p:sp>
        <p:nvSpPr>
          <p:cNvPr id="105" name="Rectangle 43"/>
          <p:cNvSpPr>
            <a:spLocks noChangeArrowheads="1"/>
          </p:cNvSpPr>
          <p:nvPr/>
        </p:nvSpPr>
        <p:spPr bwMode="auto">
          <a:xfrm>
            <a:off x="457200" y="5062537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Rectangle 44"/>
          <p:cNvSpPr>
            <a:spLocks noChangeArrowheads="1"/>
          </p:cNvSpPr>
          <p:nvPr/>
        </p:nvSpPr>
        <p:spPr bwMode="auto">
          <a:xfrm>
            <a:off x="533400" y="5062537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Line 45"/>
          <p:cNvSpPr>
            <a:spLocks noChangeShapeType="1"/>
          </p:cNvSpPr>
          <p:nvPr/>
        </p:nvSpPr>
        <p:spPr bwMode="auto">
          <a:xfrm>
            <a:off x="1219200" y="5326062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Text Box 46"/>
          <p:cNvSpPr txBox="1">
            <a:spLocks noChangeArrowheads="1"/>
          </p:cNvSpPr>
          <p:nvPr/>
        </p:nvSpPr>
        <p:spPr bwMode="auto">
          <a:xfrm>
            <a:off x="1284641" y="4953000"/>
            <a:ext cx="848607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 Unpack</a:t>
            </a:r>
          </a:p>
        </p:txBody>
      </p:sp>
      <p:sp>
        <p:nvSpPr>
          <p:cNvPr id="112" name="Rectangle 47"/>
          <p:cNvSpPr>
            <a:spLocks noChangeArrowheads="1"/>
          </p:cNvSpPr>
          <p:nvPr/>
        </p:nvSpPr>
        <p:spPr bwMode="auto">
          <a:xfrm>
            <a:off x="2438400" y="5062537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48"/>
          <p:cNvSpPr>
            <a:spLocks noChangeArrowheads="1"/>
          </p:cNvSpPr>
          <p:nvPr/>
        </p:nvSpPr>
        <p:spPr bwMode="auto">
          <a:xfrm>
            <a:off x="2514600" y="5062537"/>
            <a:ext cx="1219200" cy="457200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Text Box 49"/>
          <p:cNvSpPr txBox="1">
            <a:spLocks noChangeArrowheads="1"/>
          </p:cNvSpPr>
          <p:nvPr/>
        </p:nvSpPr>
        <p:spPr bwMode="auto">
          <a:xfrm>
            <a:off x="3810000" y="5110162"/>
            <a:ext cx="330460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Original uncompressed buffer restored</a:t>
            </a:r>
          </a:p>
        </p:txBody>
      </p:sp>
      <p:sp>
        <p:nvSpPr>
          <p:cNvPr id="115" name="Text Box 50"/>
          <p:cNvSpPr txBox="1">
            <a:spLocks noChangeArrowheads="1"/>
          </p:cNvSpPr>
          <p:nvPr/>
        </p:nvSpPr>
        <p:spPr bwMode="auto">
          <a:xfrm>
            <a:off x="4648200" y="4314825"/>
            <a:ext cx="279104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This is what a file then looks like</a:t>
            </a:r>
          </a:p>
        </p:txBody>
      </p:sp>
      <p:sp>
        <p:nvSpPr>
          <p:cNvPr id="116" name="Text Box 51"/>
          <p:cNvSpPr txBox="1">
            <a:spLocks noChangeArrowheads="1"/>
          </p:cNvSpPr>
          <p:nvPr/>
        </p:nvSpPr>
        <p:spPr bwMode="auto">
          <a:xfrm>
            <a:off x="477838" y="47355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800" b="1">
                <a:solidFill>
                  <a:srgbClr val="FFFFFF"/>
                </a:solidFill>
                <a:latin typeface="Arial Narrow" charset="0"/>
              </a:rPr>
              <a:t>On readback:</a:t>
            </a:r>
          </a:p>
        </p:txBody>
      </p:sp>
      <p:sp>
        <p:nvSpPr>
          <p:cNvPr id="117" name="Text Box 52"/>
          <p:cNvSpPr txBox="1">
            <a:spLocks noChangeArrowheads="1"/>
          </p:cNvSpPr>
          <p:nvPr/>
        </p:nvSpPr>
        <p:spPr bwMode="auto">
          <a:xfrm>
            <a:off x="5367338" y="2520950"/>
            <a:ext cx="3146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This is what a file normally  looks like</a:t>
            </a:r>
          </a:p>
        </p:txBody>
      </p:sp>
      <p:sp>
        <p:nvSpPr>
          <p:cNvPr id="118" name="Text Box 53"/>
          <p:cNvSpPr txBox="1">
            <a:spLocks noChangeArrowheads="1"/>
          </p:cNvSpPr>
          <p:nvPr/>
        </p:nvSpPr>
        <p:spPr bwMode="auto">
          <a:xfrm>
            <a:off x="381000" y="5748337"/>
            <a:ext cx="80930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800" b="1" dirty="0">
                <a:solidFill>
                  <a:srgbClr val="17375E"/>
                </a:solidFill>
                <a:latin typeface="Arial Narrow" charset="0"/>
              </a:rPr>
              <a:t>All this is handled completely in the I/O layer, the higher-level routines just receive a buffer as before.</a:t>
            </a:r>
          </a:p>
        </p:txBody>
      </p:sp>
      <p:sp>
        <p:nvSpPr>
          <p:cNvPr id="119" name="Text Box 54"/>
          <p:cNvSpPr txBox="1">
            <a:spLocks noChangeArrowheads="1"/>
          </p:cNvSpPr>
          <p:nvPr/>
        </p:nvSpPr>
        <p:spPr bwMode="auto">
          <a:xfrm>
            <a:off x="457200" y="914400"/>
            <a:ext cx="8382000" cy="162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After all data </a:t>
            </a:r>
            <a:r>
              <a:rPr lang="en-GB" sz="2000" b="1" i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reduction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 techniques (zero-suppression, bit-packing, </a:t>
            </a:r>
            <a:r>
              <a:rPr lang="en-GB" sz="2000" b="1" dirty="0" err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etc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) are applied, you typically find that your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raw data are still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gzip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-compressible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to a significant amount</a:t>
            </a:r>
            <a:endParaRPr lang="en-GB" sz="2000" b="1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Introduced a compressed raw data format that supports a late-stage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58312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 Data compression load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58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0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296025" y="482600"/>
            <a:ext cx="1109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smtClean="0">
                <a:solidFill>
                  <a:srgbClr val="FFFFFF"/>
                </a:solidFill>
                <a:latin typeface="Arial Narrow" charset="0"/>
              </a:rPr>
              <a:t>Buffer Boxes (7)</a:t>
            </a:r>
          </a:p>
        </p:txBody>
      </p:sp>
      <p:sp>
        <p:nvSpPr>
          <p:cNvPr id="120" name="Text Box 54"/>
          <p:cNvSpPr txBox="1">
            <a:spLocks noChangeArrowheads="1"/>
          </p:cNvSpPr>
          <p:nvPr/>
        </p:nvSpPr>
        <p:spPr bwMode="auto">
          <a:xfrm>
            <a:off x="762000" y="1355548"/>
            <a:ext cx="7467600" cy="4588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This compression buys you a lot spare bandwidth and nice features (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e.g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, your analysis runs faster!)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However: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A late-stage compression (think: in your tape drive in the extreme case) doesn’t really help you 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The compression has to kick in before the data hit your storage </a:t>
            </a:r>
            <a:r>
              <a:rPr lang="en-GB" sz="2800" b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system for the 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first time 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>
                <a:solidFill>
                  <a:srgbClr val="0000FF"/>
                </a:solidFill>
                <a:latin typeface="Arial Narrow" charset="0"/>
              </a:rPr>
              <a:t>N</a:t>
            </a:r>
            <a:r>
              <a:rPr lang="en-GB" sz="2800" b="1" dirty="0" smtClean="0">
                <a:solidFill>
                  <a:srgbClr val="0000FF"/>
                </a:solidFill>
                <a:latin typeface="Arial Narrow" charset="0"/>
              </a:rPr>
              <a:t>o single machine can keep up with compressing a &gt;2GByte/s rate </a:t>
            </a:r>
            <a:endParaRPr lang="en-GB" sz="2800" b="1" dirty="0">
              <a:solidFill>
                <a:srgbClr val="00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70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Local Level 1 Triggers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59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28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Receive trigger primitives from other subsystems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Form higher-level trigger decisions especially in p+p, p+A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Example: high-Pt trigger from the EmCal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Trigger primitive formation in other WBS’ scope (e.g. Calorimeter electronics)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Common format, receiver, decision-forming circuitry (very likely FPGA card)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r>
              <a:rPr lang="en-US" sz="2000" dirty="0"/>
              <a:t>Important to distinguish the between trigger </a:t>
            </a:r>
            <a:r>
              <a:rPr lang="en-US" sz="2000" i="1" dirty="0"/>
              <a:t>detectors</a:t>
            </a:r>
            <a:r>
              <a:rPr lang="en-US" sz="2000" dirty="0"/>
              <a:t> and the trigger </a:t>
            </a:r>
            <a:r>
              <a:rPr lang="en-US" sz="2000" i="1" dirty="0"/>
              <a:t>system</a:t>
            </a:r>
            <a:r>
              <a:rPr lang="en-US" sz="2000" dirty="0"/>
              <a:t> (the one that takes the decision and distributes this to the triggered detectors)</a:t>
            </a:r>
          </a:p>
        </p:txBody>
      </p:sp>
    </p:spTree>
    <p:extLst>
      <p:ext uri="{BB962C8B-B14F-4D97-AF65-F5344CB8AC3E}">
        <p14:creationId xmlns:p14="http://schemas.microsoft.com/office/powerpoint/2010/main" val="23336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60014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ALD’s Multi-Year Plan: 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</a:t>
            </a:r>
            <a:r>
              <a:rPr lang="en-US" sz="3600" dirty="0" smtClean="0"/>
              <a:t>2022</a:t>
            </a:r>
            <a:r>
              <a:rPr lang="en-US" sz="3600" dirty="0" smtClean="0"/>
              <a:t>-2026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521" y="3201250"/>
            <a:ext cx="8445554" cy="300567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rojected maximum </a:t>
            </a:r>
            <a:r>
              <a:rPr lang="en-US" dirty="0" smtClean="0"/>
              <a:t>collision event rates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 </a:t>
            </a:r>
            <a:r>
              <a:rPr lang="en-US" dirty="0" smtClean="0"/>
              <a:t>200kHz   ( ~50  kHz,  |Z|&lt;10cm)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</a:t>
            </a:r>
            <a:r>
              <a:rPr lang="en-US" dirty="0" err="1" smtClean="0"/>
              <a:t>p</a:t>
            </a:r>
            <a:r>
              <a:rPr lang="en-US" dirty="0" smtClean="0"/>
              <a:t>:       10MHz   </a:t>
            </a:r>
            <a:r>
              <a:rPr lang="en-US" dirty="0" smtClean="0"/>
              <a:t>( ~</a:t>
            </a:r>
            <a:r>
              <a:rPr lang="en-US" dirty="0" smtClean="0"/>
              <a:t>3 </a:t>
            </a:r>
            <a:r>
              <a:rPr lang="en-US" dirty="0" smtClean="0"/>
              <a:t>MHz</a:t>
            </a:r>
            <a:r>
              <a:rPr lang="en-US" dirty="0"/>
              <a:t>, </a:t>
            </a:r>
            <a:r>
              <a:rPr lang="en-US" dirty="0" smtClean="0"/>
              <a:t>   |</a:t>
            </a:r>
            <a:r>
              <a:rPr lang="en-US" dirty="0"/>
              <a:t>Z|&lt;10cm)</a:t>
            </a:r>
            <a:endParaRPr lang="en-US" dirty="0" smtClean="0"/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</a:t>
            </a:r>
            <a:r>
              <a:rPr lang="en-US" dirty="0" err="1" smtClean="0"/>
              <a:t>A</a:t>
            </a:r>
            <a:r>
              <a:rPr lang="en-US" dirty="0" smtClean="0"/>
              <a:t>:       </a:t>
            </a:r>
            <a:r>
              <a:rPr lang="en-US" dirty="0" smtClean="0"/>
              <a:t>2.8MHz  </a:t>
            </a:r>
            <a:r>
              <a:rPr lang="en-US" dirty="0" smtClean="0"/>
              <a:t>( ~</a:t>
            </a:r>
            <a:r>
              <a:rPr lang="en-US" dirty="0" smtClean="0"/>
              <a:t>0.7 </a:t>
            </a:r>
            <a:r>
              <a:rPr lang="en-US" dirty="0" err="1" smtClean="0"/>
              <a:t>MHz</a:t>
            </a:r>
            <a:r>
              <a:rPr lang="en-US" dirty="0" err="1" smtClean="0"/>
              <a:t>,|</a:t>
            </a:r>
            <a:r>
              <a:rPr lang="en-US" dirty="0" err="1" smtClean="0"/>
              <a:t>Z</a:t>
            </a:r>
            <a:r>
              <a:rPr lang="en-US" dirty="0" smtClean="0"/>
              <a:t>|&lt;10cm)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/>
              <a:t>DAQ: </a:t>
            </a:r>
            <a:r>
              <a:rPr lang="en-US" dirty="0" smtClean="0"/>
              <a:t>    15kHz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Precision </a:t>
            </a:r>
            <a:r>
              <a:rPr lang="en-US" dirty="0" err="1"/>
              <a:t>vertexing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Tracking resolution better than </a:t>
            </a:r>
            <a:r>
              <a:rPr lang="en-US" dirty="0" smtClean="0"/>
              <a:t>60um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85" y="1164588"/>
            <a:ext cx="7809796" cy="1887534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85" y="4201130"/>
            <a:ext cx="1961072" cy="200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0085" y="3463802"/>
            <a:ext cx="2655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 hadrons: </a:t>
            </a:r>
            <a:r>
              <a:rPr lang="en-US" dirty="0" smtClean="0">
                <a:solidFill>
                  <a:srgbClr val="FF0000"/>
                </a:solidFill>
              </a:rPr>
              <a:t>O(1M?)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b-jets/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&gt;15GeV: </a:t>
            </a:r>
            <a:r>
              <a:rPr lang="en-US" dirty="0" smtClean="0">
                <a:solidFill>
                  <a:srgbClr val="FF0000"/>
                </a:solidFill>
              </a:rPr>
              <a:t>O(100K)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Multi-Event buffering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1397665-0404-A74A-B116-1FB12C9041F2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60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3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65657" cy="3962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This is what makes the DAQ as fast as it is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Or, in other words: that keeps the dead time in the low 90%’s </a:t>
            </a:r>
          </a:p>
          <a:p>
            <a:r>
              <a:rPr lang="en-US" sz="2400" dirty="0" smtClean="0">
                <a:latin typeface="Arial"/>
                <a:cs typeface="Arial"/>
              </a:rPr>
              <a:t>Comes down to dealing with your data from various events in parallel</a:t>
            </a:r>
          </a:p>
          <a:p>
            <a:r>
              <a:rPr lang="en-US" sz="2400" dirty="0" smtClean="0">
                <a:latin typeface="Arial"/>
                <a:cs typeface="Arial"/>
              </a:rPr>
              <a:t>Our hardware is designed to deal with 5-event buffering</a:t>
            </a:r>
          </a:p>
          <a:p>
            <a:r>
              <a:rPr lang="en-US" sz="2400" dirty="0" smtClean="0">
                <a:latin typeface="Arial"/>
                <a:cs typeface="Arial"/>
              </a:rPr>
              <a:t>More is a diminishing return for $$$</a:t>
            </a:r>
          </a:p>
          <a:p>
            <a:r>
              <a:rPr lang="en-US" sz="2400" dirty="0" smtClean="0">
                <a:latin typeface="Arial"/>
                <a:cs typeface="Arial"/>
              </a:rPr>
              <a:t>We actually mostly ran 4-event buffering in PHENIX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6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94"/>
            <a:ext cx="8229600" cy="1143000"/>
          </a:xfrm>
        </p:spPr>
        <p:txBody>
          <a:bodyPr/>
          <a:lstStyle/>
          <a:p>
            <a:r>
              <a:rPr lang="en-US" dirty="0" smtClean="0"/>
              <a:t>5-year RHIC Run Plan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75" y="843628"/>
            <a:ext cx="8043625" cy="59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92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-Year Run Plan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91" y="1305436"/>
            <a:ext cx="7215590" cy="54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8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Luminosity and Collision Rate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66" y="930753"/>
            <a:ext cx="7247684" cy="54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1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3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8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067"/>
            <a:ext cx="8229600" cy="5187873"/>
          </a:xfrm>
        </p:spPr>
        <p:txBody>
          <a:bodyPr>
            <a:normAutofit/>
          </a:bodyPr>
          <a:lstStyle/>
          <a:p>
            <a:r>
              <a:rPr lang="en-US" dirty="0" smtClean="0"/>
              <a:t>Check if extend the readout cable length from 5m to 7-10m can fit the particle flux at </a:t>
            </a:r>
            <a:r>
              <a:rPr lang="en-US" dirty="0" err="1" smtClean="0"/>
              <a:t>sPHENIX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ALICE readout speed 1.2Gb/s at 5m, we would like to run at 600Mb/s at around 7-10m.</a:t>
            </a:r>
          </a:p>
          <a:p>
            <a:r>
              <a:rPr lang="en-US" dirty="0" smtClean="0"/>
              <a:t>Run PYTHIA6 MB in 200 </a:t>
            </a:r>
            <a:r>
              <a:rPr lang="en-US" dirty="0" err="1" smtClean="0"/>
              <a:t>GeV</a:t>
            </a:r>
            <a:r>
              <a:rPr lang="en-US" dirty="0" smtClean="0"/>
              <a:t> and 5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collisions and check the number of charged tracks versus </a:t>
            </a:r>
            <a:r>
              <a:rPr lang="en-US" dirty="0" err="1" smtClean="0"/>
              <a:t>pseudorapidity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</a:t>
            </a:r>
            <a:r>
              <a:rPr lang="en-US" sz="3200" dirty="0" err="1"/>
              <a:t>p</a:t>
            </a:r>
            <a:r>
              <a:rPr lang="en-US" sz="3200" dirty="0" err="1" smtClean="0"/>
              <a:t>+p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~2.9*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 descr="Projection_pp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733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679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0-10%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~5.1*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)=962,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MB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~4.6*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)=258,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3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05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Upgrade:</a:t>
            </a:r>
          </a:p>
          <a:p>
            <a:r>
              <a:rPr lang="en-US" dirty="0" smtClean="0"/>
              <a:t>Inner Barrel Tracker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481168" y="3939712"/>
            <a:ext cx="3042582" cy="2354377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/>
                <a:t>sPHENIX</a:t>
              </a:r>
              <a:r>
                <a:rPr lang="en-US" dirty="0" smtClean="0"/>
                <a:t>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709315" y="4410761"/>
            <a:ext cx="2021804" cy="184207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Adapt </a:t>
            </a:r>
            <a:r>
              <a:rPr lang="en-US" sz="1400" dirty="0" smtClean="0">
                <a:solidFill>
                  <a:srgbClr val="000000"/>
                </a:solidFill>
              </a:rPr>
              <a:t>ITS/IB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dirty="0" smtClean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   - Max. Phys.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5" y="1016909"/>
            <a:ext cx="3391877" cy="265925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204224" y="1291275"/>
            <a:ext cx="220824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Major challenges:</a:t>
            </a:r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97678" y="3777216"/>
            <a:ext cx="1725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R: 23/32/39 </a:t>
            </a:r>
            <a:r>
              <a:rPr lang="en-US" dirty="0"/>
              <a:t>m</a:t>
            </a:r>
            <a:r>
              <a:rPr lang="en-US" dirty="0" smtClean="0"/>
              <a:t>m</a:t>
            </a:r>
          </a:p>
          <a:p>
            <a:r>
              <a:rPr lang="en-US" dirty="0" smtClean="0"/>
              <a:t>Z: 271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sPHENIX</a:t>
            </a:r>
            <a:r>
              <a:rPr lang="en-US" dirty="0" smtClean="0"/>
              <a:t> particle flux within </a:t>
            </a:r>
            <a:r>
              <a:rPr lang="en-US" dirty="0"/>
              <a:t>|</a:t>
            </a:r>
            <a:r>
              <a:rPr lang="en-US" sz="3200" dirty="0" err="1"/>
              <a:t>η</a:t>
            </a:r>
            <a:r>
              <a:rPr lang="en-US" sz="3200" dirty="0"/>
              <a:t>|&lt;2.0 </a:t>
            </a:r>
            <a:r>
              <a:rPr lang="en-US" sz="3200" dirty="0" smtClean="0"/>
              <a:t>region in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and heavy ion collisions is less than 33% than the collisions at ALICE. It will be fine if we reduce the data readout speed by </a:t>
            </a:r>
            <a:r>
              <a:rPr lang="en-US" smtClean="0"/>
              <a:t>around 33%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70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852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16680" y="2807616"/>
            <a:ext cx="3740481" cy="35017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r="11299"/>
          <a:stretch/>
        </p:blipFill>
        <p:spPr bwMode="auto">
          <a:xfrm>
            <a:off x="107380" y="2684249"/>
            <a:ext cx="3168199" cy="23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Left Arrow 382"/>
          <p:cNvSpPr/>
          <p:nvPr/>
        </p:nvSpPr>
        <p:spPr>
          <a:xfrm>
            <a:off x="3491849" y="2847799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Clock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ALICE system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readout electronics is organized in Readout Units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381" name="Picture 38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419840" y="3567869"/>
            <a:ext cx="1872260" cy="432000"/>
          </a:xfrm>
          <a:prstGeom prst="rect">
            <a:avLst/>
          </a:prstGeom>
        </p:spPr>
      </p:pic>
      <p:sp>
        <p:nvSpPr>
          <p:cNvPr id="382" name="Left-Right Arrow 381"/>
          <p:cNvSpPr/>
          <p:nvPr/>
        </p:nvSpPr>
        <p:spPr>
          <a:xfrm>
            <a:off x="3708119" y="3135839"/>
            <a:ext cx="1367950" cy="432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Control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84" name="Right Arrow 383"/>
          <p:cNvSpPr/>
          <p:nvPr/>
        </p:nvSpPr>
        <p:spPr>
          <a:xfrm>
            <a:off x="3707878" y="4071969"/>
            <a:ext cx="144020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(960 Mb/s max)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85" name="Left Arrow 384"/>
          <p:cNvSpPr/>
          <p:nvPr/>
        </p:nvSpPr>
        <p:spPr>
          <a:xfrm rot="16200000">
            <a:off x="5829478" y="2304967"/>
            <a:ext cx="797564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8080" y="1588688"/>
            <a:ext cx="1728240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Central Trigger Processor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93" name="TextBox 392"/>
          <p:cNvSpPr txBox="1"/>
          <p:nvPr/>
        </p:nvSpPr>
        <p:spPr>
          <a:xfrm rot="16200000">
            <a:off x="5436150" y="2266185"/>
            <a:ext cx="864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GBT optical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7452401" y="3063829"/>
            <a:ext cx="91969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GBT optical</a:t>
            </a:r>
          </a:p>
        </p:txBody>
      </p:sp>
      <p:sp>
        <p:nvSpPr>
          <p:cNvPr id="397" name="Rectangle 396"/>
          <p:cNvSpPr/>
          <p:nvPr/>
        </p:nvSpPr>
        <p:spPr>
          <a:xfrm rot="16200000">
            <a:off x="7936528" y="3592962"/>
            <a:ext cx="1480023" cy="432000"/>
          </a:xfrm>
          <a:prstGeom prst="rect">
            <a:avLst/>
          </a:prstGeom>
          <a:noFill/>
          <a:ln w="19050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CRU &amp; O2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98" name="Right Arrow 397"/>
          <p:cNvSpPr/>
          <p:nvPr/>
        </p:nvSpPr>
        <p:spPr>
          <a:xfrm>
            <a:off x="7236370" y="3861060"/>
            <a:ext cx="114496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3347830" y="2127639"/>
            <a:ext cx="2160240" cy="72003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Passive </a:t>
            </a:r>
            <a:r>
              <a:rPr lang="en-US" sz="12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electrical (copper) links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up to 1.2 Gb/s (data and control @ 40 Mb/s)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30" y="5589300"/>
            <a:ext cx="775480" cy="72528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× 192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staves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7380" y="4869200"/>
            <a:ext cx="3043207" cy="804855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Each Readout Unit is connected to one stave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both for in Inner and Outer Barrels</a:t>
            </a:r>
          </a:p>
        </p:txBody>
      </p:sp>
      <p:sp>
        <p:nvSpPr>
          <p:cNvPr id="391" name="Left-Right Arrow 390"/>
          <p:cNvSpPr/>
          <p:nvPr/>
        </p:nvSpPr>
        <p:spPr>
          <a:xfrm>
            <a:off x="7236371" y="3351869"/>
            <a:ext cx="1138880" cy="432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Control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436589" y="2919749"/>
            <a:ext cx="1295531" cy="28798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Units (RU)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435807" y="4792009"/>
            <a:ext cx="1296493" cy="28798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Power Board (PB)</a:t>
            </a:r>
          </a:p>
        </p:txBody>
      </p:sp>
      <p:sp>
        <p:nvSpPr>
          <p:cNvPr id="101" name="Left Arrow 100"/>
          <p:cNvSpPr/>
          <p:nvPr/>
        </p:nvSpPr>
        <p:spPr>
          <a:xfrm>
            <a:off x="3510637" y="5512169"/>
            <a:ext cx="1709453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Monitored 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88280" y="4503919"/>
            <a:ext cx="0" cy="576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660290" y="4504049"/>
            <a:ext cx="0" cy="576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435807" y="5152239"/>
            <a:ext cx="1296493" cy="1296000"/>
            <a:chOff x="5500016" y="4578180"/>
            <a:chExt cx="1296493" cy="1296000"/>
          </a:xfrm>
        </p:grpSpPr>
        <p:sp>
          <p:nvSpPr>
            <p:cNvPr id="81" name="Rectangle 80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</p:spPr>
        </p:pic>
      </p:grpSp>
      <p:sp>
        <p:nvSpPr>
          <p:cNvPr id="130" name="Rectangle 129"/>
          <p:cNvSpPr/>
          <p:nvPr/>
        </p:nvSpPr>
        <p:spPr>
          <a:xfrm rot="16200000">
            <a:off x="7812540" y="5512259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31" name="Left Arrow 130"/>
          <p:cNvSpPr/>
          <p:nvPr/>
        </p:nvSpPr>
        <p:spPr>
          <a:xfrm>
            <a:off x="7161722" y="5728139"/>
            <a:ext cx="1227181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2" name="Bent-Up Arrow 131"/>
          <p:cNvSpPr/>
          <p:nvPr/>
        </p:nvSpPr>
        <p:spPr>
          <a:xfrm flipH="1">
            <a:off x="7092350" y="4899008"/>
            <a:ext cx="1287324" cy="541091"/>
          </a:xfrm>
          <a:prstGeom prst="bentUpArrow">
            <a:avLst>
              <a:gd name="adj1" fmla="val 43520"/>
              <a:gd name="adj2" fmla="val 42397"/>
              <a:gd name="adj3" fmla="val 45651"/>
            </a:avLst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7380" y="548600"/>
            <a:ext cx="8928100" cy="108015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whole ITS front-end electronic is organized in modular Readout Units, with copper cables connecting each stave end with a single Readout Unit, which optically interfaces with both the Common Readout Unit and the Central Trigger Processor.</a:t>
            </a:r>
          </a:p>
        </p:txBody>
      </p:sp>
      <p:sp>
        <p:nvSpPr>
          <p:cNvPr id="8" name="Left Brace 7"/>
          <p:cNvSpPr/>
          <p:nvPr/>
        </p:nvSpPr>
        <p:spPr>
          <a:xfrm>
            <a:off x="3322274" y="2807616"/>
            <a:ext cx="169576" cy="3501784"/>
          </a:xfrm>
          <a:prstGeom prst="leftBrace">
            <a:avLst>
              <a:gd name="adj1" fmla="val 8333"/>
              <a:gd name="adj2" fmla="val 34621"/>
            </a:avLst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161" y="2975280"/>
            <a:ext cx="1324800" cy="1656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 rot="16200000">
            <a:off x="8388559" y="2204859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48" name="Straight Arrow Connector 47"/>
          <p:cNvCxnSpPr>
            <a:stCxn id="47" idx="1"/>
            <a:endCxn id="397" idx="3"/>
          </p:cNvCxnSpPr>
          <p:nvPr/>
        </p:nvCxnSpPr>
        <p:spPr>
          <a:xfrm flipH="1">
            <a:off x="8676540" y="2708900"/>
            <a:ext cx="60" cy="36005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732300" y="2415678"/>
            <a:ext cx="0" cy="7522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732120" y="2415678"/>
            <a:ext cx="1728480" cy="518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86884" y="4399148"/>
            <a:ext cx="396158" cy="237914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× 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8380" y="220483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</p:spTree>
    <p:extLst>
      <p:ext uri="{BB962C8B-B14F-4D97-AF65-F5344CB8AC3E}">
        <p14:creationId xmlns:p14="http://schemas.microsoft.com/office/powerpoint/2010/main" val="383600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ALPIDE/MAPS Chip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72</a:t>
            </a:fld>
            <a:endParaRPr lang="en-US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336575" y="1535921"/>
            <a:ext cx="5159560" cy="196895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Advantages of ALPIDE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50μm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  <a:endParaRPr lang="en-US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27" y="338991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729121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Alpide</a:t>
            </a:r>
            <a:r>
              <a:rPr lang="en-US" dirty="0" smtClean="0"/>
              <a:t> Architecture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97902" y="2245846"/>
            <a:ext cx="2463050" cy="839981"/>
            <a:chOff x="4425188" y="1722432"/>
            <a:chExt cx="1850525" cy="573718"/>
          </a:xfrm>
        </p:grpSpPr>
        <p:sp>
          <p:nvSpPr>
            <p:cNvPr id="4" name="Rectangle 3"/>
            <p:cNvSpPr/>
            <p:nvPr/>
          </p:nvSpPr>
          <p:spPr>
            <a:xfrm>
              <a:off x="5981427" y="1828783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936723" y="1873487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4809612" y="2035406"/>
              <a:ext cx="1386403" cy="11263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" name="Straight Connector 6"/>
            <p:cNvCxnSpPr/>
            <p:nvPr/>
          </p:nvCxnSpPr>
          <p:spPr>
            <a:xfrm>
              <a:off x="5256872" y="2252472"/>
              <a:ext cx="360800" cy="0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Connector 7"/>
            <p:cNvCxnSpPr/>
            <p:nvPr/>
          </p:nvCxnSpPr>
          <p:spPr>
            <a:xfrm rot="16200000">
              <a:off x="5545245" y="2176347"/>
              <a:ext cx="144852" cy="0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TextBox 8"/>
            <p:cNvSpPr txBox="1"/>
            <p:nvPr/>
          </p:nvSpPr>
          <p:spPr>
            <a:xfrm>
              <a:off x="5198827" y="2074695"/>
              <a:ext cx="297717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THR</a:t>
              </a:r>
            </a:p>
          </p:txBody>
        </p:sp>
        <p:sp>
          <p:nvSpPr>
            <p:cNvPr id="10" name="Isosceles Triangle 9"/>
            <p:cNvSpPr/>
            <p:nvPr/>
          </p:nvSpPr>
          <p:spPr>
            <a:xfrm rot="16200000" flipV="1">
              <a:off x="5027731" y="1947926"/>
              <a:ext cx="246212" cy="201898"/>
            </a:xfrm>
            <a:prstGeom prst="triangle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6200000" flipV="1">
              <a:off x="5489968" y="1951613"/>
              <a:ext cx="246212" cy="201898"/>
            </a:xfrm>
            <a:prstGeom prst="triangle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65760" y="1722432"/>
              <a:ext cx="385636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COMP</a:t>
              </a:r>
              <a:endParaRPr lang="en-US" sz="800" kern="0" dirty="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9033" y="1722432"/>
              <a:ext cx="325418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AMP</a:t>
              </a:r>
              <a:endParaRPr lang="en-US" sz="800" kern="0" dirty="0">
                <a:solidFill>
                  <a:srgbClr val="336699"/>
                </a:solidFill>
                <a:latin typeface="Calibri"/>
              </a:endParaRPr>
            </a:p>
          </p:txBody>
        </p:sp>
        <p:cxnSp>
          <p:nvCxnSpPr>
            <p:cNvPr id="14" name="Straight Connector 13"/>
            <p:cNvCxnSpPr>
              <a:endCxn id="15" idx="1"/>
            </p:cNvCxnSpPr>
            <p:nvPr/>
          </p:nvCxnSpPr>
          <p:spPr>
            <a:xfrm flipV="1">
              <a:off x="4425188" y="2009463"/>
              <a:ext cx="305913" cy="138415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Rectangle 14"/>
            <p:cNvSpPr/>
            <p:nvPr/>
          </p:nvSpPr>
          <p:spPr>
            <a:xfrm>
              <a:off x="4731102" y="1722776"/>
              <a:ext cx="1544611" cy="573374"/>
            </a:xfrm>
            <a:prstGeom prst="rect">
              <a:avLst/>
            </a:prstGeom>
            <a:noFill/>
            <a:ln w="31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195" y="1918191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5966955" y="2029771"/>
              <a:ext cx="89872" cy="123367"/>
            </a:xfrm>
            <a:prstGeom prst="triangl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65444" y="2168912"/>
            <a:ext cx="3673033" cy="3132348"/>
            <a:chOff x="1932875" y="1628800"/>
            <a:chExt cx="3673033" cy="3132348"/>
          </a:xfrm>
        </p:grpSpPr>
        <p:sp>
          <p:nvSpPr>
            <p:cNvPr id="19" name="Rectangle 18"/>
            <p:cNvSpPr/>
            <p:nvPr/>
          </p:nvSpPr>
          <p:spPr>
            <a:xfrm>
              <a:off x="1932875" y="4473116"/>
              <a:ext cx="3636404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1400" kern="0" dirty="0">
                  <a:latin typeface="Calibri"/>
                </a:rPr>
                <a:t>Bias, Readout, Control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932875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8" name="Rectangle 117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31" name="Rectangle 130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140" name="Straight Connector 139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3661067" y="2008076"/>
              <a:ext cx="252028" cy="1744960"/>
              <a:chOff x="2303748" y="1684040"/>
              <a:chExt cx="648072" cy="174496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2303748" y="168404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2303748" y="198884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303748" y="3140968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2303748" y="342900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2" name="Group 21"/>
            <p:cNvGrpSpPr/>
            <p:nvPr/>
          </p:nvGrpSpPr>
          <p:grpSpPr>
            <a:xfrm>
              <a:off x="2832350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86" name="Rectangle 85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9" name="Rectangle 98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3" name="Group 22"/>
            <p:cNvGrpSpPr/>
            <p:nvPr/>
          </p:nvGrpSpPr>
          <p:grpSpPr>
            <a:xfrm>
              <a:off x="4021732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8" name="Rectangle 57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1" name="Rectangle 70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4" name="Group 23"/>
            <p:cNvGrpSpPr/>
            <p:nvPr/>
          </p:nvGrpSpPr>
          <p:grpSpPr>
            <a:xfrm>
              <a:off x="4921207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0" name="Rectangle 29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3" name="Rectangle 42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sp>
        <p:nvSpPr>
          <p:cNvPr id="141" name="TextBox 140"/>
          <p:cNvSpPr txBox="1"/>
          <p:nvPr/>
        </p:nvSpPr>
        <p:spPr>
          <a:xfrm rot="16200000">
            <a:off x="623390" y="3296312"/>
            <a:ext cx="104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512 rows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291736" y="172757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1024 pixel columns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36716" y="3164827"/>
            <a:ext cx="3167844" cy="110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 pixel: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Amplification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Discrimination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3 hit storage registers (MEB)</a:t>
            </a:r>
          </a:p>
        </p:txBody>
      </p:sp>
    </p:spTree>
    <p:extLst>
      <p:ext uri="{BB962C8B-B14F-4D97-AF65-F5344CB8AC3E}">
        <p14:creationId xmlns:p14="http://schemas.microsoft.com/office/powerpoint/2010/main" val="181418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474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Modes 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764630"/>
            <a:ext cx="8569190" cy="223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230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8699" y="2997010"/>
            <a:ext cx="456063" cy="1223981"/>
          </a:xfrm>
          <a:prstGeom prst="rect">
            <a:avLst/>
          </a:prstGeom>
          <a:pattFill prst="wdUpDiag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sensor pixel cell timing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12520" y="5157260"/>
            <a:ext cx="2880400" cy="84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26936" y="5157260"/>
            <a:ext cx="9144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Time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4212520" y="2108198"/>
            <a:ext cx="2880400" cy="240652"/>
            <a:chOff x="4572000" y="2468248"/>
            <a:chExt cx="2880400" cy="240652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4572000" y="2708821"/>
              <a:ext cx="2880400" cy="7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4572000" y="2468248"/>
              <a:ext cx="9144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Threshold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212520" y="1723466"/>
            <a:ext cx="2880145" cy="1057444"/>
            <a:chOff x="4572000" y="2083516"/>
            <a:chExt cx="2880145" cy="1057444"/>
          </a:xfrm>
        </p:grpSpPr>
        <p:sp>
          <p:nvSpPr>
            <p:cNvPr id="22" name="Freeform 21"/>
            <p:cNvSpPr/>
            <p:nvPr/>
          </p:nvSpPr>
          <p:spPr>
            <a:xfrm>
              <a:off x="4572000" y="2083516"/>
              <a:ext cx="2880145" cy="1057444"/>
            </a:xfrm>
            <a:custGeom>
              <a:avLst/>
              <a:gdLst>
                <a:gd name="connsiteX0" fmla="*/ 0 w 4819650"/>
                <a:gd name="connsiteY0" fmla="*/ 972914 h 972914"/>
                <a:gd name="connsiteX1" fmla="*/ 2024062 w 4819650"/>
                <a:gd name="connsiteY1" fmla="*/ 787177 h 972914"/>
                <a:gd name="connsiteX2" fmla="*/ 2990850 w 4819650"/>
                <a:gd name="connsiteY2" fmla="*/ 6127 h 972914"/>
                <a:gd name="connsiteX3" fmla="*/ 3709987 w 4819650"/>
                <a:gd name="connsiteY3" fmla="*/ 434752 h 972914"/>
                <a:gd name="connsiteX4" fmla="*/ 4367212 w 4819650"/>
                <a:gd name="connsiteY4" fmla="*/ 649064 h 972914"/>
                <a:gd name="connsiteX5" fmla="*/ 4819650 w 4819650"/>
                <a:gd name="connsiteY5" fmla="*/ 749077 h 972914"/>
                <a:gd name="connsiteX0" fmla="*/ 0 w 4367212"/>
                <a:gd name="connsiteY0" fmla="*/ 972914 h 972914"/>
                <a:gd name="connsiteX1" fmla="*/ 2024062 w 4367212"/>
                <a:gd name="connsiteY1" fmla="*/ 787177 h 972914"/>
                <a:gd name="connsiteX2" fmla="*/ 2990850 w 4367212"/>
                <a:gd name="connsiteY2" fmla="*/ 6127 h 972914"/>
                <a:gd name="connsiteX3" fmla="*/ 3709987 w 4367212"/>
                <a:gd name="connsiteY3" fmla="*/ 434752 h 972914"/>
                <a:gd name="connsiteX4" fmla="*/ 4367212 w 4367212"/>
                <a:gd name="connsiteY4" fmla="*/ 649064 h 972914"/>
                <a:gd name="connsiteX0" fmla="*/ 0 w 4852987"/>
                <a:gd name="connsiteY0" fmla="*/ 973194 h 973194"/>
                <a:gd name="connsiteX1" fmla="*/ 2024062 w 4852987"/>
                <a:gd name="connsiteY1" fmla="*/ 787457 h 973194"/>
                <a:gd name="connsiteX2" fmla="*/ 2990850 w 4852987"/>
                <a:gd name="connsiteY2" fmla="*/ 6407 h 973194"/>
                <a:gd name="connsiteX3" fmla="*/ 3709987 w 4852987"/>
                <a:gd name="connsiteY3" fmla="*/ 435032 h 973194"/>
                <a:gd name="connsiteX4" fmla="*/ 4852987 w 4852987"/>
                <a:gd name="connsiteY4" fmla="*/ 763644 h 973194"/>
                <a:gd name="connsiteX0" fmla="*/ 0 w 5029199"/>
                <a:gd name="connsiteY0" fmla="*/ 735069 h 828777"/>
                <a:gd name="connsiteX1" fmla="*/ 2200274 w 5029199"/>
                <a:gd name="connsiteY1" fmla="*/ 787457 h 828777"/>
                <a:gd name="connsiteX2" fmla="*/ 3167062 w 5029199"/>
                <a:gd name="connsiteY2" fmla="*/ 6407 h 828777"/>
                <a:gd name="connsiteX3" fmla="*/ 3886199 w 5029199"/>
                <a:gd name="connsiteY3" fmla="*/ 435032 h 828777"/>
                <a:gd name="connsiteX4" fmla="*/ 5029199 w 5029199"/>
                <a:gd name="connsiteY4" fmla="*/ 763644 h 82877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2448 h 1473621"/>
                <a:gd name="connsiteX1" fmla="*/ 2200274 w 5029199"/>
                <a:gd name="connsiteY1" fmla="*/ 1464836 h 1473621"/>
                <a:gd name="connsiteX2" fmla="*/ 2309812 w 5029199"/>
                <a:gd name="connsiteY2" fmla="*/ 1179086 h 1473621"/>
                <a:gd name="connsiteX3" fmla="*/ 2857499 w 5029199"/>
                <a:gd name="connsiteY3" fmla="*/ 17037 h 1473621"/>
                <a:gd name="connsiteX4" fmla="*/ 3167062 w 5029199"/>
                <a:gd name="connsiteY4" fmla="*/ 683786 h 1473621"/>
                <a:gd name="connsiteX5" fmla="*/ 3886199 w 5029199"/>
                <a:gd name="connsiteY5" fmla="*/ 1112411 h 1473621"/>
                <a:gd name="connsiteX6" fmla="*/ 5029199 w 5029199"/>
                <a:gd name="connsiteY6" fmla="*/ 1441023 h 1473621"/>
                <a:gd name="connsiteX0" fmla="*/ 0 w 5029199"/>
                <a:gd name="connsiteY0" fmla="*/ 1412448 h 1483647"/>
                <a:gd name="connsiteX1" fmla="*/ 2200274 w 5029199"/>
                <a:gd name="connsiteY1" fmla="*/ 1464836 h 1483647"/>
                <a:gd name="connsiteX2" fmla="*/ 2728912 w 5029199"/>
                <a:gd name="connsiteY2" fmla="*/ 1331486 h 1483647"/>
                <a:gd name="connsiteX3" fmla="*/ 2857499 w 5029199"/>
                <a:gd name="connsiteY3" fmla="*/ 17037 h 1483647"/>
                <a:gd name="connsiteX4" fmla="*/ 3167062 w 5029199"/>
                <a:gd name="connsiteY4" fmla="*/ 683786 h 1483647"/>
                <a:gd name="connsiteX5" fmla="*/ 3886199 w 5029199"/>
                <a:gd name="connsiteY5" fmla="*/ 1112411 h 1483647"/>
                <a:gd name="connsiteX6" fmla="*/ 5029199 w 5029199"/>
                <a:gd name="connsiteY6" fmla="*/ 1441023 h 148364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3361 h 1441936"/>
                <a:gd name="connsiteX1" fmla="*/ 2271712 w 5029199"/>
                <a:gd name="connsiteY1" fmla="*/ 1241912 h 1441936"/>
                <a:gd name="connsiteX2" fmla="*/ 2857499 w 5029199"/>
                <a:gd name="connsiteY2" fmla="*/ 17950 h 1441936"/>
                <a:gd name="connsiteX3" fmla="*/ 3167062 w 5029199"/>
                <a:gd name="connsiteY3" fmla="*/ 684699 h 1441936"/>
                <a:gd name="connsiteX4" fmla="*/ 3886199 w 5029199"/>
                <a:gd name="connsiteY4" fmla="*/ 1113324 h 1441936"/>
                <a:gd name="connsiteX5" fmla="*/ 5029199 w 5029199"/>
                <a:gd name="connsiteY5" fmla="*/ 1441936 h 1441936"/>
                <a:gd name="connsiteX0" fmla="*/ 0 w 5029199"/>
                <a:gd name="connsiteY0" fmla="*/ 1414789 h 1443364"/>
                <a:gd name="connsiteX1" fmla="*/ 2271712 w 5029199"/>
                <a:gd name="connsiteY1" fmla="*/ 1243340 h 1443364"/>
                <a:gd name="connsiteX2" fmla="*/ 2857499 w 5029199"/>
                <a:gd name="connsiteY2" fmla="*/ 19378 h 1443364"/>
                <a:gd name="connsiteX3" fmla="*/ 3167062 w 5029199"/>
                <a:gd name="connsiteY3" fmla="*/ 686127 h 1443364"/>
                <a:gd name="connsiteX4" fmla="*/ 5029199 w 5029199"/>
                <a:gd name="connsiteY4" fmla="*/ 1443364 h 1443364"/>
                <a:gd name="connsiteX0" fmla="*/ 0 w 5029199"/>
                <a:gd name="connsiteY0" fmla="*/ 1408818 h 1437393"/>
                <a:gd name="connsiteX1" fmla="*/ 2271712 w 5029199"/>
                <a:gd name="connsiteY1" fmla="*/ 1237369 h 1437393"/>
                <a:gd name="connsiteX2" fmla="*/ 2857499 w 5029199"/>
                <a:gd name="connsiteY2" fmla="*/ 13407 h 1437393"/>
                <a:gd name="connsiteX3" fmla="*/ 3609974 w 5029199"/>
                <a:gd name="connsiteY3" fmla="*/ 975431 h 1437393"/>
                <a:gd name="connsiteX4" fmla="*/ 5029199 w 5029199"/>
                <a:gd name="connsiteY4" fmla="*/ 1437393 h 1437393"/>
                <a:gd name="connsiteX0" fmla="*/ 0 w 5029199"/>
                <a:gd name="connsiteY0" fmla="*/ 1407546 h 1436121"/>
                <a:gd name="connsiteX1" fmla="*/ 2271712 w 5029199"/>
                <a:gd name="connsiteY1" fmla="*/ 123609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85962 w 5029199"/>
                <a:gd name="connsiteY1" fmla="*/ 117894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14525 w 5029199"/>
                <a:gd name="connsiteY1" fmla="*/ 1183710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21697 h 1450272"/>
                <a:gd name="connsiteX1" fmla="*/ 1914525 w 5029199"/>
                <a:gd name="connsiteY1" fmla="*/ 1197861 h 1450272"/>
                <a:gd name="connsiteX2" fmla="*/ 2795587 w 5029199"/>
                <a:gd name="connsiteY2" fmla="*/ 11998 h 1450272"/>
                <a:gd name="connsiteX3" fmla="*/ 3552824 w 5029199"/>
                <a:gd name="connsiteY3" fmla="*/ 1088322 h 1450272"/>
                <a:gd name="connsiteX4" fmla="*/ 5029199 w 5029199"/>
                <a:gd name="connsiteY4" fmla="*/ 1450272 h 1450272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4471986"/>
                <a:gd name="connsiteY0" fmla="*/ 1409918 h 1424205"/>
                <a:gd name="connsiteX1" fmla="*/ 1914525 w 4471986"/>
                <a:gd name="connsiteY1" fmla="*/ 1186082 h 1424205"/>
                <a:gd name="connsiteX2" fmla="*/ 2795587 w 4471986"/>
                <a:gd name="connsiteY2" fmla="*/ 219 h 1424205"/>
                <a:gd name="connsiteX3" fmla="*/ 3552824 w 4471986"/>
                <a:gd name="connsiteY3" fmla="*/ 1076543 h 1424205"/>
                <a:gd name="connsiteX4" fmla="*/ 4471986 w 4471986"/>
                <a:gd name="connsiteY4" fmla="*/ 1424205 h 1424205"/>
                <a:gd name="connsiteX0" fmla="*/ 0 w 4471986"/>
                <a:gd name="connsiteY0" fmla="*/ 1409912 h 1424199"/>
                <a:gd name="connsiteX1" fmla="*/ 1914525 w 4471986"/>
                <a:gd name="connsiteY1" fmla="*/ 1186076 h 1424199"/>
                <a:gd name="connsiteX2" fmla="*/ 2795587 w 4471986"/>
                <a:gd name="connsiteY2" fmla="*/ 213 h 1424199"/>
                <a:gd name="connsiteX3" fmla="*/ 3552824 w 4471986"/>
                <a:gd name="connsiteY3" fmla="*/ 1076537 h 1424199"/>
                <a:gd name="connsiteX4" fmla="*/ 3929062 w 4471986"/>
                <a:gd name="connsiteY4" fmla="*/ 1290850 h 1424199"/>
                <a:gd name="connsiteX5" fmla="*/ 4471986 w 4471986"/>
                <a:gd name="connsiteY5" fmla="*/ 1424199 h 1424199"/>
                <a:gd name="connsiteX0" fmla="*/ 0 w 4471986"/>
                <a:gd name="connsiteY0" fmla="*/ 1409917 h 1424204"/>
                <a:gd name="connsiteX1" fmla="*/ 1914525 w 4471986"/>
                <a:gd name="connsiteY1" fmla="*/ 1186081 h 1424204"/>
                <a:gd name="connsiteX2" fmla="*/ 2795587 w 4471986"/>
                <a:gd name="connsiteY2" fmla="*/ 218 h 1424204"/>
                <a:gd name="connsiteX3" fmla="*/ 3552824 w 4471986"/>
                <a:gd name="connsiteY3" fmla="*/ 1076542 h 1424204"/>
                <a:gd name="connsiteX4" fmla="*/ 4471986 w 4471986"/>
                <a:gd name="connsiteY4" fmla="*/ 1424204 h 1424204"/>
                <a:gd name="connsiteX0" fmla="*/ 0 w 4471986"/>
                <a:gd name="connsiteY0" fmla="*/ 1409955 h 1424242"/>
                <a:gd name="connsiteX1" fmla="*/ 1914525 w 4471986"/>
                <a:gd name="connsiteY1" fmla="*/ 1186119 h 1424242"/>
                <a:gd name="connsiteX2" fmla="*/ 2795587 w 4471986"/>
                <a:gd name="connsiteY2" fmla="*/ 256 h 1424242"/>
                <a:gd name="connsiteX3" fmla="*/ 3424236 w 4471986"/>
                <a:gd name="connsiteY3" fmla="*/ 947993 h 1424242"/>
                <a:gd name="connsiteX4" fmla="*/ 4471986 w 4471986"/>
                <a:gd name="connsiteY4" fmla="*/ 1424242 h 1424242"/>
                <a:gd name="connsiteX0" fmla="*/ 0 w 4471986"/>
                <a:gd name="connsiteY0" fmla="*/ 1410043 h 1424330"/>
                <a:gd name="connsiteX1" fmla="*/ 1914525 w 4471986"/>
                <a:gd name="connsiteY1" fmla="*/ 1186207 h 1424330"/>
                <a:gd name="connsiteX2" fmla="*/ 2795587 w 4471986"/>
                <a:gd name="connsiteY2" fmla="*/ 344 h 1424330"/>
                <a:gd name="connsiteX3" fmla="*/ 3424236 w 4471986"/>
                <a:gd name="connsiteY3" fmla="*/ 948081 h 1424330"/>
                <a:gd name="connsiteX4" fmla="*/ 4471986 w 4471986"/>
                <a:gd name="connsiteY4" fmla="*/ 1424330 h 1424330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12895 h 1427182"/>
                <a:gd name="connsiteX1" fmla="*/ 1552576 w 4471986"/>
                <a:gd name="connsiteY1" fmla="*/ 1240372 h 1427182"/>
                <a:gd name="connsiteX2" fmla="*/ 2795587 w 4471986"/>
                <a:gd name="connsiteY2" fmla="*/ 3196 h 1427182"/>
                <a:gd name="connsiteX3" fmla="*/ 3424236 w 4471986"/>
                <a:gd name="connsiteY3" fmla="*/ 950933 h 1427182"/>
                <a:gd name="connsiteX4" fmla="*/ 4471986 w 4471986"/>
                <a:gd name="connsiteY4" fmla="*/ 1427182 h 1427182"/>
                <a:gd name="connsiteX0" fmla="*/ 0 w 4471986"/>
                <a:gd name="connsiteY0" fmla="*/ 1409849 h 1424136"/>
                <a:gd name="connsiteX1" fmla="*/ 1552576 w 4471986"/>
                <a:gd name="connsiteY1" fmla="*/ 1237326 h 1424136"/>
                <a:gd name="connsiteX2" fmla="*/ 2795587 w 4471986"/>
                <a:gd name="connsiteY2" fmla="*/ 150 h 1424136"/>
                <a:gd name="connsiteX3" fmla="*/ 3424236 w 4471986"/>
                <a:gd name="connsiteY3" fmla="*/ 947887 h 1424136"/>
                <a:gd name="connsiteX4" fmla="*/ 4471986 w 4471986"/>
                <a:gd name="connsiteY4" fmla="*/ 1424136 h 1424136"/>
                <a:gd name="connsiteX0" fmla="*/ 0 w 4471986"/>
                <a:gd name="connsiteY0" fmla="*/ 1543582 h 1557869"/>
                <a:gd name="connsiteX1" fmla="*/ 1552576 w 4471986"/>
                <a:gd name="connsiteY1" fmla="*/ 1371059 h 1557869"/>
                <a:gd name="connsiteX2" fmla="*/ 2795587 w 4471986"/>
                <a:gd name="connsiteY2" fmla="*/ 133883 h 1557869"/>
                <a:gd name="connsiteX3" fmla="*/ 3252290 w 4471986"/>
                <a:gd name="connsiteY3" fmla="*/ 140266 h 1557869"/>
                <a:gd name="connsiteX4" fmla="*/ 3424236 w 4471986"/>
                <a:gd name="connsiteY4" fmla="*/ 1081620 h 1557869"/>
                <a:gd name="connsiteX5" fmla="*/ 4471986 w 4471986"/>
                <a:gd name="connsiteY5" fmla="*/ 1557869 h 1557869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795587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519362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09707 h 1423994"/>
                <a:gd name="connsiteX1" fmla="*/ 1552576 w 4471986"/>
                <a:gd name="connsiteY1" fmla="*/ 1237184 h 1423994"/>
                <a:gd name="connsiteX2" fmla="*/ 2519362 w 4471986"/>
                <a:gd name="connsiteY2" fmla="*/ 8 h 1423994"/>
                <a:gd name="connsiteX3" fmla="*/ 3424236 w 4471986"/>
                <a:gd name="connsiteY3" fmla="*/ 947745 h 1423994"/>
                <a:gd name="connsiteX4" fmla="*/ 4471986 w 4471986"/>
                <a:gd name="connsiteY4" fmla="*/ 1423994 h 1423994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10259 h 1424546"/>
                <a:gd name="connsiteX1" fmla="*/ 1552576 w 4471986"/>
                <a:gd name="connsiteY1" fmla="*/ 1237736 h 1424546"/>
                <a:gd name="connsiteX2" fmla="*/ 2519362 w 4471986"/>
                <a:gd name="connsiteY2" fmla="*/ 560 h 1424546"/>
                <a:gd name="connsiteX3" fmla="*/ 3348036 w 4471986"/>
                <a:gd name="connsiteY3" fmla="*/ 1082994 h 1424546"/>
                <a:gd name="connsiteX4" fmla="*/ 4471986 w 4471986"/>
                <a:gd name="connsiteY4" fmla="*/ 1424546 h 142454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09870 h 1424157"/>
                <a:gd name="connsiteX1" fmla="*/ 1552576 w 4471986"/>
                <a:gd name="connsiteY1" fmla="*/ 1237347 h 1424157"/>
                <a:gd name="connsiteX2" fmla="*/ 2519362 w 4471986"/>
                <a:gd name="connsiteY2" fmla="*/ 171 h 1424157"/>
                <a:gd name="connsiteX3" fmla="*/ 3643312 w 4471986"/>
                <a:gd name="connsiteY3" fmla="*/ 1146747 h 1424157"/>
                <a:gd name="connsiteX4" fmla="*/ 4471986 w 4471986"/>
                <a:gd name="connsiteY4" fmla="*/ 1424157 h 1424157"/>
                <a:gd name="connsiteX0" fmla="*/ 0 w 4471986"/>
                <a:gd name="connsiteY0" fmla="*/ 1409878 h 1424165"/>
                <a:gd name="connsiteX1" fmla="*/ 1552576 w 4471986"/>
                <a:gd name="connsiteY1" fmla="*/ 1237355 h 1424165"/>
                <a:gd name="connsiteX2" fmla="*/ 2519362 w 4471986"/>
                <a:gd name="connsiteY2" fmla="*/ 179 h 1424165"/>
                <a:gd name="connsiteX3" fmla="*/ 3643312 w 4471986"/>
                <a:gd name="connsiteY3" fmla="*/ 1146755 h 1424165"/>
                <a:gd name="connsiteX4" fmla="*/ 3976190 w 4471986"/>
                <a:gd name="connsiteY4" fmla="*/ 1302219 h 1424165"/>
                <a:gd name="connsiteX5" fmla="*/ 4471986 w 4471986"/>
                <a:gd name="connsiteY5" fmla="*/ 1424165 h 1424165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519362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5590215"/>
                <a:gd name="connsiteY0" fmla="*/ 1409881 h 1424168"/>
                <a:gd name="connsiteX1" fmla="*/ 1552576 w 5590215"/>
                <a:gd name="connsiteY1" fmla="*/ 1237358 h 1424168"/>
                <a:gd name="connsiteX2" fmla="*/ 2659608 w 5590215"/>
                <a:gd name="connsiteY2" fmla="*/ 182 h 1424168"/>
                <a:gd name="connsiteX3" fmla="*/ 3643312 w 5590215"/>
                <a:gd name="connsiteY3" fmla="*/ 1146758 h 1424168"/>
                <a:gd name="connsiteX4" fmla="*/ 5590215 w 5590215"/>
                <a:gd name="connsiteY4" fmla="*/ 1424168 h 1424168"/>
                <a:gd name="connsiteX0" fmla="*/ 0 w 5590215"/>
                <a:gd name="connsiteY0" fmla="*/ 1409881 h 1424168"/>
                <a:gd name="connsiteX1" fmla="*/ 1552576 w 5590215"/>
                <a:gd name="connsiteY1" fmla="*/ 1237358 h 1424168"/>
                <a:gd name="connsiteX2" fmla="*/ 2659608 w 5590215"/>
                <a:gd name="connsiteY2" fmla="*/ 182 h 1424168"/>
                <a:gd name="connsiteX3" fmla="*/ 3643312 w 5590215"/>
                <a:gd name="connsiteY3" fmla="*/ 1146758 h 1424168"/>
                <a:gd name="connsiteX4" fmla="*/ 5590215 w 5590215"/>
                <a:gd name="connsiteY4" fmla="*/ 1424168 h 142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0215" h="1424168">
                  <a:moveTo>
                    <a:pt x="0" y="1409881"/>
                  </a:moveTo>
                  <a:cubicBezTo>
                    <a:pt x="841330" y="1401355"/>
                    <a:pt x="1109308" y="1472308"/>
                    <a:pt x="1552576" y="1237358"/>
                  </a:cubicBezTo>
                  <a:cubicBezTo>
                    <a:pt x="1995844" y="1002408"/>
                    <a:pt x="2311152" y="15282"/>
                    <a:pt x="2659608" y="182"/>
                  </a:cubicBezTo>
                  <a:cubicBezTo>
                    <a:pt x="3008064" y="-14918"/>
                    <a:pt x="3154878" y="909427"/>
                    <a:pt x="3643312" y="1146758"/>
                  </a:cubicBezTo>
                  <a:cubicBezTo>
                    <a:pt x="4131747" y="1384089"/>
                    <a:pt x="4366526" y="1368557"/>
                    <a:pt x="5590215" y="142416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576272" y="2924471"/>
              <a:ext cx="715828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Amp. out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547580" y="126868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Sensing node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691600" y="2142142"/>
            <a:ext cx="64809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Amplifier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403560" y="2960979"/>
            <a:ext cx="8641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562772" y="3789020"/>
            <a:ext cx="3383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And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331550" y="1053210"/>
            <a:ext cx="1872000" cy="4104050"/>
          </a:xfrm>
          <a:prstGeom prst="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2555808" y="2564870"/>
            <a:ext cx="1" cy="216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2267678" y="2564870"/>
            <a:ext cx="1" cy="21600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2555809" y="1772680"/>
            <a:ext cx="0" cy="216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 flipV="1">
            <a:off x="251400" y="2564781"/>
            <a:ext cx="2016280" cy="13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2123659" y="3429020"/>
            <a:ext cx="1" cy="2160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251400" y="3429010"/>
            <a:ext cx="1872262" cy="11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51400" y="2348830"/>
            <a:ext cx="9144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Threshold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51400" y="3212950"/>
            <a:ext cx="1192492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cxnSp>
        <p:nvCxnSpPr>
          <p:cNvPr id="140" name="Straight Connector 139"/>
          <p:cNvCxnSpPr/>
          <p:nvPr/>
        </p:nvCxnSpPr>
        <p:spPr>
          <a:xfrm>
            <a:off x="2411700" y="3356979"/>
            <a:ext cx="0" cy="28804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267679" y="4149080"/>
            <a:ext cx="1" cy="21600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1619590" y="436511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memory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0800000">
            <a:off x="2267760" y="1988780"/>
            <a:ext cx="576000" cy="576000"/>
          </a:xfrm>
          <a:prstGeom prst="triangle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0800000">
            <a:off x="2123740" y="2780979"/>
            <a:ext cx="576000" cy="576000"/>
          </a:xfrm>
          <a:prstGeom prst="triangle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0" name="Flowchart: Delay 79"/>
          <p:cNvSpPr/>
          <p:nvPr/>
        </p:nvSpPr>
        <p:spPr>
          <a:xfrm rot="5400000">
            <a:off x="2015720" y="3609020"/>
            <a:ext cx="504000" cy="576000"/>
          </a:xfrm>
          <a:prstGeom prst="flowChartDelay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331550" y="764610"/>
            <a:ext cx="9144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cell</a:t>
            </a:r>
          </a:p>
        </p:txBody>
      </p:sp>
      <p:sp>
        <p:nvSpPr>
          <p:cNvPr id="170" name="Line Callout 1 (Accent Bar) 169"/>
          <p:cNvSpPr/>
          <p:nvPr/>
        </p:nvSpPr>
        <p:spPr>
          <a:xfrm>
            <a:off x="7380620" y="3213110"/>
            <a:ext cx="1656000" cy="1008000"/>
          </a:xfrm>
          <a:prstGeom prst="accentCallout1">
            <a:avLst>
              <a:gd name="adj1" fmla="val 49578"/>
              <a:gd name="adj2" fmla="val -829"/>
              <a:gd name="adj3" fmla="val 61070"/>
              <a:gd name="adj4" fmla="val -6332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Only pixel with signal higher than threshold DURING the strobe window </a:t>
            </a:r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will get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latched in </a:t>
            </a:r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memory</a:t>
            </a:r>
            <a:endParaRPr lang="en-US" sz="12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11950" y="2997010"/>
            <a:ext cx="2880970" cy="504000"/>
            <a:chOff x="4571430" y="3645030"/>
            <a:chExt cx="2880970" cy="504000"/>
          </a:xfrm>
        </p:grpSpPr>
        <p:grpSp>
          <p:nvGrpSpPr>
            <p:cNvPr id="78" name="Group 77"/>
            <p:cNvGrpSpPr/>
            <p:nvPr/>
          </p:nvGrpSpPr>
          <p:grpSpPr>
            <a:xfrm>
              <a:off x="4571430" y="3645030"/>
              <a:ext cx="2880970" cy="504000"/>
              <a:chOff x="5089038" y="1988800"/>
              <a:chExt cx="2700910" cy="72010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5089038" y="2708900"/>
                <a:ext cx="923163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6012200" y="1988800"/>
                <a:ext cx="0" cy="72010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6732300" y="1988800"/>
                <a:ext cx="0" cy="72010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012200" y="1988800"/>
                <a:ext cx="720100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6732300" y="2708900"/>
                <a:ext cx="1057648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extBox 173"/>
            <p:cNvSpPr txBox="1"/>
            <p:nvPr/>
          </p:nvSpPr>
          <p:spPr>
            <a:xfrm>
              <a:off x="4571430" y="3924841"/>
              <a:ext cx="9144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Cmp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. out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211950" y="3717040"/>
            <a:ext cx="2880970" cy="504040"/>
            <a:chOff x="4571430" y="4365130"/>
            <a:chExt cx="2880970" cy="504040"/>
          </a:xfrm>
        </p:grpSpPr>
        <p:grpSp>
          <p:nvGrpSpPr>
            <p:cNvPr id="155" name="Group 154"/>
            <p:cNvGrpSpPr/>
            <p:nvPr/>
          </p:nvGrpSpPr>
          <p:grpSpPr>
            <a:xfrm>
              <a:off x="4571430" y="4365130"/>
              <a:ext cx="2880970" cy="504040"/>
              <a:chOff x="5089038" y="1988800"/>
              <a:chExt cx="2700910" cy="720157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 flipV="1">
                <a:off x="5089038" y="2708830"/>
                <a:ext cx="1215703" cy="7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6304741" y="1988800"/>
                <a:ext cx="0" cy="7201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6979301" y="1988800"/>
                <a:ext cx="0" cy="7201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6304741" y="1988800"/>
                <a:ext cx="674560" cy="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6979301" y="2708900"/>
                <a:ext cx="810647" cy="57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TextBox 175"/>
            <p:cNvSpPr txBox="1"/>
            <p:nvPr/>
          </p:nvSpPr>
          <p:spPr>
            <a:xfrm>
              <a:off x="4572000" y="4653170"/>
              <a:ext cx="115201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Strobe window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4212520" y="949730"/>
            <a:ext cx="2905019" cy="614940"/>
            <a:chOff x="4572000" y="1597820"/>
            <a:chExt cx="2905019" cy="614940"/>
          </a:xfrm>
        </p:grpSpPr>
        <p:sp>
          <p:nvSpPr>
            <p:cNvPr id="147" name="Freeform 146"/>
            <p:cNvSpPr/>
            <p:nvPr/>
          </p:nvSpPr>
          <p:spPr>
            <a:xfrm>
              <a:off x="4577918" y="1597820"/>
              <a:ext cx="2899101" cy="614940"/>
            </a:xfrm>
            <a:custGeom>
              <a:avLst/>
              <a:gdLst>
                <a:gd name="connsiteX0" fmla="*/ 0 w 4819650"/>
                <a:gd name="connsiteY0" fmla="*/ 972914 h 972914"/>
                <a:gd name="connsiteX1" fmla="*/ 2024062 w 4819650"/>
                <a:gd name="connsiteY1" fmla="*/ 787177 h 972914"/>
                <a:gd name="connsiteX2" fmla="*/ 2990850 w 4819650"/>
                <a:gd name="connsiteY2" fmla="*/ 6127 h 972914"/>
                <a:gd name="connsiteX3" fmla="*/ 3709987 w 4819650"/>
                <a:gd name="connsiteY3" fmla="*/ 434752 h 972914"/>
                <a:gd name="connsiteX4" fmla="*/ 4367212 w 4819650"/>
                <a:gd name="connsiteY4" fmla="*/ 649064 h 972914"/>
                <a:gd name="connsiteX5" fmla="*/ 4819650 w 4819650"/>
                <a:gd name="connsiteY5" fmla="*/ 749077 h 972914"/>
                <a:gd name="connsiteX0" fmla="*/ 0 w 4367212"/>
                <a:gd name="connsiteY0" fmla="*/ 972914 h 972914"/>
                <a:gd name="connsiteX1" fmla="*/ 2024062 w 4367212"/>
                <a:gd name="connsiteY1" fmla="*/ 787177 h 972914"/>
                <a:gd name="connsiteX2" fmla="*/ 2990850 w 4367212"/>
                <a:gd name="connsiteY2" fmla="*/ 6127 h 972914"/>
                <a:gd name="connsiteX3" fmla="*/ 3709987 w 4367212"/>
                <a:gd name="connsiteY3" fmla="*/ 434752 h 972914"/>
                <a:gd name="connsiteX4" fmla="*/ 4367212 w 4367212"/>
                <a:gd name="connsiteY4" fmla="*/ 649064 h 972914"/>
                <a:gd name="connsiteX0" fmla="*/ 0 w 4852987"/>
                <a:gd name="connsiteY0" fmla="*/ 973194 h 973194"/>
                <a:gd name="connsiteX1" fmla="*/ 2024062 w 4852987"/>
                <a:gd name="connsiteY1" fmla="*/ 787457 h 973194"/>
                <a:gd name="connsiteX2" fmla="*/ 2990850 w 4852987"/>
                <a:gd name="connsiteY2" fmla="*/ 6407 h 973194"/>
                <a:gd name="connsiteX3" fmla="*/ 3709987 w 4852987"/>
                <a:gd name="connsiteY3" fmla="*/ 435032 h 973194"/>
                <a:gd name="connsiteX4" fmla="*/ 4852987 w 4852987"/>
                <a:gd name="connsiteY4" fmla="*/ 763644 h 973194"/>
                <a:gd name="connsiteX0" fmla="*/ 0 w 5029199"/>
                <a:gd name="connsiteY0" fmla="*/ 735069 h 828777"/>
                <a:gd name="connsiteX1" fmla="*/ 2200274 w 5029199"/>
                <a:gd name="connsiteY1" fmla="*/ 787457 h 828777"/>
                <a:gd name="connsiteX2" fmla="*/ 3167062 w 5029199"/>
                <a:gd name="connsiteY2" fmla="*/ 6407 h 828777"/>
                <a:gd name="connsiteX3" fmla="*/ 3886199 w 5029199"/>
                <a:gd name="connsiteY3" fmla="*/ 435032 h 828777"/>
                <a:gd name="connsiteX4" fmla="*/ 5029199 w 5029199"/>
                <a:gd name="connsiteY4" fmla="*/ 763644 h 82877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2448 h 1473621"/>
                <a:gd name="connsiteX1" fmla="*/ 2200274 w 5029199"/>
                <a:gd name="connsiteY1" fmla="*/ 1464836 h 1473621"/>
                <a:gd name="connsiteX2" fmla="*/ 2309812 w 5029199"/>
                <a:gd name="connsiteY2" fmla="*/ 1179086 h 1473621"/>
                <a:gd name="connsiteX3" fmla="*/ 2857499 w 5029199"/>
                <a:gd name="connsiteY3" fmla="*/ 17037 h 1473621"/>
                <a:gd name="connsiteX4" fmla="*/ 3167062 w 5029199"/>
                <a:gd name="connsiteY4" fmla="*/ 683786 h 1473621"/>
                <a:gd name="connsiteX5" fmla="*/ 3886199 w 5029199"/>
                <a:gd name="connsiteY5" fmla="*/ 1112411 h 1473621"/>
                <a:gd name="connsiteX6" fmla="*/ 5029199 w 5029199"/>
                <a:gd name="connsiteY6" fmla="*/ 1441023 h 1473621"/>
                <a:gd name="connsiteX0" fmla="*/ 0 w 5029199"/>
                <a:gd name="connsiteY0" fmla="*/ 1412448 h 1483647"/>
                <a:gd name="connsiteX1" fmla="*/ 2200274 w 5029199"/>
                <a:gd name="connsiteY1" fmla="*/ 1464836 h 1483647"/>
                <a:gd name="connsiteX2" fmla="*/ 2728912 w 5029199"/>
                <a:gd name="connsiteY2" fmla="*/ 1331486 h 1483647"/>
                <a:gd name="connsiteX3" fmla="*/ 2857499 w 5029199"/>
                <a:gd name="connsiteY3" fmla="*/ 17037 h 1483647"/>
                <a:gd name="connsiteX4" fmla="*/ 3167062 w 5029199"/>
                <a:gd name="connsiteY4" fmla="*/ 683786 h 1483647"/>
                <a:gd name="connsiteX5" fmla="*/ 3886199 w 5029199"/>
                <a:gd name="connsiteY5" fmla="*/ 1112411 h 1483647"/>
                <a:gd name="connsiteX6" fmla="*/ 5029199 w 5029199"/>
                <a:gd name="connsiteY6" fmla="*/ 1441023 h 148364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3361 h 1441936"/>
                <a:gd name="connsiteX1" fmla="*/ 2271712 w 5029199"/>
                <a:gd name="connsiteY1" fmla="*/ 1241912 h 1441936"/>
                <a:gd name="connsiteX2" fmla="*/ 2857499 w 5029199"/>
                <a:gd name="connsiteY2" fmla="*/ 17950 h 1441936"/>
                <a:gd name="connsiteX3" fmla="*/ 3167062 w 5029199"/>
                <a:gd name="connsiteY3" fmla="*/ 684699 h 1441936"/>
                <a:gd name="connsiteX4" fmla="*/ 3886199 w 5029199"/>
                <a:gd name="connsiteY4" fmla="*/ 1113324 h 1441936"/>
                <a:gd name="connsiteX5" fmla="*/ 5029199 w 5029199"/>
                <a:gd name="connsiteY5" fmla="*/ 1441936 h 1441936"/>
                <a:gd name="connsiteX0" fmla="*/ 0 w 5029199"/>
                <a:gd name="connsiteY0" fmla="*/ 1414789 h 1443364"/>
                <a:gd name="connsiteX1" fmla="*/ 2271712 w 5029199"/>
                <a:gd name="connsiteY1" fmla="*/ 1243340 h 1443364"/>
                <a:gd name="connsiteX2" fmla="*/ 2857499 w 5029199"/>
                <a:gd name="connsiteY2" fmla="*/ 19378 h 1443364"/>
                <a:gd name="connsiteX3" fmla="*/ 3167062 w 5029199"/>
                <a:gd name="connsiteY3" fmla="*/ 686127 h 1443364"/>
                <a:gd name="connsiteX4" fmla="*/ 5029199 w 5029199"/>
                <a:gd name="connsiteY4" fmla="*/ 1443364 h 1443364"/>
                <a:gd name="connsiteX0" fmla="*/ 0 w 5029199"/>
                <a:gd name="connsiteY0" fmla="*/ 1408818 h 1437393"/>
                <a:gd name="connsiteX1" fmla="*/ 2271712 w 5029199"/>
                <a:gd name="connsiteY1" fmla="*/ 1237369 h 1437393"/>
                <a:gd name="connsiteX2" fmla="*/ 2857499 w 5029199"/>
                <a:gd name="connsiteY2" fmla="*/ 13407 h 1437393"/>
                <a:gd name="connsiteX3" fmla="*/ 3609974 w 5029199"/>
                <a:gd name="connsiteY3" fmla="*/ 975431 h 1437393"/>
                <a:gd name="connsiteX4" fmla="*/ 5029199 w 5029199"/>
                <a:gd name="connsiteY4" fmla="*/ 1437393 h 1437393"/>
                <a:gd name="connsiteX0" fmla="*/ 0 w 5029199"/>
                <a:gd name="connsiteY0" fmla="*/ 1407546 h 1436121"/>
                <a:gd name="connsiteX1" fmla="*/ 2271712 w 5029199"/>
                <a:gd name="connsiteY1" fmla="*/ 123609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85962 w 5029199"/>
                <a:gd name="connsiteY1" fmla="*/ 117894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14525 w 5029199"/>
                <a:gd name="connsiteY1" fmla="*/ 1183710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21697 h 1450272"/>
                <a:gd name="connsiteX1" fmla="*/ 1914525 w 5029199"/>
                <a:gd name="connsiteY1" fmla="*/ 1197861 h 1450272"/>
                <a:gd name="connsiteX2" fmla="*/ 2795587 w 5029199"/>
                <a:gd name="connsiteY2" fmla="*/ 11998 h 1450272"/>
                <a:gd name="connsiteX3" fmla="*/ 3552824 w 5029199"/>
                <a:gd name="connsiteY3" fmla="*/ 1088322 h 1450272"/>
                <a:gd name="connsiteX4" fmla="*/ 5029199 w 5029199"/>
                <a:gd name="connsiteY4" fmla="*/ 1450272 h 1450272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4471986"/>
                <a:gd name="connsiteY0" fmla="*/ 1409918 h 1424205"/>
                <a:gd name="connsiteX1" fmla="*/ 1914525 w 4471986"/>
                <a:gd name="connsiteY1" fmla="*/ 1186082 h 1424205"/>
                <a:gd name="connsiteX2" fmla="*/ 2795587 w 4471986"/>
                <a:gd name="connsiteY2" fmla="*/ 219 h 1424205"/>
                <a:gd name="connsiteX3" fmla="*/ 3552824 w 4471986"/>
                <a:gd name="connsiteY3" fmla="*/ 1076543 h 1424205"/>
                <a:gd name="connsiteX4" fmla="*/ 4471986 w 4471986"/>
                <a:gd name="connsiteY4" fmla="*/ 1424205 h 1424205"/>
                <a:gd name="connsiteX0" fmla="*/ 0 w 4471986"/>
                <a:gd name="connsiteY0" fmla="*/ 1409912 h 1424199"/>
                <a:gd name="connsiteX1" fmla="*/ 1914525 w 4471986"/>
                <a:gd name="connsiteY1" fmla="*/ 1186076 h 1424199"/>
                <a:gd name="connsiteX2" fmla="*/ 2795587 w 4471986"/>
                <a:gd name="connsiteY2" fmla="*/ 213 h 1424199"/>
                <a:gd name="connsiteX3" fmla="*/ 3552824 w 4471986"/>
                <a:gd name="connsiteY3" fmla="*/ 1076537 h 1424199"/>
                <a:gd name="connsiteX4" fmla="*/ 3929062 w 4471986"/>
                <a:gd name="connsiteY4" fmla="*/ 1290850 h 1424199"/>
                <a:gd name="connsiteX5" fmla="*/ 4471986 w 4471986"/>
                <a:gd name="connsiteY5" fmla="*/ 1424199 h 1424199"/>
                <a:gd name="connsiteX0" fmla="*/ 0 w 4471986"/>
                <a:gd name="connsiteY0" fmla="*/ 1409917 h 1424204"/>
                <a:gd name="connsiteX1" fmla="*/ 1914525 w 4471986"/>
                <a:gd name="connsiteY1" fmla="*/ 1186081 h 1424204"/>
                <a:gd name="connsiteX2" fmla="*/ 2795587 w 4471986"/>
                <a:gd name="connsiteY2" fmla="*/ 218 h 1424204"/>
                <a:gd name="connsiteX3" fmla="*/ 3552824 w 4471986"/>
                <a:gd name="connsiteY3" fmla="*/ 1076542 h 1424204"/>
                <a:gd name="connsiteX4" fmla="*/ 4471986 w 4471986"/>
                <a:gd name="connsiteY4" fmla="*/ 1424204 h 1424204"/>
                <a:gd name="connsiteX0" fmla="*/ 0 w 4471986"/>
                <a:gd name="connsiteY0" fmla="*/ 1409955 h 1424242"/>
                <a:gd name="connsiteX1" fmla="*/ 1914525 w 4471986"/>
                <a:gd name="connsiteY1" fmla="*/ 1186119 h 1424242"/>
                <a:gd name="connsiteX2" fmla="*/ 2795587 w 4471986"/>
                <a:gd name="connsiteY2" fmla="*/ 256 h 1424242"/>
                <a:gd name="connsiteX3" fmla="*/ 3424236 w 4471986"/>
                <a:gd name="connsiteY3" fmla="*/ 947993 h 1424242"/>
                <a:gd name="connsiteX4" fmla="*/ 4471986 w 4471986"/>
                <a:gd name="connsiteY4" fmla="*/ 1424242 h 1424242"/>
                <a:gd name="connsiteX0" fmla="*/ 0 w 4471986"/>
                <a:gd name="connsiteY0" fmla="*/ 1410043 h 1424330"/>
                <a:gd name="connsiteX1" fmla="*/ 1914525 w 4471986"/>
                <a:gd name="connsiteY1" fmla="*/ 1186207 h 1424330"/>
                <a:gd name="connsiteX2" fmla="*/ 2795587 w 4471986"/>
                <a:gd name="connsiteY2" fmla="*/ 344 h 1424330"/>
                <a:gd name="connsiteX3" fmla="*/ 3424236 w 4471986"/>
                <a:gd name="connsiteY3" fmla="*/ 948081 h 1424330"/>
                <a:gd name="connsiteX4" fmla="*/ 4471986 w 4471986"/>
                <a:gd name="connsiteY4" fmla="*/ 1424330 h 1424330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12895 h 1427182"/>
                <a:gd name="connsiteX1" fmla="*/ 1552576 w 4471986"/>
                <a:gd name="connsiteY1" fmla="*/ 1240372 h 1427182"/>
                <a:gd name="connsiteX2" fmla="*/ 2795587 w 4471986"/>
                <a:gd name="connsiteY2" fmla="*/ 3196 h 1427182"/>
                <a:gd name="connsiteX3" fmla="*/ 3424236 w 4471986"/>
                <a:gd name="connsiteY3" fmla="*/ 950933 h 1427182"/>
                <a:gd name="connsiteX4" fmla="*/ 4471986 w 4471986"/>
                <a:gd name="connsiteY4" fmla="*/ 1427182 h 1427182"/>
                <a:gd name="connsiteX0" fmla="*/ 0 w 4471986"/>
                <a:gd name="connsiteY0" fmla="*/ 1409849 h 1424136"/>
                <a:gd name="connsiteX1" fmla="*/ 1552576 w 4471986"/>
                <a:gd name="connsiteY1" fmla="*/ 1237326 h 1424136"/>
                <a:gd name="connsiteX2" fmla="*/ 2795587 w 4471986"/>
                <a:gd name="connsiteY2" fmla="*/ 150 h 1424136"/>
                <a:gd name="connsiteX3" fmla="*/ 3424236 w 4471986"/>
                <a:gd name="connsiteY3" fmla="*/ 947887 h 1424136"/>
                <a:gd name="connsiteX4" fmla="*/ 4471986 w 4471986"/>
                <a:gd name="connsiteY4" fmla="*/ 1424136 h 1424136"/>
                <a:gd name="connsiteX0" fmla="*/ 0 w 4471986"/>
                <a:gd name="connsiteY0" fmla="*/ 1543582 h 1557869"/>
                <a:gd name="connsiteX1" fmla="*/ 1552576 w 4471986"/>
                <a:gd name="connsiteY1" fmla="*/ 1371059 h 1557869"/>
                <a:gd name="connsiteX2" fmla="*/ 2795587 w 4471986"/>
                <a:gd name="connsiteY2" fmla="*/ 133883 h 1557869"/>
                <a:gd name="connsiteX3" fmla="*/ 3252290 w 4471986"/>
                <a:gd name="connsiteY3" fmla="*/ 140266 h 1557869"/>
                <a:gd name="connsiteX4" fmla="*/ 3424236 w 4471986"/>
                <a:gd name="connsiteY4" fmla="*/ 1081620 h 1557869"/>
                <a:gd name="connsiteX5" fmla="*/ 4471986 w 4471986"/>
                <a:gd name="connsiteY5" fmla="*/ 1557869 h 1557869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795587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519362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09707 h 1423994"/>
                <a:gd name="connsiteX1" fmla="*/ 1552576 w 4471986"/>
                <a:gd name="connsiteY1" fmla="*/ 1237184 h 1423994"/>
                <a:gd name="connsiteX2" fmla="*/ 2519362 w 4471986"/>
                <a:gd name="connsiteY2" fmla="*/ 8 h 1423994"/>
                <a:gd name="connsiteX3" fmla="*/ 3424236 w 4471986"/>
                <a:gd name="connsiteY3" fmla="*/ 947745 h 1423994"/>
                <a:gd name="connsiteX4" fmla="*/ 4471986 w 4471986"/>
                <a:gd name="connsiteY4" fmla="*/ 1423994 h 1423994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10259 h 1424546"/>
                <a:gd name="connsiteX1" fmla="*/ 1552576 w 4471986"/>
                <a:gd name="connsiteY1" fmla="*/ 1237736 h 1424546"/>
                <a:gd name="connsiteX2" fmla="*/ 2519362 w 4471986"/>
                <a:gd name="connsiteY2" fmla="*/ 560 h 1424546"/>
                <a:gd name="connsiteX3" fmla="*/ 3348036 w 4471986"/>
                <a:gd name="connsiteY3" fmla="*/ 1082994 h 1424546"/>
                <a:gd name="connsiteX4" fmla="*/ 4471986 w 4471986"/>
                <a:gd name="connsiteY4" fmla="*/ 1424546 h 142454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09870 h 1424157"/>
                <a:gd name="connsiteX1" fmla="*/ 1552576 w 4471986"/>
                <a:gd name="connsiteY1" fmla="*/ 1237347 h 1424157"/>
                <a:gd name="connsiteX2" fmla="*/ 2519362 w 4471986"/>
                <a:gd name="connsiteY2" fmla="*/ 171 h 1424157"/>
                <a:gd name="connsiteX3" fmla="*/ 3643312 w 4471986"/>
                <a:gd name="connsiteY3" fmla="*/ 1146747 h 1424157"/>
                <a:gd name="connsiteX4" fmla="*/ 4471986 w 4471986"/>
                <a:gd name="connsiteY4" fmla="*/ 1424157 h 1424157"/>
                <a:gd name="connsiteX0" fmla="*/ 0 w 4471986"/>
                <a:gd name="connsiteY0" fmla="*/ 1409878 h 1424165"/>
                <a:gd name="connsiteX1" fmla="*/ 1552576 w 4471986"/>
                <a:gd name="connsiteY1" fmla="*/ 1237355 h 1424165"/>
                <a:gd name="connsiteX2" fmla="*/ 2519362 w 4471986"/>
                <a:gd name="connsiteY2" fmla="*/ 179 h 1424165"/>
                <a:gd name="connsiteX3" fmla="*/ 3643312 w 4471986"/>
                <a:gd name="connsiteY3" fmla="*/ 1146755 h 1424165"/>
                <a:gd name="connsiteX4" fmla="*/ 3976190 w 4471986"/>
                <a:gd name="connsiteY4" fmla="*/ 1302219 h 1424165"/>
                <a:gd name="connsiteX5" fmla="*/ 4471986 w 4471986"/>
                <a:gd name="connsiteY5" fmla="*/ 1424165 h 1424165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519362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564603 w 4471986"/>
                <a:gd name="connsiteY1" fmla="*/ 1397586 h 1424168"/>
                <a:gd name="connsiteX2" fmla="*/ 1552576 w 4471986"/>
                <a:gd name="connsiteY2" fmla="*/ 1237358 h 1424168"/>
                <a:gd name="connsiteX3" fmla="*/ 2659608 w 4471986"/>
                <a:gd name="connsiteY3" fmla="*/ 182 h 1424168"/>
                <a:gd name="connsiteX4" fmla="*/ 3643312 w 4471986"/>
                <a:gd name="connsiteY4" fmla="*/ 1146758 h 1424168"/>
                <a:gd name="connsiteX5" fmla="*/ 4471986 w 4471986"/>
                <a:gd name="connsiteY5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6155734 w 10063117"/>
                <a:gd name="connsiteY2" fmla="*/ 1397586 h 1424168"/>
                <a:gd name="connsiteX3" fmla="*/ 7143707 w 10063117"/>
                <a:gd name="connsiteY3" fmla="*/ 1237358 h 1424168"/>
                <a:gd name="connsiteX4" fmla="*/ 8250739 w 10063117"/>
                <a:gd name="connsiteY4" fmla="*/ 182 h 1424168"/>
                <a:gd name="connsiteX5" fmla="*/ 9234443 w 10063117"/>
                <a:gd name="connsiteY5" fmla="*/ 1146758 h 1424168"/>
                <a:gd name="connsiteX6" fmla="*/ 10063117 w 10063117"/>
                <a:gd name="connsiteY6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3447717 w 10063117"/>
                <a:gd name="connsiteY2" fmla="*/ 1409989 h 1424168"/>
                <a:gd name="connsiteX3" fmla="*/ 6155734 w 10063117"/>
                <a:gd name="connsiteY3" fmla="*/ 1397586 h 1424168"/>
                <a:gd name="connsiteX4" fmla="*/ 7143707 w 10063117"/>
                <a:gd name="connsiteY4" fmla="*/ 1237358 h 1424168"/>
                <a:gd name="connsiteX5" fmla="*/ 8250739 w 10063117"/>
                <a:gd name="connsiteY5" fmla="*/ 182 h 1424168"/>
                <a:gd name="connsiteX6" fmla="*/ 9234443 w 10063117"/>
                <a:gd name="connsiteY6" fmla="*/ 1146758 h 1424168"/>
                <a:gd name="connsiteX7" fmla="*/ 10063117 w 10063117"/>
                <a:gd name="connsiteY7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6155734 w 10063117"/>
                <a:gd name="connsiteY2" fmla="*/ 1397586 h 1424168"/>
                <a:gd name="connsiteX3" fmla="*/ 7143707 w 10063117"/>
                <a:gd name="connsiteY3" fmla="*/ 1237358 h 1424168"/>
                <a:gd name="connsiteX4" fmla="*/ 8250739 w 10063117"/>
                <a:gd name="connsiteY4" fmla="*/ 182 h 1424168"/>
                <a:gd name="connsiteX5" fmla="*/ 9234443 w 10063117"/>
                <a:gd name="connsiteY5" fmla="*/ 1146758 h 1424168"/>
                <a:gd name="connsiteX6" fmla="*/ 10063117 w 10063117"/>
                <a:gd name="connsiteY6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7143707 w 10063117"/>
                <a:gd name="connsiteY2" fmla="*/ 1237358 h 1424168"/>
                <a:gd name="connsiteX3" fmla="*/ 8250739 w 10063117"/>
                <a:gd name="connsiteY3" fmla="*/ 182 h 1424168"/>
                <a:gd name="connsiteX4" fmla="*/ 9234443 w 10063117"/>
                <a:gd name="connsiteY4" fmla="*/ 1146758 h 1424168"/>
                <a:gd name="connsiteX5" fmla="*/ 10063117 w 10063117"/>
                <a:gd name="connsiteY5" fmla="*/ 1424168 h 1424168"/>
                <a:gd name="connsiteX0" fmla="*/ 3335172 w 7807158"/>
                <a:gd name="connsiteY0" fmla="*/ 1409881 h 1424168"/>
                <a:gd name="connsiteX1" fmla="*/ 1878 w 7807158"/>
                <a:gd name="connsiteY1" fmla="*/ 1130905 h 1424168"/>
                <a:gd name="connsiteX2" fmla="*/ 4887748 w 7807158"/>
                <a:gd name="connsiteY2" fmla="*/ 1237358 h 1424168"/>
                <a:gd name="connsiteX3" fmla="*/ 5994780 w 7807158"/>
                <a:gd name="connsiteY3" fmla="*/ 182 h 1424168"/>
                <a:gd name="connsiteX4" fmla="*/ 6978484 w 7807158"/>
                <a:gd name="connsiteY4" fmla="*/ 1146758 h 1424168"/>
                <a:gd name="connsiteX5" fmla="*/ 7807158 w 7807158"/>
                <a:gd name="connsiteY5" fmla="*/ 1424168 h 1424168"/>
                <a:gd name="connsiteX0" fmla="*/ 0 w 9970088"/>
                <a:gd name="connsiteY0" fmla="*/ 1434691 h 1434691"/>
                <a:gd name="connsiteX1" fmla="*/ 2164808 w 9970088"/>
                <a:gd name="connsiteY1" fmla="*/ 1130905 h 1434691"/>
                <a:gd name="connsiteX2" fmla="*/ 7050678 w 9970088"/>
                <a:gd name="connsiteY2" fmla="*/ 1237358 h 1434691"/>
                <a:gd name="connsiteX3" fmla="*/ 8157710 w 9970088"/>
                <a:gd name="connsiteY3" fmla="*/ 182 h 1434691"/>
                <a:gd name="connsiteX4" fmla="*/ 9141414 w 9970088"/>
                <a:gd name="connsiteY4" fmla="*/ 1146758 h 1434691"/>
                <a:gd name="connsiteX5" fmla="*/ 9970088 w 9970088"/>
                <a:gd name="connsiteY5" fmla="*/ 1424168 h 1434691"/>
                <a:gd name="connsiteX0" fmla="*/ 0 w 9970088"/>
                <a:gd name="connsiteY0" fmla="*/ 1434691 h 1435083"/>
                <a:gd name="connsiteX1" fmla="*/ 2164808 w 9970088"/>
                <a:gd name="connsiteY1" fmla="*/ 1130905 h 1435083"/>
                <a:gd name="connsiteX2" fmla="*/ 4831791 w 9970088"/>
                <a:gd name="connsiteY2" fmla="*/ 1422394 h 1435083"/>
                <a:gd name="connsiteX3" fmla="*/ 7050678 w 9970088"/>
                <a:gd name="connsiteY3" fmla="*/ 1237358 h 1435083"/>
                <a:gd name="connsiteX4" fmla="*/ 8157710 w 9970088"/>
                <a:gd name="connsiteY4" fmla="*/ 182 h 1435083"/>
                <a:gd name="connsiteX5" fmla="*/ 9141414 w 9970088"/>
                <a:gd name="connsiteY5" fmla="*/ 1146758 h 1435083"/>
                <a:gd name="connsiteX6" fmla="*/ 9970088 w 9970088"/>
                <a:gd name="connsiteY6" fmla="*/ 1424168 h 1435083"/>
                <a:gd name="connsiteX0" fmla="*/ 0 w 9970088"/>
                <a:gd name="connsiteY0" fmla="*/ 1434691 h 1434691"/>
                <a:gd name="connsiteX1" fmla="*/ 2164808 w 9970088"/>
                <a:gd name="connsiteY1" fmla="*/ 1130905 h 1434691"/>
                <a:gd name="connsiteX2" fmla="*/ 7050678 w 9970088"/>
                <a:gd name="connsiteY2" fmla="*/ 1237358 h 1434691"/>
                <a:gd name="connsiteX3" fmla="*/ 8157710 w 9970088"/>
                <a:gd name="connsiteY3" fmla="*/ 182 h 1434691"/>
                <a:gd name="connsiteX4" fmla="*/ 9141414 w 9970088"/>
                <a:gd name="connsiteY4" fmla="*/ 1146758 h 1434691"/>
                <a:gd name="connsiteX5" fmla="*/ 9970088 w 9970088"/>
                <a:gd name="connsiteY5" fmla="*/ 1424168 h 1434691"/>
                <a:gd name="connsiteX0" fmla="*/ 0 w 9970088"/>
                <a:gd name="connsiteY0" fmla="*/ 1434691 h 1441269"/>
                <a:gd name="connsiteX1" fmla="*/ 5529308 w 9970088"/>
                <a:gd name="connsiteY1" fmla="*/ 1441001 h 1441269"/>
                <a:gd name="connsiteX2" fmla="*/ 7050678 w 9970088"/>
                <a:gd name="connsiteY2" fmla="*/ 1237358 h 1441269"/>
                <a:gd name="connsiteX3" fmla="*/ 8157710 w 9970088"/>
                <a:gd name="connsiteY3" fmla="*/ 182 h 1441269"/>
                <a:gd name="connsiteX4" fmla="*/ 9141414 w 9970088"/>
                <a:gd name="connsiteY4" fmla="*/ 1146758 h 1441269"/>
                <a:gd name="connsiteX5" fmla="*/ 9970088 w 9970088"/>
                <a:gd name="connsiteY5" fmla="*/ 1424168 h 1441269"/>
                <a:gd name="connsiteX0" fmla="*/ 0 w 22238225"/>
                <a:gd name="connsiteY0" fmla="*/ 1434691 h 1441269"/>
                <a:gd name="connsiteX1" fmla="*/ 5529308 w 22238225"/>
                <a:gd name="connsiteY1" fmla="*/ 1441001 h 1441269"/>
                <a:gd name="connsiteX2" fmla="*/ 7050678 w 22238225"/>
                <a:gd name="connsiteY2" fmla="*/ 1237358 h 1441269"/>
                <a:gd name="connsiteX3" fmla="*/ 8157710 w 22238225"/>
                <a:gd name="connsiteY3" fmla="*/ 182 h 1441269"/>
                <a:gd name="connsiteX4" fmla="*/ 9141414 w 22238225"/>
                <a:gd name="connsiteY4" fmla="*/ 1146758 h 1441269"/>
                <a:gd name="connsiteX5" fmla="*/ 22238225 w 22238225"/>
                <a:gd name="connsiteY5" fmla="*/ 1436573 h 1441269"/>
                <a:gd name="connsiteX0" fmla="*/ 0 w 22238225"/>
                <a:gd name="connsiteY0" fmla="*/ 1434691 h 1441269"/>
                <a:gd name="connsiteX1" fmla="*/ 5529308 w 22238225"/>
                <a:gd name="connsiteY1" fmla="*/ 1441001 h 1441269"/>
                <a:gd name="connsiteX2" fmla="*/ 7050678 w 22238225"/>
                <a:gd name="connsiteY2" fmla="*/ 1237358 h 1441269"/>
                <a:gd name="connsiteX3" fmla="*/ 8157710 w 22238225"/>
                <a:gd name="connsiteY3" fmla="*/ 182 h 1441269"/>
                <a:gd name="connsiteX4" fmla="*/ 9141414 w 22238225"/>
                <a:gd name="connsiteY4" fmla="*/ 1146758 h 1441269"/>
                <a:gd name="connsiteX5" fmla="*/ 11232566 w 22238225"/>
                <a:gd name="connsiteY5" fmla="*/ 1397584 h 1441269"/>
                <a:gd name="connsiteX6" fmla="*/ 22238225 w 22238225"/>
                <a:gd name="connsiteY6" fmla="*/ 1436573 h 1441269"/>
                <a:gd name="connsiteX0" fmla="*/ 0 w 45010204"/>
                <a:gd name="connsiteY0" fmla="*/ 1434691 h 1442776"/>
                <a:gd name="connsiteX1" fmla="*/ 5529308 w 45010204"/>
                <a:gd name="connsiteY1" fmla="*/ 1441001 h 1442776"/>
                <a:gd name="connsiteX2" fmla="*/ 7050678 w 45010204"/>
                <a:gd name="connsiteY2" fmla="*/ 1237358 h 1442776"/>
                <a:gd name="connsiteX3" fmla="*/ 8157710 w 45010204"/>
                <a:gd name="connsiteY3" fmla="*/ 182 h 1442776"/>
                <a:gd name="connsiteX4" fmla="*/ 9141414 w 45010204"/>
                <a:gd name="connsiteY4" fmla="*/ 1146758 h 1442776"/>
                <a:gd name="connsiteX5" fmla="*/ 11232566 w 45010204"/>
                <a:gd name="connsiteY5" fmla="*/ 1397584 h 1442776"/>
                <a:gd name="connsiteX6" fmla="*/ 45010204 w 45010204"/>
                <a:gd name="connsiteY6" fmla="*/ 1442776 h 1442776"/>
                <a:gd name="connsiteX0" fmla="*/ 0 w 45010204"/>
                <a:gd name="connsiteY0" fmla="*/ 1434682 h 1442767"/>
                <a:gd name="connsiteX1" fmla="*/ 5529308 w 45010204"/>
                <a:gd name="connsiteY1" fmla="*/ 1440992 h 1442767"/>
                <a:gd name="connsiteX2" fmla="*/ 7050678 w 45010204"/>
                <a:gd name="connsiteY2" fmla="*/ 1237349 h 1442767"/>
                <a:gd name="connsiteX3" fmla="*/ 8157710 w 45010204"/>
                <a:gd name="connsiteY3" fmla="*/ 173 h 1442767"/>
                <a:gd name="connsiteX4" fmla="*/ 9141414 w 45010204"/>
                <a:gd name="connsiteY4" fmla="*/ 1146749 h 1442767"/>
                <a:gd name="connsiteX5" fmla="*/ 11232566 w 45010204"/>
                <a:gd name="connsiteY5" fmla="*/ 1397575 h 1442767"/>
                <a:gd name="connsiteX6" fmla="*/ 45010204 w 45010204"/>
                <a:gd name="connsiteY6" fmla="*/ 1442767 h 1442767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10204" h="1443105">
                  <a:moveTo>
                    <a:pt x="0" y="1435020"/>
                  </a:moveTo>
                  <a:cubicBezTo>
                    <a:pt x="53071" y="1432971"/>
                    <a:pt x="5435208" y="1443379"/>
                    <a:pt x="5529308" y="1441330"/>
                  </a:cubicBezTo>
                  <a:cubicBezTo>
                    <a:pt x="6704421" y="1408441"/>
                    <a:pt x="6612611" y="1477823"/>
                    <a:pt x="7050678" y="1237687"/>
                  </a:cubicBezTo>
                  <a:cubicBezTo>
                    <a:pt x="7488745" y="997551"/>
                    <a:pt x="7460729" y="-26193"/>
                    <a:pt x="8157710" y="511"/>
                  </a:cubicBezTo>
                  <a:cubicBezTo>
                    <a:pt x="8854691" y="27215"/>
                    <a:pt x="8906323" y="1188491"/>
                    <a:pt x="11232566" y="1397913"/>
                  </a:cubicBezTo>
                  <a:cubicBezTo>
                    <a:pt x="13415368" y="1446216"/>
                    <a:pt x="43435787" y="1420068"/>
                    <a:pt x="45010204" y="1443105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572000" y="1988800"/>
              <a:ext cx="50407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Signal</a:t>
              </a:r>
            </a:p>
          </p:txBody>
        </p:sp>
      </p:grpSp>
      <p:sp>
        <p:nvSpPr>
          <p:cNvPr id="181" name="Line Callout 1 (Accent Bar) 180"/>
          <p:cNvSpPr/>
          <p:nvPr/>
        </p:nvSpPr>
        <p:spPr>
          <a:xfrm>
            <a:off x="5796740" y="620610"/>
            <a:ext cx="2335687" cy="576000"/>
          </a:xfrm>
          <a:prstGeom prst="accentCallout1">
            <a:avLst>
              <a:gd name="adj1" fmla="val 49578"/>
              <a:gd name="adj2" fmla="val -829"/>
              <a:gd name="adj3" fmla="val 111596"/>
              <a:gd name="adj4" fmla="val -3731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Signal can be due to an actual particle hitting the pixel (background included) or to the pixel noise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07380" y="5517949"/>
            <a:ext cx="8928100" cy="1007481"/>
          </a:xfrm>
          <a:prstGeom prst="rect">
            <a:avLst/>
          </a:prstGeom>
          <a:noFill/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>
              <a:spcAft>
                <a:spcPts val="600"/>
              </a:spcAft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Slow shaping time acts as an analogue memory buffering the signal until the arrival of the trigger (time over threshold of about 5 µs on average). Whichever signal over threshold during the </a:t>
            </a:r>
            <a:r>
              <a:rPr lang="en-US" sz="20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windows is latched into the pixel buffer.</a:t>
            </a:r>
          </a:p>
        </p:txBody>
      </p:sp>
      <p:sp>
        <p:nvSpPr>
          <p:cNvPr id="55" name="Line Callout 1 (Accent Bar) 54"/>
          <p:cNvSpPr/>
          <p:nvPr/>
        </p:nvSpPr>
        <p:spPr>
          <a:xfrm>
            <a:off x="7380390" y="1564670"/>
            <a:ext cx="1368190" cy="792000"/>
          </a:xfrm>
          <a:prstGeom prst="accentCallout1">
            <a:avLst>
              <a:gd name="adj1" fmla="val 49578"/>
              <a:gd name="adj2" fmla="val -829"/>
              <a:gd name="adj3" fmla="val 81333"/>
              <a:gd name="adj4" fmla="val -9646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Analog “slow” shaping time (µs order) saves power.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Called “pulse length”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211950" y="4365160"/>
            <a:ext cx="2880970" cy="504040"/>
            <a:chOff x="4571430" y="4365130"/>
            <a:chExt cx="2880970" cy="504040"/>
          </a:xfrm>
        </p:grpSpPr>
        <p:grpSp>
          <p:nvGrpSpPr>
            <p:cNvPr id="57" name="Group 56"/>
            <p:cNvGrpSpPr/>
            <p:nvPr/>
          </p:nvGrpSpPr>
          <p:grpSpPr>
            <a:xfrm>
              <a:off x="4571430" y="4365130"/>
              <a:ext cx="2880970" cy="504000"/>
              <a:chOff x="5089038" y="1988800"/>
              <a:chExt cx="2700910" cy="72010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V="1">
                <a:off x="5089038" y="2708830"/>
                <a:ext cx="1215703" cy="7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304741" y="1988800"/>
                <a:ext cx="0" cy="72010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6709263" y="1988800"/>
                <a:ext cx="0" cy="72010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6304741" y="1988800"/>
                <a:ext cx="404522" cy="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709263" y="2708829"/>
                <a:ext cx="1080685" cy="71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4572000" y="4653170"/>
              <a:ext cx="115201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Latch set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547580" y="443714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memory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475570" y="450915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buffer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7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16" t="12599" r="24989" b="7599"/>
          <a:stretch/>
        </p:blipFill>
        <p:spPr>
          <a:xfrm>
            <a:off x="4067930" y="692620"/>
            <a:ext cx="4842355" cy="4279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ALICE/ITS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distribution to FEE for ITS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92620"/>
            <a:ext cx="3744520" cy="59045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ITS is a </a:t>
            </a:r>
            <a:r>
              <a:rPr lang="en-US" sz="2000" i="1" dirty="0" smtClean="0">
                <a:latin typeface="Calibri Light" panose="020F0302020204030204" pitchFamily="34" charset="0"/>
              </a:rPr>
              <a:t>type II </a:t>
            </a:r>
            <a:r>
              <a:rPr lang="en-US" sz="2000" dirty="0" smtClean="0">
                <a:latin typeface="Calibri Light" panose="020F0302020204030204" pitchFamily="34" charset="0"/>
              </a:rPr>
              <a:t>detector.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Triggers are distributed to the ITS FEE (Readout Unit) directly from the LTU using the GBT protocol.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</a:endParaRP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 Light" panose="020F0302020204030204" pitchFamily="34" charset="0"/>
              </a:rPr>
              <a:t>Type I </a:t>
            </a:r>
            <a:r>
              <a:rPr lang="en-US" sz="2000" dirty="0" smtClean="0">
                <a:latin typeface="Calibri Light" panose="020F0302020204030204" pitchFamily="34" charset="0"/>
              </a:rPr>
              <a:t>detectors: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Option would be to distribute triggers via the CRU over PON and GBT.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 Light" panose="020F0302020204030204" pitchFamily="34" charset="0"/>
              </a:rPr>
              <a:t>This would add a latency of minimum 300 ns.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080" y="2852920"/>
            <a:ext cx="720100" cy="1008140"/>
          </a:xfrm>
          <a:prstGeom prst="rect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Box 5"/>
          <p:cNvSpPr txBox="1"/>
          <p:nvPr/>
        </p:nvSpPr>
        <p:spPr>
          <a:xfrm>
            <a:off x="5459662" y="2852920"/>
            <a:ext cx="624548" cy="297562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nb-NO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ITS</a:t>
            </a:r>
          </a:p>
        </p:txBody>
      </p:sp>
    </p:spTree>
    <p:extLst>
      <p:ext uri="{BB962C8B-B14F-4D97-AF65-F5344CB8AC3E}">
        <p14:creationId xmlns:p14="http://schemas.microsoft.com/office/powerpoint/2010/main" val="15576685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950" y="548418"/>
            <a:ext cx="8928100" cy="2736850"/>
          </a:xfrm>
          <a:prstGeom prst="rect">
            <a:avLst/>
          </a:prstGeom>
        </p:spPr>
        <p:txBody>
          <a:bodyPr/>
          <a:lstStyle/>
          <a:p>
            <a:pPr marL="176213" lvl="0" indent="-176213">
              <a:spcBef>
                <a:spcPts val="0"/>
              </a:spcBef>
            </a:pP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Latency </a:t>
            </a:r>
            <a:r>
              <a:rPr lang="en-US" sz="2000" dirty="0">
                <a:solidFill>
                  <a:srgbClr val="3F3F3F"/>
                </a:solidFill>
                <a:latin typeface="Calibri Light" panose="020F0302020204030204" pitchFamily="34" charset="0"/>
              </a:rPr>
              <a:t>estimation for </a:t>
            </a:r>
            <a:r>
              <a:rPr lang="en-US" sz="2000" dirty="0">
                <a:solidFill>
                  <a:srgbClr val="FF00FF"/>
                </a:solidFill>
                <a:latin typeface="Calibri Light" panose="020F0302020204030204" pitchFamily="34" charset="0"/>
              </a:rPr>
              <a:t>LM trigger</a:t>
            </a:r>
            <a:r>
              <a:rPr lang="en-US" sz="2000" dirty="0">
                <a:solidFill>
                  <a:srgbClr val="3F3F3F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/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L0 trigger</a:t>
            </a: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:</a:t>
            </a:r>
            <a:endParaRPr lang="en-US" sz="2000" dirty="0">
              <a:solidFill>
                <a:srgbClr val="3F3F3F"/>
              </a:solidFill>
              <a:latin typeface="Calibri Light" panose="020F0302020204030204" pitchFamily="34" charset="0"/>
            </a:endParaRPr>
          </a:p>
          <a:p>
            <a:pPr marL="176212" lvl="0" indent="0">
              <a:spcBef>
                <a:spcPts val="0"/>
              </a:spcBef>
              <a:buNone/>
            </a:pPr>
            <a:endParaRPr lang="en-US" sz="2000" dirty="0">
              <a:solidFill>
                <a:srgbClr val="3F3F3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ALICE Timing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trigger detailed latency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16020" y="4032663"/>
            <a:ext cx="3816530" cy="360050"/>
            <a:chOff x="1547580" y="5373270"/>
            <a:chExt cx="3816530" cy="36005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47580" y="5373270"/>
              <a:ext cx="50407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123660" y="5445280"/>
              <a:ext cx="3240450" cy="28804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We therefore go with the LM trigger!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835620" y="5589300"/>
              <a:ext cx="21603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835620" y="5373270"/>
              <a:ext cx="0" cy="21603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06349"/>
              </p:ext>
            </p:extLst>
          </p:nvPr>
        </p:nvGraphicFramePr>
        <p:xfrm>
          <a:off x="395420" y="1124680"/>
          <a:ext cx="7978200" cy="289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600">
                  <a:extLst>
                    <a:ext uri="{9D8B030D-6E8A-4147-A177-3AD203B41FA5}">
                      <a16:colId xmlns="" xmlns:a16="http://schemas.microsoft.com/office/drawing/2014/main" val="1777076348"/>
                    </a:ext>
                  </a:extLst>
                </a:gridCol>
                <a:gridCol w="1872260">
                  <a:extLst>
                    <a:ext uri="{9D8B030D-6E8A-4147-A177-3AD203B41FA5}">
                      <a16:colId xmlns="" xmlns:a16="http://schemas.microsoft.com/office/drawing/2014/main" val="2613375252"/>
                    </a:ext>
                  </a:extLst>
                </a:gridCol>
                <a:gridCol w="1785340">
                  <a:extLst>
                    <a:ext uri="{9D8B030D-6E8A-4147-A177-3AD203B41FA5}">
                      <a16:colId xmlns="" xmlns:a16="http://schemas.microsoft.com/office/drawing/2014/main" val="2557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LM trigger [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L0 trigger [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4080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b="1" dirty="0" smtClean="0"/>
                        <a:t>Trigger inputs at CTP</a:t>
                      </a:r>
                      <a:endParaRPr lang="nb-N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rgbClr val="FF66FF"/>
                          </a:solidFill>
                        </a:rPr>
                        <a:t>425</a:t>
                      </a:r>
                      <a:endParaRPr lang="nb-NO" sz="1400" b="1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1200</a:t>
                      </a:r>
                      <a:endParaRPr lang="nb-NO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374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CTP </a:t>
                      </a:r>
                      <a:r>
                        <a:rPr lang="nb-NO" sz="1400" dirty="0" err="1" smtClean="0"/>
                        <a:t>processing</a:t>
                      </a:r>
                      <a:r>
                        <a:rPr lang="nb-NO" sz="1400" dirty="0" smtClean="0"/>
                        <a:t> +</a:t>
                      </a:r>
                      <a:r>
                        <a:rPr lang="nb-NO" sz="1400" baseline="0" dirty="0" smtClean="0"/>
                        <a:t> </a:t>
                      </a:r>
                      <a:r>
                        <a:rPr lang="nb-NO" sz="1400" baseline="0" dirty="0" err="1" smtClean="0"/>
                        <a:t>Low</a:t>
                      </a:r>
                      <a:r>
                        <a:rPr lang="nb-NO" sz="1400" baseline="0" dirty="0" smtClean="0"/>
                        <a:t> </a:t>
                      </a:r>
                      <a:r>
                        <a:rPr lang="nb-NO" sz="1400" baseline="0" dirty="0" err="1" smtClean="0"/>
                        <a:t>latency</a:t>
                      </a:r>
                      <a:r>
                        <a:rPr lang="nb-NO" sz="1400" baseline="0" dirty="0" smtClean="0"/>
                        <a:t> + LTU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100 + 65 + 25 = 190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 + 65 + 25 = 190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7818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GBT downstream latencies (using Kintex-7 FPGA)  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190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190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060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Optical fibers (35 m long) from CTP to the readout electronic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175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175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8129161"/>
                  </a:ext>
                </a:extLst>
              </a:tr>
              <a:tr h="518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 cables from the readout module to detector 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250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250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5728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b="1" dirty="0" smtClean="0"/>
                        <a:t>Total</a:t>
                      </a:r>
                      <a:endParaRPr lang="nb-N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rgbClr val="FF66FF"/>
                          </a:solidFill>
                        </a:rPr>
                        <a:t>1230</a:t>
                      </a:r>
                      <a:endParaRPr lang="nb-NO" sz="1400" b="1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2005</a:t>
                      </a:r>
                      <a:endParaRPr lang="nb-NO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344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8287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07380" y="4365130"/>
            <a:ext cx="8928100" cy="223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Event rate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average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number of interactions per second, Poisson distributed. Design goal is 100 kHz Pb-Pb collisions and 400 kHz p-p collisions.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Background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QED interactions, depends linearly to the beam intensity and on integration time. It significantly affects the inner layers only.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Noise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–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electronic pixel noise (thermal, RTS, etc.), generates fake pixel hits. 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Trigger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all pixels with a signal over threshold during the strobe window (due to an event, background, noise, etc.) store an hit into their buffer.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sensor operations (</a:t>
            </a:r>
            <a:r>
              <a:rPr lang="en-US" sz="2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triggered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7380" y="3861090"/>
            <a:ext cx="89281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380" y="3861060"/>
            <a:ext cx="9144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059890" y="62064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44010" y="62061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</a:t>
            </a:r>
            <a:r>
              <a:rPr lang="en-US" sz="1200" b="1" dirty="0">
                <a:solidFill>
                  <a:schemeClr val="tx2"/>
                </a:solidFill>
              </a:rPr>
              <a:t>2</a:t>
            </a:r>
            <a:endParaRPr lang="en-US" sz="1200" b="1" dirty="0" smtClean="0">
              <a:solidFill>
                <a:schemeClr val="tx2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020440" y="62097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380" y="1268700"/>
            <a:ext cx="8926960" cy="648090"/>
            <a:chOff x="107380" y="1268700"/>
            <a:chExt cx="8926960" cy="648090"/>
          </a:xfrm>
        </p:grpSpPr>
        <p:sp>
          <p:nvSpPr>
            <p:cNvPr id="55" name="Rectangle 54"/>
            <p:cNvSpPr/>
            <p:nvPr/>
          </p:nvSpPr>
          <p:spPr>
            <a:xfrm>
              <a:off x="107380" y="1268819"/>
              <a:ext cx="8926960" cy="64797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77175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33" name="TextBox 13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n+1</a:t>
                  </a: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5" name="Group 134"/>
            <p:cNvGrpSpPr/>
            <p:nvPr/>
          </p:nvGrpSpPr>
          <p:grpSpPr>
            <a:xfrm>
              <a:off x="435597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38" name="TextBox 13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n+2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/>
            <p:cNvGrpSpPr/>
            <p:nvPr/>
          </p:nvGrpSpPr>
          <p:grpSpPr>
            <a:xfrm>
              <a:off x="673230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53" name="TextBox 15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n+5</a:t>
                  </a: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323410" y="1268701"/>
              <a:ext cx="576080" cy="648089"/>
              <a:chOff x="323410" y="1052670"/>
              <a:chExt cx="576080" cy="64808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n-1</a:t>
                  </a: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7" name="Group 106"/>
            <p:cNvGrpSpPr/>
            <p:nvPr/>
          </p:nvGrpSpPr>
          <p:grpSpPr>
            <a:xfrm>
              <a:off x="125954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10" name="TextBox 109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</a:t>
                  </a: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0" name="Group 139"/>
            <p:cNvGrpSpPr/>
            <p:nvPr/>
          </p:nvGrpSpPr>
          <p:grpSpPr>
            <a:xfrm>
              <a:off x="514808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oup 14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43" name="TextBox 14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n+3</a:t>
                  </a: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5" name="Group 144"/>
            <p:cNvGrpSpPr/>
            <p:nvPr/>
          </p:nvGrpSpPr>
          <p:grpSpPr>
            <a:xfrm>
              <a:off x="572416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48" name="TextBox 14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n+4</a:t>
                  </a: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5" name="Group 154"/>
            <p:cNvGrpSpPr/>
            <p:nvPr/>
          </p:nvGrpSpPr>
          <p:grpSpPr>
            <a:xfrm>
              <a:off x="788446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58" name="TextBox 15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n+6</a:t>
                  </a: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107380" y="1988800"/>
            <a:ext cx="8926960" cy="648000"/>
            <a:chOff x="107380" y="1988800"/>
            <a:chExt cx="8926960" cy="648000"/>
          </a:xfrm>
        </p:grpSpPr>
        <p:sp>
          <p:nvSpPr>
            <p:cNvPr id="62" name="Rectangle 61"/>
            <p:cNvSpPr/>
            <p:nvPr/>
          </p:nvSpPr>
          <p:spPr>
            <a:xfrm>
              <a:off x="107380" y="1988801"/>
              <a:ext cx="8926960" cy="64799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3410" y="1988800"/>
              <a:ext cx="290177" cy="647910"/>
              <a:chOff x="323410" y="1988800"/>
              <a:chExt cx="290177" cy="647910"/>
            </a:xfrm>
          </p:grpSpPr>
          <p:sp>
            <p:nvSpPr>
              <p:cNvPr id="165" name="Rectangle 16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/>
            <p:cNvGrpSpPr/>
            <p:nvPr/>
          </p:nvGrpSpPr>
          <p:grpSpPr>
            <a:xfrm>
              <a:off x="683460" y="1988800"/>
              <a:ext cx="290177" cy="647910"/>
              <a:chOff x="323410" y="1988800"/>
              <a:chExt cx="290177" cy="647910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1329413" y="1988800"/>
              <a:ext cx="290177" cy="647910"/>
              <a:chOff x="323410" y="1988800"/>
              <a:chExt cx="290177" cy="64791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/>
          </p:nvGrpSpPr>
          <p:grpSpPr>
            <a:xfrm>
              <a:off x="1833483" y="1988800"/>
              <a:ext cx="290177" cy="647910"/>
              <a:chOff x="323410" y="1988800"/>
              <a:chExt cx="290177" cy="647910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/>
            <p:cNvGrpSpPr/>
            <p:nvPr/>
          </p:nvGrpSpPr>
          <p:grpSpPr>
            <a:xfrm>
              <a:off x="1977503" y="1988800"/>
              <a:ext cx="290177" cy="647910"/>
              <a:chOff x="323410" y="1988800"/>
              <a:chExt cx="290177" cy="647910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Straight Connector 176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/>
            <p:cNvGrpSpPr/>
            <p:nvPr/>
          </p:nvGrpSpPr>
          <p:grpSpPr>
            <a:xfrm>
              <a:off x="2481573" y="1988800"/>
              <a:ext cx="290177" cy="647910"/>
              <a:chOff x="323410" y="1988800"/>
              <a:chExt cx="290177" cy="647910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/>
            <p:cNvGrpSpPr/>
            <p:nvPr/>
          </p:nvGrpSpPr>
          <p:grpSpPr>
            <a:xfrm>
              <a:off x="2913633" y="1988800"/>
              <a:ext cx="290177" cy="647910"/>
              <a:chOff x="323410" y="1988800"/>
              <a:chExt cx="290177" cy="647910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345693" y="1988800"/>
              <a:ext cx="290177" cy="647910"/>
              <a:chOff x="323410" y="1988800"/>
              <a:chExt cx="290177" cy="647910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3993783" y="1988800"/>
              <a:ext cx="290177" cy="647910"/>
              <a:chOff x="323410" y="1988800"/>
              <a:chExt cx="290177" cy="647910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>
              <a:off x="4353833" y="1988800"/>
              <a:ext cx="290177" cy="647910"/>
              <a:chOff x="323410" y="1988800"/>
              <a:chExt cx="290177" cy="647910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2" name="Straight Connector 191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/>
          </p:nvGrpSpPr>
          <p:grpSpPr>
            <a:xfrm>
              <a:off x="5073933" y="1988800"/>
              <a:ext cx="290177" cy="647910"/>
              <a:chOff x="323410" y="1988800"/>
              <a:chExt cx="290177" cy="647910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>
              <a:off x="5578003" y="1988800"/>
              <a:ext cx="290177" cy="647910"/>
              <a:chOff x="323410" y="1988800"/>
              <a:chExt cx="290177" cy="647910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Group 198"/>
            <p:cNvGrpSpPr/>
            <p:nvPr/>
          </p:nvGrpSpPr>
          <p:grpSpPr>
            <a:xfrm>
              <a:off x="5794033" y="1988800"/>
              <a:ext cx="290177" cy="647910"/>
              <a:chOff x="323410" y="1988800"/>
              <a:chExt cx="290177" cy="647910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" name="Group 201"/>
            <p:cNvGrpSpPr/>
            <p:nvPr/>
          </p:nvGrpSpPr>
          <p:grpSpPr>
            <a:xfrm>
              <a:off x="5940190" y="1988800"/>
              <a:ext cx="290177" cy="647910"/>
              <a:chOff x="323410" y="1988800"/>
              <a:chExt cx="290177" cy="647910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4" name="Straight Connector 203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>
              <a:off x="6442123" y="1988800"/>
              <a:ext cx="290177" cy="647910"/>
              <a:chOff x="323410" y="1988800"/>
              <a:chExt cx="290177" cy="647910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7" name="Straight Connector 206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Group 207"/>
            <p:cNvGrpSpPr/>
            <p:nvPr/>
          </p:nvGrpSpPr>
          <p:grpSpPr>
            <a:xfrm>
              <a:off x="7306243" y="1988800"/>
              <a:ext cx="290177" cy="647910"/>
              <a:chOff x="323410" y="1988800"/>
              <a:chExt cx="290177" cy="647910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7524410" y="1988800"/>
              <a:ext cx="290177" cy="647910"/>
              <a:chOff x="323410" y="1988800"/>
              <a:chExt cx="290177" cy="647910"/>
            </a:xfrm>
          </p:grpSpPr>
          <p:sp>
            <p:nvSpPr>
              <p:cNvPr id="212" name="Rectangle 211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3" name="Straight Connector 212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/>
            <p:cNvGrpSpPr/>
            <p:nvPr/>
          </p:nvGrpSpPr>
          <p:grpSpPr>
            <a:xfrm>
              <a:off x="8098353" y="1988800"/>
              <a:ext cx="290177" cy="647910"/>
              <a:chOff x="323410" y="1988800"/>
              <a:chExt cx="290177" cy="647910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Group 216"/>
            <p:cNvGrpSpPr/>
            <p:nvPr/>
          </p:nvGrpSpPr>
          <p:grpSpPr>
            <a:xfrm>
              <a:off x="8532550" y="1988800"/>
              <a:ext cx="290177" cy="647910"/>
              <a:chOff x="323410" y="1988800"/>
              <a:chExt cx="290177" cy="647910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9" name="Straight Connector 218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07380" y="2780910"/>
            <a:ext cx="8926960" cy="648000"/>
            <a:chOff x="107380" y="2780910"/>
            <a:chExt cx="8926960" cy="648000"/>
          </a:xfrm>
        </p:grpSpPr>
        <p:sp>
          <p:nvSpPr>
            <p:cNvPr id="124" name="Rectangle 123"/>
            <p:cNvSpPr/>
            <p:nvPr/>
          </p:nvSpPr>
          <p:spPr>
            <a:xfrm>
              <a:off x="107380" y="2780910"/>
              <a:ext cx="8926960" cy="648000"/>
            </a:xfrm>
            <a:prstGeom prst="rect">
              <a:avLst/>
            </a:prstGeom>
            <a:solidFill>
              <a:schemeClr val="accent4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203810" y="2780910"/>
              <a:ext cx="288040" cy="647911"/>
              <a:chOff x="2771750" y="2780910"/>
              <a:chExt cx="288040" cy="647911"/>
            </a:xfrm>
          </p:grpSpPr>
          <p:sp>
            <p:nvSpPr>
              <p:cNvPr id="220" name="Rectangle 219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Group 221"/>
            <p:cNvGrpSpPr/>
            <p:nvPr/>
          </p:nvGrpSpPr>
          <p:grpSpPr>
            <a:xfrm>
              <a:off x="4788030" y="2780910"/>
              <a:ext cx="288040" cy="647911"/>
              <a:chOff x="2771750" y="2780910"/>
              <a:chExt cx="288040" cy="647911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4" name="Straight Connector 223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224"/>
            <p:cNvGrpSpPr/>
            <p:nvPr/>
          </p:nvGrpSpPr>
          <p:grpSpPr>
            <a:xfrm>
              <a:off x="7164360" y="2780910"/>
              <a:ext cx="288040" cy="647911"/>
              <a:chOff x="2771750" y="2780910"/>
              <a:chExt cx="288040" cy="647911"/>
            </a:xfrm>
          </p:grpSpPr>
          <p:sp>
            <p:nvSpPr>
              <p:cNvPr id="226" name="Rectangle 225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7" name="Straight Connector 226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3131680" y="836640"/>
            <a:ext cx="576200" cy="2592000"/>
            <a:chOff x="3131800" y="836640"/>
            <a:chExt cx="576200" cy="259200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320381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Left Brace 74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715900" y="837000"/>
            <a:ext cx="576200" cy="2592000"/>
            <a:chOff x="3131800" y="836640"/>
            <a:chExt cx="576200" cy="2592000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320393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Left Brace 115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7092350" y="836640"/>
            <a:ext cx="576200" cy="2592000"/>
            <a:chOff x="3131800" y="836640"/>
            <a:chExt cx="576200" cy="2592000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320381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Left Brace 12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827480" y="2780910"/>
            <a:ext cx="2160000" cy="64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Time width within signals are recorded on trigger depends on the analog shaping time (≈ 5 µs)</a:t>
            </a:r>
          </a:p>
        </p:txBody>
      </p:sp>
    </p:spTree>
    <p:extLst>
      <p:ext uri="{BB962C8B-B14F-4D97-AF65-F5344CB8AC3E}">
        <p14:creationId xmlns:p14="http://schemas.microsoft.com/office/powerpoint/2010/main" val="56951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State of the Art Tracker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8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0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33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143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95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92" name="Group 91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93" name="Straight Connector 92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/>
          <p:cNvSpPr/>
          <p:nvPr/>
        </p:nvSpPr>
        <p:spPr>
          <a:xfrm>
            <a:off x="3707880" y="3429000"/>
            <a:ext cx="1332794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491849" y="3429040"/>
            <a:ext cx="216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2619995" y="843728"/>
            <a:ext cx="2816086" cy="1063122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  <a:gd name="connsiteX0" fmla="*/ 0 w 3839183"/>
              <a:gd name="connsiteY0" fmla="*/ 1745783 h 1752268"/>
              <a:gd name="connsiteX1" fmla="*/ 1289640 w 3839183"/>
              <a:gd name="connsiteY1" fmla="*/ 2 h 1752268"/>
              <a:gd name="connsiteX2" fmla="*/ 3839183 w 3839183"/>
              <a:gd name="connsiteY2" fmla="*/ 1752268 h 175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52268">
                <a:moveTo>
                  <a:pt x="0" y="1745783"/>
                </a:moveTo>
                <a:cubicBezTo>
                  <a:pt x="257242" y="866510"/>
                  <a:pt x="649776" y="-1079"/>
                  <a:pt x="1289640" y="2"/>
                </a:cubicBezTo>
                <a:cubicBezTo>
                  <a:pt x="1929504" y="1083"/>
                  <a:pt x="3389549" y="1362081"/>
                  <a:pt x="3839183" y="1752268"/>
                </a:cubicBezTo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411069" y="3429208"/>
            <a:ext cx="632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detailed strobe and latching timing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≈ 0.3 µs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51023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cxnSp>
        <p:nvCxnSpPr>
          <p:cNvPr id="118" name="Straight Connector 117"/>
          <p:cNvCxnSpPr/>
          <p:nvPr/>
        </p:nvCxnSpPr>
        <p:spPr>
          <a:xfrm flipH="1">
            <a:off x="3491219" y="3429000"/>
            <a:ext cx="632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2411700" y="4149100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411699" y="4149100"/>
            <a:ext cx="1080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 latency (</a:t>
            </a:r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≈ 1.2 µs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 rot="16200000">
            <a:off x="291585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7380" y="4941280"/>
            <a:ext cx="8928100" cy="158415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Drawings are (reasonably) to scale. Timing figures are indicative, not precise.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Strobe signal is driven by trigger.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analogue pulse duration behaves as an analogue memory, holding the hit information until the arrival of the trigger pulse.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pulse duration must therefore last enough for the trigger to arrive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131800" y="134077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491850" y="4293120"/>
            <a:ext cx="4337431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Trigger connection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trigger latency (to the matrix, including delay due to transmission and processing from the Readout Electronic ) will be about 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1.2 µs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99807" y="2976892"/>
            <a:ext cx="1188083" cy="419308"/>
            <a:chOff x="3599807" y="2976892"/>
            <a:chExt cx="1188083" cy="419308"/>
          </a:xfrm>
        </p:grpSpPr>
        <p:cxnSp>
          <p:nvCxnSpPr>
            <p:cNvPr id="6" name="Straight Arrow Connector 5"/>
            <p:cNvCxnSpPr>
              <a:stCxn id="108" idx="1"/>
            </p:cNvCxnSpPr>
            <p:nvPr/>
          </p:nvCxnSpPr>
          <p:spPr>
            <a:xfrm flipH="1">
              <a:off x="3599807" y="3174892"/>
              <a:ext cx="180083" cy="221308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3779890" y="2976892"/>
              <a:ext cx="1008000" cy="39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Hit latched in pixel memory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824117" y="2996940"/>
            <a:ext cx="1188083" cy="419308"/>
            <a:chOff x="3599807" y="3036150"/>
            <a:chExt cx="1188083" cy="419308"/>
          </a:xfrm>
        </p:grpSpPr>
        <p:cxnSp>
          <p:nvCxnSpPr>
            <p:cNvPr id="112" name="Straight Arrow Connector 111"/>
            <p:cNvCxnSpPr>
              <a:stCxn id="113" idx="1"/>
            </p:cNvCxnSpPr>
            <p:nvPr/>
          </p:nvCxnSpPr>
          <p:spPr>
            <a:xfrm flipH="1">
              <a:off x="3599807" y="3234150"/>
              <a:ext cx="180083" cy="221308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3779890" y="3036150"/>
              <a:ext cx="1008000" cy="39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Hit read from pixel matrix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5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/>
          <p:cNvSpPr txBox="1"/>
          <p:nvPr/>
        </p:nvSpPr>
        <p:spPr>
          <a:xfrm rot="16200000">
            <a:off x="291581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110" name="Group 109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ctangle 132"/>
          <p:cNvSpPr/>
          <p:nvPr/>
        </p:nvSpPr>
        <p:spPr>
          <a:xfrm>
            <a:off x="3635870" y="3429000"/>
            <a:ext cx="7201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491698" y="3429050"/>
            <a:ext cx="216000" cy="288000"/>
          </a:xfrm>
          <a:prstGeom prst="rect">
            <a:avLst/>
          </a:prstGeom>
          <a:pattFill prst="lgChe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endCxn id="121" idx="1"/>
          </p:cNvCxnSpPr>
          <p:nvPr/>
        </p:nvCxnSpPr>
        <p:spPr>
          <a:xfrm flipH="1">
            <a:off x="2411699" y="3429208"/>
            <a:ext cx="1" cy="86388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132" idx="1"/>
          </p:cNvCxnSpPr>
          <p:nvPr/>
        </p:nvCxnSpPr>
        <p:spPr>
          <a:xfrm>
            <a:off x="3850760" y="3429208"/>
            <a:ext cx="1289" cy="86388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32759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E1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71" name="Rectangle 170"/>
          <p:cNvSpPr/>
          <p:nvPr/>
        </p:nvSpPr>
        <p:spPr>
          <a:xfrm>
            <a:off x="4067930" y="227684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.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active time (pulse length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strobe re-latching previous strobe data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0.3 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µs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851900" y="836640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051023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3563980" y="1911820"/>
            <a:ext cx="864000" cy="1484440"/>
            <a:chOff x="2051770" y="2664600"/>
            <a:chExt cx="864000" cy="148444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233969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555720" y="2664600"/>
              <a:ext cx="0" cy="100064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34455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05177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0.3 µs</a:t>
              </a:r>
            </a:p>
          </p:txBody>
        </p:sp>
      </p:grpSp>
      <p:cxnSp>
        <p:nvCxnSpPr>
          <p:cNvPr id="118" name="Straight Connector 117"/>
          <p:cNvCxnSpPr/>
          <p:nvPr/>
        </p:nvCxnSpPr>
        <p:spPr>
          <a:xfrm flipH="1">
            <a:off x="3491698" y="3429000"/>
            <a:ext cx="152" cy="86409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411699" y="4077090"/>
            <a:ext cx="1080001" cy="432000"/>
            <a:chOff x="2411699" y="4149100"/>
            <a:chExt cx="1080001" cy="43200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41170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411699" y="414910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 rot="16200000">
            <a:off x="4500069" y="3572981"/>
            <a:ext cx="57596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</a:t>
            </a:r>
          </a:p>
        </p:txBody>
      </p:sp>
      <p:cxnSp>
        <p:nvCxnSpPr>
          <p:cNvPr id="124" name="Straight Connector 123"/>
          <p:cNvCxnSpPr/>
          <p:nvPr/>
        </p:nvCxnSpPr>
        <p:spPr>
          <a:xfrm flipH="1">
            <a:off x="4932049" y="3429000"/>
            <a:ext cx="1" cy="86409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450013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7380" y="5216771"/>
            <a:ext cx="8928100" cy="130849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Drawings are (reasonably) to scale. Timing figures are approximated, not precise!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Strobe signal is driven by trigger.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In this example,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second trigger (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#1) actually stores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 and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For simplicity, strobe delay and width are not illustrated here.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52049" y="4077090"/>
            <a:ext cx="1080001" cy="432000"/>
            <a:chOff x="3852049" y="4149100"/>
            <a:chExt cx="1080001" cy="432000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385205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852049" y="414910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11700" y="4581160"/>
            <a:ext cx="1440350" cy="432060"/>
            <a:chOff x="2411700" y="4653170"/>
            <a:chExt cx="1440350" cy="432060"/>
          </a:xfrm>
        </p:grpSpPr>
        <p:sp>
          <p:nvSpPr>
            <p:cNvPr id="170" name="TextBox 169"/>
            <p:cNvSpPr txBox="1"/>
            <p:nvPr/>
          </p:nvSpPr>
          <p:spPr>
            <a:xfrm>
              <a:off x="2411700" y="4653230"/>
              <a:ext cx="144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Events separation (2µs in this example)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  <p:cxnSp>
          <p:nvCxnSpPr>
            <p:cNvPr id="168" name="Straight Arrow Connector 167"/>
            <p:cNvCxnSpPr/>
            <p:nvPr/>
          </p:nvCxnSpPr>
          <p:spPr>
            <a:xfrm>
              <a:off x="2411700" y="4653170"/>
              <a:ext cx="14403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932050" y="1772770"/>
            <a:ext cx="108000" cy="1623430"/>
            <a:chOff x="3131800" y="836640"/>
            <a:chExt cx="576200" cy="5082042"/>
          </a:xfrm>
        </p:grpSpPr>
        <p:cxnSp>
          <p:nvCxnSpPr>
            <p:cNvPr id="104" name="Straight Connector 10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Left Brace 105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131800" y="134077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572000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5364110" y="3717080"/>
            <a:ext cx="1872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5146907" y="4005040"/>
            <a:ext cx="2809563" cy="972190"/>
            <a:chOff x="3184536" y="2472713"/>
            <a:chExt cx="2809563" cy="972190"/>
          </a:xfrm>
        </p:grpSpPr>
        <p:cxnSp>
          <p:nvCxnSpPr>
            <p:cNvPr id="135" name="Straight Arrow Connector 134"/>
            <p:cNvCxnSpPr>
              <a:stCxn id="136" idx="1"/>
              <a:endCxn id="198" idx="2"/>
            </p:cNvCxnSpPr>
            <p:nvPr/>
          </p:nvCxnSpPr>
          <p:spPr>
            <a:xfrm flipH="1" flipV="1">
              <a:off x="3184536" y="2472713"/>
              <a:ext cx="433553" cy="64819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3618089" y="2796903"/>
              <a:ext cx="2376010" cy="648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#2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are stored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and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, even if event #0 has been already stored in buffer #1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930907" y="3717040"/>
            <a:ext cx="432000" cy="288000"/>
          </a:xfrm>
          <a:prstGeom prst="rect">
            <a:avLst/>
          </a:prstGeom>
          <a:pattFill prst="lgChe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0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5" name="Group 4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124"/>
          <p:cNvSpPr/>
          <p:nvPr/>
        </p:nvSpPr>
        <p:spPr>
          <a:xfrm>
            <a:off x="3923910" y="3426040"/>
            <a:ext cx="2016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491850" y="3429050"/>
            <a:ext cx="432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411660" y="3429208"/>
            <a:ext cx="40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202670" y="3429208"/>
            <a:ext cx="0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262786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E1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71" name="Rectangle 170"/>
          <p:cNvSpPr/>
          <p:nvPr/>
        </p:nvSpPr>
        <p:spPr>
          <a:xfrm>
            <a:off x="3397187" y="227684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.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active time (pulse length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overlapping and storing two times the data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0.3 µs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181157" y="836640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84376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2893237" y="1911820"/>
            <a:ext cx="864000" cy="1484440"/>
            <a:chOff x="2051770" y="2664600"/>
            <a:chExt cx="864000" cy="148444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233969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555720" y="2664600"/>
              <a:ext cx="0" cy="100064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34455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05177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0.3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µs</a:t>
              </a:r>
            </a:p>
          </p:txBody>
        </p:sp>
      </p:grpSp>
      <p:cxnSp>
        <p:nvCxnSpPr>
          <p:cNvPr id="118" name="Straight Connector 117"/>
          <p:cNvCxnSpPr/>
          <p:nvPr/>
        </p:nvCxnSpPr>
        <p:spPr>
          <a:xfrm flipH="1">
            <a:off x="3491699" y="3429000"/>
            <a:ext cx="151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411699" y="4437140"/>
            <a:ext cx="1080001" cy="432060"/>
            <a:chOff x="2411699" y="4149100"/>
            <a:chExt cx="1080001" cy="43206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41170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411699" y="414916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 rot="16200000">
            <a:off x="2915811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sp>
        <p:nvSpPr>
          <p:cNvPr id="123" name="TextBox 122"/>
          <p:cNvSpPr txBox="1"/>
          <p:nvPr/>
        </p:nvSpPr>
        <p:spPr>
          <a:xfrm rot="16200000">
            <a:off x="370796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92405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1870" y="4941210"/>
            <a:ext cx="1584000" cy="432060"/>
            <a:chOff x="2051870" y="4653170"/>
            <a:chExt cx="1584000" cy="432060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2411700" y="4653170"/>
              <a:ext cx="7909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2051870" y="4653230"/>
              <a:ext cx="158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Events separation (1.1µs in this example)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07380" y="5517290"/>
            <a:ext cx="8928100" cy="1007972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In this example,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second trigger (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#1) is useless, as both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 and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 are stored at the occurrence of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(look at the strobe window). </a:t>
            </a:r>
            <a:r>
              <a:rPr lang="en-US" sz="20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will store again both events in a new buffer. Therefore we can “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filter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” such trigger (see next slide).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4" name="Straight Connector 9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Left Brace 96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28396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941938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131800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16020" y="3717040"/>
            <a:ext cx="2016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317704" y="3717080"/>
            <a:ext cx="432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4283960" y="3429000"/>
            <a:ext cx="0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3707850" y="3717050"/>
            <a:ext cx="1770832" cy="1548385"/>
            <a:chOff x="3039378" y="2184723"/>
            <a:chExt cx="1770832" cy="1548385"/>
          </a:xfrm>
        </p:grpSpPr>
        <p:cxnSp>
          <p:nvCxnSpPr>
            <p:cNvPr id="128" name="Straight Arrow Connector 127"/>
            <p:cNvCxnSpPr>
              <a:stCxn id="129" idx="1"/>
              <a:endCxn id="197" idx="2"/>
            </p:cNvCxnSpPr>
            <p:nvPr/>
          </p:nvCxnSpPr>
          <p:spPr>
            <a:xfrm flipH="1" flipV="1">
              <a:off x="3039378" y="2184723"/>
              <a:ext cx="258662" cy="122438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98040" y="3085108"/>
              <a:ext cx="1512170" cy="648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and Event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, get stored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4570890" y="4062353"/>
            <a:ext cx="2881510" cy="1198259"/>
            <a:chOff x="2171577" y="2566046"/>
            <a:chExt cx="2881510" cy="1198259"/>
          </a:xfrm>
        </p:grpSpPr>
        <p:cxnSp>
          <p:nvCxnSpPr>
            <p:cNvPr id="131" name="Straight Arrow Connector 130"/>
            <p:cNvCxnSpPr>
              <a:stCxn id="132" idx="1"/>
            </p:cNvCxnSpPr>
            <p:nvPr/>
          </p:nvCxnSpPr>
          <p:spPr>
            <a:xfrm flipH="1" flipV="1">
              <a:off x="2171577" y="2566046"/>
              <a:ext cx="1587931" cy="87425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759508" y="3116305"/>
              <a:ext cx="1293579" cy="648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again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and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get stored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85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0" y="4509040"/>
            <a:ext cx="1440200" cy="144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Readout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filtering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7380" y="548600"/>
            <a:ext cx="8928100" cy="309643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From timing slides: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whenever a trigger arrives within a trigger latency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minus the analog signal time walk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from the previous trigger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data events associated with this trigger have been already stored by the previous one.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This happens just because the system has been designed with such equivalent “analog” memory, i.e. the long (about 5 µs) shaping time.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Therefore, </a:t>
            </a:r>
            <a:r>
              <a:rPr lang="en-US" sz="20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no trigger are sent to the sensor within a trigger delay windows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(minus all the other delays in the chain, both analog and digital).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Triggers from the CTP are filtered to a smaller (or equal) number of triggers sent to the detectors. Full trigger log is kept by the RU and associated to the outgoing data.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21" y="4869190"/>
            <a:ext cx="1405479" cy="720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55980" y="5434976"/>
            <a:ext cx="1872000" cy="0"/>
          </a:xfrm>
          <a:prstGeom prst="line">
            <a:avLst/>
          </a:prstGeom>
          <a:ln w="28575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555980" y="5002916"/>
            <a:ext cx="1872000" cy="0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55980" y="5146936"/>
            <a:ext cx="1872000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03810" y="4761190"/>
            <a:ext cx="576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Clock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90" y="5445200"/>
            <a:ext cx="576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9900"/>
                </a:solidFill>
              </a:rPr>
              <a:t>Data</a:t>
            </a:r>
            <a:endParaRPr lang="en-US" sz="1200" dirty="0">
              <a:solidFill>
                <a:srgbClr val="FF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970" y="5146936"/>
            <a:ext cx="1728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Control / trigger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40" y="4005080"/>
            <a:ext cx="3168440" cy="79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A trigger is passed ONLY if enough time has passed since the previous one (this time being ≈ </a:t>
            </a:r>
            <a:r>
              <a:rPr lang="en-US" sz="1200" b="1" dirty="0" smtClean="0">
                <a:solidFill>
                  <a:srgbClr val="C00000"/>
                </a:solidFill>
              </a:rPr>
              <a:t>trigger latency – active delay – other delays</a:t>
            </a:r>
            <a:r>
              <a:rPr lang="en-US" sz="1200" b="1" dirty="0" smtClean="0">
                <a:solidFill>
                  <a:schemeClr val="tx2"/>
                </a:solidFill>
              </a:rPr>
              <a:t>)</a:t>
            </a:r>
            <a:endParaRPr lang="en-US" sz="1200" b="1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52410" y="5013110"/>
            <a:ext cx="1872000" cy="0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84210" y="4771384"/>
            <a:ext cx="115216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CTP main trigger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1900" y="5733210"/>
            <a:ext cx="2304320" cy="79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Every CTP trigger is anyway stored, and associate with trigger signal sent to the sensor</a:t>
            </a:r>
            <a:endParaRPr lang="en-US" sz="1200" b="1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652150" y="5434976"/>
            <a:ext cx="1872000" cy="0"/>
          </a:xfrm>
          <a:prstGeom prst="line">
            <a:avLst/>
          </a:prstGeom>
          <a:ln w="28575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8180" y="5445200"/>
            <a:ext cx="143996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9900"/>
                </a:solidFill>
              </a:rPr>
              <a:t>Referenced data</a:t>
            </a:r>
            <a:endParaRPr lang="en-US" sz="1200" dirty="0">
              <a:solidFill>
                <a:srgbClr val="FF99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52410" y="5157130"/>
            <a:ext cx="1872000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24160" y="5157160"/>
            <a:ext cx="1728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Control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2022" y="4801929"/>
            <a:ext cx="914400" cy="914400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pPr algn="ctr"/>
            <a:r>
              <a:rPr lang="nb-NO" sz="1100" b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Readout</a:t>
            </a:r>
            <a:endParaRPr lang="nb-NO" sz="1100" b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nb-NO" sz="1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403920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108520" y="548600"/>
            <a:ext cx="8926961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FF">
                  <a:alpha val="30000"/>
                </a:srgb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CTP to RU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107380" y="2132820"/>
            <a:ext cx="8928100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50000"/>
                  <a:alpha val="30000"/>
                </a:scheme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RU to sensor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107380" y="3717040"/>
            <a:ext cx="8929240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9900">
                  <a:alpha val="30000"/>
                </a:srgb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sensor to RU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364240" y="378923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372380" y="378905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2483690" y="3789300"/>
            <a:ext cx="129620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–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Readout Unit trigger filtering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380" y="548600"/>
            <a:ext cx="1512100" cy="28804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Triggers from the CTP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23780" y="1772790"/>
            <a:ext cx="864000" cy="144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≈ </a:t>
            </a:r>
            <a:r>
              <a:rPr lang="en-US" sz="1200" dirty="0" err="1" smtClean="0">
                <a:solidFill>
                  <a:srgbClr val="FF00FF"/>
                </a:solidFill>
              </a:rPr>
              <a:t>trg</a:t>
            </a:r>
            <a:r>
              <a:rPr lang="en-US" sz="1200" dirty="0" smtClean="0">
                <a:solidFill>
                  <a:srgbClr val="FF00FF"/>
                </a:solidFill>
              </a:rPr>
              <a:t> latency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205165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411700" y="62082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56386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93218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08434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372380" y="62082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165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6386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93218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08434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660420" y="62061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7379" y="2132820"/>
            <a:ext cx="1583082" cy="64809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Triggers to the chips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Logged into the </a:t>
            </a:r>
            <a:r>
              <a:rPr lang="en-US" sz="1200" b="1" dirty="0" smtClean="0">
                <a:solidFill>
                  <a:schemeClr val="tx2"/>
                </a:solidFill>
              </a:rPr>
              <a:t>RU</a:t>
            </a:r>
            <a:r>
              <a:rPr lang="en-US" sz="1200" dirty="0" smtClean="0">
                <a:solidFill>
                  <a:schemeClr val="tx2"/>
                </a:solidFill>
              </a:rPr>
              <a:t> with time and trigger ID.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370" y="1268520"/>
            <a:ext cx="7273050" cy="360190"/>
            <a:chOff x="35370" y="5733180"/>
            <a:chExt cx="7273050" cy="36019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2" name="Right Brace 11"/>
          <p:cNvSpPr/>
          <p:nvPr/>
        </p:nvSpPr>
        <p:spPr>
          <a:xfrm rot="5400000">
            <a:off x="241176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Brace 97"/>
          <p:cNvSpPr/>
          <p:nvPr/>
        </p:nvSpPr>
        <p:spPr>
          <a:xfrm rot="5400000">
            <a:off x="392397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Brace 98"/>
          <p:cNvSpPr/>
          <p:nvPr/>
        </p:nvSpPr>
        <p:spPr>
          <a:xfrm rot="5400000">
            <a:off x="529229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Brace 99"/>
          <p:cNvSpPr/>
          <p:nvPr/>
        </p:nvSpPr>
        <p:spPr>
          <a:xfrm rot="5400000">
            <a:off x="644432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35370" y="2852780"/>
            <a:ext cx="7273050" cy="360190"/>
            <a:chOff x="35370" y="5733180"/>
            <a:chExt cx="7273050" cy="360190"/>
          </a:xfrm>
        </p:grpSpPr>
        <p:cxnSp>
          <p:nvCxnSpPr>
            <p:cNvPr id="105" name="Straight Arrow Connector 104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cxnSp>
        <p:nvCxnSpPr>
          <p:cNvPr id="125" name="Straight Connector 124"/>
          <p:cNvCxnSpPr/>
          <p:nvPr/>
        </p:nvCxnSpPr>
        <p:spPr>
          <a:xfrm>
            <a:off x="3779890" y="378923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092350" y="378923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5076070" y="3068950"/>
            <a:ext cx="3096430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Busy condition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The RU can retrieve which trigger has failed even if the trailer is corrupted/missing</a:t>
            </a:r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3599920" y="404114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0001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 rot="16200000">
            <a:off x="6912380" y="404105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0100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cxnSp>
        <p:nvCxnSpPr>
          <p:cNvPr id="157" name="Straight Connector 156"/>
          <p:cNvCxnSpPr/>
          <p:nvPr/>
        </p:nvCxnSpPr>
        <p:spPr>
          <a:xfrm>
            <a:off x="6084210" y="378916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 rot="16200000">
            <a:off x="5904240" y="404107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0011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211950" y="378923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/>
          <p:cNvCxnSpPr/>
          <p:nvPr/>
        </p:nvCxnSpPr>
        <p:spPr>
          <a:xfrm>
            <a:off x="4932050" y="3789141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 rot="16200000">
            <a:off x="4752080" y="4041051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0010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>
            <a:off x="4860040" y="3789050"/>
            <a:ext cx="0" cy="64791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33"/>
          <p:cNvGrpSpPr/>
          <p:nvPr/>
        </p:nvGrpSpPr>
        <p:grpSpPr>
          <a:xfrm>
            <a:off x="35370" y="4437000"/>
            <a:ext cx="7273050" cy="360190"/>
            <a:chOff x="35370" y="5733180"/>
            <a:chExt cx="7273050" cy="360190"/>
          </a:xfrm>
        </p:grpSpPr>
        <p:cxnSp>
          <p:nvCxnSpPr>
            <p:cNvPr id="135" name="Straight Arrow Connector 134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07380" y="3717040"/>
            <a:ext cx="1592470" cy="64809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Data from the sensor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Matched to logged triggers into the </a:t>
            </a:r>
            <a:r>
              <a:rPr lang="en-US" sz="1200" b="1" dirty="0" smtClean="0">
                <a:solidFill>
                  <a:schemeClr val="tx2"/>
                </a:solidFill>
              </a:rPr>
              <a:t>RU</a:t>
            </a:r>
            <a:r>
              <a:rPr lang="en-US" sz="1200" dirty="0" smtClean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60040" y="3284980"/>
            <a:ext cx="216030" cy="4320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6444380" y="1880876"/>
            <a:ext cx="2663100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Multiple CTP triggers </a:t>
            </a:r>
            <a:r>
              <a:rPr lang="en-US" sz="1200" dirty="0" smtClean="0">
                <a:solidFill>
                  <a:schemeClr val="tx2"/>
                </a:solidFill>
              </a:rPr>
              <a:t>can be grouped into a single trigger sent to the sensor to the same trigger</a:t>
            </a:r>
          </a:p>
        </p:txBody>
      </p:sp>
      <p:cxnSp>
        <p:nvCxnSpPr>
          <p:cNvPr id="167" name="Straight Arrow Connector 166"/>
          <p:cNvCxnSpPr>
            <a:stCxn id="166" idx="1"/>
          </p:cNvCxnSpPr>
          <p:nvPr/>
        </p:nvCxnSpPr>
        <p:spPr>
          <a:xfrm flipH="1" flipV="1">
            <a:off x="6227209" y="1808866"/>
            <a:ext cx="217171" cy="4320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4292340" y="4725180"/>
            <a:ext cx="258398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The RU </a:t>
            </a:r>
            <a:r>
              <a:rPr lang="en-US" sz="1200" dirty="0" smtClean="0">
                <a:solidFill>
                  <a:schemeClr val="tx2"/>
                </a:solidFill>
              </a:rPr>
              <a:t>labels the data frame with all the CTP triggers associated to its </a:t>
            </a:r>
            <a:r>
              <a:rPr lang="en-US" sz="1200" dirty="0" err="1" smtClean="0">
                <a:solidFill>
                  <a:schemeClr val="tx2"/>
                </a:solidFill>
              </a:rPr>
              <a:t>trgID</a:t>
            </a:r>
            <a:endParaRPr lang="en-US" sz="1200" dirty="0" smtClean="0">
              <a:solidFill>
                <a:schemeClr val="tx2"/>
              </a:solidFill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 flipH="1" flipV="1">
            <a:off x="3987540" y="4293120"/>
            <a:ext cx="304800" cy="6482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07380" y="5229250"/>
            <a:ext cx="8928100" cy="12960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Triggers close in time re-record the same information, and the sensor can handle a minimum trigger spacing of about 1 µs (less than 0.1% probability at 100 kHz). The RU will therefore “filter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” close-in-time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(≈ &lt; 1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µs) triggers. This also allow for the busy flag to be propagated to the readout unit before another trigger is issued (see next slide).</a:t>
            </a:r>
          </a:p>
        </p:txBody>
      </p:sp>
    </p:spTree>
    <p:extLst>
      <p:ext uri="{BB962C8B-B14F-4D97-AF65-F5344CB8AC3E}">
        <p14:creationId xmlns:p14="http://schemas.microsoft.com/office/powerpoint/2010/main" val="167930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dirty="0" smtClean="0"/>
              <a:t>Hits and Event Data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= 1/3 ALICE</a:t>
            </a:r>
          </a:p>
          <a:p>
            <a:r>
              <a:rPr lang="en-US" dirty="0" smtClean="0"/>
              <a:t>Identical geometry for MVTX and ITS/IB(layer 0-2)</a:t>
            </a:r>
          </a:p>
          <a:p>
            <a:r>
              <a:rPr lang="en-US" dirty="0" err="1" smtClean="0"/>
              <a:t>sPHENIX</a:t>
            </a:r>
            <a:r>
              <a:rPr lang="en-US" dirty="0" smtClean="0"/>
              <a:t> integration time ~5uS, less noise compared with ALICE with 30uS.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9" y="2938327"/>
            <a:ext cx="6405661" cy="3005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8850" y="2938327"/>
            <a:ext cx="126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PYTHIA </a:t>
            </a:r>
            <a:r>
              <a:rPr lang="en-US" dirty="0" err="1" smtClean="0"/>
              <a:t>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576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Data Rate and Dead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44949"/>
            <a:ext cx="8248650" cy="44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39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45349"/>
            <a:ext cx="8229600" cy="1143000"/>
          </a:xfrm>
        </p:spPr>
        <p:txBody>
          <a:bodyPr/>
          <a:lstStyle/>
          <a:p>
            <a:r>
              <a:rPr lang="en-US" dirty="0" smtClean="0"/>
              <a:t>Readout Unit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28349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Interface the sensors and powering system on the staves;</a:t>
            </a:r>
          </a:p>
          <a:p>
            <a:r>
              <a:rPr lang="en-US" dirty="0" smtClean="0"/>
              <a:t>Control and trigger system</a:t>
            </a:r>
          </a:p>
          <a:p>
            <a:r>
              <a:rPr lang="en-US" dirty="0" smtClean="0"/>
              <a:t>Implements ancillary functions like PS monitoring and control and health status of sensor operation parameters</a:t>
            </a:r>
          </a:p>
          <a:p>
            <a:r>
              <a:rPr lang="en-US" dirty="0" smtClean="0"/>
              <a:t>One RU reads out 9 high-speed copper links (firefly cables)</a:t>
            </a:r>
          </a:p>
          <a:p>
            <a:r>
              <a:rPr lang="en-US" dirty="0" smtClean="0"/>
              <a:t>For each sensor chip, running at 1.2Gb/s.</a:t>
            </a:r>
          </a:p>
          <a:p>
            <a:r>
              <a:rPr lang="en-US" dirty="0" smtClean="0"/>
              <a:t>Located about 5m from MVTX in the IR</a:t>
            </a:r>
          </a:p>
          <a:p>
            <a:r>
              <a:rPr lang="en-US" dirty="0"/>
              <a:t>R</a:t>
            </a:r>
            <a:r>
              <a:rPr lang="en-US" dirty="0" smtClean="0"/>
              <a:t>adiation tolerant, GBT chipset over the “CERN Versatile Link”, each capable of 3.2Gb/s payload bandwidth, 3 chipset required to accommodate the full 9-MAPS readout.</a:t>
            </a:r>
          </a:p>
          <a:p>
            <a:r>
              <a:rPr lang="en-US" dirty="0" smtClean="0"/>
              <a:t>A total of 48 RUs </a:t>
            </a:r>
            <a:r>
              <a:rPr lang="en-US" dirty="0" err="1" smtClean="0"/>
              <a:t>requried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Firmware functionalities include:</a:t>
            </a:r>
          </a:p>
          <a:p>
            <a:pPr lvl="1"/>
            <a:r>
              <a:rPr lang="en-US" dirty="0" smtClean="0"/>
              <a:t>MAPS chip status and power control </a:t>
            </a:r>
          </a:p>
          <a:p>
            <a:pPr lvl="1"/>
            <a:r>
              <a:rPr lang="en-US" dirty="0" smtClean="0"/>
              <a:t>Data readout from 9 sensors per RU</a:t>
            </a:r>
          </a:p>
          <a:p>
            <a:pPr lvl="1"/>
            <a:r>
              <a:rPr lang="en-US" dirty="0" smtClean="0"/>
              <a:t>Control and Monitoring to/from the sensors </a:t>
            </a:r>
          </a:p>
          <a:p>
            <a:pPr lvl="1"/>
            <a:r>
              <a:rPr lang="en-US" dirty="0" smtClean="0"/>
              <a:t>Busy management </a:t>
            </a:r>
          </a:p>
          <a:p>
            <a:pPr lvl="1"/>
            <a:r>
              <a:rPr lang="en-US" dirty="0" smtClean="0"/>
              <a:t>Trigger management </a:t>
            </a:r>
          </a:p>
          <a:p>
            <a:pPr lvl="1"/>
            <a:r>
              <a:rPr lang="en-US" dirty="0" smtClean="0"/>
              <a:t>Data building and transmission through the GBT links to FELIX (or CRU)</a:t>
            </a:r>
          </a:p>
          <a:p>
            <a:pPr lvl="1"/>
            <a:r>
              <a:rPr lang="en-US" dirty="0" smtClean="0"/>
              <a:t>Remote update of the firmware </a:t>
            </a:r>
          </a:p>
          <a:p>
            <a:pPr lvl="1"/>
            <a:r>
              <a:rPr lang="en-US" dirty="0" smtClean="0"/>
              <a:t>Data handling in the FELIX (or CRU)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475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 RU boards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</a:t>
            </a:r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Hits/Data </a:t>
            </a:r>
            <a:r>
              <a:rPr lang="en-US" dirty="0"/>
              <a:t>R</a:t>
            </a:r>
            <a:r>
              <a:rPr lang="en-US" dirty="0" smtClean="0"/>
              <a:t>ate </a:t>
            </a:r>
            <a:r>
              <a:rPr lang="en-US" dirty="0"/>
              <a:t>P</a:t>
            </a:r>
            <a:r>
              <a:rPr lang="en-US" dirty="0" smtClean="0"/>
              <a:t>er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= ~25% ALICE per event</a:t>
            </a:r>
          </a:p>
          <a:p>
            <a:r>
              <a:rPr lang="en-US" dirty="0" smtClean="0"/>
              <a:t>Trigger rate: 15/50 = 30%</a:t>
            </a:r>
          </a:p>
          <a:p>
            <a:r>
              <a:rPr lang="en-US" dirty="0" smtClean="0"/>
              <a:t>Collision rate: 100kHz @</a:t>
            </a:r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MAPS hits = noise + physics hits (noise &lt; </a:t>
            </a:r>
            <a:r>
              <a:rPr lang="en-US" dirty="0" err="1" smtClean="0"/>
              <a:t>phy</a:t>
            </a:r>
            <a:r>
              <a:rPr lang="en-US" dirty="0" smtClean="0"/>
              <a:t>. hits)</a:t>
            </a:r>
            <a:endParaRPr lang="en-US" dirty="0"/>
          </a:p>
          <a:p>
            <a:r>
              <a:rPr lang="en-US" dirty="0" smtClean="0"/>
              <a:t>Expected average data rate: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= 30% x 30% ALICE = 10% ALICE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8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43" y="13144"/>
            <a:ext cx="8229600" cy="1143000"/>
          </a:xfrm>
        </p:spPr>
        <p:txBody>
          <a:bodyPr/>
          <a:lstStyle/>
          <a:p>
            <a:r>
              <a:rPr lang="en-US" dirty="0" smtClean="0"/>
              <a:t>ALPIDE/MAPS </a:t>
            </a:r>
            <a:r>
              <a:rPr lang="en-US" dirty="0" smtClean="0"/>
              <a:t>Timing &amp;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2284"/>
            <a:ext cx="7383311" cy="456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Well </a:t>
            </a:r>
            <a:r>
              <a:rPr lang="en-US" dirty="0" smtClean="0"/>
              <a:t>fit </a:t>
            </a:r>
            <a:r>
              <a:rPr lang="en-US" dirty="0" err="1" smtClean="0"/>
              <a:t>sPHENIX</a:t>
            </a:r>
            <a:r>
              <a:rPr lang="en-US" dirty="0" smtClean="0"/>
              <a:t>/RHIC </a:t>
            </a:r>
            <a:r>
              <a:rPr lang="en-US" dirty="0" smtClean="0"/>
              <a:t>environment, 10MHz Clock (LHC 40MHz)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1" y="1989917"/>
            <a:ext cx="7701445" cy="1982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029" y="4202387"/>
            <a:ext cx="2619600" cy="1521228"/>
            <a:chOff x="6713449" y="4955136"/>
            <a:chExt cx="2403022" cy="1374752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95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us</a:t>
              </a:r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36681" y="4172557"/>
            <a:ext cx="2345057" cy="1328105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</a:t>
              </a:r>
              <a:r>
                <a:rPr lang="en-US" sz="1200" dirty="0" smtClean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23629" y="4218639"/>
            <a:ext cx="2193509" cy="1504976"/>
            <a:chOff x="4911627" y="2884406"/>
            <a:chExt cx="2048469" cy="1385322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76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 us</a:t>
              </a:r>
              <a:endParaRPr lang="en-GB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49765" y="5723615"/>
            <a:ext cx="295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trigger latency: ~4uS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1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000" y="5135660"/>
            <a:ext cx="1324800" cy="165600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230" y="3234780"/>
            <a:ext cx="1324800" cy="1656000"/>
          </a:xfrm>
          <a:prstGeom prst="rect">
            <a:avLst/>
          </a:prstGeom>
        </p:spPr>
      </p:pic>
      <p:sp>
        <p:nvSpPr>
          <p:cNvPr id="339" name="TextBox 338"/>
          <p:cNvSpPr txBox="1"/>
          <p:nvPr/>
        </p:nvSpPr>
        <p:spPr>
          <a:xfrm>
            <a:off x="7020340" y="508523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7020340" y="314096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grpSp>
        <p:nvGrpSpPr>
          <p:cNvPr id="184" name="Group 183"/>
          <p:cNvGrpSpPr/>
          <p:nvPr/>
        </p:nvGrpSpPr>
        <p:grpSpPr>
          <a:xfrm>
            <a:off x="119545" y="5590134"/>
            <a:ext cx="7819394" cy="719266"/>
            <a:chOff x="219822" y="5337308"/>
            <a:chExt cx="8762178" cy="805988"/>
          </a:xfrm>
        </p:grpSpPr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3"/>
            <a:srcRect t="23182" r="3957" b="8581"/>
            <a:stretch/>
          </p:blipFill>
          <p:spPr>
            <a:xfrm>
              <a:off x="219822" y="5337308"/>
              <a:ext cx="8511849" cy="805988"/>
            </a:xfrm>
            <a:prstGeom prst="rect">
              <a:avLst/>
            </a:prstGeom>
          </p:spPr>
        </p:pic>
        <p:grpSp>
          <p:nvGrpSpPr>
            <p:cNvPr id="186" name="Group 185"/>
            <p:cNvGrpSpPr/>
            <p:nvPr/>
          </p:nvGrpSpPr>
          <p:grpSpPr>
            <a:xfrm>
              <a:off x="342000" y="5569200"/>
              <a:ext cx="8640000" cy="406810"/>
              <a:chOff x="342000" y="5569200"/>
              <a:chExt cx="8640000" cy="406810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342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8" name="Rectangle 21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/>
              <p:cNvGrpSpPr/>
              <p:nvPr/>
            </p:nvGrpSpPr>
            <p:grpSpPr>
              <a:xfrm>
                <a:off x="1584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4" name="Rectangle 21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2826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0" name="Rectangle 209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0" name="Group 189"/>
              <p:cNvGrpSpPr/>
              <p:nvPr/>
            </p:nvGrpSpPr>
            <p:grpSpPr>
              <a:xfrm>
                <a:off x="4068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5310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02" name="Rectangle 201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>
                <a:off x="65448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98" name="Rectangle 19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7794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4644010" y="1966774"/>
            <a:ext cx="2275215" cy="432000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144010" y="3285040"/>
            <a:ext cx="4500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(4+4+4+4)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107380" y="1966672"/>
            <a:ext cx="4421110" cy="504232"/>
            <a:chOff x="107380" y="4660427"/>
            <a:chExt cx="7512978" cy="856863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 rotWithShape="1">
            <a:blip r:embed="rId6"/>
            <a:srcRect l="7097" t="7467" r="380" b="69444"/>
            <a:stretch/>
          </p:blipFill>
          <p:spPr>
            <a:xfrm>
              <a:off x="107380" y="4660427"/>
              <a:ext cx="7512978" cy="856863"/>
            </a:xfrm>
            <a:prstGeom prst="rect">
              <a:avLst/>
            </a:prstGeom>
          </p:spPr>
        </p:pic>
        <p:sp>
          <p:nvSpPr>
            <p:cNvPr id="148" name="Rectangle 147"/>
            <p:cNvSpPr/>
            <p:nvPr/>
          </p:nvSpPr>
          <p:spPr>
            <a:xfrm>
              <a:off x="539440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15964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092488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2869012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645536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422060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198584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975108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751631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29976" y="3645089"/>
            <a:ext cx="5162124" cy="792111"/>
            <a:chOff x="239731" y="3572959"/>
            <a:chExt cx="5125730" cy="786527"/>
          </a:xfrm>
        </p:grpSpPr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7"/>
            <a:srcRect t="25399" b="3452"/>
            <a:stretch/>
          </p:blipFill>
          <p:spPr>
            <a:xfrm>
              <a:off x="239731" y="3572959"/>
              <a:ext cx="5125730" cy="786527"/>
            </a:xfrm>
            <a:prstGeom prst="rect">
              <a:avLst/>
            </a:prstGeom>
          </p:spPr>
        </p:pic>
        <p:grpSp>
          <p:nvGrpSpPr>
            <p:cNvPr id="159" name="Group 158"/>
            <p:cNvGrpSpPr/>
            <p:nvPr/>
          </p:nvGrpSpPr>
          <p:grpSpPr>
            <a:xfrm>
              <a:off x="360000" y="3780000"/>
              <a:ext cx="4932000" cy="406810"/>
              <a:chOff x="360000" y="3780000"/>
              <a:chExt cx="4932000" cy="40681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360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76" name="Rectangle 175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1602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72" name="Rectangle 171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2844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4104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64" name="Rectangle 16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83" name="TextBox 182"/>
          <p:cNvSpPr txBox="1"/>
          <p:nvPr/>
        </p:nvSpPr>
        <p:spPr>
          <a:xfrm>
            <a:off x="180010" y="1628810"/>
            <a:ext cx="4464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9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 lines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1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1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07380" y="5229310"/>
            <a:ext cx="5904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(7+7+7+7)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165" y="3501010"/>
            <a:ext cx="2707275" cy="1080150"/>
            <a:chOff x="5177185" y="2276840"/>
            <a:chExt cx="2707275" cy="1080150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7684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321205" y="249287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465225" y="270896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6" name="Picture 24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609245" y="292499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5" name="Group 314"/>
          <p:cNvGrpSpPr/>
          <p:nvPr/>
        </p:nvGrpSpPr>
        <p:grpSpPr>
          <a:xfrm>
            <a:off x="5508130" y="5445280"/>
            <a:ext cx="2707275" cy="1080150"/>
            <a:chOff x="5177185" y="2276840"/>
            <a:chExt cx="2707275" cy="1080150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7684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7" name="Picture 3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321205" y="249287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465225" y="270896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609245" y="292499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07380" y="134071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Inner Layers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107380" y="292497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Middle Layers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7380" y="494125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Outer Layers</a:t>
            </a:r>
            <a:endParaRPr lang="en-US" sz="14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7020340" y="134071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5436120" y="3090976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16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400 Mb/s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5868390" y="5035246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28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400 Mb/s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5076280" y="1556740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9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1.2 Gb/s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107380" y="548600"/>
            <a:ext cx="8928670" cy="64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Each readout unit is connected to a stave through copper cables (5m long), which carry both bidirectional control lines and unidirectional clock and data lines.</a:t>
            </a: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230" y="1391140"/>
            <a:ext cx="1324800" cy="165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connections toward the staves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Readout - Radiation Load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630590"/>
              </p:ext>
            </p:extLst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and </a:t>
            </a:r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00720" y="3717040"/>
            <a:ext cx="2375850" cy="2088210"/>
            <a:chOff x="6372350" y="4077090"/>
            <a:chExt cx="2375850" cy="2088210"/>
          </a:xfrm>
        </p:grpSpPr>
        <p:sp>
          <p:nvSpPr>
            <p:cNvPr id="6" name="Rounded Rectangle 5"/>
            <p:cNvSpPr/>
            <p:nvPr/>
          </p:nvSpPr>
          <p:spPr>
            <a:xfrm>
              <a:off x="6372350" y="4077090"/>
              <a:ext cx="576000" cy="288000"/>
            </a:xfrm>
            <a:prstGeom prst="roundRect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" name="Straight Connector 6"/>
            <p:cNvCxnSpPr>
              <a:stCxn id="6" idx="2"/>
              <a:endCxn id="8" idx="0"/>
            </p:cNvCxnSpPr>
            <p:nvPr/>
          </p:nvCxnSpPr>
          <p:spPr>
            <a:xfrm>
              <a:off x="6660350" y="4365090"/>
              <a:ext cx="1187725" cy="122421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947950" y="5589300"/>
              <a:ext cx="1800250" cy="57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We will assume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1 kHz cm</a:t>
              </a:r>
              <a:r>
                <a:rPr lang="en-US" sz="1200" b="1" baseline="30000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-2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for simplicity as baseline.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0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6"/>
          <p:cNvSpPr txBox="1">
            <a:spLocks/>
          </p:cNvSpPr>
          <p:nvPr/>
        </p:nvSpPr>
        <p:spPr>
          <a:xfrm>
            <a:off x="4895208" y="5012246"/>
            <a:ext cx="4211949" cy="144117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The GBTx supports three frame types:</a:t>
            </a:r>
          </a:p>
          <a:p>
            <a:pPr lvl="1"/>
            <a:r>
              <a:rPr lang="en-US" sz="1400" b="1" i="1" dirty="0" smtClean="0">
                <a:solidFill>
                  <a:srgbClr val="FF0000"/>
                </a:solidFill>
              </a:rPr>
              <a:t>“GBT” Frame (3.28 Gb/s user bandwidth)</a:t>
            </a:r>
          </a:p>
          <a:p>
            <a:pPr lvl="1"/>
            <a:r>
              <a:rPr lang="en-US" sz="1400" b="1" i="1" dirty="0" smtClean="0"/>
              <a:t>“Wide Bus” Frame (3.52 Gb/s)</a:t>
            </a:r>
          </a:p>
          <a:p>
            <a:pPr lvl="1"/>
            <a:r>
              <a:rPr lang="en-US" sz="1400" b="1" i="1" dirty="0" smtClean="0"/>
              <a:t>“8B/10B” Frame (4.48 Gb/s)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GBT Frames include “Forward Error Correction”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DAQ – “Radiation Hard Optical Link Project” Architecture</a:t>
            </a:r>
            <a:endParaRPr lang="en-US" dirty="0"/>
          </a:p>
        </p:txBody>
      </p:sp>
      <p:sp>
        <p:nvSpPr>
          <p:cNvPr id="52" name="Rectangle 19"/>
          <p:cNvSpPr txBox="1">
            <a:spLocks noChangeArrowheads="1"/>
          </p:cNvSpPr>
          <p:nvPr/>
        </p:nvSpPr>
        <p:spPr bwMode="auto">
          <a:xfrm>
            <a:off x="70538" y="4511491"/>
            <a:ext cx="7452774" cy="180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defRPr sz="2800" i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86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0890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accent2"/>
                </a:solidFill>
                <a:latin typeface="+mn-lt"/>
              </a:defRPr>
            </a:lvl3pPr>
            <a:lvl4pPr marL="148907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9415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5pPr>
            <a:lvl6pPr marL="23987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6pPr>
            <a:lvl7pPr marL="28559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7pPr>
            <a:lvl8pPr marL="33131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8pPr>
            <a:lvl9pPr marL="37703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i="0" kern="0" dirty="0" smtClean="0">
                <a:solidFill>
                  <a:srgbClr val="333399"/>
                </a:solidFill>
              </a:rPr>
              <a:t>Development </a:t>
            </a:r>
            <a:r>
              <a:rPr lang="en-US" sz="1800" i="0" kern="0" dirty="0">
                <a:solidFill>
                  <a:srgbClr val="333399"/>
                </a:solidFill>
              </a:rPr>
              <a:t>of </a:t>
            </a:r>
            <a:r>
              <a:rPr lang="en-US" sz="1800" i="0" kern="0" dirty="0" smtClean="0">
                <a:solidFill>
                  <a:srgbClr val="333399"/>
                </a:solidFill>
              </a:rPr>
              <a:t>a </a:t>
            </a:r>
            <a:r>
              <a:rPr lang="en-US" sz="1800" i="0" kern="0" dirty="0">
                <a:solidFill>
                  <a:srgbClr val="333399"/>
                </a:solidFill>
              </a:rPr>
              <a:t>high speed </a:t>
            </a:r>
            <a:r>
              <a:rPr lang="en-US" sz="1800" i="0" kern="0" dirty="0" smtClean="0">
                <a:solidFill>
                  <a:srgbClr val="333399"/>
                </a:solidFill>
              </a:rPr>
              <a:t>bi-directional </a:t>
            </a:r>
            <a:r>
              <a:rPr lang="en-US" sz="1800" i="0" kern="0" dirty="0">
                <a:solidFill>
                  <a:srgbClr val="333399"/>
                </a:solidFill>
              </a:rPr>
              <a:t>radiation hard optical </a:t>
            </a:r>
            <a:r>
              <a:rPr lang="en-US" sz="1800" i="0" kern="0" dirty="0" smtClean="0">
                <a:solidFill>
                  <a:srgbClr val="333399"/>
                </a:solidFill>
              </a:rPr>
              <a:t>link:</a:t>
            </a:r>
            <a:endParaRPr lang="en-US" sz="1800" i="0" kern="0" dirty="0">
              <a:solidFill>
                <a:srgbClr val="333399"/>
              </a:solidFill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GBT project: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Rad-hard ASIC design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Verification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Functionality testing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Packaging</a:t>
            </a:r>
          </a:p>
        </p:txBody>
      </p:sp>
      <p:sp>
        <p:nvSpPr>
          <p:cNvPr id="53" name="Rectangle 19"/>
          <p:cNvSpPr txBox="1">
            <a:spLocks noChangeArrowheads="1"/>
          </p:cNvSpPr>
          <p:nvPr/>
        </p:nvSpPr>
        <p:spPr bwMode="auto">
          <a:xfrm>
            <a:off x="2414117" y="4946657"/>
            <a:ext cx="2562376" cy="137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defRPr sz="2800" i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86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0890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accent2"/>
                </a:solidFill>
                <a:latin typeface="+mn-lt"/>
              </a:defRPr>
            </a:lvl3pPr>
            <a:lvl4pPr marL="148907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9415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5pPr>
            <a:lvl6pPr marL="23987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6pPr>
            <a:lvl7pPr marL="28559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7pPr>
            <a:lvl8pPr marL="33131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8pPr>
            <a:lvl9pPr marL="37703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9pPr>
          </a:lstStyle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Versatile link project: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Opto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-electronics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Radiation hardness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Functionality testing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Packaging</a:t>
            </a:r>
          </a:p>
        </p:txBody>
      </p:sp>
      <p:pic>
        <p:nvPicPr>
          <p:cNvPr id="62" name="Picture 6" descr="GBT13v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07817"/>
            <a:ext cx="7772400" cy="3111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" name="AutoShape 8"/>
          <p:cNvSpPr>
            <a:spLocks/>
          </p:cNvSpPr>
          <p:nvPr/>
        </p:nvSpPr>
        <p:spPr bwMode="auto">
          <a:xfrm rot="5400000" flipV="1">
            <a:off x="4417219" y="-258505"/>
            <a:ext cx="233362" cy="2209800"/>
          </a:xfrm>
          <a:prstGeom prst="leftBrace">
            <a:avLst>
              <a:gd name="adj1" fmla="val 78912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3429000" y="456853"/>
            <a:ext cx="25811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Versatile optical link project</a:t>
            </a:r>
          </a:p>
        </p:txBody>
      </p:sp>
      <p:sp>
        <p:nvSpPr>
          <p:cNvPr id="65" name="AutoShape 10"/>
          <p:cNvSpPr>
            <a:spLocks/>
          </p:cNvSpPr>
          <p:nvPr/>
        </p:nvSpPr>
        <p:spPr bwMode="auto">
          <a:xfrm rot="5400000" flipV="1">
            <a:off x="3086100" y="1022117"/>
            <a:ext cx="152400" cy="990600"/>
          </a:xfrm>
          <a:prstGeom prst="leftBrace">
            <a:avLst>
              <a:gd name="adj1" fmla="val 54167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2590800" y="1212617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GBT project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5334000" y="899880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GBT project</a:t>
            </a:r>
          </a:p>
        </p:txBody>
      </p:sp>
      <p:sp>
        <p:nvSpPr>
          <p:cNvPr id="68" name="AutoShape 13"/>
          <p:cNvSpPr>
            <a:spLocks/>
          </p:cNvSpPr>
          <p:nvPr/>
        </p:nvSpPr>
        <p:spPr bwMode="auto">
          <a:xfrm rot="5400000" flipV="1">
            <a:off x="5778500" y="1047517"/>
            <a:ext cx="152400" cy="330200"/>
          </a:xfrm>
          <a:prstGeom prst="leftBrace">
            <a:avLst>
              <a:gd name="adj1" fmla="val 18056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6019800" y="1403117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847" y="3438249"/>
            <a:ext cx="1960793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1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On-Detector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05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Radiation Hard Electronics</a:t>
            </a:r>
            <a:endParaRPr lang="en-GB" sz="105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660538" y="3335647"/>
            <a:ext cx="24929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1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Off-Detector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05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Commercial Off-The-Shelf (</a:t>
            </a:r>
            <a:r>
              <a:rPr lang="en-GB" sz="105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COTS)</a:t>
            </a:r>
            <a:endParaRPr lang="en-GB" sz="105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2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/>
          <p:cNvSpPr txBox="1"/>
          <p:nvPr/>
        </p:nvSpPr>
        <p:spPr>
          <a:xfrm>
            <a:off x="107010" y="476590"/>
            <a:ext cx="8927530" cy="58328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Direct connections to sensors control, clock and data lines.</a:t>
            </a:r>
          </a:p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Fiber optic connection toward the CRU using the GBT chipset (3 GBTx + 1 GBT-SCA chip).</a:t>
            </a:r>
          </a:p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 as backup path to the DCS system (main path through CRU and GBT).</a:t>
            </a:r>
            <a:endParaRPr lang="en-US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48" name="Picture 47" descr="LinkOvervie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36273" b="23084"/>
          <a:stretch/>
        </p:blipFill>
        <p:spPr>
          <a:xfrm>
            <a:off x="5411036" y="4524827"/>
            <a:ext cx="1872000" cy="7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0"/>
          <a:stretch/>
        </p:blipFill>
        <p:spPr>
          <a:xfrm>
            <a:off x="5364110" y="3606887"/>
            <a:ext cx="1908000" cy="845820"/>
          </a:xfrm>
          <a:prstGeom prst="rect">
            <a:avLst/>
          </a:prstGeom>
        </p:spPr>
      </p:pic>
      <p:pic>
        <p:nvPicPr>
          <p:cNvPr id="88" name="Picture 87" descr="LinkOvervie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36271" b="23084"/>
          <a:stretch/>
        </p:blipFill>
        <p:spPr>
          <a:xfrm>
            <a:off x="5400114" y="2699773"/>
            <a:ext cx="1872000" cy="792000"/>
          </a:xfrm>
          <a:prstGeom prst="rect">
            <a:avLst/>
          </a:prstGeom>
        </p:spPr>
      </p:pic>
      <p:sp>
        <p:nvSpPr>
          <p:cNvPr id="107" name="Left Arrow 106"/>
          <p:cNvSpPr/>
          <p:nvPr/>
        </p:nvSpPr>
        <p:spPr>
          <a:xfrm>
            <a:off x="7261409" y="2771783"/>
            <a:ext cx="1367950" cy="432000"/>
          </a:xfrm>
          <a:prstGeom prst="lef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Control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>
            <a:off x="7308380" y="3131833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9" name="Right Arrow 108"/>
          <p:cNvSpPr/>
          <p:nvPr/>
        </p:nvSpPr>
        <p:spPr>
          <a:xfrm>
            <a:off x="7308380" y="4068023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0" name="Right Arrow 109"/>
          <p:cNvSpPr/>
          <p:nvPr/>
        </p:nvSpPr>
        <p:spPr>
          <a:xfrm>
            <a:off x="7308380" y="4932143"/>
            <a:ext cx="1368190" cy="432000"/>
          </a:xfrm>
          <a:prstGeom prst="rightArrow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Available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7236370" y="4572033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Trigger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7" name="Right Arrow 246"/>
          <p:cNvSpPr/>
          <p:nvPr/>
        </p:nvSpPr>
        <p:spPr>
          <a:xfrm>
            <a:off x="7308380" y="3660657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Data @ 3.2 Gb/s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924010" y="2796477"/>
            <a:ext cx="720000" cy="720000"/>
            <a:chOff x="1691600" y="836800"/>
            <a:chExt cx="813258" cy="81325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644010" y="3084517"/>
            <a:ext cx="64809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644011" y="3276843"/>
            <a:ext cx="648089" cy="0"/>
          </a:xfrm>
          <a:prstGeom prst="line">
            <a:avLst/>
          </a:prstGeom>
          <a:ln w="317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923910" y="3732707"/>
            <a:ext cx="720000" cy="720000"/>
            <a:chOff x="1691600" y="836800"/>
            <a:chExt cx="813258" cy="81325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71" name="Straight Connector 70"/>
          <p:cNvCxnSpPr/>
          <p:nvPr/>
        </p:nvCxnSpPr>
        <p:spPr>
          <a:xfrm flipH="1">
            <a:off x="4644010" y="3948637"/>
            <a:ext cx="648089" cy="0"/>
          </a:xfrm>
          <a:prstGeom prst="line">
            <a:avLst/>
          </a:prstGeom>
          <a:ln w="317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44010" y="5100797"/>
            <a:ext cx="648090" cy="0"/>
          </a:xfrm>
          <a:prstGeom prst="line">
            <a:avLst/>
          </a:prstGeom>
          <a:ln w="31750">
            <a:solidFill>
              <a:srgbClr val="FF00FF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923910" y="4596727"/>
            <a:ext cx="720000" cy="720000"/>
            <a:chOff x="1691600" y="836800"/>
            <a:chExt cx="813258" cy="813258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4679916" y="4164667"/>
            <a:ext cx="612184" cy="689838"/>
            <a:chOff x="4391876" y="5445280"/>
            <a:chExt cx="612184" cy="689838"/>
          </a:xfrm>
        </p:grpSpPr>
        <p:cxnSp>
          <p:nvCxnSpPr>
            <p:cNvPr id="74" name="Straight Connector 73"/>
            <p:cNvCxnSpPr/>
            <p:nvPr/>
          </p:nvCxnSpPr>
          <p:spPr>
            <a:xfrm flipH="1">
              <a:off x="4391876" y="6135118"/>
              <a:ext cx="288138" cy="0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4680014" y="5445280"/>
              <a:ext cx="324046" cy="0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680014" y="5445280"/>
              <a:ext cx="0" cy="689838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275820" y="2843823"/>
            <a:ext cx="576102" cy="504040"/>
            <a:chOff x="2915769" y="2204860"/>
            <a:chExt cx="576102" cy="504040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2915770" y="2420860"/>
              <a:ext cx="576000" cy="0"/>
            </a:xfrm>
            <a:prstGeom prst="line">
              <a:avLst/>
            </a:prstGeom>
            <a:ln w="31750">
              <a:solidFill>
                <a:schemeClr val="accent5">
                  <a:lumMod val="5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915871" y="220486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75820" y="3851933"/>
            <a:ext cx="576101" cy="216000"/>
            <a:chOff x="2915769" y="2492900"/>
            <a:chExt cx="576101" cy="216000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75820" y="4572033"/>
            <a:ext cx="576102" cy="504040"/>
            <a:chOff x="2915769" y="2204860"/>
            <a:chExt cx="576102" cy="504040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2915770" y="2420860"/>
              <a:ext cx="576000" cy="0"/>
            </a:xfrm>
            <a:prstGeom prst="line">
              <a:avLst/>
            </a:prstGeom>
            <a:ln w="28575">
              <a:solidFill>
                <a:srgbClr val="FF00FF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2915871" y="220486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763610" y="2906956"/>
            <a:ext cx="1368160" cy="2232000"/>
            <a:chOff x="1905657" y="1931470"/>
            <a:chExt cx="1368160" cy="2232000"/>
          </a:xfrm>
        </p:grpSpPr>
        <p:grpSp>
          <p:nvGrpSpPr>
            <p:cNvPr id="84" name="Group 83"/>
            <p:cNvGrpSpPr/>
            <p:nvPr/>
          </p:nvGrpSpPr>
          <p:grpSpPr>
            <a:xfrm>
              <a:off x="2193761" y="2411434"/>
              <a:ext cx="792000" cy="792000"/>
              <a:chOff x="1977571" y="683354"/>
              <a:chExt cx="792000" cy="792000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17" t="25585" r="26199" b="22031"/>
              <a:stretch/>
            </p:blipFill>
            <p:spPr>
              <a:xfrm>
                <a:off x="1977571" y="683354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2063707" y="867276"/>
                <a:ext cx="631951" cy="40116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SRAM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FPGA</a:t>
                </a:r>
                <a:endParaRPr lang="en-US" sz="2000" b="1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373931" y="3344567"/>
              <a:ext cx="396000" cy="396000"/>
              <a:chOff x="2047642" y="235714"/>
              <a:chExt cx="792000" cy="792000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31" t="24983" r="26186" b="22634"/>
              <a:stretch/>
            </p:blipFill>
            <p:spPr>
              <a:xfrm>
                <a:off x="2047642" y="235714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2119682" y="325994"/>
                <a:ext cx="646900" cy="5760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FLASH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FPGA</a:t>
                </a:r>
                <a:endParaRPr lang="en-US" sz="1200" b="1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Rounded Rectangle 85"/>
            <p:cNvSpPr/>
            <p:nvPr/>
          </p:nvSpPr>
          <p:spPr>
            <a:xfrm>
              <a:off x="1905817" y="1931470"/>
              <a:ext cx="1368000" cy="2232000"/>
            </a:xfrm>
            <a:prstGeom prst="roundRect">
              <a:avLst>
                <a:gd name="adj" fmla="val 3269"/>
              </a:avLst>
            </a:prstGeom>
            <a:ln w="127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05657" y="3884687"/>
              <a:ext cx="136816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Programmable Logic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23002" y="3131834"/>
            <a:ext cx="1904877" cy="1656230"/>
            <a:chOff x="5177185" y="2221975"/>
            <a:chExt cx="2309650" cy="2008171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21975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06503" y="2750404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06508" y="3274275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11620" y="3798145"/>
              <a:ext cx="2275215" cy="4320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3924010" y="1475703"/>
            <a:ext cx="720000" cy="720000"/>
            <a:chOff x="5220090" y="5253004"/>
            <a:chExt cx="720000" cy="72000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220090" y="5253004"/>
              <a:ext cx="720000" cy="72000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5309742" y="5432788"/>
              <a:ext cx="479998" cy="420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SCA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98" name="Straight Connector 97"/>
          <p:cNvCxnSpPr/>
          <p:nvPr/>
        </p:nvCxnSpPr>
        <p:spPr>
          <a:xfrm>
            <a:off x="4265731" y="2195883"/>
            <a:ext cx="0" cy="57600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5922" y="1538686"/>
            <a:ext cx="1194368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Temperature, voltage &amp; current monitoring</a:t>
            </a:r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4706171" y="1835753"/>
            <a:ext cx="657939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501668" y="5220223"/>
            <a:ext cx="1" cy="576000"/>
          </a:xfrm>
          <a:prstGeom prst="line">
            <a:avLst/>
          </a:prstGeom>
          <a:ln w="317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691600" y="5868313"/>
            <a:ext cx="1440200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Redundant slow control from DCS through CAN bus</a:t>
            </a:r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3275820" y="2159864"/>
            <a:ext cx="648090" cy="636613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1937432" y="1547713"/>
            <a:ext cx="1194368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Power board monitoring and control</a:t>
            </a:r>
          </a:p>
        </p:txBody>
      </p:sp>
      <p:cxnSp>
        <p:nvCxnSpPr>
          <p:cNvPr id="104" name="Straight Connector 103"/>
          <p:cNvCxnSpPr/>
          <p:nvPr/>
        </p:nvCxnSpPr>
        <p:spPr>
          <a:xfrm>
            <a:off x="2483710" y="2267893"/>
            <a:ext cx="0" cy="576000"/>
          </a:xfrm>
          <a:prstGeom prst="line">
            <a:avLst/>
          </a:prstGeom>
          <a:ln w="31750">
            <a:solidFill>
              <a:srgbClr val="C00000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overall connections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5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" name="Table 2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18433"/>
              </p:ext>
            </p:extLst>
          </p:nvPr>
        </p:nvGraphicFramePr>
        <p:xfrm>
          <a:off x="107380" y="3285430"/>
          <a:ext cx="8855572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7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9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Layout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Readout Units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GBT Versatile link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Fibers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</a:rPr>
                        <a:t>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</a:rPr>
                        <a:t>Staves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 Light" panose="020F0302020204030204" pitchFamily="34" charset="0"/>
                        </a:rPr>
                        <a:t>Copper assembly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  <a:latin typeface="Calibri Light" panose="020F0302020204030204" pitchFamily="34" charset="0"/>
                        </a:rPr>
                        <a:t>RUs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stave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</a:rPr>
                        <a:t>RUs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GBTx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SCA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 smtClean="0">
                          <a:effectLst/>
                          <a:latin typeface="Calibri Light" panose="020F0302020204030204" pitchFamily="34" charset="0"/>
                        </a:rPr>
                        <a:t>VTRx</a:t>
                      </a:r>
                      <a:endParaRPr lang="en-GB" sz="1200" b="0" dirty="0" smtClean="0"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 smtClean="0">
                          <a:effectLst/>
                          <a:latin typeface="Calibri Light" panose="020F0302020204030204" pitchFamily="34" charset="0"/>
                        </a:rPr>
                        <a:t>VTTx</a:t>
                      </a:r>
                      <a:endParaRPr lang="en-GB" sz="1200" b="0" dirty="0" smtClean="0"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TRG</a:t>
                      </a:r>
                      <a:endParaRPr lang="en-US" sz="1200" b="0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Data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Ctrl</a:t>
                      </a:r>
                      <a:endParaRPr lang="en-US" sz="1200" b="0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40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72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72</a:t>
                      </a:r>
                      <a:endParaRPr lang="en-US" sz="1200" i="1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120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90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90</a:t>
                      </a:r>
                      <a:endParaRPr lang="en-US" sz="1200" i="1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168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84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144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144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624</a:t>
                      </a:r>
                      <a:endParaRPr lang="en-US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576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Calibri Light" panose="020F0302020204030204" pitchFamily="34" charset="0"/>
                        </a:rPr>
                        <a:t>384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576</a:t>
                      </a:r>
                      <a:endParaRPr lang="en-US" sz="1200" b="0" i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48" name="Rectangle 247"/>
          <p:cNvSpPr/>
          <p:nvPr/>
        </p:nvSpPr>
        <p:spPr>
          <a:xfrm rot="16200000">
            <a:off x="6364554" y="478401"/>
            <a:ext cx="2464106" cy="287889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wrap="square" lIns="36000" tIns="36000" rIns="36000" bIns="36000" anchor="b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CRU</a:t>
            </a:r>
            <a:endParaRPr lang="en-US" sz="16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18616" y="692620"/>
            <a:ext cx="2375696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lIns="36000" tIns="36000" rIns="36000" bIns="36000" rtlCol="0" anchor="t"/>
          <a:lstStyle/>
          <a:p>
            <a:pPr algn="ctr"/>
            <a:r>
              <a:rPr lang="en-US" sz="1600" b="1" dirty="0" smtClean="0">
                <a:latin typeface="Calibri Light" panose="020F0302020204030204" pitchFamily="34" charset="0"/>
              </a:rPr>
              <a:t>ITS</a:t>
            </a:r>
            <a:endParaRPr lang="en-US" sz="1600" b="1" dirty="0">
              <a:latin typeface="Calibri Light" panose="020F0302020204030204" pitchFamily="34" charset="0"/>
            </a:endParaRPr>
          </a:p>
        </p:txBody>
      </p:sp>
      <p:sp>
        <p:nvSpPr>
          <p:cNvPr id="107" name="Left Arrow 106"/>
          <p:cNvSpPr/>
          <p:nvPr/>
        </p:nvSpPr>
        <p:spPr>
          <a:xfrm>
            <a:off x="6084210" y="1196690"/>
            <a:ext cx="1367950" cy="432000"/>
          </a:xfrm>
          <a:prstGeom prst="lef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Control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>
            <a:off x="6156220" y="1700820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6084210" y="764690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Trigger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9" name="Rectangle 248"/>
          <p:cNvSpPr/>
          <p:nvPr/>
        </p:nvSpPr>
        <p:spPr>
          <a:xfrm rot="16200000">
            <a:off x="786994" y="1684626"/>
            <a:ext cx="230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192  × Readout Unit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5940190" y="3667716"/>
            <a:ext cx="504070" cy="2857714"/>
          </a:xfrm>
          <a:prstGeom prst="roundRect">
            <a:avLst>
              <a:gd name="adj" fmla="val 11697"/>
            </a:avLst>
          </a:prstGeom>
          <a:ln w="190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836640"/>
            <a:ext cx="1440000" cy="27341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1283324"/>
            <a:ext cx="1440000" cy="27341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2132820"/>
            <a:ext cx="1440000" cy="2734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2564880"/>
            <a:ext cx="1440000" cy="2734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9332" y="298166"/>
            <a:ext cx="2582069" cy="3227586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>
            <a:off x="5940210" y="701902"/>
            <a:ext cx="144000" cy="2448000"/>
          </a:xfrm>
          <a:prstGeom prst="leftBrace">
            <a:avLst>
              <a:gd name="adj1" fmla="val 8333"/>
              <a:gd name="adj2" fmla="val 43661"/>
            </a:avLst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083842" y="2161662"/>
            <a:ext cx="2879110" cy="1506054"/>
            <a:chOff x="6083842" y="2161662"/>
            <a:chExt cx="2879110" cy="1506054"/>
          </a:xfrm>
        </p:grpSpPr>
        <p:sp>
          <p:nvSpPr>
            <p:cNvPr id="109" name="Right Arrow 108"/>
            <p:cNvSpPr/>
            <p:nvPr/>
          </p:nvSpPr>
          <p:spPr>
            <a:xfrm>
              <a:off x="6156220" y="2202595"/>
              <a:ext cx="1368190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Data @ 3.2 Gb/s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0" name="Right Arrow 109"/>
            <p:cNvSpPr/>
            <p:nvPr/>
          </p:nvSpPr>
          <p:spPr>
            <a:xfrm>
              <a:off x="6156220" y="2636950"/>
              <a:ext cx="1368190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Data @ 3.2 Gb/s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083842" y="2161662"/>
              <a:ext cx="2879110" cy="1506054"/>
              <a:chOff x="6083842" y="2161662"/>
              <a:chExt cx="2879110" cy="150605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192225" y="2209411"/>
                <a:ext cx="2700375" cy="1458305"/>
                <a:chOff x="6200801" y="1838968"/>
                <a:chExt cx="2861113" cy="1754605"/>
              </a:xfrm>
            </p:grpSpPr>
            <p:sp>
              <p:nvSpPr>
                <p:cNvPr id="245" name="TextBox 244"/>
                <p:cNvSpPr txBox="1"/>
                <p:nvPr/>
              </p:nvSpPr>
              <p:spPr>
                <a:xfrm>
                  <a:off x="7535981" y="1838968"/>
                  <a:ext cx="1525933" cy="947540"/>
                </a:xfrm>
                <a:prstGeom prst="rect">
                  <a:avLst/>
                </a:prstGeom>
                <a:noFill/>
                <a:ln w="19050">
                  <a:noFill/>
                  <a:prstDash val="sysDot"/>
                </a:ln>
              </p:spPr>
              <p:txBody>
                <a:bodyPr wrap="square" lIns="36000" tIns="36000" rIns="36000" bIns="36000" rtlCol="0" anchor="ctr" anchorCtr="0">
                  <a:noAutofit/>
                </a:bodyPr>
                <a:lstStyle/>
                <a:p>
                  <a:pPr algn="ctr" defTabSz="519113">
                    <a:spcAft>
                      <a:spcPts val="600"/>
                    </a:spcAft>
                  </a:pPr>
                  <a:r>
                    <a:rPr lang="en-US" sz="1200" dirty="0" smtClean="0">
                      <a:solidFill>
                        <a:schemeClr val="tx2"/>
                      </a:solidFill>
                      <a:latin typeface="Calibri Light" panose="020F0302020204030204" pitchFamily="34" charset="0"/>
                    </a:rPr>
                    <a:t>Not mandatory for “baseline” (Pb-Pb @ 50 kHz) operations.</a:t>
                  </a:r>
                </a:p>
              </p:txBody>
            </p:sp>
            <p:cxnSp>
              <p:nvCxnSpPr>
                <p:cNvPr id="6" name="Straight Connector 5"/>
                <p:cNvCxnSpPr>
                  <a:stCxn id="251" idx="0"/>
                </p:cNvCxnSpPr>
                <p:nvPr/>
              </p:nvCxnSpPr>
              <p:spPr>
                <a:xfrm flipV="1">
                  <a:off x="6200801" y="2850994"/>
                  <a:ext cx="572222" cy="742579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Rounded Rectangle 6"/>
              <p:cNvSpPr/>
              <p:nvPr/>
            </p:nvSpPr>
            <p:spPr>
              <a:xfrm>
                <a:off x="6083842" y="2161662"/>
                <a:ext cx="2879110" cy="936000"/>
              </a:xfrm>
              <a:prstGeom prst="roundRect">
                <a:avLst>
                  <a:gd name="adj" fmla="val 5907"/>
                </a:avLst>
              </a:prstGeom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Right Brace 15"/>
          <p:cNvSpPr/>
          <p:nvPr/>
        </p:nvSpPr>
        <p:spPr>
          <a:xfrm>
            <a:off x="5717324" y="1540532"/>
            <a:ext cx="144020" cy="446684"/>
          </a:xfrm>
          <a:prstGeom prst="rightBrac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96159" y="991086"/>
            <a:ext cx="1224431" cy="759953"/>
          </a:xfrm>
          <a:prstGeom prst="accentCallout1">
            <a:avLst>
              <a:gd name="adj1" fmla="val 83901"/>
              <a:gd name="adj2" fmla="val -5252"/>
              <a:gd name="adj3" fmla="val 101136"/>
              <a:gd name="adj4" fmla="val -13680"/>
            </a:avLst>
          </a:prstGeom>
          <a:noFill/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also contain responses to control commands and status info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distribution and data/control connections per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2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9" y="548600"/>
            <a:ext cx="9237929" cy="5616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949" y="1268700"/>
            <a:ext cx="2242633" cy="489668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67930" y="2564880"/>
            <a:ext cx="4968120" cy="352849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26343" y="1700760"/>
            <a:ext cx="4309707" cy="86412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01377" y="1268700"/>
            <a:ext cx="1594543" cy="489668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95920" y="1268700"/>
            <a:ext cx="658413" cy="122411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307" y="1268700"/>
            <a:ext cx="1287893" cy="43206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RUv1 – Block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2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50" y="5300600"/>
            <a:ext cx="8928100" cy="1368488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“standard” VME 6U board, only J1 connector towards backplane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Grounding and power from J1 connector, it will be VME compatible for testing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Balcony dimension representative only, to be optimized for final cables routing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2444" r="2540" b="971"/>
          <a:stretch/>
        </p:blipFill>
        <p:spPr>
          <a:xfrm>
            <a:off x="107380" y="548600"/>
            <a:ext cx="8951642" cy="47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RUv1 – Mechanical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Readout System – RUv0 &amp; </a:t>
            </a:r>
            <a:r>
              <a:rPr lang="en-US" dirty="0" err="1" smtClean="0"/>
              <a:t>GBTxFMC</a:t>
            </a:r>
            <a:endParaRPr lang="en-US" dirty="0"/>
          </a:p>
        </p:txBody>
      </p:sp>
      <p:pic>
        <p:nvPicPr>
          <p:cNvPr id="3" name="Picture 2" descr="RU&amp;GBTxFM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548600"/>
            <a:ext cx="6991818" cy="60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01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Setup</a:t>
            </a:r>
            <a:endParaRPr lang="en-US" dirty="0"/>
          </a:p>
        </p:txBody>
      </p:sp>
      <p:pic>
        <p:nvPicPr>
          <p:cNvPr id="4" name="image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4" y="1277696"/>
            <a:ext cx="8999371" cy="50621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454"/>
          <p:cNvSpPr/>
          <p:nvPr/>
        </p:nvSpPr>
        <p:spPr>
          <a:xfrm>
            <a:off x="3681534" y="1541504"/>
            <a:ext cx="1204843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RUv0a with GBTxFMC &amp; SFP</a:t>
            </a:r>
          </a:p>
        </p:txBody>
      </p:sp>
      <p:sp>
        <p:nvSpPr>
          <p:cNvPr id="6" name="Shape 455"/>
          <p:cNvSpPr/>
          <p:nvPr/>
        </p:nvSpPr>
        <p:spPr>
          <a:xfrm>
            <a:off x="5948677" y="3483220"/>
            <a:ext cx="955164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CERN USB-I2C dongle</a:t>
            </a:r>
          </a:p>
        </p:txBody>
      </p:sp>
      <p:sp>
        <p:nvSpPr>
          <p:cNvPr id="7" name="Shape 456"/>
          <p:cNvSpPr/>
          <p:nvPr/>
        </p:nvSpPr>
        <p:spPr>
          <a:xfrm>
            <a:off x="5847831" y="5487281"/>
            <a:ext cx="955164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ITS Power Board</a:t>
            </a:r>
          </a:p>
        </p:txBody>
      </p:sp>
      <p:sp>
        <p:nvSpPr>
          <p:cNvPr id="8" name="Shape 457"/>
          <p:cNvSpPr/>
          <p:nvPr/>
        </p:nvSpPr>
        <p:spPr>
          <a:xfrm>
            <a:off x="757645" y="4470157"/>
            <a:ext cx="1071475" cy="265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Power Loads</a:t>
            </a:r>
          </a:p>
        </p:txBody>
      </p:sp>
      <p:sp>
        <p:nvSpPr>
          <p:cNvPr id="9" name="Shape 458"/>
          <p:cNvSpPr/>
          <p:nvPr/>
        </p:nvSpPr>
        <p:spPr>
          <a:xfrm>
            <a:off x="2564672" y="3090805"/>
            <a:ext cx="843985" cy="265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Ref Clock</a:t>
            </a:r>
          </a:p>
        </p:txBody>
      </p:sp>
    </p:spTree>
    <p:extLst>
      <p:ext uri="{BB962C8B-B14F-4D97-AF65-F5344CB8AC3E}">
        <p14:creationId xmlns:p14="http://schemas.microsoft.com/office/powerpoint/2010/main" val="240644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Setup with two RUv0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0110" y="1052670"/>
            <a:ext cx="8856617" cy="4981847"/>
            <a:chOff x="2263076" y="737049"/>
            <a:chExt cx="8856617" cy="49818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76" y="737049"/>
              <a:ext cx="8856617" cy="49818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14093" y="3302590"/>
              <a:ext cx="1036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RUv0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15334" y="2827862"/>
              <a:ext cx="931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“CRU”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64962" y="4351973"/>
              <a:ext cx="1036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3"/>
                  </a:solidFill>
                </a:rPr>
                <a:t>Alpide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81243" y="4061723"/>
              <a:ext cx="1782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Altera Arria10 </a:t>
              </a:r>
              <a:r>
                <a:rPr lang="en-US" sz="2000" dirty="0" err="1" smtClean="0">
                  <a:solidFill>
                    <a:schemeClr val="accent3"/>
                  </a:solidFill>
                </a:rPr>
                <a:t>Devkit</a:t>
              </a:r>
              <a:r>
                <a:rPr lang="en-US" sz="2000" dirty="0" smtClean="0">
                  <a:solidFill>
                    <a:schemeClr val="accent3"/>
                  </a:solidFill>
                </a:rPr>
                <a:t> 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0431" y="4853485"/>
              <a:ext cx="1642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FF0000"/>
                  </a:solidFill>
                </a:rPr>
                <a:t>FireFly</a:t>
              </a:r>
              <a:r>
                <a:rPr lang="en-US" sz="2000" dirty="0" smtClean="0">
                  <a:solidFill>
                    <a:srgbClr val="FF0000"/>
                  </a:solidFill>
                </a:rPr>
                <a:t> Cable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8243" y="2346861"/>
              <a:ext cx="1035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Sensor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Power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5970" y="1556740"/>
            <a:ext cx="864120" cy="36005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b="1" dirty="0" err="1" smtClean="0">
                <a:solidFill>
                  <a:schemeClr val="accent3"/>
                </a:solidFill>
                <a:latin typeface="Calibri Light" panose="020F0302020204030204" pitchFamily="34" charset="0"/>
              </a:rPr>
              <a:t>RefClk</a:t>
            </a:r>
            <a:endParaRPr lang="en-US" b="1" dirty="0" smtClean="0">
              <a:solidFill>
                <a:schemeClr val="accent3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4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24929</TotalTime>
  <Words>10025</Words>
  <Application>Microsoft Macintosh PowerPoint</Application>
  <PresentationFormat>On-screen Show (4:3)</PresentationFormat>
  <Paragraphs>2010</Paragraphs>
  <Slides>127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28" baseType="lpstr">
      <vt:lpstr>Office Theme</vt:lpstr>
      <vt:lpstr>MVTX Overview</vt:lpstr>
      <vt:lpstr>MVTX: MAPS-based Vertex Detector for sPHENIX</vt:lpstr>
      <vt:lpstr>Outline</vt:lpstr>
      <vt:lpstr>Exciting Science</vt:lpstr>
      <vt:lpstr>MVTX – Bring sPHENIX to a New Horizon</vt:lpstr>
      <vt:lpstr>ALD’s Multi-Year Plan:  sPHENIX 2022-2026</vt:lpstr>
      <vt:lpstr>Our Approach</vt:lpstr>
      <vt:lpstr>Monolithic-Active-Pixel-Sensors (MAPS) A State of the Art Tracker</vt:lpstr>
      <vt:lpstr>ALPIDE/MAPS Timing &amp; Trigger</vt:lpstr>
      <vt:lpstr>sPHENIX MVTX vs ALICE ITS/IB Specifications  from ALICE ITS Upgrade &amp; sPHENIX design </vt:lpstr>
      <vt:lpstr>MVTX Readout and Control System</vt:lpstr>
      <vt:lpstr>MVTX Pre-proposal Submitted!</vt:lpstr>
      <vt:lpstr>Scope of the MVTX Project</vt:lpstr>
      <vt:lpstr>LDRD – MVTX Key Tasks/Milestones </vt:lpstr>
      <vt:lpstr>LANL LDRD Progress Highlights</vt:lpstr>
      <vt:lpstr>Detector Assembly</vt:lpstr>
      <vt:lpstr>System Integration</vt:lpstr>
      <vt:lpstr>Cost Basis – Major Items</vt:lpstr>
      <vt:lpstr>PowerPoint Presentation</vt:lpstr>
      <vt:lpstr>PowerPoint Presentation</vt:lpstr>
      <vt:lpstr>Project Tasks and Timeline</vt:lpstr>
      <vt:lpstr>Status, Plans and Issues</vt:lpstr>
      <vt:lpstr>Summary </vt:lpstr>
      <vt:lpstr>Backup </vt:lpstr>
      <vt:lpstr>PowerPoint Presentation</vt:lpstr>
      <vt:lpstr>Review Charge</vt:lpstr>
      <vt:lpstr>Topics for Today</vt:lpstr>
      <vt:lpstr>Key Observables w/ MVTX @sPHENX </vt:lpstr>
      <vt:lpstr>MAPS-based Vertex Detector (MVTX) for sPHENIX</vt:lpstr>
      <vt:lpstr>Stave Production &amp; Test @ CERN</vt:lpstr>
      <vt:lpstr>Updated Cost and Schedule WBS: 6/5/2017</vt:lpstr>
      <vt:lpstr>PowerPoint Presentation</vt:lpstr>
      <vt:lpstr>PowerPoint Presentation</vt:lpstr>
      <vt:lpstr>Stave Production at CERN: WBS 1.5.3.1</vt:lpstr>
      <vt:lpstr>Detector Assembly</vt:lpstr>
      <vt:lpstr>Integration </vt:lpstr>
      <vt:lpstr>INTT-MVTX Conflict</vt:lpstr>
      <vt:lpstr>INTT-MVTX Conflict</vt:lpstr>
      <vt:lpstr>MVTX/INTT Integration Extend MVTX Service Cables? </vt:lpstr>
      <vt:lpstr>FPC Extension for Connection to Electrical Services</vt:lpstr>
      <vt:lpstr>PowerPoint Presentation</vt:lpstr>
      <vt:lpstr>PowerPoint Presentation</vt:lpstr>
      <vt:lpstr>Alice ITS Cabling &amp; Support similar for sPHENIX</vt:lpstr>
      <vt:lpstr>Cost &amp; Schedule</vt:lpstr>
      <vt:lpstr>Cost Basis For Electronics</vt:lpstr>
      <vt:lpstr>ALICE Stave and Global Support Structure Cost and Schedule Basis</vt:lpstr>
      <vt:lpstr>PowerPoint Presentation</vt:lpstr>
      <vt:lpstr>HICs Assembly Lab @CCNU     space ~ 70m2 (1K clean room); 20m2 (10K clean room, 2.9m head room)</vt:lpstr>
      <vt:lpstr>CCNU Plan – Cont.</vt:lpstr>
      <vt:lpstr>MVTX R&amp;D Status and Plan</vt:lpstr>
      <vt:lpstr>Data Flow and Control</vt:lpstr>
      <vt:lpstr>MVTX Readout and Control System</vt:lpstr>
      <vt:lpstr>sPHENX Data Flow  (TPC)</vt:lpstr>
      <vt:lpstr>sPHENIX Design Specs</vt:lpstr>
      <vt:lpstr>Design Specs - Components</vt:lpstr>
      <vt:lpstr>Design Specs – channel counts</vt:lpstr>
      <vt:lpstr> Data compression</vt:lpstr>
      <vt:lpstr> Data compression load</vt:lpstr>
      <vt:lpstr>Local Level 1 Triggers</vt:lpstr>
      <vt:lpstr>Multi-Event buffering</vt:lpstr>
      <vt:lpstr>5-year RHIC Run Plan </vt:lpstr>
      <vt:lpstr>5-Year Run Plan </vt:lpstr>
      <vt:lpstr>Expected Luminosity and Collision Rate</vt:lpstr>
      <vt:lpstr>PowerPoint Presentation</vt:lpstr>
      <vt:lpstr>PowerPoint Presentation</vt:lpstr>
      <vt:lpstr>Motivation</vt:lpstr>
      <vt:lpstr>dN/dη in p+p collisions</vt:lpstr>
      <vt:lpstr>dN/dη in 0-10% Au+Au/Pb+Pb collisions</vt:lpstr>
      <vt:lpstr>dN/dη in MB Au+Au/Pb+Pb collisions</vt:lpstr>
      <vt:lpstr>Conclusions</vt:lpstr>
      <vt:lpstr>PowerPoint Presentation</vt:lpstr>
      <vt:lpstr>ALPIDE/MAPS Chip</vt:lpstr>
      <vt:lpstr>Alpide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Hits and Event Data Rate</vt:lpstr>
      <vt:lpstr>ALICE Data Rate and Dead Time</vt:lpstr>
      <vt:lpstr>Readout Unit</vt:lpstr>
      <vt:lpstr>PowerPoint Presentation</vt:lpstr>
      <vt:lpstr>Expected Hits/Data Rate Per Event</vt:lpstr>
      <vt:lpstr>Readout Unit – connections toward the staves</vt:lpstr>
      <vt:lpstr>ITS Readout - Radiation Load</vt:lpstr>
      <vt:lpstr>ALICE DAQ – “Radiation Hard Optical Link Project” Architecture</vt:lpstr>
      <vt:lpstr>Readout Unit – overall connections overview</vt:lpstr>
      <vt:lpstr>Readout Unit – distribution and data/control connections per layer</vt:lpstr>
      <vt:lpstr>RUv1 – Block Diagram</vt:lpstr>
      <vt:lpstr>RUv1 – Mechanical Layout</vt:lpstr>
      <vt:lpstr>Prototype Readout System – RUv0 &amp; GBTxFMC</vt:lpstr>
      <vt:lpstr>Prototype Setup</vt:lpstr>
      <vt:lpstr>Setup with two RUv0</vt:lpstr>
      <vt:lpstr>RU – Power Board Interface</vt:lpstr>
      <vt:lpstr>Schedule</vt:lpstr>
      <vt:lpstr>ALICE/ITS Readout R&amp;D 5 RUv1 available for LANL R&amp;D ~July 2017 </vt:lpstr>
      <vt:lpstr>FELIX Board</vt:lpstr>
      <vt:lpstr>ATLAS/FELIX BNL-711 PCIe Card</vt:lpstr>
      <vt:lpstr>PowerPoint Presentation</vt:lpstr>
      <vt:lpstr>ATLAS/FELIX BNL-711 PCIe Card</vt:lpstr>
      <vt:lpstr>FPGA Choices</vt:lpstr>
      <vt:lpstr>MVTX options: 6x (PCIe card + server)</vt:lpstr>
      <vt:lpstr>Electronics R&amp;D – Cont. FELIX and MVTX Power Distribution Boards</vt:lpstr>
      <vt:lpstr>Comm. RU</vt:lpstr>
      <vt:lpstr>ALICE O2 – Detailed Layout</vt:lpstr>
      <vt:lpstr>O2 Data Flow</vt:lpstr>
      <vt:lpstr>CRU Interfaces</vt:lpstr>
      <vt:lpstr>CRU – Connections to/from ITS</vt:lpstr>
      <vt:lpstr>CRU Architecture</vt:lpstr>
      <vt:lpstr>PowerPoint Presentation</vt:lpstr>
      <vt:lpstr>ALICE DAQ – CRU Data Paths</vt:lpstr>
      <vt:lpstr>Servers</vt:lpstr>
      <vt:lpstr>CRU – Prototype efforts</vt:lpstr>
      <vt:lpstr>Altera Arria-10 Development Kit</vt:lpstr>
      <vt:lpstr>Dell Servers &amp; Readout Cards</vt:lpstr>
      <vt:lpstr>FireFly Cables</vt:lpstr>
      <vt:lpstr>MOSAIC Test Bench @LANL </vt:lpstr>
      <vt:lpstr>Test under internal trigger (40MHz)</vt:lpstr>
      <vt:lpstr>Test under internal trigger (40MHz)</vt:lpstr>
      <vt:lpstr>External Trigger and Source</vt:lpstr>
      <vt:lpstr>A Single-chip MAPS Telescope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442</cp:revision>
  <dcterms:created xsi:type="dcterms:W3CDTF">2017-06-17T18:59:22Z</dcterms:created>
  <dcterms:modified xsi:type="dcterms:W3CDTF">2017-07-06T15:39:13Z</dcterms:modified>
</cp:coreProperties>
</file>