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15" r:id="rId2"/>
    <p:sldId id="328" r:id="rId3"/>
    <p:sldId id="785" r:id="rId4"/>
    <p:sldId id="526" r:id="rId5"/>
    <p:sldId id="787" r:id="rId6"/>
    <p:sldId id="308" r:id="rId7"/>
    <p:sldId id="599" r:id="rId8"/>
    <p:sldId id="278" r:id="rId9"/>
    <p:sldId id="873" r:id="rId10"/>
    <p:sldId id="586" r:id="rId11"/>
    <p:sldId id="872" r:id="rId12"/>
    <p:sldId id="870" r:id="rId13"/>
    <p:sldId id="874" r:id="rId14"/>
    <p:sldId id="331" r:id="rId15"/>
    <p:sldId id="861" r:id="rId16"/>
    <p:sldId id="790" r:id="rId17"/>
    <p:sldId id="427" r:id="rId18"/>
    <p:sldId id="627" r:id="rId19"/>
    <p:sldId id="637" r:id="rId20"/>
    <p:sldId id="634" r:id="rId21"/>
    <p:sldId id="862" r:id="rId22"/>
    <p:sldId id="519" r:id="rId23"/>
    <p:sldId id="864" r:id="rId24"/>
    <p:sldId id="580" r:id="rId25"/>
    <p:sldId id="786" r:id="rId26"/>
    <p:sldId id="635" r:id="rId27"/>
    <p:sldId id="590" r:id="rId28"/>
    <p:sldId id="879" r:id="rId29"/>
    <p:sldId id="875" r:id="rId30"/>
    <p:sldId id="876" r:id="rId31"/>
    <p:sldId id="877" r:id="rId32"/>
    <p:sldId id="878" r:id="rId33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432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093"/>
    <p:restoredTop sz="94471"/>
  </p:normalViewPr>
  <p:slideViewPr>
    <p:cSldViewPr>
      <p:cViewPr varScale="1">
        <p:scale>
          <a:sx n="142" d="100"/>
          <a:sy n="142" d="100"/>
        </p:scale>
        <p:origin x="192" y="24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4/4/19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4/4/19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15kHz matched to collision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398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577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8AAFBC1-729B-4E4A-A6C4-DC8DEDA0C435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65744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65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61122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38820"/>
            <a:ext cx="9144000" cy="41308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73882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48727"/>
            <a:ext cx="8229600" cy="3895596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 marL="311468" indent="-154305">
              <a:defRPr sz="1620"/>
            </a:lvl2pPr>
            <a:lvl3pPr marL="464345" indent="-155735">
              <a:defRPr sz="1440"/>
            </a:lvl3pPr>
            <a:lvl4pPr marL="617220" indent="-155735">
              <a:defRPr sz="1260"/>
            </a:lvl4pPr>
            <a:lvl5pPr marL="770097" indent="-157163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1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4/9-11,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8478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/>
            </a:br>
            <a:r>
              <a:rPr lang="en-US" altLang="en-US" b="0" dirty="0">
                <a:solidFill>
                  <a:schemeClr val="bg1"/>
                </a:solidFill>
              </a:rPr>
              <a:t>MVTX Overview</a:t>
            </a:r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(WBS 3.2)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295400" y="2724151"/>
            <a:ext cx="6400800" cy="1676400"/>
          </a:xfrm>
        </p:spPr>
        <p:txBody>
          <a:bodyPr/>
          <a:lstStyle/>
          <a:p>
            <a:r>
              <a:rPr lang="en-US" altLang="en-US" b="0" dirty="0"/>
              <a:t>Ming Liu, LANL</a:t>
            </a:r>
          </a:p>
          <a:p>
            <a:r>
              <a:rPr lang="en-US" altLang="en-US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b="0" dirty="0">
                <a:solidFill>
                  <a:srgbClr val="3399FF"/>
                </a:solidFill>
              </a:rPr>
              <a:t>BNL Director’s Review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3023-1457-124F-B104-0129A3AC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552" y="24242"/>
            <a:ext cx="7712818" cy="565545"/>
          </a:xfrm>
        </p:spPr>
        <p:txBody>
          <a:bodyPr/>
          <a:lstStyle/>
          <a:p>
            <a:r>
              <a:rPr lang="en-US" sz="3200" dirty="0"/>
              <a:t>MVTX Collaborators &amp; Institution Roles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2152-BB91-EE49-A79E-D2D9B665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73D6B-49A0-A946-86D1-A63C7D46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A1B0-526F-B345-9900-B27BA895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BD8D3-58A3-044B-A8F5-CBC0283E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622707"/>
            <a:ext cx="3823570" cy="4269654"/>
          </a:xfrm>
          <a:prstGeom prst="rect">
            <a:avLst/>
          </a:prstGeom>
          <a:ln>
            <a:solidFill>
              <a:srgbClr val="032AF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D85068-F61B-7947-A912-4DC566EB9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9" y="860922"/>
            <a:ext cx="4816416" cy="384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32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610600" cy="571500"/>
          </a:xfrm>
        </p:spPr>
        <p:txBody>
          <a:bodyPr>
            <a:normAutofit fontScale="90000"/>
          </a:bodyPr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35647"/>
            <a:ext cx="8229600" cy="427925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Budget availability</a:t>
            </a:r>
          </a:p>
          <a:p>
            <a:pPr lvl="1"/>
            <a:r>
              <a:rPr lang="en-US" b="0" dirty="0"/>
              <a:t>Final engineering design of the mechanical system</a:t>
            </a:r>
          </a:p>
          <a:p>
            <a:pPr lvl="1"/>
            <a:r>
              <a:rPr lang="en-US" b="0" dirty="0"/>
              <a:t>Production of support structures </a:t>
            </a:r>
          </a:p>
          <a:p>
            <a:pPr lvl="1"/>
            <a:endParaRPr lang="en-US" b="0" dirty="0"/>
          </a:p>
          <a:p>
            <a:r>
              <a:rPr lang="en-US" dirty="0"/>
              <a:t>Mechanical structures</a:t>
            </a:r>
          </a:p>
          <a:p>
            <a:pPr lvl="1"/>
            <a:r>
              <a:rPr lang="en-US" b="0" dirty="0"/>
              <a:t>Detector and interface system design </a:t>
            </a:r>
          </a:p>
          <a:p>
            <a:pPr lvl="1"/>
            <a:r>
              <a:rPr lang="en-US" b="0" dirty="0"/>
              <a:t>Carbon structure fabrication </a:t>
            </a:r>
          </a:p>
          <a:p>
            <a:pPr lvl="1"/>
            <a:endParaRPr lang="en-US" b="0" dirty="0"/>
          </a:p>
          <a:p>
            <a:r>
              <a:rPr lang="en-US" dirty="0"/>
              <a:t>Detector assembly and test</a:t>
            </a:r>
          </a:p>
          <a:p>
            <a:pPr lvl="1"/>
            <a:r>
              <a:rPr lang="en-US" b="0" dirty="0"/>
              <a:t>Assembly jigs design and fabrication </a:t>
            </a:r>
          </a:p>
          <a:p>
            <a:pPr lvl="1"/>
            <a:r>
              <a:rPr lang="en-US" b="0" dirty="0"/>
              <a:t>Detector assembly &amp; QA</a:t>
            </a:r>
          </a:p>
          <a:p>
            <a:pPr lvl="1"/>
            <a:r>
              <a:rPr lang="en-US" b="0" dirty="0"/>
              <a:t>Metrology  </a:t>
            </a:r>
          </a:p>
          <a:p>
            <a:pPr lvl="1"/>
            <a:endParaRPr lang="en-US" b="0" dirty="0"/>
          </a:p>
          <a:p>
            <a:r>
              <a:rPr lang="en-US" dirty="0"/>
              <a:t>Final installation in IR</a:t>
            </a:r>
          </a:p>
          <a:p>
            <a:pPr lvl="1"/>
            <a:r>
              <a:rPr lang="en-US" b="0" dirty="0"/>
              <a:t>Last detector to be installed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3DC81-D992-EC49-9BAF-F843F47328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82847">
            <a:off x="5925315" y="2043815"/>
            <a:ext cx="2500227" cy="1353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96F959-E2AF-594F-8B55-363E4DA4FE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19089" r="2412" b="24912"/>
          <a:stretch/>
        </p:blipFill>
        <p:spPr>
          <a:xfrm>
            <a:off x="5485368" y="3309384"/>
            <a:ext cx="3427216" cy="1496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487D35-3776-4F44-8364-889EC91A5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558" y="602792"/>
            <a:ext cx="2279650" cy="121048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C496FF6-77A2-F443-9BA8-ECBD168AF5A1}"/>
              </a:ext>
            </a:extLst>
          </p:cNvPr>
          <p:cNvCxnSpPr>
            <a:cxnSpLocks/>
          </p:cNvCxnSpPr>
          <p:nvPr/>
        </p:nvCxnSpPr>
        <p:spPr>
          <a:xfrm flipH="1" flipV="1">
            <a:off x="6629401" y="819151"/>
            <a:ext cx="304799" cy="1809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952DDA-E4DC-FD44-A768-DD2A3E60B12D}"/>
              </a:ext>
            </a:extLst>
          </p:cNvPr>
          <p:cNvCxnSpPr>
            <a:cxnSpLocks/>
          </p:cNvCxnSpPr>
          <p:nvPr/>
        </p:nvCxnSpPr>
        <p:spPr>
          <a:xfrm flipV="1">
            <a:off x="8382000" y="1633816"/>
            <a:ext cx="227708" cy="929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C5F0CE-2ED7-E647-9DF2-78CB025CC588}"/>
              </a:ext>
            </a:extLst>
          </p:cNvPr>
          <p:cNvCxnSpPr/>
          <p:nvPr/>
        </p:nvCxnSpPr>
        <p:spPr>
          <a:xfrm flipV="1">
            <a:off x="7543800" y="2876550"/>
            <a:ext cx="838200" cy="1146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DE9482-4C0F-B84E-88EB-A481425F0407}"/>
              </a:ext>
            </a:extLst>
          </p:cNvPr>
          <p:cNvCxnSpPr/>
          <p:nvPr/>
        </p:nvCxnSpPr>
        <p:spPr>
          <a:xfrm flipH="1" flipV="1">
            <a:off x="6248400" y="2952750"/>
            <a:ext cx="838200" cy="1070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698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3E9B1-A61A-C947-A68C-46B4F2E47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489347"/>
          </a:xfrm>
        </p:spPr>
        <p:txBody>
          <a:bodyPr>
            <a:normAutofit fontScale="90000"/>
          </a:bodyPr>
          <a:lstStyle/>
          <a:p>
            <a:r>
              <a:rPr lang="en-US" dirty="0"/>
              <a:t>Cost Drivers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3DB5E-52DF-6C48-AF83-B3D2356C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D10442-37CF-B546-AF51-7D5BCBB9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D2A35-A18A-7346-8AB5-96E34D3C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12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45BEA5B-3B06-3648-B2D4-965D65A16C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029970"/>
              </p:ext>
            </p:extLst>
          </p:nvPr>
        </p:nvGraphicFramePr>
        <p:xfrm>
          <a:off x="464820" y="859192"/>
          <a:ext cx="8089900" cy="24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0" name="Worksheet" r:id="rId3" imgW="6108700" imgH="1879600" progId="Excel.Sheet.12">
                  <p:embed/>
                </p:oleObj>
              </mc:Choice>
              <mc:Fallback>
                <p:oleObj name="Worksheet" r:id="rId3" imgW="6108700" imgH="1879600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45BEA5B-3B06-3648-B2D4-965D65A16C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4820" y="859192"/>
                        <a:ext cx="8089900" cy="248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F99D393-9B03-D546-BEF1-500F8332F626}"/>
              </a:ext>
            </a:extLst>
          </p:cNvPr>
          <p:cNvSpPr txBox="1"/>
          <p:nvPr/>
        </p:nvSpPr>
        <p:spPr>
          <a:xfrm>
            <a:off x="1274148" y="3398935"/>
            <a:ext cx="33946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Mechanical design and fabrication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CYSS</a:t>
            </a:r>
          </a:p>
          <a:p>
            <a:pPr marL="285750" indent="-285750">
              <a:buFontTx/>
              <a:buChar char="-"/>
            </a:pPr>
            <a:r>
              <a:rPr lang="en-US" dirty="0"/>
              <a:t>End wheels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Service barrel   </a:t>
            </a:r>
          </a:p>
          <a:p>
            <a:pPr marL="285750" indent="-285750">
              <a:buFontTx/>
              <a:buChar char="-"/>
            </a:pPr>
            <a:r>
              <a:rPr lang="en-US" dirty="0"/>
              <a:t>Global interface</a:t>
            </a:r>
          </a:p>
        </p:txBody>
      </p:sp>
    </p:spTree>
    <p:extLst>
      <p:ext uri="{BB962C8B-B14F-4D97-AF65-F5344CB8AC3E}">
        <p14:creationId xmlns:p14="http://schemas.microsoft.com/office/powerpoint/2010/main" val="581966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3586" y="0"/>
            <a:ext cx="8227410" cy="546497"/>
          </a:xfrm>
        </p:spPr>
        <p:txBody>
          <a:bodyPr/>
          <a:lstStyle/>
          <a:p>
            <a:r>
              <a:rPr lang="en-US" altLang="en-US" sz="3200" dirty="0"/>
              <a:t>Basis of Estimate &amp; Resource-Loaded Schedules</a:t>
            </a:r>
          </a:p>
        </p:txBody>
      </p:sp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0B90B3-3CD6-41A9-8EAF-9B5CBA6B752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E9DA38-1F7F-2E42-B5FD-323D465795A8}"/>
              </a:ext>
            </a:extLst>
          </p:cNvPr>
          <p:cNvSpPr txBox="1"/>
          <p:nvPr/>
        </p:nvSpPr>
        <p:spPr>
          <a:xfrm>
            <a:off x="152399" y="703882"/>
            <a:ext cx="53814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Electronics: production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FELIX: ATLAS/</a:t>
            </a:r>
            <a:r>
              <a:rPr lang="en-US" sz="1200" dirty="0" err="1"/>
              <a:t>sPHENIX</a:t>
            </a:r>
            <a:r>
              <a:rPr lang="en-US" sz="1200" dirty="0"/>
              <a:t> production, LANL/LDRD  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RU services, cables:  ALICE/ITS production, LANL/LDRD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Power boards: ALICE/ITS production , LANL/LDRD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CAEN bulk PS:  Quotes from CAEN, ALICE/ITS production, LANL/LDRD </a:t>
            </a:r>
          </a:p>
          <a:p>
            <a:pPr marL="742950" lvl="1" indent="-285750">
              <a:buFontTx/>
              <a:buChar char="-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Mechanics &amp; Integration: design and production 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CYSS, End wheels, Service barrel: ALICE/ITS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Integrations: Recent experience at RHIC, HFT/STAR, FVTX/PHENIX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429DF-9CA9-874F-B08A-BCAE09271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60" y="3238221"/>
            <a:ext cx="6200879" cy="1593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9D07F5-D4EC-3A46-8B5C-0D5DD06CB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692" y="684131"/>
            <a:ext cx="3006114" cy="200054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FE425A-5AF5-F54C-BE56-6449579C8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198"/>
          <a:stretch/>
        </p:blipFill>
        <p:spPr>
          <a:xfrm>
            <a:off x="4117291" y="2704430"/>
            <a:ext cx="5029200" cy="1446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1B4468-7A21-5A4C-A2A6-A4520EB7CF50}"/>
              </a:ext>
            </a:extLst>
          </p:cNvPr>
          <p:cNvSpPr txBox="1"/>
          <p:nvPr/>
        </p:nvSpPr>
        <p:spPr>
          <a:xfrm>
            <a:off x="5181600" y="2626406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FELIX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BFEFE2-FCE0-1943-876D-36D35531E2F1}"/>
              </a:ext>
            </a:extLst>
          </p:cNvPr>
          <p:cNvSpPr txBox="1"/>
          <p:nvPr/>
        </p:nvSpPr>
        <p:spPr>
          <a:xfrm>
            <a:off x="99960" y="3966433"/>
            <a:ext cx="188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Carbon Structures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806CF0-7EC5-7B4F-9C35-AB647A1E48CB}"/>
              </a:ext>
            </a:extLst>
          </p:cNvPr>
          <p:cNvSpPr txBox="1"/>
          <p:nvPr/>
        </p:nvSpPr>
        <p:spPr>
          <a:xfrm>
            <a:off x="7106749" y="725857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 BoE Doc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BB1E74-783F-4948-92C7-D339C86CE47C}"/>
              </a:ext>
            </a:extLst>
          </p:cNvPr>
          <p:cNvSpPr/>
          <p:nvPr/>
        </p:nvSpPr>
        <p:spPr>
          <a:xfrm>
            <a:off x="8382000" y="2736253"/>
            <a:ext cx="381000" cy="172120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7B63CAD-8A54-AF4C-80F5-2E3760CCCF2F}"/>
              </a:ext>
            </a:extLst>
          </p:cNvPr>
          <p:cNvSpPr/>
          <p:nvPr/>
        </p:nvSpPr>
        <p:spPr>
          <a:xfrm>
            <a:off x="8040496" y="2739013"/>
            <a:ext cx="381000" cy="172120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DFD5989-B8D9-5E4D-B303-2D4B82B91408}"/>
              </a:ext>
            </a:extLst>
          </p:cNvPr>
          <p:cNvSpPr/>
          <p:nvPr/>
        </p:nvSpPr>
        <p:spPr>
          <a:xfrm>
            <a:off x="3505200" y="3486149"/>
            <a:ext cx="381000" cy="849615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504D374-21E9-8445-A93E-F8BE0654352F}"/>
              </a:ext>
            </a:extLst>
          </p:cNvPr>
          <p:cNvSpPr/>
          <p:nvPr/>
        </p:nvSpPr>
        <p:spPr>
          <a:xfrm>
            <a:off x="3196554" y="3486150"/>
            <a:ext cx="381000" cy="849615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B7254-A053-134B-AD94-EB1F75D943B3}"/>
              </a:ext>
            </a:extLst>
          </p:cNvPr>
          <p:cNvSpPr txBox="1"/>
          <p:nvPr/>
        </p:nvSpPr>
        <p:spPr>
          <a:xfrm>
            <a:off x="3069081" y="4299951"/>
            <a:ext cx="8563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Labor, M&amp;S</a:t>
            </a:r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ABDA0B-F8DC-DF47-B25A-002C1C3E19E7}"/>
              </a:ext>
            </a:extLst>
          </p:cNvPr>
          <p:cNvSpPr txBox="1"/>
          <p:nvPr/>
        </p:nvSpPr>
        <p:spPr>
          <a:xfrm>
            <a:off x="7983508" y="2856316"/>
            <a:ext cx="8563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Labor, M&amp;S</a:t>
            </a:r>
            <a:endParaRPr lang="en-US" sz="16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18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61ACA-7D01-AB4B-A41D-FA7764A7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Resource Distribution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B8903C-EB45-EB43-B612-5C5322B7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16F8B-BDB9-3A4D-BD8C-CE71E5F8F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2F962-768F-534C-8E11-10297406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AEE83F-0181-6148-939F-9B07B2BF8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603158"/>
            <a:ext cx="8001794" cy="4266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0D1CD0-E6A4-9A4C-8190-0CB50164E6C2}"/>
              </a:ext>
            </a:extLst>
          </p:cNvPr>
          <p:cNvSpPr txBox="1"/>
          <p:nvPr/>
        </p:nvSpPr>
        <p:spPr>
          <a:xfrm>
            <a:off x="457200" y="158115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 in P6</a:t>
            </a:r>
          </a:p>
        </p:txBody>
      </p:sp>
    </p:spTree>
    <p:extLst>
      <p:ext uri="{BB962C8B-B14F-4D97-AF65-F5344CB8AC3E}">
        <p14:creationId xmlns:p14="http://schemas.microsoft.com/office/powerpoint/2010/main" val="3681337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47" y="78385"/>
            <a:ext cx="8229600" cy="4269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46338" y="1273232"/>
          <a:ext cx="5451330" cy="259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5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CY-2018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2019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2020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2021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2022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2023</a:t>
                      </a:r>
                    </a:p>
                  </a:txBody>
                  <a:tcPr marL="61722" marR="61722" marT="30861" marB="30861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2971800" y="1579937"/>
            <a:ext cx="1068992" cy="341632"/>
            <a:chOff x="2000925" y="2079909"/>
            <a:chExt cx="1583687" cy="50612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2000925" y="2079909"/>
              <a:ext cx="1583687" cy="506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>
                  <a:solidFill>
                    <a:srgbClr val="92D050"/>
                  </a:solidFill>
                </a:rPr>
                <a:t>Stave &amp; RU production @CERN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4040620" y="3867150"/>
            <a:ext cx="759980" cy="279435"/>
            <a:chOff x="3123803" y="2638232"/>
            <a:chExt cx="1237804" cy="41397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123803" y="2638232"/>
              <a:ext cx="957528" cy="413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Power system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2307708" y="2049968"/>
            <a:ext cx="4079366" cy="216982"/>
            <a:chOff x="3028117" y="2690395"/>
            <a:chExt cx="5066344" cy="32145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2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3424733" y="2730291"/>
            <a:ext cx="994867" cy="279435"/>
            <a:chOff x="3543175" y="2667479"/>
            <a:chExt cx="7822091" cy="41397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774961" y="2711027"/>
              <a:ext cx="3571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3543175" y="2667479"/>
              <a:ext cx="7822091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dirty="0"/>
                <a:t>Service barrel &amp; </a:t>
              </a:r>
            </a:p>
            <a:p>
              <a:r>
                <a:rPr lang="en-US" sz="608" dirty="0"/>
                <a:t>global system design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BECA6-7D28-0343-B8B1-AC9B1F0C5005}"/>
              </a:ext>
            </a:extLst>
          </p:cNvPr>
          <p:cNvGrpSpPr/>
          <p:nvPr/>
        </p:nvGrpSpPr>
        <p:grpSpPr>
          <a:xfrm>
            <a:off x="3525114" y="2386719"/>
            <a:ext cx="637326" cy="349353"/>
            <a:chOff x="3379402" y="2245341"/>
            <a:chExt cx="559769" cy="34935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8CA1D4B-C503-AE4E-BD8B-54AB3BF531C7}"/>
                </a:ext>
              </a:extLst>
            </p:cNvPr>
            <p:cNvGrpSpPr/>
            <p:nvPr/>
          </p:nvGrpSpPr>
          <p:grpSpPr>
            <a:xfrm>
              <a:off x="3379402" y="2245341"/>
              <a:ext cx="559769" cy="185885"/>
              <a:chOff x="3739858" y="2680828"/>
              <a:chExt cx="1055708" cy="275386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AF9D36F-93E9-E846-AFEE-796B88F54F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9545" y="2694875"/>
                <a:ext cx="7509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1EE598-D94F-D846-AAC0-2A53BD93AA2A}"/>
                  </a:ext>
                </a:extLst>
              </p:cNvPr>
              <p:cNvSpPr txBox="1"/>
              <p:nvPr/>
            </p:nvSpPr>
            <p:spPr>
              <a:xfrm>
                <a:off x="3739858" y="2680828"/>
                <a:ext cx="1055708" cy="275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8" dirty="0"/>
                  <a:t>End Wheels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46488B-1DBB-234F-81F3-41B9C66DF77E}"/>
                </a:ext>
              </a:extLst>
            </p:cNvPr>
            <p:cNvGrpSpPr/>
            <p:nvPr/>
          </p:nvGrpSpPr>
          <p:grpSpPr>
            <a:xfrm>
              <a:off x="3382461" y="2408809"/>
              <a:ext cx="365584" cy="185885"/>
              <a:chOff x="3759417" y="2679115"/>
              <a:chExt cx="1468889" cy="275386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433B74A-C47F-5948-A5B6-681930CC1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7772" y="2703054"/>
                <a:ext cx="10236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7BF6FD-6120-1C4D-A168-1240E1AA35B2}"/>
                  </a:ext>
                </a:extLst>
              </p:cNvPr>
              <p:cNvSpPr txBox="1"/>
              <p:nvPr/>
            </p:nvSpPr>
            <p:spPr>
              <a:xfrm>
                <a:off x="3759417" y="2679115"/>
                <a:ext cx="1468889" cy="275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8" dirty="0"/>
                  <a:t>CYSS</a:t>
                </a:r>
                <a:endParaRPr lang="en-US" sz="810" dirty="0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4419601" y="3259341"/>
            <a:ext cx="1005906" cy="158774"/>
            <a:chOff x="3297251" y="2653964"/>
            <a:chExt cx="910031" cy="27538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297251" y="2653964"/>
              <a:ext cx="910031" cy="275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4504682" y="3449984"/>
            <a:ext cx="1041074" cy="185885"/>
            <a:chOff x="3307466" y="2672819"/>
            <a:chExt cx="910032" cy="27538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307466" y="2672819"/>
              <a:ext cx="91003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4977449" y="3270271"/>
            <a:ext cx="881498" cy="310854"/>
            <a:chOff x="4135029" y="4197743"/>
            <a:chExt cx="1305927" cy="460523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1192639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6/15 Half barrels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4634647" y="4171950"/>
            <a:ext cx="1720434" cy="279436"/>
            <a:chOff x="3127761" y="2793251"/>
            <a:chExt cx="1860212" cy="413976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823903"/>
              <a:ext cx="13136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27761" y="2793251"/>
              <a:ext cx="1860212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b="1" dirty="0"/>
                <a:t>Pre-installation commissioning @BNL </a:t>
              </a:r>
            </a:p>
            <a:p>
              <a:r>
                <a:rPr lang="en-US" sz="608" b="1" dirty="0"/>
                <a:t> 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6096419" y="3518500"/>
            <a:ext cx="1189274" cy="310854"/>
            <a:chOff x="4135029" y="4197743"/>
            <a:chExt cx="1761894" cy="460523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648606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8/25 Installed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Ready for commissioning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6324600" y="4110272"/>
            <a:ext cx="948824" cy="310854"/>
            <a:chOff x="4135029" y="4238203"/>
            <a:chExt cx="1405665" cy="460523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6" y="4238203"/>
              <a:ext cx="1292378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7297663" y="154565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6373086" y="1537494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5486390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4569944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3657600" y="152697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2751292" y="1523549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1846338" y="1518366"/>
            <a:ext cx="6227" cy="2894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1846339" y="4412402"/>
            <a:ext cx="5460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3852819" y="3452408"/>
            <a:ext cx="721672" cy="185885"/>
            <a:chOff x="1360242" y="2030293"/>
            <a:chExt cx="1230206" cy="275384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360242" y="2030293"/>
              <a:ext cx="1230206" cy="275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FELIX 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3201784" y="3028950"/>
            <a:ext cx="2066874" cy="216981"/>
            <a:chOff x="1921726" y="2690395"/>
            <a:chExt cx="8823056" cy="132399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2552271" y="2711027"/>
              <a:ext cx="71853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1921726" y="2690395"/>
              <a:ext cx="8823056" cy="1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Stave testing, half-barrel assembly @LBNL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798079" y="972447"/>
            <a:ext cx="32375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>
                <a:solidFill>
                  <a:srgbClr val="032AFF"/>
                </a:solidFill>
              </a:rPr>
              <a:t>sPHENIX:</a:t>
            </a:r>
            <a:r>
              <a:rPr lang="en-US" sz="1260" dirty="0">
                <a:solidFill>
                  <a:srgbClr val="032AFF"/>
                </a:solidFill>
              </a:rPr>
              <a:t>                          CD1/3a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2315678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906258" y="1971504"/>
            <a:ext cx="855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MVTX</a:t>
            </a:r>
            <a:endParaRPr lang="en-US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6355081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3123931" y="1073840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4800600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6423109" y="986590"/>
            <a:ext cx="112068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1</a:t>
            </a:r>
            <a:r>
              <a:rPr lang="en-US" sz="1260" baseline="30000" dirty="0">
                <a:solidFill>
                  <a:srgbClr val="032AFF"/>
                </a:solidFill>
              </a:rPr>
              <a:t>st</a:t>
            </a:r>
            <a:r>
              <a:rPr lang="en-US" sz="126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4825344" y="971277"/>
            <a:ext cx="10420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Installation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62641A-35F3-C240-8B37-4B25E8BCADF3}"/>
              </a:ext>
            </a:extLst>
          </p:cNvPr>
          <p:cNvGrpSpPr/>
          <p:nvPr/>
        </p:nvGrpSpPr>
        <p:grpSpPr>
          <a:xfrm>
            <a:off x="2235893" y="2244301"/>
            <a:ext cx="1453868" cy="201594"/>
            <a:chOff x="2511914" y="2599337"/>
            <a:chExt cx="1188764" cy="20159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5E2144F-4370-9947-A8E0-4C6D7EAFD7C7}"/>
                </a:ext>
              </a:extLst>
            </p:cNvPr>
            <p:cNvCxnSpPr>
              <a:cxnSpLocks/>
            </p:cNvCxnSpPr>
            <p:nvPr/>
          </p:nvCxnSpPr>
          <p:spPr>
            <a:xfrm>
              <a:off x="2569294" y="2628040"/>
              <a:ext cx="107808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BC9044-44BB-754F-97DA-3A8905E6BD97}"/>
                </a:ext>
              </a:extLst>
            </p:cNvPr>
            <p:cNvSpPr txBox="1"/>
            <p:nvPr/>
          </p:nvSpPr>
          <p:spPr>
            <a:xfrm>
              <a:off x="2511914" y="2599337"/>
              <a:ext cx="1188764" cy="201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10" dirty="0"/>
                <a:t>Detector  &amp; interface design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3276599" y="3658561"/>
            <a:ext cx="1505627" cy="201594"/>
            <a:chOff x="4113586" y="5163990"/>
            <a:chExt cx="1187799" cy="29865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113586" y="5163990"/>
              <a:ext cx="998149" cy="298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 err="1"/>
                <a:t>sPHENIX</a:t>
              </a:r>
              <a:r>
                <a:rPr lang="en-US" sz="710" dirty="0"/>
                <a:t> interface &amp; global support design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4373488" y="2723115"/>
            <a:ext cx="849913" cy="310854"/>
            <a:chOff x="3863513" y="5155973"/>
            <a:chExt cx="2683273" cy="460521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6" y="5204332"/>
              <a:ext cx="14777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3863513" y="5155973"/>
              <a:ext cx="2683273" cy="4605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710" dirty="0"/>
                <a:t>SB &amp; global mech </a:t>
              </a:r>
            </a:p>
            <a:p>
              <a:r>
                <a:rPr lang="en-US" sz="710" dirty="0"/>
                <a:t>sys production 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15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A7B411-4EAE-8E4B-89DE-89AAAD40CF70}"/>
              </a:ext>
            </a:extLst>
          </p:cNvPr>
          <p:cNvCxnSpPr/>
          <p:nvPr/>
        </p:nvCxnSpPr>
        <p:spPr>
          <a:xfrm>
            <a:off x="3001075" y="1518365"/>
            <a:ext cx="0" cy="28820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186CA1C-6C58-F144-A103-2B83C11C2683}"/>
              </a:ext>
            </a:extLst>
          </p:cNvPr>
          <p:cNvSpPr txBox="1"/>
          <p:nvPr/>
        </p:nvSpPr>
        <p:spPr>
          <a:xfrm>
            <a:off x="2667351" y="4435466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2704604-D9FE-A14C-8514-58F7A9995750}"/>
              </a:ext>
            </a:extLst>
          </p:cNvPr>
          <p:cNvGrpSpPr/>
          <p:nvPr/>
        </p:nvGrpSpPr>
        <p:grpSpPr>
          <a:xfrm>
            <a:off x="5441025" y="3892521"/>
            <a:ext cx="883575" cy="279435"/>
            <a:chOff x="3241137" y="2704005"/>
            <a:chExt cx="927632" cy="413979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3DFB1350-ADCA-CA4A-9C33-115E3F239842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10C0010-2690-BE43-BAA8-6EC20CD96CD5}"/>
                </a:ext>
              </a:extLst>
            </p:cNvPr>
            <p:cNvSpPr txBox="1"/>
            <p:nvPr/>
          </p:nvSpPr>
          <p:spPr>
            <a:xfrm>
              <a:off x="3241137" y="2704005"/>
              <a:ext cx="927632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Full detector </a:t>
              </a:r>
            </a:p>
            <a:p>
              <a:r>
                <a:rPr lang="en-US" sz="608" dirty="0"/>
                <a:t>system test @BNL Lab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F592ECE-B18A-2C4E-993E-39A588FED9AD}"/>
              </a:ext>
            </a:extLst>
          </p:cNvPr>
          <p:cNvGrpSpPr/>
          <p:nvPr/>
        </p:nvGrpSpPr>
        <p:grpSpPr>
          <a:xfrm>
            <a:off x="5137713" y="3587715"/>
            <a:ext cx="729687" cy="279435"/>
            <a:chOff x="3267643" y="2659113"/>
            <a:chExt cx="736933" cy="413979"/>
          </a:xfrm>
        </p:grpSpPr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A418CB05-EEC7-E947-A7FD-600EF4CD7075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B3AAFEB-6E10-9743-9B98-29ACEB762F9A}"/>
                </a:ext>
              </a:extLst>
            </p:cNvPr>
            <p:cNvSpPr txBox="1"/>
            <p:nvPr/>
          </p:nvSpPr>
          <p:spPr>
            <a:xfrm>
              <a:off x="3267643" y="2659113"/>
              <a:ext cx="736933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cooling  &amp; safety </a:t>
              </a:r>
            </a:p>
            <a:p>
              <a:r>
                <a:rPr lang="en-US" sz="608" dirty="0"/>
                <a:t>system @BNL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05AA292-1712-454E-8275-59A8D45DF2BF}"/>
              </a:ext>
            </a:extLst>
          </p:cNvPr>
          <p:cNvGrpSpPr/>
          <p:nvPr/>
        </p:nvGrpSpPr>
        <p:grpSpPr>
          <a:xfrm>
            <a:off x="3121246" y="1885950"/>
            <a:ext cx="688754" cy="201594"/>
            <a:chOff x="4135029" y="4238906"/>
            <a:chExt cx="1020372" cy="298657"/>
          </a:xfrm>
        </p:grpSpPr>
        <p:sp>
          <p:nvSpPr>
            <p:cNvPr id="96" name="5-Point Star 95">
              <a:extLst>
                <a:ext uri="{FF2B5EF4-FFF2-40B4-BE49-F238E27FC236}">
                  <a16:creationId xmlns:a16="http://schemas.microsoft.com/office/drawing/2014/main" id="{6D71393B-ADE9-1F41-B3CE-C36A253CA97A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DCEF686-D58D-724D-A595-3FF3A7CC7899}"/>
                </a:ext>
              </a:extLst>
            </p:cNvPr>
            <p:cNvSpPr txBox="1"/>
            <p:nvPr/>
          </p:nvSpPr>
          <p:spPr>
            <a:xfrm>
              <a:off x="4176504" y="4238906"/>
              <a:ext cx="978897" cy="298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Construction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6A7D4C3-835A-CC46-B157-19FBA4459C42}"/>
              </a:ext>
            </a:extLst>
          </p:cNvPr>
          <p:cNvGrpSpPr/>
          <p:nvPr/>
        </p:nvGrpSpPr>
        <p:grpSpPr>
          <a:xfrm>
            <a:off x="4450256" y="2190749"/>
            <a:ext cx="644793" cy="310854"/>
            <a:chOff x="4135029" y="4168475"/>
            <a:chExt cx="955235" cy="676845"/>
          </a:xfrm>
        </p:grpSpPr>
        <p:sp>
          <p:nvSpPr>
            <p:cNvPr id="100" name="5-Point Star 99">
              <a:extLst>
                <a:ext uri="{FF2B5EF4-FFF2-40B4-BE49-F238E27FC236}">
                  <a16:creationId xmlns:a16="http://schemas.microsoft.com/office/drawing/2014/main" id="{5CCF7751-49D4-754B-89C3-A437A3BEB8D8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55A7CEE-DADC-4447-86BD-0643BC0FCCEC}"/>
                </a:ext>
              </a:extLst>
            </p:cNvPr>
            <p:cNvSpPr txBox="1"/>
            <p:nvPr/>
          </p:nvSpPr>
          <p:spPr>
            <a:xfrm>
              <a:off x="4189745" y="4168475"/>
              <a:ext cx="900519" cy="676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MVTX final 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review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C34C866-4D1E-914A-9CB4-36CF25836B19}"/>
              </a:ext>
            </a:extLst>
          </p:cNvPr>
          <p:cNvSpPr txBox="1"/>
          <p:nvPr/>
        </p:nvSpPr>
        <p:spPr>
          <a:xfrm>
            <a:off x="808012" y="1498823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92D050"/>
                </a:solidFill>
              </a:rPr>
              <a:t>Generic R&amp;D </a:t>
            </a:r>
          </a:p>
          <a:p>
            <a:r>
              <a:rPr lang="en-US" sz="1000" b="1" dirty="0">
                <a:solidFill>
                  <a:srgbClr val="92D050"/>
                </a:solidFill>
              </a:rPr>
              <a:t>Sensors for RHIC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D368F10-AEEF-6B4D-BC8B-50E0083B71DB}"/>
              </a:ext>
            </a:extLst>
          </p:cNvPr>
          <p:cNvGrpSpPr/>
          <p:nvPr/>
        </p:nvGrpSpPr>
        <p:grpSpPr>
          <a:xfrm>
            <a:off x="5715000" y="3450804"/>
            <a:ext cx="614271" cy="187746"/>
            <a:chOff x="2896945" y="2432884"/>
            <a:chExt cx="1407417" cy="278143"/>
          </a:xfrm>
        </p:grpSpPr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5CB5A936-0431-2A41-87DC-E2F1454D378E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AB2C665-19FE-B149-BEDA-B8981C138EFB}"/>
                </a:ext>
              </a:extLst>
            </p:cNvPr>
            <p:cNvSpPr txBox="1"/>
            <p:nvPr/>
          </p:nvSpPr>
          <p:spPr>
            <a:xfrm>
              <a:off x="2896945" y="2432884"/>
              <a:ext cx="1407417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IR installation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E91C1DA-FBC4-7B4D-95FD-AA32680A0C65}"/>
              </a:ext>
            </a:extLst>
          </p:cNvPr>
          <p:cNvSpPr txBox="1"/>
          <p:nvPr/>
        </p:nvSpPr>
        <p:spPr>
          <a:xfrm>
            <a:off x="114375" y="2351852"/>
            <a:ext cx="172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Feb. 2019, in P6</a:t>
            </a:r>
          </a:p>
        </p:txBody>
      </p:sp>
    </p:spTree>
    <p:extLst>
      <p:ext uri="{BB962C8B-B14F-4D97-AF65-F5344CB8AC3E}">
        <p14:creationId xmlns:p14="http://schemas.microsoft.com/office/powerpoint/2010/main" val="2119819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8CF74E-55EF-C945-AA93-8646BF882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42950"/>
            <a:ext cx="6172200" cy="40386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Full readout chain demonstrated through LANL LDRD</a:t>
            </a:r>
          </a:p>
          <a:p>
            <a:pPr lvl="1"/>
            <a:r>
              <a:rPr lang="en-US" b="0" dirty="0"/>
              <a:t>Successful </a:t>
            </a:r>
            <a:r>
              <a:rPr lang="en-US" b="0" dirty="0" err="1"/>
              <a:t>Fermilab</a:t>
            </a:r>
            <a:r>
              <a:rPr lang="en-US" b="0" dirty="0"/>
              <a:t> Test Beam run in 2018</a:t>
            </a:r>
          </a:p>
          <a:p>
            <a:pPr lvl="1"/>
            <a:endParaRPr lang="en-US" b="0" dirty="0"/>
          </a:p>
          <a:p>
            <a:r>
              <a:rPr lang="en-US" dirty="0"/>
              <a:t>Modified stave certified through LANL LDRD</a:t>
            </a:r>
          </a:p>
          <a:p>
            <a:pPr lvl="1"/>
            <a:r>
              <a:rPr lang="en-US" b="0" dirty="0"/>
              <a:t>Successfully tested at CERN</a:t>
            </a:r>
          </a:p>
          <a:p>
            <a:pPr lvl="1"/>
            <a:r>
              <a:rPr lang="en-US" b="0" dirty="0"/>
              <a:t>Radiation hardness verified at CERN </a:t>
            </a:r>
          </a:p>
          <a:p>
            <a:pPr lvl="1"/>
            <a:endParaRPr lang="en-US" b="0" dirty="0"/>
          </a:p>
          <a:p>
            <a:r>
              <a:rPr lang="en-US" dirty="0"/>
              <a:t>Mechanical system integration MVTX+INTT</a:t>
            </a:r>
          </a:p>
          <a:p>
            <a:pPr lvl="1"/>
            <a:r>
              <a:rPr lang="en-US" b="0" dirty="0" err="1"/>
              <a:t>sPHENIX</a:t>
            </a:r>
            <a:r>
              <a:rPr lang="en-US" b="0" dirty="0"/>
              <a:t> tracking optimized with 2-layer INTT configuration</a:t>
            </a:r>
          </a:p>
          <a:p>
            <a:pPr lvl="1"/>
            <a:r>
              <a:rPr lang="en-US" b="0" dirty="0"/>
              <a:t>Mechanical design being updated and 3-D mockup demonstrated</a:t>
            </a:r>
          </a:p>
          <a:p>
            <a:pPr lvl="1"/>
            <a:endParaRPr lang="en-US" b="0" dirty="0"/>
          </a:p>
          <a:p>
            <a:r>
              <a:rPr lang="en-US" dirty="0"/>
              <a:t>Readout cables </a:t>
            </a:r>
          </a:p>
          <a:p>
            <a:pPr lvl="1"/>
            <a:r>
              <a:rPr lang="en-US" b="0" dirty="0"/>
              <a:t>BNL approved the use of </a:t>
            </a:r>
            <a:r>
              <a:rPr lang="en-US" b="0" dirty="0" err="1"/>
              <a:t>SamTec</a:t>
            </a:r>
            <a:r>
              <a:rPr lang="en-US" b="0" dirty="0"/>
              <a:t> non-Halogen-free cables </a:t>
            </a:r>
          </a:p>
          <a:p>
            <a:pPr lvl="2"/>
            <a:r>
              <a:rPr lang="en-US" b="0" dirty="0"/>
              <a:t>Electrically better &amp; mechanically compact</a:t>
            </a:r>
          </a:p>
          <a:p>
            <a:pPr lvl="2"/>
            <a:r>
              <a:rPr lang="en-US" b="0" dirty="0"/>
              <a:t>ALICE confirmed performance with 8m long Halogen-free cables </a:t>
            </a:r>
          </a:p>
          <a:p>
            <a:pPr lvl="2"/>
            <a:r>
              <a:rPr lang="en-US" b="0" dirty="0"/>
              <a:t>For MVTX, ~10m very likely work (30AWG/</a:t>
            </a:r>
            <a:r>
              <a:rPr lang="en-US" b="0" dirty="0" err="1"/>
              <a:t>sPHENIX</a:t>
            </a:r>
            <a:r>
              <a:rPr lang="en-US" b="0" dirty="0"/>
              <a:t> vs 32AWG/ALICE)</a:t>
            </a:r>
          </a:p>
          <a:p>
            <a:pPr lvl="1"/>
            <a:r>
              <a:rPr lang="en-US" b="0" dirty="0"/>
              <a:t>Samples (6.5 ~ 11.5m long) ordered for R&amp;D test at LANL</a:t>
            </a:r>
          </a:p>
          <a:p>
            <a:pPr lvl="2"/>
            <a:r>
              <a:rPr lang="en-US" b="0" dirty="0"/>
              <a:t>To be tested in coming months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7" name="Picture 2" descr="https://www.phenix.bnl.gov/WWW/publish/mxliu/sPHENIX/pictures/CERN-092018/SamTec_Black_Blue_Cables_IMG_1162.jpg">
            <a:extLst>
              <a:ext uri="{FF2B5EF4-FFF2-40B4-BE49-F238E27FC236}">
                <a16:creationId xmlns:a16="http://schemas.microsoft.com/office/drawing/2014/main" id="{62D54BDC-1326-8044-8AF9-4B5F87DDD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717910" y="1578241"/>
            <a:ext cx="4019549" cy="265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CA0DBB-8DF5-6E4A-A1E8-FC7F40F30240}"/>
              </a:ext>
            </a:extLst>
          </p:cNvPr>
          <p:cNvSpPr txBox="1"/>
          <p:nvPr/>
        </p:nvSpPr>
        <p:spPr>
          <a:xfrm>
            <a:off x="6376086" y="1031724"/>
            <a:ext cx="1569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ALICE/ITS:</a:t>
            </a:r>
          </a:p>
          <a:p>
            <a:r>
              <a:rPr lang="en-US" dirty="0">
                <a:solidFill>
                  <a:srgbClr val="FFFF00"/>
                </a:solidFill>
              </a:rPr>
              <a:t>Halogen-free</a:t>
            </a:r>
          </a:p>
          <a:p>
            <a:r>
              <a:rPr lang="en-US" dirty="0">
                <a:solidFill>
                  <a:srgbClr val="FFFF00"/>
                </a:solidFill>
              </a:rPr>
              <a:t>readout cables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69C3BA-3BEC-8142-86FB-0EFB20AC6D75}"/>
              </a:ext>
            </a:extLst>
          </p:cNvPr>
          <p:cNvSpPr txBox="1"/>
          <p:nvPr/>
        </p:nvSpPr>
        <p:spPr>
          <a:xfrm>
            <a:off x="7027051" y="4238192"/>
            <a:ext cx="20499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BNL approved:</a:t>
            </a:r>
          </a:p>
          <a:p>
            <a:r>
              <a:rPr lang="en-US" sz="1400" dirty="0">
                <a:solidFill>
                  <a:srgbClr val="0432FF"/>
                </a:solidFill>
              </a:rPr>
              <a:t>Non-Halogen-free </a:t>
            </a:r>
          </a:p>
          <a:p>
            <a:r>
              <a:rPr lang="en-US" sz="1400" dirty="0">
                <a:solidFill>
                  <a:srgbClr val="0432FF"/>
                </a:solidFill>
              </a:rPr>
              <a:t>cables for MVTX/</a:t>
            </a:r>
            <a:r>
              <a:rPr lang="en-US" sz="1400" dirty="0" err="1">
                <a:solidFill>
                  <a:srgbClr val="0432FF"/>
                </a:solidFill>
              </a:rPr>
              <a:t>sPHENIX</a:t>
            </a:r>
            <a:endParaRPr lang="en-US" sz="1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03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9070" y="48097"/>
            <a:ext cx="8481060" cy="548819"/>
          </a:xfrm>
        </p:spPr>
        <p:txBody>
          <a:bodyPr>
            <a:noAutofit/>
          </a:bodyPr>
          <a:lstStyle/>
          <a:p>
            <a:r>
              <a:rPr lang="en-US" sz="3000" dirty="0"/>
              <a:t>MVTX Full Readout Chain Demonstrated (3/2018)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1218366"/>
            <a:ext cx="34290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457450" y="1198476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36" name="TextBox 35"/>
          <p:cNvSpPr txBox="1"/>
          <p:nvPr/>
        </p:nvSpPr>
        <p:spPr>
          <a:xfrm>
            <a:off x="4229100" y="1210018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AC833-5519-6246-A179-F0D5F17BF64E}"/>
              </a:ext>
            </a:extLst>
          </p:cNvPr>
          <p:cNvGrpSpPr/>
          <p:nvPr/>
        </p:nvGrpSpPr>
        <p:grpSpPr>
          <a:xfrm>
            <a:off x="5867401" y="3300334"/>
            <a:ext cx="2685114" cy="1275006"/>
            <a:chOff x="1022537" y="790670"/>
            <a:chExt cx="3917067" cy="136009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B4563-E52D-504E-8229-05877509E222}"/>
                </a:ext>
              </a:extLst>
            </p:cNvPr>
            <p:cNvSpPr txBox="1"/>
            <p:nvPr/>
          </p:nvSpPr>
          <p:spPr>
            <a:xfrm>
              <a:off x="3687958" y="847198"/>
              <a:ext cx="1251646" cy="295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16982A-1711-9448-AA60-F253C1376E37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5DB2203-4BF5-5A4C-81B9-864C39796D36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63E56CB-B756-994B-BFC4-2B758B3880C0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2B330AE-65E4-3040-B6D9-29CD98D82FCB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6E03FBC-CCDC-DE4C-9421-8787E5B34E55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3423774-F803-4746-9934-1E7B58B418BC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693F698-840B-3F40-90F6-DD08DD43D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2711CF-EE73-A244-A8D5-261C03D67385}"/>
                </a:ext>
              </a:extLst>
            </p:cNvPr>
            <p:cNvSpPr txBox="1"/>
            <p:nvPr/>
          </p:nvSpPr>
          <p:spPr>
            <a:xfrm>
              <a:off x="1906153" y="1789616"/>
              <a:ext cx="2513861" cy="361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3C31FE-67FC-9744-9C85-17A093C75799}"/>
                </a:ext>
              </a:extLst>
            </p:cNvPr>
            <p:cNvSpPr txBox="1"/>
            <p:nvPr/>
          </p:nvSpPr>
          <p:spPr>
            <a:xfrm>
              <a:off x="1022537" y="888600"/>
              <a:ext cx="1767233" cy="492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120 GeV proton </a:t>
              </a:r>
            </a:p>
            <a:p>
              <a:r>
                <a:rPr lang="en-US" sz="1200" dirty="0">
                  <a:solidFill>
                    <a:srgbClr val="0432FF"/>
                  </a:solidFill>
                </a:rPr>
                <a:t>beam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6E989F7-785E-0E48-B070-A2478C176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535" y="1036411"/>
            <a:ext cx="1482913" cy="141729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B4D6A3C-8B10-B743-8C41-EC3DC6ACE4BC}"/>
              </a:ext>
            </a:extLst>
          </p:cNvPr>
          <p:cNvSpPr txBox="1"/>
          <p:nvPr/>
        </p:nvSpPr>
        <p:spPr>
          <a:xfrm>
            <a:off x="6066631" y="2472136"/>
            <a:ext cx="2697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- Tracking spatial resolution:  &lt;5 um</a:t>
            </a:r>
          </a:p>
          <a:p>
            <a:r>
              <a:rPr lang="en-US" sz="1200" b="1" dirty="0"/>
              <a:t>- Hit efficiency: &gt; 99.5% 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29FC8EB-C43F-D748-BA4D-7D3E89FB6A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10" y="2966294"/>
            <a:ext cx="5487353" cy="16469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4CDCB-B811-E641-8B17-D32291B8A529}"/>
              </a:ext>
            </a:extLst>
          </p:cNvPr>
          <p:cNvGrpSpPr/>
          <p:nvPr/>
        </p:nvGrpSpPr>
        <p:grpSpPr>
          <a:xfrm>
            <a:off x="309510" y="670538"/>
            <a:ext cx="5385987" cy="2097438"/>
            <a:chOff x="329013" y="626712"/>
            <a:chExt cx="5157387" cy="197420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13" y="626712"/>
              <a:ext cx="5157387" cy="197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1ADA1-02DF-E34E-82AC-E629DFF59823}"/>
                </a:ext>
              </a:extLst>
            </p:cNvPr>
            <p:cNvSpPr/>
            <p:nvPr/>
          </p:nvSpPr>
          <p:spPr>
            <a:xfrm>
              <a:off x="449446" y="1285605"/>
              <a:ext cx="304800" cy="164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4A90550-5FA7-9E44-BB32-9B77E265FA08}"/>
              </a:ext>
            </a:extLst>
          </p:cNvPr>
          <p:cNvSpPr txBox="1"/>
          <p:nvPr/>
        </p:nvSpPr>
        <p:spPr>
          <a:xfrm>
            <a:off x="329014" y="1186068"/>
            <a:ext cx="780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4-MAPS</a:t>
            </a:r>
          </a:p>
          <a:p>
            <a:r>
              <a:rPr lang="en-US" sz="800" b="1" dirty="0">
                <a:solidFill>
                  <a:srgbClr val="FF0000"/>
                </a:solidFill>
              </a:rPr>
              <a:t>telescope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5E59C6-0042-0B4C-B132-082895A4B2C4}"/>
              </a:ext>
            </a:extLst>
          </p:cNvPr>
          <p:cNvSpPr txBox="1"/>
          <p:nvPr/>
        </p:nvSpPr>
        <p:spPr>
          <a:xfrm>
            <a:off x="2351190" y="2583310"/>
            <a:ext cx="354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Fermilab</a:t>
            </a:r>
            <a:r>
              <a:rPr lang="en-US" b="1" dirty="0">
                <a:solidFill>
                  <a:srgbClr val="FF0000"/>
                </a:solidFill>
              </a:rPr>
              <a:t> Test Beam: Feb-Mar, 2018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0D39E9-B432-094E-94BD-ED22B9033D9A}"/>
              </a:ext>
            </a:extLst>
          </p:cNvPr>
          <p:cNvSpPr/>
          <p:nvPr/>
        </p:nvSpPr>
        <p:spPr>
          <a:xfrm>
            <a:off x="3962400" y="3181350"/>
            <a:ext cx="457200" cy="12192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32F6F71-5DB5-5B4B-8075-3B10BF6C9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4" t="6761" r="4469" b="2257"/>
          <a:stretch/>
        </p:blipFill>
        <p:spPr>
          <a:xfrm>
            <a:off x="7665504" y="1139510"/>
            <a:ext cx="1421662" cy="13114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604EED-57CC-C94B-B1C5-A49C8EFD367E}"/>
              </a:ext>
            </a:extLst>
          </p:cNvPr>
          <p:cNvSpPr txBox="1"/>
          <p:nvPr/>
        </p:nvSpPr>
        <p:spPr>
          <a:xfrm>
            <a:off x="508978" y="3925134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Sho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EF0F1-9B15-C143-91B9-BD27C4472953}"/>
              </a:ext>
            </a:extLst>
          </p:cNvPr>
          <p:cNvSpPr txBox="1"/>
          <p:nvPr/>
        </p:nvSpPr>
        <p:spPr>
          <a:xfrm>
            <a:off x="1089098" y="3913620"/>
            <a:ext cx="1114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Darren &amp; </a:t>
            </a:r>
          </a:p>
          <a:p>
            <a:r>
              <a:rPr lang="en-US" dirty="0" err="1">
                <a:highlight>
                  <a:srgbClr val="FFFF00"/>
                </a:highlight>
              </a:rPr>
              <a:t>Sanghoon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736D4-4AF8-9545-9332-055700608E1C}"/>
              </a:ext>
            </a:extLst>
          </p:cNvPr>
          <p:cNvSpPr txBox="1"/>
          <p:nvPr/>
        </p:nvSpPr>
        <p:spPr>
          <a:xfrm>
            <a:off x="2631263" y="3913620"/>
            <a:ext cx="581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Alex</a:t>
            </a:r>
          </a:p>
        </p:txBody>
      </p:sp>
    </p:spTree>
    <p:extLst>
      <p:ext uri="{BB962C8B-B14F-4D97-AF65-F5344CB8AC3E}">
        <p14:creationId xmlns:p14="http://schemas.microsoft.com/office/powerpoint/2010/main" val="363469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3D90-5ED1-F349-8301-349156DE4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79" y="-10774"/>
            <a:ext cx="7886700" cy="66507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Confirmed HIC with Extended 40(60)cm Power FPC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8FEF3-3258-D049-AFED-293CB0C94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63" y="722369"/>
            <a:ext cx="6666493" cy="1192655"/>
          </a:xfrm>
        </p:spPr>
        <p:txBody>
          <a:bodyPr>
            <a:normAutofit/>
          </a:bodyPr>
          <a:lstStyle/>
          <a:p>
            <a:r>
              <a:rPr lang="en-US" dirty="0"/>
              <a:t>Built and tested two HICs at CERN in 9/2018</a:t>
            </a:r>
          </a:p>
          <a:p>
            <a:pPr lvl="1"/>
            <a:r>
              <a:rPr lang="en-US" dirty="0"/>
              <a:t>No change in sensor performance (noise, threshold) observed, as expected;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1" descr="page5image1257884928">
            <a:extLst>
              <a:ext uri="{FF2B5EF4-FFF2-40B4-BE49-F238E27FC236}">
                <a16:creationId xmlns:a16="http://schemas.microsoft.com/office/drawing/2014/main" id="{9CD5805F-332B-B741-8DE0-E09B6832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2525" y="1178140"/>
            <a:ext cx="2335646" cy="28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C6FDD81-32C3-304B-BFAE-E14F27355BA6}"/>
              </a:ext>
            </a:extLst>
          </p:cNvPr>
          <p:cNvGrpSpPr/>
          <p:nvPr/>
        </p:nvGrpSpPr>
        <p:grpSpPr>
          <a:xfrm>
            <a:off x="141863" y="1915024"/>
            <a:ext cx="6537514" cy="2129483"/>
            <a:chOff x="228798" y="2226365"/>
            <a:chExt cx="8716685" cy="28393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57F18F-14AD-6B4D-B24C-6652EC11ECDB}"/>
                </a:ext>
              </a:extLst>
            </p:cNvPr>
            <p:cNvGrpSpPr/>
            <p:nvPr/>
          </p:nvGrpSpPr>
          <p:grpSpPr>
            <a:xfrm>
              <a:off x="228798" y="2226365"/>
              <a:ext cx="8716685" cy="2839311"/>
              <a:chOff x="228798" y="2226365"/>
              <a:chExt cx="8716685" cy="2839311"/>
            </a:xfrm>
          </p:grpSpPr>
          <p:pic>
            <p:nvPicPr>
              <p:cNvPr id="1025" name="Picture 1" descr="page5image1361016112">
                <a:extLst>
                  <a:ext uri="{FF2B5EF4-FFF2-40B4-BE49-F238E27FC236}">
                    <a16:creationId xmlns:a16="http://schemas.microsoft.com/office/drawing/2014/main" id="{E84D66DE-FE65-E447-A831-E32A67CCF1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798" y="2226365"/>
                <a:ext cx="8716685" cy="2839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F48A78-0FEE-1447-820A-365D5E4376EB}"/>
                  </a:ext>
                </a:extLst>
              </p:cNvPr>
              <p:cNvSpPr txBox="1"/>
              <p:nvPr/>
            </p:nvSpPr>
            <p:spPr>
              <a:xfrm>
                <a:off x="1169577" y="3452157"/>
                <a:ext cx="2761868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60cm PWR FPC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AAECB5-FABC-3348-AE31-466D96D44301}"/>
                  </a:ext>
                </a:extLst>
              </p:cNvPr>
              <p:cNvSpPr txBox="1"/>
              <p:nvPr/>
            </p:nvSpPr>
            <p:spPr>
              <a:xfrm>
                <a:off x="3126633" y="2602222"/>
                <a:ext cx="2761868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40cm PWR FPC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B7C55-0AF8-484B-9433-AD94E48B7505}"/>
                </a:ext>
              </a:extLst>
            </p:cNvPr>
            <p:cNvSpPr txBox="1"/>
            <p:nvPr/>
          </p:nvSpPr>
          <p:spPr>
            <a:xfrm>
              <a:off x="4887075" y="4246963"/>
              <a:ext cx="299056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ALICE: 15cm PWR FPC</a:t>
              </a:r>
              <a:endParaRPr lang="en-US" sz="1050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710C7C-1842-9B45-8E84-C3F9FB4530B2}"/>
              </a:ext>
            </a:extLst>
          </p:cNvPr>
          <p:cNvSpPr txBox="1"/>
          <p:nvPr/>
        </p:nvSpPr>
        <p:spPr>
          <a:xfrm>
            <a:off x="536862" y="4266463"/>
            <a:ext cx="816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Followed identical ALICE IB QA test procedure, with a 8m </a:t>
            </a:r>
            <a:r>
              <a:rPr lang="en-US" dirty="0" err="1"/>
              <a:t>SamTec</a:t>
            </a:r>
            <a:r>
              <a:rPr lang="en-US" dirty="0"/>
              <a:t> cable!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28A9E75-0251-AD47-B80F-0A0860D84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31AFFFA-BBFF-E14C-BB6A-17B04CC2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5753A77-F9D3-2B48-BD86-1D3B3843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66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DAD04-321C-F644-A78C-4BB28161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7444"/>
            <a:ext cx="8818874" cy="466906"/>
          </a:xfrm>
        </p:spPr>
        <p:txBody>
          <a:bodyPr>
            <a:noAutofit/>
          </a:bodyPr>
          <a:lstStyle/>
          <a:p>
            <a:r>
              <a:rPr lang="en-US" sz="3600" dirty="0"/>
              <a:t>Sensor Irradiation Test – OK at 2.7MRad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EE733-7EEF-534A-B792-D5B22587B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8" y="1011666"/>
            <a:ext cx="4729789" cy="11820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Continuous effort by ALICE (@NPI, Czech)</a:t>
            </a:r>
          </a:p>
          <a:p>
            <a:r>
              <a:rPr lang="en-US" dirty="0"/>
              <a:t>BNL Director’s review recommendation: </a:t>
            </a:r>
          </a:p>
          <a:p>
            <a:pPr marL="0" indent="0">
              <a:buNone/>
            </a:pPr>
            <a:r>
              <a:rPr lang="en-US" dirty="0"/>
              <a:t>      - </a:t>
            </a:r>
            <a:r>
              <a:rPr lang="en-US" b="1" dirty="0"/>
              <a:t>Test sensors up to 1MRad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4B687-E876-9F45-AD70-03C4A9C89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44"/>
          <a:stretch/>
        </p:blipFill>
        <p:spPr>
          <a:xfrm>
            <a:off x="4605370" y="659877"/>
            <a:ext cx="4471821" cy="4257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9FFD5-7CE0-E241-8C6A-0054E522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8" y="2869721"/>
            <a:ext cx="4538630" cy="1943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DF6FEF-E33D-0441-A1E0-8777C84327EA}"/>
              </a:ext>
            </a:extLst>
          </p:cNvPr>
          <p:cNvSpPr txBox="1"/>
          <p:nvPr/>
        </p:nvSpPr>
        <p:spPr>
          <a:xfrm>
            <a:off x="274401" y="2308633"/>
            <a:ext cx="3720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399FF"/>
                </a:solidFill>
              </a:rPr>
              <a:t>ALICE/ITS report: 2.7 </a:t>
            </a:r>
            <a:r>
              <a:rPr lang="en-US" b="1" dirty="0" err="1">
                <a:solidFill>
                  <a:srgbClr val="3399FF"/>
                </a:solidFill>
              </a:rPr>
              <a:t>MRad</a:t>
            </a:r>
            <a:endParaRPr lang="en-US" b="1" dirty="0">
              <a:solidFill>
                <a:srgbClr val="3399FF"/>
              </a:solidFill>
            </a:endParaRPr>
          </a:p>
          <a:p>
            <a:r>
              <a:rPr lang="en-US" dirty="0"/>
              <a:t>https://</a:t>
            </a:r>
            <a:r>
              <a:rPr lang="en-US" dirty="0" err="1"/>
              <a:t>indico.cern.ch</a:t>
            </a:r>
            <a:r>
              <a:rPr lang="en-US" dirty="0"/>
              <a:t>/event/758048/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B21DFE-DA39-FE4E-8063-383809E3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027B14-A3C7-ED4C-848D-3BC2F3F43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69EBD7-2B7C-2C4F-96DB-81BEFFB2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A65135-E14B-BB49-8213-B4407B210DDF}"/>
              </a:ext>
            </a:extLst>
          </p:cNvPr>
          <p:cNvSpPr txBox="1"/>
          <p:nvPr/>
        </p:nvSpPr>
        <p:spPr>
          <a:xfrm>
            <a:off x="5867400" y="2549672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432FF"/>
                </a:solidFill>
              </a:rPr>
              <a:t>Operation </a:t>
            </a:r>
          </a:p>
          <a:p>
            <a:r>
              <a:rPr lang="en-US" sz="1200" b="1" dirty="0">
                <a:solidFill>
                  <a:srgbClr val="0432FF"/>
                </a:solidFill>
              </a:rPr>
              <a:t>Region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3C44B7-DB67-9A47-8EC5-914B5EBF2847}"/>
              </a:ext>
            </a:extLst>
          </p:cNvPr>
          <p:cNvCxnSpPr/>
          <p:nvPr/>
        </p:nvCxnSpPr>
        <p:spPr>
          <a:xfrm>
            <a:off x="6705600" y="2228302"/>
            <a:ext cx="0" cy="1486448"/>
          </a:xfrm>
          <a:prstGeom prst="line">
            <a:avLst/>
          </a:prstGeom>
          <a:ln w="22225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663D6C-3550-AA4B-9CE3-772B8546964C}"/>
              </a:ext>
            </a:extLst>
          </p:cNvPr>
          <p:cNvCxnSpPr/>
          <p:nvPr/>
        </p:nvCxnSpPr>
        <p:spPr>
          <a:xfrm>
            <a:off x="5791200" y="2228302"/>
            <a:ext cx="0" cy="1486448"/>
          </a:xfrm>
          <a:prstGeom prst="line">
            <a:avLst/>
          </a:prstGeom>
          <a:ln w="22225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92BBD5-4228-E742-988B-440F54C188F0}"/>
              </a:ext>
            </a:extLst>
          </p:cNvPr>
          <p:cNvCxnSpPr/>
          <p:nvPr/>
        </p:nvCxnSpPr>
        <p:spPr>
          <a:xfrm>
            <a:off x="5867400" y="3028950"/>
            <a:ext cx="762000" cy="0"/>
          </a:xfrm>
          <a:prstGeom prst="straightConnector1">
            <a:avLst/>
          </a:prstGeom>
          <a:ln w="15875"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191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6E4AE-C74B-344D-B177-BA8A13A8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631" y="0"/>
            <a:ext cx="7404354" cy="56554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3F86A-403D-3D43-B38D-4E89433F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113" y="982064"/>
            <a:ext cx="4691808" cy="3553205"/>
          </a:xfrm>
        </p:spPr>
        <p:txBody>
          <a:bodyPr>
            <a:normAutofit/>
          </a:bodyPr>
          <a:lstStyle/>
          <a:p>
            <a:r>
              <a:rPr lang="en-US" dirty="0"/>
              <a:t>MVTX science &amp; technology</a:t>
            </a:r>
          </a:p>
          <a:p>
            <a:r>
              <a:rPr lang="en-US" dirty="0"/>
              <a:t>MVTX scope</a:t>
            </a:r>
          </a:p>
          <a:p>
            <a:r>
              <a:rPr lang="en-US" dirty="0"/>
              <a:t>Cost &amp; schedule</a:t>
            </a:r>
          </a:p>
          <a:p>
            <a:r>
              <a:rPr lang="en-US" dirty="0"/>
              <a:t>Status &amp; highlights</a:t>
            </a:r>
          </a:p>
          <a:p>
            <a:r>
              <a:rPr lang="en-US" dirty="0"/>
              <a:t>Issues and concerns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E03C1-B43A-B644-804E-E6946FC3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88CE0-3A76-7545-9C18-61446634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03358-2517-CC43-9D49-223D1E94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9F275-1E46-DF44-BB61-B6400906ADEA}"/>
              </a:ext>
            </a:extLst>
          </p:cNvPr>
          <p:cNvGrpSpPr/>
          <p:nvPr/>
        </p:nvGrpSpPr>
        <p:grpSpPr>
          <a:xfrm>
            <a:off x="5269903" y="636919"/>
            <a:ext cx="3606999" cy="4144631"/>
            <a:chOff x="5127348" y="1158411"/>
            <a:chExt cx="3945002" cy="45241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A1F93C-679C-4541-9C94-CAB985162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8382" y="1169908"/>
              <a:ext cx="3933968" cy="45126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1A8993-F162-8042-A1C6-8EBD47A706FA}"/>
                </a:ext>
              </a:extLst>
            </p:cNvPr>
            <p:cNvSpPr txBox="1"/>
            <p:nvPr/>
          </p:nvSpPr>
          <p:spPr>
            <a:xfrm>
              <a:off x="5127348" y="1158411"/>
              <a:ext cx="2508056" cy="493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Document: sPH-HF-2018-001</a:t>
              </a:r>
            </a:p>
            <a:p>
              <a:r>
                <a:rPr lang="en-US" sz="1200" dirty="0">
                  <a:solidFill>
                    <a:srgbClr val="FFFF00"/>
                  </a:solidFill>
                </a:rPr>
                <a:t>https://</a:t>
              </a:r>
              <a:r>
                <a:rPr lang="en-US" sz="1200" dirty="0" err="1">
                  <a:solidFill>
                    <a:srgbClr val="FFFF00"/>
                  </a:solidFill>
                </a:rPr>
                <a:t>indico.bnl.gov</a:t>
              </a:r>
              <a:r>
                <a:rPr lang="en-US" sz="1200" dirty="0">
                  <a:solidFill>
                    <a:srgbClr val="FFFF00"/>
                  </a:solidFill>
                </a:rPr>
                <a:t>/event/4072/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481D0C8-7848-7A45-AE4C-37932EA2B98B}"/>
              </a:ext>
            </a:extLst>
          </p:cNvPr>
          <p:cNvSpPr txBox="1"/>
          <p:nvPr/>
        </p:nvSpPr>
        <p:spPr>
          <a:xfrm>
            <a:off x="34047" y="3771603"/>
            <a:ext cx="5235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MVTX: </a:t>
            </a:r>
          </a:p>
          <a:p>
            <a:r>
              <a:rPr lang="en-US" b="1" dirty="0"/>
              <a:t>M</a:t>
            </a:r>
            <a:r>
              <a:rPr lang="en-US" dirty="0"/>
              <a:t>onolithic-active-pixel-sensor based </a:t>
            </a:r>
            <a:r>
              <a:rPr lang="en-US" b="1" dirty="0" err="1"/>
              <a:t>V</a:t>
            </a:r>
            <a:r>
              <a:rPr lang="en-US" dirty="0" err="1"/>
              <a:t>er</a:t>
            </a:r>
            <a:r>
              <a:rPr lang="en-US" b="1" dirty="0" err="1"/>
              <a:t>T</a:t>
            </a:r>
            <a:r>
              <a:rPr lang="en-US" dirty="0" err="1"/>
              <a:t>e</a:t>
            </a:r>
            <a:r>
              <a:rPr lang="en-US" b="1" dirty="0" err="1"/>
              <a:t>X</a:t>
            </a:r>
            <a:r>
              <a:rPr lang="en-US" dirty="0"/>
              <a:t> detector</a:t>
            </a:r>
          </a:p>
        </p:txBody>
      </p:sp>
    </p:spTree>
    <p:extLst>
      <p:ext uri="{BB962C8B-B14F-4D97-AF65-F5344CB8AC3E}">
        <p14:creationId xmlns:p14="http://schemas.microsoft.com/office/powerpoint/2010/main" val="14400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6089-5260-204B-BD69-AD7DAEBC3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94" y="1"/>
            <a:ext cx="8521211" cy="551004"/>
          </a:xfrm>
        </p:spPr>
        <p:txBody>
          <a:bodyPr>
            <a:noAutofit/>
          </a:bodyPr>
          <a:lstStyle/>
          <a:p>
            <a:r>
              <a:rPr lang="en-US" sz="3600" dirty="0"/>
              <a:t>MVTX + INTT 3-D Mockup (11/2018)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EB7B7-9159-7344-93FF-C20698B14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2D245-C717-ED41-80F6-5DD9D8F7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48D15-C520-BC4A-AFC0-A537CE16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7" name="image9.png">
            <a:extLst>
              <a:ext uri="{FF2B5EF4-FFF2-40B4-BE49-F238E27FC236}">
                <a16:creationId xmlns:a16="http://schemas.microsoft.com/office/drawing/2014/main" id="{5EFE916F-43F1-6A45-BB41-8A958153138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64114" y="623896"/>
            <a:ext cx="5603286" cy="4228642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B971A4-26FA-4F41-97AE-A0AE84090C26}"/>
              </a:ext>
            </a:extLst>
          </p:cNvPr>
          <p:cNvSpPr txBox="1"/>
          <p:nvPr/>
        </p:nvSpPr>
        <p:spPr>
          <a:xfrm>
            <a:off x="6186478" y="1956571"/>
            <a:ext cx="2402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MVTX and INTT</a:t>
            </a:r>
          </a:p>
          <a:p>
            <a:r>
              <a:rPr lang="en-US" dirty="0">
                <a:solidFill>
                  <a:srgbClr val="0432FF"/>
                </a:solidFill>
              </a:rPr>
              <a:t>Space conflict resolved!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584C91-C23B-7349-A963-11EF3790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937" y="2806687"/>
            <a:ext cx="2746475" cy="20598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4BCB8C-1C2A-3C48-81F5-2E4C71FF5272}"/>
              </a:ext>
            </a:extLst>
          </p:cNvPr>
          <p:cNvSpPr txBox="1"/>
          <p:nvPr/>
        </p:nvSpPr>
        <p:spPr>
          <a:xfrm>
            <a:off x="5867400" y="960349"/>
            <a:ext cx="3397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Office of System Integration </a:t>
            </a:r>
          </a:p>
          <a:p>
            <a:r>
              <a:rPr lang="en-US" dirty="0"/>
              <a:t>– led by Mickey &amp; Bob, </a:t>
            </a:r>
          </a:p>
          <a:p>
            <a:r>
              <a:rPr lang="en-US" dirty="0"/>
              <a:t>a team of engineers and physicists</a:t>
            </a:r>
          </a:p>
        </p:txBody>
      </p:sp>
    </p:spTree>
    <p:extLst>
      <p:ext uri="{BB962C8B-B14F-4D97-AF65-F5344CB8AC3E}">
        <p14:creationId xmlns:p14="http://schemas.microsoft.com/office/powerpoint/2010/main" val="19728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EDD57B-A4CA-8B49-8A08-F0220162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7696200" cy="590550"/>
          </a:xfrm>
        </p:spPr>
        <p:txBody>
          <a:bodyPr/>
          <a:lstStyle/>
          <a:p>
            <a:r>
              <a:rPr lang="en-US" sz="3600" dirty="0"/>
              <a:t>Latest Project Update: MVTX Workshop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F519CD-5F35-2541-985E-5D0D40F12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E48C3-6DBD-C443-8DD2-08B71EFEF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8B4096-A25B-9C40-9E2F-46FD8BBDA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69719" y="1239981"/>
            <a:ext cx="4114800" cy="36922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A371F7-D3A6-DB42-A250-14176310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026922"/>
            <a:ext cx="4646752" cy="411480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68B4703-512E-7245-A115-40788A69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2E6B-6362-E642-A3D5-72A011B20AEF}" type="slidenum">
              <a:rPr lang="en-US" smtClean="0"/>
              <a:t>21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B1C201-6B93-B64B-ABC8-655AE87569E7}"/>
              </a:ext>
            </a:extLst>
          </p:cNvPr>
          <p:cNvSpPr txBox="1"/>
          <p:nvPr/>
        </p:nvSpPr>
        <p:spPr>
          <a:xfrm>
            <a:off x="4114800" y="1360467"/>
            <a:ext cx="4495006" cy="1015663"/>
          </a:xfrm>
          <a:prstGeom prst="rect">
            <a:avLst/>
          </a:prstGeom>
          <a:solidFill>
            <a:schemeClr val="bg1">
              <a:alpha val="68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/>
              <a:t>Discussed major carbon structures’</a:t>
            </a:r>
          </a:p>
          <a:p>
            <a:r>
              <a:rPr lang="en-US" sz="2000" b="1" dirty="0"/>
              <a:t>design &amp; production cost, line by line; </a:t>
            </a:r>
          </a:p>
          <a:p>
            <a:r>
              <a:rPr lang="en-US" sz="2000" b="1" dirty="0"/>
              <a:t>Also LBNL production schedule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67D9-A488-5A40-8661-406BC3F52CBC}"/>
              </a:ext>
            </a:extLst>
          </p:cNvPr>
          <p:cNvSpPr/>
          <p:nvPr/>
        </p:nvSpPr>
        <p:spPr>
          <a:xfrm>
            <a:off x="27708" y="1360467"/>
            <a:ext cx="3692238" cy="1015663"/>
          </a:xfrm>
          <a:prstGeom prst="rect">
            <a:avLst/>
          </a:prstGeom>
          <a:solidFill>
            <a:schemeClr val="bg1">
              <a:alpha val="68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/>
              <a:t>Updated Cost &amp; Schedule </a:t>
            </a:r>
          </a:p>
          <a:p>
            <a:r>
              <a:rPr lang="en-US" sz="2000" b="1" dirty="0"/>
              <a:t>under review; </a:t>
            </a:r>
          </a:p>
          <a:p>
            <a:r>
              <a:rPr lang="en-US" sz="2000" b="1" dirty="0"/>
              <a:t>Significant cost saving possible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533EF-74B1-5545-A42A-45906AB12025}"/>
              </a:ext>
            </a:extLst>
          </p:cNvPr>
          <p:cNvSpPr txBox="1"/>
          <p:nvPr/>
        </p:nvSpPr>
        <p:spPr>
          <a:xfrm>
            <a:off x="1066800" y="554763"/>
            <a:ext cx="500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Feb. 28 – Mar. 2, 2019, MVTX/HF Workshop @LBNL</a:t>
            </a:r>
          </a:p>
        </p:txBody>
      </p:sp>
    </p:spTree>
    <p:extLst>
      <p:ext uri="{BB962C8B-B14F-4D97-AF65-F5344CB8AC3E}">
        <p14:creationId xmlns:p14="http://schemas.microsoft.com/office/powerpoint/2010/main" val="2881334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40214-0F3D-5F4F-B1AA-299C1EB5F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13692"/>
            <a:ext cx="8210551" cy="501266"/>
          </a:xfrm>
        </p:spPr>
        <p:txBody>
          <a:bodyPr>
            <a:noAutofit/>
          </a:bodyPr>
          <a:lstStyle/>
          <a:p>
            <a:r>
              <a:rPr lang="en-US" sz="3600" dirty="0"/>
              <a:t>Carbon Structures – Work in Progress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3E75-9207-E34F-B8AF-0D5F0155C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670" y="742950"/>
            <a:ext cx="8286750" cy="81663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Conical sectors are expensive!</a:t>
            </a:r>
          </a:p>
          <a:p>
            <a:r>
              <a:rPr lang="en-US" dirty="0"/>
              <a:t>A new design under development to avoid the conical structures, MIT/LANL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251DF-B7CF-074A-B7CF-38590E27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3BD6C-E258-F14F-99DE-E0F69A56F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FD868-F766-3E4D-8FF0-EE2A1DD4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84D-19CC-DD4B-B6F9-E3FEB23D95C9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CABCD4-DAE8-B148-B5B3-753F3F84B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721" y="1390650"/>
            <a:ext cx="7058025" cy="3752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17909A-9734-AF4C-8E18-64CA5FAEC29D}"/>
              </a:ext>
            </a:extLst>
          </p:cNvPr>
          <p:cNvSpPr txBox="1"/>
          <p:nvPr/>
        </p:nvSpPr>
        <p:spPr>
          <a:xfrm>
            <a:off x="7975948" y="591855"/>
            <a:ext cx="10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 talk</a:t>
            </a:r>
          </a:p>
        </p:txBody>
      </p:sp>
    </p:spTree>
    <p:extLst>
      <p:ext uri="{BB962C8B-B14F-4D97-AF65-F5344CB8AC3E}">
        <p14:creationId xmlns:p14="http://schemas.microsoft.com/office/powerpoint/2010/main" val="1450248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D4E1E-83F4-EE44-AB44-5AA70D52B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0872"/>
            <a:ext cx="8229600" cy="399067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Budget availability</a:t>
            </a:r>
          </a:p>
          <a:p>
            <a:pPr lvl="1"/>
            <a:r>
              <a:rPr lang="en-US" b="0" dirty="0"/>
              <a:t>Funding for final mechanical system design work</a:t>
            </a:r>
          </a:p>
          <a:p>
            <a:pPr lvl="2"/>
            <a:r>
              <a:rPr lang="en-US" b="0" dirty="0"/>
              <a:t>Early R&amp;D to reduce high production contingency </a:t>
            </a:r>
          </a:p>
          <a:p>
            <a:pPr lvl="1"/>
            <a:r>
              <a:rPr lang="en-US" b="0" dirty="0"/>
              <a:t>Preparation for Stave acceptance test/QA/storage at LBNL (3 months lead time)</a:t>
            </a:r>
          </a:p>
          <a:p>
            <a:pPr lvl="1"/>
            <a:r>
              <a:rPr lang="en-US" b="0" dirty="0"/>
              <a:t>Schedule is closely tied to the funding level</a:t>
            </a:r>
          </a:p>
          <a:p>
            <a:pPr lvl="1"/>
            <a:endParaRPr lang="en-US" b="0" dirty="0"/>
          </a:p>
          <a:p>
            <a:r>
              <a:rPr lang="en-US" dirty="0"/>
              <a:t>Carbon structures </a:t>
            </a:r>
          </a:p>
          <a:p>
            <a:pPr lvl="1"/>
            <a:r>
              <a:rPr lang="en-US" b="0" dirty="0"/>
              <a:t>Cost and schedule, high contingency in cost</a:t>
            </a:r>
          </a:p>
          <a:p>
            <a:pPr lvl="1"/>
            <a:r>
              <a:rPr lang="en-US" b="0" dirty="0"/>
              <a:t>Window of opportunity at LBNL before ATLAS production </a:t>
            </a:r>
          </a:p>
          <a:p>
            <a:pPr lvl="1"/>
            <a:r>
              <a:rPr lang="en-US" b="0" dirty="0"/>
              <a:t>Other possible production sites (Italy, France, Korea …)</a:t>
            </a:r>
          </a:p>
          <a:p>
            <a:pPr lvl="1"/>
            <a:endParaRPr lang="en-US" b="0" dirty="0"/>
          </a:p>
          <a:p>
            <a:r>
              <a:rPr lang="en-US" dirty="0"/>
              <a:t>Mechanical system integration</a:t>
            </a:r>
          </a:p>
          <a:p>
            <a:pPr lvl="1"/>
            <a:r>
              <a:rPr lang="en-US" b="0" dirty="0" err="1"/>
              <a:t>sPHENIX</a:t>
            </a:r>
            <a:r>
              <a:rPr lang="en-US" b="0" dirty="0"/>
              <a:t> beam pipe modification, under discussion with CAD </a:t>
            </a:r>
          </a:p>
          <a:p>
            <a:pPr lvl="1"/>
            <a:r>
              <a:rPr lang="en-US" b="0" dirty="0"/>
              <a:t>Readout cables, cooling etc.</a:t>
            </a:r>
          </a:p>
          <a:p>
            <a:pPr lvl="1"/>
            <a:r>
              <a:rPr lang="en-US" b="0" dirty="0"/>
              <a:t>MVTX+INTT+TPC… global support structure design   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08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C5D0-460A-5044-8FF1-37F2575F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48515"/>
            <a:ext cx="7267194" cy="645319"/>
          </a:xfrm>
        </p:spPr>
        <p:txBody>
          <a:bodyPr>
            <a:normAutofit/>
          </a:bodyPr>
          <a:lstStyle/>
          <a:p>
            <a:r>
              <a:rPr lang="en-US" sz="3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36DF9-6410-0842-A070-E876DD982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66750"/>
            <a:ext cx="8382000" cy="416540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MVTX enables the 3</a:t>
            </a:r>
            <a:r>
              <a:rPr lang="en-US" baseline="30000" dirty="0"/>
              <a:t>rd</a:t>
            </a:r>
            <a:r>
              <a:rPr lang="en-US" dirty="0"/>
              <a:t> science pillar </a:t>
            </a:r>
          </a:p>
          <a:p>
            <a:r>
              <a:rPr lang="en-US" dirty="0"/>
              <a:t>MVTX detector design &amp; construction  </a:t>
            </a:r>
          </a:p>
          <a:p>
            <a:pPr lvl="1"/>
            <a:r>
              <a:rPr lang="en-US" b="0" dirty="0"/>
              <a:t>As a separate upgrade project from the baseline </a:t>
            </a:r>
            <a:r>
              <a:rPr lang="en-US" b="0" dirty="0" err="1"/>
              <a:t>sPHENIX</a:t>
            </a:r>
            <a:r>
              <a:rPr lang="en-US" b="0" dirty="0"/>
              <a:t> MIE</a:t>
            </a:r>
          </a:p>
          <a:p>
            <a:pPr lvl="1"/>
            <a:r>
              <a:rPr lang="en-US" b="0" dirty="0"/>
              <a:t>Engineering design work in progress, MIT/LANL/LBNL et al</a:t>
            </a:r>
          </a:p>
          <a:p>
            <a:pPr lvl="2"/>
            <a:r>
              <a:rPr lang="en-US" dirty="0"/>
              <a:t>Need budget now for the final engineering design work </a:t>
            </a:r>
          </a:p>
          <a:p>
            <a:pPr lvl="1"/>
            <a:r>
              <a:rPr lang="en-US" b="0" dirty="0"/>
              <a:t>Construction and assembly work planned for late 2019</a:t>
            </a:r>
          </a:p>
          <a:p>
            <a:r>
              <a:rPr lang="en-US" dirty="0"/>
              <a:t>Project integrated into the </a:t>
            </a:r>
            <a:r>
              <a:rPr lang="en-US" dirty="0" err="1"/>
              <a:t>sPHENIX</a:t>
            </a:r>
            <a:r>
              <a:rPr lang="en-US" dirty="0"/>
              <a:t> P6</a:t>
            </a:r>
          </a:p>
          <a:p>
            <a:pPr lvl="1"/>
            <a:r>
              <a:rPr lang="en-US" b="0" dirty="0"/>
              <a:t>Latest Cost &amp; Schedule under review, significant cost saving possible</a:t>
            </a:r>
          </a:p>
          <a:p>
            <a:pPr lvl="1"/>
            <a:r>
              <a:rPr lang="en-US" b="0" dirty="0"/>
              <a:t>To be implemented in P6 after this review</a:t>
            </a:r>
            <a:endParaRPr lang="en-US" dirty="0"/>
          </a:p>
          <a:p>
            <a:r>
              <a:rPr lang="en-US" dirty="0"/>
              <a:t>Successful generic R&amp;D through LANL LDRD support</a:t>
            </a:r>
          </a:p>
          <a:p>
            <a:pPr lvl="1"/>
            <a:r>
              <a:rPr lang="en-US" b="0" dirty="0"/>
              <a:t>Readout integration </a:t>
            </a:r>
          </a:p>
          <a:p>
            <a:pPr lvl="1"/>
            <a:r>
              <a:rPr lang="en-US" b="0" dirty="0"/>
              <a:t>Stave modification</a:t>
            </a:r>
          </a:p>
          <a:p>
            <a:pPr lvl="1"/>
            <a:r>
              <a:rPr lang="en-US" b="0" dirty="0"/>
              <a:t>Mechanical system conceptual design </a:t>
            </a:r>
          </a:p>
          <a:p>
            <a:r>
              <a:rPr lang="en-US" dirty="0"/>
              <a:t>MVTX is ready to receive project funding </a:t>
            </a:r>
            <a:endParaRPr lang="en-US" b="0" dirty="0"/>
          </a:p>
          <a:p>
            <a:endParaRPr lang="en-US" dirty="0"/>
          </a:p>
          <a:p>
            <a:pPr marL="342892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D9E4A-330A-3E40-AA87-E86A448A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55946-246C-BF48-816F-A3C044B6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68504-B747-F642-B433-2A7F329C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6BD4-CFF7-FB45-8B7C-AC215C084BB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16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F9DFA-DF7C-6F40-8651-F0E12E91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1AC326-FA18-A14D-B5C2-D6645FAB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CD8419-78AA-C24E-BDC0-F5B04BA2A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9DF24-A2E3-8649-B16F-B2885BF0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491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AD16D-DC03-A74D-9E8E-4CF1D501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020"/>
            <a:ext cx="8763000" cy="604562"/>
          </a:xfrm>
        </p:spPr>
        <p:txBody>
          <a:bodyPr>
            <a:noAutofit/>
          </a:bodyPr>
          <a:lstStyle/>
          <a:p>
            <a:r>
              <a:rPr lang="en-US" sz="3200" dirty="0"/>
              <a:t>Address July 2018 Review Recommendations</a:t>
            </a:r>
            <a:endParaRPr lang="en-US" sz="1800" dirty="0">
              <a:solidFill>
                <a:srgbClr val="0432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4097-0F6D-9242-A885-F7B055B0D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167"/>
            <a:ext cx="8317283" cy="416201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Stave and RU procurement readiness</a:t>
            </a:r>
            <a:endParaRPr lang="en-US" dirty="0"/>
          </a:p>
          <a:p>
            <a:r>
              <a:rPr lang="en-US" dirty="0"/>
              <a:t>Completed sensor/HIC/stave evaluations at CERN </a:t>
            </a:r>
          </a:p>
          <a:p>
            <a:pPr lvl="1"/>
            <a:r>
              <a:rPr lang="en-US" dirty="0"/>
              <a:t>Built, tested and confirmed two HICs with 40cm and 60cm long power FPC</a:t>
            </a:r>
          </a:p>
          <a:p>
            <a:pPr lvl="1"/>
            <a:r>
              <a:rPr lang="en-US" dirty="0"/>
              <a:t>Sensors irradiated up to 2.7MRad, no issues (updated 9/18/2018). </a:t>
            </a:r>
          </a:p>
          <a:p>
            <a:r>
              <a:rPr lang="en-US" b="1" dirty="0"/>
              <a:t>Addressed all recommendations on stave/sensor R&amp;D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Cost are set for staves &amp; RUs, procurement through US-ALICE/UTK</a:t>
            </a:r>
          </a:p>
          <a:p>
            <a:pPr lvl="1"/>
            <a:r>
              <a:rPr lang="en-US" dirty="0"/>
              <a:t>Technical specs document completed for production, BNL/DOE agreed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RU and stave production starts ~May 2019</a:t>
            </a:r>
          </a:p>
          <a:p>
            <a:r>
              <a:rPr lang="en-US" dirty="0"/>
              <a:t>MVTX/INTT mechanical integration </a:t>
            </a:r>
          </a:p>
          <a:p>
            <a:pPr lvl="1"/>
            <a:r>
              <a:rPr lang="en-US" dirty="0"/>
              <a:t>Mechanical design being updated and 3-D mockup demonstrated</a:t>
            </a:r>
          </a:p>
          <a:p>
            <a:pPr lvl="1"/>
            <a:r>
              <a:rPr lang="en-US" dirty="0"/>
              <a:t>Inner tracking task force completed evaluation, preferred INTT-layers =2   </a:t>
            </a:r>
          </a:p>
          <a:p>
            <a:r>
              <a:rPr lang="en-US" dirty="0"/>
              <a:t>Readout cables </a:t>
            </a:r>
          </a:p>
          <a:p>
            <a:pPr lvl="1"/>
            <a:r>
              <a:rPr lang="en-US" dirty="0"/>
              <a:t>BNL approved the use of </a:t>
            </a:r>
            <a:r>
              <a:rPr lang="en-US" dirty="0" err="1"/>
              <a:t>SamTec</a:t>
            </a:r>
            <a:r>
              <a:rPr lang="en-US" dirty="0"/>
              <a:t> blue cables </a:t>
            </a:r>
          </a:p>
          <a:p>
            <a:pPr lvl="2"/>
            <a:r>
              <a:rPr lang="en-US" dirty="0"/>
              <a:t>Electrically better &amp; mechanically compact</a:t>
            </a:r>
          </a:p>
          <a:p>
            <a:pPr lvl="2"/>
            <a:r>
              <a:rPr lang="en-US" dirty="0"/>
              <a:t>ALICE confirmed signal performance with 8m long readout cables. For MVTX, 10m very likely works (30AWG/</a:t>
            </a:r>
            <a:r>
              <a:rPr lang="en-US" dirty="0" err="1"/>
              <a:t>sPHENIX</a:t>
            </a:r>
            <a:r>
              <a:rPr lang="en-US" dirty="0"/>
              <a:t> vs 32AWG/ALICE), to be confirmed by on-going R&amp;D at LANL</a:t>
            </a:r>
          </a:p>
          <a:p>
            <a:pPr lvl="1"/>
            <a:r>
              <a:rPr lang="en-US" dirty="0"/>
              <a:t>Samples ordered for system integration mockup and test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D4335-19EA-BD47-A71A-060DE2299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44D56-1C66-AB48-B7B6-722A33A3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DAF2B-5067-B442-A34F-1E789318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DD1D7-596B-6449-93BF-B3EE6717D451}"/>
              </a:ext>
            </a:extLst>
          </p:cNvPr>
          <p:cNvSpPr txBox="1"/>
          <p:nvPr/>
        </p:nvSpPr>
        <p:spPr>
          <a:xfrm>
            <a:off x="1020872" y="1970558"/>
            <a:ext cx="62520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docs.google.com</a:t>
            </a:r>
            <a:r>
              <a:rPr lang="en-US" sz="1050" dirty="0"/>
              <a:t>/document/d/1vsm_G7ZLgqv-kBZqK0jF69T_Nx2Uwk0Zxv86jRVxybw/</a:t>
            </a:r>
            <a:r>
              <a:rPr lang="en-US" sz="1050" dirty="0" err="1"/>
              <a:t>edit?usp</a:t>
            </a:r>
            <a:r>
              <a:rPr lang="en-US" sz="1050" dirty="0"/>
              <a:t>=sharing</a:t>
            </a:r>
          </a:p>
        </p:txBody>
      </p:sp>
    </p:spTree>
    <p:extLst>
      <p:ext uri="{BB962C8B-B14F-4D97-AF65-F5344CB8AC3E}">
        <p14:creationId xmlns:p14="http://schemas.microsoft.com/office/powerpoint/2010/main" val="3589859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35AA-52A8-7441-B0FF-B7AAB561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66" y="102394"/>
            <a:ext cx="8534400" cy="565545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Stave and RU Production QA Plan Documents Available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B202D-95EA-3247-8A21-AA3CB0088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066" y="853559"/>
            <a:ext cx="4114800" cy="3775591"/>
          </a:xfrm>
          <a:ln>
            <a:solidFill>
              <a:srgbClr val="032AFF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Staves</a:t>
            </a:r>
          </a:p>
          <a:p>
            <a:r>
              <a:rPr lang="en-US" dirty="0"/>
              <a:t>Purchase 84 staves from ALICE/CERN </a:t>
            </a:r>
          </a:p>
          <a:p>
            <a:pPr lvl="1"/>
            <a:r>
              <a:rPr lang="en-US" dirty="0"/>
              <a:t>48 + 28(spares for 2 inner layers) + 8 spares</a:t>
            </a:r>
          </a:p>
          <a:p>
            <a:pPr lvl="1"/>
            <a:r>
              <a:rPr lang="en-US" dirty="0"/>
              <a:t>Production following the completion of ALICE ITS/IB  </a:t>
            </a:r>
          </a:p>
          <a:p>
            <a:pPr lvl="1"/>
            <a:r>
              <a:rPr lang="en-US" dirty="0"/>
              <a:t>Starting ~Oct. 2018, will last 6-12 months </a:t>
            </a:r>
          </a:p>
          <a:p>
            <a:pPr lvl="1"/>
            <a:r>
              <a:rPr lang="en-US" dirty="0"/>
              <a:t>Fully tested at CERN before shipping to US</a:t>
            </a:r>
          </a:p>
          <a:p>
            <a:pPr lvl="2"/>
            <a:r>
              <a:rPr lang="en-US" dirty="0"/>
              <a:t>All Gold/Silver staves (same as ALICE IB)</a:t>
            </a:r>
          </a:p>
          <a:p>
            <a:pPr lvl="2"/>
            <a:r>
              <a:rPr lang="en-US" dirty="0"/>
              <a:t>A LANL postdoc (Dr. Yasser Morales) oversees production QA at CERN</a:t>
            </a:r>
          </a:p>
          <a:p>
            <a:r>
              <a:rPr lang="en-US" dirty="0"/>
              <a:t>Acceptance QA at LBNL</a:t>
            </a:r>
          </a:p>
          <a:p>
            <a:pPr lvl="1"/>
            <a:r>
              <a:rPr lang="en-US" dirty="0"/>
              <a:t>Full test and QA</a:t>
            </a:r>
          </a:p>
          <a:p>
            <a:pPr lvl="2"/>
            <a:r>
              <a:rPr lang="en-US" dirty="0"/>
              <a:t>Electrical</a:t>
            </a:r>
          </a:p>
          <a:p>
            <a:pPr lvl="2"/>
            <a:r>
              <a:rPr lang="en-US" dirty="0"/>
              <a:t>Mechanical  </a:t>
            </a:r>
          </a:p>
          <a:p>
            <a:pPr lvl="1"/>
            <a:r>
              <a:rPr lang="en-US" dirty="0"/>
              <a:t>Detector assembly at LBNL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573BB5-BC43-4B4B-8852-2A83A47D2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4400" y="867166"/>
            <a:ext cx="3581400" cy="3761984"/>
          </a:xfrm>
          <a:ln>
            <a:solidFill>
              <a:srgbClr val="032AFF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Readout Units</a:t>
            </a:r>
          </a:p>
          <a:p>
            <a:r>
              <a:rPr lang="en-US" dirty="0"/>
              <a:t>Purchase 60 RUs from ALICE/CERN</a:t>
            </a:r>
          </a:p>
          <a:p>
            <a:pPr lvl="1"/>
            <a:r>
              <a:rPr lang="en-US" dirty="0"/>
              <a:t>48 + 12 spares(20%)</a:t>
            </a:r>
          </a:p>
          <a:p>
            <a:pPr lvl="1"/>
            <a:r>
              <a:rPr lang="en-US" dirty="0"/>
              <a:t>To be part of ALICE production </a:t>
            </a:r>
          </a:p>
          <a:p>
            <a:pPr lvl="2"/>
            <a:r>
              <a:rPr lang="en-US" dirty="0"/>
              <a:t>Cost saving </a:t>
            </a:r>
          </a:p>
          <a:p>
            <a:pPr lvl="2"/>
            <a:r>
              <a:rPr lang="en-US" dirty="0"/>
              <a:t>Minimize technical risks</a:t>
            </a:r>
          </a:p>
          <a:p>
            <a:pPr lvl="1"/>
            <a:r>
              <a:rPr lang="en-US" dirty="0"/>
              <a:t>Initial test at CERN</a:t>
            </a:r>
          </a:p>
          <a:p>
            <a:endParaRPr lang="en-US" dirty="0"/>
          </a:p>
          <a:p>
            <a:r>
              <a:rPr lang="en-US" dirty="0"/>
              <a:t>Acceptance QA at UT-Austin</a:t>
            </a:r>
          </a:p>
          <a:p>
            <a:pPr lvl="1"/>
            <a:r>
              <a:rPr lang="en-US" dirty="0"/>
              <a:t>Full test  </a:t>
            </a:r>
          </a:p>
          <a:p>
            <a:pPr lvl="1"/>
            <a:r>
              <a:rPr lang="en-US" dirty="0"/>
              <a:t>LANL as the 2</a:t>
            </a:r>
            <a:r>
              <a:rPr lang="en-US" baseline="30000" dirty="0"/>
              <a:t>nd</a:t>
            </a:r>
            <a:r>
              <a:rPr lang="en-US" dirty="0"/>
              <a:t> test site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E8483-6BC1-CC4C-A089-C6C41558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9CA99-D569-9F48-B61B-72DE9AB6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C44EF-492E-8B47-9E48-B5E4004D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BC473-BBDD-BB4C-87AC-633F4A4CB3F8}"/>
              </a:ext>
            </a:extLst>
          </p:cNvPr>
          <p:cNvSpPr txBox="1"/>
          <p:nvPr/>
        </p:nvSpPr>
        <p:spPr>
          <a:xfrm>
            <a:off x="2686050" y="532321"/>
            <a:ext cx="348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</a:t>
            </a:r>
            <a:r>
              <a:rPr lang="en-US" dirty="0" err="1">
                <a:solidFill>
                  <a:srgbClr val="FF0000"/>
                </a:solidFill>
              </a:rPr>
              <a:t>indico.bnl.gov</a:t>
            </a:r>
            <a:r>
              <a:rPr lang="en-US" dirty="0">
                <a:solidFill>
                  <a:srgbClr val="FF0000"/>
                </a:solidFill>
              </a:rPr>
              <a:t>/event/4729/</a:t>
            </a:r>
          </a:p>
        </p:txBody>
      </p:sp>
    </p:spTree>
    <p:extLst>
      <p:ext uri="{BB962C8B-B14F-4D97-AF65-F5344CB8AC3E}">
        <p14:creationId xmlns:p14="http://schemas.microsoft.com/office/powerpoint/2010/main" val="3201884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AC55A-8714-5849-BF67-4CB6CAC3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MVTX in P6 (fully </a:t>
            </a:r>
            <a:r>
              <a:rPr lang="en-US" dirty="0" err="1"/>
              <a:t>Burd</a:t>
            </a:r>
            <a:r>
              <a:rPr lang="en-US" dirty="0"/>
              <a:t>. &amp; Esca.)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0322C-0A9D-2549-A78D-914D9E36F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179443-BBB0-5040-9CC1-46ECBDBBD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0E858-F5C8-9542-898F-3735513B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FAE019-E177-7247-A6E4-322B047E1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741" y="626720"/>
            <a:ext cx="7442759" cy="451185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DC38C7F-6C35-8F42-AF51-FA87EA106A6E}"/>
              </a:ext>
            </a:extLst>
          </p:cNvPr>
          <p:cNvSpPr/>
          <p:nvPr/>
        </p:nvSpPr>
        <p:spPr>
          <a:xfrm>
            <a:off x="5257800" y="2266950"/>
            <a:ext cx="6096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45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2DF08E-D0A4-E545-9C69-361DB6526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3"/>
            <a:ext cx="8382000" cy="546497"/>
          </a:xfrm>
        </p:spPr>
        <p:txBody>
          <a:bodyPr>
            <a:normAutofit fontScale="90000"/>
          </a:bodyPr>
          <a:lstStyle/>
          <a:p>
            <a:r>
              <a:rPr lang="en-US" dirty="0"/>
              <a:t>MVTX MS Project 1/4(for estimation)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EBD82-1E7C-3E4B-8B92-7F6E00C0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A40A3-3A13-554F-B32E-10E7D1FE9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FD427-0795-764C-BAA2-67F93F40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879309-8931-7647-AF99-7656A42D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100" y="645890"/>
            <a:ext cx="6874611" cy="444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77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301E28-C58A-734B-B431-57F3C1FA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573811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Detectors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2FDC2-1499-444E-8D98-73B56EFC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7E66F-2643-4D85-B369-B1785557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FFC14B-11FB-434F-8656-18187FF1C0B8}"/>
              </a:ext>
            </a:extLst>
          </p:cNvPr>
          <p:cNvGrpSpPr/>
          <p:nvPr/>
        </p:nvGrpSpPr>
        <p:grpSpPr>
          <a:xfrm>
            <a:off x="1752600" y="666750"/>
            <a:ext cx="6863272" cy="3945087"/>
            <a:chOff x="1686360" y="1076325"/>
            <a:chExt cx="6863272" cy="39450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223D3A-F0E0-44AE-9C69-5A2CED7C1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8227" y="1076325"/>
              <a:ext cx="6633773" cy="3857625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D4C03DC-C80C-4881-BAF6-A0DB37D25419}"/>
                </a:ext>
              </a:extLst>
            </p:cNvPr>
            <p:cNvGrpSpPr/>
            <p:nvPr/>
          </p:nvGrpSpPr>
          <p:grpSpPr>
            <a:xfrm rot="8335738">
              <a:off x="5404059" y="2259632"/>
              <a:ext cx="3087943" cy="2761780"/>
              <a:chOff x="6433176" y="1539082"/>
              <a:chExt cx="2105524" cy="1899697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4D8A9956-BFB7-40C0-87D4-029A0E8D4058}"/>
                  </a:ext>
                </a:extLst>
              </p:cNvPr>
              <p:cNvCxnSpPr>
                <a:cxnSpLocks/>
              </p:cNvCxnSpPr>
              <p:nvPr/>
            </p:nvCxnSpPr>
            <p:spPr>
              <a:xfrm rot="13264262" flipV="1">
                <a:off x="6433176" y="3238580"/>
                <a:ext cx="524288" cy="752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B2010CC-29A4-4A4A-B123-9E2E14C26CA3}"/>
                  </a:ext>
                </a:extLst>
              </p:cNvPr>
              <p:cNvCxnSpPr>
                <a:cxnSpLocks/>
              </p:cNvCxnSpPr>
              <p:nvPr/>
            </p:nvCxnSpPr>
            <p:spPr>
              <a:xfrm rot="13264262" flipH="1" flipV="1">
                <a:off x="7548318" y="1905726"/>
                <a:ext cx="990382" cy="1"/>
              </a:xfrm>
              <a:prstGeom prst="line">
                <a:avLst/>
              </a:prstGeom>
              <a:ln>
                <a:solidFill>
                  <a:srgbClr val="2929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AA99EE2-CD89-4BA2-8325-B8A907995538}"/>
                  </a:ext>
                </a:extLst>
              </p:cNvPr>
              <p:cNvCxnSpPr>
                <a:cxnSpLocks/>
              </p:cNvCxnSpPr>
              <p:nvPr/>
            </p:nvCxnSpPr>
            <p:spPr>
              <a:xfrm rot="13264262" flipH="1">
                <a:off x="7273706" y="1539082"/>
                <a:ext cx="1" cy="1899697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F4E969C-DB70-49FC-8C4E-C87464CB4D9D}"/>
                </a:ext>
              </a:extLst>
            </p:cNvPr>
            <p:cNvSpPr/>
            <p:nvPr/>
          </p:nvSpPr>
          <p:spPr>
            <a:xfrm>
              <a:off x="7667659" y="3074059"/>
              <a:ext cx="8819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solidFill>
                    <a:sysClr val="windowText" lastClr="000000"/>
                  </a:solidFill>
                </a:rPr>
                <a:t>Φ</a:t>
              </a:r>
              <a:r>
                <a:rPr lang="en-US" dirty="0">
                  <a:solidFill>
                    <a:sysClr val="windowText" lastClr="000000"/>
                  </a:solidFill>
                </a:rPr>
                <a:t> ~ 5m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7900BF-196A-4348-8F1A-DDE63F70E068}"/>
                </a:ext>
              </a:extLst>
            </p:cNvPr>
            <p:cNvGrpSpPr/>
            <p:nvPr/>
          </p:nvGrpSpPr>
          <p:grpSpPr>
            <a:xfrm>
              <a:off x="1686360" y="1508895"/>
              <a:ext cx="3495240" cy="2032640"/>
              <a:chOff x="768304" y="600775"/>
              <a:chExt cx="4032296" cy="271018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9220936-72C6-4134-A29D-464749F11DCC}"/>
                  </a:ext>
                </a:extLst>
              </p:cNvPr>
              <p:cNvSpPr/>
              <p:nvPr/>
            </p:nvSpPr>
            <p:spPr>
              <a:xfrm>
                <a:off x="768304" y="600775"/>
                <a:ext cx="1617195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Outer HCal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A828CB4-F002-433C-A294-E461811C60AE}"/>
                  </a:ext>
                </a:extLst>
              </p:cNvPr>
              <p:cNvSpPr/>
              <p:nvPr/>
            </p:nvSpPr>
            <p:spPr>
              <a:xfrm>
                <a:off x="784655" y="970399"/>
                <a:ext cx="1595395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SC Magnet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FC8D488-68BF-4C75-B5C4-5B2012841FAB}"/>
                  </a:ext>
                </a:extLst>
              </p:cNvPr>
              <p:cNvSpPr/>
              <p:nvPr/>
            </p:nvSpPr>
            <p:spPr>
              <a:xfrm>
                <a:off x="1200217" y="1709647"/>
                <a:ext cx="1041311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EMCal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7C48A5F-5799-493E-A0E2-CFC21C224E72}"/>
                  </a:ext>
                </a:extLst>
              </p:cNvPr>
              <p:cNvSpPr/>
              <p:nvPr/>
            </p:nvSpPr>
            <p:spPr>
              <a:xfrm>
                <a:off x="1442271" y="2079271"/>
                <a:ext cx="718573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TPC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21CE6B8-04C6-42B0-B1D9-A149FDA22844}"/>
                  </a:ext>
                </a:extLst>
              </p:cNvPr>
              <p:cNvSpPr/>
              <p:nvPr/>
            </p:nvSpPr>
            <p:spPr>
              <a:xfrm>
                <a:off x="1362184" y="2448896"/>
                <a:ext cx="825355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</a:rPr>
                  <a:t>INTT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4C8FA3D-11A7-4365-A95C-12E9510E99DA}"/>
                  </a:ext>
                </a:extLst>
              </p:cNvPr>
              <p:cNvSpPr/>
              <p:nvPr/>
            </p:nvSpPr>
            <p:spPr>
              <a:xfrm>
                <a:off x="1235483" y="2818520"/>
                <a:ext cx="994289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MVTX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512AEA4B-CA6E-4FDD-84E7-CBDA60130103}"/>
                  </a:ext>
                </a:extLst>
              </p:cNvPr>
              <p:cNvCxnSpPr/>
              <p:nvPr/>
            </p:nvCxnSpPr>
            <p:spPr>
              <a:xfrm>
                <a:off x="2021500" y="785441"/>
                <a:ext cx="1559900" cy="361092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C490FE1-5B02-4099-AB8E-7B215C709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155065"/>
                <a:ext cx="1976062" cy="528984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1BA7C027-70D5-4F29-9FFA-B85603F837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521814"/>
                <a:ext cx="1940900" cy="342785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D8D1CFA-5B82-46F4-90D1-287461D3F671}"/>
                  </a:ext>
                </a:extLst>
              </p:cNvPr>
              <p:cNvSpPr/>
              <p:nvPr/>
            </p:nvSpPr>
            <p:spPr>
              <a:xfrm>
                <a:off x="815496" y="1340023"/>
                <a:ext cx="1554272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Inner HCal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497862A-F472-4255-97A8-9B2C0BDB26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894313"/>
                <a:ext cx="2093300" cy="156485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C7115567-5FA6-4879-8678-7D668A3F6C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4778" y="2261062"/>
                <a:ext cx="2404822" cy="168513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D0809B35-6914-435C-BA54-99C333E44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4778" y="2630065"/>
                <a:ext cx="2709622" cy="104310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671D5A3-B11E-4461-BD1D-E778790DA8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14778" y="2798578"/>
                <a:ext cx="2785822" cy="213583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1E6DE88-29BA-BD4E-BFC6-4B8954169316}"/>
              </a:ext>
            </a:extLst>
          </p:cNvPr>
          <p:cNvSpPr txBox="1"/>
          <p:nvPr/>
        </p:nvSpPr>
        <p:spPr>
          <a:xfrm>
            <a:off x="152401" y="3397630"/>
            <a:ext cx="39623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Tracking system upgrade: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432FF"/>
                </a:solidFill>
              </a:rPr>
              <a:t>INTT (WBS 3.1) 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FF0000"/>
                </a:solidFill>
              </a:rPr>
              <a:t>MVTX (WBS 3.2)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DC608-999C-F34C-B87C-237111A9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5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2DF08E-D0A4-E545-9C69-361DB652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MS Project 2/4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EBD82-1E7C-3E4B-8B92-7F6E00C0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A40A3-3A13-554F-B32E-10E7D1FE9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FD427-0795-764C-BAA2-67F93F40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088A4-B713-F747-B1B3-8F980157E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00" y="601740"/>
            <a:ext cx="7027011" cy="45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90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2DF08E-D0A4-E545-9C69-361DB652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MS Project 3/4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EBD82-1E7C-3E4B-8B92-7F6E00C0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A40A3-3A13-554F-B32E-10E7D1FE9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FD427-0795-764C-BAA2-67F93F40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2C5066-4341-9D42-8EDC-0980AF8A8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83" y="601740"/>
            <a:ext cx="7027011" cy="45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93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2DF08E-D0A4-E545-9C69-361DB652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MS Project 4/4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EBD82-1E7C-3E4B-8B92-7F6E00C0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A40A3-3A13-554F-B32E-10E7D1FE9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FD427-0795-764C-BAA2-67F93F40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BC6994-A9C8-6147-AD95-30958B4CC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0220"/>
          <a:stretch/>
        </p:blipFill>
        <p:spPr>
          <a:xfrm>
            <a:off x="592988" y="971550"/>
            <a:ext cx="7958023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07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1" y="50004"/>
            <a:ext cx="6827715" cy="564285"/>
          </a:xfrm>
        </p:spPr>
        <p:txBody>
          <a:bodyPr>
            <a:noAutofit/>
          </a:bodyPr>
          <a:lstStyle/>
          <a:p>
            <a:r>
              <a:rPr lang="en-US" sz="3200" dirty="0"/>
              <a:t>MVTX Enables the 3</a:t>
            </a:r>
            <a:r>
              <a:rPr lang="en-US" sz="3200" baseline="30000" dirty="0"/>
              <a:t>rd</a:t>
            </a:r>
            <a:r>
              <a:rPr lang="en-US" sz="3200" dirty="0"/>
              <a:t> Science Pillar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66066" y="681661"/>
            <a:ext cx="2820387" cy="1828616"/>
          </a:xfrm>
        </p:spPr>
        <p:txBody>
          <a:bodyPr>
            <a:normAutofit/>
          </a:bodyPr>
          <a:lstStyle/>
          <a:p>
            <a:pPr marL="289322" indent="-289322">
              <a:buFont typeface="+mj-lt"/>
              <a:buAutoNum type="arabicPeriod"/>
            </a:pPr>
            <a:r>
              <a:rPr lang="en-US" sz="2025" dirty="0"/>
              <a:t>Jets</a:t>
            </a:r>
          </a:p>
          <a:p>
            <a:pPr marL="289322" indent="-289322">
              <a:buFont typeface="+mj-lt"/>
              <a:buAutoNum type="arabicPeriod"/>
            </a:pPr>
            <a:r>
              <a:rPr lang="en-US" sz="2025" dirty="0"/>
              <a:t>Upsilons</a:t>
            </a:r>
          </a:p>
          <a:p>
            <a:pPr marL="289322" indent="-289322">
              <a:buFont typeface="+mj-lt"/>
              <a:buAutoNum type="arabicPeriod"/>
            </a:pPr>
            <a:r>
              <a:rPr lang="en-US" sz="2025" dirty="0">
                <a:solidFill>
                  <a:srgbClr val="FF0000"/>
                </a:solidFill>
              </a:rPr>
              <a:t>Open Heavy Flavor</a:t>
            </a:r>
          </a:p>
          <a:p>
            <a:pPr marL="289322" indent="-289322">
              <a:buFont typeface="+mj-lt"/>
              <a:buAutoNum type="arabicPeriod"/>
            </a:pPr>
            <a:endParaRPr lang="en-US" sz="2025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925" y="681661"/>
            <a:ext cx="2336193" cy="22293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A5D809-20E8-7B49-8A13-D5DC6E685BE3}"/>
              </a:ext>
            </a:extLst>
          </p:cNvPr>
          <p:cNvSpPr/>
          <p:nvPr/>
        </p:nvSpPr>
        <p:spPr>
          <a:xfrm>
            <a:off x="394157" y="1819439"/>
            <a:ext cx="410621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Bottom quarks are heavy (4.2 GeV)</a:t>
            </a:r>
          </a:p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Produced in initial collision, probe QGP evolution</a:t>
            </a:r>
          </a:p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Well controlled in </a:t>
            </a:r>
            <a:r>
              <a:rPr lang="en-US" sz="1200" dirty="0" err="1"/>
              <a:t>pQCD</a:t>
            </a:r>
            <a:endParaRPr lang="en-US" sz="1200" dirty="0"/>
          </a:p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Access fundamental transport properties of QGP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66184E33-5069-AA41-88B9-AFA6FB91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"/>
          <a:stretch/>
        </p:blipFill>
        <p:spPr bwMode="auto">
          <a:xfrm>
            <a:off x="4343400" y="852622"/>
            <a:ext cx="2019496" cy="191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24D68F-CD11-F54B-A000-C2D82957C7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" y="2826062"/>
            <a:ext cx="3200400" cy="2288695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AFD43192-5442-8147-B9C5-EEC43C4C47F7}"/>
              </a:ext>
            </a:extLst>
          </p:cNvPr>
          <p:cNvSpPr txBox="1">
            <a:spLocks/>
          </p:cNvSpPr>
          <p:nvPr/>
        </p:nvSpPr>
        <p:spPr bwMode="auto">
          <a:xfrm>
            <a:off x="4151962" y="3172184"/>
            <a:ext cx="4687238" cy="169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Precision tracker + High rate capability</a:t>
            </a:r>
            <a:br>
              <a:rPr lang="en-US" dirty="0"/>
            </a:br>
            <a:r>
              <a:rPr lang="en-US" dirty="0"/>
              <a:t>→ Precision bottom observables over wide scales in </a:t>
            </a:r>
            <a:r>
              <a:rPr lang="en-US" dirty="0" err="1"/>
              <a:t>p+p</a:t>
            </a:r>
            <a:r>
              <a:rPr lang="en-US" dirty="0"/>
              <a:t>, </a:t>
            </a:r>
            <a:r>
              <a:rPr lang="en-US" dirty="0" err="1"/>
              <a:t>p+A</a:t>
            </a:r>
            <a:r>
              <a:rPr lang="en-US" dirty="0"/>
              <a:t> and A+A</a:t>
            </a:r>
          </a:p>
          <a:p>
            <a:endParaRPr lang="en-US" dirty="0"/>
          </a:p>
          <a:p>
            <a:r>
              <a:rPr lang="en-US" dirty="0"/>
              <a:t>Initial observables: </a:t>
            </a:r>
          </a:p>
          <a:p>
            <a:pPr lvl="1"/>
            <a:r>
              <a:rPr lang="en-US" i="1" dirty="0"/>
              <a:t>B</a:t>
            </a:r>
            <a:r>
              <a:rPr lang="en-US" dirty="0"/>
              <a:t>-meson @ 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&lt;10 GeV/c </a:t>
            </a:r>
          </a:p>
          <a:p>
            <a:pPr lvl="1"/>
            <a:r>
              <a:rPr lang="en-US" i="1" dirty="0"/>
              <a:t>b</a:t>
            </a:r>
            <a:r>
              <a:rPr lang="en-US" dirty="0"/>
              <a:t>-jet @ 15&lt;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&lt;50 GeV/c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4A23F9-F823-C04F-A187-5B4200721E86}"/>
              </a:ext>
            </a:extLst>
          </p:cNvPr>
          <p:cNvSpPr txBox="1"/>
          <p:nvPr/>
        </p:nvSpPr>
        <p:spPr>
          <a:xfrm>
            <a:off x="1222210" y="361058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DCA&lt; 25um @1GeV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CEFCA3-1031-534D-BCE7-272D262B5A9A}"/>
              </a:ext>
            </a:extLst>
          </p:cNvPr>
          <p:cNvCxnSpPr/>
          <p:nvPr/>
        </p:nvCxnSpPr>
        <p:spPr>
          <a:xfrm>
            <a:off x="838200" y="3790950"/>
            <a:ext cx="35644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708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3AE1E42-3B57-B540-BDE1-68E9E96710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17824">
            <a:off x="382750" y="1262859"/>
            <a:ext cx="4568150" cy="2473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91" y="26957"/>
            <a:ext cx="7684592" cy="500276"/>
          </a:xfrm>
        </p:spPr>
        <p:txBody>
          <a:bodyPr>
            <a:normAutofit fontScale="90000"/>
          </a:bodyPr>
          <a:lstStyle/>
          <a:p>
            <a:r>
              <a:rPr lang="en-US" dirty="0"/>
              <a:t>MVTX Technical Overview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3047126" y="2200931"/>
            <a:ext cx="184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 3-layer sensor barrel</a:t>
            </a:r>
          </a:p>
          <a:p>
            <a:r>
              <a:rPr lang="en-US" sz="1400" dirty="0">
                <a:solidFill>
                  <a:srgbClr val="FFFF00"/>
                </a:solidFill>
              </a:rPr>
              <a:t>   - 48 staves, 432 chips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361651" y="942235"/>
            <a:ext cx="260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Service cone:  signal, power, cooling </a:t>
            </a:r>
          </a:p>
          <a:p>
            <a:r>
              <a:rPr lang="en-US" sz="1200" dirty="0"/>
              <a:t>                          and mechanical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36" y="3583156"/>
            <a:ext cx="3590906" cy="1366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87530" y="3804717"/>
            <a:ext cx="912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</a:t>
            </a:r>
          </a:p>
          <a:p>
            <a:r>
              <a:rPr lang="en-US" sz="1200" b="1" dirty="0"/>
              <a:t>parameters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2361275" y="1372061"/>
            <a:ext cx="2185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CYSS: Cylindrical Shell Structure 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D5D6B0-F5AB-4E4B-A112-8BD3872B5886}"/>
              </a:ext>
            </a:extLst>
          </p:cNvPr>
          <p:cNvSpPr txBox="1"/>
          <p:nvPr/>
        </p:nvSpPr>
        <p:spPr>
          <a:xfrm>
            <a:off x="381001" y="1761352"/>
            <a:ext cx="1475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Extended power FPC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158637-56A4-A04D-8385-5208442FF005}"/>
              </a:ext>
            </a:extLst>
          </p:cNvPr>
          <p:cNvSpPr txBox="1"/>
          <p:nvPr/>
        </p:nvSpPr>
        <p:spPr>
          <a:xfrm>
            <a:off x="7204089" y="597984"/>
            <a:ext cx="1940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 &amp; Yuan’s talks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08E795-6CBC-FA46-8EC2-38C5AFB1F69B}"/>
              </a:ext>
            </a:extLst>
          </p:cNvPr>
          <p:cNvCxnSpPr/>
          <p:nvPr/>
        </p:nvCxnSpPr>
        <p:spPr>
          <a:xfrm flipV="1">
            <a:off x="3429000" y="2800350"/>
            <a:ext cx="1466581" cy="76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B19D1B8-E5B9-384D-8A44-1EE88601AB14}"/>
              </a:ext>
            </a:extLst>
          </p:cNvPr>
          <p:cNvSpPr txBox="1"/>
          <p:nvPr/>
        </p:nvSpPr>
        <p:spPr>
          <a:xfrm rot="21384378">
            <a:off x="3820886" y="2790416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27cm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2F591B4-F8C0-2345-A27C-B3C95D4A3B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3" t="8039" r="27652" b="5855"/>
          <a:stretch/>
        </p:blipFill>
        <p:spPr>
          <a:xfrm>
            <a:off x="5233055" y="958971"/>
            <a:ext cx="3761505" cy="4076183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68D1E3A-FE63-8040-A8A6-E9202600DE56}"/>
              </a:ext>
            </a:extLst>
          </p:cNvPr>
          <p:cNvCxnSpPr>
            <a:cxnSpLocks/>
          </p:cNvCxnSpPr>
          <p:nvPr/>
        </p:nvCxnSpPr>
        <p:spPr>
          <a:xfrm flipH="1" flipV="1">
            <a:off x="4946612" y="2040884"/>
            <a:ext cx="2063787" cy="10642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2A6AC87-99DF-BA44-9281-7CA28E4D69DC}"/>
              </a:ext>
            </a:extLst>
          </p:cNvPr>
          <p:cNvCxnSpPr>
            <a:cxnSpLocks/>
          </p:cNvCxnSpPr>
          <p:nvPr/>
        </p:nvCxnSpPr>
        <p:spPr>
          <a:xfrm flipH="1" flipV="1">
            <a:off x="4946612" y="2660556"/>
            <a:ext cx="2063788" cy="468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3FB2929-8AC2-A14E-86B5-841645DFD574}"/>
              </a:ext>
            </a:extLst>
          </p:cNvPr>
          <p:cNvSpPr txBox="1"/>
          <p:nvPr/>
        </p:nvSpPr>
        <p:spPr>
          <a:xfrm>
            <a:off x="4616235" y="1592982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End-Wheel</a:t>
            </a:r>
            <a:endParaRPr lang="en-US" dirty="0">
              <a:solidFill>
                <a:srgbClr val="032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72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281" y="118514"/>
            <a:ext cx="7549129" cy="64086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Monolithic Active Pixel Sensors (MAPS)</a:t>
            </a:r>
            <a:br>
              <a:rPr lang="en-US" sz="4000" dirty="0"/>
            </a:br>
            <a:r>
              <a:rPr lang="en-US" sz="1800" dirty="0">
                <a:solidFill>
                  <a:srgbClr val="FF0000"/>
                </a:solidFill>
              </a:rPr>
              <a:t>The Next-Generation, State-of-the-Art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19281" y="948200"/>
            <a:ext cx="5471920" cy="198037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500" dirty="0">
                <a:solidFill>
                  <a:srgbClr val="0000FF"/>
                </a:solidFill>
              </a:rPr>
              <a:t>Advantages of ALICE </a:t>
            </a:r>
            <a:r>
              <a:rPr lang="en-US" sz="2500" dirty="0" err="1">
                <a:solidFill>
                  <a:srgbClr val="0000FF"/>
                </a:solidFill>
              </a:rPr>
              <a:t>PIxel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DEtector</a:t>
            </a:r>
            <a:r>
              <a:rPr lang="en-US" sz="2500" dirty="0">
                <a:solidFill>
                  <a:srgbClr val="0000FF"/>
                </a:solidFill>
              </a:rPr>
              <a:t> (ALPIDE) sensor:</a:t>
            </a:r>
          </a:p>
          <a:p>
            <a:r>
              <a:rPr lang="en-US" sz="2500" dirty="0"/>
              <a:t>Very fine pitch (27μm x 29μm), </a:t>
            </a:r>
            <a:r>
              <a:rPr lang="en-US" sz="2500" dirty="0">
                <a:solidFill>
                  <a:srgbClr val="00B050"/>
                </a:solidFill>
              </a:rPr>
              <a:t>for superb spatial resolution</a:t>
            </a:r>
          </a:p>
          <a:p>
            <a:r>
              <a:rPr lang="en-US" sz="2500" dirty="0"/>
              <a:t>High efficiency (&gt;99%) and low noise (&lt;10</a:t>
            </a:r>
            <a:r>
              <a:rPr lang="en-US" sz="2500" baseline="30000" dirty="0"/>
              <a:t>-6</a:t>
            </a:r>
            <a:r>
              <a:rPr lang="en-US" sz="2500" dirty="0"/>
              <a:t>), </a:t>
            </a:r>
            <a:r>
              <a:rPr lang="en-US" sz="2500" dirty="0">
                <a:solidFill>
                  <a:srgbClr val="00B050"/>
                </a:solidFill>
              </a:rPr>
              <a:t>for excellent tracking</a:t>
            </a:r>
          </a:p>
          <a:p>
            <a:r>
              <a:rPr lang="en-US" sz="2500" dirty="0"/>
              <a:t>Time resolution, as low as ~5 </a:t>
            </a:r>
            <a:r>
              <a:rPr lang="en-US" sz="2500" dirty="0" err="1"/>
              <a:t>μs</a:t>
            </a:r>
            <a:r>
              <a:rPr lang="en-US" sz="2500" dirty="0"/>
              <a:t>, </a:t>
            </a:r>
            <a:r>
              <a:rPr lang="en-US" sz="2500" dirty="0">
                <a:solidFill>
                  <a:srgbClr val="00B050"/>
                </a:solidFill>
              </a:rPr>
              <a:t>for less pileup </a:t>
            </a:r>
          </a:p>
          <a:p>
            <a:r>
              <a:rPr lang="en-US" sz="2500" dirty="0"/>
              <a:t>Ultra-thin/low mass, 50μm (~0.3% X</a:t>
            </a:r>
            <a:r>
              <a:rPr lang="en-US" sz="2500" baseline="-25000" dirty="0"/>
              <a:t>0</a:t>
            </a:r>
            <a:r>
              <a:rPr lang="en-US" sz="2500" dirty="0"/>
              <a:t>), </a:t>
            </a:r>
            <a:r>
              <a:rPr lang="en-US" sz="2500" dirty="0">
                <a:solidFill>
                  <a:srgbClr val="00B050"/>
                </a:solidFill>
              </a:rPr>
              <a:t>for less multiple scatterings</a:t>
            </a:r>
          </a:p>
          <a:p>
            <a:r>
              <a:rPr lang="en-US" sz="2500" dirty="0"/>
              <a:t>0.5M channels with on-pixel digitization, </a:t>
            </a:r>
            <a:r>
              <a:rPr lang="en-US" sz="2500" dirty="0">
                <a:solidFill>
                  <a:srgbClr val="00B050"/>
                </a:solidFill>
              </a:rPr>
              <a:t>for zero-suppression and fast readout</a:t>
            </a:r>
            <a:endParaRPr lang="en-US" sz="2500" dirty="0"/>
          </a:p>
          <a:p>
            <a:r>
              <a:rPr lang="en-US" sz="2500" dirty="0"/>
              <a:t>Low power dissipation, 40mW/cm</a:t>
            </a:r>
            <a:r>
              <a:rPr lang="en-US" sz="2500" baseline="30000" dirty="0"/>
              <a:t>2</a:t>
            </a:r>
            <a:r>
              <a:rPr lang="en-US" sz="2500" dirty="0"/>
              <a:t>, </a:t>
            </a:r>
            <a:r>
              <a:rPr lang="en-US" sz="2500" dirty="0">
                <a:solidFill>
                  <a:srgbClr val="00B050"/>
                </a:solidFill>
              </a:rPr>
              <a:t>for minimal service materials</a:t>
            </a:r>
          </a:p>
          <a:p>
            <a:pPr marL="0" indent="0">
              <a:buNone/>
            </a:pPr>
            <a:r>
              <a:rPr lang="en-US" sz="2500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sz="2900" dirty="0">
                <a:solidFill>
                  <a:srgbClr val="FF0000"/>
                </a:solidFill>
              </a:rPr>
              <a:t>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6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1" y="2823862"/>
            <a:ext cx="4874747" cy="1823808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695308" y="3195803"/>
            <a:ext cx="0" cy="13236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15832" y="3697423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44228" y="4615356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42136" y="4621958"/>
            <a:ext cx="282885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1207" y="2788844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43708" y="837489"/>
            <a:ext cx="2858972" cy="1671512"/>
            <a:chOff x="4410879" y="1521282"/>
            <a:chExt cx="3811963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10879" y="1566601"/>
              <a:ext cx="2940207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Flexible Printed Circuit(FPC)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9324" y="2488675"/>
              <a:ext cx="950345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228884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Cold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77211" y="2489641"/>
            <a:ext cx="350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1.5cm x 27cm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BD4809-3C1D-BB47-B3F5-80F198E04C2C}"/>
              </a:ext>
            </a:extLst>
          </p:cNvPr>
          <p:cNvSpPr txBox="1"/>
          <p:nvPr/>
        </p:nvSpPr>
        <p:spPr>
          <a:xfrm>
            <a:off x="6231868" y="3001166"/>
            <a:ext cx="2153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ALPIDE sensor:</a:t>
            </a:r>
          </a:p>
          <a:p>
            <a:r>
              <a:rPr lang="en-US" sz="1400" dirty="0"/>
              <a:t>1.5cm x 3.0cm, 0.5M pixels</a:t>
            </a:r>
          </a:p>
        </p:txBody>
      </p:sp>
      <p:pic>
        <p:nvPicPr>
          <p:cNvPr id="23" name="Picture 22" descr="Single_chip.jpg">
            <a:extLst>
              <a:ext uri="{FF2B5EF4-FFF2-40B4-BE49-F238E27FC236}">
                <a16:creationId xmlns:a16="http://schemas.microsoft.com/office/drawing/2014/main" id="{0337819C-077D-2547-9F7E-EA486051E6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97400" y="3115582"/>
            <a:ext cx="1354869" cy="2162882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2525DC37-5CCD-F547-AC2A-3902C14F9107}"/>
              </a:ext>
            </a:extLst>
          </p:cNvPr>
          <p:cNvSpPr/>
          <p:nvPr/>
        </p:nvSpPr>
        <p:spPr>
          <a:xfrm>
            <a:off x="6781800" y="3867151"/>
            <a:ext cx="304800" cy="652299"/>
          </a:xfrm>
          <a:prstGeom prst="fram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25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951" y="9366"/>
            <a:ext cx="7424779" cy="572729"/>
          </a:xfrm>
        </p:spPr>
        <p:txBody>
          <a:bodyPr>
            <a:noAutofit/>
          </a:bodyPr>
          <a:lstStyle/>
          <a:p>
            <a:r>
              <a:rPr lang="en-US" sz="3000" dirty="0"/>
              <a:t>MVTX Readout, Power and Controls</a:t>
            </a:r>
            <a:endParaRPr lang="en-US" sz="21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96633" y="607507"/>
            <a:ext cx="6627224" cy="3255182"/>
            <a:chOff x="121974" y="1428455"/>
            <a:chExt cx="8836298" cy="43402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88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Samtec</a:t>
              </a:r>
              <a:r>
                <a:rPr lang="en-US" sz="900" dirty="0"/>
                <a:t> </a:t>
              </a:r>
              <a:r>
                <a:rPr lang="en-US" sz="900" dirty="0" err="1"/>
                <a:t>Twinax</a:t>
              </a:r>
              <a:r>
                <a:rPr lang="en-US" sz="900" dirty="0"/>
                <a:t> “</a:t>
              </a:r>
              <a:r>
                <a:rPr lang="en-US" sz="900" dirty="0" err="1"/>
                <a:t>FireFly</a:t>
              </a:r>
              <a:r>
                <a:rPr lang="en-US" sz="9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9 Data    (1.2Gbps)</a:t>
              </a:r>
            </a:p>
            <a:p>
              <a:r>
                <a:rPr lang="en-US" sz="825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3"/>
              <a:ext cx="11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Readout Unit</a:t>
              </a:r>
            </a:p>
            <a:p>
              <a:r>
                <a:rPr lang="en-US" sz="825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0"/>
              <a:ext cx="107282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FELIX</a:t>
              </a:r>
            </a:p>
            <a:p>
              <a:pPr algn="ctr"/>
              <a:r>
                <a:rPr lang="en-US" sz="9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Alpide</a:t>
              </a:r>
              <a:r>
                <a:rPr lang="en-US" sz="9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5" y="3272500"/>
              <a:ext cx="199381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500"/>
              <a:ext cx="16904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7" y="4390395"/>
              <a:ext cx="591277" cy="110012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2"/>
              <a:ext cx="72348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1"/>
              <a:ext cx="7666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88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27000" bIns="27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200037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943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7"/>
              <a:ext cx="17594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223422" y="4083100"/>
            <a:ext cx="6777578" cy="6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   Sensor</a:t>
            </a:r>
            <a:r>
              <a:rPr lang="en-US" sz="1200" dirty="0"/>
              <a:t>-Stave (9 ALPIDE chips)       |    </a:t>
            </a:r>
            <a:r>
              <a:rPr lang="en-US" sz="1200" b="1" dirty="0">
                <a:solidFill>
                  <a:srgbClr val="FF0000"/>
                </a:solidFill>
              </a:rPr>
              <a:t>Front End</a:t>
            </a:r>
            <a:r>
              <a:rPr lang="en-US" sz="1200" dirty="0"/>
              <a:t>-Readout Unit         | </a:t>
            </a:r>
            <a:r>
              <a:rPr lang="en-US" sz="1200" b="1" dirty="0">
                <a:solidFill>
                  <a:srgbClr val="FF0000"/>
                </a:solidFill>
              </a:rPr>
              <a:t>Back End</a:t>
            </a:r>
            <a:r>
              <a:rPr lang="en-US" sz="1200" dirty="0"/>
              <a:t>-FELIX/DAM</a:t>
            </a:r>
            <a:endParaRPr lang="en-US" sz="12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12" y="678661"/>
            <a:ext cx="2701345" cy="69531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249411" y="1381111"/>
            <a:ext cx="1098190" cy="53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355852" y="1373680"/>
            <a:ext cx="1604440" cy="542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295401" y="1885951"/>
            <a:ext cx="66428" cy="693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947987" y="1413753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one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92440" y="3039628"/>
            <a:ext cx="1728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ALPIDE pixel: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Shaping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Digitization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Zero-suppression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3x buffer </a:t>
            </a:r>
          </a:p>
          <a:p>
            <a:pPr marL="285743" indent="-285743">
              <a:buFontTx/>
              <a:buChar char="-"/>
            </a:pP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7059092" y="2436675"/>
            <a:ext cx="19049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ATLAS Front-End Link </a:t>
            </a:r>
            <a:r>
              <a:rPr lang="en-US" sz="1050" dirty="0" err="1">
                <a:solidFill>
                  <a:srgbClr val="FF0000"/>
                </a:solidFill>
              </a:rPr>
              <a:t>eXchange</a:t>
            </a:r>
            <a:r>
              <a:rPr lang="en-US" sz="1050" dirty="0">
                <a:solidFill>
                  <a:srgbClr val="FF0000"/>
                </a:solidFill>
              </a:rPr>
              <a:t> (FELIX): 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400" dirty="0" err="1"/>
              <a:t>sPHENIX</a:t>
            </a:r>
            <a:r>
              <a:rPr lang="en-US" sz="1400" dirty="0"/>
              <a:t> </a:t>
            </a:r>
          </a:p>
          <a:p>
            <a:r>
              <a:rPr lang="en-US" sz="1400" dirty="0"/>
              <a:t>Data Aggregation Module(DAM)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8530F9-3063-D54F-BFD2-44C91A92761B}"/>
              </a:ext>
            </a:extLst>
          </p:cNvPr>
          <p:cNvSpPr txBox="1"/>
          <p:nvPr/>
        </p:nvSpPr>
        <p:spPr>
          <a:xfrm>
            <a:off x="8101398" y="739591"/>
            <a:ext cx="90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Jo’s talk</a:t>
            </a:r>
          </a:p>
        </p:txBody>
      </p:sp>
    </p:spTree>
    <p:extLst>
      <p:ext uri="{BB962C8B-B14F-4D97-AF65-F5344CB8AC3E}">
        <p14:creationId xmlns:p14="http://schemas.microsoft.com/office/powerpoint/2010/main" val="1398757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"/>
            <a:ext cx="8277728" cy="562497"/>
          </a:xfrm>
        </p:spPr>
        <p:txBody>
          <a:bodyPr>
            <a:normAutofit fontScale="90000"/>
          </a:bodyPr>
          <a:lstStyle/>
          <a:p>
            <a:r>
              <a:rPr lang="en-US" dirty="0"/>
              <a:t>MVTX Detector in </a:t>
            </a:r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19089" r="2412" b="24912"/>
          <a:stretch/>
        </p:blipFill>
        <p:spPr>
          <a:xfrm>
            <a:off x="637710" y="942873"/>
            <a:ext cx="7507634" cy="3277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8574" y="4111897"/>
            <a:ext cx="199242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TPC volume: </a:t>
            </a:r>
          </a:p>
          <a:p>
            <a:r>
              <a:rPr lang="en-US" sz="1620" dirty="0"/>
              <a:t>Length = 216 cm</a:t>
            </a:r>
          </a:p>
          <a:p>
            <a:r>
              <a:rPr lang="en-US" sz="1620" dirty="0"/>
              <a:t>Radius = 800 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8865" y="4271727"/>
            <a:ext cx="146741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INTT detector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124074" y="3883794"/>
            <a:ext cx="238226" cy="3753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91527" y="2873141"/>
            <a:ext cx="678581" cy="14439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40342" y="875092"/>
            <a:ext cx="460568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</a:rPr>
              <a:t>MVTX detector with service cylinder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391527" y="1165140"/>
            <a:ext cx="339290" cy="12968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3552" y="4220275"/>
            <a:ext cx="200140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Support brackets for TPC and INTT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027497" y="3948765"/>
            <a:ext cx="801303" cy="3104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244066" y="3818823"/>
            <a:ext cx="584735" cy="4403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E70DA-672D-9346-9879-C1D4F33C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8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6807A9-EC51-D84F-972D-677D0BBA4CCB}"/>
              </a:ext>
            </a:extLst>
          </p:cNvPr>
          <p:cNvSpPr txBox="1"/>
          <p:nvPr/>
        </p:nvSpPr>
        <p:spPr>
          <a:xfrm>
            <a:off x="8116373" y="620745"/>
            <a:ext cx="10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 talk</a:t>
            </a:r>
          </a:p>
        </p:txBody>
      </p:sp>
    </p:spTree>
    <p:extLst>
      <p:ext uri="{BB962C8B-B14F-4D97-AF65-F5344CB8AC3E}">
        <p14:creationId xmlns:p14="http://schemas.microsoft.com/office/powerpoint/2010/main" val="1382269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MVTX Scope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BF5DF9-0C82-F143-81AD-CC8A0E6E2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756" y="693774"/>
            <a:ext cx="4289044" cy="428054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Mechanical structure design</a:t>
            </a:r>
          </a:p>
          <a:p>
            <a:pPr lvl="1"/>
            <a:r>
              <a:rPr lang="en-US" b="0" dirty="0"/>
              <a:t>Design &amp; FEA, LANL/MIT</a:t>
            </a:r>
          </a:p>
          <a:p>
            <a:pPr lvl="1"/>
            <a:r>
              <a:rPr lang="en-US" b="0" dirty="0"/>
              <a:t>End Wheels</a:t>
            </a:r>
          </a:p>
          <a:p>
            <a:pPr lvl="1"/>
            <a:r>
              <a:rPr lang="en-US" b="0" dirty="0"/>
              <a:t>Cylindrical structure shells</a:t>
            </a:r>
          </a:p>
          <a:p>
            <a:pPr lvl="1"/>
            <a:r>
              <a:rPr lang="en-US" b="0" dirty="0"/>
              <a:t>Detector service half barrels</a:t>
            </a:r>
          </a:p>
          <a:p>
            <a:pPr lvl="1"/>
            <a:r>
              <a:rPr lang="en-US" b="0" dirty="0"/>
              <a:t>Service patch panels</a:t>
            </a:r>
          </a:p>
          <a:p>
            <a:pPr lvl="1"/>
            <a:r>
              <a:rPr lang="en-US" b="0" dirty="0"/>
              <a:t>Global interface </a:t>
            </a:r>
          </a:p>
          <a:p>
            <a:pPr lvl="1"/>
            <a:endParaRPr lang="en-US" b="0" dirty="0"/>
          </a:p>
          <a:p>
            <a:r>
              <a:rPr lang="en-US" dirty="0"/>
              <a:t>Mechanical structure fabrication  </a:t>
            </a:r>
          </a:p>
          <a:p>
            <a:pPr lvl="1"/>
            <a:r>
              <a:rPr lang="en-US" b="0" dirty="0"/>
              <a:t>Composite structures, LBNL</a:t>
            </a:r>
          </a:p>
          <a:p>
            <a:pPr lvl="1"/>
            <a:r>
              <a:rPr lang="en-US" b="0" dirty="0"/>
              <a:t>Non-composite structures, MIT</a:t>
            </a:r>
          </a:p>
          <a:p>
            <a:pPr lvl="1"/>
            <a:r>
              <a:rPr lang="en-US" b="0" dirty="0"/>
              <a:t>Installation tooling etc., MIT/LANL/LBNL/BNL</a:t>
            </a:r>
          </a:p>
          <a:p>
            <a:pPr lvl="1"/>
            <a:endParaRPr lang="en-US" b="0" dirty="0"/>
          </a:p>
          <a:p>
            <a:r>
              <a:rPr lang="en-US" dirty="0"/>
              <a:t>Ancillary systems – “adopt” ALICE/ITS</a:t>
            </a:r>
          </a:p>
          <a:p>
            <a:pPr lvl="1"/>
            <a:r>
              <a:rPr lang="en-US" b="0" dirty="0"/>
              <a:t>Cooling plant, MIT/BNL</a:t>
            </a:r>
          </a:p>
          <a:p>
            <a:pPr lvl="1"/>
            <a:r>
              <a:rPr lang="en-US" b="0" dirty="0"/>
              <a:t>Slow control &amp; monitoring etc., MIT/GSU</a:t>
            </a:r>
          </a:p>
          <a:p>
            <a:pPr marL="457200" lvl="1" indent="0">
              <a:buNone/>
            </a:pP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550D4-5A87-5640-8BC7-6A7E87507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2556" y="726034"/>
            <a:ext cx="4309498" cy="359831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MVTX electronics</a:t>
            </a:r>
          </a:p>
          <a:p>
            <a:pPr lvl="1"/>
            <a:r>
              <a:rPr lang="en-US" b="0" dirty="0"/>
              <a:t>Backend FELIX and cables</a:t>
            </a:r>
          </a:p>
          <a:p>
            <a:pPr lvl="1"/>
            <a:r>
              <a:rPr lang="en-US" b="0" dirty="0"/>
              <a:t>Integration into </a:t>
            </a:r>
            <a:r>
              <a:rPr lang="en-US" b="0" dirty="0" err="1"/>
              <a:t>sPHENIX</a:t>
            </a:r>
            <a:r>
              <a:rPr lang="en-US" b="0" dirty="0"/>
              <a:t> DAQ </a:t>
            </a:r>
          </a:p>
          <a:p>
            <a:pPr lvl="1"/>
            <a:r>
              <a:rPr lang="en-US" b="0" dirty="0"/>
              <a:t>Power system </a:t>
            </a:r>
          </a:p>
          <a:p>
            <a:pPr lvl="1"/>
            <a:endParaRPr lang="en-US" b="0" dirty="0"/>
          </a:p>
          <a:p>
            <a:r>
              <a:rPr lang="en-US" dirty="0"/>
              <a:t>Detector assembly &amp; test </a:t>
            </a:r>
          </a:p>
          <a:p>
            <a:pPr lvl="1"/>
            <a:r>
              <a:rPr lang="en-US" b="0" dirty="0"/>
              <a:t>Stave QA &amp; half detector assembly @LBNL </a:t>
            </a:r>
          </a:p>
          <a:p>
            <a:pPr lvl="1"/>
            <a:r>
              <a:rPr lang="en-US" b="0" dirty="0"/>
              <a:t>System test &amp; integration @LBNL/BNL</a:t>
            </a:r>
          </a:p>
          <a:p>
            <a:endParaRPr lang="en-US" dirty="0"/>
          </a:p>
          <a:p>
            <a:r>
              <a:rPr lang="en-US" dirty="0"/>
              <a:t>Installation &amp; commissioning, by all</a:t>
            </a:r>
          </a:p>
          <a:p>
            <a:pPr lvl="1"/>
            <a:r>
              <a:rPr lang="en-US" b="0" dirty="0"/>
              <a:t>Pre-installation commissioning @BNL</a:t>
            </a:r>
          </a:p>
          <a:p>
            <a:pPr lvl="1"/>
            <a:r>
              <a:rPr lang="en-US" b="0" dirty="0"/>
              <a:t>Installation @IR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FB409-FAC3-344D-9B12-3C814BA35466}"/>
              </a:ext>
            </a:extLst>
          </p:cNvPr>
          <p:cNvSpPr txBox="1"/>
          <p:nvPr/>
        </p:nvSpPr>
        <p:spPr>
          <a:xfrm>
            <a:off x="4639342" y="3955017"/>
            <a:ext cx="422351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00B050"/>
                </a:solidFill>
              </a:rPr>
              <a:t>Early generic R&amp;D accomplished through LANL LDRD</a:t>
            </a:r>
          </a:p>
          <a:p>
            <a:r>
              <a:rPr lang="en-US" sz="1400" dirty="0">
                <a:solidFill>
                  <a:srgbClr val="00B050"/>
                </a:solidFill>
              </a:rPr>
              <a:t>- Readout integration</a:t>
            </a:r>
          </a:p>
          <a:p>
            <a:r>
              <a:rPr lang="en-US" sz="1400" dirty="0">
                <a:solidFill>
                  <a:srgbClr val="00B050"/>
                </a:solidFill>
              </a:rPr>
              <a:t>- Detector conceptual design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1191139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36374</TotalTime>
  <Words>2115</Words>
  <Application>Microsoft Macintosh PowerPoint</Application>
  <PresentationFormat>On-screen Show (16:9)</PresentationFormat>
  <Paragraphs>497</Paragraphs>
  <Slides>32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Worksheet</vt:lpstr>
      <vt:lpstr> MVTX Overview (WBS 3.2) </vt:lpstr>
      <vt:lpstr>Outline</vt:lpstr>
      <vt:lpstr>The sPHENIX Detectors</vt:lpstr>
      <vt:lpstr>MVTX Enables the 3rd Science Pillar</vt:lpstr>
      <vt:lpstr>MVTX Technical Overview  </vt:lpstr>
      <vt:lpstr>Monolithic Active Pixel Sensors (MAPS) The Next-Generation, State-of-the-Art Pixel Tracker</vt:lpstr>
      <vt:lpstr>MVTX Readout, Power and Controls</vt:lpstr>
      <vt:lpstr>MVTX Detector in sPHENIX</vt:lpstr>
      <vt:lpstr>MVTX Scope </vt:lpstr>
      <vt:lpstr>MVTX Collaborators &amp; Institution Roles</vt:lpstr>
      <vt:lpstr>Schedule Drivers</vt:lpstr>
      <vt:lpstr>Cost Drivers </vt:lpstr>
      <vt:lpstr>Basis of Estimate &amp; Resource-Loaded Schedules</vt:lpstr>
      <vt:lpstr>Resource Distribution</vt:lpstr>
      <vt:lpstr>MVTX Schedules and Milestones</vt:lpstr>
      <vt:lpstr>Status and Highlights</vt:lpstr>
      <vt:lpstr>MVTX Full Readout Chain Demonstrated (3/2018)</vt:lpstr>
      <vt:lpstr>Confirmed HIC with Extended 40(60)cm Power FPC</vt:lpstr>
      <vt:lpstr>Sensor Irradiation Test – OK at 2.7MRad </vt:lpstr>
      <vt:lpstr>MVTX + INTT 3-D Mockup (11/2018)</vt:lpstr>
      <vt:lpstr>Latest Project Update: MVTX Workshop</vt:lpstr>
      <vt:lpstr>Carbon Structures – Work in Progress </vt:lpstr>
      <vt:lpstr>Issues and Concerns  </vt:lpstr>
      <vt:lpstr>Summary</vt:lpstr>
      <vt:lpstr>backup</vt:lpstr>
      <vt:lpstr>Address July 2018 Review Recommendations</vt:lpstr>
      <vt:lpstr>Stave and RU Production QA Plan Documents Available</vt:lpstr>
      <vt:lpstr>MVTX in P6 (fully Burd. &amp; Esca.)</vt:lpstr>
      <vt:lpstr>MVTX MS Project 1/4(for estimation)</vt:lpstr>
      <vt:lpstr>MVTX MS Project 2/4</vt:lpstr>
      <vt:lpstr>MVTX MS Project 3/4</vt:lpstr>
      <vt:lpstr>MVTX MS Project 4/4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451</cp:revision>
  <cp:lastPrinted>2019-04-06T03:18:49Z</cp:lastPrinted>
  <dcterms:created xsi:type="dcterms:W3CDTF">2015-10-24T00:32:43Z</dcterms:created>
  <dcterms:modified xsi:type="dcterms:W3CDTF">2019-04-06T04:44:53Z</dcterms:modified>
</cp:coreProperties>
</file>