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15" r:id="rId2"/>
    <p:sldId id="785" r:id="rId3"/>
    <p:sldId id="328" r:id="rId4"/>
    <p:sldId id="526" r:id="rId5"/>
    <p:sldId id="829" r:id="rId6"/>
    <p:sldId id="308" r:id="rId7"/>
    <p:sldId id="787" r:id="rId8"/>
    <p:sldId id="599" r:id="rId9"/>
    <p:sldId id="278" r:id="rId10"/>
    <p:sldId id="595" r:id="rId11"/>
    <p:sldId id="586" r:id="rId12"/>
    <p:sldId id="861" r:id="rId13"/>
    <p:sldId id="789" r:id="rId14"/>
    <p:sldId id="866" r:id="rId15"/>
    <p:sldId id="332" r:id="rId16"/>
    <p:sldId id="790" r:id="rId17"/>
    <p:sldId id="627" r:id="rId18"/>
    <p:sldId id="637" r:id="rId19"/>
    <p:sldId id="634" r:id="rId20"/>
    <p:sldId id="427" r:id="rId21"/>
    <p:sldId id="862" r:id="rId22"/>
    <p:sldId id="519" r:id="rId23"/>
    <p:sldId id="864" r:id="rId24"/>
    <p:sldId id="580" r:id="rId25"/>
    <p:sldId id="786" r:id="rId26"/>
    <p:sldId id="635" r:id="rId27"/>
    <p:sldId id="590" r:id="rId28"/>
    <p:sldId id="863" r:id="rId29"/>
    <p:sldId id="265" r:id="rId30"/>
    <p:sldId id="266" r:id="rId31"/>
    <p:sldId id="867" r:id="rId32"/>
    <p:sldId id="260" r:id="rId33"/>
    <p:sldId id="626" r:id="rId34"/>
    <p:sldId id="261" r:id="rId35"/>
    <p:sldId id="636" r:id="rId36"/>
    <p:sldId id="86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4" r:id="rId45"/>
    <p:sldId id="325" r:id="rId46"/>
    <p:sldId id="327" r:id="rId47"/>
    <p:sldId id="326" r:id="rId48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9"/>
    <p:restoredTop sz="94419"/>
  </p:normalViewPr>
  <p:slideViewPr>
    <p:cSldViewPr>
      <p:cViewPr varScale="1">
        <p:scale>
          <a:sx n="189" d="100"/>
          <a:sy n="189" d="100"/>
        </p:scale>
        <p:origin x="184" y="2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398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43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45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D_s plot … 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Shanshan - A multi-scale approach is required for the full picture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878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577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7425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6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61122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eeecd402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4eeecd402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5684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eeecd402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4eeecd402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7323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eeecd4026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4eeecd4026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591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16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L 1">
  <p:cSld name="1_LANL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0" y="738820"/>
            <a:ext cx="9144000" cy="41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dt" idx="10"/>
          </p:nvPr>
        </p:nvSpPr>
        <p:spPr>
          <a:xfrm>
            <a:off x="7004050" y="48688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4/9-11, 2019</a:t>
            </a:r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ftr" idx="11"/>
          </p:nvPr>
        </p:nvSpPr>
        <p:spPr>
          <a:xfrm>
            <a:off x="-1" y="4868863"/>
            <a:ext cx="33105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sPHENIX Director's Review</a:t>
            </a:r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body" idx="1"/>
          </p:nvPr>
        </p:nvSpPr>
        <p:spPr>
          <a:xfrm>
            <a:off x="457200" y="848727"/>
            <a:ext cx="8229600" cy="3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04793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08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4/9-11,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  <p:sldLayoutId id="2147483685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8478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/>
            </a:br>
            <a:r>
              <a:rPr lang="en-US" altLang="en-US" b="0" dirty="0">
                <a:solidFill>
                  <a:schemeClr val="bg1"/>
                </a:solidFill>
              </a:rPr>
              <a:t>MVTX Overview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(WBS 3.2)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95400" y="2419350"/>
            <a:ext cx="6400800" cy="1314450"/>
          </a:xfrm>
        </p:spPr>
        <p:txBody>
          <a:bodyPr/>
          <a:lstStyle/>
          <a:p>
            <a:r>
              <a:rPr lang="en-US" altLang="en-US" sz="4000" b="0" dirty="0"/>
              <a:t>Ming Liu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935" y="54280"/>
            <a:ext cx="6172200" cy="51310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85750" y="843220"/>
            <a:ext cx="4334125" cy="387297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MAPS Staves &amp; Electronics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Readout Integration R&amp;D (LANL LDRD)</a:t>
            </a:r>
          </a:p>
          <a:p>
            <a:pPr lvl="2"/>
            <a:r>
              <a:rPr lang="en-US" dirty="0"/>
              <a:t>Frontend:  ALICE/ITS, RU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Reprogram RU &amp; FELIX into RCDAQ/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marL="685783" lvl="2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Production @CERN: $1.36M</a:t>
            </a:r>
          </a:p>
          <a:p>
            <a:pPr lvl="2"/>
            <a:r>
              <a:rPr lang="en-US" dirty="0"/>
              <a:t>84 ALICE/ITS-IB staves from CERN</a:t>
            </a:r>
          </a:p>
          <a:p>
            <a:pPr lvl="3"/>
            <a:r>
              <a:rPr lang="en-US" dirty="0"/>
              <a:t>Acceptance test @LBNL, 48+spares(2-inner layers+)  </a:t>
            </a:r>
          </a:p>
          <a:p>
            <a:pPr lvl="2"/>
            <a:r>
              <a:rPr lang="en-US" dirty="0"/>
              <a:t>60 ALICE/ITS-RU from CERN</a:t>
            </a:r>
          </a:p>
          <a:p>
            <a:pPr lvl="3"/>
            <a:r>
              <a:rPr lang="en-US" dirty="0"/>
              <a:t>Acceptance test @UT-Austin, 48+spares(12)  </a:t>
            </a:r>
          </a:p>
          <a:p>
            <a:pPr lvl="3"/>
            <a:endParaRPr lang="en-US" dirty="0"/>
          </a:p>
          <a:p>
            <a:pPr lvl="1"/>
            <a:r>
              <a:rPr lang="en-US" b="1" dirty="0"/>
              <a:t>Production &amp; Assembly @US: ~$5M</a:t>
            </a:r>
          </a:p>
          <a:p>
            <a:pPr lvl="2"/>
            <a:r>
              <a:rPr lang="en-US" dirty="0"/>
              <a:t>Production QA &amp; assembly </a:t>
            </a:r>
          </a:p>
          <a:p>
            <a:pPr lvl="3"/>
            <a:r>
              <a:rPr lang="en-US" dirty="0"/>
              <a:t>Half detector assembly &amp; test @LBNL </a:t>
            </a:r>
          </a:p>
          <a:p>
            <a:pPr lvl="3"/>
            <a:r>
              <a:rPr lang="en-US" dirty="0"/>
              <a:t>FELIX test &amp; integration @LANL/BNL, 6+spares(2)</a:t>
            </a:r>
          </a:p>
          <a:p>
            <a:pPr lvl="2"/>
            <a:r>
              <a:rPr lang="en-US" dirty="0"/>
              <a:t>Ancillary systems</a:t>
            </a:r>
          </a:p>
          <a:p>
            <a:pPr lvl="3"/>
            <a:r>
              <a:rPr lang="en-US" dirty="0"/>
              <a:t>“adopt” ALICE ITS system</a:t>
            </a:r>
          </a:p>
          <a:p>
            <a:pPr lvl="3"/>
            <a:r>
              <a:rPr lang="en-US" dirty="0"/>
              <a:t>Power, slow control &amp; monitoring etc.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19875" y="837054"/>
            <a:ext cx="4320915" cy="387914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Mechanics &amp; Cooling</a:t>
            </a:r>
          </a:p>
          <a:p>
            <a:pPr lvl="1"/>
            <a:r>
              <a:rPr lang="en-US" dirty="0"/>
              <a:t>Modify ALICE/ITS inner tracker mechanical structures</a:t>
            </a:r>
          </a:p>
          <a:p>
            <a:pPr lvl="2"/>
            <a:r>
              <a:rPr lang="en-US" dirty="0"/>
              <a:t>End Wheels</a:t>
            </a:r>
          </a:p>
          <a:p>
            <a:pPr lvl="2"/>
            <a:r>
              <a:rPr lang="en-US" dirty="0"/>
              <a:t>Cylindrical structure shells</a:t>
            </a:r>
          </a:p>
          <a:p>
            <a:pPr lvl="2"/>
            <a:r>
              <a:rPr lang="en-US" dirty="0"/>
              <a:t>Detector half barrels</a:t>
            </a:r>
          </a:p>
          <a:p>
            <a:pPr lvl="2"/>
            <a:r>
              <a:rPr lang="en-US" dirty="0"/>
              <a:t>Detector and Service half barrels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integration, 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Conceptual design (LANL LDRD)</a:t>
            </a:r>
          </a:p>
          <a:p>
            <a:pPr lvl="2"/>
            <a:r>
              <a:rPr lang="en-US" dirty="0"/>
              <a:t>Design &amp; simulations, MIT/LANL</a:t>
            </a:r>
          </a:p>
          <a:p>
            <a:pPr lvl="2"/>
            <a:r>
              <a:rPr lang="en-US" dirty="0"/>
              <a:t>Composite structure production, LBNL</a:t>
            </a:r>
          </a:p>
          <a:p>
            <a:pPr lvl="2"/>
            <a:r>
              <a:rPr lang="en-US" dirty="0"/>
              <a:t>Non-composite structure, MIT</a:t>
            </a:r>
          </a:p>
          <a:p>
            <a:pPr lvl="2"/>
            <a:r>
              <a:rPr lang="en-US" dirty="0"/>
              <a:t>Installation tooling etc., BNL/LANL/MIT/LBNL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Modified to fit </a:t>
            </a:r>
            <a:r>
              <a:rPr lang="en-US" dirty="0" err="1"/>
              <a:t>sPHENIX</a:t>
            </a:r>
            <a:r>
              <a:rPr lang="en-US" dirty="0"/>
              <a:t>, MIT/BNL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10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67709E-F64C-3D4F-AEA3-C4C8C843EA1A}"/>
              </a:ext>
            </a:extLst>
          </p:cNvPr>
          <p:cNvSpPr txBox="1"/>
          <p:nvPr/>
        </p:nvSpPr>
        <p:spPr>
          <a:xfrm>
            <a:off x="939020" y="4474792"/>
            <a:ext cx="7132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 system test @BNL,  Installation &amp; commissioning (BNL + MVTX group)</a:t>
            </a:r>
          </a:p>
        </p:txBody>
      </p:sp>
      <p:pic>
        <p:nvPicPr>
          <p:cNvPr id="11" name="Picture 2" descr="7th sPHENIX Collaboration Meeting">
            <a:extLst>
              <a:ext uri="{FF2B5EF4-FFF2-40B4-BE49-F238E27FC236}">
                <a16:creationId xmlns:a16="http://schemas.microsoft.com/office/drawing/2014/main" id="{B0234275-0510-DB4C-AB8D-BD0D5471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7"/>
            <a:ext cx="940978" cy="55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377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552" y="24242"/>
            <a:ext cx="7712818" cy="565545"/>
          </a:xfrm>
        </p:spPr>
        <p:txBody>
          <a:bodyPr/>
          <a:lstStyle/>
          <a:p>
            <a:r>
              <a:rPr lang="en-US" sz="3200" dirty="0"/>
              <a:t>sPHENIX MVTX Group: Institution Roles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A3823-CC92-4247-B696-BC3DD84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91" y="700644"/>
            <a:ext cx="3886200" cy="42569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Major institutions lead key tasks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622707"/>
            <a:ext cx="3823570" cy="4269654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5DB9E-8ED7-5749-BA53-938EA802F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7" y="1237196"/>
            <a:ext cx="4827405" cy="362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32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47" y="78385"/>
            <a:ext cx="8229600" cy="4269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46338" y="1273232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3048000" y="1579937"/>
            <a:ext cx="1066801" cy="341632"/>
            <a:chOff x="2000925" y="2079909"/>
            <a:chExt cx="1580441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2000925" y="2079909"/>
              <a:ext cx="1028769" cy="50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b="1" dirty="0"/>
                <a:t>Stave &amp; RU </a:t>
              </a:r>
            </a:p>
            <a:p>
              <a:r>
                <a:rPr lang="en-US" sz="81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2966666" y="3562351"/>
            <a:ext cx="759980" cy="279435"/>
            <a:chOff x="3123803" y="2638232"/>
            <a:chExt cx="1237804" cy="41397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123803" y="2638232"/>
              <a:ext cx="957528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07708" y="2044523"/>
            <a:ext cx="4079366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352800" y="2749515"/>
            <a:ext cx="699269" cy="279435"/>
            <a:chOff x="2977605" y="2695958"/>
            <a:chExt cx="5497967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2977605" y="2695958"/>
              <a:ext cx="5497967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</a:t>
              </a:r>
            </a:p>
            <a:p>
              <a:r>
                <a:rPr lang="en-US" sz="608" dirty="0"/>
                <a:t>design &amp; production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BECA6-7D28-0343-B8B1-AC9B1F0C5005}"/>
              </a:ext>
            </a:extLst>
          </p:cNvPr>
          <p:cNvGrpSpPr/>
          <p:nvPr/>
        </p:nvGrpSpPr>
        <p:grpSpPr>
          <a:xfrm>
            <a:off x="3352800" y="2388018"/>
            <a:ext cx="459883" cy="336132"/>
            <a:chOff x="3352800" y="2246640"/>
            <a:chExt cx="459883" cy="33613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8CA1D4B-C503-AE4E-BD8B-54AB3BF531C7}"/>
                </a:ext>
              </a:extLst>
            </p:cNvPr>
            <p:cNvGrpSpPr/>
            <p:nvPr/>
          </p:nvGrpSpPr>
          <p:grpSpPr>
            <a:xfrm>
              <a:off x="3352800" y="2246640"/>
              <a:ext cx="459883" cy="185885"/>
              <a:chOff x="3689688" y="2682754"/>
              <a:chExt cx="867326" cy="275386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AF9D36F-93E9-E846-AFEE-796B88F54F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5165" y="2703054"/>
                <a:ext cx="761849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1EE598-D94F-D846-AAC0-2A53BD93AA2A}"/>
                  </a:ext>
                </a:extLst>
              </p:cNvPr>
              <p:cNvSpPr txBox="1"/>
              <p:nvPr/>
            </p:nvSpPr>
            <p:spPr>
              <a:xfrm>
                <a:off x="3689688" y="2682754"/>
                <a:ext cx="829287" cy="275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8" dirty="0"/>
                  <a:t>End Wheels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46488B-1DBB-234F-81F3-41B9C66DF77E}"/>
                </a:ext>
              </a:extLst>
            </p:cNvPr>
            <p:cNvGrpSpPr/>
            <p:nvPr/>
          </p:nvGrpSpPr>
          <p:grpSpPr>
            <a:xfrm>
              <a:off x="3368211" y="2396887"/>
              <a:ext cx="365585" cy="185885"/>
              <a:chOff x="3702149" y="2661453"/>
              <a:chExt cx="1468889" cy="275386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433B74A-C47F-5948-A5B6-681930CC1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5974" y="2703054"/>
                <a:ext cx="1023623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7BF6FD-6120-1C4D-A168-1240E1AA35B2}"/>
                  </a:ext>
                </a:extLst>
              </p:cNvPr>
              <p:cNvSpPr txBox="1"/>
              <p:nvPr/>
            </p:nvSpPr>
            <p:spPr>
              <a:xfrm>
                <a:off x="3702149" y="2661453"/>
                <a:ext cx="1468889" cy="275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8" dirty="0"/>
                  <a:t>CYSS</a:t>
                </a:r>
                <a:endParaRPr lang="en-US" sz="810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4110129" y="3452665"/>
            <a:ext cx="614271" cy="185885"/>
            <a:chOff x="3174643" y="2681608"/>
            <a:chExt cx="910031" cy="27538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910031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4267200" y="3605065"/>
            <a:ext cx="812443" cy="185885"/>
            <a:chOff x="3288584" y="2686395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288584" y="2686395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4678942" y="3356577"/>
            <a:ext cx="746845" cy="310854"/>
            <a:chOff x="4135029" y="4197743"/>
            <a:chExt cx="1106440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93152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Half barrels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4721464" y="4171950"/>
            <a:ext cx="2766619" cy="283393"/>
            <a:chOff x="3190658" y="2711027"/>
            <a:chExt cx="2299300" cy="41984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1"/>
              <a:ext cx="2299300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b="1" dirty="0"/>
                <a:t>MVTX installation &amp; commissioning @BNL</a:t>
              </a:r>
            </a:p>
            <a:p>
              <a:r>
                <a:rPr lang="en-US" sz="608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096422" y="3518500"/>
            <a:ext cx="1107520" cy="310854"/>
            <a:chOff x="4135029" y="4197743"/>
            <a:chExt cx="1640775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527487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Installed 2 half-barrels 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@</a:t>
              </a:r>
              <a:r>
                <a:rPr lang="en-US" sz="710" dirty="0" err="1">
                  <a:solidFill>
                    <a:srgbClr val="FF0000"/>
                  </a:solidFill>
                </a:rPr>
                <a:t>sPHENIX</a:t>
              </a:r>
              <a:r>
                <a:rPr lang="en-US" sz="710" dirty="0">
                  <a:solidFill>
                    <a:srgbClr val="FF0000"/>
                  </a:solidFill>
                </a:rPr>
                <a:t> IR;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346645" y="2624156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7297663" y="154565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6373086" y="1537494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5486390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4569944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657600" y="152697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2751292" y="1523549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846338" y="1518366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1846339" y="4412402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886200" y="1663584"/>
            <a:ext cx="468371" cy="279435"/>
            <a:chOff x="1563564" y="2070534"/>
            <a:chExt cx="798414" cy="41397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98414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352800" y="3152986"/>
            <a:ext cx="1339349" cy="341632"/>
            <a:chOff x="2552271" y="2690395"/>
            <a:chExt cx="5542190" cy="208459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2552271" y="2690395"/>
              <a:ext cx="5281644" cy="208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Stave testing, half-barrel assembly @LBNL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798079" y="972447"/>
            <a:ext cx="32375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         CD1/3a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315678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838200" y="1518365"/>
            <a:ext cx="85507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/>
              <a:t>MVTX</a:t>
            </a:r>
            <a:endParaRPr lang="en-US" sz="162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355081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123931" y="1073840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423109" y="986590"/>
            <a:ext cx="112068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25344" y="971277"/>
            <a:ext cx="10420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62641A-35F3-C240-8B37-4B25E8BCADF3}"/>
              </a:ext>
            </a:extLst>
          </p:cNvPr>
          <p:cNvGrpSpPr/>
          <p:nvPr/>
        </p:nvGrpSpPr>
        <p:grpSpPr>
          <a:xfrm>
            <a:off x="2307708" y="2260896"/>
            <a:ext cx="1299143" cy="310854"/>
            <a:chOff x="2569294" y="2615932"/>
            <a:chExt cx="1037557" cy="31085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E2144F-4370-9947-A8E0-4C6D7EAFD7C7}"/>
                </a:ext>
              </a:extLst>
            </p:cNvPr>
            <p:cNvCxnSpPr>
              <a:cxnSpLocks/>
            </p:cNvCxnSpPr>
            <p:nvPr/>
          </p:nvCxnSpPr>
          <p:spPr>
            <a:xfrm>
              <a:off x="2569294" y="2628040"/>
              <a:ext cx="82857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C9044-44BB-754F-97DA-3A8905E6BD97}"/>
                </a:ext>
              </a:extLst>
            </p:cNvPr>
            <p:cNvSpPr txBox="1"/>
            <p:nvPr/>
          </p:nvSpPr>
          <p:spPr>
            <a:xfrm>
              <a:off x="2667000" y="2615932"/>
              <a:ext cx="939851" cy="310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Detector  &amp; interface design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2307708" y="3867151"/>
            <a:ext cx="1653273" cy="310854"/>
            <a:chOff x="4309347" y="5186757"/>
            <a:chExt cx="992038" cy="460525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409171" y="5186757"/>
              <a:ext cx="674281" cy="460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support structure 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3733800" y="3964905"/>
            <a:ext cx="901209" cy="335091"/>
            <a:chOff x="3508095" y="5204332"/>
            <a:chExt cx="2845222" cy="496428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3508095" y="5240238"/>
              <a:ext cx="2845222" cy="460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Procure insertion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sys to </a:t>
              </a:r>
              <a:r>
                <a:rPr lang="en-US" sz="710" dirty="0" err="1">
                  <a:solidFill>
                    <a:srgbClr val="0432FF"/>
                  </a:solidFill>
                </a:rPr>
                <a:t>sPHENIX</a:t>
              </a:r>
              <a:r>
                <a:rPr lang="en-US" sz="710" dirty="0">
                  <a:solidFill>
                    <a:srgbClr val="0432FF"/>
                  </a:solidFill>
                </a:rPr>
                <a:t> rails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12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A7B411-4EAE-8E4B-89DE-89AAAD40CF70}"/>
              </a:ext>
            </a:extLst>
          </p:cNvPr>
          <p:cNvCxnSpPr/>
          <p:nvPr/>
        </p:nvCxnSpPr>
        <p:spPr>
          <a:xfrm>
            <a:off x="3001075" y="1518365"/>
            <a:ext cx="0" cy="28820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186CA1C-6C58-F144-A103-2B83C11C2683}"/>
              </a:ext>
            </a:extLst>
          </p:cNvPr>
          <p:cNvSpPr txBox="1"/>
          <p:nvPr/>
        </p:nvSpPr>
        <p:spPr>
          <a:xfrm>
            <a:off x="2667351" y="4435466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2704604-D9FE-A14C-8514-58F7A9995750}"/>
              </a:ext>
            </a:extLst>
          </p:cNvPr>
          <p:cNvGrpSpPr/>
          <p:nvPr/>
        </p:nvGrpSpPr>
        <p:grpSpPr>
          <a:xfrm>
            <a:off x="4648200" y="3822976"/>
            <a:ext cx="883575" cy="279435"/>
            <a:chOff x="3224864" y="2686395"/>
            <a:chExt cx="927632" cy="413979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DFB1350-ADCA-CA4A-9C33-115E3F239842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10C0010-2690-BE43-BAA8-6EC20CD96CD5}"/>
                </a:ext>
              </a:extLst>
            </p:cNvPr>
            <p:cNvSpPr txBox="1"/>
            <p:nvPr/>
          </p:nvSpPr>
          <p:spPr>
            <a:xfrm>
              <a:off x="3224864" y="2686395"/>
              <a:ext cx="927632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Complete detector </a:t>
              </a:r>
            </a:p>
            <a:p>
              <a:r>
                <a:rPr lang="en-US" sz="608" dirty="0"/>
                <a:t>system test @BNL Lab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F592ECE-B18A-2C4E-993E-39A588FED9AD}"/>
              </a:ext>
            </a:extLst>
          </p:cNvPr>
          <p:cNvGrpSpPr/>
          <p:nvPr/>
        </p:nvGrpSpPr>
        <p:grpSpPr>
          <a:xfrm>
            <a:off x="5257786" y="3587715"/>
            <a:ext cx="837089" cy="279435"/>
            <a:chOff x="3323332" y="2659114"/>
            <a:chExt cx="618724" cy="413979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418CB05-EEC7-E947-A7FD-600EF4CD7075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B3AAFEB-6E10-9743-9B98-29ACEB762F9A}"/>
                </a:ext>
              </a:extLst>
            </p:cNvPr>
            <p:cNvSpPr txBox="1"/>
            <p:nvPr/>
          </p:nvSpPr>
          <p:spPr>
            <a:xfrm>
              <a:off x="3323332" y="2659114"/>
              <a:ext cx="618724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Procure &amp; assemble </a:t>
              </a:r>
            </a:p>
            <a:p>
              <a:r>
                <a:rPr lang="en-US" sz="608" dirty="0"/>
                <a:t>cooling system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05AA292-1712-454E-8275-59A8D45DF2BF}"/>
              </a:ext>
            </a:extLst>
          </p:cNvPr>
          <p:cNvGrpSpPr/>
          <p:nvPr/>
        </p:nvGrpSpPr>
        <p:grpSpPr>
          <a:xfrm>
            <a:off x="3121246" y="1885950"/>
            <a:ext cx="688754" cy="201594"/>
            <a:chOff x="4135029" y="4238906"/>
            <a:chExt cx="1020372" cy="298657"/>
          </a:xfrm>
        </p:grpSpPr>
        <p:sp>
          <p:nvSpPr>
            <p:cNvPr id="96" name="5-Point Star 95">
              <a:extLst>
                <a:ext uri="{FF2B5EF4-FFF2-40B4-BE49-F238E27FC236}">
                  <a16:creationId xmlns:a16="http://schemas.microsoft.com/office/drawing/2014/main" id="{6D71393B-ADE9-1F41-B3CE-C36A253CA97A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DCEF686-D58D-724D-A595-3FF3A7CC7899}"/>
                </a:ext>
              </a:extLst>
            </p:cNvPr>
            <p:cNvSpPr txBox="1"/>
            <p:nvPr/>
          </p:nvSpPr>
          <p:spPr>
            <a:xfrm>
              <a:off x="4176504" y="4238906"/>
              <a:ext cx="978897" cy="298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Construction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6A7D4C3-835A-CC46-B157-19FBA4459C42}"/>
              </a:ext>
            </a:extLst>
          </p:cNvPr>
          <p:cNvGrpSpPr/>
          <p:nvPr/>
        </p:nvGrpSpPr>
        <p:grpSpPr>
          <a:xfrm>
            <a:off x="3467542" y="2194257"/>
            <a:ext cx="722417" cy="201594"/>
            <a:chOff x="4135029" y="4238906"/>
            <a:chExt cx="1070236" cy="298657"/>
          </a:xfrm>
        </p:grpSpPr>
        <p:sp>
          <p:nvSpPr>
            <p:cNvPr id="100" name="5-Point Star 99">
              <a:extLst>
                <a:ext uri="{FF2B5EF4-FFF2-40B4-BE49-F238E27FC236}">
                  <a16:creationId xmlns:a16="http://schemas.microsoft.com/office/drawing/2014/main" id="{5CCF7751-49D4-754B-89C3-A437A3BEB8D8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55A7CEE-DADC-4447-86BD-0643BC0FCCEC}"/>
                </a:ext>
              </a:extLst>
            </p:cNvPr>
            <p:cNvSpPr txBox="1"/>
            <p:nvPr/>
          </p:nvSpPr>
          <p:spPr>
            <a:xfrm>
              <a:off x="4176504" y="4238906"/>
              <a:ext cx="1028761" cy="298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MVTX Review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9819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E9B1-A61A-C947-A68C-46B4F2E47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489347"/>
          </a:xfrm>
        </p:spPr>
        <p:txBody>
          <a:bodyPr>
            <a:normAutofit fontScale="90000"/>
          </a:bodyPr>
          <a:lstStyle/>
          <a:p>
            <a:r>
              <a:rPr lang="en-US" dirty="0"/>
              <a:t>Cost Drivers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3DB5E-52DF-6C48-AF83-B3D2356C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10442-37CF-B546-AF51-7D5BCBB9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D2A35-A18A-7346-8AB5-96E34D3C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13</a:t>
            </a:fld>
            <a:endParaRPr lang="en-US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6FA0277-2018-A04A-802B-EDEB32C81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704820"/>
              </p:ext>
            </p:extLst>
          </p:nvPr>
        </p:nvGraphicFramePr>
        <p:xfrm>
          <a:off x="685800" y="1716096"/>
          <a:ext cx="7239000" cy="1711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194063582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86906052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246906618"/>
                    </a:ext>
                  </a:extLst>
                </a:gridCol>
              </a:tblGrid>
              <a:tr h="195532">
                <a:tc>
                  <a:txBody>
                    <a:bodyPr/>
                    <a:lstStyle/>
                    <a:p>
                      <a:r>
                        <a:rPr lang="en-US" dirty="0"/>
                        <a:t>Major Tasks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Cost + Contingency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320573"/>
                  </a:ext>
                </a:extLst>
              </a:tr>
              <a:tr h="195532">
                <a:tc>
                  <a:txBody>
                    <a:bodyPr/>
                    <a:lstStyle/>
                    <a:p>
                      <a:r>
                        <a:rPr lang="en-US" sz="1600" dirty="0"/>
                        <a:t>Project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$543k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$641k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032599"/>
                  </a:ext>
                </a:extLst>
              </a:tr>
              <a:tr h="195532">
                <a:tc>
                  <a:txBody>
                    <a:bodyPr/>
                    <a:lstStyle/>
                    <a:p>
                      <a:r>
                        <a:rPr lang="en-US" sz="1600" dirty="0"/>
                        <a:t>Electronics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$401k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$492k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033212"/>
                  </a:ext>
                </a:extLst>
              </a:tr>
              <a:tr h="337494">
                <a:tc>
                  <a:txBody>
                    <a:bodyPr/>
                    <a:lstStyle/>
                    <a:p>
                      <a:r>
                        <a:rPr lang="en-US" sz="1600" dirty="0"/>
                        <a:t>Mechanics and Detector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$1,784k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$2,431k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397841"/>
                  </a:ext>
                </a:extLst>
              </a:tr>
              <a:tr h="337494">
                <a:tc>
                  <a:txBody>
                    <a:bodyPr/>
                    <a:lstStyle/>
                    <a:p>
                      <a:r>
                        <a:rPr lang="en-US" sz="1600" dirty="0"/>
                        <a:t>Integration and 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$970k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$1,345k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987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0610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8229600" cy="546497"/>
          </a:xfrm>
        </p:spPr>
        <p:txBody>
          <a:bodyPr/>
          <a:lstStyle/>
          <a:p>
            <a:r>
              <a:rPr lang="en-US" altLang="en-US" sz="3200" dirty="0"/>
              <a:t>Basis of Estimate &amp; Resource-Loaded Schedule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9DA38-1F7F-2E42-B5FD-323D465795A8}"/>
              </a:ext>
            </a:extLst>
          </p:cNvPr>
          <p:cNvSpPr txBox="1"/>
          <p:nvPr/>
        </p:nvSpPr>
        <p:spPr>
          <a:xfrm>
            <a:off x="381000" y="3084404"/>
            <a:ext cx="81493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BOE: </a:t>
            </a:r>
          </a:p>
          <a:p>
            <a:pPr marL="285750" indent="-285750">
              <a:buFontTx/>
              <a:buChar char="-"/>
            </a:pPr>
            <a:r>
              <a:rPr lang="en-US" dirty="0"/>
              <a:t>Electronics: ALICE/ATLAS/</a:t>
            </a:r>
            <a:r>
              <a:rPr lang="en-US" dirty="0" err="1"/>
              <a:t>sPHENIX</a:t>
            </a:r>
            <a:r>
              <a:rPr lang="en-US" dirty="0"/>
              <a:t> production experience </a:t>
            </a:r>
          </a:p>
          <a:p>
            <a:pPr marL="285750" indent="-285750">
              <a:buFontTx/>
              <a:buChar char="-"/>
            </a:pPr>
            <a:r>
              <a:rPr lang="en-US" dirty="0"/>
              <a:t>Mechanics &amp; Integration: previous experience, ITS/ALICE, HFT/STAR, FVTX/PHENIX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and RU: fixed cost from ALICE production (separate cost)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06E99-0C6D-BD40-9EC7-20EECC0AC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" y="1080853"/>
            <a:ext cx="9144000" cy="1956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1D1812-6E1C-F146-B8D7-E19DB8432386}"/>
              </a:ext>
            </a:extLst>
          </p:cNvPr>
          <p:cNvSpPr txBox="1"/>
          <p:nvPr/>
        </p:nvSpPr>
        <p:spPr>
          <a:xfrm>
            <a:off x="1080778" y="852149"/>
            <a:ext cx="471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Latest update: 3/11/2019 (after LBNL workshop)</a:t>
            </a:r>
          </a:p>
        </p:txBody>
      </p:sp>
    </p:spTree>
    <p:extLst>
      <p:ext uri="{BB962C8B-B14F-4D97-AF65-F5344CB8AC3E}">
        <p14:creationId xmlns:p14="http://schemas.microsoft.com/office/powerpoint/2010/main" val="582584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A66E-1A46-FA4A-AD4B-FDB5E53CA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604"/>
            <a:ext cx="8229600" cy="444103"/>
          </a:xfrm>
        </p:spPr>
        <p:txBody>
          <a:bodyPr>
            <a:normAutofit fontScale="90000"/>
          </a:bodyPr>
          <a:lstStyle/>
          <a:p>
            <a:r>
              <a:rPr lang="en-US" dirty="0"/>
              <a:t>Funding Profile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E2644A-9AF7-AE4B-BAB3-5B927FF3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CDFBD-3A18-9D40-B4F0-ED7E2625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CC313-C05E-3F4D-ADB6-CCCE9F9B7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6D176-D488-794D-8FBE-D7B864246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9728"/>
            <a:ext cx="57277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2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8CF74E-55EF-C945-AA93-8646BF882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40386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Stave and RU production at CERN</a:t>
            </a:r>
          </a:p>
          <a:p>
            <a:pPr lvl="1"/>
            <a:r>
              <a:rPr lang="en-US" b="0" dirty="0"/>
              <a:t>Completed sensor/HIC/stave evaluations at CERN </a:t>
            </a:r>
          </a:p>
          <a:p>
            <a:pPr lvl="2"/>
            <a:r>
              <a:rPr lang="en-US" b="0" dirty="0"/>
              <a:t>Built, tested and confirmed two HICs with 40cm and 60cm long power FPC</a:t>
            </a:r>
          </a:p>
          <a:p>
            <a:pPr lvl="2"/>
            <a:r>
              <a:rPr lang="en-US" b="0" dirty="0"/>
              <a:t>Sensors irradiated up to 2.7MRad by ALICE, no issues found(updated 9/18/2018). </a:t>
            </a:r>
          </a:p>
          <a:p>
            <a:pPr lvl="1"/>
            <a:r>
              <a:rPr lang="en-US" b="0" dirty="0"/>
              <a:t>Cost are set for staves &amp; RUs, procurement through US-ALICE/UTK</a:t>
            </a:r>
          </a:p>
          <a:p>
            <a:pPr lvl="2"/>
            <a:r>
              <a:rPr lang="en-US" b="0" dirty="0"/>
              <a:t>Technical specs document completed for production, BNL/DOE agreed</a:t>
            </a:r>
          </a:p>
          <a:p>
            <a:pPr lvl="2"/>
            <a:r>
              <a:rPr lang="en-US" b="0" dirty="0" err="1"/>
              <a:t>sPHENIX</a:t>
            </a:r>
            <a:r>
              <a:rPr lang="en-US" b="0" dirty="0"/>
              <a:t> RU and stave production following ALICE production</a:t>
            </a:r>
          </a:p>
          <a:p>
            <a:pPr lvl="1"/>
            <a:r>
              <a:rPr lang="en-US" b="0" dirty="0"/>
              <a:t>Addressed all recommendations on stave/sensor R&amp;D from last July 2018 Director’s review</a:t>
            </a:r>
          </a:p>
          <a:p>
            <a:pPr lvl="2"/>
            <a:endParaRPr lang="en-US" b="0" dirty="0"/>
          </a:p>
          <a:p>
            <a:r>
              <a:rPr lang="en-US" dirty="0"/>
              <a:t>Full readout chain demonstrated </a:t>
            </a:r>
          </a:p>
          <a:p>
            <a:pPr lvl="1"/>
            <a:r>
              <a:rPr lang="en-US" b="0" dirty="0"/>
              <a:t>Successful </a:t>
            </a:r>
            <a:r>
              <a:rPr lang="en-US" b="0" dirty="0" err="1"/>
              <a:t>Fermilab</a:t>
            </a:r>
            <a:r>
              <a:rPr lang="en-US" b="0" dirty="0"/>
              <a:t> Test Beam run in 2018</a:t>
            </a:r>
          </a:p>
          <a:p>
            <a:r>
              <a:rPr lang="en-US" dirty="0"/>
              <a:t>Mechanical system integration MVTX+INTT</a:t>
            </a:r>
          </a:p>
          <a:p>
            <a:pPr lvl="1"/>
            <a:r>
              <a:rPr lang="en-US" b="0" dirty="0" err="1"/>
              <a:t>sPHENIX</a:t>
            </a:r>
            <a:r>
              <a:rPr lang="en-US" b="0" dirty="0"/>
              <a:t> tracking optimized with 2-layer INTT configuration</a:t>
            </a:r>
          </a:p>
          <a:p>
            <a:pPr lvl="1"/>
            <a:r>
              <a:rPr lang="en-US" b="0" dirty="0"/>
              <a:t>Mechanical design being updated and 3-D mockup demonstrated MVTX+INTT</a:t>
            </a:r>
          </a:p>
          <a:p>
            <a:pPr lvl="1"/>
            <a:endParaRPr lang="en-US" b="0" dirty="0"/>
          </a:p>
          <a:p>
            <a:r>
              <a:rPr lang="en-US" dirty="0"/>
              <a:t>Readout cables </a:t>
            </a:r>
          </a:p>
          <a:p>
            <a:pPr lvl="1"/>
            <a:r>
              <a:rPr lang="en-US" b="0" dirty="0"/>
              <a:t>BNL approved the use of </a:t>
            </a:r>
            <a:r>
              <a:rPr lang="en-US" b="0" dirty="0" err="1"/>
              <a:t>SamTec</a:t>
            </a:r>
            <a:r>
              <a:rPr lang="en-US" b="0" dirty="0"/>
              <a:t> blue cables </a:t>
            </a:r>
          </a:p>
          <a:p>
            <a:pPr lvl="2"/>
            <a:r>
              <a:rPr lang="en-US" b="0" dirty="0"/>
              <a:t>Electrically better &amp; mechanically compact</a:t>
            </a:r>
          </a:p>
          <a:p>
            <a:pPr lvl="2"/>
            <a:r>
              <a:rPr lang="en-US" b="0" dirty="0"/>
              <a:t>ALICE confirmed signal performance with 8m long readout cables. For MVTX, 10m very likely works (30AWG/</a:t>
            </a:r>
            <a:r>
              <a:rPr lang="en-US" b="0" dirty="0" err="1"/>
              <a:t>sPHENIX</a:t>
            </a:r>
            <a:r>
              <a:rPr lang="en-US" b="0" dirty="0"/>
              <a:t> vs 32AWG/ALICE), to be confirmed by on-going R&amp;D at LANL</a:t>
            </a:r>
          </a:p>
          <a:p>
            <a:pPr lvl="1"/>
            <a:r>
              <a:rPr lang="en-US" b="0" dirty="0"/>
              <a:t>Samples ordered for system integration mockup and test</a:t>
            </a:r>
          </a:p>
          <a:p>
            <a:endParaRPr lang="en-US" dirty="0"/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03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3D90-5ED1-F349-8301-349156DE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79" y="-10774"/>
            <a:ext cx="7886700" cy="66507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Confirmed HIC with Extended 40(60)cm Power FPC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8FEF3-3258-D049-AFED-293CB0C9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63" y="915185"/>
            <a:ext cx="6666493" cy="3872426"/>
          </a:xfrm>
        </p:spPr>
        <p:txBody>
          <a:bodyPr>
            <a:normAutofit/>
          </a:bodyPr>
          <a:lstStyle/>
          <a:p>
            <a:r>
              <a:rPr lang="en-US" dirty="0"/>
              <a:t>Built and tested two HICs at CERN in the week of 9/17/2018</a:t>
            </a:r>
          </a:p>
          <a:p>
            <a:pPr lvl="1"/>
            <a:r>
              <a:rPr lang="en-US" dirty="0"/>
              <a:t>No change in sensor performance (noise, threshold) observed, as expected;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1" descr="page5image1257884928">
            <a:extLst>
              <a:ext uri="{FF2B5EF4-FFF2-40B4-BE49-F238E27FC236}">
                <a16:creationId xmlns:a16="http://schemas.microsoft.com/office/drawing/2014/main" id="{9CD5805F-332B-B741-8DE0-E09B6832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8356" y="936947"/>
            <a:ext cx="2335646" cy="28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C6FDD81-32C3-304B-BFAE-E14F27355BA6}"/>
              </a:ext>
            </a:extLst>
          </p:cNvPr>
          <p:cNvGrpSpPr/>
          <p:nvPr/>
        </p:nvGrpSpPr>
        <p:grpSpPr>
          <a:xfrm>
            <a:off x="171600" y="1669775"/>
            <a:ext cx="6537514" cy="2129483"/>
            <a:chOff x="228798" y="2226365"/>
            <a:chExt cx="8716685" cy="2839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57F18F-14AD-6B4D-B24C-6652EC11ECDB}"/>
                </a:ext>
              </a:extLst>
            </p:cNvPr>
            <p:cNvGrpSpPr/>
            <p:nvPr/>
          </p:nvGrpSpPr>
          <p:grpSpPr>
            <a:xfrm>
              <a:off x="228798" y="2226365"/>
              <a:ext cx="8716685" cy="2839311"/>
              <a:chOff x="228798" y="2226365"/>
              <a:chExt cx="8716685" cy="2839311"/>
            </a:xfrm>
          </p:grpSpPr>
          <p:pic>
            <p:nvPicPr>
              <p:cNvPr id="1025" name="Picture 1" descr="page5image1361016112">
                <a:extLst>
                  <a:ext uri="{FF2B5EF4-FFF2-40B4-BE49-F238E27FC236}">
                    <a16:creationId xmlns:a16="http://schemas.microsoft.com/office/drawing/2014/main" id="{E84D66DE-FE65-E447-A831-E32A67CCF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798" y="2226365"/>
                <a:ext cx="8716685" cy="2839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F48A78-0FEE-1447-820A-365D5E4376EB}"/>
                  </a:ext>
                </a:extLst>
              </p:cNvPr>
              <p:cNvSpPr txBox="1"/>
              <p:nvPr/>
            </p:nvSpPr>
            <p:spPr>
              <a:xfrm>
                <a:off x="1169577" y="3452157"/>
                <a:ext cx="276186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60cm PWR FPC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AAECB5-FABC-3348-AE31-466D96D44301}"/>
                  </a:ext>
                </a:extLst>
              </p:cNvPr>
              <p:cNvSpPr txBox="1"/>
              <p:nvPr/>
            </p:nvSpPr>
            <p:spPr>
              <a:xfrm>
                <a:off x="3126633" y="2602222"/>
                <a:ext cx="276186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40cm PWR FPC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B7C55-0AF8-484B-9433-AD94E48B7505}"/>
                </a:ext>
              </a:extLst>
            </p:cNvPr>
            <p:cNvSpPr txBox="1"/>
            <p:nvPr/>
          </p:nvSpPr>
          <p:spPr>
            <a:xfrm>
              <a:off x="4887075" y="4246963"/>
              <a:ext cx="299056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ALICE: 15cm PWR FPC</a:t>
              </a:r>
              <a:endParaRPr lang="en-US" sz="105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710C7C-1842-9B45-8E84-C3F9FB4530B2}"/>
              </a:ext>
            </a:extLst>
          </p:cNvPr>
          <p:cNvSpPr txBox="1"/>
          <p:nvPr/>
        </p:nvSpPr>
        <p:spPr>
          <a:xfrm>
            <a:off x="1117514" y="4044507"/>
            <a:ext cx="6023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Followed identical ALICE IB QA test procedure,</a:t>
            </a:r>
          </a:p>
          <a:p>
            <a:r>
              <a:rPr lang="en-US" dirty="0"/>
              <a:t>with a 8m </a:t>
            </a:r>
            <a:r>
              <a:rPr lang="en-US" dirty="0" err="1"/>
              <a:t>SamTec</a:t>
            </a:r>
            <a:r>
              <a:rPr lang="en-US" dirty="0"/>
              <a:t> cable!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28A9E75-0251-AD47-B80F-0A0860D8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31AFFFA-BBFF-E14C-BB6A-17B04CC2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5753A77-F9D3-2B48-BD86-1D3B3843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66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AD04-321C-F644-A78C-4BB28161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7444"/>
            <a:ext cx="8818874" cy="466906"/>
          </a:xfrm>
        </p:spPr>
        <p:txBody>
          <a:bodyPr>
            <a:noAutofit/>
          </a:bodyPr>
          <a:lstStyle/>
          <a:p>
            <a:r>
              <a:rPr lang="en-US" sz="3600" dirty="0"/>
              <a:t>Sensor Irradiation Test – OK at 2.7MRad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EE733-7EEF-534A-B792-D5B22587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010" y="1046203"/>
            <a:ext cx="4471821" cy="11820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Continuous effort by ALICE (@NPI, Czech)</a:t>
            </a:r>
          </a:p>
          <a:p>
            <a:r>
              <a:rPr lang="en-US" dirty="0"/>
              <a:t>BNL Director’s review recommendation: </a:t>
            </a:r>
          </a:p>
          <a:p>
            <a:pPr marL="0" indent="0">
              <a:buNone/>
            </a:pPr>
            <a:r>
              <a:rPr lang="en-US" dirty="0"/>
              <a:t>      test sensor up to 1MRad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4B687-E876-9F45-AD70-03C4A9C89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44"/>
          <a:stretch/>
        </p:blipFill>
        <p:spPr>
          <a:xfrm>
            <a:off x="4605370" y="659877"/>
            <a:ext cx="4471821" cy="4257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9FFD5-7CE0-E241-8C6A-0054E522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62527"/>
            <a:ext cx="4538630" cy="1943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DF6FEF-E33D-0441-A1E0-8777C84327EA}"/>
              </a:ext>
            </a:extLst>
          </p:cNvPr>
          <p:cNvSpPr txBox="1"/>
          <p:nvPr/>
        </p:nvSpPr>
        <p:spPr>
          <a:xfrm>
            <a:off x="273412" y="2455585"/>
            <a:ext cx="372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/event/758048/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B21DFE-DA39-FE4E-8063-383809E3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27B14-A3C7-ED4C-848D-3BC2F3F43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9EBD7-2B7C-2C4F-96DB-81BEFFB2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191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6089-5260-204B-BD69-AD7DAEBC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94" y="0"/>
            <a:ext cx="8521211" cy="677151"/>
          </a:xfrm>
        </p:spPr>
        <p:txBody>
          <a:bodyPr>
            <a:noAutofit/>
          </a:bodyPr>
          <a:lstStyle/>
          <a:p>
            <a:r>
              <a:rPr lang="en-US" sz="3600" dirty="0"/>
              <a:t>MVTX + </a:t>
            </a:r>
            <a:r>
              <a:rPr lang="en-US" sz="3600" dirty="0">
                <a:solidFill>
                  <a:srgbClr val="FF0000"/>
                </a:solidFill>
              </a:rPr>
              <a:t>4-layer</a:t>
            </a:r>
            <a:r>
              <a:rPr lang="en-US" sz="3600" dirty="0"/>
              <a:t> INTT 3-D Mockup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EB7B7-9159-7344-93FF-C20698B1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2D245-C717-ED41-80F6-5DD9D8F7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8D15-C520-BC4A-AFC0-A537CE16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image9.png">
            <a:extLst>
              <a:ext uri="{FF2B5EF4-FFF2-40B4-BE49-F238E27FC236}">
                <a16:creationId xmlns:a16="http://schemas.microsoft.com/office/drawing/2014/main" id="{5EFE916F-43F1-6A45-BB41-8A958153138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64114" y="623896"/>
            <a:ext cx="5603286" cy="4228642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B971A4-26FA-4F41-97AE-A0AE84090C26}"/>
              </a:ext>
            </a:extLst>
          </p:cNvPr>
          <p:cNvSpPr txBox="1"/>
          <p:nvPr/>
        </p:nvSpPr>
        <p:spPr>
          <a:xfrm>
            <a:off x="6508296" y="1948503"/>
            <a:ext cx="2402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MVTX and INTT</a:t>
            </a:r>
          </a:p>
          <a:p>
            <a:r>
              <a:rPr lang="en-US" dirty="0">
                <a:solidFill>
                  <a:srgbClr val="0432FF"/>
                </a:solidFill>
              </a:rPr>
              <a:t>Space conflict resolved!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584C91-C23B-7349-A963-11EF3790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937" y="2806687"/>
            <a:ext cx="2746475" cy="20598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4BCB8C-1C2A-3C48-81F5-2E4C71FF5272}"/>
              </a:ext>
            </a:extLst>
          </p:cNvPr>
          <p:cNvSpPr txBox="1"/>
          <p:nvPr/>
        </p:nvSpPr>
        <p:spPr>
          <a:xfrm>
            <a:off x="5867400" y="960349"/>
            <a:ext cx="3397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 of System Integration </a:t>
            </a:r>
          </a:p>
          <a:p>
            <a:r>
              <a:rPr lang="en-US" dirty="0"/>
              <a:t>– led by Mickey &amp; Bob, </a:t>
            </a:r>
          </a:p>
          <a:p>
            <a:r>
              <a:rPr lang="en-US" dirty="0"/>
              <a:t>a team of engineers and physicists</a:t>
            </a:r>
          </a:p>
        </p:txBody>
      </p:sp>
    </p:spTree>
    <p:extLst>
      <p:ext uri="{BB962C8B-B14F-4D97-AF65-F5344CB8AC3E}">
        <p14:creationId xmlns:p14="http://schemas.microsoft.com/office/powerpoint/2010/main" val="19728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301E28-C58A-734B-B431-57F3C1FA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223D3A-F0E0-44AE-9C69-5A2CED7C1C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228" y="978926"/>
            <a:ext cx="6633773" cy="38576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C03DC-C80C-4881-BAF6-A0DB37D25419}"/>
              </a:ext>
            </a:extLst>
          </p:cNvPr>
          <p:cNvGrpSpPr/>
          <p:nvPr/>
        </p:nvGrpSpPr>
        <p:grpSpPr>
          <a:xfrm rot="8335738">
            <a:off x="5216299" y="2220719"/>
            <a:ext cx="2915984" cy="2606373"/>
            <a:chOff x="6433176" y="1539082"/>
            <a:chExt cx="2105524" cy="189969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A9956-BFB7-40C0-87D4-029A0E8D4058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solidFill>
                <a:srgbClr val="29292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2010CC-29A4-4A4A-B123-9E2E14C26CA3}"/>
                </a:ext>
              </a:extLst>
            </p:cNvPr>
            <p:cNvCxnSpPr>
              <a:cxnSpLocks/>
            </p:cNvCxnSpPr>
            <p:nvPr/>
          </p:nvCxnSpPr>
          <p:spPr>
            <a:xfrm rot="13264262" flipH="1" flipV="1">
              <a:off x="7548318" y="1905726"/>
              <a:ext cx="990382" cy="1"/>
            </a:xfrm>
            <a:prstGeom prst="line">
              <a:avLst/>
            </a:prstGeom>
            <a:ln>
              <a:solidFill>
                <a:srgbClr val="292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A99EE2-CD89-4BA2-8325-B8A907995538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273706" y="1539082"/>
              <a:ext cx="1" cy="1899697"/>
            </a:xfrm>
            <a:prstGeom prst="straightConnector1">
              <a:avLst/>
            </a:prstGeom>
            <a:ln>
              <a:solidFill>
                <a:srgbClr val="29292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F4E969C-DB70-49FC-8C4E-C87464CB4D9D}"/>
              </a:ext>
            </a:extLst>
          </p:cNvPr>
          <p:cNvSpPr/>
          <p:nvPr/>
        </p:nvSpPr>
        <p:spPr>
          <a:xfrm>
            <a:off x="7000370" y="3114233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ysClr val="windowText" lastClr="000000"/>
                </a:solidFill>
              </a:rPr>
              <a:t>Φ</a:t>
            </a:r>
            <a:r>
              <a:rPr lang="en-US" dirty="0">
                <a:solidFill>
                  <a:sysClr val="windowText" lastClr="000000"/>
                </a:solidFill>
              </a:rPr>
              <a:t> ~ 5m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7900BF-196A-4348-8F1A-DDE63F70E068}"/>
              </a:ext>
            </a:extLst>
          </p:cNvPr>
          <p:cNvGrpSpPr/>
          <p:nvPr/>
        </p:nvGrpSpPr>
        <p:grpSpPr>
          <a:xfrm>
            <a:off x="1512826" y="1409152"/>
            <a:ext cx="3230625" cy="2586855"/>
            <a:chOff x="493100" y="600775"/>
            <a:chExt cx="4307500" cy="344914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220936-72C6-4134-A29D-464749F11DCC}"/>
                </a:ext>
              </a:extLst>
            </p:cNvPr>
            <p:cNvSpPr/>
            <p:nvPr/>
          </p:nvSpPr>
          <p:spPr>
            <a:xfrm>
              <a:off x="768304" y="600775"/>
              <a:ext cx="161719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Outer HCal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828CB4-F002-433C-A294-E461811C60AE}"/>
                </a:ext>
              </a:extLst>
            </p:cNvPr>
            <p:cNvSpPr/>
            <p:nvPr/>
          </p:nvSpPr>
          <p:spPr>
            <a:xfrm>
              <a:off x="784655" y="970399"/>
              <a:ext cx="159539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SC Magnet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C8D488-68BF-4C75-B5C4-5B2012841FAB}"/>
                </a:ext>
              </a:extLst>
            </p:cNvPr>
            <p:cNvSpPr/>
            <p:nvPr/>
          </p:nvSpPr>
          <p:spPr>
            <a:xfrm>
              <a:off x="1200217" y="1709647"/>
              <a:ext cx="104131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EMCal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7C48A5F-5799-493E-A0E2-CFC21C224E72}"/>
                </a:ext>
              </a:extLst>
            </p:cNvPr>
            <p:cNvSpPr/>
            <p:nvPr/>
          </p:nvSpPr>
          <p:spPr>
            <a:xfrm>
              <a:off x="1442271" y="2079271"/>
              <a:ext cx="718573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TPC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1CE6B8-04C6-42B0-B1D9-A149FDA22844}"/>
                </a:ext>
              </a:extLst>
            </p:cNvPr>
            <p:cNvSpPr/>
            <p:nvPr/>
          </p:nvSpPr>
          <p:spPr>
            <a:xfrm>
              <a:off x="1362184" y="2448896"/>
              <a:ext cx="82535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INTT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B122AAE-2A51-463B-819A-7506AA7C4DF3}"/>
                </a:ext>
              </a:extLst>
            </p:cNvPr>
            <p:cNvSpPr/>
            <p:nvPr/>
          </p:nvSpPr>
          <p:spPr>
            <a:xfrm>
              <a:off x="493100" y="3188141"/>
              <a:ext cx="2001317" cy="861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15 kHz trigger</a:t>
              </a:r>
            </a:p>
            <a:p>
              <a:r>
                <a:rPr lang="en-US" dirty="0">
                  <a:solidFill>
                    <a:sysClr val="windowText" lastClr="000000"/>
                  </a:solidFill>
                </a:rPr>
                <a:t>&gt;10 GB/s data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4C8FA3D-11A7-4365-A95C-12E9510E99DA}"/>
                </a:ext>
              </a:extLst>
            </p:cNvPr>
            <p:cNvSpPr/>
            <p:nvPr/>
          </p:nvSpPr>
          <p:spPr>
            <a:xfrm>
              <a:off x="1235483" y="2818520"/>
              <a:ext cx="99428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MVTX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12AEA4B-CA6E-4FDD-84E7-CBDA60130103}"/>
                </a:ext>
              </a:extLst>
            </p:cNvPr>
            <p:cNvCxnSpPr/>
            <p:nvPr/>
          </p:nvCxnSpPr>
          <p:spPr>
            <a:xfrm>
              <a:off x="2021500" y="785441"/>
              <a:ext cx="1559900" cy="361092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490FE1-5B02-4099-AB8E-7B215C709D7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155065"/>
              <a:ext cx="1976062" cy="528984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BA7C027-70D5-4F29-9FFA-B85603F8373B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521814"/>
              <a:ext cx="1940900" cy="342785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D8D1CFA-5B82-46F4-90D1-287461D3F671}"/>
                </a:ext>
              </a:extLst>
            </p:cNvPr>
            <p:cNvSpPr/>
            <p:nvPr/>
          </p:nvSpPr>
          <p:spPr>
            <a:xfrm>
              <a:off x="815496" y="1340023"/>
              <a:ext cx="155427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Inner HCal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497862A-F472-4255-97A8-9B2C0BDB2666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894313"/>
              <a:ext cx="2093300" cy="156485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7115567-5FA6-4879-8678-7D668A3F6C3A}"/>
                </a:ext>
              </a:extLst>
            </p:cNvPr>
            <p:cNvCxnSpPr>
              <a:cxnSpLocks/>
            </p:cNvCxnSpPr>
            <p:nvPr/>
          </p:nvCxnSpPr>
          <p:spPr>
            <a:xfrm>
              <a:off x="2014778" y="2261062"/>
              <a:ext cx="2404822" cy="168513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0809B35-6914-435C-BA54-99C333E448BA}"/>
                </a:ext>
              </a:extLst>
            </p:cNvPr>
            <p:cNvCxnSpPr>
              <a:cxnSpLocks/>
            </p:cNvCxnSpPr>
            <p:nvPr/>
          </p:nvCxnSpPr>
          <p:spPr>
            <a:xfrm>
              <a:off x="2014778" y="2630065"/>
              <a:ext cx="2709622" cy="104310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671D5A3-B11E-4461-BD1D-E778790DA8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4778" y="2798578"/>
              <a:ext cx="2785822" cy="213583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E6DE88-29BA-BD4E-BFC6-4B8954169316}"/>
              </a:ext>
            </a:extLst>
          </p:cNvPr>
          <p:cNvSpPr txBox="1"/>
          <p:nvPr/>
        </p:nvSpPr>
        <p:spPr>
          <a:xfrm>
            <a:off x="281047" y="3949880"/>
            <a:ext cx="25476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Tracking system upgrade:</a:t>
            </a:r>
          </a:p>
          <a:p>
            <a:r>
              <a:rPr lang="en-US" dirty="0">
                <a:solidFill>
                  <a:srgbClr val="FF0000"/>
                </a:solidFill>
              </a:rPr>
              <a:t>- MVTX (WBS3.2) </a:t>
            </a:r>
          </a:p>
          <a:p>
            <a:r>
              <a:rPr lang="en-US" dirty="0">
                <a:solidFill>
                  <a:srgbClr val="0432FF"/>
                </a:solidFill>
              </a:rPr>
              <a:t>- INTT (WBS3.1)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DC608-999C-F34C-B87C-237111A9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5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070" y="48097"/>
            <a:ext cx="8481060" cy="548819"/>
          </a:xfrm>
        </p:spPr>
        <p:txBody>
          <a:bodyPr>
            <a:noAutofit/>
          </a:bodyPr>
          <a:lstStyle/>
          <a:p>
            <a:r>
              <a:rPr lang="en-US" sz="3000" dirty="0"/>
              <a:t>MVTX Full Readout Chain Demonstrated (3/2018)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218366"/>
            <a:ext cx="34290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457450" y="1198476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6" name="TextBox 35"/>
          <p:cNvSpPr txBox="1"/>
          <p:nvPr/>
        </p:nvSpPr>
        <p:spPr>
          <a:xfrm>
            <a:off x="4229100" y="1210018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5867401" y="3300334"/>
            <a:ext cx="2685114" cy="1275006"/>
            <a:chOff x="1022537" y="790670"/>
            <a:chExt cx="3917067" cy="13600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251646" cy="295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513861" cy="361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67233" cy="492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2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535" y="1036411"/>
            <a:ext cx="1482913" cy="141729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6065430" y="2485576"/>
            <a:ext cx="269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- Tracking spatial resolution:  &lt;5 um</a:t>
            </a:r>
          </a:p>
          <a:p>
            <a:r>
              <a:rPr lang="en-US" sz="1200" dirty="0">
                <a:solidFill>
                  <a:srgbClr val="FF0000"/>
                </a:solidFill>
              </a:rPr>
              <a:t>- Hit efficiency: &gt; 99.5% 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10" y="2966294"/>
            <a:ext cx="5487353" cy="16469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309510" y="670538"/>
            <a:ext cx="5385987" cy="2097438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329014" y="1186068"/>
            <a:ext cx="78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800" b="1" dirty="0">
                <a:solidFill>
                  <a:srgbClr val="FF0000"/>
                </a:solidFill>
              </a:rPr>
              <a:t>telescope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E59C6-0042-0B4C-B132-082895A4B2C4}"/>
              </a:ext>
            </a:extLst>
          </p:cNvPr>
          <p:cNvSpPr txBox="1"/>
          <p:nvPr/>
        </p:nvSpPr>
        <p:spPr>
          <a:xfrm>
            <a:off x="2351190" y="2583310"/>
            <a:ext cx="354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Fermilab</a:t>
            </a:r>
            <a:r>
              <a:rPr lang="en-US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D39E9-B432-094E-94BD-ED22B9033D9A}"/>
              </a:ext>
            </a:extLst>
          </p:cNvPr>
          <p:cNvSpPr/>
          <p:nvPr/>
        </p:nvSpPr>
        <p:spPr>
          <a:xfrm>
            <a:off x="3962400" y="3181350"/>
            <a:ext cx="457200" cy="1219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32F6F71-5DB5-5B4B-8075-3B10BF6C9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4" t="6761" r="4469" b="2257"/>
          <a:stretch/>
        </p:blipFill>
        <p:spPr>
          <a:xfrm>
            <a:off x="7665504" y="1139510"/>
            <a:ext cx="1421662" cy="131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9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EDD57B-A4CA-8B49-8A08-F0220162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7407117" cy="590550"/>
          </a:xfrm>
        </p:spPr>
        <p:txBody>
          <a:bodyPr/>
          <a:lstStyle/>
          <a:p>
            <a:r>
              <a:rPr lang="en-US" sz="3600" dirty="0"/>
              <a:t>Mechanical System Discussions @LBNL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519CD-5F35-2541-985E-5D0D40F12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E48C3-6DBD-C443-8DD2-08B71EFE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8B4096-A25B-9C40-9E2F-46FD8BBDA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87973" y="1543050"/>
            <a:ext cx="4114800" cy="3086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A371F7-D3A6-DB42-A250-14176310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953" y="1026922"/>
            <a:ext cx="5486400" cy="41148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68B4703-512E-7245-A115-40788A69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2E6B-6362-E642-A3D5-72A011B20AEF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B1C201-6B93-B64B-ABC8-655AE87569E7}"/>
              </a:ext>
            </a:extLst>
          </p:cNvPr>
          <p:cNvSpPr txBox="1"/>
          <p:nvPr/>
        </p:nvSpPr>
        <p:spPr>
          <a:xfrm>
            <a:off x="3048001" y="1350515"/>
            <a:ext cx="5637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Discussed major carbon structures’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 design &amp; production cost, line by line,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 also production schedule @LBNL , 3/2019</a:t>
            </a:r>
          </a:p>
        </p:txBody>
      </p:sp>
    </p:spTree>
    <p:extLst>
      <p:ext uri="{BB962C8B-B14F-4D97-AF65-F5344CB8AC3E}">
        <p14:creationId xmlns:p14="http://schemas.microsoft.com/office/powerpoint/2010/main" val="2881334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0214-0F3D-5F4F-B1AA-299C1EB5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3692"/>
            <a:ext cx="8210551" cy="501266"/>
          </a:xfrm>
        </p:spPr>
        <p:txBody>
          <a:bodyPr>
            <a:noAutofit/>
          </a:bodyPr>
          <a:lstStyle/>
          <a:p>
            <a:r>
              <a:rPr lang="en-US" sz="3600" dirty="0"/>
              <a:t>Carbon Structures – Work in Progress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3E75-9207-E34F-B8AF-0D5F0155C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88315"/>
            <a:ext cx="7886700" cy="68818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Conical sectors are expensive!</a:t>
            </a:r>
          </a:p>
          <a:p>
            <a:r>
              <a:rPr lang="en-US" dirty="0"/>
              <a:t>A new design under development to avoid the conical structures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251DF-B7CF-074A-B7CF-38590E27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3BD6C-E258-F14F-99DE-E0F69A56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FD868-F766-3E4D-8FF0-EE2A1DD4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84D-19CC-DD4B-B6F9-E3FEB23D95C9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ABCD4-DAE8-B148-B5B3-753F3F84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21" y="1390650"/>
            <a:ext cx="7058025" cy="3752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17909A-9734-AF4C-8E18-64CA5FAEC29D}"/>
              </a:ext>
            </a:extLst>
          </p:cNvPr>
          <p:cNvSpPr txBox="1"/>
          <p:nvPr/>
        </p:nvSpPr>
        <p:spPr>
          <a:xfrm>
            <a:off x="7975948" y="591855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1450248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D4E1E-83F4-EE44-AB44-5AA70D52B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7846"/>
            <a:ext cx="8229600" cy="38475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Budget availability</a:t>
            </a:r>
          </a:p>
          <a:p>
            <a:pPr lvl="1"/>
            <a:r>
              <a:rPr lang="en-US" b="0" dirty="0"/>
              <a:t>Funding for final mechanical system design work</a:t>
            </a:r>
          </a:p>
          <a:p>
            <a:pPr lvl="2"/>
            <a:r>
              <a:rPr lang="en-US" b="0" dirty="0"/>
              <a:t>Early R&amp;D to reduce high production contingency </a:t>
            </a:r>
          </a:p>
          <a:p>
            <a:pPr lvl="1"/>
            <a:r>
              <a:rPr lang="en-US" b="0" dirty="0"/>
              <a:t>Preparation for Stave acceptance test/QA/storage at LBNL (3 months lead time)</a:t>
            </a:r>
          </a:p>
          <a:p>
            <a:pPr lvl="1"/>
            <a:r>
              <a:rPr lang="en-US" b="0" dirty="0"/>
              <a:t>Schedule is closely tied to the funding level</a:t>
            </a:r>
          </a:p>
          <a:p>
            <a:pPr lvl="1"/>
            <a:endParaRPr lang="en-US" b="0" dirty="0"/>
          </a:p>
          <a:p>
            <a:r>
              <a:rPr lang="en-US" dirty="0"/>
              <a:t>Carbon structures </a:t>
            </a:r>
          </a:p>
          <a:p>
            <a:pPr lvl="1"/>
            <a:r>
              <a:rPr lang="en-US" b="0" dirty="0"/>
              <a:t>Cost and schedule, high contingency now </a:t>
            </a:r>
          </a:p>
          <a:p>
            <a:pPr lvl="1"/>
            <a:r>
              <a:rPr lang="en-US" b="0" dirty="0"/>
              <a:t>Good opportunity before ATLAS production at LBNL</a:t>
            </a:r>
          </a:p>
          <a:p>
            <a:pPr lvl="1"/>
            <a:endParaRPr lang="en-US" b="0" dirty="0"/>
          </a:p>
          <a:p>
            <a:r>
              <a:rPr lang="en-US" dirty="0"/>
              <a:t>Mechanical system integration</a:t>
            </a:r>
          </a:p>
          <a:p>
            <a:pPr lvl="1"/>
            <a:r>
              <a:rPr lang="en-US" b="0" dirty="0"/>
              <a:t>Beam pipe modification </a:t>
            </a:r>
          </a:p>
          <a:p>
            <a:pPr lvl="1"/>
            <a:r>
              <a:rPr lang="en-US" b="0" dirty="0"/>
              <a:t>Readout cables, cooling </a:t>
            </a:r>
            <a:r>
              <a:rPr lang="en-US" b="0" dirty="0" err="1"/>
              <a:t>etc</a:t>
            </a:r>
            <a:endParaRPr lang="en-US" b="0" dirty="0"/>
          </a:p>
          <a:p>
            <a:pPr lvl="1"/>
            <a:r>
              <a:rPr lang="en-US" b="0" dirty="0"/>
              <a:t>MVTX+INTT+TPC + </a:t>
            </a:r>
            <a:r>
              <a:rPr lang="en-US" b="0" dirty="0" err="1"/>
              <a:t>HCal</a:t>
            </a:r>
            <a:r>
              <a:rPr lang="en-US" b="0" dirty="0"/>
              <a:t>...   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08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C5D0-460A-5044-8FF1-37F2575F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1431"/>
            <a:ext cx="7267194" cy="590549"/>
          </a:xfrm>
        </p:spPr>
        <p:txBody>
          <a:bodyPr>
            <a:normAutofit/>
          </a:bodyPr>
          <a:lstStyle/>
          <a:p>
            <a:r>
              <a:rPr lang="en-US" sz="3000" dirty="0"/>
              <a:t>Summary: MVTX - WBS 3.2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36DF9-6410-0842-A070-E876DD98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51871"/>
            <a:ext cx="7473341" cy="40802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Project file updated, now in the </a:t>
            </a:r>
            <a:r>
              <a:rPr lang="en-US" dirty="0" err="1"/>
              <a:t>sPHENIX</a:t>
            </a:r>
            <a:r>
              <a:rPr lang="en-US" dirty="0"/>
              <a:t> P6</a:t>
            </a:r>
          </a:p>
          <a:p>
            <a:pPr lvl="1"/>
            <a:r>
              <a:rPr lang="en-US" b="0" dirty="0"/>
              <a:t>Latest Cost &amp; Schedule under review, &lt;$5M</a:t>
            </a:r>
          </a:p>
          <a:p>
            <a:pPr lvl="1"/>
            <a:r>
              <a:rPr lang="en-US" b="0" dirty="0"/>
              <a:t>Schedule has not been smoothed, 9 month contingency</a:t>
            </a:r>
            <a:endParaRPr lang="en-US" dirty="0"/>
          </a:p>
          <a:p>
            <a:r>
              <a:rPr lang="en-US" dirty="0"/>
              <a:t>MVTX detector design &amp; construction  </a:t>
            </a:r>
          </a:p>
          <a:p>
            <a:pPr lvl="1"/>
            <a:r>
              <a:rPr lang="en-US" b="0" dirty="0"/>
              <a:t>As a separate upgrade project from the baseline </a:t>
            </a:r>
            <a:r>
              <a:rPr lang="en-US" b="0" dirty="0" err="1"/>
              <a:t>sPHENIX</a:t>
            </a:r>
            <a:r>
              <a:rPr lang="en-US" b="0" dirty="0"/>
              <a:t> MIE</a:t>
            </a:r>
          </a:p>
          <a:p>
            <a:pPr lvl="1"/>
            <a:r>
              <a:rPr lang="en-US" b="0" dirty="0"/>
              <a:t>Engineering design work in progress, MIT/LANL/LBNL et al</a:t>
            </a:r>
          </a:p>
          <a:p>
            <a:pPr lvl="2"/>
            <a:r>
              <a:rPr lang="en-US" b="0" dirty="0"/>
              <a:t>Need budget now for the final design </a:t>
            </a:r>
          </a:p>
          <a:p>
            <a:pPr lvl="1"/>
            <a:r>
              <a:rPr lang="en-US" b="0" dirty="0"/>
              <a:t>Construction and assembly work planned for late 2019</a:t>
            </a:r>
          </a:p>
          <a:p>
            <a:r>
              <a:rPr lang="en-US" dirty="0"/>
              <a:t>Critical R&amp;D accomplished through LANL LDRD</a:t>
            </a:r>
          </a:p>
          <a:p>
            <a:pPr lvl="1"/>
            <a:r>
              <a:rPr lang="en-US" b="0" dirty="0"/>
              <a:t>Readout integration </a:t>
            </a:r>
          </a:p>
          <a:p>
            <a:pPr lvl="1"/>
            <a:r>
              <a:rPr lang="en-US" b="0" dirty="0"/>
              <a:t>Stave modification</a:t>
            </a:r>
          </a:p>
          <a:p>
            <a:pPr lvl="1"/>
            <a:r>
              <a:rPr lang="en-US" b="0" dirty="0"/>
              <a:t>Mechanical system conceptual design </a:t>
            </a:r>
          </a:p>
          <a:p>
            <a:pPr lvl="1"/>
            <a:r>
              <a:rPr lang="en-US" b="0" dirty="0"/>
              <a:t>Readout cable test in progress</a:t>
            </a:r>
          </a:p>
          <a:p>
            <a:r>
              <a:rPr lang="en-US" dirty="0"/>
              <a:t>Stave and RU production through US-ALICE (separate cost)</a:t>
            </a:r>
          </a:p>
          <a:p>
            <a:pPr lvl="1"/>
            <a:r>
              <a:rPr lang="en-US" b="0" dirty="0"/>
              <a:t>Early procurements, cost saving and minimized technical risks</a:t>
            </a:r>
          </a:p>
          <a:p>
            <a:pPr lvl="1"/>
            <a:r>
              <a:rPr lang="en-US" b="0" dirty="0"/>
              <a:t>Received signed letter from CERN on the cost of 60 RUs and 84 Stave, ~$1.36M</a:t>
            </a:r>
          </a:p>
          <a:p>
            <a:pPr lvl="1"/>
            <a:r>
              <a:rPr lang="en-US" b="0" dirty="0"/>
              <a:t>DOE and BNL agreed, DOE directly pays UTK/US-ALICE, by May 2019</a:t>
            </a:r>
          </a:p>
          <a:p>
            <a:endParaRPr lang="en-US" dirty="0"/>
          </a:p>
          <a:p>
            <a:pPr marL="342892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D9E4A-330A-3E40-AA87-E86A448A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55946-246C-BF48-816F-A3C044B6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68504-B747-F642-B433-2A7F329C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6BD4-CFF7-FB45-8B7C-AC215C084B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6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F9DFA-DF7C-6F40-8651-F0E12E91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1AC326-FA18-A14D-B5C2-D6645FAB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D8419-78AA-C24E-BDC0-F5B04BA2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9DF24-A2E3-8649-B16F-B2885BF0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491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D16D-DC03-A74D-9E8E-4CF1D501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020"/>
            <a:ext cx="8763000" cy="604562"/>
          </a:xfrm>
        </p:spPr>
        <p:txBody>
          <a:bodyPr>
            <a:noAutofit/>
          </a:bodyPr>
          <a:lstStyle/>
          <a:p>
            <a:r>
              <a:rPr lang="en-US" sz="3200" dirty="0"/>
              <a:t>Address July 2018 Review Recommendations</a:t>
            </a:r>
            <a:endParaRPr lang="en-US" sz="1800" dirty="0">
              <a:solidFill>
                <a:srgbClr val="0432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4097-0F6D-9242-A885-F7B055B0D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167"/>
            <a:ext cx="8317283" cy="416201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Stave and RU procurement readiness</a:t>
            </a:r>
            <a:endParaRPr lang="en-US" dirty="0"/>
          </a:p>
          <a:p>
            <a:r>
              <a:rPr lang="en-US" dirty="0"/>
              <a:t>Completed sensor/HIC/stave evaluations at CERN </a:t>
            </a:r>
          </a:p>
          <a:p>
            <a:pPr lvl="1"/>
            <a:r>
              <a:rPr lang="en-US" dirty="0"/>
              <a:t>Built, tested and confirmed two HICs with 40cm and 60cm long power FPC</a:t>
            </a:r>
          </a:p>
          <a:p>
            <a:pPr lvl="1"/>
            <a:r>
              <a:rPr lang="en-US" dirty="0"/>
              <a:t>Sensors irradiated up to 2.7MRad, no issues (updated 9/18/2018). </a:t>
            </a:r>
          </a:p>
          <a:p>
            <a:r>
              <a:rPr lang="en-US" b="1" dirty="0"/>
              <a:t>Addressed all recommendations on stave/sensor R&amp;D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Cost are set for staves &amp; RUs, procurement through US-ALICE/UTK!</a:t>
            </a:r>
          </a:p>
          <a:p>
            <a:pPr lvl="1"/>
            <a:r>
              <a:rPr lang="en-US" dirty="0"/>
              <a:t>Technical specs document completed for production, BNL/DOE agreed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RU and stave production starts ~April 2019, practically already in progress</a:t>
            </a:r>
          </a:p>
          <a:p>
            <a:r>
              <a:rPr lang="en-US" dirty="0"/>
              <a:t>MVTX/INTT mechanical integration </a:t>
            </a:r>
          </a:p>
          <a:p>
            <a:pPr lvl="1"/>
            <a:r>
              <a:rPr lang="en-US" dirty="0"/>
              <a:t>Mechanical design being updated and 3-D mockup demonstrated</a:t>
            </a:r>
          </a:p>
          <a:p>
            <a:pPr lvl="1"/>
            <a:r>
              <a:rPr lang="en-US" dirty="0"/>
              <a:t>Inner tracking task force completed evaluation, preferred INTT-layers =2   </a:t>
            </a:r>
          </a:p>
          <a:p>
            <a:r>
              <a:rPr lang="en-US" dirty="0"/>
              <a:t>Readout cables </a:t>
            </a:r>
          </a:p>
          <a:p>
            <a:pPr lvl="1"/>
            <a:r>
              <a:rPr lang="en-US" dirty="0"/>
              <a:t>BNL approved the use of </a:t>
            </a:r>
            <a:r>
              <a:rPr lang="en-US" dirty="0" err="1"/>
              <a:t>SamTec</a:t>
            </a:r>
            <a:r>
              <a:rPr lang="en-US" dirty="0"/>
              <a:t> blue cables </a:t>
            </a:r>
          </a:p>
          <a:p>
            <a:pPr lvl="2"/>
            <a:r>
              <a:rPr lang="en-US" dirty="0"/>
              <a:t>Electrically better &amp; mechanically compact</a:t>
            </a:r>
          </a:p>
          <a:p>
            <a:pPr lvl="2"/>
            <a:r>
              <a:rPr lang="en-US" dirty="0"/>
              <a:t>ALICE confirmed signal performance with 8m long readout cables. For MVTX, 10m very likely works (30AWG/</a:t>
            </a:r>
            <a:r>
              <a:rPr lang="en-US" dirty="0" err="1"/>
              <a:t>sPHENIX</a:t>
            </a:r>
            <a:r>
              <a:rPr lang="en-US" dirty="0"/>
              <a:t> vs 32AWG/ALICE), to be confirmed by on-going R&amp;D at LANL</a:t>
            </a:r>
          </a:p>
          <a:p>
            <a:pPr lvl="1"/>
            <a:r>
              <a:rPr lang="en-US" dirty="0"/>
              <a:t>Samples ordered for system integration mockup and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D4335-19EA-BD47-A71A-060DE229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44D56-1C66-AB48-B7B6-722A33A3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DAF2B-5067-B442-A34F-1E789318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DD1D7-596B-6449-93BF-B3EE6717D451}"/>
              </a:ext>
            </a:extLst>
          </p:cNvPr>
          <p:cNvSpPr txBox="1"/>
          <p:nvPr/>
        </p:nvSpPr>
        <p:spPr>
          <a:xfrm>
            <a:off x="1020872" y="1970558"/>
            <a:ext cx="62520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docs.google.com</a:t>
            </a:r>
            <a:r>
              <a:rPr lang="en-US" sz="1050" dirty="0"/>
              <a:t>/document/d/1vsm_G7ZLgqv-kBZqK0jF69T_Nx2Uwk0Zxv86jRVxybw/</a:t>
            </a:r>
            <a:r>
              <a:rPr lang="en-US" sz="1050" dirty="0" err="1"/>
              <a:t>edit?usp</a:t>
            </a:r>
            <a:r>
              <a:rPr lang="en-US" sz="1050" dirty="0"/>
              <a:t>=sharing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93880-D013-2745-B33A-1F981F66DCF4}"/>
              </a:ext>
            </a:extLst>
          </p:cNvPr>
          <p:cNvSpPr txBox="1"/>
          <p:nvPr/>
        </p:nvSpPr>
        <p:spPr>
          <a:xfrm>
            <a:off x="7065126" y="3218563"/>
            <a:ext cx="1936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Christof, Rachid, </a:t>
            </a:r>
            <a:r>
              <a:rPr lang="en-US" sz="1200" dirty="0" err="1"/>
              <a:t>Itaru’s</a:t>
            </a:r>
            <a:r>
              <a:rPr lang="en-US" sz="1200" dirty="0"/>
              <a:t> talks</a:t>
            </a:r>
          </a:p>
        </p:txBody>
      </p:sp>
    </p:spTree>
    <p:extLst>
      <p:ext uri="{BB962C8B-B14F-4D97-AF65-F5344CB8AC3E}">
        <p14:creationId xmlns:p14="http://schemas.microsoft.com/office/powerpoint/2010/main" val="3589859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35AA-52A8-7441-B0FF-B7AAB561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66" y="102394"/>
            <a:ext cx="8534400" cy="565545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Stave and RU Production QA Plan Documents Available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B202D-95EA-3247-8A21-AA3CB008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066" y="853559"/>
            <a:ext cx="4114800" cy="3775591"/>
          </a:xfrm>
          <a:ln>
            <a:solidFill>
              <a:srgbClr val="032AFF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Staves</a:t>
            </a:r>
          </a:p>
          <a:p>
            <a:r>
              <a:rPr lang="en-US" dirty="0"/>
              <a:t>Purchase 84 staves from ALICE/CERN </a:t>
            </a:r>
          </a:p>
          <a:p>
            <a:pPr lvl="1"/>
            <a:r>
              <a:rPr lang="en-US" dirty="0"/>
              <a:t>48 + 28(spares for 2 inner layers)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will last 6-12 months 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(same as ALICE IB)</a:t>
            </a:r>
          </a:p>
          <a:p>
            <a:pPr lvl="2"/>
            <a:r>
              <a:rPr lang="en-US" dirty="0"/>
              <a:t>A LANL postdoc (Dr. Yasser Morales) oversees production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73BB5-BC43-4B4B-8852-2A83A47D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400" y="867166"/>
            <a:ext cx="3581400" cy="3761984"/>
          </a:xfrm>
          <a:ln>
            <a:solidFill>
              <a:srgbClr val="032AFF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Readout Units</a:t>
            </a:r>
          </a:p>
          <a:p>
            <a:r>
              <a:rPr lang="en-US" dirty="0"/>
              <a:t>Purchase 60 RUs from ALICE/CERN</a:t>
            </a:r>
          </a:p>
          <a:p>
            <a:pPr lvl="1"/>
            <a:r>
              <a:rPr lang="en-US" dirty="0"/>
              <a:t>48 + 12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endParaRPr lang="en-US" dirty="0"/>
          </a:p>
          <a:p>
            <a:r>
              <a:rPr lang="en-US" dirty="0"/>
              <a:t>Acceptance 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8483-6BC1-CC4C-A089-C6C4155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CA99-D569-9F48-B61B-72DE9AB6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44EF-492E-8B47-9E48-B5E4004D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BC473-BBDD-BB4C-87AC-633F4A4CB3F8}"/>
              </a:ext>
            </a:extLst>
          </p:cNvPr>
          <p:cNvSpPr txBox="1"/>
          <p:nvPr/>
        </p:nvSpPr>
        <p:spPr>
          <a:xfrm>
            <a:off x="2686050" y="532321"/>
            <a:ext cx="348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</a:t>
            </a:r>
            <a:r>
              <a:rPr lang="en-US" dirty="0" err="1">
                <a:solidFill>
                  <a:srgbClr val="FF0000"/>
                </a:solidFill>
              </a:rPr>
              <a:t>indico.bnl.gov</a:t>
            </a:r>
            <a:r>
              <a:rPr lang="en-US" dirty="0">
                <a:solidFill>
                  <a:srgbClr val="FF0000"/>
                </a:solidFill>
              </a:rPr>
              <a:t>/event/4729/</a:t>
            </a:r>
          </a:p>
        </p:txBody>
      </p:sp>
    </p:spTree>
    <p:extLst>
      <p:ext uri="{BB962C8B-B14F-4D97-AF65-F5344CB8AC3E}">
        <p14:creationId xmlns:p14="http://schemas.microsoft.com/office/powerpoint/2010/main" val="3201884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76D1A-625F-E84F-A578-67753E46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09" y="43142"/>
            <a:ext cx="8229600" cy="427382"/>
          </a:xfrm>
        </p:spPr>
        <p:txBody>
          <a:bodyPr>
            <a:noAutofit/>
          </a:bodyPr>
          <a:lstStyle/>
          <a:p>
            <a:r>
              <a:rPr lang="en-US" sz="3600" dirty="0"/>
              <a:t>MVTX Production Schedule Update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22585-B497-C247-A3F1-7533512A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A16337-4627-E042-BDE8-3D19013AE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024EBA-C182-3D44-B2EE-6D197C3BD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373" y="848727"/>
            <a:ext cx="8229600" cy="3895596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Stave production @CERN</a:t>
            </a:r>
          </a:p>
          <a:p>
            <a:pPr lvl="1"/>
            <a:r>
              <a:rPr lang="en-US" dirty="0"/>
              <a:t>May 2019- May 2020, 84 staves</a:t>
            </a:r>
          </a:p>
          <a:p>
            <a:pPr lvl="1"/>
            <a:r>
              <a:rPr lang="en-US" dirty="0"/>
              <a:t>ALICE IB average: ~4 staves/</a:t>
            </a:r>
            <a:r>
              <a:rPr lang="en-US" dirty="0" err="1"/>
              <a:t>wk</a:t>
            </a:r>
            <a:endParaRPr lang="en-US" dirty="0"/>
          </a:p>
          <a:p>
            <a:r>
              <a:rPr lang="en-US" dirty="0"/>
              <a:t>Stave acceptance test @LBNL</a:t>
            </a:r>
          </a:p>
          <a:p>
            <a:pPr lvl="1"/>
            <a:r>
              <a:rPr lang="en-US" dirty="0"/>
              <a:t>MOSAIC system, 9/2019 – 5/2020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Final mechanical design work </a:t>
            </a:r>
          </a:p>
          <a:p>
            <a:pPr lvl="1"/>
            <a:r>
              <a:rPr lang="en-US" dirty="0"/>
              <a:t>May 2019 – $$ available soon(?)</a:t>
            </a:r>
          </a:p>
          <a:p>
            <a:pPr lvl="1"/>
            <a:r>
              <a:rPr lang="en-US" dirty="0"/>
              <a:t>CYSS, End wheels </a:t>
            </a:r>
          </a:p>
          <a:p>
            <a:pPr lvl="1"/>
            <a:r>
              <a:rPr lang="en-US" dirty="0"/>
              <a:t>Service barrel and interface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MVTX detector assembly at LBNL </a:t>
            </a:r>
          </a:p>
          <a:p>
            <a:pPr lvl="1"/>
            <a:r>
              <a:rPr lang="en-US" dirty="0"/>
              <a:t>LBNL ALICE ML stave production ends ~12/2019, a total of 60 ML staves</a:t>
            </a:r>
          </a:p>
          <a:p>
            <a:pPr lvl="1"/>
            <a:r>
              <a:rPr lang="en-US" dirty="0"/>
              <a:t>Start MVTX detector assembly ~ late summer of 2019 (or after the completion of ALICE ML?)</a:t>
            </a:r>
          </a:p>
          <a:p>
            <a:pPr lvl="1"/>
            <a:endParaRPr lang="en-US" dirty="0"/>
          </a:p>
          <a:p>
            <a:r>
              <a:rPr lang="en-US" dirty="0"/>
              <a:t>MVTX full half-barrel detector test @LBNL</a:t>
            </a:r>
          </a:p>
          <a:p>
            <a:pPr lvl="1"/>
            <a:r>
              <a:rPr lang="en-US" dirty="0"/>
              <a:t>Starts ~mid of 2021</a:t>
            </a:r>
          </a:p>
          <a:p>
            <a:pPr lvl="1"/>
            <a:r>
              <a:rPr lang="en-US" dirty="0"/>
              <a:t>Using full readout system if ready: 24RU + 12PU + 3FELIX/2 servers 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4833F-C86D-1941-B4AD-FB719D66A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05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2019 Test Beam: 4-stave Telescope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61" name="Google Shape;261;p20"/>
          <p:cNvSpPr txBox="1">
            <a:spLocks noGrp="1"/>
          </p:cNvSpPr>
          <p:nvPr>
            <p:ph type="dt" idx="10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/>
              <a:t>4/9-11, 2019</a:t>
            </a:r>
            <a:endParaRPr/>
          </a:p>
        </p:txBody>
      </p:sp>
      <p:sp>
        <p:nvSpPr>
          <p:cNvPr id="262" name="Google Shape;262;p20"/>
          <p:cNvSpPr txBox="1">
            <a:spLocks noGrp="1"/>
          </p:cNvSpPr>
          <p:nvPr>
            <p:ph type="ftr" idx="11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sPHENIX Director's Review</a:t>
            </a:r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body" idx="1"/>
          </p:nvPr>
        </p:nvSpPr>
        <p:spPr>
          <a:xfrm>
            <a:off x="0" y="759850"/>
            <a:ext cx="4972677" cy="389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Scheduled for May 22-29, at </a:t>
            </a:r>
            <a:r>
              <a:rPr lang="en-US" sz="1800" dirty="0" err="1"/>
              <a:t>Fermilab</a:t>
            </a:r>
            <a:endParaRPr sz="18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Additions compared to the 2018 test beam:</a:t>
            </a:r>
            <a:endParaRPr sz="1800"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Staves (from single chips)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Full-length MVTX signal cables (from 5 m off-the-shelf cables)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FELIX v2.0 (from v1.5)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Cooling system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Power board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 err="1"/>
              <a:t>sPHENIX</a:t>
            </a:r>
            <a:r>
              <a:rPr lang="en-US" dirty="0"/>
              <a:t> GTM</a:t>
            </a:r>
            <a:endParaRPr dirty="0"/>
          </a:p>
        </p:txBody>
      </p:sp>
      <p:sp>
        <p:nvSpPr>
          <p:cNvPr id="265" name="Google Shape;265;p20"/>
          <p:cNvSpPr/>
          <p:nvPr/>
        </p:nvSpPr>
        <p:spPr>
          <a:xfrm>
            <a:off x="355225" y="4147600"/>
            <a:ext cx="4172700" cy="658800"/>
          </a:xfrm>
          <a:prstGeom prst="roundRect">
            <a:avLst>
              <a:gd name="adj" fmla="val 19416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dirty="0"/>
              <a:t>Full test of all components of the MVTX detector - LDRD “stretch goal”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675" y="2833000"/>
            <a:ext cx="2729402" cy="191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851" y="863240"/>
            <a:ext cx="4328799" cy="14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776" y="2863576"/>
            <a:ext cx="2016301" cy="12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4FDF0-45EC-3D4D-8306-581902BC8DFD}"/>
              </a:ext>
            </a:extLst>
          </p:cNvPr>
          <p:cNvSpPr txBox="1"/>
          <p:nvPr/>
        </p:nvSpPr>
        <p:spPr>
          <a:xfrm>
            <a:off x="8115300" y="355663"/>
            <a:ext cx="106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Sho’s</a:t>
            </a:r>
            <a:r>
              <a:rPr lang="en-US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3374221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E4AE-C74B-344D-B177-BA8A13A8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631" y="0"/>
            <a:ext cx="7404354" cy="56554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3F86A-403D-3D43-B38D-4E89433F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13" y="982064"/>
            <a:ext cx="4691808" cy="3553205"/>
          </a:xfrm>
        </p:spPr>
        <p:txBody>
          <a:bodyPr>
            <a:normAutofit/>
          </a:bodyPr>
          <a:lstStyle/>
          <a:p>
            <a:r>
              <a:rPr lang="en-US" dirty="0"/>
              <a:t>MVTX science &amp; technology</a:t>
            </a:r>
          </a:p>
          <a:p>
            <a:r>
              <a:rPr lang="en-US" dirty="0"/>
              <a:t>MVTX scope</a:t>
            </a:r>
          </a:p>
          <a:p>
            <a:r>
              <a:rPr lang="en-US" dirty="0"/>
              <a:t>Cost &amp; schedule</a:t>
            </a:r>
          </a:p>
          <a:p>
            <a:r>
              <a:rPr lang="en-US" dirty="0"/>
              <a:t>Status &amp; highlights</a:t>
            </a:r>
          </a:p>
          <a:p>
            <a:r>
              <a:rPr lang="en-US" dirty="0"/>
              <a:t>Issues and concerns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03C1-B43A-B644-804E-E6946FC3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8CE0-3A76-7545-9C18-61446634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3358-2517-CC43-9D49-223D1E9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9F275-1E46-DF44-BB61-B6400906ADEA}"/>
              </a:ext>
            </a:extLst>
          </p:cNvPr>
          <p:cNvGrpSpPr/>
          <p:nvPr/>
        </p:nvGrpSpPr>
        <p:grpSpPr>
          <a:xfrm>
            <a:off x="5138553" y="636919"/>
            <a:ext cx="3738350" cy="4232739"/>
            <a:chOff x="5127348" y="1158411"/>
            <a:chExt cx="3945002" cy="4524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A1F93C-679C-4541-9C94-CAB98516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1A8993-F162-8042-A1C6-8EBD47A706FA}"/>
                </a:ext>
              </a:extLst>
            </p:cNvPr>
            <p:cNvSpPr txBox="1"/>
            <p:nvPr/>
          </p:nvSpPr>
          <p:spPr>
            <a:xfrm>
              <a:off x="5127348" y="1158411"/>
              <a:ext cx="2508056" cy="493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200" dirty="0">
                  <a:solidFill>
                    <a:srgbClr val="FFFF00"/>
                  </a:solidFill>
                </a:rPr>
                <a:t>https://</a:t>
              </a:r>
              <a:r>
                <a:rPr lang="en-US" sz="12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2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00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51099-003A-A541-8453-C6941950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09" y="117502"/>
            <a:ext cx="5122466" cy="37860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Mechanical design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5AE76ED-C994-4647-8EE9-716C80FAD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43" y="1131687"/>
            <a:ext cx="5253790" cy="1877388"/>
          </a:xfrm>
        </p:spPr>
        <p:txBody>
          <a:bodyPr/>
          <a:lstStyle/>
          <a:p>
            <a:r>
              <a:rPr lang="en-US" dirty="0"/>
              <a:t>Telescope box design completed, sent for fabrication  </a:t>
            </a:r>
          </a:p>
          <a:p>
            <a:pPr lvl="1"/>
            <a:r>
              <a:rPr lang="en-US" dirty="0"/>
              <a:t>One stave can be offset by (0.5,0.5)cm for material scanning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BAA05-66A0-FE4F-B2AA-DF072E5A6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89616A-3807-3647-B997-09E4DDAF7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E472B-F147-1E45-A8C6-AC1A349FA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" y="2653961"/>
            <a:ext cx="6413905" cy="2214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23858A-7990-A842-812E-41820D5CC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3937" y="1001341"/>
            <a:ext cx="4041842" cy="3031382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DCBADA-90B0-1447-A65A-985674EFA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96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MVTX Readout and Power Cable Rout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A1598-5B55-FB4F-AAA3-292A630C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1" y="846795"/>
            <a:ext cx="4395500" cy="3623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5535477" y="3603829"/>
            <a:ext cx="314560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 err="1"/>
              <a:t>sPHENIX</a:t>
            </a:r>
            <a:r>
              <a:rPr lang="en-US" sz="1260" b="1" dirty="0"/>
              <a:t> MVTX: 7.9+m</a:t>
            </a:r>
          </a:p>
          <a:p>
            <a:pPr lvl="1"/>
            <a:r>
              <a:rPr lang="en-US" sz="1260" dirty="0"/>
              <a:t>Cable-A: </a:t>
            </a:r>
            <a:r>
              <a:rPr lang="en-US" sz="126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260" dirty="0"/>
              <a:t>Cable-B: </a:t>
            </a:r>
            <a:r>
              <a:rPr lang="en-US" sz="126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260" dirty="0"/>
              <a:t>Power cable:</a:t>
            </a:r>
            <a:r>
              <a:rPr lang="en-US" sz="1260" dirty="0">
                <a:solidFill>
                  <a:srgbClr val="FFC000"/>
                </a:solidFill>
              </a:rPr>
              <a:t>4.7+ m</a:t>
            </a:r>
            <a:endParaRPr lang="en-US" sz="1440" dirty="0">
              <a:solidFill>
                <a:srgbClr val="FFC000"/>
              </a:solidFill>
            </a:endParaRPr>
          </a:p>
          <a:p>
            <a:r>
              <a:rPr lang="en-US" sz="1260" dirty="0"/>
              <a:t>On-going R&amp;D for ~10m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4386454" y="1673957"/>
            <a:ext cx="5886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4423644" y="3315543"/>
            <a:ext cx="42992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RU</a:t>
            </a:r>
          </a:p>
          <a:p>
            <a:r>
              <a:rPr lang="en-US" sz="1620" dirty="0">
                <a:solidFill>
                  <a:schemeClr val="bg1"/>
                </a:solidFill>
              </a:rPr>
              <a:t>PU</a:t>
            </a:r>
          </a:p>
        </p:txBody>
      </p:sp>
      <p:pic>
        <p:nvPicPr>
          <p:cNvPr id="11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3D6352E3-DDF8-D14C-B631-974361924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68" b="12056"/>
          <a:stretch/>
        </p:blipFill>
        <p:spPr bwMode="auto">
          <a:xfrm>
            <a:off x="5535476" y="1049208"/>
            <a:ext cx="2380167" cy="246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AED59E-B456-9F4A-B8C0-CB150760BA1D}"/>
              </a:ext>
            </a:extLst>
          </p:cNvPr>
          <p:cNvSpPr txBox="1"/>
          <p:nvPr/>
        </p:nvSpPr>
        <p:spPr>
          <a:xfrm>
            <a:off x="6725560" y="1440511"/>
            <a:ext cx="118814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Cable-A: 2.65m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31D841-6FD8-C643-8916-EC6EAA174DBC}"/>
              </a:ext>
            </a:extLst>
          </p:cNvPr>
          <p:cNvSpPr txBox="1"/>
          <p:nvPr/>
        </p:nvSpPr>
        <p:spPr>
          <a:xfrm>
            <a:off x="5447137" y="791016"/>
            <a:ext cx="273472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b="1" dirty="0"/>
              <a:t>ALICE ITS/IB final readout cables: ~8m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64FEC-E7F2-B24F-892B-2B83D9504705}"/>
              </a:ext>
            </a:extLst>
          </p:cNvPr>
          <p:cNvSpPr txBox="1"/>
          <p:nvPr/>
        </p:nvSpPr>
        <p:spPr>
          <a:xfrm>
            <a:off x="5535476" y="1120210"/>
            <a:ext cx="11015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Cable-B: 5.3m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EFF6E-E1C0-5E44-A931-3161BA746515}"/>
              </a:ext>
            </a:extLst>
          </p:cNvPr>
          <p:cNvSpPr txBox="1"/>
          <p:nvPr/>
        </p:nvSpPr>
        <p:spPr>
          <a:xfrm>
            <a:off x="714538" y="4458570"/>
            <a:ext cx="392415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260" dirty="0" err="1">
                <a:solidFill>
                  <a:srgbClr val="FF0000"/>
                </a:solidFill>
              </a:rPr>
              <a:t>sPHENIX</a:t>
            </a:r>
            <a:endParaRPr lang="en-US" sz="126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2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 txBox="1">
            <a:spLocks noGrp="1"/>
          </p:cNvSpPr>
          <p:nvPr>
            <p:ph type="title"/>
          </p:nvPr>
        </p:nvSpPr>
        <p:spPr>
          <a:xfrm>
            <a:off x="668777" y="39507"/>
            <a:ext cx="8229600" cy="5047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ALICE/ITS Signal Cable Design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79" name="Google Shape;179;p15"/>
          <p:cNvSpPr txBox="1">
            <a:spLocks noGrp="1"/>
          </p:cNvSpPr>
          <p:nvPr>
            <p:ph type="dt" idx="10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/>
              <a:t>4/9-11, 2019</a:t>
            </a:r>
            <a:endParaRPr/>
          </a:p>
        </p:txBody>
      </p:sp>
      <p:sp>
        <p:nvSpPr>
          <p:cNvPr id="180" name="Google Shape;180;p15"/>
          <p:cNvSpPr txBox="1">
            <a:spLocks noGrp="1"/>
          </p:cNvSpPr>
          <p:nvPr>
            <p:ph type="ftr" idx="11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sPHENIX Director's Review</a:t>
            </a:r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body" idx="1"/>
          </p:nvPr>
        </p:nvSpPr>
        <p:spPr>
          <a:xfrm>
            <a:off x="49876" y="848725"/>
            <a:ext cx="5500424" cy="19630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The </a:t>
            </a:r>
            <a:r>
              <a:rPr lang="en-US" sz="1800" dirty="0" err="1"/>
              <a:t>Samtec</a:t>
            </a:r>
            <a:r>
              <a:rPr lang="en-US" sz="1800" dirty="0"/>
              <a:t> </a:t>
            </a:r>
            <a:r>
              <a:rPr lang="en-US" sz="1800" dirty="0" err="1"/>
              <a:t>twinax</a:t>
            </a:r>
            <a:r>
              <a:rPr lang="en-US" sz="1800" dirty="0"/>
              <a:t> cables carry clock (40 MHz), control (40 </a:t>
            </a:r>
            <a:r>
              <a:rPr lang="en-US" sz="1800" dirty="0" err="1"/>
              <a:t>Mbps</a:t>
            </a:r>
            <a:r>
              <a:rPr lang="en-US" sz="1800" dirty="0"/>
              <a:t> bidirectional), data (9x1.2 Gbps)</a:t>
            </a:r>
            <a:endParaRPr sz="18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ALICE is using halogen-free cables (32 AWG, LDPE dielectric) due to CERN LSZH requirement; 2.65 + 5.3 m cables have been tested and are now in production</a:t>
            </a:r>
            <a:endParaRPr sz="1800" dirty="0"/>
          </a:p>
        </p:txBody>
      </p:sp>
      <p:grpSp>
        <p:nvGrpSpPr>
          <p:cNvPr id="183" name="Google Shape;183;p15"/>
          <p:cNvGrpSpPr/>
          <p:nvPr/>
        </p:nvGrpSpPr>
        <p:grpSpPr>
          <a:xfrm>
            <a:off x="201601" y="3172134"/>
            <a:ext cx="7296025" cy="1696786"/>
            <a:chOff x="911225" y="3104283"/>
            <a:chExt cx="7296025" cy="1696786"/>
          </a:xfrm>
        </p:grpSpPr>
        <p:grpSp>
          <p:nvGrpSpPr>
            <p:cNvPr id="184" name="Google Shape;184;p15"/>
            <p:cNvGrpSpPr/>
            <p:nvPr/>
          </p:nvGrpSpPr>
          <p:grpSpPr>
            <a:xfrm>
              <a:off x="1654348" y="3104283"/>
              <a:ext cx="5835293" cy="1696786"/>
              <a:chOff x="81825" y="-2017800"/>
              <a:chExt cx="7656860" cy="2226461"/>
            </a:xfrm>
          </p:grpSpPr>
          <p:pic>
            <p:nvPicPr>
              <p:cNvPr id="185" name="Google Shape;185;p15"/>
              <p:cNvPicPr preferRelativeResize="0"/>
              <p:nvPr/>
            </p:nvPicPr>
            <p:blipFill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99150" y="-2017800"/>
                <a:ext cx="3439535" cy="2226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6" name="Google Shape;186;p15"/>
              <p:cNvPicPr preferRelativeResize="0"/>
              <p:nvPr/>
            </p:nvPicPr>
            <p:blipFill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81826" y="-2017789"/>
                <a:ext cx="4217324" cy="22264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7" name="Google Shape;187;p15"/>
              <p:cNvSpPr/>
              <p:nvPr/>
            </p:nvSpPr>
            <p:spPr>
              <a:xfrm>
                <a:off x="81825" y="-2017800"/>
                <a:ext cx="1862700" cy="204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88" name="Google Shape;188;p15"/>
            <p:cNvSpPr txBox="1"/>
            <p:nvPr/>
          </p:nvSpPr>
          <p:spPr>
            <a:xfrm>
              <a:off x="911225" y="3583225"/>
              <a:ext cx="717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>
                  <a:solidFill>
                    <a:schemeClr val="accent3"/>
                  </a:solidFill>
                </a:rPr>
                <a:t>Stave</a:t>
              </a:r>
              <a:endParaRPr>
                <a:solidFill>
                  <a:schemeClr val="accent3"/>
                </a:solidFill>
              </a:endParaRPr>
            </a:p>
            <a:p>
              <a:endParaRPr>
                <a:solidFill>
                  <a:schemeClr val="accent3"/>
                </a:solidFill>
              </a:endParaRPr>
            </a:p>
            <a:p>
              <a:r>
                <a:rPr lang="en-US">
                  <a:solidFill>
                    <a:schemeClr val="accent3"/>
                  </a:solidFill>
                </a:rPr>
                <a:t>Stave</a:t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89" name="Google Shape;189;p15"/>
            <p:cNvSpPr txBox="1"/>
            <p:nvPr/>
          </p:nvSpPr>
          <p:spPr>
            <a:xfrm>
              <a:off x="7489650" y="3408775"/>
              <a:ext cx="717600" cy="108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>
                  <a:solidFill>
                    <a:schemeClr val="accent3"/>
                  </a:solidFill>
                </a:rPr>
                <a:t>RU</a:t>
              </a:r>
              <a:endParaRPr>
                <a:solidFill>
                  <a:schemeClr val="accent3"/>
                </a:solidFill>
              </a:endParaRPr>
            </a:p>
            <a:p>
              <a:endParaRPr>
                <a:solidFill>
                  <a:schemeClr val="accent3"/>
                </a:solidFill>
              </a:endParaRPr>
            </a:p>
            <a:p>
              <a:endParaRPr>
                <a:solidFill>
                  <a:schemeClr val="accent3"/>
                </a:solidFill>
              </a:endParaRPr>
            </a:p>
            <a:p>
              <a:r>
                <a:rPr lang="en-US">
                  <a:solidFill>
                    <a:schemeClr val="accent3"/>
                  </a:solidFill>
                </a:rPr>
                <a:t>RU</a:t>
              </a:r>
              <a:endParaRPr>
                <a:solidFill>
                  <a:schemeClr val="accent3"/>
                </a:solidFill>
              </a:endParaRPr>
            </a:p>
          </p:txBody>
        </p:sp>
      </p:grpSp>
      <p:pic>
        <p:nvPicPr>
          <p:cNvPr id="190" name="Google Shape;190;p1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301" y="738901"/>
            <a:ext cx="3593600" cy="14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2214978"/>
            <a:ext cx="2133600" cy="1217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011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phenix.bnl.gov/WWW/publish/mxliu/sPHENIX/pictures/CERN-092018/SamTec_Black_Blue_Cables_IMG_1162.jpg">
            <a:extLst>
              <a:ext uri="{FF2B5EF4-FFF2-40B4-BE49-F238E27FC236}">
                <a16:creationId xmlns:a16="http://schemas.microsoft.com/office/drawing/2014/main" id="{46FF04A5-D49B-CC4B-9C3F-5D7500C94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874340" y="873840"/>
            <a:ext cx="5143501" cy="339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henix.bnl.gov/WWW/publish/mxliu/sPHENIX/pictures/CERN-092018/SamTec_LongCables_MidConnectors_IMG_1159.jpg">
            <a:extLst>
              <a:ext uri="{FF2B5EF4-FFF2-40B4-BE49-F238E27FC236}">
                <a16:creationId xmlns:a16="http://schemas.microsoft.com/office/drawing/2014/main" id="{08B343FD-0764-C24D-85D6-1A20DC3BF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0889" y="0"/>
            <a:ext cx="25245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BDE6ED69-0E98-D44A-A9E6-8EE61D5AB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43" y="0"/>
            <a:ext cx="35383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BBEE7F-5342-0E43-B54D-F8DE8AE02916}"/>
              </a:ext>
            </a:extLst>
          </p:cNvPr>
          <p:cNvSpPr txBox="1"/>
          <p:nvPr/>
        </p:nvSpPr>
        <p:spPr>
          <a:xfrm>
            <a:off x="6112567" y="4362300"/>
            <a:ext cx="9386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Type-A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5BC27-3007-9D4F-BFC5-01BAADFA873A}"/>
              </a:ext>
            </a:extLst>
          </p:cNvPr>
          <p:cNvSpPr txBox="1"/>
          <p:nvPr/>
        </p:nvSpPr>
        <p:spPr>
          <a:xfrm>
            <a:off x="80224" y="793258"/>
            <a:ext cx="1037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Type-B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AC21C-CEF0-9E46-A16C-BA6E85451702}"/>
              </a:ext>
            </a:extLst>
          </p:cNvPr>
          <p:cNvSpPr txBox="1"/>
          <p:nvPr/>
        </p:nvSpPr>
        <p:spPr>
          <a:xfrm>
            <a:off x="1909700" y="620131"/>
            <a:ext cx="9386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Type-A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BBF80-32A2-394F-B984-1B9206D2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5781E-902F-F248-BB41-695F6A67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BE105-49C1-DF4D-8A7F-228FED6F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E93B4-0F95-F54E-ADBA-36FDEAD95AA5}"/>
              </a:ext>
            </a:extLst>
          </p:cNvPr>
          <p:cNvSpPr txBox="1"/>
          <p:nvPr/>
        </p:nvSpPr>
        <p:spPr>
          <a:xfrm>
            <a:off x="106222" y="48456"/>
            <a:ext cx="2600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ALICE/ITS Cables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117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sPHENIX</a:t>
            </a:r>
            <a:r>
              <a:rPr lang="en-US" dirty="0">
                <a:solidFill>
                  <a:schemeClr val="tx1"/>
                </a:solidFill>
              </a:rPr>
              <a:t> MVTX Cable Testing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7" name="Google Shape;197;p16"/>
          <p:cNvSpPr txBox="1">
            <a:spLocks noGrp="1"/>
          </p:cNvSpPr>
          <p:nvPr>
            <p:ph type="dt" idx="10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/>
              <a:t>4/9-11, 2019</a:t>
            </a:r>
            <a:endParaRPr/>
          </a:p>
        </p:txBody>
      </p:sp>
      <p:sp>
        <p:nvSpPr>
          <p:cNvPr id="198" name="Google Shape;198;p16"/>
          <p:cNvSpPr txBox="1">
            <a:spLocks noGrp="1"/>
          </p:cNvSpPr>
          <p:nvPr>
            <p:ph type="ftr" idx="11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sPHENIX Director's Review</a:t>
            </a:r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76200" y="1004975"/>
            <a:ext cx="6119650" cy="2980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BNL has approved non-halogen-free cables </a:t>
            </a:r>
          </a:p>
          <a:p>
            <a:pPr lvl="1">
              <a:spcBef>
                <a:spcPts val="0"/>
              </a:spcBef>
              <a:buChar char="●"/>
            </a:pPr>
            <a:r>
              <a:rPr lang="en-US" sz="1600" dirty="0" err="1"/>
              <a:t>sPHENIX</a:t>
            </a:r>
            <a:r>
              <a:rPr lang="en-US" sz="1600" dirty="0"/>
              <a:t>/MVTX: 30 AWG, FEP dielectric; </a:t>
            </a:r>
          </a:p>
          <a:p>
            <a:pPr lvl="1">
              <a:spcBef>
                <a:spcPts val="0"/>
              </a:spcBef>
              <a:buChar char="●"/>
            </a:pPr>
            <a:r>
              <a:rPr lang="en-US" sz="1600" dirty="0"/>
              <a:t>Improved signal integrity </a:t>
            </a:r>
            <a:endParaRPr sz="16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 err="1"/>
              <a:t>sPHENIX</a:t>
            </a:r>
            <a:r>
              <a:rPr lang="en-US" sz="1800" dirty="0"/>
              <a:t> cable run estimates are converging </a:t>
            </a:r>
          </a:p>
          <a:p>
            <a:pPr lvl="1">
              <a:spcBef>
                <a:spcPts val="0"/>
              </a:spcBef>
              <a:buChar char="●"/>
            </a:pPr>
            <a:r>
              <a:rPr lang="en-US" sz="1600" dirty="0"/>
              <a:t>1.4 + 6.5 m</a:t>
            </a:r>
            <a:endParaRPr sz="16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We have ordered </a:t>
            </a:r>
            <a:r>
              <a:rPr lang="en-US" sz="1800" dirty="0" err="1"/>
              <a:t>Samtec</a:t>
            </a:r>
            <a:r>
              <a:rPr lang="en-US" sz="1800" dirty="0"/>
              <a:t> cables for 1.2/2.65 + 5.3/8.8 m (total length 6.5 - 11.45 m)</a:t>
            </a:r>
            <a:endParaRPr sz="18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We will qualify these cables using stave and RU (bit error rates, statistical eye), and scope/network analyzer</a:t>
            </a:r>
            <a:endParaRPr sz="1800" dirty="0"/>
          </a:p>
        </p:txBody>
      </p:sp>
      <p:sp>
        <p:nvSpPr>
          <p:cNvPr id="202" name="Google Shape;202;p16"/>
          <p:cNvSpPr/>
          <p:nvPr/>
        </p:nvSpPr>
        <p:spPr>
          <a:xfrm>
            <a:off x="293650" y="4317025"/>
            <a:ext cx="5902200" cy="447600"/>
          </a:xfrm>
          <a:prstGeom prst="roundRect">
            <a:avLst>
              <a:gd name="adj" fmla="val 19416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dirty="0"/>
              <a:t>We will test full-length MVTX cables in the next months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1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226" y="738826"/>
            <a:ext cx="2395425" cy="17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301" y="2495076"/>
            <a:ext cx="2858351" cy="237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281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91D7-8B1B-5F44-8761-01AA1566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307"/>
            <a:ext cx="7679901" cy="438149"/>
          </a:xfrm>
        </p:spPr>
        <p:txBody>
          <a:bodyPr>
            <a:normAutofit fontScale="90000"/>
          </a:bodyPr>
          <a:lstStyle/>
          <a:p>
            <a:r>
              <a:rPr lang="en-US" dirty="0"/>
              <a:t>   Stave Production and Shipping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6B3CA-EC32-E44C-A872-B7567F04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04" y="954484"/>
            <a:ext cx="7758668" cy="9614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Hand carry staves from CERN to LBNL, 4 trips</a:t>
            </a:r>
          </a:p>
          <a:p>
            <a:r>
              <a:rPr lang="en-US" dirty="0"/>
              <a:t>Preliminary design from CERN for stave transportation plates</a:t>
            </a:r>
          </a:p>
          <a:p>
            <a:pPr lvl="1"/>
            <a:r>
              <a:rPr lang="en-US" dirty="0"/>
              <a:t>To be produced at CERN, paid by LBNL/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marL="342892" lvl="1" indent="0">
              <a:buNone/>
            </a:pPr>
            <a:r>
              <a:rPr lang="en-US" dirty="0">
                <a:solidFill>
                  <a:srgbClr val="FF0000"/>
                </a:solidFill>
              </a:rPr>
              <a:t>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9C639A-D28C-E949-974E-ACDBAE2ACC50}"/>
              </a:ext>
            </a:extLst>
          </p:cNvPr>
          <p:cNvGrpSpPr/>
          <p:nvPr/>
        </p:nvGrpSpPr>
        <p:grpSpPr>
          <a:xfrm>
            <a:off x="5189660" y="2147209"/>
            <a:ext cx="3954341" cy="2743199"/>
            <a:chOff x="7464836" y="3516086"/>
            <a:chExt cx="4727163" cy="33419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C3E219-B8F1-9049-8647-243DA02BC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64836" y="3516086"/>
              <a:ext cx="4727163" cy="33419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BDE561-1461-9847-A023-55D2D53A47A0}"/>
                </a:ext>
              </a:extLst>
            </p:cNvPr>
            <p:cNvSpPr txBox="1"/>
            <p:nvPr/>
          </p:nvSpPr>
          <p:spPr>
            <a:xfrm>
              <a:off x="7793510" y="3565526"/>
              <a:ext cx="3347296" cy="787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Extended design from CERN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for MVTX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7C82C5-543F-294C-A3EB-11768F2BA8B0}"/>
              </a:ext>
            </a:extLst>
          </p:cNvPr>
          <p:cNvGrpSpPr/>
          <p:nvPr/>
        </p:nvGrpSpPr>
        <p:grpSpPr>
          <a:xfrm>
            <a:off x="321099" y="2260827"/>
            <a:ext cx="4712099" cy="2506436"/>
            <a:chOff x="428132" y="3014435"/>
            <a:chExt cx="6282798" cy="33419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D47155-AD81-804E-BDAC-E3C7F72DF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132" y="3014435"/>
              <a:ext cx="6282798" cy="33419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40137C-43D9-2B40-9B39-FDF7D07F4F4C}"/>
                </a:ext>
              </a:extLst>
            </p:cNvPr>
            <p:cNvSpPr txBox="1"/>
            <p:nvPr/>
          </p:nvSpPr>
          <p:spPr>
            <a:xfrm>
              <a:off x="4852042" y="3228068"/>
              <a:ext cx="169593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ALICE ITS IB</a:t>
              </a:r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C8191B6-F476-AD42-B4B8-3CCF8FFD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E7ECB61-D262-874E-B22C-1750C26D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DC71E48-D533-1146-A323-7000126A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05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42AD-7ACE-2242-8D43-7AC0518E4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Guidance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D1228-3D63-BB41-AE1E-32FE35593E3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01E75-065D-D842-BF6A-2D7B3924008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4D340-9D55-1C45-9B83-5196DC923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63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37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00"/>
                </a:solidFill>
                <a:latin typeface="+mn-lt"/>
                <a:ea typeface="MS PGothic" charset="0"/>
              </a:rPr>
              <a:t>The Subsystem</a:t>
            </a: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4/9-11,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38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The Subsystem Technical Overview</a:t>
            </a: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Scope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1" y="50004"/>
            <a:ext cx="6827715" cy="564285"/>
          </a:xfrm>
        </p:spPr>
        <p:txBody>
          <a:bodyPr>
            <a:noAutofit/>
          </a:bodyPr>
          <a:lstStyle/>
          <a:p>
            <a:r>
              <a:rPr lang="en-US" sz="3200" dirty="0"/>
              <a:t>MVTX Enables the 3</a:t>
            </a:r>
            <a:r>
              <a:rPr lang="en-US" sz="3200" baseline="30000" dirty="0"/>
              <a:t>rd</a:t>
            </a:r>
            <a:r>
              <a:rPr lang="en-US" sz="3200" dirty="0"/>
              <a:t> Science Pillar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78056" y="916627"/>
            <a:ext cx="2820387" cy="1828616"/>
          </a:xfrm>
        </p:spPr>
        <p:txBody>
          <a:bodyPr>
            <a:normAutofit/>
          </a:bodyPr>
          <a:lstStyle/>
          <a:p>
            <a:pPr marL="289322" indent="-289322">
              <a:buFont typeface="+mj-lt"/>
              <a:buAutoNum type="arabicPeriod"/>
            </a:pPr>
            <a:r>
              <a:rPr lang="en-US" sz="2025" dirty="0"/>
              <a:t>Jets</a:t>
            </a:r>
          </a:p>
          <a:p>
            <a:pPr marL="289322" indent="-289322">
              <a:buFont typeface="+mj-lt"/>
              <a:buAutoNum type="arabicPeriod"/>
            </a:pPr>
            <a:r>
              <a:rPr lang="en-US" sz="2025" dirty="0"/>
              <a:t>Upsilons</a:t>
            </a:r>
          </a:p>
          <a:p>
            <a:pPr marL="289322" indent="-289322">
              <a:buFont typeface="+mj-lt"/>
              <a:buAutoNum type="arabicPeriod"/>
            </a:pPr>
            <a:r>
              <a:rPr lang="en-US" sz="2025" dirty="0">
                <a:solidFill>
                  <a:srgbClr val="FF0000"/>
                </a:solidFill>
              </a:rPr>
              <a:t>Open Heavy Flavor</a:t>
            </a:r>
          </a:p>
          <a:p>
            <a:pPr marL="289322" indent="-289322">
              <a:buFont typeface="+mj-lt"/>
              <a:buAutoNum type="arabicPeriod"/>
            </a:pPr>
            <a:endParaRPr lang="en-US" sz="2025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097" y="897189"/>
            <a:ext cx="3746096" cy="35748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A5D809-20E8-7B49-8A13-D5DC6E685BE3}"/>
              </a:ext>
            </a:extLst>
          </p:cNvPr>
          <p:cNvSpPr/>
          <p:nvPr/>
        </p:nvSpPr>
        <p:spPr>
          <a:xfrm>
            <a:off x="198882" y="2465889"/>
            <a:ext cx="410621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Bottom quarks are heavy (4.2 GeV)</a:t>
            </a:r>
          </a:p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Produced in initial collision, probe QGP evolution</a:t>
            </a:r>
          </a:p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Well controlled in </a:t>
            </a:r>
            <a:r>
              <a:rPr lang="en-US" sz="1200" dirty="0" err="1"/>
              <a:t>pQCD</a:t>
            </a:r>
            <a:endParaRPr lang="en-US" sz="1200" dirty="0"/>
          </a:p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Access fundamental transport properties of QGP</a:t>
            </a:r>
          </a:p>
        </p:txBody>
      </p:sp>
      <p:pic>
        <p:nvPicPr>
          <p:cNvPr id="11" name="Picture 9" descr="Picture 20.png">
            <a:extLst>
              <a:ext uri="{FF2B5EF4-FFF2-40B4-BE49-F238E27FC236}">
                <a16:creationId xmlns:a16="http://schemas.microsoft.com/office/drawing/2014/main" id="{7C4D0AAC-1439-A74A-B10E-FDFF5AF64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1989" y="3656730"/>
            <a:ext cx="1396884" cy="99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6FE37-00CA-1148-91F3-793AC72408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1" y="3630655"/>
            <a:ext cx="1266356" cy="1000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C9058-0DD6-E64F-8FFF-AB6BE3D315D0}"/>
              </a:ext>
            </a:extLst>
          </p:cNvPr>
          <p:cNvSpPr txBox="1"/>
          <p:nvPr/>
        </p:nvSpPr>
        <p:spPr>
          <a:xfrm>
            <a:off x="7198614" y="566370"/>
            <a:ext cx="134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Jin</a:t>
            </a:r>
            <a:r>
              <a:rPr lang="en-US" dirty="0"/>
              <a:t>/Xin’s talk</a:t>
            </a:r>
          </a:p>
        </p:txBody>
      </p:sp>
    </p:spTree>
    <p:extLst>
      <p:ext uri="{BB962C8B-B14F-4D97-AF65-F5344CB8AC3E}">
        <p14:creationId xmlns:p14="http://schemas.microsoft.com/office/powerpoint/2010/main" val="534708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40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Subsystem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1200151"/>
            <a:ext cx="7819231" cy="311824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4/9-11,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8229600" cy="546497"/>
          </a:xfrm>
        </p:spPr>
        <p:txBody>
          <a:bodyPr/>
          <a:lstStyle/>
          <a:p>
            <a:r>
              <a:rPr lang="en-US" altLang="en-US" sz="3200" dirty="0"/>
              <a:t>Basis of Estimate &amp; Resource-Loaded Schedule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29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44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51272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0922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sPHENIX Director's Review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1" y="69133"/>
            <a:ext cx="7277100" cy="445217"/>
          </a:xfrm>
        </p:spPr>
        <p:txBody>
          <a:bodyPr>
            <a:normAutofit fontScale="90000"/>
          </a:bodyPr>
          <a:lstStyle/>
          <a:p>
            <a:r>
              <a:rPr lang="en-US" dirty="0"/>
              <a:t>Precision Vertexing with MVTX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"/>
          <a:stretch/>
        </p:blipFill>
        <p:spPr bwMode="auto">
          <a:xfrm>
            <a:off x="5410200" y="1887344"/>
            <a:ext cx="2658274" cy="251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4/9-11, 2019</a:t>
            </a:r>
            <a:endParaRPr lang="en-US" dirty="0"/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914400" y="756545"/>
            <a:ext cx="6820838" cy="112940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Precision tracker + High rate capability</a:t>
            </a:r>
            <a:br>
              <a:rPr lang="en-US" dirty="0"/>
            </a:br>
            <a:r>
              <a:rPr lang="en-US" dirty="0"/>
              <a:t>→ Precision bottom observables over wide scales in </a:t>
            </a:r>
            <a:r>
              <a:rPr lang="en-US" dirty="0" err="1"/>
              <a:t>p+p</a:t>
            </a:r>
            <a:r>
              <a:rPr lang="en-US" dirty="0"/>
              <a:t>, </a:t>
            </a:r>
            <a:r>
              <a:rPr lang="en-US" dirty="0" err="1"/>
              <a:t>p+A</a:t>
            </a:r>
            <a:r>
              <a:rPr lang="en-US" dirty="0"/>
              <a:t> and A+A</a:t>
            </a:r>
          </a:p>
          <a:p>
            <a:r>
              <a:rPr lang="en-US" dirty="0"/>
              <a:t>Initial observables: </a:t>
            </a:r>
            <a:r>
              <a:rPr lang="en-US" i="1" dirty="0"/>
              <a:t>B</a:t>
            </a:r>
            <a:r>
              <a:rPr lang="en-US" dirty="0"/>
              <a:t>-meson @ 2&lt;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&lt;10 GeV/c, </a:t>
            </a:r>
            <a:r>
              <a:rPr lang="en-US" i="1" dirty="0"/>
              <a:t>b</a:t>
            </a:r>
            <a:r>
              <a:rPr lang="en-US" dirty="0"/>
              <a:t>-jet @ 15&lt;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&lt;35 GeV/c</a:t>
            </a:r>
          </a:p>
          <a:p>
            <a:r>
              <a:rPr lang="en-US" dirty="0"/>
              <a:t>Goals: Diffusion of HF quarks in QGP, differentiate collision VS radiative energy loss, HF hadronization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9E5F1B-664E-45E2-AA5C-48232E5097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398" y="2038350"/>
            <a:ext cx="3712404" cy="265484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B5D2048-42A6-4F55-B6CD-40E9D9FFEAE9}"/>
              </a:ext>
            </a:extLst>
          </p:cNvPr>
          <p:cNvCxnSpPr>
            <a:cxnSpLocks/>
          </p:cNvCxnSpPr>
          <p:nvPr/>
        </p:nvCxnSpPr>
        <p:spPr>
          <a:xfrm>
            <a:off x="3962400" y="3105150"/>
            <a:ext cx="1058219" cy="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68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81" y="118514"/>
            <a:ext cx="7549129" cy="64086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Monolithic Active Pixel Sensors (MAPS)</a:t>
            </a:r>
            <a:br>
              <a:rPr lang="en-US" sz="4000" dirty="0"/>
            </a:br>
            <a:r>
              <a:rPr lang="en-US" sz="18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19281" y="948200"/>
            <a:ext cx="5471920" cy="198037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0000FF"/>
                </a:solidFill>
              </a:rPr>
              <a:t>Advantages of ALICE </a:t>
            </a:r>
            <a:r>
              <a:rPr lang="en-US" sz="2500" dirty="0" err="1">
                <a:solidFill>
                  <a:srgbClr val="0000FF"/>
                </a:solidFill>
              </a:rPr>
              <a:t>PIxel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DEtector</a:t>
            </a:r>
            <a:r>
              <a:rPr lang="en-US" sz="2500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2500" dirty="0"/>
              <a:t>Very fine pitch (27μm x 29μm), </a:t>
            </a:r>
            <a:r>
              <a:rPr lang="en-US" sz="2500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2500" dirty="0"/>
              <a:t>High efficiency (&gt;99%) and low noise (&lt;10</a:t>
            </a:r>
            <a:r>
              <a:rPr lang="en-US" sz="2500" baseline="30000" dirty="0"/>
              <a:t>-6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2500" dirty="0"/>
              <a:t>Time resolution, as low as ~5 </a:t>
            </a:r>
            <a:r>
              <a:rPr lang="en-US" sz="2500" dirty="0" err="1"/>
              <a:t>μs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2500" dirty="0"/>
              <a:t>Ultra-thin/low mass, 50μm (~0.3% X</a:t>
            </a:r>
            <a:r>
              <a:rPr lang="en-US" sz="2500" baseline="-25000" dirty="0"/>
              <a:t>0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2500" dirty="0"/>
              <a:t>0.5M channels with on-pixel digitization, </a:t>
            </a:r>
            <a:r>
              <a:rPr lang="en-US" sz="2500" dirty="0">
                <a:solidFill>
                  <a:srgbClr val="00B050"/>
                </a:solidFill>
              </a:rPr>
              <a:t>for zero-suppression and fast readout</a:t>
            </a:r>
            <a:endParaRPr lang="en-US" sz="2500" dirty="0"/>
          </a:p>
          <a:p>
            <a:r>
              <a:rPr lang="en-US" sz="2500" dirty="0"/>
              <a:t>Low power dissipation, 40mW/cm</a:t>
            </a:r>
            <a:r>
              <a:rPr lang="en-US" sz="2500" baseline="30000" dirty="0"/>
              <a:t>2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2500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2900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6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1" y="2823862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95308" y="3195803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5832" y="3697423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44228" y="4615356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42136" y="462195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1207" y="2788844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43708" y="837489"/>
            <a:ext cx="2858972" cy="1671512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940207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4" y="2488675"/>
              <a:ext cx="950345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228884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77211" y="2489641"/>
            <a:ext cx="350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1.5cm x 27cm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6231868" y="3001166"/>
            <a:ext cx="215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ALPIDE sensor:</a:t>
            </a:r>
          </a:p>
          <a:p>
            <a:r>
              <a:rPr lang="en-US" sz="1400" dirty="0"/>
              <a:t>1.5cm x 3.0cm, 0.5M pixels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97400" y="3115582"/>
            <a:ext cx="1354869" cy="2162882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6781800" y="3867151"/>
            <a:ext cx="304800" cy="652299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2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7824">
            <a:off x="382750" y="1262859"/>
            <a:ext cx="4568150" cy="2473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52" y="53680"/>
            <a:ext cx="7684592" cy="79259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Detector </a:t>
            </a:r>
            <a:br>
              <a:rPr lang="en-US" dirty="0"/>
            </a:br>
            <a:r>
              <a:rPr lang="en-US" sz="2700" dirty="0"/>
              <a:t>– Modified from ALICE/ITS Design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458" y="730825"/>
            <a:ext cx="3769671" cy="385946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4946611" y="2040883"/>
            <a:ext cx="2228219" cy="5619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4946611" y="2643820"/>
            <a:ext cx="2177189" cy="16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3047126" y="2200931"/>
            <a:ext cx="184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361651" y="942235"/>
            <a:ext cx="260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Service cone:  signal, power, cooling </a:t>
            </a:r>
          </a:p>
          <a:p>
            <a:r>
              <a:rPr lang="en-US" sz="12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6" y="3583156"/>
            <a:ext cx="3590906" cy="1366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87530" y="3804717"/>
            <a:ext cx="91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</a:t>
            </a:r>
          </a:p>
          <a:p>
            <a:r>
              <a:rPr lang="en-US" sz="12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4616235" y="1592982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2361275" y="1372061"/>
            <a:ext cx="218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Shell Structure 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381001" y="1761352"/>
            <a:ext cx="1475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Extended power FPC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58637-56A4-A04D-8385-5208442FF005}"/>
              </a:ext>
            </a:extLst>
          </p:cNvPr>
          <p:cNvSpPr txBox="1"/>
          <p:nvPr/>
        </p:nvSpPr>
        <p:spPr>
          <a:xfrm>
            <a:off x="8116373" y="620745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2538972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51" y="9366"/>
            <a:ext cx="7424779" cy="572729"/>
          </a:xfrm>
        </p:spPr>
        <p:txBody>
          <a:bodyPr>
            <a:noAutofit/>
          </a:bodyPr>
          <a:lstStyle/>
          <a:p>
            <a:r>
              <a:rPr lang="en-US" sz="3000" dirty="0"/>
              <a:t>MVTX Readout, Power and Controls</a:t>
            </a:r>
            <a:endParaRPr lang="en-US" sz="21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96633" y="607507"/>
            <a:ext cx="6627224" cy="3255182"/>
            <a:chOff x="121974" y="1428455"/>
            <a:chExt cx="8836298" cy="43402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3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0"/>
              <a:ext cx="107282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5" y="3272500"/>
              <a:ext cx="199381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500"/>
              <a:ext cx="16904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5"/>
              <a:ext cx="591277" cy="110012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2"/>
              <a:ext cx="72348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1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7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831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12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1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2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1" y="1885951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7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8"/>
            <a:ext cx="1728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Shaping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3x buffer </a:t>
            </a:r>
          </a:p>
          <a:p>
            <a:pPr marL="285743" indent="-285743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1" y="2443163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43" indent="-285743">
              <a:buFontTx/>
              <a:buChar char="-"/>
            </a:pPr>
            <a:r>
              <a:rPr lang="en-US" sz="1400" dirty="0"/>
              <a:t>sPHENIX Data Aggregation Module(DAM)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8757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08" y="2"/>
            <a:ext cx="8359920" cy="56249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detector in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9089" r="2412" b="24912"/>
          <a:stretch/>
        </p:blipFill>
        <p:spPr>
          <a:xfrm>
            <a:off x="637710" y="942873"/>
            <a:ext cx="7507634" cy="3277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0108" y="4150896"/>
            <a:ext cx="19924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TPC volume, </a:t>
            </a:r>
          </a:p>
          <a:p>
            <a:r>
              <a:rPr lang="en-US" sz="1620" dirty="0"/>
              <a:t>length = 2,160.0 mm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99785" y="4288055"/>
            <a:ext cx="237503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INTT detector, 2 layers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124074" y="3883794"/>
            <a:ext cx="238226" cy="3753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91527" y="2873141"/>
            <a:ext cx="678581" cy="14439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40342" y="875092"/>
            <a:ext cx="460568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MVTX detector with service cylinder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91527" y="1165140"/>
            <a:ext cx="339290" cy="12968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3552" y="4220275"/>
            <a:ext cx="200140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Support brackets for TPC and INTT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027497" y="3948765"/>
            <a:ext cx="801303" cy="3104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244066" y="3818823"/>
            <a:ext cx="584735" cy="4403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E70DA-672D-9346-9879-C1D4F33C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69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34264</TotalTime>
  <Words>2752</Words>
  <Application>Microsoft Macintosh PowerPoint</Application>
  <PresentationFormat>On-screen Show (16:9)</PresentationFormat>
  <Paragraphs>603</Paragraphs>
  <Slides>47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 MVTX Overview (WBS 3.2) </vt:lpstr>
      <vt:lpstr>The sPHENIX Detectors</vt:lpstr>
      <vt:lpstr>Outline</vt:lpstr>
      <vt:lpstr>MVTX Enables the 3rd Science Pillar</vt:lpstr>
      <vt:lpstr>Precision Vertexing with MVTX</vt:lpstr>
      <vt:lpstr>Monolithic Active Pixel Sensors (MAPS) The Next-Generation, State-of-the-Art Pixel Tracker</vt:lpstr>
      <vt:lpstr>MVTX Detector  – Modified from ALICE/ITS Design</vt:lpstr>
      <vt:lpstr>MVTX Readout, Power and Controls</vt:lpstr>
      <vt:lpstr>MVTX detector in sPHENIX</vt:lpstr>
      <vt:lpstr>Scope of the MVTX Project</vt:lpstr>
      <vt:lpstr>sPHENIX MVTX Group: Institution Roles</vt:lpstr>
      <vt:lpstr>MVTX Schedules and Milestones</vt:lpstr>
      <vt:lpstr>Cost Drivers</vt:lpstr>
      <vt:lpstr>Basis of Estimate &amp; Resource-Loaded Schedule</vt:lpstr>
      <vt:lpstr>Funding Profile</vt:lpstr>
      <vt:lpstr>Status and Highlights</vt:lpstr>
      <vt:lpstr>Confirmed HIC with Extended 40(60)cm Power FPC</vt:lpstr>
      <vt:lpstr>Sensor Irradiation Test – OK at 2.7MRad </vt:lpstr>
      <vt:lpstr>MVTX + 4-layer INTT 3-D Mockup</vt:lpstr>
      <vt:lpstr>MVTX Full Readout Chain Demonstrated (3/2018)</vt:lpstr>
      <vt:lpstr>Mechanical System Discussions @LBNL</vt:lpstr>
      <vt:lpstr>Carbon Structures – Work in Progress </vt:lpstr>
      <vt:lpstr>Issues and Concerns  </vt:lpstr>
      <vt:lpstr>Summary: MVTX - WBS 3.2</vt:lpstr>
      <vt:lpstr>backup</vt:lpstr>
      <vt:lpstr>Address July 2018 Review Recommendations</vt:lpstr>
      <vt:lpstr>Stave and RU Production QA Plan Documents Available</vt:lpstr>
      <vt:lpstr>MVTX Production Schedule Update</vt:lpstr>
      <vt:lpstr>2019 Test Beam: 4-stave Telescope</vt:lpstr>
      <vt:lpstr>Mechanical design </vt:lpstr>
      <vt:lpstr>MVTX Readout and Power Cable Rout</vt:lpstr>
      <vt:lpstr>ALICE/ITS Signal Cable Design</vt:lpstr>
      <vt:lpstr>PowerPoint Presentation</vt:lpstr>
      <vt:lpstr>sPHENIX MVTX Cable Testing</vt:lpstr>
      <vt:lpstr>   Stave Production and Shipping etc.</vt:lpstr>
      <vt:lpstr>Guidance </vt:lpstr>
      <vt:lpstr>The Subsystem</vt:lpstr>
      <vt:lpstr>The Subsystem Technical Overview</vt:lpstr>
      <vt:lpstr>Scope </vt:lpstr>
      <vt:lpstr>Subsystem Collaborators</vt:lpstr>
      <vt:lpstr>Schedule Drivers</vt:lpstr>
      <vt:lpstr>Cost Drivers</vt:lpstr>
      <vt:lpstr>Basis of Estimate &amp; Resource-Loaded Schedule</vt:lpstr>
      <vt:lpstr>Status and Highlights</vt:lpstr>
      <vt:lpstr>Issues and Concerns  </vt:lpstr>
      <vt:lpstr>Summary</vt:lpstr>
      <vt:lpstr>Back Up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249</cp:revision>
  <cp:lastPrinted>2019-04-01T21:35:23Z</cp:lastPrinted>
  <dcterms:created xsi:type="dcterms:W3CDTF">2015-10-24T00:32:43Z</dcterms:created>
  <dcterms:modified xsi:type="dcterms:W3CDTF">2019-04-04T16:12:23Z</dcterms:modified>
</cp:coreProperties>
</file>