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15" r:id="rId2"/>
    <p:sldId id="328" r:id="rId3"/>
    <p:sldId id="785" r:id="rId4"/>
    <p:sldId id="526" r:id="rId5"/>
    <p:sldId id="787" r:id="rId6"/>
    <p:sldId id="308" r:id="rId7"/>
    <p:sldId id="599" r:id="rId8"/>
    <p:sldId id="278" r:id="rId9"/>
    <p:sldId id="873" r:id="rId10"/>
    <p:sldId id="586" r:id="rId11"/>
    <p:sldId id="872" r:id="rId12"/>
    <p:sldId id="870" r:id="rId13"/>
    <p:sldId id="874" r:id="rId14"/>
    <p:sldId id="331" r:id="rId15"/>
    <p:sldId id="861" r:id="rId16"/>
    <p:sldId id="790" r:id="rId17"/>
    <p:sldId id="427" r:id="rId18"/>
    <p:sldId id="627" r:id="rId19"/>
    <p:sldId id="637" r:id="rId20"/>
    <p:sldId id="634" r:id="rId21"/>
    <p:sldId id="862" r:id="rId22"/>
    <p:sldId id="519" r:id="rId23"/>
    <p:sldId id="864" r:id="rId24"/>
    <p:sldId id="580" r:id="rId25"/>
    <p:sldId id="786" r:id="rId26"/>
    <p:sldId id="635" r:id="rId27"/>
    <p:sldId id="590" r:id="rId28"/>
    <p:sldId id="265" r:id="rId29"/>
    <p:sldId id="867" r:id="rId30"/>
    <p:sldId id="879" r:id="rId31"/>
    <p:sldId id="875" r:id="rId32"/>
    <p:sldId id="876" r:id="rId33"/>
    <p:sldId id="877" r:id="rId34"/>
    <p:sldId id="878" r:id="rId35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432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27"/>
    <p:restoredTop sz="94504"/>
  </p:normalViewPr>
  <p:slideViewPr>
    <p:cSldViewPr>
      <p:cViewPr varScale="1">
        <p:scale>
          <a:sx n="171" d="100"/>
          <a:sy n="171" d="100"/>
        </p:scale>
        <p:origin x="192" y="7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4/6/19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4/6/19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39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577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6574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6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61122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eeecd402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4eeecd402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275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16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L 1">
  <p:cSld name="1_LANL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738820"/>
            <a:ext cx="9144000" cy="41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4/9-11, 2019</a:t>
            </a: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sPHENIX Director's Review</a:t>
            </a:r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1"/>
          </p:nvPr>
        </p:nvSpPr>
        <p:spPr>
          <a:xfrm>
            <a:off x="457200" y="848727"/>
            <a:ext cx="8229600" cy="3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04793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11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4/9-11,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5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8478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/>
            </a:br>
            <a:r>
              <a:rPr lang="en-US" altLang="en-US" b="0" dirty="0">
                <a:solidFill>
                  <a:schemeClr val="bg1"/>
                </a:solidFill>
              </a:rPr>
              <a:t>MVTX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(WBS 3.2)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95400" y="2724151"/>
            <a:ext cx="6400800" cy="1676400"/>
          </a:xfrm>
        </p:spPr>
        <p:txBody>
          <a:bodyPr/>
          <a:lstStyle/>
          <a:p>
            <a:r>
              <a:rPr lang="en-US" altLang="en-US" b="0" dirty="0"/>
              <a:t>Ming Liu, LANL</a:t>
            </a:r>
          </a:p>
          <a:p>
            <a:r>
              <a:rPr lang="en-US" altLang="en-US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b="0" dirty="0">
                <a:solidFill>
                  <a:srgbClr val="3399FF"/>
                </a:solidFill>
              </a:rPr>
              <a:t>BNL Director’s Review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52" y="24242"/>
            <a:ext cx="7712818" cy="565545"/>
          </a:xfrm>
        </p:spPr>
        <p:txBody>
          <a:bodyPr/>
          <a:lstStyle/>
          <a:p>
            <a:r>
              <a:rPr lang="en-US" sz="3200" dirty="0"/>
              <a:t>MVTX Collaborators &amp; Institution Roles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22707"/>
            <a:ext cx="3823570" cy="4269654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D85068-F61B-7947-A912-4DC566EB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9" y="860922"/>
            <a:ext cx="4816416" cy="38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32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0" cy="571500"/>
          </a:xfrm>
        </p:spPr>
        <p:txBody>
          <a:bodyPr>
            <a:normAutofit fontScale="90000"/>
          </a:bodyPr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35647"/>
            <a:ext cx="8229600" cy="42792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Budget availability</a:t>
            </a:r>
          </a:p>
          <a:p>
            <a:pPr lvl="1"/>
            <a:r>
              <a:rPr lang="en-US" b="0" dirty="0"/>
              <a:t>Final engineering design of the mechanical system</a:t>
            </a:r>
          </a:p>
          <a:p>
            <a:pPr lvl="1"/>
            <a:r>
              <a:rPr lang="en-US" b="0" dirty="0"/>
              <a:t>Production of support structures </a:t>
            </a:r>
          </a:p>
          <a:p>
            <a:pPr lvl="1"/>
            <a:endParaRPr lang="en-US" b="0" dirty="0"/>
          </a:p>
          <a:p>
            <a:r>
              <a:rPr lang="en-US" dirty="0"/>
              <a:t>Mechanical structures</a:t>
            </a:r>
          </a:p>
          <a:p>
            <a:pPr lvl="1"/>
            <a:r>
              <a:rPr lang="en-US" b="0" dirty="0"/>
              <a:t>Detector and interface system design </a:t>
            </a:r>
          </a:p>
          <a:p>
            <a:pPr lvl="1"/>
            <a:r>
              <a:rPr lang="en-US" b="0" dirty="0"/>
              <a:t>Carbon structure fabrication </a:t>
            </a:r>
          </a:p>
          <a:p>
            <a:pPr lvl="1"/>
            <a:endParaRPr lang="en-US" b="0" dirty="0"/>
          </a:p>
          <a:p>
            <a:r>
              <a:rPr lang="en-US" dirty="0"/>
              <a:t>Detector assembly and test</a:t>
            </a:r>
          </a:p>
          <a:p>
            <a:pPr lvl="1"/>
            <a:r>
              <a:rPr lang="en-US" b="0" dirty="0"/>
              <a:t>Assembly jigs design and fabrication </a:t>
            </a:r>
          </a:p>
          <a:p>
            <a:pPr lvl="1"/>
            <a:r>
              <a:rPr lang="en-US" b="0" dirty="0"/>
              <a:t>Detector assembly &amp; QA</a:t>
            </a:r>
          </a:p>
          <a:p>
            <a:pPr lvl="1"/>
            <a:r>
              <a:rPr lang="en-US" b="0" dirty="0"/>
              <a:t>Metrology  </a:t>
            </a:r>
          </a:p>
          <a:p>
            <a:pPr lvl="1"/>
            <a:endParaRPr lang="en-US" b="0" dirty="0"/>
          </a:p>
          <a:p>
            <a:r>
              <a:rPr lang="en-US" dirty="0"/>
              <a:t>Final installation in IR</a:t>
            </a:r>
          </a:p>
          <a:p>
            <a:pPr lvl="1"/>
            <a:r>
              <a:rPr lang="en-US" b="0" dirty="0"/>
              <a:t>Last detector to be installed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3DC81-D992-EC49-9BAF-F843F4732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82847">
            <a:off x="5925315" y="2043815"/>
            <a:ext cx="2500227" cy="1353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96F959-E2AF-594F-8B55-363E4DA4F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5485368" y="3309384"/>
            <a:ext cx="3427216" cy="1496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487D35-3776-4F44-8364-889EC91A5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558" y="602792"/>
            <a:ext cx="2279650" cy="121048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496FF6-77A2-F443-9BA8-ECBD168AF5A1}"/>
              </a:ext>
            </a:extLst>
          </p:cNvPr>
          <p:cNvCxnSpPr>
            <a:cxnSpLocks/>
          </p:cNvCxnSpPr>
          <p:nvPr/>
        </p:nvCxnSpPr>
        <p:spPr>
          <a:xfrm flipH="1" flipV="1">
            <a:off x="6629401" y="819151"/>
            <a:ext cx="304799" cy="1809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952DDA-E4DC-FD44-A768-DD2A3E60B12D}"/>
              </a:ext>
            </a:extLst>
          </p:cNvPr>
          <p:cNvCxnSpPr>
            <a:cxnSpLocks/>
          </p:cNvCxnSpPr>
          <p:nvPr/>
        </p:nvCxnSpPr>
        <p:spPr>
          <a:xfrm flipV="1">
            <a:off x="8382000" y="1633816"/>
            <a:ext cx="227708" cy="929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C5F0CE-2ED7-E647-9DF2-78CB025CC588}"/>
              </a:ext>
            </a:extLst>
          </p:cNvPr>
          <p:cNvCxnSpPr/>
          <p:nvPr/>
        </p:nvCxnSpPr>
        <p:spPr>
          <a:xfrm flipV="1">
            <a:off x="7543800" y="2876550"/>
            <a:ext cx="838200" cy="1146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DE9482-4C0F-B84E-88EB-A481425F0407}"/>
              </a:ext>
            </a:extLst>
          </p:cNvPr>
          <p:cNvCxnSpPr/>
          <p:nvPr/>
        </p:nvCxnSpPr>
        <p:spPr>
          <a:xfrm flipH="1" flipV="1">
            <a:off x="6248400" y="2952750"/>
            <a:ext cx="838200" cy="1070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69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E9B1-A61A-C947-A68C-46B4F2E4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89347"/>
          </a:xfrm>
        </p:spPr>
        <p:txBody>
          <a:bodyPr>
            <a:normAutofit fontScale="90000"/>
          </a:bodyPr>
          <a:lstStyle/>
          <a:p>
            <a:r>
              <a:rPr lang="en-US" dirty="0"/>
              <a:t>Cost Drivers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3DB5E-52DF-6C48-AF83-B3D2356C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10442-37CF-B546-AF51-7D5BCBB9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D2A35-A18A-7346-8AB5-96E34D3C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45BEA5B-3B06-3648-B2D4-965D65A16C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029970"/>
              </p:ext>
            </p:extLst>
          </p:nvPr>
        </p:nvGraphicFramePr>
        <p:xfrm>
          <a:off x="464820" y="859192"/>
          <a:ext cx="808990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0" name="Worksheet" r:id="rId3" imgW="6108700" imgH="1879600" progId="Excel.Sheet.12">
                  <p:embed/>
                </p:oleObj>
              </mc:Choice>
              <mc:Fallback>
                <p:oleObj name="Worksheet" r:id="rId3" imgW="6108700" imgH="187960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45BEA5B-3B06-3648-B2D4-965D65A16C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820" y="859192"/>
                        <a:ext cx="8089900" cy="248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99D393-9B03-D546-BEF1-500F8332F626}"/>
              </a:ext>
            </a:extLst>
          </p:cNvPr>
          <p:cNvSpPr txBox="1"/>
          <p:nvPr/>
        </p:nvSpPr>
        <p:spPr>
          <a:xfrm>
            <a:off x="1274148" y="3398935"/>
            <a:ext cx="3394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 design and fabrication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CYSS</a:t>
            </a:r>
          </a:p>
          <a:p>
            <a:pPr marL="285750" indent="-285750">
              <a:buFontTx/>
              <a:buChar char="-"/>
            </a:pPr>
            <a:r>
              <a:rPr lang="en-US" dirty="0"/>
              <a:t>End wheels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barrel   </a:t>
            </a:r>
          </a:p>
          <a:p>
            <a:pPr marL="285750" indent="-285750">
              <a:buFontTx/>
              <a:buChar char="-"/>
            </a:pPr>
            <a:r>
              <a:rPr lang="en-US" dirty="0"/>
              <a:t>Global interface</a:t>
            </a:r>
          </a:p>
        </p:txBody>
      </p:sp>
    </p:spTree>
    <p:extLst>
      <p:ext uri="{BB962C8B-B14F-4D97-AF65-F5344CB8AC3E}">
        <p14:creationId xmlns:p14="http://schemas.microsoft.com/office/powerpoint/2010/main" val="58196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586" y="0"/>
            <a:ext cx="8227410" cy="546497"/>
          </a:xfrm>
        </p:spPr>
        <p:txBody>
          <a:bodyPr/>
          <a:lstStyle/>
          <a:p>
            <a:r>
              <a:rPr lang="en-US" altLang="en-US" sz="3200" dirty="0"/>
              <a:t>Basis of Estimate &amp; Resource-Loaded Schedules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9DA38-1F7F-2E42-B5FD-323D465795A8}"/>
              </a:ext>
            </a:extLst>
          </p:cNvPr>
          <p:cNvSpPr txBox="1"/>
          <p:nvPr/>
        </p:nvSpPr>
        <p:spPr>
          <a:xfrm>
            <a:off x="152399" y="703882"/>
            <a:ext cx="5381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Electronics: production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FELIX: ATLAS/</a:t>
            </a:r>
            <a:r>
              <a:rPr lang="en-US" sz="1200" dirty="0" err="1"/>
              <a:t>sPHENIX</a:t>
            </a:r>
            <a:r>
              <a:rPr lang="en-US" sz="1200" dirty="0"/>
              <a:t> production, LANL/LDRD  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RU services, cables:  ALICE/ITS production, LANL/LDRD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Power boards: ALICE/ITS production , LANL/LDRD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CAEN bulk PS:  Quotes from CAEN, ALICE/ITS production, LANL/LDRD </a:t>
            </a:r>
          </a:p>
          <a:p>
            <a:pPr marL="742950" lvl="1" indent="-285750">
              <a:buFontTx/>
              <a:buChar char="-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Mechanics &amp; Integration: design and production 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CYSS, End wheels, Service barrel: ALICE/ITS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Integrations: Recent experience at RHIC, HFT/STAR, FVTX/PHENIX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429DF-9CA9-874F-B08A-BCAE09271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0" y="3238221"/>
            <a:ext cx="6200879" cy="1593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D07F5-D4EC-3A46-8B5C-0D5DD06CB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692" y="684131"/>
            <a:ext cx="3006114" cy="200054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FE425A-5AF5-F54C-BE56-6449579C8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98"/>
          <a:stretch/>
        </p:blipFill>
        <p:spPr>
          <a:xfrm>
            <a:off x="4117291" y="2704430"/>
            <a:ext cx="5029200" cy="1446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1B4468-7A21-5A4C-A2A6-A4520EB7CF50}"/>
              </a:ext>
            </a:extLst>
          </p:cNvPr>
          <p:cNvSpPr txBox="1"/>
          <p:nvPr/>
        </p:nvSpPr>
        <p:spPr>
          <a:xfrm>
            <a:off x="5181600" y="262640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FELIX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FEFE2-FCE0-1943-876D-36D35531E2F1}"/>
              </a:ext>
            </a:extLst>
          </p:cNvPr>
          <p:cNvSpPr txBox="1"/>
          <p:nvPr/>
        </p:nvSpPr>
        <p:spPr>
          <a:xfrm>
            <a:off x="99960" y="3966433"/>
            <a:ext cx="18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Carbon Structures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806CF0-7EC5-7B4F-9C35-AB647A1E48CB}"/>
              </a:ext>
            </a:extLst>
          </p:cNvPr>
          <p:cNvSpPr txBox="1"/>
          <p:nvPr/>
        </p:nvSpPr>
        <p:spPr>
          <a:xfrm>
            <a:off x="7106749" y="725857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BoE Doc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BB1E74-783F-4948-92C7-D339C86CE47C}"/>
              </a:ext>
            </a:extLst>
          </p:cNvPr>
          <p:cNvSpPr/>
          <p:nvPr/>
        </p:nvSpPr>
        <p:spPr>
          <a:xfrm>
            <a:off x="8382000" y="2736253"/>
            <a:ext cx="381000" cy="17212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B63CAD-8A54-AF4C-80F5-2E3760CCCF2F}"/>
              </a:ext>
            </a:extLst>
          </p:cNvPr>
          <p:cNvSpPr/>
          <p:nvPr/>
        </p:nvSpPr>
        <p:spPr>
          <a:xfrm>
            <a:off x="8040496" y="2739013"/>
            <a:ext cx="381000" cy="17212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FD5989-B8D9-5E4D-B303-2D4B82B91408}"/>
              </a:ext>
            </a:extLst>
          </p:cNvPr>
          <p:cNvSpPr/>
          <p:nvPr/>
        </p:nvSpPr>
        <p:spPr>
          <a:xfrm>
            <a:off x="3505200" y="3486149"/>
            <a:ext cx="381000" cy="849615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04D374-21E9-8445-A93E-F8BE0654352F}"/>
              </a:ext>
            </a:extLst>
          </p:cNvPr>
          <p:cNvSpPr/>
          <p:nvPr/>
        </p:nvSpPr>
        <p:spPr>
          <a:xfrm>
            <a:off x="3196554" y="3486150"/>
            <a:ext cx="381000" cy="849615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B7254-A053-134B-AD94-EB1F75D943B3}"/>
              </a:ext>
            </a:extLst>
          </p:cNvPr>
          <p:cNvSpPr txBox="1"/>
          <p:nvPr/>
        </p:nvSpPr>
        <p:spPr>
          <a:xfrm>
            <a:off x="3069081" y="4299951"/>
            <a:ext cx="856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Labor, M&amp;S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ABDA0B-F8DC-DF47-B25A-002C1C3E19E7}"/>
              </a:ext>
            </a:extLst>
          </p:cNvPr>
          <p:cNvSpPr txBox="1"/>
          <p:nvPr/>
        </p:nvSpPr>
        <p:spPr>
          <a:xfrm>
            <a:off x="7983508" y="2856316"/>
            <a:ext cx="856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Labor, M&amp;S</a:t>
            </a:r>
            <a:endParaRPr lang="en-US" sz="16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1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1ACA-7D01-AB4B-A41D-FA7764A7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Resource Distribution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B8903C-EB45-EB43-B612-5C5322B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16F8B-BDB9-3A4D-BD8C-CE71E5F8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2F962-768F-534C-8E11-10297406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AEE83F-0181-6148-939F-9B07B2BF8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603158"/>
            <a:ext cx="8001794" cy="4266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0D1CD0-E6A4-9A4C-8190-0CB50164E6C2}"/>
              </a:ext>
            </a:extLst>
          </p:cNvPr>
          <p:cNvSpPr txBox="1"/>
          <p:nvPr/>
        </p:nvSpPr>
        <p:spPr>
          <a:xfrm>
            <a:off x="457200" y="158115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in P6</a:t>
            </a:r>
          </a:p>
        </p:txBody>
      </p:sp>
    </p:spTree>
    <p:extLst>
      <p:ext uri="{BB962C8B-B14F-4D97-AF65-F5344CB8AC3E}">
        <p14:creationId xmlns:p14="http://schemas.microsoft.com/office/powerpoint/2010/main" val="368133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7" y="78385"/>
            <a:ext cx="8229600" cy="426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46338" y="1273232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2971800" y="1579937"/>
            <a:ext cx="1068992" cy="341632"/>
            <a:chOff x="2000925" y="2079909"/>
            <a:chExt cx="1583687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2000925" y="2079909"/>
              <a:ext cx="1583687" cy="50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>
                  <a:solidFill>
                    <a:srgbClr val="92D050"/>
                  </a:solidFill>
                </a:rPr>
                <a:t>Stave &amp; RU production @CERN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4040620" y="3867150"/>
            <a:ext cx="759980" cy="279435"/>
            <a:chOff x="3123803" y="2638232"/>
            <a:chExt cx="1237804" cy="41397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123803" y="2638232"/>
              <a:ext cx="957528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07708" y="2049968"/>
            <a:ext cx="4079366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424733" y="2730291"/>
            <a:ext cx="994867" cy="279435"/>
            <a:chOff x="3543175" y="2667479"/>
            <a:chExt cx="7822091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774961" y="2711027"/>
              <a:ext cx="3571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3543175" y="2667479"/>
              <a:ext cx="7822091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&amp; </a:t>
              </a:r>
            </a:p>
            <a:p>
              <a:r>
                <a:rPr lang="en-US" sz="608" dirty="0"/>
                <a:t>global system design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BECA6-7D28-0343-B8B1-AC9B1F0C5005}"/>
              </a:ext>
            </a:extLst>
          </p:cNvPr>
          <p:cNvGrpSpPr/>
          <p:nvPr/>
        </p:nvGrpSpPr>
        <p:grpSpPr>
          <a:xfrm>
            <a:off x="3525114" y="2386719"/>
            <a:ext cx="637326" cy="349353"/>
            <a:chOff x="3379402" y="2245341"/>
            <a:chExt cx="559769" cy="34935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CA1D4B-C503-AE4E-BD8B-54AB3BF531C7}"/>
                </a:ext>
              </a:extLst>
            </p:cNvPr>
            <p:cNvGrpSpPr/>
            <p:nvPr/>
          </p:nvGrpSpPr>
          <p:grpSpPr>
            <a:xfrm>
              <a:off x="3379402" y="2245341"/>
              <a:ext cx="559769" cy="185885"/>
              <a:chOff x="3739858" y="2680828"/>
              <a:chExt cx="1055708" cy="27538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AF9D36F-93E9-E846-AFEE-796B88F54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9545" y="2694875"/>
                <a:ext cx="7509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1EE598-D94F-D846-AAC0-2A53BD93AA2A}"/>
                  </a:ext>
                </a:extLst>
              </p:cNvPr>
              <p:cNvSpPr txBox="1"/>
              <p:nvPr/>
            </p:nvSpPr>
            <p:spPr>
              <a:xfrm>
                <a:off x="3739858" y="2680828"/>
                <a:ext cx="1055708" cy="275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8" dirty="0"/>
                  <a:t>End Wheels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46488B-1DBB-234F-81F3-41B9C66DF77E}"/>
                </a:ext>
              </a:extLst>
            </p:cNvPr>
            <p:cNvGrpSpPr/>
            <p:nvPr/>
          </p:nvGrpSpPr>
          <p:grpSpPr>
            <a:xfrm>
              <a:off x="3382461" y="2408809"/>
              <a:ext cx="365584" cy="185885"/>
              <a:chOff x="3759417" y="2679115"/>
              <a:chExt cx="1468889" cy="27538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433B74A-C47F-5948-A5B6-681930CC1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7772" y="2703054"/>
                <a:ext cx="10236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7BF6FD-6120-1C4D-A168-1240E1AA35B2}"/>
                  </a:ext>
                </a:extLst>
              </p:cNvPr>
              <p:cNvSpPr txBox="1"/>
              <p:nvPr/>
            </p:nvSpPr>
            <p:spPr>
              <a:xfrm>
                <a:off x="3759417" y="2679115"/>
                <a:ext cx="1468889" cy="27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8" dirty="0"/>
                  <a:t>CYSS</a:t>
                </a:r>
                <a:endParaRPr lang="en-US" sz="810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419601" y="3259341"/>
            <a:ext cx="1005906" cy="158774"/>
            <a:chOff x="3297251" y="2653964"/>
            <a:chExt cx="910031" cy="27538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297251" y="2653964"/>
              <a:ext cx="910031" cy="275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4504682" y="3449984"/>
            <a:ext cx="1041074" cy="185885"/>
            <a:chOff x="3307466" y="2672819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307466" y="2672819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4977449" y="3270271"/>
            <a:ext cx="881498" cy="310854"/>
            <a:chOff x="4135029" y="4197743"/>
            <a:chExt cx="1305927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1192639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6/15 Half barrels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4634647" y="4171950"/>
            <a:ext cx="1720434" cy="279436"/>
            <a:chOff x="3127761" y="2793251"/>
            <a:chExt cx="1860212" cy="413976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823903"/>
              <a:ext cx="13136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27761" y="2793251"/>
              <a:ext cx="1860212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b="1" dirty="0"/>
                <a:t>Pre-installation commissioning @BNL </a:t>
              </a:r>
            </a:p>
            <a:p>
              <a:r>
                <a:rPr lang="en-US" sz="608" b="1" dirty="0"/>
                <a:t> 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096419" y="3518500"/>
            <a:ext cx="1189274" cy="310854"/>
            <a:chOff x="4135029" y="4197743"/>
            <a:chExt cx="1761894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648606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8/25 Installed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Ready for commissioning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324600" y="4110272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7297663" y="154565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6373086" y="1537494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5486390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4569944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657600" y="152697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2751292" y="1523549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846338" y="1518366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1846339" y="4412402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852819" y="3452408"/>
            <a:ext cx="721672" cy="185885"/>
            <a:chOff x="1360242" y="2030293"/>
            <a:chExt cx="1230206" cy="275384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360242" y="2030293"/>
              <a:ext cx="1230206" cy="275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201784" y="3028950"/>
            <a:ext cx="2066874" cy="216981"/>
            <a:chOff x="1921726" y="2690395"/>
            <a:chExt cx="8823056" cy="132399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2552271" y="2711027"/>
              <a:ext cx="71853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1921726" y="2690395"/>
              <a:ext cx="8823056" cy="1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Stave testing, half-barrel assembly @LBNL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798079" y="972447"/>
            <a:ext cx="32375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         CD1/3a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315678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906258" y="1971504"/>
            <a:ext cx="855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MVTX</a:t>
            </a:r>
            <a:endParaRPr lang="en-US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355081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123931" y="1073840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423109" y="986590"/>
            <a:ext cx="112068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25344" y="971277"/>
            <a:ext cx="10420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62641A-35F3-C240-8B37-4B25E8BCADF3}"/>
              </a:ext>
            </a:extLst>
          </p:cNvPr>
          <p:cNvGrpSpPr/>
          <p:nvPr/>
        </p:nvGrpSpPr>
        <p:grpSpPr>
          <a:xfrm>
            <a:off x="2235893" y="2244301"/>
            <a:ext cx="1453868" cy="201594"/>
            <a:chOff x="2511914" y="2599337"/>
            <a:chExt cx="1188764" cy="20159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>
              <a:cxnSpLocks/>
            </p:cNvCxnSpPr>
            <p:nvPr/>
          </p:nvCxnSpPr>
          <p:spPr>
            <a:xfrm>
              <a:off x="2569294" y="2628040"/>
              <a:ext cx="10780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2511914" y="2599337"/>
              <a:ext cx="1188764" cy="20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10" dirty="0"/>
                <a:t>Detector  &amp; 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3276599" y="3658561"/>
            <a:ext cx="1505627" cy="201594"/>
            <a:chOff x="4113586" y="5163990"/>
            <a:chExt cx="1187799" cy="29865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113586" y="5163990"/>
              <a:ext cx="998149" cy="29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 err="1"/>
                <a:t>sPHENIX</a:t>
              </a:r>
              <a:r>
                <a:rPr lang="en-US" sz="710" dirty="0"/>
                <a:t> interface &amp; global support design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4373488" y="2723115"/>
            <a:ext cx="849913" cy="310854"/>
            <a:chOff x="3863513" y="5155973"/>
            <a:chExt cx="2683273" cy="460521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6" y="5204332"/>
              <a:ext cx="14777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863513" y="5155973"/>
              <a:ext cx="2683273" cy="460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SB &amp; global mech </a:t>
              </a:r>
            </a:p>
            <a:p>
              <a:r>
                <a:rPr lang="en-US" sz="710" dirty="0"/>
                <a:t>sys production 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15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A7B411-4EAE-8E4B-89DE-89AAAD40CF70}"/>
              </a:ext>
            </a:extLst>
          </p:cNvPr>
          <p:cNvCxnSpPr/>
          <p:nvPr/>
        </p:nvCxnSpPr>
        <p:spPr>
          <a:xfrm>
            <a:off x="3001075" y="1518365"/>
            <a:ext cx="0" cy="2882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86CA1C-6C58-F144-A103-2B83C11C2683}"/>
              </a:ext>
            </a:extLst>
          </p:cNvPr>
          <p:cNvSpPr txBox="1"/>
          <p:nvPr/>
        </p:nvSpPr>
        <p:spPr>
          <a:xfrm>
            <a:off x="2667351" y="443546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704604-D9FE-A14C-8514-58F7A9995750}"/>
              </a:ext>
            </a:extLst>
          </p:cNvPr>
          <p:cNvGrpSpPr/>
          <p:nvPr/>
        </p:nvGrpSpPr>
        <p:grpSpPr>
          <a:xfrm>
            <a:off x="5441025" y="3892521"/>
            <a:ext cx="883575" cy="279435"/>
            <a:chOff x="3241137" y="2704005"/>
            <a:chExt cx="927632" cy="413979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DFB1350-ADCA-CA4A-9C33-115E3F239842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0C0010-2690-BE43-BAA8-6EC20CD96CD5}"/>
                </a:ext>
              </a:extLst>
            </p:cNvPr>
            <p:cNvSpPr txBox="1"/>
            <p:nvPr/>
          </p:nvSpPr>
          <p:spPr>
            <a:xfrm>
              <a:off x="3241137" y="2704005"/>
              <a:ext cx="927632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Full detector </a:t>
              </a:r>
            </a:p>
            <a:p>
              <a:r>
                <a:rPr lang="en-US" sz="608" dirty="0"/>
                <a:t>system test @BNL Lab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F592ECE-B18A-2C4E-993E-39A588FED9AD}"/>
              </a:ext>
            </a:extLst>
          </p:cNvPr>
          <p:cNvGrpSpPr/>
          <p:nvPr/>
        </p:nvGrpSpPr>
        <p:grpSpPr>
          <a:xfrm>
            <a:off x="5137713" y="3587715"/>
            <a:ext cx="729687" cy="279435"/>
            <a:chOff x="3267643" y="2659113"/>
            <a:chExt cx="736933" cy="41397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418CB05-EEC7-E947-A7FD-600EF4CD7075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B3AAFEB-6E10-9743-9B98-29ACEB762F9A}"/>
                </a:ext>
              </a:extLst>
            </p:cNvPr>
            <p:cNvSpPr txBox="1"/>
            <p:nvPr/>
          </p:nvSpPr>
          <p:spPr>
            <a:xfrm>
              <a:off x="3267643" y="2659113"/>
              <a:ext cx="736933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cooling  &amp; safety </a:t>
              </a:r>
            </a:p>
            <a:p>
              <a:r>
                <a:rPr lang="en-US" sz="608" dirty="0"/>
                <a:t>system @BNL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5AA292-1712-454E-8275-59A8D45DF2BF}"/>
              </a:ext>
            </a:extLst>
          </p:cNvPr>
          <p:cNvGrpSpPr/>
          <p:nvPr/>
        </p:nvGrpSpPr>
        <p:grpSpPr>
          <a:xfrm>
            <a:off x="3121246" y="1885950"/>
            <a:ext cx="688754" cy="201594"/>
            <a:chOff x="4135029" y="4238906"/>
            <a:chExt cx="1020372" cy="298657"/>
          </a:xfrm>
        </p:grpSpPr>
        <p:sp>
          <p:nvSpPr>
            <p:cNvPr id="96" name="5-Point Star 95">
              <a:extLst>
                <a:ext uri="{FF2B5EF4-FFF2-40B4-BE49-F238E27FC236}">
                  <a16:creationId xmlns:a16="http://schemas.microsoft.com/office/drawing/2014/main" id="{6D71393B-ADE9-1F41-B3CE-C36A253CA97A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CEF686-D58D-724D-A595-3FF3A7CC7899}"/>
                </a:ext>
              </a:extLst>
            </p:cNvPr>
            <p:cNvSpPr txBox="1"/>
            <p:nvPr/>
          </p:nvSpPr>
          <p:spPr>
            <a:xfrm>
              <a:off x="4176504" y="4238906"/>
              <a:ext cx="978897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Construction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A7D4C3-835A-CC46-B157-19FBA4459C42}"/>
              </a:ext>
            </a:extLst>
          </p:cNvPr>
          <p:cNvGrpSpPr/>
          <p:nvPr/>
        </p:nvGrpSpPr>
        <p:grpSpPr>
          <a:xfrm>
            <a:off x="4450256" y="2190749"/>
            <a:ext cx="644793" cy="310854"/>
            <a:chOff x="4135029" y="4168475"/>
            <a:chExt cx="955235" cy="676845"/>
          </a:xfrm>
        </p:grpSpPr>
        <p:sp>
          <p:nvSpPr>
            <p:cNvPr id="100" name="5-Point Star 99">
              <a:extLst>
                <a:ext uri="{FF2B5EF4-FFF2-40B4-BE49-F238E27FC236}">
                  <a16:creationId xmlns:a16="http://schemas.microsoft.com/office/drawing/2014/main" id="{5CCF7751-49D4-754B-89C3-A437A3BEB8D8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55A7CEE-DADC-4447-86BD-0643BC0FCCEC}"/>
                </a:ext>
              </a:extLst>
            </p:cNvPr>
            <p:cNvSpPr txBox="1"/>
            <p:nvPr/>
          </p:nvSpPr>
          <p:spPr>
            <a:xfrm>
              <a:off x="4189745" y="4168475"/>
              <a:ext cx="900519" cy="676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MVTX final 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review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34C866-4D1E-914A-9CB4-36CF25836B19}"/>
              </a:ext>
            </a:extLst>
          </p:cNvPr>
          <p:cNvSpPr txBox="1"/>
          <p:nvPr/>
        </p:nvSpPr>
        <p:spPr>
          <a:xfrm>
            <a:off x="808012" y="1498823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92D050"/>
                </a:solidFill>
              </a:rPr>
              <a:t>Generic R&amp;D </a:t>
            </a:r>
          </a:p>
          <a:p>
            <a:r>
              <a:rPr lang="en-US" sz="1000" b="1" dirty="0">
                <a:solidFill>
                  <a:srgbClr val="92D050"/>
                </a:solidFill>
              </a:rPr>
              <a:t>Sensors for RHIC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D368F10-AEEF-6B4D-BC8B-50E0083B71DB}"/>
              </a:ext>
            </a:extLst>
          </p:cNvPr>
          <p:cNvGrpSpPr/>
          <p:nvPr/>
        </p:nvGrpSpPr>
        <p:grpSpPr>
          <a:xfrm>
            <a:off x="5715000" y="3450804"/>
            <a:ext cx="614271" cy="187746"/>
            <a:chOff x="2896945" y="2432884"/>
            <a:chExt cx="1407417" cy="278143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CB5A936-0431-2A41-87DC-E2F1454D378E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AB2C665-19FE-B149-BEDA-B8981C138EFB}"/>
                </a:ext>
              </a:extLst>
            </p:cNvPr>
            <p:cNvSpPr txBox="1"/>
            <p:nvPr/>
          </p:nvSpPr>
          <p:spPr>
            <a:xfrm>
              <a:off x="2896945" y="2432884"/>
              <a:ext cx="1407417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IR installation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E91C1DA-FBC4-7B4D-95FD-AA32680A0C65}"/>
              </a:ext>
            </a:extLst>
          </p:cNvPr>
          <p:cNvSpPr txBox="1"/>
          <p:nvPr/>
        </p:nvSpPr>
        <p:spPr>
          <a:xfrm>
            <a:off x="114375" y="2351852"/>
            <a:ext cx="172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Feb. 2019, in P6</a:t>
            </a:r>
          </a:p>
        </p:txBody>
      </p:sp>
    </p:spTree>
    <p:extLst>
      <p:ext uri="{BB962C8B-B14F-4D97-AF65-F5344CB8AC3E}">
        <p14:creationId xmlns:p14="http://schemas.microsoft.com/office/powerpoint/2010/main" val="2119819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8CF74E-55EF-C945-AA93-8646BF882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42950"/>
            <a:ext cx="6172200" cy="4038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Full readout chain demonstrated through LANL LDRD</a:t>
            </a:r>
          </a:p>
          <a:p>
            <a:pPr lvl="1"/>
            <a:r>
              <a:rPr lang="en-US" b="0" dirty="0"/>
              <a:t>Successful </a:t>
            </a:r>
            <a:r>
              <a:rPr lang="en-US" b="0" dirty="0" err="1"/>
              <a:t>Fermilab</a:t>
            </a:r>
            <a:r>
              <a:rPr lang="en-US" b="0" dirty="0"/>
              <a:t> Test Beam run in 2018</a:t>
            </a:r>
          </a:p>
          <a:p>
            <a:pPr lvl="1"/>
            <a:endParaRPr lang="en-US" b="0" dirty="0"/>
          </a:p>
          <a:p>
            <a:r>
              <a:rPr lang="en-US" dirty="0"/>
              <a:t>Modified stave certified through LANL LDRD</a:t>
            </a:r>
          </a:p>
          <a:p>
            <a:pPr lvl="1"/>
            <a:r>
              <a:rPr lang="en-US" b="0" dirty="0"/>
              <a:t>Successfully tested at CERN</a:t>
            </a:r>
          </a:p>
          <a:p>
            <a:pPr lvl="1"/>
            <a:r>
              <a:rPr lang="en-US" b="0" dirty="0"/>
              <a:t>Radiation hardness verified at CERN </a:t>
            </a:r>
          </a:p>
          <a:p>
            <a:pPr lvl="1"/>
            <a:endParaRPr lang="en-US" b="0" dirty="0"/>
          </a:p>
          <a:p>
            <a:r>
              <a:rPr lang="en-US" dirty="0"/>
              <a:t>Mechanical system integration MVTX+INTT</a:t>
            </a:r>
          </a:p>
          <a:p>
            <a:pPr lvl="1"/>
            <a:r>
              <a:rPr lang="en-US" b="0" dirty="0" err="1"/>
              <a:t>sPHENIX</a:t>
            </a:r>
            <a:r>
              <a:rPr lang="en-US" b="0" dirty="0"/>
              <a:t> tracking optimized with 2-layer INTT configuration</a:t>
            </a:r>
          </a:p>
          <a:p>
            <a:pPr lvl="1"/>
            <a:r>
              <a:rPr lang="en-US" b="0" dirty="0"/>
              <a:t>Mechanical design being updated and 3-D mockup demonstrated</a:t>
            </a:r>
          </a:p>
          <a:p>
            <a:pPr lvl="1"/>
            <a:endParaRPr lang="en-US" b="0" dirty="0"/>
          </a:p>
          <a:p>
            <a:r>
              <a:rPr lang="en-US" dirty="0"/>
              <a:t>Readout cables </a:t>
            </a:r>
          </a:p>
          <a:p>
            <a:pPr lvl="1"/>
            <a:r>
              <a:rPr lang="en-US" b="0" dirty="0"/>
              <a:t>BNL approved the use of </a:t>
            </a:r>
            <a:r>
              <a:rPr lang="en-US" b="0" dirty="0" err="1"/>
              <a:t>SamTec</a:t>
            </a:r>
            <a:r>
              <a:rPr lang="en-US" b="0" dirty="0"/>
              <a:t> non-Halogen-free cables </a:t>
            </a:r>
          </a:p>
          <a:p>
            <a:pPr lvl="2"/>
            <a:r>
              <a:rPr lang="en-US" b="0" dirty="0"/>
              <a:t>Electrically better &amp; mechanically compact</a:t>
            </a:r>
          </a:p>
          <a:p>
            <a:pPr lvl="2"/>
            <a:r>
              <a:rPr lang="en-US" b="0" dirty="0"/>
              <a:t>ALICE confirmed performance with 8m long Halogen-free cables </a:t>
            </a:r>
          </a:p>
          <a:p>
            <a:pPr lvl="2"/>
            <a:r>
              <a:rPr lang="en-US" b="0" dirty="0"/>
              <a:t>For MVTX, ~10m very likely work (30AWG/</a:t>
            </a:r>
            <a:r>
              <a:rPr lang="en-US" b="0" dirty="0" err="1"/>
              <a:t>sPHENIX</a:t>
            </a:r>
            <a:r>
              <a:rPr lang="en-US" b="0" dirty="0"/>
              <a:t> vs 32AWG/ALICE)</a:t>
            </a:r>
          </a:p>
          <a:p>
            <a:pPr lvl="1"/>
            <a:r>
              <a:rPr lang="en-US" b="0" dirty="0"/>
              <a:t>Samples (6.5 ~ 11.5m long) ordered for R&amp;D test at LANL</a:t>
            </a:r>
          </a:p>
          <a:p>
            <a:pPr lvl="2"/>
            <a:r>
              <a:rPr lang="en-US" b="0" dirty="0"/>
              <a:t>To be tested in coming months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7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62D54BDC-1326-8044-8AF9-4B5F87DDD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717910" y="1578241"/>
            <a:ext cx="4019549" cy="265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A0DBB-8DF5-6E4A-A1E8-FC7F40F30240}"/>
              </a:ext>
            </a:extLst>
          </p:cNvPr>
          <p:cNvSpPr txBox="1"/>
          <p:nvPr/>
        </p:nvSpPr>
        <p:spPr>
          <a:xfrm>
            <a:off x="6376086" y="1031724"/>
            <a:ext cx="1569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ALICE/ITS:</a:t>
            </a:r>
          </a:p>
          <a:p>
            <a:r>
              <a:rPr lang="en-US" dirty="0">
                <a:solidFill>
                  <a:srgbClr val="FFFF00"/>
                </a:solidFill>
              </a:rPr>
              <a:t>Halogen-free</a:t>
            </a:r>
          </a:p>
          <a:p>
            <a:r>
              <a:rPr lang="en-US" dirty="0">
                <a:solidFill>
                  <a:srgbClr val="FFFF00"/>
                </a:solidFill>
              </a:rPr>
              <a:t>readout cables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9C3BA-3BEC-8142-86FB-0EFB20AC6D75}"/>
              </a:ext>
            </a:extLst>
          </p:cNvPr>
          <p:cNvSpPr txBox="1"/>
          <p:nvPr/>
        </p:nvSpPr>
        <p:spPr>
          <a:xfrm>
            <a:off x="7027051" y="4238192"/>
            <a:ext cx="20499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BNL approved:</a:t>
            </a:r>
          </a:p>
          <a:p>
            <a:r>
              <a:rPr lang="en-US" sz="1400" dirty="0">
                <a:solidFill>
                  <a:srgbClr val="0432FF"/>
                </a:solidFill>
              </a:rPr>
              <a:t>Non-Halogen-free </a:t>
            </a:r>
          </a:p>
          <a:p>
            <a:r>
              <a:rPr lang="en-US" sz="1400" dirty="0">
                <a:solidFill>
                  <a:srgbClr val="0432FF"/>
                </a:solidFill>
              </a:rPr>
              <a:t>cables for MVTX/</a:t>
            </a:r>
            <a:r>
              <a:rPr lang="en-US" sz="1400" dirty="0" err="1">
                <a:solidFill>
                  <a:srgbClr val="0432FF"/>
                </a:solidFill>
              </a:rPr>
              <a:t>sPHENIX</a:t>
            </a:r>
            <a:endParaRPr lang="en-US" sz="1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03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070" y="48097"/>
            <a:ext cx="8481060" cy="548819"/>
          </a:xfrm>
        </p:spPr>
        <p:txBody>
          <a:bodyPr>
            <a:noAutofit/>
          </a:bodyPr>
          <a:lstStyle/>
          <a:p>
            <a:r>
              <a:rPr lang="en-US" sz="3000" dirty="0"/>
              <a:t>MVTX Full Readout Chain Demonstrated (3/2018)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218366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5867401" y="3300334"/>
            <a:ext cx="2685114" cy="1275006"/>
            <a:chOff x="1022537" y="790670"/>
            <a:chExt cx="3917067" cy="13600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251646" cy="295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513861" cy="361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67233" cy="49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2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35" y="1036411"/>
            <a:ext cx="1482913" cy="141729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6066631" y="2472136"/>
            <a:ext cx="269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- Tracking spatial resolution:  &lt;5 um</a:t>
            </a:r>
          </a:p>
          <a:p>
            <a:r>
              <a:rPr lang="en-US" sz="1200" b="1" dirty="0"/>
              <a:t>- Hit efficiency: &gt; 99.5% 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10" y="2966294"/>
            <a:ext cx="5487353" cy="16469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309510" y="670538"/>
            <a:ext cx="5385987" cy="2097438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329014" y="1186068"/>
            <a:ext cx="78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800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2351190" y="2583310"/>
            <a:ext cx="354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3962400" y="3181350"/>
            <a:ext cx="457200" cy="1219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32F6F71-5DB5-5B4B-8075-3B10BF6C9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4" t="6761" r="4469" b="2257"/>
          <a:stretch/>
        </p:blipFill>
        <p:spPr>
          <a:xfrm>
            <a:off x="7665504" y="1139510"/>
            <a:ext cx="1421662" cy="1311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04EED-57CC-C94B-B1C5-A49C8EFD367E}"/>
              </a:ext>
            </a:extLst>
          </p:cNvPr>
          <p:cNvSpPr txBox="1"/>
          <p:nvPr/>
        </p:nvSpPr>
        <p:spPr>
          <a:xfrm>
            <a:off x="508978" y="392513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Sho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EF0F1-9B15-C143-91B9-BD27C4472953}"/>
              </a:ext>
            </a:extLst>
          </p:cNvPr>
          <p:cNvSpPr txBox="1"/>
          <p:nvPr/>
        </p:nvSpPr>
        <p:spPr>
          <a:xfrm>
            <a:off x="1089098" y="3913620"/>
            <a:ext cx="111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Darren &amp; </a:t>
            </a:r>
          </a:p>
          <a:p>
            <a:r>
              <a:rPr lang="en-US" dirty="0" err="1">
                <a:highlight>
                  <a:srgbClr val="FFFF00"/>
                </a:highlight>
              </a:rPr>
              <a:t>Sanghoon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736D4-4AF8-9545-9332-055700608E1C}"/>
              </a:ext>
            </a:extLst>
          </p:cNvPr>
          <p:cNvSpPr txBox="1"/>
          <p:nvPr/>
        </p:nvSpPr>
        <p:spPr>
          <a:xfrm>
            <a:off x="2631263" y="3913620"/>
            <a:ext cx="58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Alex</a:t>
            </a:r>
          </a:p>
        </p:txBody>
      </p:sp>
    </p:spTree>
    <p:extLst>
      <p:ext uri="{BB962C8B-B14F-4D97-AF65-F5344CB8AC3E}">
        <p14:creationId xmlns:p14="http://schemas.microsoft.com/office/powerpoint/2010/main" val="363469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3D90-5ED1-F349-8301-349156DE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79" y="-10774"/>
            <a:ext cx="7886700" cy="66507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Confirmed HIC with Extended 40(60)cm Power FPC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FEF3-3258-D049-AFED-293CB0C9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63" y="722369"/>
            <a:ext cx="6666493" cy="1192655"/>
          </a:xfrm>
        </p:spPr>
        <p:txBody>
          <a:bodyPr>
            <a:normAutofit/>
          </a:bodyPr>
          <a:lstStyle/>
          <a:p>
            <a:r>
              <a:rPr lang="en-US" dirty="0"/>
              <a:t>Built and tested two HICs at CERN in 9/2018</a:t>
            </a:r>
          </a:p>
          <a:p>
            <a:pPr lvl="1"/>
            <a:r>
              <a:rPr lang="en-US" dirty="0"/>
              <a:t>No change in sensor performance (noise, threshold) observed, as expected;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1" descr="page5image1257884928">
            <a:extLst>
              <a:ext uri="{FF2B5EF4-FFF2-40B4-BE49-F238E27FC236}">
                <a16:creationId xmlns:a16="http://schemas.microsoft.com/office/drawing/2014/main" id="{9CD5805F-332B-B741-8DE0-E09B6832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2525" y="1178140"/>
            <a:ext cx="2335646" cy="28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6FDD81-32C3-304B-BFAE-E14F27355BA6}"/>
              </a:ext>
            </a:extLst>
          </p:cNvPr>
          <p:cNvGrpSpPr/>
          <p:nvPr/>
        </p:nvGrpSpPr>
        <p:grpSpPr>
          <a:xfrm>
            <a:off x="141863" y="1915024"/>
            <a:ext cx="6537514" cy="2129483"/>
            <a:chOff x="228798" y="2226365"/>
            <a:chExt cx="8716685" cy="2839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57F18F-14AD-6B4D-B24C-6652EC11ECDB}"/>
                </a:ext>
              </a:extLst>
            </p:cNvPr>
            <p:cNvGrpSpPr/>
            <p:nvPr/>
          </p:nvGrpSpPr>
          <p:grpSpPr>
            <a:xfrm>
              <a:off x="228798" y="2226365"/>
              <a:ext cx="8716685" cy="2839311"/>
              <a:chOff x="228798" y="2226365"/>
              <a:chExt cx="8716685" cy="2839311"/>
            </a:xfrm>
          </p:grpSpPr>
          <p:pic>
            <p:nvPicPr>
              <p:cNvPr id="1025" name="Picture 1" descr="page5image1361016112">
                <a:extLst>
                  <a:ext uri="{FF2B5EF4-FFF2-40B4-BE49-F238E27FC236}">
                    <a16:creationId xmlns:a16="http://schemas.microsoft.com/office/drawing/2014/main" id="{E84D66DE-FE65-E447-A831-E32A67CCF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798" y="2226365"/>
                <a:ext cx="8716685" cy="2839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F48A78-0FEE-1447-820A-365D5E4376EB}"/>
                  </a:ext>
                </a:extLst>
              </p:cNvPr>
              <p:cNvSpPr txBox="1"/>
              <p:nvPr/>
            </p:nvSpPr>
            <p:spPr>
              <a:xfrm>
                <a:off x="1169577" y="3452157"/>
                <a:ext cx="276186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60cm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AAECB5-FABC-3348-AE31-466D96D44301}"/>
                  </a:ext>
                </a:extLst>
              </p:cNvPr>
              <p:cNvSpPr txBox="1"/>
              <p:nvPr/>
            </p:nvSpPr>
            <p:spPr>
              <a:xfrm>
                <a:off x="3126633" y="2602222"/>
                <a:ext cx="276186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40cm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B7C55-0AF8-484B-9433-AD94E48B7505}"/>
                </a:ext>
              </a:extLst>
            </p:cNvPr>
            <p:cNvSpPr txBox="1"/>
            <p:nvPr/>
          </p:nvSpPr>
          <p:spPr>
            <a:xfrm>
              <a:off x="4887075" y="4246963"/>
              <a:ext cx="299056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ALICE: 15cm PWR FPC</a:t>
              </a:r>
              <a:endParaRPr lang="en-US" sz="105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710C7C-1842-9B45-8E84-C3F9FB4530B2}"/>
              </a:ext>
            </a:extLst>
          </p:cNvPr>
          <p:cNvSpPr txBox="1"/>
          <p:nvPr/>
        </p:nvSpPr>
        <p:spPr>
          <a:xfrm>
            <a:off x="536862" y="4266463"/>
            <a:ext cx="816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Followed identical ALICE IB QA test procedure, with a 8m </a:t>
            </a:r>
            <a:r>
              <a:rPr lang="en-US" dirty="0" err="1"/>
              <a:t>SamTec</a:t>
            </a:r>
            <a:r>
              <a:rPr lang="en-US" dirty="0"/>
              <a:t> cable!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8A9E75-0251-AD47-B80F-0A0860D8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1AFFFA-BBFF-E14C-BB6A-17B04CC2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753A77-F9D3-2B48-BD86-1D3B3843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66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AD04-321C-F644-A78C-4BB28161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7444"/>
            <a:ext cx="8818874" cy="466906"/>
          </a:xfrm>
        </p:spPr>
        <p:txBody>
          <a:bodyPr>
            <a:noAutofit/>
          </a:bodyPr>
          <a:lstStyle/>
          <a:p>
            <a:r>
              <a:rPr lang="en-US" sz="3600" dirty="0"/>
              <a:t>Sensor Irradiation Test – OK at 2.7MRad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EE733-7EEF-534A-B792-D5B22587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8" y="1011666"/>
            <a:ext cx="4729789" cy="11820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Continuous effort by ALICE (@NPI, Czech)</a:t>
            </a:r>
          </a:p>
          <a:p>
            <a:r>
              <a:rPr lang="en-US" dirty="0"/>
              <a:t>BNL Director’s review recommendation: </a:t>
            </a:r>
          </a:p>
          <a:p>
            <a:pPr marL="0" indent="0">
              <a:buNone/>
            </a:pPr>
            <a:r>
              <a:rPr lang="en-US" dirty="0"/>
              <a:t>      - </a:t>
            </a:r>
            <a:r>
              <a:rPr lang="en-US" b="1" dirty="0"/>
              <a:t>Test sensors up to 1MRad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4B687-E876-9F45-AD70-03C4A9C8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44"/>
          <a:stretch/>
        </p:blipFill>
        <p:spPr>
          <a:xfrm>
            <a:off x="4605370" y="659877"/>
            <a:ext cx="4471821" cy="4257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9FFD5-7CE0-E241-8C6A-0054E522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8" y="2869721"/>
            <a:ext cx="4538630" cy="1943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F6FEF-E33D-0441-A1E0-8777C84327EA}"/>
              </a:ext>
            </a:extLst>
          </p:cNvPr>
          <p:cNvSpPr txBox="1"/>
          <p:nvPr/>
        </p:nvSpPr>
        <p:spPr>
          <a:xfrm>
            <a:off x="274401" y="2308633"/>
            <a:ext cx="3720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99FF"/>
                </a:solidFill>
              </a:rPr>
              <a:t>ALICE/ITS report: 2.7 </a:t>
            </a:r>
            <a:r>
              <a:rPr lang="en-US" b="1" dirty="0" err="1">
                <a:solidFill>
                  <a:srgbClr val="3399FF"/>
                </a:solidFill>
              </a:rPr>
              <a:t>MRad</a:t>
            </a:r>
            <a:endParaRPr lang="en-US" b="1" dirty="0">
              <a:solidFill>
                <a:srgbClr val="3399FF"/>
              </a:solidFill>
            </a:endParaRPr>
          </a:p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/event/758048/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21DFE-DA39-FE4E-8063-383809E3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27B14-A3C7-ED4C-848D-3BC2F3F4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9EBD7-2B7C-2C4F-96DB-81BEFFB2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A65135-E14B-BB49-8213-B4407B210DDF}"/>
              </a:ext>
            </a:extLst>
          </p:cNvPr>
          <p:cNvSpPr txBox="1"/>
          <p:nvPr/>
        </p:nvSpPr>
        <p:spPr>
          <a:xfrm>
            <a:off x="5867400" y="2549672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</a:rPr>
              <a:t>Operation </a:t>
            </a:r>
          </a:p>
          <a:p>
            <a:r>
              <a:rPr lang="en-US" sz="1200" b="1" dirty="0">
                <a:solidFill>
                  <a:srgbClr val="0432FF"/>
                </a:solidFill>
              </a:rPr>
              <a:t>Region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3C44B7-DB67-9A47-8EC5-914B5EBF2847}"/>
              </a:ext>
            </a:extLst>
          </p:cNvPr>
          <p:cNvCxnSpPr/>
          <p:nvPr/>
        </p:nvCxnSpPr>
        <p:spPr>
          <a:xfrm>
            <a:off x="6705600" y="2228302"/>
            <a:ext cx="0" cy="1486448"/>
          </a:xfrm>
          <a:prstGeom prst="line">
            <a:avLst/>
          </a:prstGeom>
          <a:ln w="222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663D6C-3550-AA4B-9CE3-772B8546964C}"/>
              </a:ext>
            </a:extLst>
          </p:cNvPr>
          <p:cNvCxnSpPr/>
          <p:nvPr/>
        </p:nvCxnSpPr>
        <p:spPr>
          <a:xfrm>
            <a:off x="5791200" y="2228302"/>
            <a:ext cx="0" cy="1486448"/>
          </a:xfrm>
          <a:prstGeom prst="line">
            <a:avLst/>
          </a:prstGeom>
          <a:ln w="222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92BBD5-4228-E742-988B-440F54C188F0}"/>
              </a:ext>
            </a:extLst>
          </p:cNvPr>
          <p:cNvCxnSpPr/>
          <p:nvPr/>
        </p:nvCxnSpPr>
        <p:spPr>
          <a:xfrm>
            <a:off x="5867400" y="3028950"/>
            <a:ext cx="762000" cy="0"/>
          </a:xfrm>
          <a:prstGeom prst="straightConnector1">
            <a:avLst/>
          </a:prstGeom>
          <a:ln w="15875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191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31" y="0"/>
            <a:ext cx="7404354" cy="56554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13" y="982064"/>
            <a:ext cx="4691808" cy="3553205"/>
          </a:xfrm>
        </p:spPr>
        <p:txBody>
          <a:bodyPr>
            <a:normAutofit/>
          </a:bodyPr>
          <a:lstStyle/>
          <a:p>
            <a:r>
              <a:rPr lang="en-US" dirty="0"/>
              <a:t>MVTX science &amp; technology</a:t>
            </a:r>
          </a:p>
          <a:p>
            <a:r>
              <a:rPr lang="en-US" dirty="0"/>
              <a:t>MVTX scope</a:t>
            </a:r>
          </a:p>
          <a:p>
            <a:r>
              <a:rPr lang="en-US" dirty="0"/>
              <a:t>Cost &amp; schedule</a:t>
            </a:r>
          </a:p>
          <a:p>
            <a:r>
              <a:rPr lang="en-US" dirty="0"/>
              <a:t>Status &amp; highlights</a:t>
            </a:r>
          </a:p>
          <a:p>
            <a:r>
              <a:rPr lang="en-US" dirty="0"/>
              <a:t>Issues and concerns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5269903" y="636919"/>
            <a:ext cx="3606999" cy="4144631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2508056" cy="493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200" dirty="0">
                  <a:solidFill>
                    <a:srgbClr val="FFFF00"/>
                  </a:solidFill>
                </a:rPr>
                <a:t>https://</a:t>
              </a:r>
              <a:r>
                <a:rPr lang="en-US" sz="12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2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481D0C8-7848-7A45-AE4C-37932EA2B98B}"/>
              </a:ext>
            </a:extLst>
          </p:cNvPr>
          <p:cNvSpPr txBox="1"/>
          <p:nvPr/>
        </p:nvSpPr>
        <p:spPr>
          <a:xfrm>
            <a:off x="34047" y="3771603"/>
            <a:ext cx="5235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MVTX: </a:t>
            </a:r>
          </a:p>
          <a:p>
            <a:r>
              <a:rPr lang="en-US" b="1" dirty="0"/>
              <a:t>M</a:t>
            </a:r>
            <a:r>
              <a:rPr lang="en-US" dirty="0"/>
              <a:t>onolithic-active-pixel-sensor based </a:t>
            </a:r>
            <a:r>
              <a:rPr lang="en-US" b="1" dirty="0" err="1"/>
              <a:t>V</a:t>
            </a:r>
            <a:r>
              <a:rPr lang="en-US" dirty="0" err="1"/>
              <a:t>er</a:t>
            </a:r>
            <a:r>
              <a:rPr lang="en-US" b="1" dirty="0" err="1"/>
              <a:t>T</a:t>
            </a:r>
            <a:r>
              <a:rPr lang="en-US" dirty="0" err="1"/>
              <a:t>e</a:t>
            </a:r>
            <a:r>
              <a:rPr lang="en-US" b="1" dirty="0" err="1"/>
              <a:t>X</a:t>
            </a:r>
            <a:r>
              <a:rPr lang="en-US" dirty="0"/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14400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6089-5260-204B-BD69-AD7DAEBC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94" y="1"/>
            <a:ext cx="8521211" cy="551004"/>
          </a:xfrm>
        </p:spPr>
        <p:txBody>
          <a:bodyPr>
            <a:noAutofit/>
          </a:bodyPr>
          <a:lstStyle/>
          <a:p>
            <a:r>
              <a:rPr lang="en-US" sz="3600" dirty="0"/>
              <a:t>MVTX + INTT 3-D Mockup (11/2018)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B7B7-9159-7344-93FF-C20698B1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2D245-C717-ED41-80F6-5DD9D8F7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8D15-C520-BC4A-AFC0-A537CE1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image9.png">
            <a:extLst>
              <a:ext uri="{FF2B5EF4-FFF2-40B4-BE49-F238E27FC236}">
                <a16:creationId xmlns:a16="http://schemas.microsoft.com/office/drawing/2014/main" id="{5EFE916F-43F1-6A45-BB41-8A95815313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4114" y="623896"/>
            <a:ext cx="5603286" cy="4228642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B971A4-26FA-4F41-97AE-A0AE84090C26}"/>
              </a:ext>
            </a:extLst>
          </p:cNvPr>
          <p:cNvSpPr txBox="1"/>
          <p:nvPr/>
        </p:nvSpPr>
        <p:spPr>
          <a:xfrm>
            <a:off x="6186478" y="1956571"/>
            <a:ext cx="240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MVTX and INTT</a:t>
            </a:r>
          </a:p>
          <a:p>
            <a:r>
              <a:rPr lang="en-US" dirty="0">
                <a:solidFill>
                  <a:srgbClr val="0432FF"/>
                </a:solidFill>
              </a:rPr>
              <a:t>Space conflict resolved!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84C91-C23B-7349-A963-11EF3790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37" y="2806687"/>
            <a:ext cx="2746475" cy="20598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4BCB8C-1C2A-3C48-81F5-2E4C71FF5272}"/>
              </a:ext>
            </a:extLst>
          </p:cNvPr>
          <p:cNvSpPr txBox="1"/>
          <p:nvPr/>
        </p:nvSpPr>
        <p:spPr>
          <a:xfrm>
            <a:off x="5867400" y="960349"/>
            <a:ext cx="3397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Office of System Integration </a:t>
            </a:r>
          </a:p>
          <a:p>
            <a:r>
              <a:rPr lang="en-US" dirty="0"/>
              <a:t>– led by Mickey &amp; Bob, </a:t>
            </a:r>
          </a:p>
          <a:p>
            <a:r>
              <a:rPr lang="en-US" dirty="0"/>
              <a:t>a team of engineers and physicists</a:t>
            </a:r>
          </a:p>
        </p:txBody>
      </p:sp>
    </p:spTree>
    <p:extLst>
      <p:ext uri="{BB962C8B-B14F-4D97-AF65-F5344CB8AC3E}">
        <p14:creationId xmlns:p14="http://schemas.microsoft.com/office/powerpoint/2010/main" val="19728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EDD57B-A4CA-8B49-8A08-F0220162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7696200" cy="590550"/>
          </a:xfrm>
        </p:spPr>
        <p:txBody>
          <a:bodyPr/>
          <a:lstStyle/>
          <a:p>
            <a:r>
              <a:rPr lang="en-US" sz="3600" dirty="0"/>
              <a:t>Latest Project Update: MVTX Workshop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519CD-5F35-2541-985E-5D0D40F1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E48C3-6DBD-C443-8DD2-08B71EFE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8B4096-A25B-9C40-9E2F-46FD8BBDA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69719" y="1239981"/>
            <a:ext cx="4114800" cy="3692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A371F7-D3A6-DB42-A250-14176310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026922"/>
            <a:ext cx="4646752" cy="41148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68B4703-512E-7245-A115-40788A69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2E6B-6362-E642-A3D5-72A011B20AEF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B1C201-6B93-B64B-ABC8-655AE87569E7}"/>
              </a:ext>
            </a:extLst>
          </p:cNvPr>
          <p:cNvSpPr txBox="1"/>
          <p:nvPr/>
        </p:nvSpPr>
        <p:spPr>
          <a:xfrm>
            <a:off x="4114800" y="1360467"/>
            <a:ext cx="4495006" cy="1015663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/>
              <a:t>Discussed major carbon structures’</a:t>
            </a:r>
          </a:p>
          <a:p>
            <a:r>
              <a:rPr lang="en-US" sz="2000" b="1" dirty="0"/>
              <a:t>design &amp; production cost, line by line; </a:t>
            </a:r>
          </a:p>
          <a:p>
            <a:r>
              <a:rPr lang="en-US" sz="2000" b="1" dirty="0"/>
              <a:t>Also LBNL production schedule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67D9-A488-5A40-8661-406BC3F52CBC}"/>
              </a:ext>
            </a:extLst>
          </p:cNvPr>
          <p:cNvSpPr/>
          <p:nvPr/>
        </p:nvSpPr>
        <p:spPr>
          <a:xfrm>
            <a:off x="27708" y="1360467"/>
            <a:ext cx="3692238" cy="1015663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/>
              <a:t>Updated Cost &amp; Schedule </a:t>
            </a:r>
          </a:p>
          <a:p>
            <a:r>
              <a:rPr lang="en-US" sz="2000" b="1" dirty="0"/>
              <a:t>under review; </a:t>
            </a:r>
          </a:p>
          <a:p>
            <a:r>
              <a:rPr lang="en-US" sz="2000" b="1" dirty="0"/>
              <a:t>Significant cost saving possible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533EF-74B1-5545-A42A-45906AB12025}"/>
              </a:ext>
            </a:extLst>
          </p:cNvPr>
          <p:cNvSpPr txBox="1"/>
          <p:nvPr/>
        </p:nvSpPr>
        <p:spPr>
          <a:xfrm>
            <a:off x="1066800" y="554763"/>
            <a:ext cx="500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Feb. 28 – Mar. 2, 2019, MVTX/HF Workshop @LBNL</a:t>
            </a:r>
          </a:p>
        </p:txBody>
      </p:sp>
    </p:spTree>
    <p:extLst>
      <p:ext uri="{BB962C8B-B14F-4D97-AF65-F5344CB8AC3E}">
        <p14:creationId xmlns:p14="http://schemas.microsoft.com/office/powerpoint/2010/main" val="2881334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0214-0F3D-5F4F-B1AA-299C1EB5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3692"/>
            <a:ext cx="8210551" cy="501266"/>
          </a:xfrm>
        </p:spPr>
        <p:txBody>
          <a:bodyPr>
            <a:noAutofit/>
          </a:bodyPr>
          <a:lstStyle/>
          <a:p>
            <a:r>
              <a:rPr lang="en-US" sz="3600" dirty="0"/>
              <a:t>Carbon Structures – Work in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3E75-9207-E34F-B8AF-0D5F0155C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670" y="742950"/>
            <a:ext cx="8286750" cy="81663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Conical sectors are expensive!</a:t>
            </a:r>
          </a:p>
          <a:p>
            <a:r>
              <a:rPr lang="en-US" dirty="0"/>
              <a:t>A new design under development to avoid the conical structures, MIT/LANL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251DF-B7CF-074A-B7CF-38590E27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3BD6C-E258-F14F-99DE-E0F69A56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D868-F766-3E4D-8FF0-EE2A1DD4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84D-19CC-DD4B-B6F9-E3FEB23D95C9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BCD4-DAE8-B148-B5B3-753F3F84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21" y="1390650"/>
            <a:ext cx="7058025" cy="3752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7909A-9734-AF4C-8E18-64CA5FAEC29D}"/>
              </a:ext>
            </a:extLst>
          </p:cNvPr>
          <p:cNvSpPr txBox="1"/>
          <p:nvPr/>
        </p:nvSpPr>
        <p:spPr>
          <a:xfrm>
            <a:off x="7975948" y="59185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1450248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D4E1E-83F4-EE44-AB44-5AA70D52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0872"/>
            <a:ext cx="8229600" cy="399067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Budget availability</a:t>
            </a:r>
          </a:p>
          <a:p>
            <a:pPr lvl="1"/>
            <a:r>
              <a:rPr lang="en-US" b="0" dirty="0"/>
              <a:t>Funding for final mechanical system design work</a:t>
            </a:r>
          </a:p>
          <a:p>
            <a:pPr lvl="2"/>
            <a:r>
              <a:rPr lang="en-US" b="0" dirty="0"/>
              <a:t>Early R&amp;D to reduce high production contingency </a:t>
            </a:r>
          </a:p>
          <a:p>
            <a:pPr lvl="1"/>
            <a:r>
              <a:rPr lang="en-US" b="0" dirty="0"/>
              <a:t>Preparation for Stave acceptance test/QA/storage at LBNL (3 months lead time)</a:t>
            </a:r>
          </a:p>
          <a:p>
            <a:pPr lvl="1"/>
            <a:r>
              <a:rPr lang="en-US" b="0" dirty="0"/>
              <a:t>Schedule is closely tied to the funding level</a:t>
            </a:r>
          </a:p>
          <a:p>
            <a:pPr lvl="1"/>
            <a:endParaRPr lang="en-US" b="0" dirty="0"/>
          </a:p>
          <a:p>
            <a:r>
              <a:rPr lang="en-US" dirty="0"/>
              <a:t>Carbon structures </a:t>
            </a:r>
          </a:p>
          <a:p>
            <a:pPr lvl="1"/>
            <a:r>
              <a:rPr lang="en-US" b="0" dirty="0"/>
              <a:t>Cost and schedule, high contingency in cost</a:t>
            </a:r>
          </a:p>
          <a:p>
            <a:pPr lvl="1"/>
            <a:r>
              <a:rPr lang="en-US" b="0" dirty="0"/>
              <a:t>Window of opportunity at LBNL before ATLAS production </a:t>
            </a:r>
          </a:p>
          <a:p>
            <a:pPr lvl="1"/>
            <a:r>
              <a:rPr lang="en-US" b="0" dirty="0"/>
              <a:t>Other possible production sites (Italy, France, Korea …)</a:t>
            </a:r>
          </a:p>
          <a:p>
            <a:pPr lvl="1"/>
            <a:endParaRPr lang="en-US" b="0" dirty="0"/>
          </a:p>
          <a:p>
            <a:r>
              <a:rPr lang="en-US" dirty="0"/>
              <a:t>Mechanical system integration</a:t>
            </a:r>
          </a:p>
          <a:p>
            <a:pPr lvl="1"/>
            <a:r>
              <a:rPr lang="en-US" b="0" dirty="0" err="1"/>
              <a:t>sPHENIX</a:t>
            </a:r>
            <a:r>
              <a:rPr lang="en-US" b="0" dirty="0"/>
              <a:t> beam pipe modification, under discussion with CAD </a:t>
            </a:r>
          </a:p>
          <a:p>
            <a:pPr lvl="1"/>
            <a:r>
              <a:rPr lang="en-US" b="0" dirty="0"/>
              <a:t>Readout cables, cooling etc.</a:t>
            </a:r>
          </a:p>
          <a:p>
            <a:pPr lvl="1"/>
            <a:r>
              <a:rPr lang="en-US" b="0" dirty="0"/>
              <a:t>MVTX+INTT+TPC… global support structure design   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08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C5D0-460A-5044-8FF1-37F2575F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48515"/>
            <a:ext cx="7267194" cy="645319"/>
          </a:xfrm>
        </p:spPr>
        <p:txBody>
          <a:bodyPr>
            <a:normAutofit/>
          </a:bodyPr>
          <a:lstStyle/>
          <a:p>
            <a:r>
              <a:rPr lang="en-US" sz="3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36DF9-6410-0842-A070-E876DD98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6750"/>
            <a:ext cx="8382000" cy="416540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MVTX enables the 3</a:t>
            </a:r>
            <a:r>
              <a:rPr lang="en-US" baseline="30000" dirty="0"/>
              <a:t>rd</a:t>
            </a:r>
            <a:r>
              <a:rPr lang="en-US" dirty="0"/>
              <a:t> science pillar </a:t>
            </a:r>
          </a:p>
          <a:p>
            <a:r>
              <a:rPr lang="en-US" dirty="0"/>
              <a:t>MVTX detector design &amp; construction  </a:t>
            </a:r>
          </a:p>
          <a:p>
            <a:pPr lvl="1"/>
            <a:r>
              <a:rPr lang="en-US" b="0" dirty="0"/>
              <a:t>As a separate upgrade project from the baseline </a:t>
            </a:r>
            <a:r>
              <a:rPr lang="en-US" b="0" dirty="0" err="1"/>
              <a:t>sPHENIX</a:t>
            </a:r>
            <a:r>
              <a:rPr lang="en-US" b="0" dirty="0"/>
              <a:t> MIE</a:t>
            </a:r>
          </a:p>
          <a:p>
            <a:pPr lvl="1"/>
            <a:r>
              <a:rPr lang="en-US" b="0" dirty="0"/>
              <a:t>Engineering design work in progress, MIT/LANL/LBNL et al</a:t>
            </a:r>
          </a:p>
          <a:p>
            <a:pPr lvl="2"/>
            <a:r>
              <a:rPr lang="en-US" dirty="0"/>
              <a:t>Need budget now for the final engineering design work </a:t>
            </a:r>
          </a:p>
          <a:p>
            <a:pPr lvl="1"/>
            <a:r>
              <a:rPr lang="en-US" b="0" dirty="0"/>
              <a:t>Construction and assembly work planned for late 2019</a:t>
            </a:r>
          </a:p>
          <a:p>
            <a:r>
              <a:rPr lang="en-US" dirty="0"/>
              <a:t>Project integrated into the </a:t>
            </a:r>
            <a:r>
              <a:rPr lang="en-US" dirty="0" err="1"/>
              <a:t>sPHENIX</a:t>
            </a:r>
            <a:r>
              <a:rPr lang="en-US" dirty="0"/>
              <a:t> P6</a:t>
            </a:r>
          </a:p>
          <a:p>
            <a:pPr lvl="1"/>
            <a:r>
              <a:rPr lang="en-US" b="0" dirty="0"/>
              <a:t>Latest Cost &amp; Schedule under review, significant cost saving possible</a:t>
            </a:r>
          </a:p>
          <a:p>
            <a:pPr lvl="1"/>
            <a:r>
              <a:rPr lang="en-US" b="0" dirty="0"/>
              <a:t>To be implemented in P6 after this review</a:t>
            </a:r>
            <a:endParaRPr lang="en-US" dirty="0"/>
          </a:p>
          <a:p>
            <a:r>
              <a:rPr lang="en-US" dirty="0"/>
              <a:t>Successful generic R&amp;D through LANL LDRD support</a:t>
            </a:r>
          </a:p>
          <a:p>
            <a:pPr lvl="1"/>
            <a:r>
              <a:rPr lang="en-US" b="0" dirty="0"/>
              <a:t>Readout integration </a:t>
            </a:r>
          </a:p>
          <a:p>
            <a:pPr lvl="1"/>
            <a:r>
              <a:rPr lang="en-US" b="0" dirty="0"/>
              <a:t>Stave modification</a:t>
            </a:r>
          </a:p>
          <a:p>
            <a:pPr lvl="1"/>
            <a:r>
              <a:rPr lang="en-US" b="0" dirty="0"/>
              <a:t>Mechanical system conceptual design </a:t>
            </a:r>
          </a:p>
          <a:p>
            <a:r>
              <a:rPr lang="en-US" dirty="0"/>
              <a:t>MVTX is ready to receive project funding </a:t>
            </a:r>
            <a:endParaRPr lang="en-US" b="0" dirty="0"/>
          </a:p>
          <a:p>
            <a:endParaRPr lang="en-US" dirty="0"/>
          </a:p>
          <a:p>
            <a:pPr marL="342892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9E4A-330A-3E40-AA87-E86A448A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55946-246C-BF48-816F-A3C044B6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8504-B747-F642-B433-2A7F329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6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9DFA-DF7C-6F40-8651-F0E12E91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AC326-FA18-A14D-B5C2-D6645FAB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D8419-78AA-C24E-BDC0-F5B04BA2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9DF24-A2E3-8649-B16F-B2885BF0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491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D16D-DC03-A74D-9E8E-4CF1D501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020"/>
            <a:ext cx="8763000" cy="604562"/>
          </a:xfrm>
        </p:spPr>
        <p:txBody>
          <a:bodyPr>
            <a:noAutofit/>
          </a:bodyPr>
          <a:lstStyle/>
          <a:p>
            <a:r>
              <a:rPr lang="en-US" sz="3200" dirty="0"/>
              <a:t>Address July 2018 Review Recommendations</a:t>
            </a:r>
            <a:endParaRPr lang="en-US" sz="1800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097-0F6D-9242-A885-F7B055B0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167"/>
            <a:ext cx="8317283" cy="416201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Stave and RU procurement readiness</a:t>
            </a:r>
            <a:endParaRPr lang="en-US" dirty="0"/>
          </a:p>
          <a:p>
            <a:r>
              <a:rPr lang="en-US" dirty="0"/>
              <a:t>Completed sensor/HIC/stave evaluations at CERN </a:t>
            </a:r>
          </a:p>
          <a:p>
            <a:pPr lvl="1"/>
            <a:r>
              <a:rPr lang="en-US" dirty="0"/>
              <a:t>Built, tested and confirmed two HICs with 40cm and 60cm long power FPC</a:t>
            </a:r>
          </a:p>
          <a:p>
            <a:pPr lvl="1"/>
            <a:r>
              <a:rPr lang="en-US" dirty="0"/>
              <a:t>Sensors irradiated up to 2.7MRad, no issues (updated 9/18/2018). </a:t>
            </a:r>
          </a:p>
          <a:p>
            <a:r>
              <a:rPr lang="en-US" b="1" dirty="0"/>
              <a:t>Addressed all recommendations on stave/sensor R&amp;D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Cost are set for staves &amp; RUs, procurement through US-ALICE/UTK</a:t>
            </a:r>
          </a:p>
          <a:p>
            <a:pPr lvl="1"/>
            <a:r>
              <a:rPr lang="en-US" dirty="0"/>
              <a:t>Technical specs document completed for production, BNL/DOE agreed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RU and stave production starts ~May 2019</a:t>
            </a:r>
          </a:p>
          <a:p>
            <a:r>
              <a:rPr lang="en-US" dirty="0"/>
              <a:t>MVTX/INTT mechanical integration </a:t>
            </a:r>
          </a:p>
          <a:p>
            <a:pPr lvl="1"/>
            <a:r>
              <a:rPr lang="en-US" dirty="0"/>
              <a:t>Mechanical design being updated and 3-D mockup demonstrated</a:t>
            </a:r>
          </a:p>
          <a:p>
            <a:pPr lvl="1"/>
            <a:r>
              <a:rPr lang="en-US" dirty="0"/>
              <a:t>Inner tracking task force completed evaluation, preferred INTT-layers =2   </a:t>
            </a:r>
          </a:p>
          <a:p>
            <a:r>
              <a:rPr lang="en-US" dirty="0"/>
              <a:t>Readout cables </a:t>
            </a:r>
          </a:p>
          <a:p>
            <a:pPr lvl="1"/>
            <a:r>
              <a:rPr lang="en-US" dirty="0"/>
              <a:t>BNL approved the use of </a:t>
            </a:r>
            <a:r>
              <a:rPr lang="en-US" dirty="0" err="1"/>
              <a:t>SamTec</a:t>
            </a:r>
            <a:r>
              <a:rPr lang="en-US" dirty="0"/>
              <a:t> blue cables </a:t>
            </a:r>
          </a:p>
          <a:p>
            <a:pPr lvl="2"/>
            <a:r>
              <a:rPr lang="en-US" dirty="0"/>
              <a:t>Electrically better &amp; mechanically compact</a:t>
            </a:r>
          </a:p>
          <a:p>
            <a:pPr lvl="2"/>
            <a:r>
              <a:rPr lang="en-US" dirty="0"/>
              <a:t>ALICE confirmed signal performance with 8m long readout cables. For MVTX, 10m very likely works (30AWG/</a:t>
            </a:r>
            <a:r>
              <a:rPr lang="en-US" dirty="0" err="1"/>
              <a:t>sPHENIX</a:t>
            </a:r>
            <a:r>
              <a:rPr lang="en-US" dirty="0"/>
              <a:t> vs 32AWG/ALICE), to be confirmed by on-going R&amp;D at LANL</a:t>
            </a:r>
          </a:p>
          <a:p>
            <a:pPr lvl="1"/>
            <a:r>
              <a:rPr lang="en-US" dirty="0"/>
              <a:t>Samples ordered for system integration mockup and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D4335-19EA-BD47-A71A-060DE229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4D56-1C66-AB48-B7B6-722A33A3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DAF2B-5067-B442-A34F-1E789318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DD1D7-596B-6449-93BF-B3EE6717D451}"/>
              </a:ext>
            </a:extLst>
          </p:cNvPr>
          <p:cNvSpPr txBox="1"/>
          <p:nvPr/>
        </p:nvSpPr>
        <p:spPr>
          <a:xfrm>
            <a:off x="1020872" y="1970558"/>
            <a:ext cx="62520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docs.google.com</a:t>
            </a:r>
            <a:r>
              <a:rPr lang="en-US" sz="1050" dirty="0"/>
              <a:t>/document/d/1vsm_G7ZLgqv-kBZqK0jF69T_Nx2Uwk0Zxv86jRVxybw/</a:t>
            </a:r>
            <a:r>
              <a:rPr lang="en-US" sz="1050" dirty="0" err="1"/>
              <a:t>edit?usp</a:t>
            </a:r>
            <a:r>
              <a:rPr lang="en-US" sz="1050" dirty="0"/>
              <a:t>=sharing</a:t>
            </a:r>
          </a:p>
        </p:txBody>
      </p:sp>
    </p:spTree>
    <p:extLst>
      <p:ext uri="{BB962C8B-B14F-4D97-AF65-F5344CB8AC3E}">
        <p14:creationId xmlns:p14="http://schemas.microsoft.com/office/powerpoint/2010/main" val="3589859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66" y="102394"/>
            <a:ext cx="8534400" cy="56554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Stave and RU Production QA Plan Documents Available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066" y="853559"/>
            <a:ext cx="4114800" cy="3775591"/>
          </a:xfrm>
          <a:ln>
            <a:solidFill>
              <a:srgbClr val="032AFF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ALICE/CERN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will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as ALICE IB)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0" y="867166"/>
            <a:ext cx="3581400" cy="3761984"/>
          </a:xfrm>
          <a:ln>
            <a:solidFill>
              <a:srgbClr val="032AFF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60 RUs from ALICE/CERN</a:t>
            </a:r>
          </a:p>
          <a:p>
            <a:pPr lvl="1"/>
            <a:r>
              <a:rPr lang="en-US" dirty="0"/>
              <a:t>48 + 12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Acceptance 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BC473-BBDD-BB4C-87AC-633F4A4CB3F8}"/>
              </a:ext>
            </a:extLst>
          </p:cNvPr>
          <p:cNvSpPr txBox="1"/>
          <p:nvPr/>
        </p:nvSpPr>
        <p:spPr>
          <a:xfrm>
            <a:off x="2686050" y="532321"/>
            <a:ext cx="348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</a:t>
            </a:r>
            <a:r>
              <a:rPr lang="en-US" dirty="0" err="1">
                <a:solidFill>
                  <a:srgbClr val="FF0000"/>
                </a:solidFill>
              </a:rPr>
              <a:t>indico.bnl.gov</a:t>
            </a:r>
            <a:r>
              <a:rPr lang="en-US" dirty="0">
                <a:solidFill>
                  <a:srgbClr val="FF0000"/>
                </a:solidFill>
              </a:rPr>
              <a:t>/event/4729/</a:t>
            </a:r>
          </a:p>
        </p:txBody>
      </p:sp>
    </p:spTree>
    <p:extLst>
      <p:ext uri="{BB962C8B-B14F-4D97-AF65-F5344CB8AC3E}">
        <p14:creationId xmlns:p14="http://schemas.microsoft.com/office/powerpoint/2010/main" val="3201884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2019 Test Beam: 4-stave Telescope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61" name="Google Shape;261;p20"/>
          <p:cNvSpPr txBox="1">
            <a:spLocks noGrp="1"/>
          </p:cNvSpPr>
          <p:nvPr>
            <p:ph type="dt" idx="10"/>
          </p:nvPr>
        </p:nvSpPr>
        <p:spPr>
          <a:xfrm>
            <a:off x="76200" y="4857804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dirty="0"/>
              <a:t>4/9-11, 2019</a:t>
            </a:r>
            <a:endParaRPr dirty="0"/>
          </a:p>
        </p:txBody>
      </p:sp>
      <p:sp>
        <p:nvSpPr>
          <p:cNvPr id="262" name="Google Shape;262;p20"/>
          <p:cNvSpPr txBox="1">
            <a:spLocks noGrp="1"/>
          </p:cNvSpPr>
          <p:nvPr>
            <p:ph type="ftr" idx="11"/>
          </p:nvPr>
        </p:nvSpPr>
        <p:spPr>
          <a:xfrm>
            <a:off x="3200400" y="4863585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Director's Review</a:t>
            </a:r>
            <a:endParaRPr dirty="0"/>
          </a:p>
        </p:txBody>
      </p:sp>
      <p:sp>
        <p:nvSpPr>
          <p:cNvPr id="263" name="Google Shape;263;p20"/>
          <p:cNvSpPr txBox="1">
            <a:spLocks noGrp="1"/>
          </p:cNvSpPr>
          <p:nvPr>
            <p:ph type="body" idx="1"/>
          </p:nvPr>
        </p:nvSpPr>
        <p:spPr>
          <a:xfrm>
            <a:off x="0" y="759850"/>
            <a:ext cx="4972677" cy="389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Scheduled for May 22-29, at </a:t>
            </a:r>
            <a:r>
              <a:rPr lang="en-US" sz="1800" dirty="0" err="1"/>
              <a:t>Fermilab</a:t>
            </a:r>
            <a:endParaRPr sz="18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Additions compared to the 2018 test beam:</a:t>
            </a:r>
            <a:endParaRPr sz="1800"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Staves (from single chips)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Full-length MVTX signal cables (from 5 m off-the-shelf cables)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FELIX v2.0 (from v1.5)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Cooling system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Power board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 err="1"/>
              <a:t>sPHENIX</a:t>
            </a:r>
            <a:r>
              <a:rPr lang="en-US" dirty="0"/>
              <a:t> GTM</a:t>
            </a:r>
            <a:endParaRPr dirty="0"/>
          </a:p>
        </p:txBody>
      </p:sp>
      <p:sp>
        <p:nvSpPr>
          <p:cNvPr id="265" name="Google Shape;265;p20"/>
          <p:cNvSpPr/>
          <p:nvPr/>
        </p:nvSpPr>
        <p:spPr>
          <a:xfrm>
            <a:off x="355225" y="4147600"/>
            <a:ext cx="4172700" cy="6588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dirty="0"/>
              <a:t>Full test of all components of the MVTX detector - LDRD “stretch goal”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675" y="2833000"/>
            <a:ext cx="2729402" cy="191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851" y="863240"/>
            <a:ext cx="4328799" cy="14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776" y="2863576"/>
            <a:ext cx="2016301" cy="12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4FDF0-45EC-3D4D-8306-581902BC8DFD}"/>
              </a:ext>
            </a:extLst>
          </p:cNvPr>
          <p:cNvSpPr txBox="1"/>
          <p:nvPr/>
        </p:nvSpPr>
        <p:spPr>
          <a:xfrm>
            <a:off x="7717376" y="554235"/>
            <a:ext cx="90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Jo’s talk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437E300-70A2-D849-9486-D8E2522DAAB8}"/>
              </a:ext>
            </a:extLst>
          </p:cNvPr>
          <p:cNvSpPr txBox="1">
            <a:spLocks/>
          </p:cNvSpPr>
          <p:nvPr/>
        </p:nvSpPr>
        <p:spPr>
          <a:xfrm>
            <a:off x="6934200" y="4857804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r"/>
            <a:fld id="{D3F7B69E-DA8B-F343-BD35-3A41FE690BB0}" type="slidenum">
              <a:rPr lang="en-US" sz="1200" smtClean="0"/>
              <a:pPr algn="r"/>
              <a:t>28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73769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MVTX Readout and Power Cable Rout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A1598-5B55-FB4F-AAA3-292A630C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1" y="846795"/>
            <a:ext cx="4395500" cy="3623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5568546" y="3983911"/>
            <a:ext cx="31456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 err="1"/>
              <a:t>sPHENIX</a:t>
            </a:r>
            <a:r>
              <a:rPr lang="en-US" sz="1260" b="1" dirty="0"/>
              <a:t> MVTX: 7.9+m</a:t>
            </a:r>
          </a:p>
          <a:p>
            <a:pPr lvl="1"/>
            <a:r>
              <a:rPr lang="en-US" sz="1260" dirty="0"/>
              <a:t>Cable-A: </a:t>
            </a:r>
            <a:r>
              <a:rPr lang="en-US" sz="126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260" dirty="0"/>
              <a:t>Cable-B: </a:t>
            </a:r>
            <a:r>
              <a:rPr lang="en-US" sz="126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260" dirty="0"/>
              <a:t>Power cable:</a:t>
            </a:r>
            <a:r>
              <a:rPr lang="en-US" sz="1260" dirty="0">
                <a:solidFill>
                  <a:srgbClr val="FFC000"/>
                </a:solidFill>
              </a:rPr>
              <a:t>4.7+ m</a:t>
            </a:r>
            <a:endParaRPr lang="en-US" sz="1440" dirty="0">
              <a:solidFill>
                <a:srgbClr val="FFC000"/>
              </a:solidFill>
            </a:endParaRPr>
          </a:p>
          <a:p>
            <a:r>
              <a:rPr lang="en-US" sz="1260" dirty="0"/>
              <a:t>On-going R&amp;D for ~10m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4386454" y="1673957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4423644" y="3315543"/>
            <a:ext cx="4299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RU</a:t>
            </a:r>
          </a:p>
          <a:p>
            <a:r>
              <a:rPr lang="en-US" sz="1620" dirty="0">
                <a:solidFill>
                  <a:schemeClr val="bg1"/>
                </a:solidFill>
              </a:rPr>
              <a:t>PU</a:t>
            </a:r>
          </a:p>
        </p:txBody>
      </p:sp>
      <p:pic>
        <p:nvPicPr>
          <p:cNvPr id="11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3D6352E3-DDF8-D14C-B631-974361924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68" b="12056"/>
          <a:stretch/>
        </p:blipFill>
        <p:spPr bwMode="auto">
          <a:xfrm>
            <a:off x="5565677" y="1108287"/>
            <a:ext cx="2734723" cy="283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ED59E-B456-9F4A-B8C0-CB150760BA1D}"/>
              </a:ext>
            </a:extLst>
          </p:cNvPr>
          <p:cNvSpPr txBox="1"/>
          <p:nvPr/>
        </p:nvSpPr>
        <p:spPr>
          <a:xfrm>
            <a:off x="6725560" y="1440511"/>
            <a:ext cx="118814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Cable-A: 2.65m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1D841-6FD8-C643-8916-EC6EAA174DBC}"/>
              </a:ext>
            </a:extLst>
          </p:cNvPr>
          <p:cNvSpPr txBox="1"/>
          <p:nvPr/>
        </p:nvSpPr>
        <p:spPr>
          <a:xfrm>
            <a:off x="5447137" y="791016"/>
            <a:ext cx="273472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b="1" dirty="0"/>
              <a:t>ALICE ITS/IB final readout cables: ~8m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64FEC-E7F2-B24F-892B-2B83D9504705}"/>
              </a:ext>
            </a:extLst>
          </p:cNvPr>
          <p:cNvSpPr txBox="1"/>
          <p:nvPr/>
        </p:nvSpPr>
        <p:spPr>
          <a:xfrm>
            <a:off x="5535476" y="1120210"/>
            <a:ext cx="11015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Cable-B: 5.3m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EFF6E-E1C0-5E44-A931-3161BA746515}"/>
              </a:ext>
            </a:extLst>
          </p:cNvPr>
          <p:cNvSpPr txBox="1"/>
          <p:nvPr/>
        </p:nvSpPr>
        <p:spPr>
          <a:xfrm>
            <a:off x="714456" y="4522542"/>
            <a:ext cx="392415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260" dirty="0" err="1">
                <a:solidFill>
                  <a:srgbClr val="FF0000"/>
                </a:solidFill>
              </a:rPr>
              <a:t>sPHENIX</a:t>
            </a:r>
            <a:endParaRPr lang="en-US" sz="126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29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9C74D-7BA7-E045-B881-A616731FB76D}"/>
              </a:ext>
            </a:extLst>
          </p:cNvPr>
          <p:cNvSpPr txBox="1"/>
          <p:nvPr/>
        </p:nvSpPr>
        <p:spPr>
          <a:xfrm>
            <a:off x="8061187" y="563388"/>
            <a:ext cx="90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Jo’s talk</a:t>
            </a:r>
          </a:p>
        </p:txBody>
      </p:sp>
    </p:spTree>
    <p:extLst>
      <p:ext uri="{BB962C8B-B14F-4D97-AF65-F5344CB8AC3E}">
        <p14:creationId xmlns:p14="http://schemas.microsoft.com/office/powerpoint/2010/main" val="4191853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573811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FC14B-11FB-434F-8656-18187FF1C0B8}"/>
              </a:ext>
            </a:extLst>
          </p:cNvPr>
          <p:cNvGrpSpPr/>
          <p:nvPr/>
        </p:nvGrpSpPr>
        <p:grpSpPr>
          <a:xfrm>
            <a:off x="1752600" y="666750"/>
            <a:ext cx="6863272" cy="3945087"/>
            <a:chOff x="1686360" y="1076325"/>
            <a:chExt cx="6863272" cy="39450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223D3A-F0E0-44AE-9C69-5A2CED7C1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8227" y="1076325"/>
              <a:ext cx="6633773" cy="3857625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D4C03DC-C80C-4881-BAF6-A0DB37D25419}"/>
                </a:ext>
              </a:extLst>
            </p:cNvPr>
            <p:cNvGrpSpPr/>
            <p:nvPr/>
          </p:nvGrpSpPr>
          <p:grpSpPr>
            <a:xfrm rot="8335738">
              <a:off x="5404059" y="2259632"/>
              <a:ext cx="3087943" cy="2761780"/>
              <a:chOff x="6433176" y="1539082"/>
              <a:chExt cx="2105524" cy="1899697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4D8A9956-BFB7-40C0-87D4-029A0E8D4058}"/>
                  </a:ext>
                </a:extLst>
              </p:cNvPr>
              <p:cNvCxnSpPr>
                <a:cxnSpLocks/>
              </p:cNvCxnSpPr>
              <p:nvPr/>
            </p:nvCxnSpPr>
            <p:spPr>
              <a:xfrm rot="13264262" flipV="1">
                <a:off x="6433176" y="3238580"/>
                <a:ext cx="524288" cy="752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B2010CC-29A4-4A4A-B123-9E2E14C26CA3}"/>
                  </a:ext>
                </a:extLst>
              </p:cNvPr>
              <p:cNvCxnSpPr>
                <a:cxnSpLocks/>
              </p:cNvCxnSpPr>
              <p:nvPr/>
            </p:nvCxnSpPr>
            <p:spPr>
              <a:xfrm rot="13264262" flipH="1" flipV="1">
                <a:off x="7548318" y="1905726"/>
                <a:ext cx="990382" cy="1"/>
              </a:xfrm>
              <a:prstGeom prst="line">
                <a:avLst/>
              </a:prstGeom>
              <a:ln>
                <a:solidFill>
                  <a:srgbClr val="2929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AA99EE2-CD89-4BA2-8325-B8A907995538}"/>
                  </a:ext>
                </a:extLst>
              </p:cNvPr>
              <p:cNvCxnSpPr>
                <a:cxnSpLocks/>
              </p:cNvCxnSpPr>
              <p:nvPr/>
            </p:nvCxnSpPr>
            <p:spPr>
              <a:xfrm rot="13264262" flipH="1">
                <a:off x="7273706" y="1539082"/>
                <a:ext cx="1" cy="1899697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4E969C-DB70-49FC-8C4E-C87464CB4D9D}"/>
                </a:ext>
              </a:extLst>
            </p:cNvPr>
            <p:cNvSpPr/>
            <p:nvPr/>
          </p:nvSpPr>
          <p:spPr>
            <a:xfrm>
              <a:off x="7667659" y="3074059"/>
              <a:ext cx="8819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sysClr val="windowText" lastClr="000000"/>
                  </a:solidFill>
                </a:rPr>
                <a:t>Φ</a:t>
              </a:r>
              <a:r>
                <a:rPr lang="en-US" dirty="0">
                  <a:solidFill>
                    <a:sysClr val="windowText" lastClr="000000"/>
                  </a:solidFill>
                </a:rPr>
                <a:t> ~ 5m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7900BF-196A-4348-8F1A-DDE63F70E068}"/>
                </a:ext>
              </a:extLst>
            </p:cNvPr>
            <p:cNvGrpSpPr/>
            <p:nvPr/>
          </p:nvGrpSpPr>
          <p:grpSpPr>
            <a:xfrm>
              <a:off x="1686360" y="1508895"/>
              <a:ext cx="3495240" cy="2032640"/>
              <a:chOff x="768304" y="600775"/>
              <a:chExt cx="4032296" cy="271018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9220936-72C6-4134-A29D-464749F11DCC}"/>
                  </a:ext>
                </a:extLst>
              </p:cNvPr>
              <p:cNvSpPr/>
              <p:nvPr/>
            </p:nvSpPr>
            <p:spPr>
              <a:xfrm>
                <a:off x="768304" y="600775"/>
                <a:ext cx="1617195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Outer HCal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A828CB4-F002-433C-A294-E461811C60AE}"/>
                  </a:ext>
                </a:extLst>
              </p:cNvPr>
              <p:cNvSpPr/>
              <p:nvPr/>
            </p:nvSpPr>
            <p:spPr>
              <a:xfrm>
                <a:off x="784655" y="970399"/>
                <a:ext cx="1595395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SC Magnet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C8D488-68BF-4C75-B5C4-5B2012841FAB}"/>
                  </a:ext>
                </a:extLst>
              </p:cNvPr>
              <p:cNvSpPr/>
              <p:nvPr/>
            </p:nvSpPr>
            <p:spPr>
              <a:xfrm>
                <a:off x="1200217" y="1709647"/>
                <a:ext cx="104131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EMCal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7C48A5F-5799-493E-A0E2-CFC21C224E72}"/>
                  </a:ext>
                </a:extLst>
              </p:cNvPr>
              <p:cNvSpPr/>
              <p:nvPr/>
            </p:nvSpPr>
            <p:spPr>
              <a:xfrm>
                <a:off x="1442271" y="2079271"/>
                <a:ext cx="718573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TPC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21CE6B8-04C6-42B0-B1D9-A149FDA22844}"/>
                  </a:ext>
                </a:extLst>
              </p:cNvPr>
              <p:cNvSpPr/>
              <p:nvPr/>
            </p:nvSpPr>
            <p:spPr>
              <a:xfrm>
                <a:off x="1362184" y="2448896"/>
                <a:ext cx="825355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INTT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C8FA3D-11A7-4365-A95C-12E9510E99DA}"/>
                  </a:ext>
                </a:extLst>
              </p:cNvPr>
              <p:cNvSpPr/>
              <p:nvPr/>
            </p:nvSpPr>
            <p:spPr>
              <a:xfrm>
                <a:off x="1235483" y="2818520"/>
                <a:ext cx="994289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MVTX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512AEA4B-CA6E-4FDD-84E7-CBDA60130103}"/>
                  </a:ext>
                </a:extLst>
              </p:cNvPr>
              <p:cNvCxnSpPr/>
              <p:nvPr/>
            </p:nvCxnSpPr>
            <p:spPr>
              <a:xfrm>
                <a:off x="2021500" y="785441"/>
                <a:ext cx="1559900" cy="361092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C490FE1-5B02-4099-AB8E-7B215C709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155065"/>
                <a:ext cx="1976062" cy="528984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BA7C027-70D5-4F29-9FFA-B85603F83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521814"/>
                <a:ext cx="1940900" cy="3427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8D1CFA-5B82-46F4-90D1-287461D3F671}"/>
                  </a:ext>
                </a:extLst>
              </p:cNvPr>
              <p:cNvSpPr/>
              <p:nvPr/>
            </p:nvSpPr>
            <p:spPr>
              <a:xfrm>
                <a:off x="815496" y="1340023"/>
                <a:ext cx="1554272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Inner HCal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497862A-F472-4255-97A8-9B2C0BDB2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894313"/>
                <a:ext cx="2093300" cy="1564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7115567-5FA6-4879-8678-7D668A3F6C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261062"/>
                <a:ext cx="2404822" cy="16851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D0809B35-6914-435C-BA54-99C333E44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630065"/>
                <a:ext cx="2709622" cy="104310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671D5A3-B11E-4461-BD1D-E778790DA8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14778" y="2798578"/>
                <a:ext cx="2785822" cy="21358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E6DE88-29BA-BD4E-BFC6-4B8954169316}"/>
              </a:ext>
            </a:extLst>
          </p:cNvPr>
          <p:cNvSpPr txBox="1"/>
          <p:nvPr/>
        </p:nvSpPr>
        <p:spPr>
          <a:xfrm>
            <a:off x="152401" y="3397630"/>
            <a:ext cx="39623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Tracking system upgrade: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432FF"/>
                </a:solidFill>
              </a:rPr>
              <a:t>INTT (WBS 3.1)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MVTX (WBS 3.2)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C608-999C-F34C-B87C-237111A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5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AC55A-8714-5849-BF67-4CB6CAC3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MVTX in P6 (fully </a:t>
            </a:r>
            <a:r>
              <a:rPr lang="en-US" dirty="0" err="1"/>
              <a:t>Burd</a:t>
            </a:r>
            <a:r>
              <a:rPr lang="en-US" dirty="0"/>
              <a:t>. &amp; Esca.)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0322C-0A9D-2549-A78D-914D9E36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79443-BBB0-5040-9CC1-46ECBDBB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0E858-F5C8-9542-898F-3735513B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AE019-E177-7247-A6E4-322B047E1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41" y="626720"/>
            <a:ext cx="7442759" cy="451185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DC38C7F-6C35-8F42-AF51-FA87EA106A6E}"/>
              </a:ext>
            </a:extLst>
          </p:cNvPr>
          <p:cNvSpPr/>
          <p:nvPr/>
        </p:nvSpPr>
        <p:spPr>
          <a:xfrm>
            <a:off x="5257800" y="2266950"/>
            <a:ext cx="6096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45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DF08E-D0A4-E545-9C69-361DB6526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3"/>
            <a:ext cx="8382000" cy="546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MS Project 1/4(for estimation)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EBD82-1E7C-3E4B-8B92-7F6E00C0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A40A3-3A13-554F-B32E-10E7D1FE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FD427-0795-764C-BAA2-67F93F40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879309-8931-7647-AF99-7656A42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100" y="645890"/>
            <a:ext cx="6874611" cy="44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77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DF08E-D0A4-E545-9C69-361DB652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MS Project 2/4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EBD82-1E7C-3E4B-8B92-7F6E00C0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A40A3-3A13-554F-B32E-10E7D1FE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FD427-0795-764C-BAA2-67F93F40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088A4-B713-F747-B1B3-8F980157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00" y="601740"/>
            <a:ext cx="7027011" cy="45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90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DF08E-D0A4-E545-9C69-361DB652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MS Project 3/4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EBD82-1E7C-3E4B-8B92-7F6E00C0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A40A3-3A13-554F-B32E-10E7D1FE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FD427-0795-764C-BAA2-67F93F40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2C5066-4341-9D42-8EDC-0980AF8A8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83" y="601740"/>
            <a:ext cx="7027011" cy="45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93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DF08E-D0A4-E545-9C69-361DB652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MS Project 4/4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EBD82-1E7C-3E4B-8B92-7F6E00C0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A40A3-3A13-554F-B32E-10E7D1FE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FD427-0795-764C-BAA2-67F93F40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BC6994-A9C8-6147-AD95-30958B4CC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0220"/>
          <a:stretch/>
        </p:blipFill>
        <p:spPr>
          <a:xfrm>
            <a:off x="592988" y="971550"/>
            <a:ext cx="7958023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07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1" y="50004"/>
            <a:ext cx="6827715" cy="564285"/>
          </a:xfrm>
        </p:spPr>
        <p:txBody>
          <a:bodyPr>
            <a:noAutofit/>
          </a:bodyPr>
          <a:lstStyle/>
          <a:p>
            <a:r>
              <a:rPr lang="en-US" sz="3200" dirty="0"/>
              <a:t>MVTX Enables the 3</a:t>
            </a:r>
            <a:r>
              <a:rPr lang="en-US" sz="3200" baseline="30000" dirty="0"/>
              <a:t>rd</a:t>
            </a:r>
            <a:r>
              <a:rPr lang="en-US" sz="3200" dirty="0"/>
              <a:t> Science Pillar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66066" y="681661"/>
            <a:ext cx="2820387" cy="1828616"/>
          </a:xfrm>
        </p:spPr>
        <p:txBody>
          <a:bodyPr>
            <a:normAutofit/>
          </a:bodyPr>
          <a:lstStyle/>
          <a:p>
            <a:pPr marL="289322" indent="-289322">
              <a:buFont typeface="+mj-lt"/>
              <a:buAutoNum type="arabicPeriod"/>
            </a:pPr>
            <a:r>
              <a:rPr lang="en-US" sz="2025" dirty="0"/>
              <a:t>Jets</a:t>
            </a:r>
          </a:p>
          <a:p>
            <a:pPr marL="289322" indent="-289322">
              <a:buFont typeface="+mj-lt"/>
              <a:buAutoNum type="arabicPeriod"/>
            </a:pPr>
            <a:r>
              <a:rPr lang="en-US" sz="2025" dirty="0"/>
              <a:t>Upsilons</a:t>
            </a:r>
          </a:p>
          <a:p>
            <a:pPr marL="289322" indent="-289322">
              <a:buFont typeface="+mj-lt"/>
              <a:buAutoNum type="arabicPeriod"/>
            </a:pPr>
            <a:r>
              <a:rPr lang="en-US" sz="2025" dirty="0">
                <a:solidFill>
                  <a:srgbClr val="FF0000"/>
                </a:solidFill>
              </a:rPr>
              <a:t>Open Heavy Flavor</a:t>
            </a:r>
          </a:p>
          <a:p>
            <a:pPr marL="289322" indent="-289322">
              <a:buFont typeface="+mj-lt"/>
              <a:buAutoNum type="arabicPeriod"/>
            </a:pPr>
            <a:endParaRPr lang="en-US" sz="2025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925" y="681661"/>
            <a:ext cx="2336193" cy="22293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809-20E8-7B49-8A13-D5DC6E685BE3}"/>
              </a:ext>
            </a:extLst>
          </p:cNvPr>
          <p:cNvSpPr/>
          <p:nvPr/>
        </p:nvSpPr>
        <p:spPr>
          <a:xfrm>
            <a:off x="394157" y="1819439"/>
            <a:ext cx="410621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Bottom quarks are heavy (4.2 GeV)</a:t>
            </a:r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Produced in initial collision, probe QGP evolution</a:t>
            </a:r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Well controlled in </a:t>
            </a:r>
            <a:r>
              <a:rPr lang="en-US" sz="1200" dirty="0" err="1"/>
              <a:t>pQCD</a:t>
            </a:r>
            <a:endParaRPr lang="en-US" sz="1200" dirty="0"/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Access fundamental transport properties of QGP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6184E33-5069-AA41-88B9-AFA6FB91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"/>
          <a:stretch/>
        </p:blipFill>
        <p:spPr bwMode="auto">
          <a:xfrm>
            <a:off x="4343400" y="852622"/>
            <a:ext cx="2019496" cy="191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24D68F-CD11-F54B-A000-C2D82957C7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2826062"/>
            <a:ext cx="3200400" cy="2288695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FD43192-5442-8147-B9C5-EEC43C4C47F7}"/>
              </a:ext>
            </a:extLst>
          </p:cNvPr>
          <p:cNvSpPr txBox="1">
            <a:spLocks/>
          </p:cNvSpPr>
          <p:nvPr/>
        </p:nvSpPr>
        <p:spPr bwMode="auto">
          <a:xfrm>
            <a:off x="4151962" y="3172184"/>
            <a:ext cx="4687238" cy="169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Precision tracker + High rate capability</a:t>
            </a:r>
            <a:br>
              <a:rPr lang="en-US" dirty="0"/>
            </a:br>
            <a:r>
              <a:rPr lang="en-US" dirty="0"/>
              <a:t>→ Precision bottom observables over wide scales in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p+A</a:t>
            </a:r>
            <a:r>
              <a:rPr lang="en-US" dirty="0"/>
              <a:t> and A+A</a:t>
            </a:r>
          </a:p>
          <a:p>
            <a:endParaRPr lang="en-US" dirty="0"/>
          </a:p>
          <a:p>
            <a:r>
              <a:rPr lang="en-US" dirty="0"/>
              <a:t>Initial observables: </a:t>
            </a:r>
          </a:p>
          <a:p>
            <a:pPr lvl="1"/>
            <a:r>
              <a:rPr lang="en-US" i="1" dirty="0"/>
              <a:t>B</a:t>
            </a:r>
            <a:r>
              <a:rPr lang="en-US" dirty="0"/>
              <a:t>-meson @ 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&lt;10 GeV/c </a:t>
            </a:r>
          </a:p>
          <a:p>
            <a:pPr lvl="1"/>
            <a:r>
              <a:rPr lang="en-US" i="1" dirty="0"/>
              <a:t>b</a:t>
            </a:r>
            <a:r>
              <a:rPr lang="en-US" dirty="0"/>
              <a:t>-jet @ 15&lt;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&lt;50 GeV/c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4A23F9-F823-C04F-A187-5B4200721E86}"/>
              </a:ext>
            </a:extLst>
          </p:cNvPr>
          <p:cNvSpPr txBox="1"/>
          <p:nvPr/>
        </p:nvSpPr>
        <p:spPr>
          <a:xfrm>
            <a:off x="1222210" y="361058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DCA&lt; 25um @1GeV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CEFCA3-1031-534D-BCE7-272D262B5A9A}"/>
              </a:ext>
            </a:extLst>
          </p:cNvPr>
          <p:cNvCxnSpPr/>
          <p:nvPr/>
        </p:nvCxnSpPr>
        <p:spPr>
          <a:xfrm>
            <a:off x="838200" y="3790950"/>
            <a:ext cx="35644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70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382750" y="1262859"/>
            <a:ext cx="4568150" cy="2473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91" y="26957"/>
            <a:ext cx="7684592" cy="500276"/>
          </a:xfrm>
        </p:spPr>
        <p:txBody>
          <a:bodyPr>
            <a:normAutofit fontScale="90000"/>
          </a:bodyPr>
          <a:lstStyle/>
          <a:p>
            <a:r>
              <a:rPr lang="en-US" dirty="0"/>
              <a:t>MVTX Technical Overview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3047126" y="2200931"/>
            <a:ext cx="184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361651" y="942235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36" y="3583156"/>
            <a:ext cx="3590906" cy="1366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87530" y="3804717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1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381001" y="1761352"/>
            <a:ext cx="1475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Extended power FPC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58637-56A4-A04D-8385-5208442FF005}"/>
              </a:ext>
            </a:extLst>
          </p:cNvPr>
          <p:cNvSpPr txBox="1"/>
          <p:nvPr/>
        </p:nvSpPr>
        <p:spPr>
          <a:xfrm>
            <a:off x="7204089" y="597984"/>
            <a:ext cx="194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 &amp; Yuan’s talks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08E795-6CBC-FA46-8EC2-38C5AFB1F69B}"/>
              </a:ext>
            </a:extLst>
          </p:cNvPr>
          <p:cNvCxnSpPr/>
          <p:nvPr/>
        </p:nvCxnSpPr>
        <p:spPr>
          <a:xfrm flipV="1">
            <a:off x="3429000" y="2800350"/>
            <a:ext cx="1466581" cy="76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B19D1B8-E5B9-384D-8A44-1EE88601AB14}"/>
              </a:ext>
            </a:extLst>
          </p:cNvPr>
          <p:cNvSpPr txBox="1"/>
          <p:nvPr/>
        </p:nvSpPr>
        <p:spPr>
          <a:xfrm rot="21384378">
            <a:off x="3820886" y="279041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27cm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F591B4-F8C0-2345-A27C-B3C95D4A3B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3" t="8039" r="27652" b="5855"/>
          <a:stretch/>
        </p:blipFill>
        <p:spPr>
          <a:xfrm>
            <a:off x="5233055" y="958971"/>
            <a:ext cx="3761505" cy="407618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8D1E3A-FE63-8040-A8A6-E9202600DE56}"/>
              </a:ext>
            </a:extLst>
          </p:cNvPr>
          <p:cNvCxnSpPr>
            <a:cxnSpLocks/>
          </p:cNvCxnSpPr>
          <p:nvPr/>
        </p:nvCxnSpPr>
        <p:spPr>
          <a:xfrm flipH="1" flipV="1">
            <a:off x="4946612" y="2040884"/>
            <a:ext cx="2063787" cy="1064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2A6AC87-99DF-BA44-9281-7CA28E4D69DC}"/>
              </a:ext>
            </a:extLst>
          </p:cNvPr>
          <p:cNvCxnSpPr>
            <a:cxnSpLocks/>
          </p:cNvCxnSpPr>
          <p:nvPr/>
        </p:nvCxnSpPr>
        <p:spPr>
          <a:xfrm flipH="1" flipV="1">
            <a:off x="4946612" y="2660556"/>
            <a:ext cx="2063788" cy="468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3FB2929-8AC2-A14E-86B5-841645DFD574}"/>
              </a:ext>
            </a:extLst>
          </p:cNvPr>
          <p:cNvSpPr txBox="1"/>
          <p:nvPr/>
        </p:nvSpPr>
        <p:spPr>
          <a:xfrm>
            <a:off x="4616235" y="1592982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81" y="118514"/>
            <a:ext cx="7549129" cy="64086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Monolithic Active Pixel Sensors (MAPS)</a:t>
            </a:r>
            <a:br>
              <a:rPr lang="en-US" sz="4000" dirty="0"/>
            </a:br>
            <a:r>
              <a:rPr lang="en-US" sz="18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9281" y="948200"/>
            <a:ext cx="5471920" cy="198037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0000FF"/>
                </a:solidFill>
              </a:rPr>
              <a:t>Advantages of ALICE </a:t>
            </a:r>
            <a:r>
              <a:rPr lang="en-US" sz="2500" dirty="0" err="1">
                <a:solidFill>
                  <a:srgbClr val="0000FF"/>
                </a:solidFill>
              </a:rPr>
              <a:t>PIxel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DEtector</a:t>
            </a:r>
            <a:r>
              <a:rPr lang="en-US" sz="2500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2500" dirty="0"/>
              <a:t>Very fine pitch (27μm x 29μm), </a:t>
            </a:r>
            <a:r>
              <a:rPr lang="en-US" sz="2500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2500" dirty="0"/>
              <a:t>High efficiency (&gt;99%) and low noise (&lt;10</a:t>
            </a:r>
            <a:r>
              <a:rPr lang="en-US" sz="2500" baseline="30000" dirty="0"/>
              <a:t>-6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2500" dirty="0"/>
              <a:t>Time resolution, as low as ~5 </a:t>
            </a:r>
            <a:r>
              <a:rPr lang="en-US" sz="2500" dirty="0" err="1"/>
              <a:t>μs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2500" dirty="0"/>
              <a:t>Ultra-thin/low mass, 50μm (~0.3% X</a:t>
            </a:r>
            <a:r>
              <a:rPr lang="en-US" sz="2500" baseline="-25000" dirty="0"/>
              <a:t>0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2500" dirty="0"/>
              <a:t>0.5M channels with on-pixel digitization, </a:t>
            </a:r>
            <a:r>
              <a:rPr lang="en-US" sz="2500" dirty="0">
                <a:solidFill>
                  <a:srgbClr val="00B050"/>
                </a:solidFill>
              </a:rPr>
              <a:t>for zero-suppression and fast readout</a:t>
            </a:r>
            <a:endParaRPr lang="en-US" sz="2500" dirty="0"/>
          </a:p>
          <a:p>
            <a:r>
              <a:rPr lang="en-US" sz="2500" dirty="0"/>
              <a:t>Low power dissipation, 40mW/cm</a:t>
            </a:r>
            <a:r>
              <a:rPr lang="en-US" sz="2500" baseline="30000" dirty="0"/>
              <a:t>2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2500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2900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6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1" y="2823862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95308" y="3195803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5832" y="369742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44228" y="4615356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42136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1207" y="278884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43708" y="837489"/>
            <a:ext cx="2858972" cy="1671512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94020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4" y="2488675"/>
              <a:ext cx="95034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228884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77211" y="2489641"/>
            <a:ext cx="350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1.5cm x 27cm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6231868" y="3001166"/>
            <a:ext cx="215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ALPIDE sensor:</a:t>
            </a:r>
          </a:p>
          <a:p>
            <a:r>
              <a:rPr lang="en-US" sz="1400" dirty="0"/>
              <a:t>1.5cm x 3.0cm, 0.5M pixels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97400" y="3115582"/>
            <a:ext cx="1354869" cy="216288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6781800" y="3867151"/>
            <a:ext cx="304800" cy="652299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2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000" dirty="0"/>
              <a:t>MVTX Readout, Power and Controls</a:t>
            </a:r>
            <a:endParaRPr lang="en-US" sz="21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059092" y="2436675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400" dirty="0" err="1"/>
              <a:t>sPHENIX</a:t>
            </a:r>
            <a:r>
              <a:rPr lang="en-US" sz="1400" dirty="0"/>
              <a:t> </a:t>
            </a:r>
          </a:p>
          <a:p>
            <a:r>
              <a:rPr lang="en-US" sz="1400" dirty="0"/>
              <a:t>Data Aggregation Module(DAM)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8530F9-3063-D54F-BFD2-44C91A92761B}"/>
              </a:ext>
            </a:extLst>
          </p:cNvPr>
          <p:cNvSpPr txBox="1"/>
          <p:nvPr/>
        </p:nvSpPr>
        <p:spPr>
          <a:xfrm>
            <a:off x="8101398" y="739591"/>
            <a:ext cx="90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Jo’s talk</a:t>
            </a:r>
          </a:p>
        </p:txBody>
      </p:sp>
    </p:spTree>
    <p:extLst>
      <p:ext uri="{BB962C8B-B14F-4D97-AF65-F5344CB8AC3E}">
        <p14:creationId xmlns:p14="http://schemas.microsoft.com/office/powerpoint/2010/main" val="1398757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"/>
            <a:ext cx="8277728" cy="562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in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637710" y="942873"/>
            <a:ext cx="7507634" cy="3277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8574" y="4111897"/>
            <a:ext cx="199242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TPC volume: </a:t>
            </a:r>
          </a:p>
          <a:p>
            <a:r>
              <a:rPr lang="en-US" sz="1620" dirty="0"/>
              <a:t>Length = 216 cm</a:t>
            </a:r>
          </a:p>
          <a:p>
            <a:r>
              <a:rPr lang="en-US" sz="1620" dirty="0"/>
              <a:t>Radius = 800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8865" y="4271727"/>
            <a:ext cx="14674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INTT detector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24074" y="3883794"/>
            <a:ext cx="238226" cy="375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91527" y="2873141"/>
            <a:ext cx="678581" cy="14439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40342" y="875092"/>
            <a:ext cx="460568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</a:rPr>
              <a:t>MVTX detector with service cylinder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91527" y="1165140"/>
            <a:ext cx="339290" cy="12968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3552" y="4220275"/>
            <a:ext cx="200140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Support brackets for TPC and INTT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27497" y="3948765"/>
            <a:ext cx="801303" cy="3104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244066" y="3818823"/>
            <a:ext cx="584735" cy="440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E70DA-672D-9346-9879-C1D4F33C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8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807A9-EC51-D84F-972D-677D0BBA4CCB}"/>
              </a:ext>
            </a:extLst>
          </p:cNvPr>
          <p:cNvSpPr txBox="1"/>
          <p:nvPr/>
        </p:nvSpPr>
        <p:spPr>
          <a:xfrm>
            <a:off x="8116373" y="62074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138226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MVTX Scope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BF5DF9-0C82-F143-81AD-CC8A0E6E2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756" y="693774"/>
            <a:ext cx="4289044" cy="428054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Mechanical structure design</a:t>
            </a:r>
          </a:p>
          <a:p>
            <a:pPr lvl="1"/>
            <a:r>
              <a:rPr lang="en-US" b="0" dirty="0"/>
              <a:t>Design &amp; FEA, LANL/MIT</a:t>
            </a:r>
          </a:p>
          <a:p>
            <a:pPr lvl="1"/>
            <a:r>
              <a:rPr lang="en-US" b="0" dirty="0"/>
              <a:t>End Wheels</a:t>
            </a:r>
          </a:p>
          <a:p>
            <a:pPr lvl="1"/>
            <a:r>
              <a:rPr lang="en-US" b="0" dirty="0"/>
              <a:t>Cylindrical structure shells</a:t>
            </a:r>
          </a:p>
          <a:p>
            <a:pPr lvl="1"/>
            <a:r>
              <a:rPr lang="en-US" b="0" dirty="0"/>
              <a:t>Detector service half barrels</a:t>
            </a:r>
          </a:p>
          <a:p>
            <a:pPr lvl="1"/>
            <a:r>
              <a:rPr lang="en-US" b="0" dirty="0"/>
              <a:t>Service patch panels</a:t>
            </a:r>
          </a:p>
          <a:p>
            <a:pPr lvl="1"/>
            <a:r>
              <a:rPr lang="en-US" b="0" dirty="0"/>
              <a:t>Global interface </a:t>
            </a:r>
          </a:p>
          <a:p>
            <a:pPr lvl="1"/>
            <a:endParaRPr lang="en-US" b="0" dirty="0"/>
          </a:p>
          <a:p>
            <a:r>
              <a:rPr lang="en-US" dirty="0"/>
              <a:t>Mechanical structure fabrication  </a:t>
            </a:r>
          </a:p>
          <a:p>
            <a:pPr lvl="1"/>
            <a:r>
              <a:rPr lang="en-US" b="0" dirty="0"/>
              <a:t>Composite structures, LBNL</a:t>
            </a:r>
          </a:p>
          <a:p>
            <a:pPr lvl="1"/>
            <a:r>
              <a:rPr lang="en-US" b="0" dirty="0"/>
              <a:t>Non-composite structures, MIT</a:t>
            </a:r>
          </a:p>
          <a:p>
            <a:pPr lvl="1"/>
            <a:r>
              <a:rPr lang="en-US" b="0" dirty="0"/>
              <a:t>Installation tooling etc., MIT/LANL/LBNL/BNL</a:t>
            </a:r>
          </a:p>
          <a:p>
            <a:pPr lvl="1"/>
            <a:endParaRPr lang="en-US" b="0" dirty="0"/>
          </a:p>
          <a:p>
            <a:r>
              <a:rPr lang="en-US" dirty="0"/>
              <a:t>Ancillary systems – “adopt” ALICE/ITS</a:t>
            </a:r>
          </a:p>
          <a:p>
            <a:pPr lvl="1"/>
            <a:r>
              <a:rPr lang="en-US" b="0" dirty="0"/>
              <a:t>Cooling plant, MIT/BNL</a:t>
            </a:r>
          </a:p>
          <a:p>
            <a:pPr lvl="1"/>
            <a:r>
              <a:rPr lang="en-US" b="0" dirty="0"/>
              <a:t>Slow control &amp; monitoring etc., MIT/GSU</a:t>
            </a:r>
          </a:p>
          <a:p>
            <a:pPr marL="457200" lvl="1" indent="0">
              <a:buNone/>
            </a:pP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550D4-5A87-5640-8BC7-6A7E87507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2556" y="726034"/>
            <a:ext cx="4309498" cy="359831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MVTX electronics</a:t>
            </a:r>
          </a:p>
          <a:p>
            <a:pPr lvl="1"/>
            <a:r>
              <a:rPr lang="en-US" b="0" dirty="0"/>
              <a:t>Backend FELIX and cables</a:t>
            </a:r>
          </a:p>
          <a:p>
            <a:pPr lvl="1"/>
            <a:r>
              <a:rPr lang="en-US" b="0" dirty="0"/>
              <a:t>Integration into </a:t>
            </a:r>
            <a:r>
              <a:rPr lang="en-US" b="0" dirty="0" err="1"/>
              <a:t>sPHENIX</a:t>
            </a:r>
            <a:r>
              <a:rPr lang="en-US" b="0" dirty="0"/>
              <a:t> DAQ </a:t>
            </a:r>
          </a:p>
          <a:p>
            <a:pPr lvl="1"/>
            <a:r>
              <a:rPr lang="en-US" b="0" dirty="0"/>
              <a:t>Power system </a:t>
            </a:r>
          </a:p>
          <a:p>
            <a:pPr lvl="1"/>
            <a:endParaRPr lang="en-US" b="0" dirty="0"/>
          </a:p>
          <a:p>
            <a:r>
              <a:rPr lang="en-US" dirty="0"/>
              <a:t>Detector assembly &amp; test </a:t>
            </a:r>
          </a:p>
          <a:p>
            <a:pPr lvl="1"/>
            <a:r>
              <a:rPr lang="en-US" b="0" dirty="0"/>
              <a:t>Stave QA &amp; half detector assembly @LBNL </a:t>
            </a:r>
          </a:p>
          <a:p>
            <a:pPr lvl="1"/>
            <a:r>
              <a:rPr lang="en-US" b="0" dirty="0"/>
              <a:t>System test &amp; integration @LBNL/BNL</a:t>
            </a:r>
          </a:p>
          <a:p>
            <a:endParaRPr lang="en-US" dirty="0"/>
          </a:p>
          <a:p>
            <a:r>
              <a:rPr lang="en-US" dirty="0"/>
              <a:t>Installation &amp; commissioning, by all</a:t>
            </a:r>
          </a:p>
          <a:p>
            <a:pPr lvl="1"/>
            <a:r>
              <a:rPr lang="en-US" b="0" dirty="0"/>
              <a:t>Pre-installation commissioning @BNL</a:t>
            </a:r>
          </a:p>
          <a:p>
            <a:pPr lvl="1"/>
            <a:r>
              <a:rPr lang="en-US" b="0" dirty="0"/>
              <a:t>Installation @IR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FB409-FAC3-344D-9B12-3C814BA35466}"/>
              </a:ext>
            </a:extLst>
          </p:cNvPr>
          <p:cNvSpPr txBox="1"/>
          <p:nvPr/>
        </p:nvSpPr>
        <p:spPr>
          <a:xfrm>
            <a:off x="4639342" y="3955017"/>
            <a:ext cx="422351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B050"/>
                </a:solidFill>
              </a:rPr>
              <a:t>Early generic R&amp;D accomplished through LANL LDRD</a:t>
            </a:r>
          </a:p>
          <a:p>
            <a:r>
              <a:rPr lang="en-US" sz="1400" dirty="0">
                <a:solidFill>
                  <a:srgbClr val="00B050"/>
                </a:solidFill>
              </a:rPr>
              <a:t>- Readout integration</a:t>
            </a:r>
          </a:p>
          <a:p>
            <a:r>
              <a:rPr lang="en-US" sz="1400" dirty="0">
                <a:solidFill>
                  <a:srgbClr val="00B050"/>
                </a:solidFill>
              </a:rPr>
              <a:t>- Detector conceptual design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191139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36381</TotalTime>
  <Words>2261</Words>
  <Application>Microsoft Macintosh PowerPoint</Application>
  <PresentationFormat>On-screen Show (16:9)</PresentationFormat>
  <Paragraphs>528</Paragraphs>
  <Slides>34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Worksheet</vt:lpstr>
      <vt:lpstr> MVTX Overview (WBS 3.2) </vt:lpstr>
      <vt:lpstr>Outline</vt:lpstr>
      <vt:lpstr>The sPHENIX Detectors</vt:lpstr>
      <vt:lpstr>MVTX Enables the 3rd Science Pillar</vt:lpstr>
      <vt:lpstr>MVTX Technical Overview  </vt:lpstr>
      <vt:lpstr>Monolithic Active Pixel Sensors (MAPS) The Next-Generation, State-of-the-Art Pixel Tracker</vt:lpstr>
      <vt:lpstr>MVTX Readout, Power and Controls</vt:lpstr>
      <vt:lpstr>MVTX Detector in sPHENIX</vt:lpstr>
      <vt:lpstr>MVTX Scope </vt:lpstr>
      <vt:lpstr>MVTX Collaborators &amp; Institution Roles</vt:lpstr>
      <vt:lpstr>Schedule Drivers</vt:lpstr>
      <vt:lpstr>Cost Drivers </vt:lpstr>
      <vt:lpstr>Basis of Estimate &amp; Resource-Loaded Schedules</vt:lpstr>
      <vt:lpstr>Resource Distribution</vt:lpstr>
      <vt:lpstr>MVTX Schedules and Milestones</vt:lpstr>
      <vt:lpstr>Status and Highlights</vt:lpstr>
      <vt:lpstr>MVTX Full Readout Chain Demonstrated (3/2018)</vt:lpstr>
      <vt:lpstr>Confirmed HIC with Extended 40(60)cm Power FPC</vt:lpstr>
      <vt:lpstr>Sensor Irradiation Test – OK at 2.7MRad </vt:lpstr>
      <vt:lpstr>MVTX + INTT 3-D Mockup (11/2018)</vt:lpstr>
      <vt:lpstr>Latest Project Update: MVTX Workshop</vt:lpstr>
      <vt:lpstr>Carbon Structures – Work in Progress </vt:lpstr>
      <vt:lpstr>Issues and Concerns  </vt:lpstr>
      <vt:lpstr>Summary</vt:lpstr>
      <vt:lpstr>backup</vt:lpstr>
      <vt:lpstr>Address July 2018 Review Recommendations</vt:lpstr>
      <vt:lpstr>Stave and RU Production QA Plan Documents Available</vt:lpstr>
      <vt:lpstr>2019 Test Beam: 4-stave Telescope</vt:lpstr>
      <vt:lpstr>MVTX Readout and Power Cable Rout</vt:lpstr>
      <vt:lpstr>MVTX in P6 (fully Burd. &amp; Esca.)</vt:lpstr>
      <vt:lpstr>MVTX MS Project 1/4(for estimation)</vt:lpstr>
      <vt:lpstr>MVTX MS Project 2/4</vt:lpstr>
      <vt:lpstr>MVTX MS Project 3/4</vt:lpstr>
      <vt:lpstr>MVTX MS Project 4/4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454</cp:revision>
  <cp:lastPrinted>2019-04-06T22:43:30Z</cp:lastPrinted>
  <dcterms:created xsi:type="dcterms:W3CDTF">2015-10-24T00:32:43Z</dcterms:created>
  <dcterms:modified xsi:type="dcterms:W3CDTF">2019-04-06T22:43:41Z</dcterms:modified>
</cp:coreProperties>
</file>