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15" r:id="rId2"/>
    <p:sldId id="328" r:id="rId3"/>
    <p:sldId id="327" r:id="rId4"/>
    <p:sldId id="861" r:id="rId5"/>
    <p:sldId id="329" r:id="rId6"/>
    <p:sldId id="331" r:id="rId7"/>
    <p:sldId id="332" r:id="rId8"/>
    <p:sldId id="333" r:id="rId9"/>
    <p:sldId id="334" r:id="rId10"/>
    <p:sldId id="335" r:id="rId11"/>
    <p:sldId id="279" r:id="rId12"/>
    <p:sldId id="273" r:id="rId13"/>
    <p:sldId id="274" r:id="rId14"/>
    <p:sldId id="275" r:id="rId15"/>
    <p:sldId id="276" r:id="rId16"/>
    <p:sldId id="862" r:id="rId17"/>
    <p:sldId id="317" r:id="rId18"/>
    <p:sldId id="318" r:id="rId19"/>
    <p:sldId id="319" r:id="rId20"/>
    <p:sldId id="320" r:id="rId21"/>
    <p:sldId id="321" r:id="rId22"/>
    <p:sldId id="324" r:id="rId23"/>
    <p:sldId id="325" r:id="rId24"/>
    <p:sldId id="326" r:id="rId25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373"/>
    <p:restoredTop sz="91345"/>
  </p:normalViewPr>
  <p:slideViewPr>
    <p:cSldViewPr>
      <p:cViewPr varScale="1">
        <p:scale>
          <a:sx n="196" d="100"/>
          <a:sy n="196" d="100"/>
        </p:scale>
        <p:origin x="192" y="8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Resource by Hours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180314960629921"/>
          <c:y val="0.17634259259259263"/>
          <c:w val="0.86486351706036746"/>
          <c:h val="0.614984324876057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Sheet1!$A$27</c:f>
              <c:strCache>
                <c:ptCount val="1"/>
                <c:pt idx="0">
                  <c:v>PHYS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Sheet1!$B$26:$F$26</c:f>
              <c:strCache>
                <c:ptCount val="5"/>
                <c:pt idx="0">
                  <c:v>FY2019</c:v>
                </c:pt>
                <c:pt idx="1">
                  <c:v>FY2020</c:v>
                </c:pt>
                <c:pt idx="2">
                  <c:v>FY2021</c:v>
                </c:pt>
                <c:pt idx="3">
                  <c:v>FY2022</c:v>
                </c:pt>
                <c:pt idx="4">
                  <c:v>FY2023</c:v>
                </c:pt>
              </c:strCache>
            </c:strRef>
          </c:cat>
          <c:val>
            <c:numRef>
              <c:f>Sheet1!$B$27:$F$27</c:f>
              <c:numCache>
                <c:formatCode>General</c:formatCode>
                <c:ptCount val="5"/>
                <c:pt idx="0">
                  <c:v>1787</c:v>
                </c:pt>
                <c:pt idx="1">
                  <c:v>5076</c:v>
                </c:pt>
                <c:pt idx="2">
                  <c:v>825</c:v>
                </c:pt>
                <c:pt idx="3">
                  <c:v>656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FC-BE40-983E-9781DBB297F1}"/>
            </c:ext>
          </c:extLst>
        </c:ser>
        <c:ser>
          <c:idx val="1"/>
          <c:order val="1"/>
          <c:tx>
            <c:strRef>
              <c:f>Sheet1!$A$28</c:f>
              <c:strCache>
                <c:ptCount val="1"/>
                <c:pt idx="0">
                  <c:v>ENG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Sheet1!$B$26:$F$26</c:f>
              <c:strCache>
                <c:ptCount val="5"/>
                <c:pt idx="0">
                  <c:v>FY2019</c:v>
                </c:pt>
                <c:pt idx="1">
                  <c:v>FY2020</c:v>
                </c:pt>
                <c:pt idx="2">
                  <c:v>FY2021</c:v>
                </c:pt>
                <c:pt idx="3">
                  <c:v>FY2022</c:v>
                </c:pt>
                <c:pt idx="4">
                  <c:v>FY2023</c:v>
                </c:pt>
              </c:strCache>
            </c:strRef>
          </c:cat>
          <c:val>
            <c:numRef>
              <c:f>Sheet1!$B$28:$F$28</c:f>
              <c:numCache>
                <c:formatCode>General</c:formatCode>
                <c:ptCount val="5"/>
                <c:pt idx="0">
                  <c:v>1997</c:v>
                </c:pt>
                <c:pt idx="1">
                  <c:v>4178</c:v>
                </c:pt>
                <c:pt idx="2">
                  <c:v>460</c:v>
                </c:pt>
                <c:pt idx="3">
                  <c:v>440</c:v>
                </c:pt>
                <c:pt idx="4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FC-BE40-983E-9781DBB297F1}"/>
            </c:ext>
          </c:extLst>
        </c:ser>
        <c:ser>
          <c:idx val="2"/>
          <c:order val="2"/>
          <c:tx>
            <c:strRef>
              <c:f>Sheet1!$A$29</c:f>
              <c:strCache>
                <c:ptCount val="1"/>
                <c:pt idx="0">
                  <c:v>Tech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Sheet1!$B$26:$F$26</c:f>
              <c:strCache>
                <c:ptCount val="5"/>
                <c:pt idx="0">
                  <c:v>FY2019</c:v>
                </c:pt>
                <c:pt idx="1">
                  <c:v>FY2020</c:v>
                </c:pt>
                <c:pt idx="2">
                  <c:v>FY2021</c:v>
                </c:pt>
                <c:pt idx="3">
                  <c:v>FY2022</c:v>
                </c:pt>
                <c:pt idx="4">
                  <c:v>FY2023</c:v>
                </c:pt>
              </c:strCache>
            </c:strRef>
          </c:cat>
          <c:val>
            <c:numRef>
              <c:f>Sheet1!$B$29:$F$29</c:f>
              <c:numCache>
                <c:formatCode>General</c:formatCode>
                <c:ptCount val="5"/>
                <c:pt idx="0">
                  <c:v>999</c:v>
                </c:pt>
                <c:pt idx="1">
                  <c:v>1698</c:v>
                </c:pt>
                <c:pt idx="2">
                  <c:v>277</c:v>
                </c:pt>
                <c:pt idx="3">
                  <c:v>472</c:v>
                </c:pt>
                <c:pt idx="4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FC-BE40-983E-9781DBB297F1}"/>
            </c:ext>
          </c:extLst>
        </c:ser>
        <c:ser>
          <c:idx val="3"/>
          <c:order val="3"/>
          <c:tx>
            <c:strRef>
              <c:f>Sheet1!$A$30</c:f>
              <c:strCache>
                <c:ptCount val="1"/>
                <c:pt idx="0">
                  <c:v>GRDSTD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Sheet1!$B$26:$F$26</c:f>
              <c:strCache>
                <c:ptCount val="5"/>
                <c:pt idx="0">
                  <c:v>FY2019</c:v>
                </c:pt>
                <c:pt idx="1">
                  <c:v>FY2020</c:v>
                </c:pt>
                <c:pt idx="2">
                  <c:v>FY2021</c:v>
                </c:pt>
                <c:pt idx="3">
                  <c:v>FY2022</c:v>
                </c:pt>
                <c:pt idx="4">
                  <c:v>FY2023</c:v>
                </c:pt>
              </c:strCache>
            </c:strRef>
          </c:cat>
          <c:val>
            <c:numRef>
              <c:f>Sheet1!$B$30:$F$30</c:f>
              <c:numCache>
                <c:formatCode>General</c:formatCode>
                <c:ptCount val="5"/>
                <c:pt idx="0">
                  <c:v>96</c:v>
                </c:pt>
                <c:pt idx="1">
                  <c:v>1036</c:v>
                </c:pt>
                <c:pt idx="2">
                  <c:v>864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FC-BE40-983E-9781DBB297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097880"/>
        <c:axId val="153099448"/>
      </c:barChart>
      <c:catAx>
        <c:axId val="153097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099448"/>
        <c:crosses val="autoZero"/>
        <c:auto val="1"/>
        <c:lblAlgn val="ctr"/>
        <c:lblOffset val="100"/>
        <c:noMultiLvlLbl val="0"/>
      </c:catAx>
      <c:valAx>
        <c:axId val="153099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097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Hours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Sheet1!$B$2</c:f>
              <c:strCache>
                <c:ptCount val="1"/>
                <c:pt idx="0">
                  <c:v>hours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26-284B-A8D6-1274E44153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26-284B-A8D6-1274E44153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826-284B-A8D6-1274E44153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826-284B-A8D6-1274E441533C}"/>
              </c:ext>
            </c:extLst>
          </c:dPt>
          <c:cat>
            <c:strRef>
              <c:f>Sheet1!$A$3:$A$6</c:f>
              <c:strCache>
                <c:ptCount val="4"/>
                <c:pt idx="0">
                  <c:v>PHYS</c:v>
                </c:pt>
                <c:pt idx="1">
                  <c:v>ENG</c:v>
                </c:pt>
                <c:pt idx="2">
                  <c:v>Tech</c:v>
                </c:pt>
                <c:pt idx="3">
                  <c:v>GRDSTD</c:v>
                </c:pt>
              </c:strCache>
            </c:strRef>
          </c:cat>
          <c:val>
            <c:numRef>
              <c:f>Sheet1!$B$3:$B$6</c:f>
              <c:numCache>
                <c:formatCode>General</c:formatCode>
                <c:ptCount val="4"/>
                <c:pt idx="0">
                  <c:v>10726</c:v>
                </c:pt>
                <c:pt idx="1">
                  <c:v>7039</c:v>
                </c:pt>
                <c:pt idx="2">
                  <c:v>3116</c:v>
                </c:pt>
                <c:pt idx="3">
                  <c:v>2460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826-284B-A8D6-1274E44153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Total Cost + Contingency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58092738407697"/>
          <c:y val="0.19486111111111112"/>
          <c:w val="0.83953018372703414"/>
          <c:h val="0.7208876494604841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Sheet1!$A$2:$F$2</c:f>
              <c:strCache>
                <c:ptCount val="6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</c:strCache>
            </c:strRef>
          </c:cat>
          <c:val>
            <c:numRef>
              <c:f>Sheet1!$A$3:$F$3</c:f>
              <c:numCache>
                <c:formatCode>General</c:formatCode>
                <c:ptCount val="6"/>
                <c:pt idx="0">
                  <c:v>0</c:v>
                </c:pt>
                <c:pt idx="1">
                  <c:v>1112504</c:v>
                </c:pt>
                <c:pt idx="2">
                  <c:v>1757166</c:v>
                </c:pt>
                <c:pt idx="3">
                  <c:v>393603</c:v>
                </c:pt>
                <c:pt idx="4">
                  <c:v>300685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3F-344A-BA73-4B04D18F7E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7844816"/>
        <c:axId val="527845144"/>
      </c:barChart>
      <c:catAx>
        <c:axId val="52784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845144"/>
        <c:crosses val="autoZero"/>
        <c:auto val="1"/>
        <c:lblAlgn val="ctr"/>
        <c:lblOffset val="100"/>
        <c:noMultiLvlLbl val="0"/>
      </c:catAx>
      <c:valAx>
        <c:axId val="527845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844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3/31/19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3/31/19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38820"/>
            <a:ext cx="9144000" cy="41308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73882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48727"/>
            <a:ext cx="8229600" cy="3895596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 marL="311468" indent="-154305">
              <a:defRPr sz="1620"/>
            </a:lvl2pPr>
            <a:lvl3pPr marL="464345" indent="-155735">
              <a:defRPr sz="1440"/>
            </a:lvl3pPr>
            <a:lvl4pPr marL="617220" indent="-155735">
              <a:defRPr sz="1260"/>
            </a:lvl4pPr>
            <a:lvl5pPr marL="770097" indent="-157163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53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2001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/>
              <a:t>MVTX Cost &amp; Schedule</a:t>
            </a:r>
            <a:br>
              <a:rPr lang="en-US" altLang="en-US" b="0" dirty="0"/>
            </a:br>
            <a:r>
              <a:rPr lang="en-US" altLang="en-US" b="0" dirty="0"/>
              <a:t>(WBS 3.2) 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266950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Dave Lee/Ming Liu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3CF09-19A5-E040-8E64-D40F4453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4"/>
            <a:ext cx="8229600" cy="96669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Carbon Structures</a:t>
            </a:r>
            <a:br>
              <a:rPr lang="en-US" dirty="0"/>
            </a:br>
            <a:r>
              <a:rPr lang="en-US" sz="2800" dirty="0"/>
              <a:t>Example high contingency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3F2DC-0C9E-D741-BDAE-88B841CF4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90674-7678-D94A-AD98-997CF6C7A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DE019-60B3-7A4E-ADBA-20BC34F7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10</a:t>
            </a:fld>
            <a:endParaRPr lang="en-US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81C10F-FEA1-504A-9E49-814CBDCBF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214274"/>
              </p:ext>
            </p:extLst>
          </p:nvPr>
        </p:nvGraphicFramePr>
        <p:xfrm>
          <a:off x="304798" y="1315666"/>
          <a:ext cx="8381999" cy="2836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88365262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828962317"/>
                    </a:ext>
                  </a:extLst>
                </a:gridCol>
                <a:gridCol w="1346279">
                  <a:extLst>
                    <a:ext uri="{9D8B030D-6E8A-4147-A177-3AD203B41FA5}">
                      <a16:colId xmlns:a16="http://schemas.microsoft.com/office/drawing/2014/main" val="4225008080"/>
                    </a:ext>
                  </a:extLst>
                </a:gridCol>
                <a:gridCol w="1854121">
                  <a:extLst>
                    <a:ext uri="{9D8B030D-6E8A-4147-A177-3AD203B41FA5}">
                      <a16:colId xmlns:a16="http://schemas.microsoft.com/office/drawing/2014/main" val="2739283278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2150872421"/>
                    </a:ext>
                  </a:extLst>
                </a:gridCol>
              </a:tblGrid>
              <a:tr h="73301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Cost (K)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Contingency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Basis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149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End Wheels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3.2.3.2.2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$349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Previous experience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651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Cylindrical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3.2.3.2.3.2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$216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Previous experience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549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Service Barrel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3.2.3.2.3.3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$243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Previous experience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7253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9B1316C-57BC-B14A-AFDA-D5879702C187}"/>
              </a:ext>
            </a:extLst>
          </p:cNvPr>
          <p:cNvSpPr txBox="1"/>
          <p:nvPr/>
        </p:nvSpPr>
        <p:spPr>
          <a:xfrm>
            <a:off x="2514600" y="4214157"/>
            <a:ext cx="3949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Total Cost = $ 1,291 K</a:t>
            </a:r>
          </a:p>
        </p:txBody>
      </p:sp>
    </p:spTree>
    <p:extLst>
      <p:ext uri="{BB962C8B-B14F-4D97-AF65-F5344CB8AC3E}">
        <p14:creationId xmlns:p14="http://schemas.microsoft.com/office/powerpoint/2010/main" val="1683861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6D527A-912C-4386-9419-FAF3C0B4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EBC7D-4A4C-4A9A-B8BF-6E7410C1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3DE9-077B-5D48-8924-7ED29547E831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B6375-2F48-4312-86B5-08B1F8AB5603}"/>
              </a:ext>
            </a:extLst>
          </p:cNvPr>
          <p:cNvSpPr txBox="1"/>
          <p:nvPr/>
        </p:nvSpPr>
        <p:spPr>
          <a:xfrm>
            <a:off x="3119718" y="1879900"/>
            <a:ext cx="34209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Cost and Schedule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8A50CC-B476-8A4A-96DA-CBB5C9DE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</p:spTree>
    <p:extLst>
      <p:ext uri="{BB962C8B-B14F-4D97-AF65-F5344CB8AC3E}">
        <p14:creationId xmlns:p14="http://schemas.microsoft.com/office/powerpoint/2010/main" val="875697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2EE4A8-DEC7-427B-AE1D-8586CAD8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B0D70-E1DE-4BF4-A927-B2ABF138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3DE9-077B-5D48-8924-7ED29547E831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F7E31-3670-0C4C-8F92-9008ED9F6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0D9E8B-1505-D241-BB73-503E9A4A4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83" y="0"/>
            <a:ext cx="79586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3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4A4063-E0D3-4D74-B0DA-64E6D507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CDBBE4-4A22-4A9E-AD19-E7FA07132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3DE9-077B-5D48-8924-7ED29547E831}" type="slidenum">
              <a:rPr lang="en-US" smtClean="0"/>
              <a:t>13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F0FCB-35DB-DE46-91FB-C58004B1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1A6FF-4E88-8945-9783-71B561110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83" y="0"/>
            <a:ext cx="79586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70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880F0B-2D0F-48AB-9F3A-8A407405B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528AD9-B1FA-4872-9781-E3A90D54F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3DE9-077B-5D48-8924-7ED29547E831}" type="slidenum">
              <a:rPr lang="en-US" smtClean="0"/>
              <a:t>14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9BA0A-D939-3D48-96D9-AC66C5F5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BDD262-2B19-C14C-94C3-23EF0A10C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83" y="0"/>
            <a:ext cx="79586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56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824AE3-320E-4D01-B850-F48085F8E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F957FF-3396-4E28-AB64-4664D87CB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3DE9-077B-5D48-8924-7ED29547E831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CDFFD-D0EB-F44B-AC83-494660B42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135C1E-B99F-AA41-8EAD-FA1EBA54D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83" y="0"/>
            <a:ext cx="79586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16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25E26A-79C6-3747-B10E-1A9918BC0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7EE7E0-A6BA-0E4E-9709-F7108D53C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0A31FD-D600-D440-9086-7E2363FF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3F295-0E6A-014D-9BDE-A724DFB0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986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L3 Technical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819150"/>
            <a:ext cx="8153400" cy="377547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Emphasize any technical issues that still need to be resolved. If all has been decided put it on the slide.</a:t>
            </a:r>
          </a:p>
        </p:txBody>
      </p:sp>
      <p:sp>
        <p:nvSpPr>
          <p:cNvPr id="1843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80"/>
                </a:solidFill>
                <a:latin typeface="Calibri" pitchFamily="34" charset="0"/>
              </a:rPr>
              <a:t>sPHENIX  Director's Review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17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L3 Scope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you building?</a:t>
            </a:r>
          </a:p>
          <a:p>
            <a:r>
              <a:rPr lang="en-US" dirty="0"/>
              <a:t>Where you fit in the L2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19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L3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1" y="1200151"/>
            <a:ext cx="7819231" cy="311824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B6EF9-3D73-0041-AB10-E32BDCEDC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565547"/>
          </a:xfrm>
        </p:spPr>
        <p:txBody>
          <a:bodyPr/>
          <a:lstStyle/>
          <a:p>
            <a:r>
              <a:rPr lang="en-US" dirty="0"/>
              <a:t>MVTX C &amp; S - Assumptions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C212C5-5CA6-1B4B-B9D1-D9F850C96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45DAE-3DB8-DA44-A96F-7385E98D0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B32D85-07E9-6C49-AEE6-3EC79237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29C38-8916-0045-ABA2-19421821076F}"/>
              </a:ext>
            </a:extLst>
          </p:cNvPr>
          <p:cNvSpPr txBox="1">
            <a:spLocks/>
          </p:cNvSpPr>
          <p:nvPr/>
        </p:nvSpPr>
        <p:spPr>
          <a:xfrm>
            <a:off x="3016956" y="6356350"/>
            <a:ext cx="3002844" cy="691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/>
              <a:t>LANL 04/10/19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2C11F-8ACD-D14E-844E-8A6554B95E3C}"/>
              </a:ext>
            </a:extLst>
          </p:cNvPr>
          <p:cNvSpPr txBox="1">
            <a:spLocks/>
          </p:cNvSpPr>
          <p:nvPr/>
        </p:nvSpPr>
        <p:spPr>
          <a:xfrm>
            <a:off x="6474178" y="6356350"/>
            <a:ext cx="2212622" cy="69101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fld id="{BAE33DE9-077B-5D48-8924-7ED29547E83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F626E-872D-9249-A10F-B96026AC3E21}"/>
              </a:ext>
            </a:extLst>
          </p:cNvPr>
          <p:cNvSpPr txBox="1"/>
          <p:nvPr/>
        </p:nvSpPr>
        <p:spPr>
          <a:xfrm>
            <a:off x="640252" y="626749"/>
            <a:ext cx="74369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/>
              <a:t>Technically Driven Schedule, no manpower smoothing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Self contained project, funding available when needed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Tied to </a:t>
            </a:r>
            <a:r>
              <a:rPr lang="en-US" sz="1400" dirty="0" err="1"/>
              <a:t>sPHENIXschedule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>
                <a:highlight>
                  <a:srgbClr val="FFFF00"/>
                </a:highlight>
              </a:rPr>
              <a:t>Risk Based Contingency at 20 - 50%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Electronics cost based on as built experience, FELIX and RU support boards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Procurements assume funding is available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highlight>
                  <a:srgbClr val="FFFF00"/>
                </a:highlight>
              </a:rPr>
              <a:t>Resource hourly rates are fully burdened with 3% inflation increase each FY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Electronics ready for production on day one due to LDRD effort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Schedule has not been smoothed, 9 month contingency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Staves and Readout Unit (RU) not in Schedule, separate cost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Tasks below moved off MVTX to sPHENIX, ~$250k</a:t>
            </a:r>
          </a:p>
          <a:p>
            <a:endParaRPr lang="en-US" sz="1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4EDD36-F0F4-1146-856A-9A8753B37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78" y="3559294"/>
            <a:ext cx="8255000" cy="12065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F3A737-27B7-F242-B89D-6A950A3E07D8}"/>
              </a:ext>
            </a:extLst>
          </p:cNvPr>
          <p:cNvCxnSpPr/>
          <p:nvPr/>
        </p:nvCxnSpPr>
        <p:spPr>
          <a:xfrm>
            <a:off x="829340" y="3242643"/>
            <a:ext cx="712381" cy="0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4710A4-3619-6F49-9321-E25452B06B27}"/>
              </a:ext>
            </a:extLst>
          </p:cNvPr>
          <p:cNvSpPr txBox="1"/>
          <p:nvPr/>
        </p:nvSpPr>
        <p:spPr>
          <a:xfrm>
            <a:off x="1690577" y="3028950"/>
            <a:ext cx="476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change when input to P6</a:t>
            </a:r>
          </a:p>
        </p:txBody>
      </p:sp>
    </p:spTree>
    <p:extLst>
      <p:ext uri="{BB962C8B-B14F-4D97-AF65-F5344CB8AC3E}">
        <p14:creationId xmlns:p14="http://schemas.microsoft.com/office/powerpoint/2010/main" val="1633257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Recent technical accomplishments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EA7A-9970-354A-98D2-CA6B64B1B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and Schedule - 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16AA4E-338C-7045-9608-255F47A05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50D9F5-82C8-CD46-A732-13E5AF4CB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FF6ACD-E7F1-A14B-849D-08E40BCA1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3</a:t>
            </a:fld>
            <a:endParaRPr lang="en-US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FDA11C5-8A76-394E-A9DC-93F85AD3F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089328"/>
              </p:ext>
            </p:extLst>
          </p:nvPr>
        </p:nvGraphicFramePr>
        <p:xfrm>
          <a:off x="914400" y="3028950"/>
          <a:ext cx="7239000" cy="1711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194063582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86906052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246906618"/>
                    </a:ext>
                  </a:extLst>
                </a:gridCol>
              </a:tblGrid>
              <a:tr h="195532">
                <a:tc>
                  <a:txBody>
                    <a:bodyPr/>
                    <a:lstStyle/>
                    <a:p>
                      <a:r>
                        <a:rPr lang="en-US" dirty="0"/>
                        <a:t>Major 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Cost + Contingency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6320573"/>
                  </a:ext>
                </a:extLst>
              </a:tr>
              <a:tr h="195532">
                <a:tc>
                  <a:txBody>
                    <a:bodyPr/>
                    <a:lstStyle/>
                    <a:p>
                      <a:r>
                        <a:rPr lang="en-US" sz="1600" dirty="0"/>
                        <a:t>Project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$543k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$642k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032599"/>
                  </a:ext>
                </a:extLst>
              </a:tr>
              <a:tr h="195532">
                <a:tc>
                  <a:txBody>
                    <a:bodyPr/>
                    <a:lstStyle/>
                    <a:p>
                      <a:r>
                        <a:rPr lang="en-US" sz="1600" dirty="0"/>
                        <a:t>Electronics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$401k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$492k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033212"/>
                  </a:ext>
                </a:extLst>
              </a:tr>
              <a:tr h="337494">
                <a:tc>
                  <a:txBody>
                    <a:bodyPr/>
                    <a:lstStyle/>
                    <a:p>
                      <a:r>
                        <a:rPr lang="en-US" sz="1600" dirty="0"/>
                        <a:t>Mechanics and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$1,784k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$2,431k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397841"/>
                  </a:ext>
                </a:extLst>
              </a:tr>
              <a:tr h="337494">
                <a:tc>
                  <a:txBody>
                    <a:bodyPr/>
                    <a:lstStyle/>
                    <a:p>
                      <a:r>
                        <a:rPr lang="en-US" sz="1600" dirty="0"/>
                        <a:t>Integration and Infrastructure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$970k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$1,345k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98716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102DEB4-2F2A-004A-9BBA-EF21980BA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8" y="712896"/>
            <a:ext cx="9144000" cy="19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37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47" y="78385"/>
            <a:ext cx="8229600" cy="4269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46338" y="1273232"/>
          <a:ext cx="5451330" cy="259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5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CY-2018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2019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2020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2021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2022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2023</a:t>
                      </a:r>
                    </a:p>
                  </a:txBody>
                  <a:tcPr marL="61722" marR="61722" marT="30861" marB="30861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3048000" y="1579937"/>
            <a:ext cx="1066801" cy="341632"/>
            <a:chOff x="2000925" y="2079909"/>
            <a:chExt cx="1580441" cy="50612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2000925" y="2079909"/>
              <a:ext cx="1028769" cy="50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b="1" dirty="0"/>
                <a:t>Stave &amp; RU </a:t>
              </a:r>
            </a:p>
            <a:p>
              <a:r>
                <a:rPr lang="en-US" sz="81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2966666" y="3562351"/>
            <a:ext cx="759980" cy="279435"/>
            <a:chOff x="3123803" y="2638232"/>
            <a:chExt cx="1237804" cy="41397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123803" y="2638232"/>
              <a:ext cx="957528" cy="413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Power system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2307708" y="2044523"/>
            <a:ext cx="4079366" cy="216982"/>
            <a:chOff x="3028117" y="2690395"/>
            <a:chExt cx="5066344" cy="32145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2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3352800" y="2749515"/>
            <a:ext cx="699269" cy="279435"/>
            <a:chOff x="2977605" y="2695958"/>
            <a:chExt cx="5497967" cy="41397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2977605" y="2695958"/>
              <a:ext cx="5497967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dirty="0"/>
                <a:t>Service barrel </a:t>
              </a:r>
            </a:p>
            <a:p>
              <a:r>
                <a:rPr lang="en-US" sz="608" dirty="0"/>
                <a:t>design &amp; production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BECA6-7D28-0343-B8B1-AC9B1F0C5005}"/>
              </a:ext>
            </a:extLst>
          </p:cNvPr>
          <p:cNvGrpSpPr/>
          <p:nvPr/>
        </p:nvGrpSpPr>
        <p:grpSpPr>
          <a:xfrm>
            <a:off x="3352800" y="2388018"/>
            <a:ext cx="459883" cy="336132"/>
            <a:chOff x="3352800" y="2246640"/>
            <a:chExt cx="459883" cy="33613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8CA1D4B-C503-AE4E-BD8B-54AB3BF531C7}"/>
                </a:ext>
              </a:extLst>
            </p:cNvPr>
            <p:cNvGrpSpPr/>
            <p:nvPr/>
          </p:nvGrpSpPr>
          <p:grpSpPr>
            <a:xfrm>
              <a:off x="3352800" y="2246640"/>
              <a:ext cx="459883" cy="185885"/>
              <a:chOff x="3689688" y="2682754"/>
              <a:chExt cx="867326" cy="275386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AF9D36F-93E9-E846-AFEE-796B88F54F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5165" y="2703054"/>
                <a:ext cx="761849" cy="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1EE598-D94F-D846-AAC0-2A53BD93AA2A}"/>
                  </a:ext>
                </a:extLst>
              </p:cNvPr>
              <p:cNvSpPr txBox="1"/>
              <p:nvPr/>
            </p:nvSpPr>
            <p:spPr>
              <a:xfrm>
                <a:off x="3689688" y="2682754"/>
                <a:ext cx="829287" cy="275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8" dirty="0"/>
                  <a:t>End Wheels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46488B-1DBB-234F-81F3-41B9C66DF77E}"/>
                </a:ext>
              </a:extLst>
            </p:cNvPr>
            <p:cNvGrpSpPr/>
            <p:nvPr/>
          </p:nvGrpSpPr>
          <p:grpSpPr>
            <a:xfrm>
              <a:off x="3368211" y="2396887"/>
              <a:ext cx="365585" cy="185885"/>
              <a:chOff x="3702149" y="2661453"/>
              <a:chExt cx="1468889" cy="275386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433B74A-C47F-5948-A5B6-681930CC1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5974" y="2703054"/>
                <a:ext cx="1023623" cy="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7BF6FD-6120-1C4D-A168-1240E1AA35B2}"/>
                  </a:ext>
                </a:extLst>
              </p:cNvPr>
              <p:cNvSpPr txBox="1"/>
              <p:nvPr/>
            </p:nvSpPr>
            <p:spPr>
              <a:xfrm>
                <a:off x="3702149" y="2661453"/>
                <a:ext cx="1468889" cy="275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8" dirty="0"/>
                  <a:t>CYSS</a:t>
                </a:r>
                <a:endParaRPr lang="en-US" sz="810" dirty="0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4110129" y="3452665"/>
            <a:ext cx="614271" cy="185885"/>
            <a:chOff x="3174643" y="2681608"/>
            <a:chExt cx="910031" cy="275386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910031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4267200" y="3605065"/>
            <a:ext cx="812443" cy="185885"/>
            <a:chOff x="3288584" y="2686395"/>
            <a:chExt cx="910032" cy="27538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288584" y="2686395"/>
              <a:ext cx="91003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4678942" y="3356577"/>
            <a:ext cx="746845" cy="310854"/>
            <a:chOff x="4135029" y="4197743"/>
            <a:chExt cx="1106440" cy="460523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993152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Half barrels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4721464" y="4171950"/>
            <a:ext cx="2766619" cy="283393"/>
            <a:chOff x="3190658" y="2711027"/>
            <a:chExt cx="2299300" cy="41984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1"/>
              <a:ext cx="2299300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b="1" dirty="0"/>
                <a:t>MVTX installation &amp; commissioning @BNL</a:t>
              </a:r>
            </a:p>
            <a:p>
              <a:r>
                <a:rPr lang="en-US" sz="608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6096422" y="3518500"/>
            <a:ext cx="1107520" cy="310854"/>
            <a:chOff x="4135029" y="4197743"/>
            <a:chExt cx="1640775" cy="460523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527487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Installed 2 half-barrels 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@</a:t>
              </a:r>
              <a:r>
                <a:rPr lang="en-US" sz="710" dirty="0" err="1">
                  <a:solidFill>
                    <a:srgbClr val="FF0000"/>
                  </a:solidFill>
                </a:rPr>
                <a:t>sPHENIX</a:t>
              </a:r>
              <a:r>
                <a:rPr lang="en-US" sz="710" dirty="0">
                  <a:solidFill>
                    <a:srgbClr val="FF0000"/>
                  </a:solidFill>
                </a:rPr>
                <a:t> IR;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6346645" y="2624156"/>
            <a:ext cx="948824" cy="310854"/>
            <a:chOff x="4135029" y="4238203"/>
            <a:chExt cx="1405665" cy="460523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6" y="4238203"/>
              <a:ext cx="1292378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7297663" y="154565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6373086" y="1537494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5486390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4569944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3657600" y="152697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2751292" y="1523549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1846338" y="1518366"/>
            <a:ext cx="6227" cy="2894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1846339" y="4412402"/>
            <a:ext cx="5460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3886200" y="1663584"/>
            <a:ext cx="468371" cy="279435"/>
            <a:chOff x="1563564" y="2070534"/>
            <a:chExt cx="798414" cy="413976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98414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FELIX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3352800" y="3152986"/>
            <a:ext cx="1339349" cy="341632"/>
            <a:chOff x="2552271" y="2690395"/>
            <a:chExt cx="5542190" cy="208459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2552271" y="2690395"/>
              <a:ext cx="5281644" cy="208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Stave testing, half-barrel assembly @LBNL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798079" y="972447"/>
            <a:ext cx="32375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>
                <a:solidFill>
                  <a:srgbClr val="032AFF"/>
                </a:solidFill>
              </a:rPr>
              <a:t>sPHENIX:</a:t>
            </a:r>
            <a:r>
              <a:rPr lang="en-US" sz="1260" dirty="0">
                <a:solidFill>
                  <a:srgbClr val="032AFF"/>
                </a:solidFill>
              </a:rPr>
              <a:t>                          CD1/3a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2315678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838200" y="1518365"/>
            <a:ext cx="85507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/>
              <a:t>MVTX</a:t>
            </a:r>
            <a:endParaRPr lang="en-US" sz="162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6355081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3123931" y="1073840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4800600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6423109" y="986590"/>
            <a:ext cx="112068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1</a:t>
            </a:r>
            <a:r>
              <a:rPr lang="en-US" sz="1260" baseline="30000" dirty="0">
                <a:solidFill>
                  <a:srgbClr val="032AFF"/>
                </a:solidFill>
              </a:rPr>
              <a:t>st</a:t>
            </a:r>
            <a:r>
              <a:rPr lang="en-US" sz="126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4825344" y="971277"/>
            <a:ext cx="10420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Installation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62641A-35F3-C240-8B37-4B25E8BCADF3}"/>
              </a:ext>
            </a:extLst>
          </p:cNvPr>
          <p:cNvGrpSpPr/>
          <p:nvPr/>
        </p:nvGrpSpPr>
        <p:grpSpPr>
          <a:xfrm>
            <a:off x="2307708" y="2260896"/>
            <a:ext cx="1299143" cy="310854"/>
            <a:chOff x="2569294" y="2615932"/>
            <a:chExt cx="1037557" cy="31085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5E2144F-4370-9947-A8E0-4C6D7EAFD7C7}"/>
                </a:ext>
              </a:extLst>
            </p:cNvPr>
            <p:cNvCxnSpPr>
              <a:cxnSpLocks/>
            </p:cNvCxnSpPr>
            <p:nvPr/>
          </p:nvCxnSpPr>
          <p:spPr>
            <a:xfrm>
              <a:off x="2569294" y="2628040"/>
              <a:ext cx="82857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BC9044-44BB-754F-97DA-3A8905E6BD97}"/>
                </a:ext>
              </a:extLst>
            </p:cNvPr>
            <p:cNvSpPr txBox="1"/>
            <p:nvPr/>
          </p:nvSpPr>
          <p:spPr>
            <a:xfrm>
              <a:off x="2667000" y="2615932"/>
              <a:ext cx="939851" cy="310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Detector  &amp; interface design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2307708" y="3867151"/>
            <a:ext cx="1653273" cy="310854"/>
            <a:chOff x="4309347" y="5186757"/>
            <a:chExt cx="992038" cy="460525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409171" y="5186757"/>
              <a:ext cx="674281" cy="460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support structure 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3733800" y="3964905"/>
            <a:ext cx="901209" cy="335091"/>
            <a:chOff x="3508095" y="5204332"/>
            <a:chExt cx="2845222" cy="496428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3508095" y="5240238"/>
              <a:ext cx="2845222" cy="460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Procure insertion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sys to </a:t>
              </a:r>
              <a:r>
                <a:rPr lang="en-US" sz="710" dirty="0" err="1">
                  <a:solidFill>
                    <a:srgbClr val="0432FF"/>
                  </a:solidFill>
                </a:rPr>
                <a:t>sPHENIX</a:t>
              </a:r>
              <a:r>
                <a:rPr lang="en-US" sz="710" dirty="0">
                  <a:solidFill>
                    <a:srgbClr val="0432FF"/>
                  </a:solidFill>
                </a:rPr>
                <a:t> rails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4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A7B411-4EAE-8E4B-89DE-89AAAD40CF70}"/>
              </a:ext>
            </a:extLst>
          </p:cNvPr>
          <p:cNvCxnSpPr/>
          <p:nvPr/>
        </p:nvCxnSpPr>
        <p:spPr>
          <a:xfrm>
            <a:off x="3001075" y="1518365"/>
            <a:ext cx="0" cy="28820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186CA1C-6C58-F144-A103-2B83C11C2683}"/>
              </a:ext>
            </a:extLst>
          </p:cNvPr>
          <p:cNvSpPr txBox="1"/>
          <p:nvPr/>
        </p:nvSpPr>
        <p:spPr>
          <a:xfrm>
            <a:off x="2667351" y="4435466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2704604-D9FE-A14C-8514-58F7A9995750}"/>
              </a:ext>
            </a:extLst>
          </p:cNvPr>
          <p:cNvGrpSpPr/>
          <p:nvPr/>
        </p:nvGrpSpPr>
        <p:grpSpPr>
          <a:xfrm>
            <a:off x="4648200" y="3822976"/>
            <a:ext cx="883575" cy="279435"/>
            <a:chOff x="3224864" y="2686395"/>
            <a:chExt cx="927632" cy="413979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3DFB1350-ADCA-CA4A-9C33-115E3F239842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10C0010-2690-BE43-BAA8-6EC20CD96CD5}"/>
                </a:ext>
              </a:extLst>
            </p:cNvPr>
            <p:cNvSpPr txBox="1"/>
            <p:nvPr/>
          </p:nvSpPr>
          <p:spPr>
            <a:xfrm>
              <a:off x="3224864" y="2686395"/>
              <a:ext cx="927632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Complete detector </a:t>
              </a:r>
            </a:p>
            <a:p>
              <a:r>
                <a:rPr lang="en-US" sz="608" dirty="0"/>
                <a:t>system test @BNL Lab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F592ECE-B18A-2C4E-993E-39A588FED9AD}"/>
              </a:ext>
            </a:extLst>
          </p:cNvPr>
          <p:cNvGrpSpPr/>
          <p:nvPr/>
        </p:nvGrpSpPr>
        <p:grpSpPr>
          <a:xfrm>
            <a:off x="5257786" y="3587715"/>
            <a:ext cx="837089" cy="279435"/>
            <a:chOff x="3323332" y="2659114"/>
            <a:chExt cx="618724" cy="413979"/>
          </a:xfrm>
        </p:grpSpPr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A418CB05-EEC7-E947-A7FD-600EF4CD7075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B3AAFEB-6E10-9743-9B98-29ACEB762F9A}"/>
                </a:ext>
              </a:extLst>
            </p:cNvPr>
            <p:cNvSpPr txBox="1"/>
            <p:nvPr/>
          </p:nvSpPr>
          <p:spPr>
            <a:xfrm>
              <a:off x="3323332" y="2659114"/>
              <a:ext cx="618724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Procure &amp; assemble </a:t>
              </a:r>
            </a:p>
            <a:p>
              <a:r>
                <a:rPr lang="en-US" sz="608" dirty="0"/>
                <a:t>cooling system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05AA292-1712-454E-8275-59A8D45DF2BF}"/>
              </a:ext>
            </a:extLst>
          </p:cNvPr>
          <p:cNvGrpSpPr/>
          <p:nvPr/>
        </p:nvGrpSpPr>
        <p:grpSpPr>
          <a:xfrm>
            <a:off x="3121246" y="1885950"/>
            <a:ext cx="688754" cy="201594"/>
            <a:chOff x="4135029" y="4238906"/>
            <a:chExt cx="1020372" cy="298657"/>
          </a:xfrm>
        </p:grpSpPr>
        <p:sp>
          <p:nvSpPr>
            <p:cNvPr id="96" name="5-Point Star 95">
              <a:extLst>
                <a:ext uri="{FF2B5EF4-FFF2-40B4-BE49-F238E27FC236}">
                  <a16:creationId xmlns:a16="http://schemas.microsoft.com/office/drawing/2014/main" id="{6D71393B-ADE9-1F41-B3CE-C36A253CA97A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DCEF686-D58D-724D-A595-3FF3A7CC7899}"/>
                </a:ext>
              </a:extLst>
            </p:cNvPr>
            <p:cNvSpPr txBox="1"/>
            <p:nvPr/>
          </p:nvSpPr>
          <p:spPr>
            <a:xfrm>
              <a:off x="4176504" y="4238906"/>
              <a:ext cx="978897" cy="298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Construction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193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0BEEC-DFF4-8E41-B250-E180BE001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A77B5D-0290-D442-9285-DF4BA4CB3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C48B5-72BD-B84F-A856-C8FC9314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3FCF2A-1E90-2742-8AD1-41119CD5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5</a:t>
            </a:fld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80DAB84-55AC-534E-90BC-62085A210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758813"/>
              </p:ext>
            </p:extLst>
          </p:nvPr>
        </p:nvGraphicFramePr>
        <p:xfrm>
          <a:off x="838200" y="724782"/>
          <a:ext cx="7467600" cy="3785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val="3511575388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884060772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r>
                        <a:rPr lang="en-US" sz="2800" dirty="0"/>
                        <a:t>Milestone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10936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r>
                        <a:rPr lang="en-US" sz="2400" dirty="0"/>
                        <a:t>MVTX Preproposal finish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4</a:t>
                      </a:r>
                      <a:r>
                        <a:rPr lang="en-US" sz="2400" baseline="30000" dirty="0">
                          <a:solidFill>
                            <a:srgbClr val="00B050"/>
                          </a:solidFill>
                        </a:rPr>
                        <a:t>th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</a:rPr>
                        <a:t>Qtr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 FY 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038753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r>
                        <a:rPr lang="en-US" sz="2400" dirty="0"/>
                        <a:t>MVTX Proposal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>
                          <a:solidFill>
                            <a:srgbClr val="00B050"/>
                          </a:solidFill>
                        </a:rPr>
                        <a:t>3</a:t>
                      </a:r>
                      <a:r>
                        <a:rPr lang="en-US" sz="2400" baseline="30000" dirty="0">
                          <a:solidFill>
                            <a:srgbClr val="00B050"/>
                          </a:solidFill>
                        </a:rPr>
                        <a:t>rd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</a:rPr>
                        <a:t>Qtr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 FY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483706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r>
                        <a:rPr lang="en-US" sz="2400" dirty="0"/>
                        <a:t>Stave Procurement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3</a:t>
                      </a:r>
                      <a:r>
                        <a:rPr lang="en-US" sz="2400" baseline="30000" dirty="0"/>
                        <a:t>rd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Qtr</a:t>
                      </a:r>
                      <a:r>
                        <a:rPr lang="en-US" sz="2400" dirty="0"/>
                        <a:t> FY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394379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r>
                        <a:rPr lang="en-US" sz="2400" dirty="0"/>
                        <a:t>Start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3</a:t>
                      </a:r>
                      <a:r>
                        <a:rPr lang="en-US" sz="2400" baseline="30000" dirty="0"/>
                        <a:t>rd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Qtr</a:t>
                      </a:r>
                      <a:r>
                        <a:rPr lang="en-US" sz="2400" dirty="0"/>
                        <a:t> FY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063783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r>
                        <a:rPr lang="en-US" sz="2400" dirty="0"/>
                        <a:t>Half Barrels Assembled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</a:t>
                      </a:r>
                      <a:r>
                        <a:rPr lang="en-US" sz="2400" baseline="30000" dirty="0"/>
                        <a:t>nd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Qtr</a:t>
                      </a:r>
                      <a:r>
                        <a:rPr lang="en-US" sz="2400" dirty="0"/>
                        <a:t> FY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501763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Installation Finished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/>
                        <a:t>4</a:t>
                      </a:r>
                      <a:r>
                        <a:rPr lang="en-US" sz="2400" baseline="30000" dirty="0"/>
                        <a:t>th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Qtr</a:t>
                      </a:r>
                      <a:r>
                        <a:rPr lang="en-US" sz="2400" dirty="0"/>
                        <a:t> FY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395752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r>
                        <a:rPr lang="en-US" sz="2400" dirty="0"/>
                        <a:t>Ready for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</a:t>
                      </a:r>
                      <a:r>
                        <a:rPr lang="en-US" sz="2400" baseline="30000" dirty="0"/>
                        <a:t>st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Qtr</a:t>
                      </a:r>
                      <a:r>
                        <a:rPr lang="en-US" sz="2400" dirty="0"/>
                        <a:t> FY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012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8105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61ACA-7D01-AB4B-A41D-FA7764A7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Distribution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B8903C-EB45-EB43-B612-5C5322B7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16F8B-BDB9-3A4D-BD8C-CE71E5F8F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2F962-768F-534C-8E11-10297406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6</a:t>
            </a:fld>
            <a:endParaRPr lang="en-US" alt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1033E94-7F43-4642-9523-C4A12282A2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051878"/>
              </p:ext>
            </p:extLst>
          </p:nvPr>
        </p:nvGraphicFramePr>
        <p:xfrm>
          <a:off x="457200" y="143192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13AF6A8-B785-6F4C-8C8A-016E1C21AC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70170"/>
              </p:ext>
            </p:extLst>
          </p:nvPr>
        </p:nvGraphicFramePr>
        <p:xfrm>
          <a:off x="4572000" y="15811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22561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A66E-1A46-FA4A-AD4B-FDB5E53CA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Profile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E2644A-9AF7-AE4B-BAB3-5B927FF3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CDFBD-3A18-9D40-B4F0-ED7E2625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CC313-C05E-3F4D-ADB6-CCCE9F9B7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7</a:t>
            </a:fld>
            <a:endParaRPr lang="en-US" alt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189E532-BBC8-2A4C-B1D2-8C165D39F6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1863098"/>
              </p:ext>
            </p:extLst>
          </p:nvPr>
        </p:nvGraphicFramePr>
        <p:xfrm>
          <a:off x="1295400" y="666750"/>
          <a:ext cx="5790303" cy="3908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7518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2F68F-DE7C-A447-8760-8F6DDE75B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Major Cost Items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792228-7509-E549-B552-63FD3E7EC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23F800-2C5A-2142-AE97-F734B402B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A7A71-09E7-B54B-965B-A85ECA438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8</a:t>
            </a:fld>
            <a:endParaRPr lang="en-US" alt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34DEE0C-79C2-8944-A5F1-EE6C54C22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506936"/>
              </p:ext>
            </p:extLst>
          </p:nvPr>
        </p:nvGraphicFramePr>
        <p:xfrm>
          <a:off x="304800" y="1047750"/>
          <a:ext cx="8229600" cy="3487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252795036"/>
                    </a:ext>
                  </a:extLst>
                </a:gridCol>
                <a:gridCol w="2725450">
                  <a:extLst>
                    <a:ext uri="{9D8B030D-6E8A-4147-A177-3AD203B41FA5}">
                      <a16:colId xmlns:a16="http://schemas.microsoft.com/office/drawing/2014/main" val="2041557013"/>
                    </a:ext>
                  </a:extLst>
                </a:gridCol>
                <a:gridCol w="1568466">
                  <a:extLst>
                    <a:ext uri="{9D8B030D-6E8A-4147-A177-3AD203B41FA5}">
                      <a16:colId xmlns:a16="http://schemas.microsoft.com/office/drawing/2014/main" val="529910573"/>
                    </a:ext>
                  </a:extLst>
                </a:gridCol>
                <a:gridCol w="1878284">
                  <a:extLst>
                    <a:ext uri="{9D8B030D-6E8A-4147-A177-3AD203B41FA5}">
                      <a16:colId xmlns:a16="http://schemas.microsoft.com/office/drawing/2014/main" val="3268183171"/>
                    </a:ext>
                  </a:extLst>
                </a:gridCol>
              </a:tblGrid>
              <a:tr h="784479">
                <a:tc>
                  <a:txBody>
                    <a:bodyPr/>
                    <a:lstStyle/>
                    <a:p>
                      <a:r>
                        <a:rPr lang="en-US" sz="2400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Task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Cost (K)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Cost + Contingency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769383"/>
                  </a:ext>
                </a:extLst>
              </a:tr>
              <a:tr h="448274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3.2.3.2.2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 Wheels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/>
                        <a:t>$506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070128"/>
                  </a:ext>
                </a:extLst>
              </a:tr>
              <a:tr h="79400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3.2.3.2.3.2</a:t>
                      </a:r>
                    </a:p>
                    <a:p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CYSS Cylindrical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$216</a:t>
                      </a:r>
                    </a:p>
                    <a:p>
                      <a:pPr algn="r"/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$313</a:t>
                      </a:r>
                    </a:p>
                    <a:p>
                      <a:pPr algn="r"/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269150"/>
                  </a:ext>
                </a:extLst>
              </a:tr>
              <a:tr h="68808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3.2.3.2.3.3</a:t>
                      </a:r>
                    </a:p>
                    <a:p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Service Barrel (SB)</a:t>
                      </a:r>
                    </a:p>
                    <a:p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$243</a:t>
                      </a:r>
                    </a:p>
                    <a:p>
                      <a:pPr algn="r"/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$307</a:t>
                      </a:r>
                    </a:p>
                    <a:p>
                      <a:pPr algn="r"/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620237"/>
                  </a:ext>
                </a:extLst>
              </a:tr>
              <a:tr h="56175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503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481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A17CC-22FA-004A-94F4-49A14CE56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999589"/>
          </a:xfrm>
        </p:spPr>
        <p:txBody>
          <a:bodyPr/>
          <a:lstStyle/>
          <a:p>
            <a:r>
              <a:rPr lang="en-US" sz="4000" dirty="0"/>
              <a:t>Electronics</a:t>
            </a:r>
            <a:br>
              <a:rPr lang="en-US" sz="4000" dirty="0"/>
            </a:br>
            <a:r>
              <a:rPr lang="en-US" sz="2400" dirty="0"/>
              <a:t>Example low contingency</a:t>
            </a:r>
            <a:endParaRPr lang="en-US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668472-0A07-464A-9B24-6808C8549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8F3CF-D5EB-1648-AABD-1B79510D5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3AB52-C1FB-B148-AB7C-DD13E675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9</a:t>
            </a:fld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7A69DB6-6D53-D44D-A792-E196DB32B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097178"/>
              </p:ext>
            </p:extLst>
          </p:nvPr>
        </p:nvGraphicFramePr>
        <p:xfrm>
          <a:off x="304800" y="1134537"/>
          <a:ext cx="8305006" cy="2427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808">
                  <a:extLst>
                    <a:ext uri="{9D8B030D-6E8A-4147-A177-3AD203B41FA5}">
                      <a16:colId xmlns:a16="http://schemas.microsoft.com/office/drawing/2014/main" val="883652622"/>
                    </a:ext>
                  </a:extLst>
                </a:gridCol>
                <a:gridCol w="1339195">
                  <a:extLst>
                    <a:ext uri="{9D8B030D-6E8A-4147-A177-3AD203B41FA5}">
                      <a16:colId xmlns:a16="http://schemas.microsoft.com/office/drawing/2014/main" val="2828962317"/>
                    </a:ext>
                  </a:extLst>
                </a:gridCol>
                <a:gridCol w="1661001">
                  <a:extLst>
                    <a:ext uri="{9D8B030D-6E8A-4147-A177-3AD203B41FA5}">
                      <a16:colId xmlns:a16="http://schemas.microsoft.com/office/drawing/2014/main" val="4225008080"/>
                    </a:ext>
                  </a:extLst>
                </a:gridCol>
                <a:gridCol w="1731195">
                  <a:extLst>
                    <a:ext uri="{9D8B030D-6E8A-4147-A177-3AD203B41FA5}">
                      <a16:colId xmlns:a16="http://schemas.microsoft.com/office/drawing/2014/main" val="2739283278"/>
                    </a:ext>
                  </a:extLst>
                </a:gridCol>
                <a:gridCol w="1590807">
                  <a:extLst>
                    <a:ext uri="{9D8B030D-6E8A-4147-A177-3AD203B41FA5}">
                      <a16:colId xmlns:a16="http://schemas.microsoft.com/office/drawing/2014/main" val="2150872421"/>
                    </a:ext>
                  </a:extLst>
                </a:gridCol>
              </a:tblGrid>
              <a:tr h="53495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Cost (K)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Contingency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Basis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149189"/>
                  </a:ext>
                </a:extLst>
              </a:tr>
              <a:tr h="534951">
                <a:tc>
                  <a:txBody>
                    <a:bodyPr/>
                    <a:lstStyle/>
                    <a:p>
                      <a:r>
                        <a:rPr lang="en-US" sz="2400" dirty="0"/>
                        <a:t>FELIX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3.2.2.3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As Built*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651239"/>
                  </a:ext>
                </a:extLst>
              </a:tr>
              <a:tr h="534951">
                <a:tc>
                  <a:txBody>
                    <a:bodyPr/>
                    <a:lstStyle/>
                    <a:p>
                      <a:r>
                        <a:rPr lang="en-US" sz="2400" dirty="0"/>
                        <a:t>Power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3.2.2.4.1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As Built*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549481"/>
                  </a:ext>
                </a:extLst>
              </a:tr>
              <a:tr h="534951">
                <a:tc>
                  <a:txBody>
                    <a:bodyPr/>
                    <a:lstStyle/>
                    <a:p>
                      <a:r>
                        <a:rPr lang="en-US" sz="2400" dirty="0"/>
                        <a:t>Power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3.2.2.4.2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CAEN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7253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C64EB9B-042D-0444-980F-99B9CE2BC265}"/>
              </a:ext>
            </a:extLst>
          </p:cNvPr>
          <p:cNvSpPr txBox="1"/>
          <p:nvPr/>
        </p:nvSpPr>
        <p:spPr>
          <a:xfrm>
            <a:off x="3048000" y="3556946"/>
            <a:ext cx="329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Cost = $401 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05CE2-241E-E546-858B-1D8A2A713E89}"/>
              </a:ext>
            </a:extLst>
          </p:cNvPr>
          <p:cNvSpPr txBox="1"/>
          <p:nvPr/>
        </p:nvSpPr>
        <p:spPr>
          <a:xfrm>
            <a:off x="718969" y="4149543"/>
            <a:ext cx="465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Built means item is a production unit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93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36607</TotalTime>
  <Words>724</Words>
  <Application>Microsoft Macintosh PowerPoint</Application>
  <PresentationFormat>On-screen Show (16:9)</PresentationFormat>
  <Paragraphs>250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 MVTX Cost &amp; Schedule (WBS 3.2)  </vt:lpstr>
      <vt:lpstr>MVTX C &amp; S - Assumptions</vt:lpstr>
      <vt:lpstr>Cost and Schedule - Summary</vt:lpstr>
      <vt:lpstr>MVTX Schedules and Milestones</vt:lpstr>
      <vt:lpstr>Milestones</vt:lpstr>
      <vt:lpstr>Resource Distribution</vt:lpstr>
      <vt:lpstr>Funding Profile</vt:lpstr>
      <vt:lpstr>Major Cost Items</vt:lpstr>
      <vt:lpstr>Electronics Example low contingency</vt:lpstr>
      <vt:lpstr>Carbon Structures Example high contingency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Guidance</vt:lpstr>
      <vt:lpstr>L3 Technical Overview</vt:lpstr>
      <vt:lpstr>L3 Scope </vt:lpstr>
      <vt:lpstr>L3 Collaborators</vt:lpstr>
      <vt:lpstr>Schedule Drivers</vt:lpstr>
      <vt:lpstr>Cost Drivers</vt:lpstr>
      <vt:lpstr>Status and Highlights</vt:lpstr>
      <vt:lpstr>Issues and Concerns  </vt:lpstr>
      <vt:lpstr>Back Up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156</cp:revision>
  <cp:lastPrinted>2019-04-01T22:37:20Z</cp:lastPrinted>
  <dcterms:created xsi:type="dcterms:W3CDTF">2015-10-24T00:32:43Z</dcterms:created>
  <dcterms:modified xsi:type="dcterms:W3CDTF">2019-04-02T21:46:38Z</dcterms:modified>
</cp:coreProperties>
</file>