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5" r:id="rId2"/>
    <p:sldId id="328" r:id="rId3"/>
    <p:sldId id="327" r:id="rId4"/>
    <p:sldId id="861" r:id="rId5"/>
    <p:sldId id="329" r:id="rId6"/>
    <p:sldId id="331" r:id="rId7"/>
    <p:sldId id="332" r:id="rId8"/>
    <p:sldId id="333" r:id="rId9"/>
    <p:sldId id="334" r:id="rId10"/>
    <p:sldId id="335" r:id="rId11"/>
    <p:sldId id="863" r:id="rId12"/>
    <p:sldId id="864" r:id="rId13"/>
    <p:sldId id="279" r:id="rId14"/>
    <p:sldId id="273" r:id="rId15"/>
    <p:sldId id="274" r:id="rId16"/>
    <p:sldId id="275" r:id="rId17"/>
    <p:sldId id="276" r:id="rId18"/>
    <p:sldId id="862" r:id="rId19"/>
    <p:sldId id="317" r:id="rId20"/>
    <p:sldId id="318" r:id="rId21"/>
    <p:sldId id="319" r:id="rId22"/>
    <p:sldId id="320" r:id="rId23"/>
    <p:sldId id="321" r:id="rId24"/>
    <p:sldId id="324" r:id="rId25"/>
    <p:sldId id="325" r:id="rId26"/>
    <p:sldId id="326" r:id="rId27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/>
    <p:restoredTop sz="91345"/>
  </p:normalViewPr>
  <p:slideViewPr>
    <p:cSldViewPr>
      <p:cViewPr varScale="1">
        <p:scale>
          <a:sx n="159" d="100"/>
          <a:sy n="159" d="100"/>
        </p:scale>
        <p:origin x="58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Resource by 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80314960629921"/>
          <c:y val="0.17634259259259263"/>
          <c:w val="0.86486351706036746"/>
          <c:h val="0.614984324876057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Sheet1!$A$27</c:f>
              <c:strCache>
                <c:ptCount val="1"/>
                <c:pt idx="0">
                  <c:v>PHYS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Sheet1!$B$27:$F$27</c:f>
              <c:numCache>
                <c:formatCode>General</c:formatCode>
                <c:ptCount val="5"/>
                <c:pt idx="0">
                  <c:v>1787</c:v>
                </c:pt>
                <c:pt idx="1">
                  <c:v>5076</c:v>
                </c:pt>
                <c:pt idx="2">
                  <c:v>825</c:v>
                </c:pt>
                <c:pt idx="3">
                  <c:v>656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FC-BE40-983E-9781DBB297F1}"/>
            </c:ext>
          </c:extLst>
        </c:ser>
        <c:ser>
          <c:idx val="1"/>
          <c:order val="1"/>
          <c:tx>
            <c:strRef>
              <c:f>Sheet1!$A$28</c:f>
              <c:strCache>
                <c:ptCount val="1"/>
                <c:pt idx="0">
                  <c:v>ENG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Sheet1!$B$28:$F$28</c:f>
              <c:numCache>
                <c:formatCode>General</c:formatCode>
                <c:ptCount val="5"/>
                <c:pt idx="0">
                  <c:v>1997</c:v>
                </c:pt>
                <c:pt idx="1">
                  <c:v>4178</c:v>
                </c:pt>
                <c:pt idx="2">
                  <c:v>460</c:v>
                </c:pt>
                <c:pt idx="3">
                  <c:v>440</c:v>
                </c:pt>
                <c:pt idx="4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FC-BE40-983E-9781DBB297F1}"/>
            </c:ext>
          </c:extLst>
        </c:ser>
        <c:ser>
          <c:idx val="2"/>
          <c:order val="2"/>
          <c:tx>
            <c:strRef>
              <c:f>Sheet1!$A$29</c:f>
              <c:strCache>
                <c:ptCount val="1"/>
                <c:pt idx="0">
                  <c:v>Tech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Sheet1!$B$29:$F$29</c:f>
              <c:numCache>
                <c:formatCode>General</c:formatCode>
                <c:ptCount val="5"/>
                <c:pt idx="0">
                  <c:v>999</c:v>
                </c:pt>
                <c:pt idx="1">
                  <c:v>1698</c:v>
                </c:pt>
                <c:pt idx="2">
                  <c:v>277</c:v>
                </c:pt>
                <c:pt idx="3">
                  <c:v>472</c:v>
                </c:pt>
                <c:pt idx="4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FC-BE40-983E-9781DBB297F1}"/>
            </c:ext>
          </c:extLst>
        </c:ser>
        <c:ser>
          <c:idx val="3"/>
          <c:order val="3"/>
          <c:tx>
            <c:strRef>
              <c:f>Sheet1!$A$30</c:f>
              <c:strCache>
                <c:ptCount val="1"/>
                <c:pt idx="0">
                  <c:v>GRDSTD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Sheet1!$B$30:$F$30</c:f>
              <c:numCache>
                <c:formatCode>General</c:formatCode>
                <c:ptCount val="5"/>
                <c:pt idx="0">
                  <c:v>96</c:v>
                </c:pt>
                <c:pt idx="1">
                  <c:v>1036</c:v>
                </c:pt>
                <c:pt idx="2">
                  <c:v>864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FC-BE40-983E-9781DBB29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097880"/>
        <c:axId val="153099448"/>
      </c:barChart>
      <c:catAx>
        <c:axId val="153097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99448"/>
        <c:crosses val="autoZero"/>
        <c:auto val="1"/>
        <c:lblAlgn val="ctr"/>
        <c:lblOffset val="100"/>
        <c:noMultiLvlLbl val="0"/>
      </c:catAx>
      <c:valAx>
        <c:axId val="153099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97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hours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26-284B-A8D6-1274E44153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26-284B-A8D6-1274E44153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26-284B-A8D6-1274E44153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26-284B-A8D6-1274E441533C}"/>
              </c:ext>
            </c:extLst>
          </c:dPt>
          <c:cat>
            <c:strRef>
              <c:f>Sheet1!$A$3:$A$6</c:f>
              <c:strCache>
                <c:ptCount val="4"/>
                <c:pt idx="0">
                  <c:v>PHYS</c:v>
                </c:pt>
                <c:pt idx="1">
                  <c:v>ENG</c:v>
                </c:pt>
                <c:pt idx="2">
                  <c:v>Tech</c:v>
                </c:pt>
                <c:pt idx="3">
                  <c:v>GRDSTD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10726</c:v>
                </c:pt>
                <c:pt idx="1">
                  <c:v>7039</c:v>
                </c:pt>
                <c:pt idx="2">
                  <c:v>3116</c:v>
                </c:pt>
                <c:pt idx="3">
                  <c:v>2460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26-284B-A8D6-1274E4415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89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62987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7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/>
              <a:t>MVTX Cost &amp; Schedule</a:t>
            </a:r>
            <a:br>
              <a:rPr lang="en-US" altLang="en-US" b="0" dirty="0"/>
            </a:br>
            <a:r>
              <a:rPr lang="en-US" altLang="en-US" b="0" dirty="0"/>
              <a:t>(WBS 3.2) 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Dave Lee/Ming Liu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CF09-19A5-E040-8E64-D40F4453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4"/>
            <a:ext cx="8229600" cy="96669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Carbon Structures</a:t>
            </a:r>
            <a:br>
              <a:rPr lang="en-US" dirty="0"/>
            </a:br>
            <a:r>
              <a:rPr lang="en-US" sz="2800" dirty="0"/>
              <a:t>Example high contingency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3F2DC-0C9E-D741-BDAE-88B841CF4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90674-7678-D94A-AD98-997CF6C7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DE019-60B3-7A4E-ADBA-20BC34F7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10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81C10F-FEA1-504A-9E49-814CBDCBF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214274"/>
              </p:ext>
            </p:extLst>
          </p:nvPr>
        </p:nvGraphicFramePr>
        <p:xfrm>
          <a:off x="304798" y="1315666"/>
          <a:ext cx="8381999" cy="2836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88365262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828962317"/>
                    </a:ext>
                  </a:extLst>
                </a:gridCol>
                <a:gridCol w="1346279">
                  <a:extLst>
                    <a:ext uri="{9D8B030D-6E8A-4147-A177-3AD203B41FA5}">
                      <a16:colId xmlns:a16="http://schemas.microsoft.com/office/drawing/2014/main" val="4225008080"/>
                    </a:ext>
                  </a:extLst>
                </a:gridCol>
                <a:gridCol w="1854121">
                  <a:extLst>
                    <a:ext uri="{9D8B030D-6E8A-4147-A177-3AD203B41FA5}">
                      <a16:colId xmlns:a16="http://schemas.microsoft.com/office/drawing/2014/main" val="2739283278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150872421"/>
                    </a:ext>
                  </a:extLst>
                </a:gridCol>
              </a:tblGrid>
              <a:tr h="73301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49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End Wheels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51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Cylindrical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549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Service Barrel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253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9B1316C-57BC-B14A-AFDA-D5879702C187}"/>
              </a:ext>
            </a:extLst>
          </p:cNvPr>
          <p:cNvSpPr txBox="1"/>
          <p:nvPr/>
        </p:nvSpPr>
        <p:spPr>
          <a:xfrm>
            <a:off x="2514600" y="4214157"/>
            <a:ext cx="3949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Total Cost = $ 1,291 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1AA625-AE1B-9442-A28A-21342E3D7B04}"/>
              </a:ext>
            </a:extLst>
          </p:cNvPr>
          <p:cNvSpPr txBox="1"/>
          <p:nvPr/>
        </p:nvSpPr>
        <p:spPr>
          <a:xfrm>
            <a:off x="5334000" y="742950"/>
            <a:ext cx="295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be updated to Feb version </a:t>
            </a:r>
          </a:p>
        </p:txBody>
      </p:sp>
    </p:spTree>
    <p:extLst>
      <p:ext uri="{BB962C8B-B14F-4D97-AF65-F5344CB8AC3E}">
        <p14:creationId xmlns:p14="http://schemas.microsoft.com/office/powerpoint/2010/main" val="168386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13147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19150"/>
            <a:ext cx="8229600" cy="3581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Updated Cost &amp; Schedule following MVTX workshop at LBNL, 3/2019 </a:t>
            </a:r>
          </a:p>
          <a:p>
            <a:pPr lvl="1"/>
            <a:r>
              <a:rPr lang="en-US" b="0" dirty="0"/>
              <a:t>Carbon structures </a:t>
            </a:r>
          </a:p>
          <a:p>
            <a:pPr lvl="2"/>
            <a:r>
              <a:rPr lang="en-US" b="0" dirty="0"/>
              <a:t>Design</a:t>
            </a:r>
          </a:p>
          <a:p>
            <a:pPr lvl="2"/>
            <a:r>
              <a:rPr lang="en-US" b="0" dirty="0"/>
              <a:t>Production </a:t>
            </a:r>
          </a:p>
          <a:p>
            <a:pPr lvl="2"/>
            <a:r>
              <a:rPr lang="en-US" b="0" dirty="0"/>
              <a:t>Schedule </a:t>
            </a:r>
          </a:p>
          <a:p>
            <a:pPr lvl="1"/>
            <a:r>
              <a:rPr lang="en-US" b="0" dirty="0"/>
              <a:t>Power system</a:t>
            </a:r>
          </a:p>
          <a:p>
            <a:pPr lvl="1"/>
            <a:r>
              <a:rPr lang="en-US" b="0" dirty="0"/>
              <a:t>Contingency </a:t>
            </a:r>
          </a:p>
          <a:p>
            <a:pPr lvl="2"/>
            <a:r>
              <a:rPr lang="en-US" b="0" dirty="0"/>
              <a:t>Electronics </a:t>
            </a:r>
          </a:p>
          <a:p>
            <a:pPr lvl="2"/>
            <a:r>
              <a:rPr lang="en-US" b="0" dirty="0"/>
              <a:t>Mechanics </a:t>
            </a:r>
          </a:p>
          <a:p>
            <a:pPr lvl="1"/>
            <a:r>
              <a:rPr lang="en-US" b="0" dirty="0"/>
              <a:t>Rebalance work load</a:t>
            </a:r>
          </a:p>
          <a:p>
            <a:pPr lvl="2"/>
            <a:r>
              <a:rPr lang="en-US" b="0" dirty="0"/>
              <a:t>LANL, MIT, UT-A </a:t>
            </a:r>
          </a:p>
          <a:p>
            <a:r>
              <a:rPr lang="en-US" dirty="0"/>
              <a:t>TPC updated</a:t>
            </a:r>
          </a:p>
          <a:p>
            <a:pPr lvl="1"/>
            <a:r>
              <a:rPr lang="en-US" b="0" dirty="0"/>
              <a:t>$4.3M (P6) reduced to $3.7M</a:t>
            </a:r>
          </a:p>
          <a:p>
            <a:pPr lvl="1"/>
            <a:r>
              <a:rPr lang="en-US" b="0" dirty="0"/>
              <a:t>OPC, TEC assigned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CE3F5D-F17D-DB42-820C-1E2073DEA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13757"/>
            <a:ext cx="4418152" cy="3313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84636E-7447-7741-9506-26D9381BBAFA}"/>
              </a:ext>
            </a:extLst>
          </p:cNvPr>
          <p:cNvSpPr txBox="1"/>
          <p:nvPr/>
        </p:nvSpPr>
        <p:spPr>
          <a:xfrm>
            <a:off x="4267199" y="1624944"/>
            <a:ext cx="49648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MVTX Workshop @LBNL, 2/28-3/2,2019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Discussed major carbon structures’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design &amp; production cost, line by line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99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214BA-E7E5-BD49-9CBC-7A26AF1FB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Budget availability </a:t>
            </a:r>
          </a:p>
          <a:p>
            <a:pPr lvl="1"/>
            <a:r>
              <a:rPr lang="en-US" b="0" dirty="0"/>
              <a:t>Final mechanical system design work, at MIT, LANL and LBNL</a:t>
            </a:r>
          </a:p>
          <a:p>
            <a:pPr lvl="1"/>
            <a:r>
              <a:rPr lang="en-US" b="0" dirty="0"/>
              <a:t>Early R&amp;D required to reduce the high production contingency </a:t>
            </a:r>
          </a:p>
          <a:p>
            <a:r>
              <a:rPr lang="en-US" dirty="0"/>
              <a:t>Carbon structure production cost &amp; schedule</a:t>
            </a:r>
          </a:p>
          <a:p>
            <a:pPr lvl="1"/>
            <a:r>
              <a:rPr lang="en-US" b="0" dirty="0"/>
              <a:t>LBNL, other production plan/ATLAS</a:t>
            </a:r>
          </a:p>
          <a:p>
            <a:pPr lvl="1"/>
            <a:r>
              <a:rPr lang="en-US" b="0" dirty="0"/>
              <a:t>Other companies</a:t>
            </a:r>
          </a:p>
          <a:p>
            <a:pPr lvl="1"/>
            <a:r>
              <a:rPr lang="en-US" b="0" dirty="0"/>
              <a:t>High contingency, ~50%</a:t>
            </a:r>
          </a:p>
          <a:p>
            <a:r>
              <a:rPr lang="en-US" dirty="0"/>
              <a:t>Global mechanical integration</a:t>
            </a:r>
          </a:p>
          <a:p>
            <a:pPr lvl="1"/>
            <a:r>
              <a:rPr lang="en-US" b="0" dirty="0"/>
              <a:t>Inner volume design is still in a state of flux</a:t>
            </a:r>
          </a:p>
          <a:p>
            <a:pPr lvl="1"/>
            <a:r>
              <a:rPr lang="en-US" b="0" dirty="0"/>
              <a:t>High contingency, ~ 50%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26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6D527A-912C-4386-9419-FAF3C0B4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EBC7D-4A4C-4A9A-B8BF-6E7410C1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B6375-2F48-4312-86B5-08B1F8AB5603}"/>
              </a:ext>
            </a:extLst>
          </p:cNvPr>
          <p:cNvSpPr txBox="1"/>
          <p:nvPr/>
        </p:nvSpPr>
        <p:spPr>
          <a:xfrm>
            <a:off x="3119718" y="1879900"/>
            <a:ext cx="3420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Cost and Schedule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A50CC-B476-8A4A-96DA-CBB5C9DE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</p:spTree>
    <p:extLst>
      <p:ext uri="{BB962C8B-B14F-4D97-AF65-F5344CB8AC3E}">
        <p14:creationId xmlns:p14="http://schemas.microsoft.com/office/powerpoint/2010/main" val="87569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2EE4A8-DEC7-427B-AE1D-8586CAD8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B0D70-E1DE-4BF4-A927-B2ABF138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F7E31-3670-0C4C-8F92-9008ED9F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D9E8B-1505-D241-BB73-503E9A4A4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3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A4063-E0D3-4D74-B0DA-64E6D507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DBBE4-4A22-4A9E-AD19-E7FA0713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F0FCB-35DB-DE46-91FB-C58004B1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1A6FF-4E88-8945-9783-71B561110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70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880F0B-2D0F-48AB-9F3A-8A407405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528AD9-B1FA-4872-9781-E3A90D54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9BA0A-D939-3D48-96D9-AC66C5F5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DD262-2B19-C14C-94C3-23EF0A10C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56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824AE3-320E-4D01-B850-F48085F8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F957FF-3396-4E28-AB64-4664D87CB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CDFFD-D0EB-F44B-AC83-494660B4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35C1E-B99F-AA41-8EAD-FA1EBA54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16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25E26A-79C6-3747-B10E-1A9918BC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7EE7E0-A6BA-0E4E-9709-F7108D53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A31FD-D600-D440-9086-7E2363FF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3F295-0E6A-014D-9BDE-A724DFB0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986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819150"/>
            <a:ext cx="8153400" cy="377547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Emphasize any technical issues that still need to be resolved. If all has been decided put it on the slide.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6EF9-3D73-0041-AB10-E32BDCEDC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565547"/>
          </a:xfrm>
        </p:spPr>
        <p:txBody>
          <a:bodyPr/>
          <a:lstStyle/>
          <a:p>
            <a:r>
              <a:rPr lang="en-US" dirty="0"/>
              <a:t>MVTX C &amp; S - Assumptions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212C5-5CA6-1B4B-B9D1-D9F850C9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45DAE-3DB8-DA44-A96F-7385E98D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32D85-07E9-6C49-AEE6-3EC79237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29C38-8916-0045-ABA2-19421821076F}"/>
              </a:ext>
            </a:extLst>
          </p:cNvPr>
          <p:cNvSpPr txBox="1">
            <a:spLocks/>
          </p:cNvSpPr>
          <p:nvPr/>
        </p:nvSpPr>
        <p:spPr>
          <a:xfrm>
            <a:off x="3016956" y="6356350"/>
            <a:ext cx="3002844" cy="691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/>
              <a:t>LANL 04/10/19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2C11F-8ACD-D14E-844E-8A6554B95E3C}"/>
              </a:ext>
            </a:extLst>
          </p:cNvPr>
          <p:cNvSpPr txBox="1">
            <a:spLocks/>
          </p:cNvSpPr>
          <p:nvPr/>
        </p:nvSpPr>
        <p:spPr>
          <a:xfrm>
            <a:off x="6474178" y="6356350"/>
            <a:ext cx="2212622" cy="69101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BAE33DE9-077B-5D48-8924-7ED29547E8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F626E-872D-9249-A10F-B96026AC3E21}"/>
              </a:ext>
            </a:extLst>
          </p:cNvPr>
          <p:cNvSpPr txBox="1"/>
          <p:nvPr/>
        </p:nvSpPr>
        <p:spPr>
          <a:xfrm>
            <a:off x="640252" y="626749"/>
            <a:ext cx="74369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Technically Driven Schedule, no manpower smoothing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Self contained project, funding available when needed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Tied to </a:t>
            </a:r>
            <a:r>
              <a:rPr lang="en-US" sz="1400" dirty="0" err="1"/>
              <a:t>sPHENIXschedule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Risk Based Contingency at 20 - 50%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Electronics cost based on as built experience, FELIX and RU support boards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Procurements assume funding is available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Resource hourly rates are fully burdened with 3% inflation increase each FY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Electronics ready for production on day one due to LDRD effort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Schedule has not been smoothed, 9 month contingency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Staves and Readout Unit (RU) not in Schedule, separate cost</a:t>
            </a:r>
          </a:p>
          <a:p>
            <a:endParaRPr lang="en-US" sz="1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F3A737-27B7-F242-B89D-6A950A3E07D8}"/>
              </a:ext>
            </a:extLst>
          </p:cNvPr>
          <p:cNvCxnSpPr/>
          <p:nvPr/>
        </p:nvCxnSpPr>
        <p:spPr>
          <a:xfrm>
            <a:off x="829340" y="3242643"/>
            <a:ext cx="712381" cy="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4710A4-3619-6F49-9321-E25452B06B27}"/>
              </a:ext>
            </a:extLst>
          </p:cNvPr>
          <p:cNvSpPr txBox="1"/>
          <p:nvPr/>
        </p:nvSpPr>
        <p:spPr>
          <a:xfrm>
            <a:off x="1690577" y="3028950"/>
            <a:ext cx="476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Some changed when input to P6</a:t>
            </a:r>
          </a:p>
        </p:txBody>
      </p:sp>
    </p:spTree>
    <p:extLst>
      <p:ext uri="{BB962C8B-B14F-4D97-AF65-F5344CB8AC3E}">
        <p14:creationId xmlns:p14="http://schemas.microsoft.com/office/powerpoint/2010/main" val="163325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you building?</a:t>
            </a:r>
          </a:p>
          <a:p>
            <a:r>
              <a:rPr lang="en-US" dirty="0"/>
              <a:t>Where you fit in the L2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200151"/>
            <a:ext cx="7819231" cy="3118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technical accomplishments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EA7A-9970-354A-98D2-CA6B64B1B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5003"/>
            <a:ext cx="8610600" cy="546497"/>
          </a:xfrm>
        </p:spPr>
        <p:txBody>
          <a:bodyPr>
            <a:normAutofit fontScale="90000"/>
          </a:bodyPr>
          <a:lstStyle/>
          <a:p>
            <a:r>
              <a:rPr lang="en-US" dirty="0"/>
              <a:t>Cost and Schedule - 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16AA4E-338C-7045-9608-255F47A0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0D9F5-82C8-CD46-A732-13E5AF4C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FF6ACD-E7F1-A14B-849D-08E40BCA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93F9C-699D-3943-94F5-6BB586537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6" y="1276350"/>
            <a:ext cx="8565515" cy="238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EBC133-F76B-8D43-9999-CFA341E4AF72}"/>
              </a:ext>
            </a:extLst>
          </p:cNvPr>
          <p:cNvSpPr txBox="1"/>
          <p:nvPr/>
        </p:nvSpPr>
        <p:spPr>
          <a:xfrm>
            <a:off x="762000" y="927023"/>
            <a:ext cx="3325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in P6, 2/2019, pre-LBNL C&amp;S</a:t>
            </a:r>
          </a:p>
        </p:txBody>
      </p:sp>
    </p:spTree>
    <p:extLst>
      <p:ext uri="{BB962C8B-B14F-4D97-AF65-F5344CB8AC3E}">
        <p14:creationId xmlns:p14="http://schemas.microsoft.com/office/powerpoint/2010/main" val="1013137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048000" y="1579937"/>
            <a:ext cx="1066801" cy="341632"/>
            <a:chOff x="2000925" y="2079909"/>
            <a:chExt cx="1580441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028769" cy="50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Stave &amp; RU </a:t>
              </a:r>
            </a:p>
            <a:p>
              <a:r>
                <a:rPr lang="en-US" sz="81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2966666" y="3562351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4523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352800" y="2749515"/>
            <a:ext cx="699269" cy="279435"/>
            <a:chOff x="2977605" y="2695958"/>
            <a:chExt cx="5497967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2977605" y="2695958"/>
              <a:ext cx="5497967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</a:t>
              </a:r>
            </a:p>
            <a:p>
              <a:r>
                <a:rPr lang="en-US" sz="608" dirty="0"/>
                <a:t>design &amp; production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352800" y="2388018"/>
            <a:ext cx="459883" cy="336132"/>
            <a:chOff x="3352800" y="2246640"/>
            <a:chExt cx="459883" cy="33613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52800" y="2246640"/>
              <a:ext cx="459883" cy="185885"/>
              <a:chOff x="3689688" y="2682754"/>
              <a:chExt cx="867326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5165" y="2703054"/>
                <a:ext cx="761849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689688" y="2682754"/>
                <a:ext cx="829287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68211" y="2396887"/>
              <a:ext cx="365585" cy="185885"/>
              <a:chOff x="3702149" y="2661453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5974" y="2703054"/>
                <a:ext cx="1023623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02149" y="2661453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110129" y="3452665"/>
            <a:ext cx="614271" cy="185885"/>
            <a:chOff x="3174643" y="2681608"/>
            <a:chExt cx="910031" cy="27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10031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267200" y="3605065"/>
            <a:ext cx="812443" cy="185885"/>
            <a:chOff x="3288584" y="2686395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288584" y="2686395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678942" y="3356577"/>
            <a:ext cx="746845" cy="310854"/>
            <a:chOff x="4135029" y="4197743"/>
            <a:chExt cx="1106440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9315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721464" y="4171950"/>
            <a:ext cx="2766619" cy="283393"/>
            <a:chOff x="3190658" y="2711027"/>
            <a:chExt cx="2299300" cy="4198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1"/>
              <a:ext cx="229930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installation &amp; commissioning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22" y="3518500"/>
            <a:ext cx="1107520" cy="310854"/>
            <a:chOff x="4135029" y="4197743"/>
            <a:chExt cx="1640775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527487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Installed 2 half-barrels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@</a:t>
              </a:r>
              <a:r>
                <a:rPr lang="en-US" sz="710" dirty="0" err="1">
                  <a:solidFill>
                    <a:srgbClr val="FF0000"/>
                  </a:solidFill>
                </a:rPr>
                <a:t>sPHENIX</a:t>
              </a:r>
              <a:r>
                <a:rPr lang="en-US" sz="710" dirty="0">
                  <a:solidFill>
                    <a:srgbClr val="FF0000"/>
                  </a:solidFill>
                </a:rPr>
                <a:t> IR;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46645" y="2624156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86200" y="1663584"/>
            <a:ext cx="468371" cy="279435"/>
            <a:chOff x="1563564" y="2070534"/>
            <a:chExt cx="798414" cy="413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98414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352800" y="3152986"/>
            <a:ext cx="1339349" cy="341632"/>
            <a:chOff x="2552271" y="2690395"/>
            <a:chExt cx="5542190" cy="20845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2552271" y="2690395"/>
              <a:ext cx="5281644" cy="20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838200" y="1518365"/>
            <a:ext cx="8550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/>
              <a:t>MVTX</a:t>
            </a:r>
            <a:endParaRPr lang="en-US" sz="162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307708" y="2260896"/>
            <a:ext cx="1299143" cy="310854"/>
            <a:chOff x="2569294" y="2615932"/>
            <a:chExt cx="1037557" cy="31085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82857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667000" y="2615932"/>
              <a:ext cx="939851" cy="31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2307708" y="3867151"/>
            <a:ext cx="1653273" cy="310854"/>
            <a:chOff x="4309347" y="5186757"/>
            <a:chExt cx="992038" cy="460525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409171" y="5186757"/>
              <a:ext cx="674281" cy="460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support structure 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3733800" y="3964905"/>
            <a:ext cx="901209" cy="335091"/>
            <a:chOff x="3508095" y="5204332"/>
            <a:chExt cx="2845222" cy="49642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508095" y="5240238"/>
              <a:ext cx="2845222" cy="460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Procure insertion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sys to </a:t>
              </a:r>
              <a:r>
                <a:rPr lang="en-US" sz="710" dirty="0" err="1">
                  <a:solidFill>
                    <a:srgbClr val="0432FF"/>
                  </a:solidFill>
                </a:rPr>
                <a:t>sPHENIX</a:t>
              </a:r>
              <a:r>
                <a:rPr lang="en-US" sz="710" dirty="0">
                  <a:solidFill>
                    <a:srgbClr val="0432FF"/>
                  </a:solidFill>
                </a:rPr>
                <a:t>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4648200" y="3822976"/>
            <a:ext cx="883575" cy="279435"/>
            <a:chOff x="3224864" y="268639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24864" y="268639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Complete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257786" y="3587715"/>
            <a:ext cx="837089" cy="279435"/>
            <a:chOff x="3323332" y="2659114"/>
            <a:chExt cx="618724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323332" y="2659114"/>
              <a:ext cx="618724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Procure &amp; assemble </a:t>
              </a:r>
            </a:p>
            <a:p>
              <a:r>
                <a:rPr lang="en-US" sz="608" dirty="0"/>
                <a:t>cooling system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A7D4C3-835A-CC46-B157-19FBA4459C42}"/>
              </a:ext>
            </a:extLst>
          </p:cNvPr>
          <p:cNvGrpSpPr/>
          <p:nvPr/>
        </p:nvGrpSpPr>
        <p:grpSpPr>
          <a:xfrm>
            <a:off x="3467542" y="2194257"/>
            <a:ext cx="722417" cy="201594"/>
            <a:chOff x="4135029" y="4238906"/>
            <a:chExt cx="1070236" cy="298657"/>
          </a:xfrm>
        </p:grpSpPr>
        <p:sp>
          <p:nvSpPr>
            <p:cNvPr id="100" name="5-Point Star 99">
              <a:extLst>
                <a:ext uri="{FF2B5EF4-FFF2-40B4-BE49-F238E27FC236}">
                  <a16:creationId xmlns:a16="http://schemas.microsoft.com/office/drawing/2014/main" id="{5CCF7751-49D4-754B-89C3-A437A3BEB8D8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55A7CEE-DADC-4447-86BD-0643BC0FCCEC}"/>
                </a:ext>
              </a:extLst>
            </p:cNvPr>
            <p:cNvSpPr txBox="1"/>
            <p:nvPr/>
          </p:nvSpPr>
          <p:spPr>
            <a:xfrm>
              <a:off x="4176504" y="4238906"/>
              <a:ext cx="1028761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MVTX 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98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BEEC-DFF4-8E41-B250-E180BE00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77B5D-0290-D442-9285-DF4BA4CB3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C48B5-72BD-B84F-A856-C8FC9314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FCF2A-1E90-2742-8AD1-41119CD5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0DAB84-55AC-534E-90BC-62085A210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143889"/>
              </p:ext>
            </p:extLst>
          </p:nvPr>
        </p:nvGraphicFramePr>
        <p:xfrm>
          <a:off x="838200" y="724782"/>
          <a:ext cx="7467600" cy="401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3511575388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884060772"/>
                    </a:ext>
                  </a:extLst>
                </a:gridCol>
              </a:tblGrid>
              <a:tr h="485087">
                <a:tc>
                  <a:txBody>
                    <a:bodyPr/>
                    <a:lstStyle/>
                    <a:p>
                      <a:r>
                        <a:rPr lang="en-US" sz="2800" dirty="0"/>
                        <a:t>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10936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MVTX Preproposal Finish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4</a:t>
                      </a:r>
                      <a:r>
                        <a:rPr lang="en-US" sz="2000" baseline="30000" dirty="0">
                          <a:solidFill>
                            <a:srgbClr val="00B050"/>
                          </a:solidFill>
                        </a:rPr>
                        <a:t>th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B050"/>
                          </a:solidFill>
                        </a:rPr>
                        <a:t>Qtr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FY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038753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MVTX Proposal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3</a:t>
                      </a:r>
                      <a:r>
                        <a:rPr lang="en-US" sz="2000" baseline="30000" dirty="0">
                          <a:solidFill>
                            <a:srgbClr val="00B050"/>
                          </a:solidFill>
                        </a:rPr>
                        <a:t>rd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B050"/>
                          </a:solidFill>
                        </a:rPr>
                        <a:t>Qtr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FY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483706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Stave Procurement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</a:t>
                      </a:r>
                      <a:r>
                        <a:rPr lang="en-US" sz="2000" baseline="30000" dirty="0"/>
                        <a:t>rd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394379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Start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</a:t>
                      </a:r>
                      <a:r>
                        <a:rPr lang="en-US" sz="2000" baseline="30000" dirty="0"/>
                        <a:t>rd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63783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MVTX Final Design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  <a:r>
                        <a:rPr lang="en-US" sz="2000" baseline="30000" dirty="0"/>
                        <a:t>st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525059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Half Barrels Assembled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</a:t>
                      </a:r>
                      <a:r>
                        <a:rPr lang="en-US" sz="2000" baseline="30000" dirty="0"/>
                        <a:t>nd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501763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Installation Finished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4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395752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Ready for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  <a:r>
                        <a:rPr lang="en-US" sz="2000" baseline="30000" dirty="0"/>
                        <a:t>st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12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105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1ACA-7D01-AB4B-A41D-FA7764A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8903C-EB45-EB43-B612-5C5322B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16F8B-BDB9-3A4D-BD8C-CE71E5F8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F962-768F-534C-8E11-10297406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</a:t>
            </a:fld>
            <a:endParaRPr lang="en-US" alt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033E94-7F43-4642-9523-C4A12282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051878"/>
              </p:ext>
            </p:extLst>
          </p:nvPr>
        </p:nvGraphicFramePr>
        <p:xfrm>
          <a:off x="457200" y="14319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3AF6A8-B785-6F4C-8C8A-016E1C21AC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70170"/>
              </p:ext>
            </p:extLst>
          </p:nvPr>
        </p:nvGraphicFramePr>
        <p:xfrm>
          <a:off x="4572000" y="1581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4552F59-DDD2-424E-AE15-8C52FFEA64ED}"/>
              </a:ext>
            </a:extLst>
          </p:cNvPr>
          <p:cNvSpPr txBox="1"/>
          <p:nvPr/>
        </p:nvSpPr>
        <p:spPr>
          <a:xfrm>
            <a:off x="1219200" y="871418"/>
            <a:ext cx="319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be updated with Jan. version </a:t>
            </a:r>
          </a:p>
        </p:txBody>
      </p:sp>
    </p:spTree>
    <p:extLst>
      <p:ext uri="{BB962C8B-B14F-4D97-AF65-F5344CB8AC3E}">
        <p14:creationId xmlns:p14="http://schemas.microsoft.com/office/powerpoint/2010/main" val="2022561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A66E-1A46-FA4A-AD4B-FDB5E53C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Profile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2644A-9AF7-AE4B-BAB3-5B927FF3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CDFBD-3A18-9D40-B4F0-ED7E2625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CC313-C05E-3F4D-ADB6-CCCE9F9B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A2B7F7-B473-E740-AACB-CF82BBE73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1047751"/>
            <a:ext cx="5963385" cy="3585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0DC069-564A-B049-BE54-93576614A5E4}"/>
              </a:ext>
            </a:extLst>
          </p:cNvPr>
          <p:cNvSpPr txBox="1"/>
          <p:nvPr/>
        </p:nvSpPr>
        <p:spPr>
          <a:xfrm>
            <a:off x="6781800" y="754651"/>
            <a:ext cx="226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2/2019, pre-LBNL C&amp;S</a:t>
            </a:r>
          </a:p>
        </p:txBody>
      </p:sp>
    </p:spTree>
    <p:extLst>
      <p:ext uri="{BB962C8B-B14F-4D97-AF65-F5344CB8AC3E}">
        <p14:creationId xmlns:p14="http://schemas.microsoft.com/office/powerpoint/2010/main" val="2377518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2F68F-DE7C-A447-8760-8F6DDE75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Major Cost Items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92228-7509-E549-B552-63FD3E7E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3F800-2C5A-2142-AE97-F734B402B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A7A71-09E7-B54B-965B-A85ECA43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8</a:t>
            </a:fld>
            <a:endParaRPr lang="en-US" alt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4DEE0C-79C2-8944-A5F1-EE6C54C22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065423"/>
              </p:ext>
            </p:extLst>
          </p:nvPr>
        </p:nvGraphicFramePr>
        <p:xfrm>
          <a:off x="304800" y="1047750"/>
          <a:ext cx="6351316" cy="3449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252795036"/>
                    </a:ext>
                  </a:extLst>
                </a:gridCol>
                <a:gridCol w="2725450">
                  <a:extLst>
                    <a:ext uri="{9D8B030D-6E8A-4147-A177-3AD203B41FA5}">
                      <a16:colId xmlns:a16="http://schemas.microsoft.com/office/drawing/2014/main" val="2041557013"/>
                    </a:ext>
                  </a:extLst>
                </a:gridCol>
                <a:gridCol w="1568466">
                  <a:extLst>
                    <a:ext uri="{9D8B030D-6E8A-4147-A177-3AD203B41FA5}">
                      <a16:colId xmlns:a16="http://schemas.microsoft.com/office/drawing/2014/main" val="529910573"/>
                    </a:ext>
                  </a:extLst>
                </a:gridCol>
              </a:tblGrid>
              <a:tr h="784479"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Task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69383"/>
                  </a:ext>
                </a:extLst>
              </a:tr>
              <a:tr h="448274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 Wheels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070128"/>
                  </a:ext>
                </a:extLst>
              </a:tr>
              <a:tr h="79400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3.2.3.2.3.2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CYSS Cylindrical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$216</a:t>
                      </a:r>
                    </a:p>
                    <a:p>
                      <a:pPr algn="r"/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69150"/>
                  </a:ext>
                </a:extLst>
              </a:tr>
              <a:tr h="6880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3.2.3.2.3.3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 Barrel (SB)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$243</a:t>
                      </a:r>
                    </a:p>
                    <a:p>
                      <a:pPr algn="r"/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620237"/>
                  </a:ext>
                </a:extLst>
              </a:tr>
              <a:tr h="5617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5037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852F2AB-0D0A-884D-AF85-4BDB1B6D0936}"/>
              </a:ext>
            </a:extLst>
          </p:cNvPr>
          <p:cNvSpPr txBox="1"/>
          <p:nvPr/>
        </p:nvSpPr>
        <p:spPr>
          <a:xfrm>
            <a:off x="838200" y="653524"/>
            <a:ext cx="295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be updated to Feb version </a:t>
            </a:r>
          </a:p>
        </p:txBody>
      </p:sp>
    </p:spTree>
    <p:extLst>
      <p:ext uri="{BB962C8B-B14F-4D97-AF65-F5344CB8AC3E}">
        <p14:creationId xmlns:p14="http://schemas.microsoft.com/office/powerpoint/2010/main" val="402481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A17CC-22FA-004A-94F4-49A14CE5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999589"/>
          </a:xfrm>
        </p:spPr>
        <p:txBody>
          <a:bodyPr/>
          <a:lstStyle/>
          <a:p>
            <a:r>
              <a:rPr lang="en-US" sz="4000" dirty="0"/>
              <a:t>Electronics</a:t>
            </a:r>
            <a:br>
              <a:rPr lang="en-US" sz="4000" dirty="0"/>
            </a:br>
            <a:r>
              <a:rPr lang="en-US" sz="2400" dirty="0"/>
              <a:t>Example low contingency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68472-0A07-464A-9B24-6808C854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8F3CF-D5EB-1648-AABD-1B79510D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3AB52-C1FB-B148-AB7C-DD13E675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9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A69DB6-6D53-D44D-A792-E196DB32B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164256"/>
              </p:ext>
            </p:extLst>
          </p:nvPr>
        </p:nvGraphicFramePr>
        <p:xfrm>
          <a:off x="304800" y="1134537"/>
          <a:ext cx="8305006" cy="2427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808">
                  <a:extLst>
                    <a:ext uri="{9D8B030D-6E8A-4147-A177-3AD203B41FA5}">
                      <a16:colId xmlns:a16="http://schemas.microsoft.com/office/drawing/2014/main" val="883652622"/>
                    </a:ext>
                  </a:extLst>
                </a:gridCol>
                <a:gridCol w="1339195">
                  <a:extLst>
                    <a:ext uri="{9D8B030D-6E8A-4147-A177-3AD203B41FA5}">
                      <a16:colId xmlns:a16="http://schemas.microsoft.com/office/drawing/2014/main" val="2828962317"/>
                    </a:ext>
                  </a:extLst>
                </a:gridCol>
                <a:gridCol w="1661001">
                  <a:extLst>
                    <a:ext uri="{9D8B030D-6E8A-4147-A177-3AD203B41FA5}">
                      <a16:colId xmlns:a16="http://schemas.microsoft.com/office/drawing/2014/main" val="4225008080"/>
                    </a:ext>
                  </a:extLst>
                </a:gridCol>
                <a:gridCol w="1731195">
                  <a:extLst>
                    <a:ext uri="{9D8B030D-6E8A-4147-A177-3AD203B41FA5}">
                      <a16:colId xmlns:a16="http://schemas.microsoft.com/office/drawing/2014/main" val="2739283278"/>
                    </a:ext>
                  </a:extLst>
                </a:gridCol>
                <a:gridCol w="1590807">
                  <a:extLst>
                    <a:ext uri="{9D8B030D-6E8A-4147-A177-3AD203B41FA5}">
                      <a16:colId xmlns:a16="http://schemas.microsoft.com/office/drawing/2014/main" val="2150872421"/>
                    </a:ext>
                  </a:extLst>
                </a:gridCol>
              </a:tblGrid>
              <a:tr h="53495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49189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400" dirty="0"/>
                        <a:t>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3.2.2.3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51239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400" dirty="0"/>
                        <a:t>Power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3.2.2.4.1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549481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400" dirty="0"/>
                        <a:t>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3.2.2.4.2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CAEN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253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C64EB9B-042D-0444-980F-99B9CE2BC265}"/>
              </a:ext>
            </a:extLst>
          </p:cNvPr>
          <p:cNvSpPr txBox="1"/>
          <p:nvPr/>
        </p:nvSpPr>
        <p:spPr>
          <a:xfrm>
            <a:off x="3048000" y="3556946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Cost = $401 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05CE2-241E-E546-858B-1D8A2A713E89}"/>
              </a:ext>
            </a:extLst>
          </p:cNvPr>
          <p:cNvSpPr txBox="1"/>
          <p:nvPr/>
        </p:nvSpPr>
        <p:spPr>
          <a:xfrm>
            <a:off x="718969" y="4149543"/>
            <a:ext cx="465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Built means item is a production unit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6C219-4765-3A4D-BF4F-78188AB4CAB3}"/>
              </a:ext>
            </a:extLst>
          </p:cNvPr>
          <p:cNvSpPr txBox="1"/>
          <p:nvPr/>
        </p:nvSpPr>
        <p:spPr>
          <a:xfrm>
            <a:off x="5922376" y="4079526"/>
            <a:ext cx="295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be updated to Feb version </a:t>
            </a:r>
          </a:p>
        </p:txBody>
      </p:sp>
    </p:spTree>
    <p:extLst>
      <p:ext uri="{BB962C8B-B14F-4D97-AF65-F5344CB8AC3E}">
        <p14:creationId xmlns:p14="http://schemas.microsoft.com/office/powerpoint/2010/main" val="408793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38151</TotalTime>
  <Words>872</Words>
  <Application>Microsoft Macintosh PowerPoint</Application>
  <PresentationFormat>On-screen Show (16:9)</PresentationFormat>
  <Paragraphs>274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 MVTX Cost &amp; Schedule (WBS 3.2)  </vt:lpstr>
      <vt:lpstr>MVTX C &amp; S - Assumptions</vt:lpstr>
      <vt:lpstr>Cost and Schedule - Summary</vt:lpstr>
      <vt:lpstr>MVTX Schedules and Milestones</vt:lpstr>
      <vt:lpstr>Milestones</vt:lpstr>
      <vt:lpstr>Resource Distribution</vt:lpstr>
      <vt:lpstr>Funding Profile</vt:lpstr>
      <vt:lpstr>Major Cost Items</vt:lpstr>
      <vt:lpstr>Electronics Example low contingency</vt:lpstr>
      <vt:lpstr>Carbon Structures Example high contingency</vt:lpstr>
      <vt:lpstr>Status and Highlights</vt:lpstr>
      <vt:lpstr>Issues and Concerns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Guidance</vt:lpstr>
      <vt:lpstr>L3 Technical Overview</vt:lpstr>
      <vt:lpstr>L3 Scope </vt:lpstr>
      <vt:lpstr>L3 Collaborators</vt:lpstr>
      <vt:lpstr>Schedule Drivers</vt:lpstr>
      <vt:lpstr>Cost Drivers</vt:lpstr>
      <vt:lpstr>Status and Highlights</vt:lpstr>
      <vt:lpstr>Issues and Concerns  </vt:lpstr>
      <vt:lpstr>Back Up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181</cp:revision>
  <cp:lastPrinted>2019-04-01T22:37:20Z</cp:lastPrinted>
  <dcterms:created xsi:type="dcterms:W3CDTF">2015-10-24T00:32:43Z</dcterms:created>
  <dcterms:modified xsi:type="dcterms:W3CDTF">2019-04-04T20:17:04Z</dcterms:modified>
</cp:coreProperties>
</file>