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5143500" cx="9144000"/>
  <p:notesSz cx="6985000" cy="92837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7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020FB1D2-7B6B-4A29-8D79-14D00F538C50}">
  <a:tblStyle styleId="{020FB1D2-7B6B-4A29-8D79-14D00F538C50}"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71"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27363" cy="463550"/>
          </a:xfrm>
          <a:prstGeom prst="rect">
            <a:avLst/>
          </a:prstGeom>
          <a:noFill/>
          <a:ln>
            <a:noFill/>
          </a:ln>
        </p:spPr>
        <p:txBody>
          <a:bodyPr anchorCtr="0" anchor="t" bIns="46475" lIns="92950" spcFirstLastPara="1" rIns="92950" wrap="square" tIns="4647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56050" y="0"/>
            <a:ext cx="3027363" cy="463550"/>
          </a:xfrm>
          <a:prstGeom prst="rect">
            <a:avLst/>
          </a:prstGeom>
          <a:noFill/>
          <a:ln>
            <a:noFill/>
          </a:ln>
        </p:spPr>
        <p:txBody>
          <a:bodyPr anchorCtr="0" anchor="t" bIns="46475" lIns="92950" spcFirstLastPara="1" rIns="92950" wrap="square" tIns="46475"/>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8500" y="4410075"/>
            <a:ext cx="5588000" cy="4176713"/>
          </a:xfrm>
          <a:prstGeom prst="rect">
            <a:avLst/>
          </a:prstGeom>
          <a:noFill/>
          <a:ln>
            <a:noFill/>
          </a:ln>
        </p:spPr>
        <p:txBody>
          <a:bodyPr anchorCtr="0" anchor="t" bIns="46475" lIns="92950" spcFirstLastPara="1" rIns="92950" wrap="square" tIns="46475"/>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18563"/>
            <a:ext cx="3027363" cy="463550"/>
          </a:xfrm>
          <a:prstGeom prst="rect">
            <a:avLst/>
          </a:prstGeom>
          <a:noFill/>
          <a:ln>
            <a:noFill/>
          </a:ln>
        </p:spPr>
        <p:txBody>
          <a:bodyPr anchorCtr="0" anchor="b" bIns="46475" lIns="92950" spcFirstLastPara="1" rIns="92950" wrap="square" tIns="4647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56050" y="8818563"/>
            <a:ext cx="3027363" cy="463550"/>
          </a:xfrm>
          <a:prstGeom prst="rect">
            <a:avLst/>
          </a:prstGeom>
          <a:noFill/>
          <a:ln>
            <a:noFill/>
          </a:ln>
        </p:spPr>
        <p:txBody>
          <a:bodyPr anchorCtr="0" anchor="b" bIns="46475" lIns="92950" spcFirstLastPara="1" rIns="92950" wrap="square" tIns="464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112" name="Google Shape;112;p1: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5541df6872_0_1601:notes"/>
          <p:cNvSpPr/>
          <p:nvPr>
            <p:ph idx="2" type="sldImg"/>
          </p:nvPr>
        </p:nvSpPr>
        <p:spPr>
          <a:xfrm>
            <a:off x="388361" y="696278"/>
            <a:ext cx="6208800" cy="34815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5541df6872_0_1601:notes"/>
          <p:cNvSpPr txBox="1"/>
          <p:nvPr>
            <p:ph idx="1" type="body"/>
          </p:nvPr>
        </p:nvSpPr>
        <p:spPr>
          <a:xfrm>
            <a:off x="698500" y="4409758"/>
            <a:ext cx="5588100" cy="41778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541df6872_0_2:notes"/>
          <p:cNvSpPr/>
          <p:nvPr>
            <p:ph idx="2" type="sldImg"/>
          </p:nvPr>
        </p:nvSpPr>
        <p:spPr>
          <a:xfrm>
            <a:off x="398463" y="696913"/>
            <a:ext cx="6188100" cy="34815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5541df6872_0_2:notes"/>
          <p:cNvSpPr txBox="1"/>
          <p:nvPr>
            <p:ph idx="1" type="body"/>
          </p:nvPr>
        </p:nvSpPr>
        <p:spPr>
          <a:xfrm>
            <a:off x="698500" y="4410075"/>
            <a:ext cx="5588100" cy="41766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31" name="Google Shape;231;g5541df6872_0_2:notes"/>
          <p:cNvSpPr txBox="1"/>
          <p:nvPr>
            <p:ph idx="12" type="sldNum"/>
          </p:nvPr>
        </p:nvSpPr>
        <p:spPr>
          <a:xfrm>
            <a:off x="3956050" y="8818563"/>
            <a:ext cx="3027300" cy="4635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541df6872_0_211:notes"/>
          <p:cNvSpPr/>
          <p:nvPr>
            <p:ph idx="2" type="sldImg"/>
          </p:nvPr>
        </p:nvSpPr>
        <p:spPr>
          <a:xfrm>
            <a:off x="398463" y="696913"/>
            <a:ext cx="6188100" cy="34815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5541df6872_0_211:notes"/>
          <p:cNvSpPr txBox="1"/>
          <p:nvPr>
            <p:ph idx="1" type="body"/>
          </p:nvPr>
        </p:nvSpPr>
        <p:spPr>
          <a:xfrm>
            <a:off x="698500" y="4410075"/>
            <a:ext cx="5588100" cy="41766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39" name="Google Shape;239;g5541df6872_0_211:notes"/>
          <p:cNvSpPr txBox="1"/>
          <p:nvPr>
            <p:ph idx="12" type="sldNum"/>
          </p:nvPr>
        </p:nvSpPr>
        <p:spPr>
          <a:xfrm>
            <a:off x="3956050" y="8818563"/>
            <a:ext cx="3027300" cy="4635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5541df6872_0_225:notes"/>
          <p:cNvSpPr/>
          <p:nvPr>
            <p:ph idx="2" type="sldImg"/>
          </p:nvPr>
        </p:nvSpPr>
        <p:spPr>
          <a:xfrm>
            <a:off x="398463" y="696913"/>
            <a:ext cx="6188100" cy="34815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5541df6872_0_225:notes"/>
          <p:cNvSpPr txBox="1"/>
          <p:nvPr>
            <p:ph idx="1" type="body"/>
          </p:nvPr>
        </p:nvSpPr>
        <p:spPr>
          <a:xfrm>
            <a:off x="698500" y="4410075"/>
            <a:ext cx="5588100" cy="41766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rPr lang="en-US"/>
              <a:t>Funding drive everything</a:t>
            </a:r>
            <a:endParaRPr/>
          </a:p>
        </p:txBody>
      </p:sp>
      <p:sp>
        <p:nvSpPr>
          <p:cNvPr id="247" name="Google Shape;247;g5541df6872_0_225:notes"/>
          <p:cNvSpPr txBox="1"/>
          <p:nvPr>
            <p:ph idx="12" type="sldNum"/>
          </p:nvPr>
        </p:nvSpPr>
        <p:spPr>
          <a:xfrm>
            <a:off x="3956050" y="8818563"/>
            <a:ext cx="3027300" cy="4635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5541df6872_0_363:notes"/>
          <p:cNvSpPr/>
          <p:nvPr>
            <p:ph idx="2" type="sldImg"/>
          </p:nvPr>
        </p:nvSpPr>
        <p:spPr>
          <a:xfrm>
            <a:off x="398463" y="696913"/>
            <a:ext cx="6188100" cy="34815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5541df6872_0_363:notes"/>
          <p:cNvSpPr txBox="1"/>
          <p:nvPr>
            <p:ph idx="1" type="body"/>
          </p:nvPr>
        </p:nvSpPr>
        <p:spPr>
          <a:xfrm>
            <a:off x="698500" y="4410075"/>
            <a:ext cx="5588100" cy="41766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56" name="Google Shape;256;g5541df6872_0_363:notes"/>
          <p:cNvSpPr txBox="1"/>
          <p:nvPr>
            <p:ph idx="12" type="sldNum"/>
          </p:nvPr>
        </p:nvSpPr>
        <p:spPr>
          <a:xfrm>
            <a:off x="3956050" y="8818563"/>
            <a:ext cx="3027300" cy="4635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541df6872_0_370:notes"/>
          <p:cNvSpPr/>
          <p:nvPr>
            <p:ph idx="2" type="sldImg"/>
          </p:nvPr>
        </p:nvSpPr>
        <p:spPr>
          <a:xfrm>
            <a:off x="398463" y="696913"/>
            <a:ext cx="6188100" cy="34815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541df6872_0_370:notes"/>
          <p:cNvSpPr txBox="1"/>
          <p:nvPr>
            <p:ph idx="1" type="body"/>
          </p:nvPr>
        </p:nvSpPr>
        <p:spPr>
          <a:xfrm>
            <a:off x="698500" y="4410075"/>
            <a:ext cx="5588100" cy="41766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64" name="Google Shape;264;g5541df6872_0_370:notes"/>
          <p:cNvSpPr txBox="1"/>
          <p:nvPr>
            <p:ph idx="12" type="sldNum"/>
          </p:nvPr>
        </p:nvSpPr>
        <p:spPr>
          <a:xfrm>
            <a:off x="3956050" y="8818563"/>
            <a:ext cx="3027300" cy="4635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5541df6872_0_377:notes"/>
          <p:cNvSpPr/>
          <p:nvPr>
            <p:ph idx="2" type="sldImg"/>
          </p:nvPr>
        </p:nvSpPr>
        <p:spPr>
          <a:xfrm>
            <a:off x="398463" y="696913"/>
            <a:ext cx="6188100" cy="34815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5541df6872_0_377:notes"/>
          <p:cNvSpPr txBox="1"/>
          <p:nvPr>
            <p:ph idx="1" type="body"/>
          </p:nvPr>
        </p:nvSpPr>
        <p:spPr>
          <a:xfrm>
            <a:off x="698500" y="4410075"/>
            <a:ext cx="5588100" cy="41766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72" name="Google Shape;272;g5541df6872_0_377:notes"/>
          <p:cNvSpPr txBox="1"/>
          <p:nvPr>
            <p:ph idx="12" type="sldNum"/>
          </p:nvPr>
        </p:nvSpPr>
        <p:spPr>
          <a:xfrm>
            <a:off x="3956050" y="8818563"/>
            <a:ext cx="3027300" cy="4635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5541df6872_0_991:notes"/>
          <p:cNvSpPr/>
          <p:nvPr>
            <p:ph idx="2" type="sldImg"/>
          </p:nvPr>
        </p:nvSpPr>
        <p:spPr>
          <a:xfrm>
            <a:off x="398463" y="696913"/>
            <a:ext cx="6188100" cy="34815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5541df6872_0_991:notes"/>
          <p:cNvSpPr txBox="1"/>
          <p:nvPr>
            <p:ph idx="1" type="body"/>
          </p:nvPr>
        </p:nvSpPr>
        <p:spPr>
          <a:xfrm>
            <a:off x="698500" y="4410075"/>
            <a:ext cx="5588100" cy="41766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80" name="Google Shape;280;g5541df6872_0_991:notes"/>
          <p:cNvSpPr txBox="1"/>
          <p:nvPr>
            <p:ph idx="12" type="sldNum"/>
          </p:nvPr>
        </p:nvSpPr>
        <p:spPr>
          <a:xfrm>
            <a:off x="3956050" y="8818563"/>
            <a:ext cx="3027300" cy="4635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5: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86" name="Google Shape;286;p5: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p6: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03" name="Google Shape;303;p6: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119" name="Google Shape;119;p2: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55b9c77b97_0_1:notes"/>
          <p:cNvSpPr/>
          <p:nvPr>
            <p:ph idx="2" type="sldImg"/>
          </p:nvPr>
        </p:nvSpPr>
        <p:spPr>
          <a:xfrm>
            <a:off x="398463" y="696913"/>
            <a:ext cx="6188100" cy="34815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55b9c77b97_0_1:notes"/>
          <p:cNvSpPr txBox="1"/>
          <p:nvPr>
            <p:ph idx="1" type="body"/>
          </p:nvPr>
        </p:nvSpPr>
        <p:spPr>
          <a:xfrm>
            <a:off x="698500" y="4410075"/>
            <a:ext cx="5588100" cy="41766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13" name="Google Shape;313;g55b9c77b97_0_1:notes"/>
          <p:cNvSpPr txBox="1"/>
          <p:nvPr>
            <p:ph idx="12" type="sldNum"/>
          </p:nvPr>
        </p:nvSpPr>
        <p:spPr>
          <a:xfrm>
            <a:off x="3956050" y="8818563"/>
            <a:ext cx="3027300" cy="4635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p7: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20" name="Google Shape;320;p7: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8: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34" name="Google Shape;334;p8: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p9: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44" name="Google Shape;344;p9: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10: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54" name="Google Shape;354;p10: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p11: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61" name="Google Shape;361;p11: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p12: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68" name="Google Shape;368;p12: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p14: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79" name="Google Shape;379;p14: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p15: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416" name="Google Shape;416;p15: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p17: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423" name="Google Shape;423;p17: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5541df6872_0_204:notes"/>
          <p:cNvSpPr/>
          <p:nvPr>
            <p:ph idx="2" type="sldImg"/>
          </p:nvPr>
        </p:nvSpPr>
        <p:spPr>
          <a:xfrm>
            <a:off x="398463" y="696913"/>
            <a:ext cx="6188100" cy="34815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541df6872_0_204:notes"/>
          <p:cNvSpPr txBox="1"/>
          <p:nvPr>
            <p:ph idx="1" type="body"/>
          </p:nvPr>
        </p:nvSpPr>
        <p:spPr>
          <a:xfrm>
            <a:off x="698500" y="4410075"/>
            <a:ext cx="5588100" cy="41766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128" name="Google Shape;128;g5541df6872_0_204:notes"/>
          <p:cNvSpPr txBox="1"/>
          <p:nvPr>
            <p:ph idx="12" type="sldNum"/>
          </p:nvPr>
        </p:nvSpPr>
        <p:spPr>
          <a:xfrm>
            <a:off x="3956050" y="8818563"/>
            <a:ext cx="3027300" cy="4635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p18: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432" name="Google Shape;432;p18: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p19: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439" name="Google Shape;439;p19: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3: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135" name="Google Shape;135;p3: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4: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148" name="Google Shape;148;p4: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5541df6872_0_384:notes"/>
          <p:cNvSpPr/>
          <p:nvPr>
            <p:ph idx="2" type="sldImg"/>
          </p:nvPr>
        </p:nvSpPr>
        <p:spPr>
          <a:xfrm>
            <a:off x="398463" y="696913"/>
            <a:ext cx="6188100" cy="34815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5541df6872_0_384:notes"/>
          <p:cNvSpPr txBox="1"/>
          <p:nvPr>
            <p:ph idx="1" type="body"/>
          </p:nvPr>
        </p:nvSpPr>
        <p:spPr>
          <a:xfrm>
            <a:off x="698500" y="4410075"/>
            <a:ext cx="5588100" cy="41766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160" name="Google Shape;160;g5541df6872_0_384:notes"/>
          <p:cNvSpPr txBox="1"/>
          <p:nvPr>
            <p:ph idx="12" type="sldNum"/>
          </p:nvPr>
        </p:nvSpPr>
        <p:spPr>
          <a:xfrm>
            <a:off x="3956050" y="8818563"/>
            <a:ext cx="3027300" cy="4635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13:notes"/>
          <p:cNvSpPr txBox="1"/>
          <p:nvPr>
            <p:ph idx="1" type="body"/>
          </p:nvPr>
        </p:nvSpPr>
        <p:spPr>
          <a:xfrm>
            <a:off x="698500" y="4410075"/>
            <a:ext cx="5588000" cy="4176713"/>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169" name="Google Shape;169;p13:notes"/>
          <p:cNvSpPr/>
          <p:nvPr>
            <p:ph idx="2" type="sldImg"/>
          </p:nvPr>
        </p:nvSpPr>
        <p:spPr>
          <a:xfrm>
            <a:off x="398463" y="696913"/>
            <a:ext cx="6188075" cy="3481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5541df6872_0_2260:notes"/>
          <p:cNvSpPr/>
          <p:nvPr>
            <p:ph idx="2" type="sldImg"/>
          </p:nvPr>
        </p:nvSpPr>
        <p:spPr>
          <a:xfrm>
            <a:off x="398463" y="696913"/>
            <a:ext cx="6188100" cy="34815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5541df6872_0_2260:notes"/>
          <p:cNvSpPr txBox="1"/>
          <p:nvPr>
            <p:ph idx="1" type="body"/>
          </p:nvPr>
        </p:nvSpPr>
        <p:spPr>
          <a:xfrm>
            <a:off x="698500" y="4410075"/>
            <a:ext cx="5588100" cy="41766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187" name="Google Shape;187;g5541df6872_0_2260:notes"/>
          <p:cNvSpPr txBox="1"/>
          <p:nvPr>
            <p:ph idx="12" type="sldNum"/>
          </p:nvPr>
        </p:nvSpPr>
        <p:spPr>
          <a:xfrm>
            <a:off x="3956050" y="8818563"/>
            <a:ext cx="3027300" cy="4635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5541df6872_0_1676:notes"/>
          <p:cNvSpPr/>
          <p:nvPr>
            <p:ph idx="2" type="sldImg"/>
          </p:nvPr>
        </p:nvSpPr>
        <p:spPr>
          <a:xfrm>
            <a:off x="398463" y="696913"/>
            <a:ext cx="6188100" cy="34815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541df6872_0_1676:notes"/>
          <p:cNvSpPr txBox="1"/>
          <p:nvPr>
            <p:ph idx="1" type="body"/>
          </p:nvPr>
        </p:nvSpPr>
        <p:spPr>
          <a:xfrm>
            <a:off x="698500" y="4410075"/>
            <a:ext cx="5588100" cy="41766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198" name="Google Shape;198;g5541df6872_0_1676:notes"/>
          <p:cNvSpPr txBox="1"/>
          <p:nvPr>
            <p:ph idx="12" type="sldNum"/>
          </p:nvPr>
        </p:nvSpPr>
        <p:spPr>
          <a:xfrm>
            <a:off x="3956050" y="8818563"/>
            <a:ext cx="3027300" cy="4635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 name="Shape 17"/>
        <p:cNvGrpSpPr/>
        <p:nvPr/>
      </p:nvGrpSpPr>
      <p:grpSpPr>
        <a:xfrm>
          <a:off x="0" y="0"/>
          <a:ext cx="0" cy="0"/>
          <a:chOff x="0" y="0"/>
          <a:chExt cx="0" cy="0"/>
        </a:xfrm>
      </p:grpSpPr>
      <p:sp>
        <p:nvSpPr>
          <p:cNvPr id="18" name="Google Shape;18;p2"/>
          <p:cNvSpPr txBox="1"/>
          <p:nvPr>
            <p:ph type="ctrTitle"/>
          </p:nvPr>
        </p:nvSpPr>
        <p:spPr>
          <a:xfrm>
            <a:off x="304800" y="571502"/>
            <a:ext cx="8686800" cy="1102519"/>
          </a:xfrm>
          <a:prstGeom prst="rect">
            <a:avLst/>
          </a:prstGeom>
          <a:solidFill>
            <a:srgbClr val="3399FF"/>
          </a:solidFill>
          <a:ln>
            <a:noFill/>
          </a:ln>
        </p:spPr>
        <p:txBody>
          <a:bodyPr anchorCtr="0" anchor="ctr" bIns="45700" lIns="91425" spcFirstLastPara="1" rIns="91425" wrap="square" tIns="45700"/>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 name="Google Shape;19;p2"/>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lstStyle>
            <a:lvl1pPr lvl="0" algn="ctr">
              <a:spcBef>
                <a:spcPts val="640"/>
              </a:spcBef>
              <a:spcAft>
                <a:spcPts val="0"/>
              </a:spcAft>
              <a:buClr>
                <a:schemeClr val="dk1"/>
              </a:buClr>
              <a:buSzPts val="3200"/>
              <a:buNone/>
              <a:defRPr b="1" sz="3200">
                <a:solidFill>
                  <a:schemeClr val="dk1"/>
                </a:solidFill>
              </a:defRPr>
            </a:lvl1pPr>
            <a:lvl2pPr lvl="1" algn="ctr">
              <a:spcBef>
                <a:spcPts val="400"/>
              </a:spcBef>
              <a:spcAft>
                <a:spcPts val="0"/>
              </a:spcAft>
              <a:buClr>
                <a:srgbClr val="888888"/>
              </a:buClr>
              <a:buSzPts val="20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0" name="Google Shape;20;p2"/>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chemeClr val="dk1"/>
                </a:solidFill>
                <a:latin typeface="Calibri"/>
                <a:ea typeface="Calibri"/>
                <a:cs typeface="Calibri"/>
                <a:sym typeface="Calibri"/>
              </a:defRPr>
            </a:lvl1pPr>
            <a:lvl2pPr indent="0" lvl="1" marL="0" algn="r">
              <a:spcBef>
                <a:spcPts val="0"/>
              </a:spcBef>
              <a:spcAft>
                <a:spcPts val="0"/>
              </a:spcAft>
              <a:buNone/>
              <a:defRPr b="0" i="0" sz="1200" u="none" cap="none" strike="noStrike">
                <a:solidFill>
                  <a:schemeClr val="dk1"/>
                </a:solidFill>
                <a:latin typeface="Calibri"/>
                <a:ea typeface="Calibri"/>
                <a:cs typeface="Calibri"/>
                <a:sym typeface="Calibri"/>
              </a:defRPr>
            </a:lvl2pPr>
            <a:lvl3pPr indent="0" lvl="2" marL="0" algn="r">
              <a:spcBef>
                <a:spcPts val="0"/>
              </a:spcBef>
              <a:spcAft>
                <a:spcPts val="0"/>
              </a:spcAft>
              <a:buNone/>
              <a:defRPr b="0" i="0" sz="1200" u="none" cap="none" strike="noStrike">
                <a:solidFill>
                  <a:schemeClr val="dk1"/>
                </a:solidFill>
                <a:latin typeface="Calibri"/>
                <a:ea typeface="Calibri"/>
                <a:cs typeface="Calibri"/>
                <a:sym typeface="Calibri"/>
              </a:defRPr>
            </a:lvl3pPr>
            <a:lvl4pPr indent="0" lvl="3" marL="0" algn="r">
              <a:spcBef>
                <a:spcPts val="0"/>
              </a:spcBef>
              <a:spcAft>
                <a:spcPts val="0"/>
              </a:spcAft>
              <a:buNone/>
              <a:defRPr b="0" i="0" sz="1200" u="none" cap="none" strike="noStrike">
                <a:solidFill>
                  <a:schemeClr val="dk1"/>
                </a:solidFill>
                <a:latin typeface="Calibri"/>
                <a:ea typeface="Calibri"/>
                <a:cs typeface="Calibri"/>
                <a:sym typeface="Calibri"/>
              </a:defRPr>
            </a:lvl4pPr>
            <a:lvl5pPr indent="0" lvl="4" marL="0" algn="r">
              <a:spcBef>
                <a:spcPts val="0"/>
              </a:spcBef>
              <a:spcAft>
                <a:spcPts val="0"/>
              </a:spcAft>
              <a:buNone/>
              <a:defRPr b="0" i="0" sz="1200" u="none" cap="none" strike="noStrike">
                <a:solidFill>
                  <a:schemeClr val="dk1"/>
                </a:solidFill>
                <a:latin typeface="Calibri"/>
                <a:ea typeface="Calibri"/>
                <a:cs typeface="Calibri"/>
                <a:sym typeface="Calibri"/>
              </a:defRPr>
            </a:lvl5pPr>
            <a:lvl6pPr indent="0" lvl="5" marL="0" algn="r">
              <a:spcBef>
                <a:spcPts val="0"/>
              </a:spcBef>
              <a:spcAft>
                <a:spcPts val="0"/>
              </a:spcAft>
              <a:buNone/>
              <a:defRPr b="0" i="0" sz="1200" u="none" cap="none" strike="noStrike">
                <a:solidFill>
                  <a:schemeClr val="dk1"/>
                </a:solidFill>
                <a:latin typeface="Calibri"/>
                <a:ea typeface="Calibri"/>
                <a:cs typeface="Calibri"/>
                <a:sym typeface="Calibri"/>
              </a:defRPr>
            </a:lvl6pPr>
            <a:lvl7pPr indent="0" lvl="6" marL="0" algn="r">
              <a:spcBef>
                <a:spcPts val="0"/>
              </a:spcBef>
              <a:spcAft>
                <a:spcPts val="0"/>
              </a:spcAft>
              <a:buNone/>
              <a:defRPr b="0" i="0" sz="1200" u="none" cap="none" strike="noStrike">
                <a:solidFill>
                  <a:schemeClr val="dk1"/>
                </a:solidFill>
                <a:latin typeface="Calibri"/>
                <a:ea typeface="Calibri"/>
                <a:cs typeface="Calibri"/>
                <a:sym typeface="Calibri"/>
              </a:defRPr>
            </a:lvl7pPr>
            <a:lvl8pPr indent="0" lvl="7" marL="0" algn="r">
              <a:spcBef>
                <a:spcPts val="0"/>
              </a:spcBef>
              <a:spcAft>
                <a:spcPts val="0"/>
              </a:spcAft>
              <a:buNone/>
              <a:defRPr b="0" i="0" sz="1200" u="none" cap="none" strike="noStrike">
                <a:solidFill>
                  <a:schemeClr val="dk1"/>
                </a:solidFill>
                <a:latin typeface="Calibri"/>
                <a:ea typeface="Calibri"/>
                <a:cs typeface="Calibri"/>
                <a:sym typeface="Calibri"/>
              </a:defRPr>
            </a:lvl8pPr>
            <a:lvl9pPr indent="0" lvl="8" marL="0" algn="r">
              <a:spcBef>
                <a:spcPts val="0"/>
              </a:spcBef>
              <a:spcAft>
                <a:spcPts val="0"/>
              </a:spcAft>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6" name="Shape 56"/>
        <p:cNvGrpSpPr/>
        <p:nvPr/>
      </p:nvGrpSpPr>
      <p:grpSpPr>
        <a:xfrm>
          <a:off x="0" y="0"/>
          <a:ext cx="0" cy="0"/>
          <a:chOff x="0" y="0"/>
          <a:chExt cx="0" cy="0"/>
        </a:xfrm>
      </p:grpSpPr>
      <p:sp>
        <p:nvSpPr>
          <p:cNvPr id="57" name="Google Shape;57;p11"/>
          <p:cNvSpPr txBox="1"/>
          <p:nvPr>
            <p:ph type="title"/>
          </p:nvPr>
        </p:nvSpPr>
        <p:spPr>
          <a:xfrm>
            <a:off x="152400" y="25005"/>
            <a:ext cx="8534400" cy="56554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 name="Google Shape;58;p11"/>
          <p:cNvSpPr txBox="1"/>
          <p:nvPr>
            <p:ph idx="1" type="body"/>
          </p:nvPr>
        </p:nvSpPr>
        <p:spPr>
          <a:xfrm rot="5400000">
            <a:off x="2646163" y="-1446014"/>
            <a:ext cx="3851673" cy="8229600"/>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 name="Google Shape;59;p11"/>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chemeClr val="dk1"/>
                </a:solidFill>
                <a:latin typeface="Calibri"/>
                <a:ea typeface="Calibri"/>
                <a:cs typeface="Calibri"/>
                <a:sym typeface="Calibri"/>
              </a:defRPr>
            </a:lvl1pPr>
            <a:lvl2pPr indent="0" lvl="1" marL="0" algn="r">
              <a:spcBef>
                <a:spcPts val="0"/>
              </a:spcBef>
              <a:spcAft>
                <a:spcPts val="0"/>
              </a:spcAft>
              <a:buNone/>
              <a:defRPr sz="1200">
                <a:solidFill>
                  <a:schemeClr val="dk1"/>
                </a:solidFill>
                <a:latin typeface="Calibri"/>
                <a:ea typeface="Calibri"/>
                <a:cs typeface="Calibri"/>
                <a:sym typeface="Calibri"/>
              </a:defRPr>
            </a:lvl2pPr>
            <a:lvl3pPr indent="0" lvl="2" marL="0" algn="r">
              <a:spcBef>
                <a:spcPts val="0"/>
              </a:spcBef>
              <a:spcAft>
                <a:spcPts val="0"/>
              </a:spcAft>
              <a:buNone/>
              <a:defRPr sz="1200">
                <a:solidFill>
                  <a:schemeClr val="dk1"/>
                </a:solidFill>
                <a:latin typeface="Calibri"/>
                <a:ea typeface="Calibri"/>
                <a:cs typeface="Calibri"/>
                <a:sym typeface="Calibri"/>
              </a:defRPr>
            </a:lvl3pPr>
            <a:lvl4pPr indent="0" lvl="3" marL="0" algn="r">
              <a:spcBef>
                <a:spcPts val="0"/>
              </a:spcBef>
              <a:spcAft>
                <a:spcPts val="0"/>
              </a:spcAft>
              <a:buNone/>
              <a:defRPr sz="1200">
                <a:solidFill>
                  <a:schemeClr val="dk1"/>
                </a:solidFill>
                <a:latin typeface="Calibri"/>
                <a:ea typeface="Calibri"/>
                <a:cs typeface="Calibri"/>
                <a:sym typeface="Calibri"/>
              </a:defRPr>
            </a:lvl4pPr>
            <a:lvl5pPr indent="0" lvl="4" marL="0" algn="r">
              <a:spcBef>
                <a:spcPts val="0"/>
              </a:spcBef>
              <a:spcAft>
                <a:spcPts val="0"/>
              </a:spcAft>
              <a:buNone/>
              <a:defRPr sz="1200">
                <a:solidFill>
                  <a:schemeClr val="dk1"/>
                </a:solidFill>
                <a:latin typeface="Calibri"/>
                <a:ea typeface="Calibri"/>
                <a:cs typeface="Calibri"/>
                <a:sym typeface="Calibri"/>
              </a:defRPr>
            </a:lvl5pPr>
            <a:lvl6pPr indent="0" lvl="5" marL="0" algn="r">
              <a:spcBef>
                <a:spcPts val="0"/>
              </a:spcBef>
              <a:spcAft>
                <a:spcPts val="0"/>
              </a:spcAft>
              <a:buNone/>
              <a:defRPr sz="1200">
                <a:solidFill>
                  <a:schemeClr val="dk1"/>
                </a:solidFill>
                <a:latin typeface="Calibri"/>
                <a:ea typeface="Calibri"/>
                <a:cs typeface="Calibri"/>
                <a:sym typeface="Calibri"/>
              </a:defRPr>
            </a:lvl6pPr>
            <a:lvl7pPr indent="0" lvl="6" marL="0" algn="r">
              <a:spcBef>
                <a:spcPts val="0"/>
              </a:spcBef>
              <a:spcAft>
                <a:spcPts val="0"/>
              </a:spcAft>
              <a:buNone/>
              <a:defRPr sz="1200">
                <a:solidFill>
                  <a:schemeClr val="dk1"/>
                </a:solidFill>
                <a:latin typeface="Calibri"/>
                <a:ea typeface="Calibri"/>
                <a:cs typeface="Calibri"/>
                <a:sym typeface="Calibri"/>
              </a:defRPr>
            </a:lvl7pPr>
            <a:lvl8pPr indent="0" lvl="7" marL="0" algn="r">
              <a:spcBef>
                <a:spcPts val="0"/>
              </a:spcBef>
              <a:spcAft>
                <a:spcPts val="0"/>
              </a:spcAft>
              <a:buNone/>
              <a:defRPr sz="1200">
                <a:solidFill>
                  <a:schemeClr val="dk1"/>
                </a:solidFill>
                <a:latin typeface="Calibri"/>
                <a:ea typeface="Calibri"/>
                <a:cs typeface="Calibri"/>
                <a:sym typeface="Calibri"/>
              </a:defRPr>
            </a:lvl8pPr>
            <a:lvl9pPr indent="0" lvl="8" marL="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60" name="Shape 60"/>
        <p:cNvGrpSpPr/>
        <p:nvPr/>
      </p:nvGrpSpPr>
      <p:grpSpPr>
        <a:xfrm>
          <a:off x="0" y="0"/>
          <a:ext cx="0" cy="0"/>
          <a:chOff x="0" y="0"/>
          <a:chExt cx="0" cy="0"/>
        </a:xfrm>
      </p:grpSpPr>
      <p:sp>
        <p:nvSpPr>
          <p:cNvPr id="61" name="Google Shape;61;p12"/>
          <p:cNvSpPr txBox="1"/>
          <p:nvPr>
            <p:ph type="title"/>
          </p:nvPr>
        </p:nvSpPr>
        <p:spPr>
          <a:xfrm rot="5400000">
            <a:off x="5570339" y="1798442"/>
            <a:ext cx="4251721" cy="198120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2" name="Google Shape;62;p12"/>
          <p:cNvSpPr txBox="1"/>
          <p:nvPr>
            <p:ph idx="1" type="body"/>
          </p:nvPr>
        </p:nvSpPr>
        <p:spPr>
          <a:xfrm rot="5400000">
            <a:off x="1455539" y="-106561"/>
            <a:ext cx="4251722" cy="5791200"/>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 name="Google Shape;63;p12"/>
          <p:cNvSpPr txBox="1"/>
          <p:nvPr>
            <p:ph idx="10" type="dt"/>
          </p:nvPr>
        </p:nvSpPr>
        <p:spPr>
          <a:xfrm rot="3852144">
            <a:off x="5278932" y="3352924"/>
            <a:ext cx="2133534" cy="171611"/>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2"/>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chemeClr val="dk1"/>
                </a:solidFill>
                <a:latin typeface="Calibri"/>
                <a:ea typeface="Calibri"/>
                <a:cs typeface="Calibri"/>
                <a:sym typeface="Calibri"/>
              </a:defRPr>
            </a:lvl1pPr>
            <a:lvl2pPr indent="0" lvl="1" marL="0" algn="r">
              <a:spcBef>
                <a:spcPts val="0"/>
              </a:spcBef>
              <a:spcAft>
                <a:spcPts val="0"/>
              </a:spcAft>
              <a:buNone/>
              <a:defRPr sz="1200">
                <a:solidFill>
                  <a:schemeClr val="dk1"/>
                </a:solidFill>
                <a:latin typeface="Calibri"/>
                <a:ea typeface="Calibri"/>
                <a:cs typeface="Calibri"/>
                <a:sym typeface="Calibri"/>
              </a:defRPr>
            </a:lvl2pPr>
            <a:lvl3pPr indent="0" lvl="2" marL="0" algn="r">
              <a:spcBef>
                <a:spcPts val="0"/>
              </a:spcBef>
              <a:spcAft>
                <a:spcPts val="0"/>
              </a:spcAft>
              <a:buNone/>
              <a:defRPr sz="1200">
                <a:solidFill>
                  <a:schemeClr val="dk1"/>
                </a:solidFill>
                <a:latin typeface="Calibri"/>
                <a:ea typeface="Calibri"/>
                <a:cs typeface="Calibri"/>
                <a:sym typeface="Calibri"/>
              </a:defRPr>
            </a:lvl3pPr>
            <a:lvl4pPr indent="0" lvl="3" marL="0" algn="r">
              <a:spcBef>
                <a:spcPts val="0"/>
              </a:spcBef>
              <a:spcAft>
                <a:spcPts val="0"/>
              </a:spcAft>
              <a:buNone/>
              <a:defRPr sz="1200">
                <a:solidFill>
                  <a:schemeClr val="dk1"/>
                </a:solidFill>
                <a:latin typeface="Calibri"/>
                <a:ea typeface="Calibri"/>
                <a:cs typeface="Calibri"/>
                <a:sym typeface="Calibri"/>
              </a:defRPr>
            </a:lvl4pPr>
            <a:lvl5pPr indent="0" lvl="4" marL="0" algn="r">
              <a:spcBef>
                <a:spcPts val="0"/>
              </a:spcBef>
              <a:spcAft>
                <a:spcPts val="0"/>
              </a:spcAft>
              <a:buNone/>
              <a:defRPr sz="1200">
                <a:solidFill>
                  <a:schemeClr val="dk1"/>
                </a:solidFill>
                <a:latin typeface="Calibri"/>
                <a:ea typeface="Calibri"/>
                <a:cs typeface="Calibri"/>
                <a:sym typeface="Calibri"/>
              </a:defRPr>
            </a:lvl5pPr>
            <a:lvl6pPr indent="0" lvl="5" marL="0" algn="r">
              <a:spcBef>
                <a:spcPts val="0"/>
              </a:spcBef>
              <a:spcAft>
                <a:spcPts val="0"/>
              </a:spcAft>
              <a:buNone/>
              <a:defRPr sz="1200">
                <a:solidFill>
                  <a:schemeClr val="dk1"/>
                </a:solidFill>
                <a:latin typeface="Calibri"/>
                <a:ea typeface="Calibri"/>
                <a:cs typeface="Calibri"/>
                <a:sym typeface="Calibri"/>
              </a:defRPr>
            </a:lvl6pPr>
            <a:lvl7pPr indent="0" lvl="6" marL="0" algn="r">
              <a:spcBef>
                <a:spcPts val="0"/>
              </a:spcBef>
              <a:spcAft>
                <a:spcPts val="0"/>
              </a:spcAft>
              <a:buNone/>
              <a:defRPr sz="1200">
                <a:solidFill>
                  <a:schemeClr val="dk1"/>
                </a:solidFill>
                <a:latin typeface="Calibri"/>
                <a:ea typeface="Calibri"/>
                <a:cs typeface="Calibri"/>
                <a:sym typeface="Calibri"/>
              </a:defRPr>
            </a:lvl7pPr>
            <a:lvl8pPr indent="0" lvl="7" marL="0" algn="r">
              <a:spcBef>
                <a:spcPts val="0"/>
              </a:spcBef>
              <a:spcAft>
                <a:spcPts val="0"/>
              </a:spcAft>
              <a:buNone/>
              <a:defRPr sz="1200">
                <a:solidFill>
                  <a:schemeClr val="dk1"/>
                </a:solidFill>
                <a:latin typeface="Calibri"/>
                <a:ea typeface="Calibri"/>
                <a:cs typeface="Calibri"/>
                <a:sym typeface="Calibri"/>
              </a:defRPr>
            </a:lvl8pPr>
            <a:lvl9pPr indent="0" lvl="8" marL="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9" name="Shape 69"/>
        <p:cNvGrpSpPr/>
        <p:nvPr/>
      </p:nvGrpSpPr>
      <p:grpSpPr>
        <a:xfrm>
          <a:off x="0" y="0"/>
          <a:ext cx="0" cy="0"/>
          <a:chOff x="0" y="0"/>
          <a:chExt cx="0" cy="0"/>
        </a:xfrm>
      </p:grpSpPr>
      <p:sp>
        <p:nvSpPr>
          <p:cNvPr id="70" name="Google Shape;70;p14"/>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1" name="Google Shape;71;p14"/>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2" name="Google Shape;7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3" name="Shape 73"/>
        <p:cNvGrpSpPr/>
        <p:nvPr/>
      </p:nvGrpSpPr>
      <p:grpSpPr>
        <a:xfrm>
          <a:off x="0" y="0"/>
          <a:ext cx="0" cy="0"/>
          <a:chOff x="0" y="0"/>
          <a:chExt cx="0" cy="0"/>
        </a:xfrm>
      </p:grpSpPr>
      <p:sp>
        <p:nvSpPr>
          <p:cNvPr id="74" name="Google Shape;74;p15"/>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5" name="Google Shape;75;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9" name="Google Shape;7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80" name="Shape 80"/>
        <p:cNvGrpSpPr/>
        <p:nvPr/>
      </p:nvGrpSpPr>
      <p:grpSpPr>
        <a:xfrm>
          <a:off x="0" y="0"/>
          <a:ext cx="0" cy="0"/>
          <a:chOff x="0" y="0"/>
          <a:chExt cx="0" cy="0"/>
        </a:xfrm>
      </p:grpSpPr>
      <p:sp>
        <p:nvSpPr>
          <p:cNvPr id="81" name="Google Shape;81;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3" name="Google Shape;83;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4" name="Google Shape;84;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8" name="Shape 88"/>
        <p:cNvGrpSpPr/>
        <p:nvPr/>
      </p:nvGrpSpPr>
      <p:grpSpPr>
        <a:xfrm>
          <a:off x="0" y="0"/>
          <a:ext cx="0" cy="0"/>
          <a:chOff x="0" y="0"/>
          <a:chExt cx="0" cy="0"/>
        </a:xfrm>
      </p:grpSpPr>
      <p:sp>
        <p:nvSpPr>
          <p:cNvPr id="89" name="Google Shape;89;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0" name="Google Shape;90;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1" name="Google Shape;9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92" name="Shape 92"/>
        <p:cNvGrpSpPr/>
        <p:nvPr/>
      </p:nvGrpSpPr>
      <p:grpSpPr>
        <a:xfrm>
          <a:off x="0" y="0"/>
          <a:ext cx="0" cy="0"/>
          <a:chOff x="0" y="0"/>
          <a:chExt cx="0" cy="0"/>
        </a:xfrm>
      </p:grpSpPr>
      <p:sp>
        <p:nvSpPr>
          <p:cNvPr id="93" name="Google Shape;93;p20"/>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4" name="Google Shape;9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1"/>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8" name="Google Shape;98;p21"/>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9" name="Google Shape;99;p21"/>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0" name="Google Shape;100;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152400" y="25005"/>
            <a:ext cx="8534400" cy="56554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3"/>
          <p:cNvSpPr txBox="1"/>
          <p:nvPr>
            <p:ph idx="1" type="body"/>
          </p:nvPr>
        </p:nvSpPr>
        <p:spPr>
          <a:xfrm>
            <a:off x="457200" y="742950"/>
            <a:ext cx="8229600" cy="3851700"/>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chemeClr val="dk1"/>
              </a:buClr>
              <a:buSzPts val="1800"/>
              <a:buChar char="•"/>
              <a:defRPr/>
            </a:lvl1pPr>
            <a:lvl2pPr indent="-355600" lvl="1" marL="914400" algn="l">
              <a:spcBef>
                <a:spcPts val="400"/>
              </a:spcBef>
              <a:spcAft>
                <a:spcPts val="0"/>
              </a:spcAft>
              <a:buClr>
                <a:schemeClr val="dk1"/>
              </a:buClr>
              <a:buSzPts val="2000"/>
              <a:buChar char="–"/>
              <a:defRPr b="0"/>
            </a:lvl2pPr>
            <a:lvl3pPr indent="-342900" lvl="2" marL="1371600" algn="l">
              <a:spcBef>
                <a:spcPts val="360"/>
              </a:spcBef>
              <a:spcAft>
                <a:spcPts val="0"/>
              </a:spcAft>
              <a:buClr>
                <a:schemeClr val="dk1"/>
              </a:buClr>
              <a:buSzPts val="1800"/>
              <a:buChar char="•"/>
              <a:defRPr b="0"/>
            </a:lvl3pPr>
            <a:lvl4pPr indent="-330200" lvl="3" marL="1828800" algn="l">
              <a:spcBef>
                <a:spcPts val="320"/>
              </a:spcBef>
              <a:spcAft>
                <a:spcPts val="0"/>
              </a:spcAft>
              <a:buClr>
                <a:schemeClr val="dk1"/>
              </a:buClr>
              <a:buSzPts val="1600"/>
              <a:buChar char="–"/>
              <a:defRPr b="0"/>
            </a:lvl4pPr>
            <a:lvl5pPr indent="-317500" lvl="4" marL="2286000" algn="l">
              <a:spcBef>
                <a:spcPts val="280"/>
              </a:spcBef>
              <a:spcAft>
                <a:spcPts val="0"/>
              </a:spcAft>
              <a:buClr>
                <a:schemeClr val="dk1"/>
              </a:buClr>
              <a:buSzPts val="1400"/>
              <a:buChar char="»"/>
              <a:defRPr b="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chemeClr val="dk1"/>
                </a:solidFill>
                <a:latin typeface="Calibri"/>
                <a:ea typeface="Calibri"/>
                <a:cs typeface="Calibri"/>
                <a:sym typeface="Calibri"/>
              </a:defRPr>
            </a:lvl1pPr>
            <a:lvl2pPr indent="0" lvl="1" marL="0" algn="r">
              <a:spcBef>
                <a:spcPts val="0"/>
              </a:spcBef>
              <a:spcAft>
                <a:spcPts val="0"/>
              </a:spcAft>
              <a:buNone/>
              <a:defRPr b="0" i="0" sz="1200" u="none" cap="none" strike="noStrike">
                <a:solidFill>
                  <a:schemeClr val="dk1"/>
                </a:solidFill>
                <a:latin typeface="Calibri"/>
                <a:ea typeface="Calibri"/>
                <a:cs typeface="Calibri"/>
                <a:sym typeface="Calibri"/>
              </a:defRPr>
            </a:lvl2pPr>
            <a:lvl3pPr indent="0" lvl="2" marL="0" algn="r">
              <a:spcBef>
                <a:spcPts val="0"/>
              </a:spcBef>
              <a:spcAft>
                <a:spcPts val="0"/>
              </a:spcAft>
              <a:buNone/>
              <a:defRPr b="0" i="0" sz="1200" u="none" cap="none" strike="noStrike">
                <a:solidFill>
                  <a:schemeClr val="dk1"/>
                </a:solidFill>
                <a:latin typeface="Calibri"/>
                <a:ea typeface="Calibri"/>
                <a:cs typeface="Calibri"/>
                <a:sym typeface="Calibri"/>
              </a:defRPr>
            </a:lvl3pPr>
            <a:lvl4pPr indent="0" lvl="3" marL="0" algn="r">
              <a:spcBef>
                <a:spcPts val="0"/>
              </a:spcBef>
              <a:spcAft>
                <a:spcPts val="0"/>
              </a:spcAft>
              <a:buNone/>
              <a:defRPr b="0" i="0" sz="1200" u="none" cap="none" strike="noStrike">
                <a:solidFill>
                  <a:schemeClr val="dk1"/>
                </a:solidFill>
                <a:latin typeface="Calibri"/>
                <a:ea typeface="Calibri"/>
                <a:cs typeface="Calibri"/>
                <a:sym typeface="Calibri"/>
              </a:defRPr>
            </a:lvl4pPr>
            <a:lvl5pPr indent="0" lvl="4" marL="0" algn="r">
              <a:spcBef>
                <a:spcPts val="0"/>
              </a:spcBef>
              <a:spcAft>
                <a:spcPts val="0"/>
              </a:spcAft>
              <a:buNone/>
              <a:defRPr b="0" i="0" sz="1200" u="none" cap="none" strike="noStrike">
                <a:solidFill>
                  <a:schemeClr val="dk1"/>
                </a:solidFill>
                <a:latin typeface="Calibri"/>
                <a:ea typeface="Calibri"/>
                <a:cs typeface="Calibri"/>
                <a:sym typeface="Calibri"/>
              </a:defRPr>
            </a:lvl5pPr>
            <a:lvl6pPr indent="0" lvl="5" marL="0" algn="r">
              <a:spcBef>
                <a:spcPts val="0"/>
              </a:spcBef>
              <a:spcAft>
                <a:spcPts val="0"/>
              </a:spcAft>
              <a:buNone/>
              <a:defRPr b="0" i="0" sz="1200" u="none" cap="none" strike="noStrike">
                <a:solidFill>
                  <a:schemeClr val="dk1"/>
                </a:solidFill>
                <a:latin typeface="Calibri"/>
                <a:ea typeface="Calibri"/>
                <a:cs typeface="Calibri"/>
                <a:sym typeface="Calibri"/>
              </a:defRPr>
            </a:lvl6pPr>
            <a:lvl7pPr indent="0" lvl="6" marL="0" algn="r">
              <a:spcBef>
                <a:spcPts val="0"/>
              </a:spcBef>
              <a:spcAft>
                <a:spcPts val="0"/>
              </a:spcAft>
              <a:buNone/>
              <a:defRPr b="0" i="0" sz="1200" u="none" cap="none" strike="noStrike">
                <a:solidFill>
                  <a:schemeClr val="dk1"/>
                </a:solidFill>
                <a:latin typeface="Calibri"/>
                <a:ea typeface="Calibri"/>
                <a:cs typeface="Calibri"/>
                <a:sym typeface="Calibri"/>
              </a:defRPr>
            </a:lvl7pPr>
            <a:lvl8pPr indent="0" lvl="7" marL="0" algn="r">
              <a:spcBef>
                <a:spcPts val="0"/>
              </a:spcBef>
              <a:spcAft>
                <a:spcPts val="0"/>
              </a:spcAft>
              <a:buNone/>
              <a:defRPr b="0" i="0" sz="1200" u="none" cap="none" strike="noStrike">
                <a:solidFill>
                  <a:schemeClr val="dk1"/>
                </a:solidFill>
                <a:latin typeface="Calibri"/>
                <a:ea typeface="Calibri"/>
                <a:cs typeface="Calibri"/>
                <a:sym typeface="Calibri"/>
              </a:defRPr>
            </a:lvl8pPr>
            <a:lvl9pPr indent="0" lvl="8" marL="0" algn="r">
              <a:spcBef>
                <a:spcPts val="0"/>
              </a:spcBef>
              <a:spcAft>
                <a:spcPts val="0"/>
              </a:spcAft>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1" name="Shape 101"/>
        <p:cNvGrpSpPr/>
        <p:nvPr/>
      </p:nvGrpSpPr>
      <p:grpSpPr>
        <a:xfrm>
          <a:off x="0" y="0"/>
          <a:ext cx="0" cy="0"/>
          <a:chOff x="0" y="0"/>
          <a:chExt cx="0" cy="0"/>
        </a:xfrm>
      </p:grpSpPr>
      <p:sp>
        <p:nvSpPr>
          <p:cNvPr id="102" name="Google Shape;102;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103" name="Google Shape;103;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4" name="Shape 104"/>
        <p:cNvGrpSpPr/>
        <p:nvPr/>
      </p:nvGrpSpPr>
      <p:grpSpPr>
        <a:xfrm>
          <a:off x="0" y="0"/>
          <a:ext cx="0" cy="0"/>
          <a:chOff x="0" y="0"/>
          <a:chExt cx="0" cy="0"/>
        </a:xfrm>
      </p:grpSpPr>
      <p:sp>
        <p:nvSpPr>
          <p:cNvPr id="105" name="Google Shape;105;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6" name="Google Shape;106;p23"/>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7" name="Google Shape;10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8" name="Shape 108"/>
        <p:cNvGrpSpPr/>
        <p:nvPr/>
      </p:nvGrpSpPr>
      <p:grpSpPr>
        <a:xfrm>
          <a:off x="0" y="0"/>
          <a:ext cx="0" cy="0"/>
          <a:chOff x="0" y="0"/>
          <a:chExt cx="0" cy="0"/>
        </a:xfrm>
      </p:grpSpPr>
      <p:sp>
        <p:nvSpPr>
          <p:cNvPr id="109" name="Google Shape;109;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5" name="Shape 25"/>
        <p:cNvGrpSpPr/>
        <p:nvPr/>
      </p:nvGrpSpPr>
      <p:grpSpPr>
        <a:xfrm>
          <a:off x="0" y="0"/>
          <a:ext cx="0" cy="0"/>
          <a:chOff x="0" y="0"/>
          <a:chExt cx="0" cy="0"/>
        </a:xfrm>
      </p:grpSpPr>
      <p:sp>
        <p:nvSpPr>
          <p:cNvPr id="26" name="Google Shape;26;p4"/>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chemeClr val="dk1"/>
                </a:solidFill>
                <a:latin typeface="Calibri"/>
                <a:ea typeface="Calibri"/>
                <a:cs typeface="Calibri"/>
                <a:sym typeface="Calibri"/>
              </a:defRPr>
            </a:lvl1pPr>
            <a:lvl2pPr indent="0" lvl="1" marL="0" algn="r">
              <a:spcBef>
                <a:spcPts val="0"/>
              </a:spcBef>
              <a:spcAft>
                <a:spcPts val="0"/>
              </a:spcAft>
              <a:buNone/>
              <a:defRPr b="0" i="0" sz="1200" u="none" cap="none" strike="noStrike">
                <a:solidFill>
                  <a:schemeClr val="dk1"/>
                </a:solidFill>
                <a:latin typeface="Calibri"/>
                <a:ea typeface="Calibri"/>
                <a:cs typeface="Calibri"/>
                <a:sym typeface="Calibri"/>
              </a:defRPr>
            </a:lvl2pPr>
            <a:lvl3pPr indent="0" lvl="2" marL="0" algn="r">
              <a:spcBef>
                <a:spcPts val="0"/>
              </a:spcBef>
              <a:spcAft>
                <a:spcPts val="0"/>
              </a:spcAft>
              <a:buNone/>
              <a:defRPr b="0" i="0" sz="1200" u="none" cap="none" strike="noStrike">
                <a:solidFill>
                  <a:schemeClr val="dk1"/>
                </a:solidFill>
                <a:latin typeface="Calibri"/>
                <a:ea typeface="Calibri"/>
                <a:cs typeface="Calibri"/>
                <a:sym typeface="Calibri"/>
              </a:defRPr>
            </a:lvl3pPr>
            <a:lvl4pPr indent="0" lvl="3" marL="0" algn="r">
              <a:spcBef>
                <a:spcPts val="0"/>
              </a:spcBef>
              <a:spcAft>
                <a:spcPts val="0"/>
              </a:spcAft>
              <a:buNone/>
              <a:defRPr b="0" i="0" sz="1200" u="none" cap="none" strike="noStrike">
                <a:solidFill>
                  <a:schemeClr val="dk1"/>
                </a:solidFill>
                <a:latin typeface="Calibri"/>
                <a:ea typeface="Calibri"/>
                <a:cs typeface="Calibri"/>
                <a:sym typeface="Calibri"/>
              </a:defRPr>
            </a:lvl4pPr>
            <a:lvl5pPr indent="0" lvl="4" marL="0" algn="r">
              <a:spcBef>
                <a:spcPts val="0"/>
              </a:spcBef>
              <a:spcAft>
                <a:spcPts val="0"/>
              </a:spcAft>
              <a:buNone/>
              <a:defRPr b="0" i="0" sz="1200" u="none" cap="none" strike="noStrike">
                <a:solidFill>
                  <a:schemeClr val="dk1"/>
                </a:solidFill>
                <a:latin typeface="Calibri"/>
                <a:ea typeface="Calibri"/>
                <a:cs typeface="Calibri"/>
                <a:sym typeface="Calibri"/>
              </a:defRPr>
            </a:lvl5pPr>
            <a:lvl6pPr indent="0" lvl="5" marL="0" algn="r">
              <a:spcBef>
                <a:spcPts val="0"/>
              </a:spcBef>
              <a:spcAft>
                <a:spcPts val="0"/>
              </a:spcAft>
              <a:buNone/>
              <a:defRPr b="0" i="0" sz="1200" u="none" cap="none" strike="noStrike">
                <a:solidFill>
                  <a:schemeClr val="dk1"/>
                </a:solidFill>
                <a:latin typeface="Calibri"/>
                <a:ea typeface="Calibri"/>
                <a:cs typeface="Calibri"/>
                <a:sym typeface="Calibri"/>
              </a:defRPr>
            </a:lvl6pPr>
            <a:lvl7pPr indent="0" lvl="6" marL="0" algn="r">
              <a:spcBef>
                <a:spcPts val="0"/>
              </a:spcBef>
              <a:spcAft>
                <a:spcPts val="0"/>
              </a:spcAft>
              <a:buNone/>
              <a:defRPr b="0" i="0" sz="1200" u="none" cap="none" strike="noStrike">
                <a:solidFill>
                  <a:schemeClr val="dk1"/>
                </a:solidFill>
                <a:latin typeface="Calibri"/>
                <a:ea typeface="Calibri"/>
                <a:cs typeface="Calibri"/>
                <a:sym typeface="Calibri"/>
              </a:defRPr>
            </a:lvl7pPr>
            <a:lvl8pPr indent="0" lvl="7" marL="0" algn="r">
              <a:spcBef>
                <a:spcPts val="0"/>
              </a:spcBef>
              <a:spcAft>
                <a:spcPts val="0"/>
              </a:spcAft>
              <a:buNone/>
              <a:defRPr b="0" i="0" sz="1200" u="none" cap="none" strike="noStrike">
                <a:solidFill>
                  <a:schemeClr val="dk1"/>
                </a:solidFill>
                <a:latin typeface="Calibri"/>
                <a:ea typeface="Calibri"/>
                <a:cs typeface="Calibri"/>
                <a:sym typeface="Calibri"/>
              </a:defRPr>
            </a:lvl8pPr>
            <a:lvl9pPr indent="0" lvl="8" marL="0" algn="r">
              <a:spcBef>
                <a:spcPts val="0"/>
              </a:spcBef>
              <a:spcAft>
                <a:spcPts val="0"/>
              </a:spcAft>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685800" y="2343151"/>
            <a:ext cx="7772400" cy="571500"/>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 name="Google Shape;29;p5"/>
          <p:cNvSpPr txBox="1"/>
          <p:nvPr>
            <p:ph idx="1" type="body"/>
          </p:nvPr>
        </p:nvSpPr>
        <p:spPr>
          <a:xfrm>
            <a:off x="304800" y="571501"/>
            <a:ext cx="8610600" cy="457200"/>
          </a:xfrm>
          <a:prstGeom prst="rect">
            <a:avLst/>
          </a:prstGeom>
          <a:solidFill>
            <a:srgbClr val="3399FF"/>
          </a:solidFill>
          <a:ln>
            <a:noFill/>
          </a:ln>
        </p:spPr>
        <p:txBody>
          <a:bodyPr anchorCtr="0" anchor="b" bIns="45700" lIns="91425" spcFirstLastPara="1" rIns="91425" wrap="square" tIns="45700"/>
          <a:lstStyle>
            <a:lvl1pPr indent="-228600" lvl="0" marL="457200" algn="ctr">
              <a:spcBef>
                <a:spcPts val="480"/>
              </a:spcBef>
              <a:spcAft>
                <a:spcPts val="0"/>
              </a:spcAft>
              <a:buClr>
                <a:schemeClr val="lt1"/>
              </a:buClr>
              <a:buSzPts val="2400"/>
              <a:buNone/>
              <a:defRPr b="1" sz="2400">
                <a:solidFill>
                  <a:schemeClr val="lt1"/>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chemeClr val="dk1"/>
                </a:solidFill>
                <a:latin typeface="Calibri"/>
                <a:ea typeface="Calibri"/>
                <a:cs typeface="Calibri"/>
                <a:sym typeface="Calibri"/>
              </a:defRPr>
            </a:lvl1pPr>
            <a:lvl2pPr indent="0" lvl="1" marL="0" algn="r">
              <a:spcBef>
                <a:spcPts val="0"/>
              </a:spcBef>
              <a:spcAft>
                <a:spcPts val="0"/>
              </a:spcAft>
              <a:buNone/>
              <a:defRPr sz="1200">
                <a:solidFill>
                  <a:schemeClr val="dk1"/>
                </a:solidFill>
                <a:latin typeface="Calibri"/>
                <a:ea typeface="Calibri"/>
                <a:cs typeface="Calibri"/>
                <a:sym typeface="Calibri"/>
              </a:defRPr>
            </a:lvl2pPr>
            <a:lvl3pPr indent="0" lvl="2" marL="0" algn="r">
              <a:spcBef>
                <a:spcPts val="0"/>
              </a:spcBef>
              <a:spcAft>
                <a:spcPts val="0"/>
              </a:spcAft>
              <a:buNone/>
              <a:defRPr sz="1200">
                <a:solidFill>
                  <a:schemeClr val="dk1"/>
                </a:solidFill>
                <a:latin typeface="Calibri"/>
                <a:ea typeface="Calibri"/>
                <a:cs typeface="Calibri"/>
                <a:sym typeface="Calibri"/>
              </a:defRPr>
            </a:lvl3pPr>
            <a:lvl4pPr indent="0" lvl="3" marL="0" algn="r">
              <a:spcBef>
                <a:spcPts val="0"/>
              </a:spcBef>
              <a:spcAft>
                <a:spcPts val="0"/>
              </a:spcAft>
              <a:buNone/>
              <a:defRPr sz="1200">
                <a:solidFill>
                  <a:schemeClr val="dk1"/>
                </a:solidFill>
                <a:latin typeface="Calibri"/>
                <a:ea typeface="Calibri"/>
                <a:cs typeface="Calibri"/>
                <a:sym typeface="Calibri"/>
              </a:defRPr>
            </a:lvl4pPr>
            <a:lvl5pPr indent="0" lvl="4" marL="0" algn="r">
              <a:spcBef>
                <a:spcPts val="0"/>
              </a:spcBef>
              <a:spcAft>
                <a:spcPts val="0"/>
              </a:spcAft>
              <a:buNone/>
              <a:defRPr sz="1200">
                <a:solidFill>
                  <a:schemeClr val="dk1"/>
                </a:solidFill>
                <a:latin typeface="Calibri"/>
                <a:ea typeface="Calibri"/>
                <a:cs typeface="Calibri"/>
                <a:sym typeface="Calibri"/>
              </a:defRPr>
            </a:lvl5pPr>
            <a:lvl6pPr indent="0" lvl="5" marL="0" algn="r">
              <a:spcBef>
                <a:spcPts val="0"/>
              </a:spcBef>
              <a:spcAft>
                <a:spcPts val="0"/>
              </a:spcAft>
              <a:buNone/>
              <a:defRPr sz="1200">
                <a:solidFill>
                  <a:schemeClr val="dk1"/>
                </a:solidFill>
                <a:latin typeface="Calibri"/>
                <a:ea typeface="Calibri"/>
                <a:cs typeface="Calibri"/>
                <a:sym typeface="Calibri"/>
              </a:defRPr>
            </a:lvl6pPr>
            <a:lvl7pPr indent="0" lvl="6" marL="0" algn="r">
              <a:spcBef>
                <a:spcPts val="0"/>
              </a:spcBef>
              <a:spcAft>
                <a:spcPts val="0"/>
              </a:spcAft>
              <a:buNone/>
              <a:defRPr sz="1200">
                <a:solidFill>
                  <a:schemeClr val="dk1"/>
                </a:solidFill>
                <a:latin typeface="Calibri"/>
                <a:ea typeface="Calibri"/>
                <a:cs typeface="Calibri"/>
                <a:sym typeface="Calibri"/>
              </a:defRPr>
            </a:lvl7pPr>
            <a:lvl8pPr indent="0" lvl="7" marL="0" algn="r">
              <a:spcBef>
                <a:spcPts val="0"/>
              </a:spcBef>
              <a:spcAft>
                <a:spcPts val="0"/>
              </a:spcAft>
              <a:buNone/>
              <a:defRPr sz="1200">
                <a:solidFill>
                  <a:schemeClr val="dk1"/>
                </a:solidFill>
                <a:latin typeface="Calibri"/>
                <a:ea typeface="Calibri"/>
                <a:cs typeface="Calibri"/>
                <a:sym typeface="Calibri"/>
              </a:defRPr>
            </a:lvl8pPr>
            <a:lvl9pPr indent="0" lvl="8" marL="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1" name="Shape 31"/>
        <p:cNvGrpSpPr/>
        <p:nvPr/>
      </p:nvGrpSpPr>
      <p:grpSpPr>
        <a:xfrm>
          <a:off x="0" y="0"/>
          <a:ext cx="0" cy="0"/>
          <a:chOff x="0" y="0"/>
          <a:chExt cx="0" cy="0"/>
        </a:xfrm>
      </p:grpSpPr>
      <p:sp>
        <p:nvSpPr>
          <p:cNvPr id="32" name="Google Shape;32;p6"/>
          <p:cNvSpPr txBox="1"/>
          <p:nvPr>
            <p:ph type="title"/>
          </p:nvPr>
        </p:nvSpPr>
        <p:spPr>
          <a:xfrm>
            <a:off x="152400" y="25005"/>
            <a:ext cx="8534400" cy="56554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6"/>
          <p:cNvSpPr txBox="1"/>
          <p:nvPr>
            <p:ph idx="1" type="body"/>
          </p:nvPr>
        </p:nvSpPr>
        <p:spPr>
          <a:xfrm>
            <a:off x="457200" y="742950"/>
            <a:ext cx="4038600" cy="3851673"/>
          </a:xfrm>
          <a:prstGeom prst="rect">
            <a:avLst/>
          </a:prstGeom>
          <a:noFill/>
          <a:ln>
            <a:noFill/>
          </a:ln>
        </p:spPr>
        <p:txBody>
          <a:bodyPr anchorCtr="0" anchor="t" bIns="45700" lIns="91425" spcFirstLastPara="1" rIns="91425" wrap="square" tIns="45700"/>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b="0" sz="2000"/>
            </a:lvl2pPr>
            <a:lvl3pPr indent="-342900" lvl="2" marL="1371600" algn="l">
              <a:spcBef>
                <a:spcPts val="360"/>
              </a:spcBef>
              <a:spcAft>
                <a:spcPts val="0"/>
              </a:spcAft>
              <a:buClr>
                <a:schemeClr val="dk1"/>
              </a:buClr>
              <a:buSzPts val="1800"/>
              <a:buChar char="•"/>
              <a:defRPr b="0" sz="1800"/>
            </a:lvl3pPr>
            <a:lvl4pPr indent="-342900" lvl="3" marL="1828800" algn="l">
              <a:spcBef>
                <a:spcPts val="360"/>
              </a:spcBef>
              <a:spcAft>
                <a:spcPts val="0"/>
              </a:spcAft>
              <a:buClr>
                <a:schemeClr val="dk1"/>
              </a:buClr>
              <a:buSzPts val="1800"/>
              <a:buChar char="–"/>
              <a:defRPr b="0" sz="1800"/>
            </a:lvl4pPr>
            <a:lvl5pPr indent="-342900" lvl="4" marL="2286000" algn="l">
              <a:spcBef>
                <a:spcPts val="360"/>
              </a:spcBef>
              <a:spcAft>
                <a:spcPts val="0"/>
              </a:spcAft>
              <a:buClr>
                <a:schemeClr val="dk1"/>
              </a:buClr>
              <a:buSzPts val="1800"/>
              <a:buChar char="»"/>
              <a:defRPr b="0"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4" name="Google Shape;34;p6"/>
          <p:cNvSpPr txBox="1"/>
          <p:nvPr>
            <p:ph idx="2" type="body"/>
          </p:nvPr>
        </p:nvSpPr>
        <p:spPr>
          <a:xfrm>
            <a:off x="4648200" y="742950"/>
            <a:ext cx="4038600" cy="3851673"/>
          </a:xfrm>
          <a:prstGeom prst="rect">
            <a:avLst/>
          </a:prstGeom>
          <a:noFill/>
          <a:ln>
            <a:noFill/>
          </a:ln>
        </p:spPr>
        <p:txBody>
          <a:bodyPr anchorCtr="0" anchor="t" bIns="45700" lIns="91425" spcFirstLastPara="1" rIns="91425" wrap="square" tIns="45700"/>
          <a:lstStyle>
            <a:lvl1pPr indent="-381000" lvl="0" marL="457200" algn="l">
              <a:spcBef>
                <a:spcPts val="480"/>
              </a:spcBef>
              <a:spcAft>
                <a:spcPts val="0"/>
              </a:spcAft>
              <a:buClr>
                <a:schemeClr val="dk1"/>
              </a:buClr>
              <a:buSzPts val="2400"/>
              <a:buChar char="•"/>
              <a:defRPr b="0" sz="2400"/>
            </a:lvl1pPr>
            <a:lvl2pPr indent="-355600" lvl="1" marL="914400" algn="l">
              <a:spcBef>
                <a:spcPts val="400"/>
              </a:spcBef>
              <a:spcAft>
                <a:spcPts val="0"/>
              </a:spcAft>
              <a:buClr>
                <a:schemeClr val="dk1"/>
              </a:buClr>
              <a:buSzPts val="2000"/>
              <a:buChar char="–"/>
              <a:defRPr b="0" sz="2000"/>
            </a:lvl2pPr>
            <a:lvl3pPr indent="-342900" lvl="2" marL="1371600" algn="l">
              <a:spcBef>
                <a:spcPts val="360"/>
              </a:spcBef>
              <a:spcAft>
                <a:spcPts val="0"/>
              </a:spcAft>
              <a:buClr>
                <a:schemeClr val="dk1"/>
              </a:buClr>
              <a:buSzPts val="1800"/>
              <a:buChar char="•"/>
              <a:defRPr b="0" sz="1800"/>
            </a:lvl3pPr>
            <a:lvl4pPr indent="-342900" lvl="3" marL="1828800" algn="l">
              <a:spcBef>
                <a:spcPts val="360"/>
              </a:spcBef>
              <a:spcAft>
                <a:spcPts val="0"/>
              </a:spcAft>
              <a:buClr>
                <a:schemeClr val="dk1"/>
              </a:buClr>
              <a:buSzPts val="1800"/>
              <a:buChar char="–"/>
              <a:defRPr b="0" sz="1800"/>
            </a:lvl4pPr>
            <a:lvl5pPr indent="-342900" lvl="4" marL="2286000" algn="l">
              <a:spcBef>
                <a:spcPts val="360"/>
              </a:spcBef>
              <a:spcAft>
                <a:spcPts val="0"/>
              </a:spcAft>
              <a:buClr>
                <a:schemeClr val="dk1"/>
              </a:buClr>
              <a:buSzPts val="1800"/>
              <a:buChar char="»"/>
              <a:defRPr b="0"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5" name="Google Shape;35;p6"/>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chemeClr val="dk1"/>
                </a:solidFill>
                <a:latin typeface="Calibri"/>
                <a:ea typeface="Calibri"/>
                <a:cs typeface="Calibri"/>
                <a:sym typeface="Calibri"/>
              </a:defRPr>
            </a:lvl1pPr>
            <a:lvl2pPr indent="0" lvl="1" marL="0" algn="r">
              <a:spcBef>
                <a:spcPts val="0"/>
              </a:spcBef>
              <a:spcAft>
                <a:spcPts val="0"/>
              </a:spcAft>
              <a:buNone/>
              <a:defRPr sz="1200">
                <a:solidFill>
                  <a:schemeClr val="dk1"/>
                </a:solidFill>
                <a:latin typeface="Calibri"/>
                <a:ea typeface="Calibri"/>
                <a:cs typeface="Calibri"/>
                <a:sym typeface="Calibri"/>
              </a:defRPr>
            </a:lvl2pPr>
            <a:lvl3pPr indent="0" lvl="2" marL="0" algn="r">
              <a:spcBef>
                <a:spcPts val="0"/>
              </a:spcBef>
              <a:spcAft>
                <a:spcPts val="0"/>
              </a:spcAft>
              <a:buNone/>
              <a:defRPr sz="1200">
                <a:solidFill>
                  <a:schemeClr val="dk1"/>
                </a:solidFill>
                <a:latin typeface="Calibri"/>
                <a:ea typeface="Calibri"/>
                <a:cs typeface="Calibri"/>
                <a:sym typeface="Calibri"/>
              </a:defRPr>
            </a:lvl3pPr>
            <a:lvl4pPr indent="0" lvl="3" marL="0" algn="r">
              <a:spcBef>
                <a:spcPts val="0"/>
              </a:spcBef>
              <a:spcAft>
                <a:spcPts val="0"/>
              </a:spcAft>
              <a:buNone/>
              <a:defRPr sz="1200">
                <a:solidFill>
                  <a:schemeClr val="dk1"/>
                </a:solidFill>
                <a:latin typeface="Calibri"/>
                <a:ea typeface="Calibri"/>
                <a:cs typeface="Calibri"/>
                <a:sym typeface="Calibri"/>
              </a:defRPr>
            </a:lvl4pPr>
            <a:lvl5pPr indent="0" lvl="4" marL="0" algn="r">
              <a:spcBef>
                <a:spcPts val="0"/>
              </a:spcBef>
              <a:spcAft>
                <a:spcPts val="0"/>
              </a:spcAft>
              <a:buNone/>
              <a:defRPr sz="1200">
                <a:solidFill>
                  <a:schemeClr val="dk1"/>
                </a:solidFill>
                <a:latin typeface="Calibri"/>
                <a:ea typeface="Calibri"/>
                <a:cs typeface="Calibri"/>
                <a:sym typeface="Calibri"/>
              </a:defRPr>
            </a:lvl5pPr>
            <a:lvl6pPr indent="0" lvl="5" marL="0" algn="r">
              <a:spcBef>
                <a:spcPts val="0"/>
              </a:spcBef>
              <a:spcAft>
                <a:spcPts val="0"/>
              </a:spcAft>
              <a:buNone/>
              <a:defRPr sz="1200">
                <a:solidFill>
                  <a:schemeClr val="dk1"/>
                </a:solidFill>
                <a:latin typeface="Calibri"/>
                <a:ea typeface="Calibri"/>
                <a:cs typeface="Calibri"/>
                <a:sym typeface="Calibri"/>
              </a:defRPr>
            </a:lvl6pPr>
            <a:lvl7pPr indent="0" lvl="6" marL="0" algn="r">
              <a:spcBef>
                <a:spcPts val="0"/>
              </a:spcBef>
              <a:spcAft>
                <a:spcPts val="0"/>
              </a:spcAft>
              <a:buNone/>
              <a:defRPr sz="1200">
                <a:solidFill>
                  <a:schemeClr val="dk1"/>
                </a:solidFill>
                <a:latin typeface="Calibri"/>
                <a:ea typeface="Calibri"/>
                <a:cs typeface="Calibri"/>
                <a:sym typeface="Calibri"/>
              </a:defRPr>
            </a:lvl7pPr>
            <a:lvl8pPr indent="0" lvl="7" marL="0" algn="r">
              <a:spcBef>
                <a:spcPts val="0"/>
              </a:spcBef>
              <a:spcAft>
                <a:spcPts val="0"/>
              </a:spcAft>
              <a:buNone/>
              <a:defRPr sz="1200">
                <a:solidFill>
                  <a:schemeClr val="dk1"/>
                </a:solidFill>
                <a:latin typeface="Calibri"/>
                <a:ea typeface="Calibri"/>
                <a:cs typeface="Calibri"/>
                <a:sym typeface="Calibri"/>
              </a:defRPr>
            </a:lvl8pPr>
            <a:lvl9pPr indent="0" lvl="8" marL="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152400" y="25005"/>
            <a:ext cx="8534400" cy="56554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 name="Google Shape;38;p7"/>
          <p:cNvSpPr txBox="1"/>
          <p:nvPr>
            <p:ph idx="1" type="body"/>
          </p:nvPr>
        </p:nvSpPr>
        <p:spPr>
          <a:xfrm>
            <a:off x="457201" y="1151335"/>
            <a:ext cx="4040188" cy="479822"/>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Clr>
                <a:schemeClr val="dk1"/>
              </a:buClr>
              <a:buSzPts val="2400"/>
              <a:buNone/>
              <a:defRPr b="0"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9" name="Google Shape;39;p7"/>
          <p:cNvSpPr txBox="1"/>
          <p:nvPr>
            <p:ph idx="2" type="body"/>
          </p:nvPr>
        </p:nvSpPr>
        <p:spPr>
          <a:xfrm>
            <a:off x="457201" y="1631156"/>
            <a:ext cx="4040188" cy="2963466"/>
          </a:xfrm>
          <a:prstGeom prst="rect">
            <a:avLst/>
          </a:prstGeom>
          <a:noFill/>
          <a:ln>
            <a:noFill/>
          </a:ln>
        </p:spPr>
        <p:txBody>
          <a:bodyPr anchorCtr="0" anchor="t" bIns="45700" lIns="91425" spcFirstLastPara="1" rIns="91425" wrap="square" tIns="45700"/>
          <a:lstStyle>
            <a:lvl1pPr indent="-355600" lvl="0" marL="457200" algn="l">
              <a:spcBef>
                <a:spcPts val="400"/>
              </a:spcBef>
              <a:spcAft>
                <a:spcPts val="0"/>
              </a:spcAft>
              <a:buClr>
                <a:schemeClr val="dk1"/>
              </a:buClr>
              <a:buSzPts val="2000"/>
              <a:buChar char="•"/>
              <a:defRPr b="0" sz="2000"/>
            </a:lvl1pPr>
            <a:lvl2pPr indent="-342900" lvl="1" marL="914400" algn="l">
              <a:spcBef>
                <a:spcPts val="360"/>
              </a:spcBef>
              <a:spcAft>
                <a:spcPts val="0"/>
              </a:spcAft>
              <a:buClr>
                <a:schemeClr val="dk1"/>
              </a:buClr>
              <a:buSzPts val="1800"/>
              <a:buChar char="–"/>
              <a:defRPr b="0" sz="1800"/>
            </a:lvl2pPr>
            <a:lvl3pPr indent="-342900" lvl="2" marL="1371600" algn="l">
              <a:spcBef>
                <a:spcPts val="360"/>
              </a:spcBef>
              <a:spcAft>
                <a:spcPts val="0"/>
              </a:spcAft>
              <a:buClr>
                <a:schemeClr val="dk1"/>
              </a:buClr>
              <a:buSzPts val="1800"/>
              <a:buChar char="•"/>
              <a:defRPr b="0" sz="1800"/>
            </a:lvl3pPr>
            <a:lvl4pPr indent="-342900" lvl="3" marL="1828800" algn="l">
              <a:spcBef>
                <a:spcPts val="360"/>
              </a:spcBef>
              <a:spcAft>
                <a:spcPts val="0"/>
              </a:spcAft>
              <a:buClr>
                <a:schemeClr val="dk1"/>
              </a:buClr>
              <a:buSzPts val="1800"/>
              <a:buChar char="–"/>
              <a:defRPr b="0" sz="1800"/>
            </a:lvl4pPr>
            <a:lvl5pPr indent="-342900" lvl="4" marL="2286000" algn="l">
              <a:spcBef>
                <a:spcPts val="360"/>
              </a:spcBef>
              <a:spcAft>
                <a:spcPts val="0"/>
              </a:spcAft>
              <a:buClr>
                <a:schemeClr val="dk1"/>
              </a:buClr>
              <a:buSzPts val="1800"/>
              <a:buChar char="»"/>
              <a:defRPr b="0" sz="18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0" name="Google Shape;40;p7"/>
          <p:cNvSpPr txBox="1"/>
          <p:nvPr>
            <p:ph idx="3" type="body"/>
          </p:nvPr>
        </p:nvSpPr>
        <p:spPr>
          <a:xfrm>
            <a:off x="4645027" y="1151335"/>
            <a:ext cx="4041775" cy="479822"/>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Clr>
                <a:schemeClr val="dk1"/>
              </a:buClr>
              <a:buSzPts val="2400"/>
              <a:buNone/>
              <a:defRPr b="0"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 name="Google Shape;41;p7"/>
          <p:cNvSpPr txBox="1"/>
          <p:nvPr>
            <p:ph idx="4" type="body"/>
          </p:nvPr>
        </p:nvSpPr>
        <p:spPr>
          <a:xfrm>
            <a:off x="4645027" y="1631156"/>
            <a:ext cx="4041775" cy="2963466"/>
          </a:xfrm>
          <a:prstGeom prst="rect">
            <a:avLst/>
          </a:prstGeom>
          <a:noFill/>
          <a:ln>
            <a:noFill/>
          </a:ln>
        </p:spPr>
        <p:txBody>
          <a:bodyPr anchorCtr="0" anchor="t" bIns="45700" lIns="91425" spcFirstLastPara="1" rIns="91425" wrap="square" tIns="45700"/>
          <a:lstStyle>
            <a:lvl1pPr indent="-355600" lvl="0" marL="457200" algn="l">
              <a:spcBef>
                <a:spcPts val="400"/>
              </a:spcBef>
              <a:spcAft>
                <a:spcPts val="0"/>
              </a:spcAft>
              <a:buClr>
                <a:schemeClr val="dk1"/>
              </a:buClr>
              <a:buSzPts val="2000"/>
              <a:buChar char="•"/>
              <a:defRPr b="0" sz="2000"/>
            </a:lvl1pPr>
            <a:lvl2pPr indent="-342900" lvl="1" marL="914400" algn="l">
              <a:spcBef>
                <a:spcPts val="360"/>
              </a:spcBef>
              <a:spcAft>
                <a:spcPts val="0"/>
              </a:spcAft>
              <a:buClr>
                <a:schemeClr val="dk1"/>
              </a:buClr>
              <a:buSzPts val="1800"/>
              <a:buChar char="–"/>
              <a:defRPr b="0" sz="1800"/>
            </a:lvl2pPr>
            <a:lvl3pPr indent="-342900" lvl="2" marL="1371600" algn="l">
              <a:spcBef>
                <a:spcPts val="360"/>
              </a:spcBef>
              <a:spcAft>
                <a:spcPts val="0"/>
              </a:spcAft>
              <a:buClr>
                <a:schemeClr val="dk1"/>
              </a:buClr>
              <a:buSzPts val="1800"/>
              <a:buChar char="•"/>
              <a:defRPr b="0" sz="1800"/>
            </a:lvl3pPr>
            <a:lvl4pPr indent="-342900" lvl="3" marL="1828800" algn="l">
              <a:spcBef>
                <a:spcPts val="360"/>
              </a:spcBef>
              <a:spcAft>
                <a:spcPts val="0"/>
              </a:spcAft>
              <a:buClr>
                <a:schemeClr val="dk1"/>
              </a:buClr>
              <a:buSzPts val="1800"/>
              <a:buChar char="–"/>
              <a:defRPr b="0" sz="1800"/>
            </a:lvl4pPr>
            <a:lvl5pPr indent="-342900" lvl="4" marL="2286000" algn="l">
              <a:spcBef>
                <a:spcPts val="360"/>
              </a:spcBef>
              <a:spcAft>
                <a:spcPts val="0"/>
              </a:spcAft>
              <a:buClr>
                <a:schemeClr val="dk1"/>
              </a:buClr>
              <a:buSzPts val="1800"/>
              <a:buChar char="»"/>
              <a:defRPr b="0" sz="18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 name="Google Shape;42;p7"/>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chemeClr val="dk1"/>
                </a:solidFill>
                <a:latin typeface="Calibri"/>
                <a:ea typeface="Calibri"/>
                <a:cs typeface="Calibri"/>
                <a:sym typeface="Calibri"/>
              </a:defRPr>
            </a:lvl1pPr>
            <a:lvl2pPr indent="0" lvl="1" marL="0" algn="r">
              <a:spcBef>
                <a:spcPts val="0"/>
              </a:spcBef>
              <a:spcAft>
                <a:spcPts val="0"/>
              </a:spcAft>
              <a:buNone/>
              <a:defRPr sz="1200">
                <a:solidFill>
                  <a:schemeClr val="dk1"/>
                </a:solidFill>
                <a:latin typeface="Calibri"/>
                <a:ea typeface="Calibri"/>
                <a:cs typeface="Calibri"/>
                <a:sym typeface="Calibri"/>
              </a:defRPr>
            </a:lvl2pPr>
            <a:lvl3pPr indent="0" lvl="2" marL="0" algn="r">
              <a:spcBef>
                <a:spcPts val="0"/>
              </a:spcBef>
              <a:spcAft>
                <a:spcPts val="0"/>
              </a:spcAft>
              <a:buNone/>
              <a:defRPr sz="1200">
                <a:solidFill>
                  <a:schemeClr val="dk1"/>
                </a:solidFill>
                <a:latin typeface="Calibri"/>
                <a:ea typeface="Calibri"/>
                <a:cs typeface="Calibri"/>
                <a:sym typeface="Calibri"/>
              </a:defRPr>
            </a:lvl3pPr>
            <a:lvl4pPr indent="0" lvl="3" marL="0" algn="r">
              <a:spcBef>
                <a:spcPts val="0"/>
              </a:spcBef>
              <a:spcAft>
                <a:spcPts val="0"/>
              </a:spcAft>
              <a:buNone/>
              <a:defRPr sz="1200">
                <a:solidFill>
                  <a:schemeClr val="dk1"/>
                </a:solidFill>
                <a:latin typeface="Calibri"/>
                <a:ea typeface="Calibri"/>
                <a:cs typeface="Calibri"/>
                <a:sym typeface="Calibri"/>
              </a:defRPr>
            </a:lvl4pPr>
            <a:lvl5pPr indent="0" lvl="4" marL="0" algn="r">
              <a:spcBef>
                <a:spcPts val="0"/>
              </a:spcBef>
              <a:spcAft>
                <a:spcPts val="0"/>
              </a:spcAft>
              <a:buNone/>
              <a:defRPr sz="1200">
                <a:solidFill>
                  <a:schemeClr val="dk1"/>
                </a:solidFill>
                <a:latin typeface="Calibri"/>
                <a:ea typeface="Calibri"/>
                <a:cs typeface="Calibri"/>
                <a:sym typeface="Calibri"/>
              </a:defRPr>
            </a:lvl5pPr>
            <a:lvl6pPr indent="0" lvl="5" marL="0" algn="r">
              <a:spcBef>
                <a:spcPts val="0"/>
              </a:spcBef>
              <a:spcAft>
                <a:spcPts val="0"/>
              </a:spcAft>
              <a:buNone/>
              <a:defRPr sz="1200">
                <a:solidFill>
                  <a:schemeClr val="dk1"/>
                </a:solidFill>
                <a:latin typeface="Calibri"/>
                <a:ea typeface="Calibri"/>
                <a:cs typeface="Calibri"/>
                <a:sym typeface="Calibri"/>
              </a:defRPr>
            </a:lvl6pPr>
            <a:lvl7pPr indent="0" lvl="6" marL="0" algn="r">
              <a:spcBef>
                <a:spcPts val="0"/>
              </a:spcBef>
              <a:spcAft>
                <a:spcPts val="0"/>
              </a:spcAft>
              <a:buNone/>
              <a:defRPr sz="1200">
                <a:solidFill>
                  <a:schemeClr val="dk1"/>
                </a:solidFill>
                <a:latin typeface="Calibri"/>
                <a:ea typeface="Calibri"/>
                <a:cs typeface="Calibri"/>
                <a:sym typeface="Calibri"/>
              </a:defRPr>
            </a:lvl7pPr>
            <a:lvl8pPr indent="0" lvl="7" marL="0" algn="r">
              <a:spcBef>
                <a:spcPts val="0"/>
              </a:spcBef>
              <a:spcAft>
                <a:spcPts val="0"/>
              </a:spcAft>
              <a:buNone/>
              <a:defRPr sz="1200">
                <a:solidFill>
                  <a:schemeClr val="dk1"/>
                </a:solidFill>
                <a:latin typeface="Calibri"/>
                <a:ea typeface="Calibri"/>
                <a:cs typeface="Calibri"/>
                <a:sym typeface="Calibri"/>
              </a:defRPr>
            </a:lvl8pPr>
            <a:lvl9pPr indent="0" lvl="8" marL="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 name="Shape 43"/>
        <p:cNvGrpSpPr/>
        <p:nvPr/>
      </p:nvGrpSpPr>
      <p:grpSpPr>
        <a:xfrm>
          <a:off x="0" y="0"/>
          <a:ext cx="0" cy="0"/>
          <a:chOff x="0" y="0"/>
          <a:chExt cx="0" cy="0"/>
        </a:xfrm>
      </p:grpSpPr>
      <p:sp>
        <p:nvSpPr>
          <p:cNvPr id="44" name="Google Shape;44;p8"/>
          <p:cNvSpPr txBox="1"/>
          <p:nvPr>
            <p:ph type="title"/>
          </p:nvPr>
        </p:nvSpPr>
        <p:spPr>
          <a:xfrm>
            <a:off x="152400" y="25005"/>
            <a:ext cx="8534400" cy="56554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 name="Google Shape;45;p8"/>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chemeClr val="dk1"/>
                </a:solidFill>
                <a:latin typeface="Calibri"/>
                <a:ea typeface="Calibri"/>
                <a:cs typeface="Calibri"/>
                <a:sym typeface="Calibri"/>
              </a:defRPr>
            </a:lvl1pPr>
            <a:lvl2pPr indent="0" lvl="1" marL="0" algn="r">
              <a:spcBef>
                <a:spcPts val="0"/>
              </a:spcBef>
              <a:spcAft>
                <a:spcPts val="0"/>
              </a:spcAft>
              <a:buNone/>
              <a:defRPr sz="1200">
                <a:solidFill>
                  <a:schemeClr val="dk1"/>
                </a:solidFill>
                <a:latin typeface="Calibri"/>
                <a:ea typeface="Calibri"/>
                <a:cs typeface="Calibri"/>
                <a:sym typeface="Calibri"/>
              </a:defRPr>
            </a:lvl2pPr>
            <a:lvl3pPr indent="0" lvl="2" marL="0" algn="r">
              <a:spcBef>
                <a:spcPts val="0"/>
              </a:spcBef>
              <a:spcAft>
                <a:spcPts val="0"/>
              </a:spcAft>
              <a:buNone/>
              <a:defRPr sz="1200">
                <a:solidFill>
                  <a:schemeClr val="dk1"/>
                </a:solidFill>
                <a:latin typeface="Calibri"/>
                <a:ea typeface="Calibri"/>
                <a:cs typeface="Calibri"/>
                <a:sym typeface="Calibri"/>
              </a:defRPr>
            </a:lvl3pPr>
            <a:lvl4pPr indent="0" lvl="3" marL="0" algn="r">
              <a:spcBef>
                <a:spcPts val="0"/>
              </a:spcBef>
              <a:spcAft>
                <a:spcPts val="0"/>
              </a:spcAft>
              <a:buNone/>
              <a:defRPr sz="1200">
                <a:solidFill>
                  <a:schemeClr val="dk1"/>
                </a:solidFill>
                <a:latin typeface="Calibri"/>
                <a:ea typeface="Calibri"/>
                <a:cs typeface="Calibri"/>
                <a:sym typeface="Calibri"/>
              </a:defRPr>
            </a:lvl4pPr>
            <a:lvl5pPr indent="0" lvl="4" marL="0" algn="r">
              <a:spcBef>
                <a:spcPts val="0"/>
              </a:spcBef>
              <a:spcAft>
                <a:spcPts val="0"/>
              </a:spcAft>
              <a:buNone/>
              <a:defRPr sz="1200">
                <a:solidFill>
                  <a:schemeClr val="dk1"/>
                </a:solidFill>
                <a:latin typeface="Calibri"/>
                <a:ea typeface="Calibri"/>
                <a:cs typeface="Calibri"/>
                <a:sym typeface="Calibri"/>
              </a:defRPr>
            </a:lvl5pPr>
            <a:lvl6pPr indent="0" lvl="5" marL="0" algn="r">
              <a:spcBef>
                <a:spcPts val="0"/>
              </a:spcBef>
              <a:spcAft>
                <a:spcPts val="0"/>
              </a:spcAft>
              <a:buNone/>
              <a:defRPr sz="1200">
                <a:solidFill>
                  <a:schemeClr val="dk1"/>
                </a:solidFill>
                <a:latin typeface="Calibri"/>
                <a:ea typeface="Calibri"/>
                <a:cs typeface="Calibri"/>
                <a:sym typeface="Calibri"/>
              </a:defRPr>
            </a:lvl6pPr>
            <a:lvl7pPr indent="0" lvl="6" marL="0" algn="r">
              <a:spcBef>
                <a:spcPts val="0"/>
              </a:spcBef>
              <a:spcAft>
                <a:spcPts val="0"/>
              </a:spcAft>
              <a:buNone/>
              <a:defRPr sz="1200">
                <a:solidFill>
                  <a:schemeClr val="dk1"/>
                </a:solidFill>
                <a:latin typeface="Calibri"/>
                <a:ea typeface="Calibri"/>
                <a:cs typeface="Calibri"/>
                <a:sym typeface="Calibri"/>
              </a:defRPr>
            </a:lvl7pPr>
            <a:lvl8pPr indent="0" lvl="7" marL="0" algn="r">
              <a:spcBef>
                <a:spcPts val="0"/>
              </a:spcBef>
              <a:spcAft>
                <a:spcPts val="0"/>
              </a:spcAft>
              <a:buNone/>
              <a:defRPr sz="1200">
                <a:solidFill>
                  <a:schemeClr val="dk1"/>
                </a:solidFill>
                <a:latin typeface="Calibri"/>
                <a:ea typeface="Calibri"/>
                <a:cs typeface="Calibri"/>
                <a:sym typeface="Calibri"/>
              </a:defRPr>
            </a:lvl8pPr>
            <a:lvl9pPr indent="0" lvl="8" marL="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6" name="Shape 46"/>
        <p:cNvGrpSpPr/>
        <p:nvPr/>
      </p:nvGrpSpPr>
      <p:grpSpPr>
        <a:xfrm>
          <a:off x="0" y="0"/>
          <a:ext cx="0" cy="0"/>
          <a:chOff x="0" y="0"/>
          <a:chExt cx="0" cy="0"/>
        </a:xfrm>
      </p:grpSpPr>
      <p:sp>
        <p:nvSpPr>
          <p:cNvPr id="47" name="Google Shape;47;p9"/>
          <p:cNvSpPr txBox="1"/>
          <p:nvPr>
            <p:ph type="title"/>
          </p:nvPr>
        </p:nvSpPr>
        <p:spPr>
          <a:xfrm>
            <a:off x="457202" y="204787"/>
            <a:ext cx="3008313" cy="871538"/>
          </a:xfrm>
          <a:prstGeom prst="rect">
            <a:avLst/>
          </a:prstGeom>
          <a:noFill/>
          <a:ln>
            <a:noFill/>
          </a:ln>
        </p:spPr>
        <p:txBody>
          <a:bodyPr anchorCtr="0" anchor="b" bIns="45700" lIns="91425" spcFirstLastPara="1" rIns="91425" wrap="square" tIns="45700"/>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 name="Google Shape;48;p9"/>
          <p:cNvSpPr txBox="1"/>
          <p:nvPr>
            <p:ph idx="1" type="body"/>
          </p:nvPr>
        </p:nvSpPr>
        <p:spPr>
          <a:xfrm>
            <a:off x="3575050" y="204790"/>
            <a:ext cx="5111751" cy="4389835"/>
          </a:xfrm>
          <a:prstGeom prst="rect">
            <a:avLst/>
          </a:prstGeom>
          <a:noFill/>
          <a:ln>
            <a:noFill/>
          </a:ln>
        </p:spPr>
        <p:txBody>
          <a:bodyPr anchorCtr="0" anchor="t" bIns="45700" lIns="91425" spcFirstLastPara="1" rIns="91425" wrap="square" tIns="45700"/>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9" name="Google Shape;49;p9"/>
          <p:cNvSpPr txBox="1"/>
          <p:nvPr>
            <p:ph idx="2" type="body"/>
          </p:nvPr>
        </p:nvSpPr>
        <p:spPr>
          <a:xfrm>
            <a:off x="457202" y="1076328"/>
            <a:ext cx="3008313" cy="3518297"/>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0" name="Google Shape;50;p9"/>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chemeClr val="dk1"/>
                </a:solidFill>
                <a:latin typeface="Calibri"/>
                <a:ea typeface="Calibri"/>
                <a:cs typeface="Calibri"/>
                <a:sym typeface="Calibri"/>
              </a:defRPr>
            </a:lvl1pPr>
            <a:lvl2pPr indent="0" lvl="1" marL="0" algn="r">
              <a:spcBef>
                <a:spcPts val="0"/>
              </a:spcBef>
              <a:spcAft>
                <a:spcPts val="0"/>
              </a:spcAft>
              <a:buNone/>
              <a:defRPr sz="1200">
                <a:solidFill>
                  <a:schemeClr val="dk1"/>
                </a:solidFill>
                <a:latin typeface="Calibri"/>
                <a:ea typeface="Calibri"/>
                <a:cs typeface="Calibri"/>
                <a:sym typeface="Calibri"/>
              </a:defRPr>
            </a:lvl2pPr>
            <a:lvl3pPr indent="0" lvl="2" marL="0" algn="r">
              <a:spcBef>
                <a:spcPts val="0"/>
              </a:spcBef>
              <a:spcAft>
                <a:spcPts val="0"/>
              </a:spcAft>
              <a:buNone/>
              <a:defRPr sz="1200">
                <a:solidFill>
                  <a:schemeClr val="dk1"/>
                </a:solidFill>
                <a:latin typeface="Calibri"/>
                <a:ea typeface="Calibri"/>
                <a:cs typeface="Calibri"/>
                <a:sym typeface="Calibri"/>
              </a:defRPr>
            </a:lvl3pPr>
            <a:lvl4pPr indent="0" lvl="3" marL="0" algn="r">
              <a:spcBef>
                <a:spcPts val="0"/>
              </a:spcBef>
              <a:spcAft>
                <a:spcPts val="0"/>
              </a:spcAft>
              <a:buNone/>
              <a:defRPr sz="1200">
                <a:solidFill>
                  <a:schemeClr val="dk1"/>
                </a:solidFill>
                <a:latin typeface="Calibri"/>
                <a:ea typeface="Calibri"/>
                <a:cs typeface="Calibri"/>
                <a:sym typeface="Calibri"/>
              </a:defRPr>
            </a:lvl4pPr>
            <a:lvl5pPr indent="0" lvl="4" marL="0" algn="r">
              <a:spcBef>
                <a:spcPts val="0"/>
              </a:spcBef>
              <a:spcAft>
                <a:spcPts val="0"/>
              </a:spcAft>
              <a:buNone/>
              <a:defRPr sz="1200">
                <a:solidFill>
                  <a:schemeClr val="dk1"/>
                </a:solidFill>
                <a:latin typeface="Calibri"/>
                <a:ea typeface="Calibri"/>
                <a:cs typeface="Calibri"/>
                <a:sym typeface="Calibri"/>
              </a:defRPr>
            </a:lvl5pPr>
            <a:lvl6pPr indent="0" lvl="5" marL="0" algn="r">
              <a:spcBef>
                <a:spcPts val="0"/>
              </a:spcBef>
              <a:spcAft>
                <a:spcPts val="0"/>
              </a:spcAft>
              <a:buNone/>
              <a:defRPr sz="1200">
                <a:solidFill>
                  <a:schemeClr val="dk1"/>
                </a:solidFill>
                <a:latin typeface="Calibri"/>
                <a:ea typeface="Calibri"/>
                <a:cs typeface="Calibri"/>
                <a:sym typeface="Calibri"/>
              </a:defRPr>
            </a:lvl6pPr>
            <a:lvl7pPr indent="0" lvl="6" marL="0" algn="r">
              <a:spcBef>
                <a:spcPts val="0"/>
              </a:spcBef>
              <a:spcAft>
                <a:spcPts val="0"/>
              </a:spcAft>
              <a:buNone/>
              <a:defRPr sz="1200">
                <a:solidFill>
                  <a:schemeClr val="dk1"/>
                </a:solidFill>
                <a:latin typeface="Calibri"/>
                <a:ea typeface="Calibri"/>
                <a:cs typeface="Calibri"/>
                <a:sym typeface="Calibri"/>
              </a:defRPr>
            </a:lvl7pPr>
            <a:lvl8pPr indent="0" lvl="7" marL="0" algn="r">
              <a:spcBef>
                <a:spcPts val="0"/>
              </a:spcBef>
              <a:spcAft>
                <a:spcPts val="0"/>
              </a:spcAft>
              <a:buNone/>
              <a:defRPr sz="1200">
                <a:solidFill>
                  <a:schemeClr val="dk1"/>
                </a:solidFill>
                <a:latin typeface="Calibri"/>
                <a:ea typeface="Calibri"/>
                <a:cs typeface="Calibri"/>
                <a:sym typeface="Calibri"/>
              </a:defRPr>
            </a:lvl8pPr>
            <a:lvl9pPr indent="0" lvl="8" marL="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1" name="Shape 51"/>
        <p:cNvGrpSpPr/>
        <p:nvPr/>
      </p:nvGrpSpPr>
      <p:grpSpPr>
        <a:xfrm>
          <a:off x="0" y="0"/>
          <a:ext cx="0" cy="0"/>
          <a:chOff x="0" y="0"/>
          <a:chExt cx="0" cy="0"/>
        </a:xfrm>
      </p:grpSpPr>
      <p:sp>
        <p:nvSpPr>
          <p:cNvPr id="52" name="Google Shape;52;p10"/>
          <p:cNvSpPr txBox="1"/>
          <p:nvPr>
            <p:ph type="title"/>
          </p:nvPr>
        </p:nvSpPr>
        <p:spPr>
          <a:xfrm>
            <a:off x="1828800" y="3771900"/>
            <a:ext cx="5486400" cy="425054"/>
          </a:xfrm>
          <a:prstGeom prst="rect">
            <a:avLst/>
          </a:prstGeom>
          <a:noFill/>
          <a:ln>
            <a:noFill/>
          </a:ln>
        </p:spPr>
        <p:txBody>
          <a:bodyPr anchorCtr="0" anchor="b" bIns="45700" lIns="91425" spcFirstLastPara="1" rIns="91425" wrap="square" tIns="45700"/>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 name="Google Shape;53;p10"/>
          <p:cNvSpPr/>
          <p:nvPr>
            <p:ph idx="2" type="pic"/>
          </p:nvPr>
        </p:nvSpPr>
        <p:spPr>
          <a:xfrm>
            <a:off x="1828800" y="685800"/>
            <a:ext cx="5486400" cy="3086100"/>
          </a:xfrm>
          <a:prstGeom prst="rect">
            <a:avLst/>
          </a:prstGeom>
          <a:noFill/>
          <a:ln>
            <a:noFill/>
          </a:ln>
        </p:spPr>
        <p:txBody>
          <a:bodyPr anchorCtr="0" anchor="t" bIns="45700" lIns="91425" spcFirstLastPara="1" rIns="91425" wrap="square" tIns="45700"/>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4" name="Google Shape;54;p10"/>
          <p:cNvSpPr txBox="1"/>
          <p:nvPr>
            <p:ph idx="1" type="body"/>
          </p:nvPr>
        </p:nvSpPr>
        <p:spPr>
          <a:xfrm>
            <a:off x="1828800" y="4229102"/>
            <a:ext cx="5486400" cy="603647"/>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5" name="Google Shape;55;p10"/>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chemeClr val="dk1"/>
                </a:solidFill>
                <a:latin typeface="Calibri"/>
                <a:ea typeface="Calibri"/>
                <a:cs typeface="Calibri"/>
                <a:sym typeface="Calibri"/>
              </a:defRPr>
            </a:lvl1pPr>
            <a:lvl2pPr indent="0" lvl="1" marL="0" algn="r">
              <a:spcBef>
                <a:spcPts val="0"/>
              </a:spcBef>
              <a:spcAft>
                <a:spcPts val="0"/>
              </a:spcAft>
              <a:buNone/>
              <a:defRPr sz="1200">
                <a:solidFill>
                  <a:schemeClr val="dk1"/>
                </a:solidFill>
                <a:latin typeface="Calibri"/>
                <a:ea typeface="Calibri"/>
                <a:cs typeface="Calibri"/>
                <a:sym typeface="Calibri"/>
              </a:defRPr>
            </a:lvl2pPr>
            <a:lvl3pPr indent="0" lvl="2" marL="0" algn="r">
              <a:spcBef>
                <a:spcPts val="0"/>
              </a:spcBef>
              <a:spcAft>
                <a:spcPts val="0"/>
              </a:spcAft>
              <a:buNone/>
              <a:defRPr sz="1200">
                <a:solidFill>
                  <a:schemeClr val="dk1"/>
                </a:solidFill>
                <a:latin typeface="Calibri"/>
                <a:ea typeface="Calibri"/>
                <a:cs typeface="Calibri"/>
                <a:sym typeface="Calibri"/>
              </a:defRPr>
            </a:lvl3pPr>
            <a:lvl4pPr indent="0" lvl="3" marL="0" algn="r">
              <a:spcBef>
                <a:spcPts val="0"/>
              </a:spcBef>
              <a:spcAft>
                <a:spcPts val="0"/>
              </a:spcAft>
              <a:buNone/>
              <a:defRPr sz="1200">
                <a:solidFill>
                  <a:schemeClr val="dk1"/>
                </a:solidFill>
                <a:latin typeface="Calibri"/>
                <a:ea typeface="Calibri"/>
                <a:cs typeface="Calibri"/>
                <a:sym typeface="Calibri"/>
              </a:defRPr>
            </a:lvl4pPr>
            <a:lvl5pPr indent="0" lvl="4" marL="0" algn="r">
              <a:spcBef>
                <a:spcPts val="0"/>
              </a:spcBef>
              <a:spcAft>
                <a:spcPts val="0"/>
              </a:spcAft>
              <a:buNone/>
              <a:defRPr sz="1200">
                <a:solidFill>
                  <a:schemeClr val="dk1"/>
                </a:solidFill>
                <a:latin typeface="Calibri"/>
                <a:ea typeface="Calibri"/>
                <a:cs typeface="Calibri"/>
                <a:sym typeface="Calibri"/>
              </a:defRPr>
            </a:lvl5pPr>
            <a:lvl6pPr indent="0" lvl="5" marL="0" algn="r">
              <a:spcBef>
                <a:spcPts val="0"/>
              </a:spcBef>
              <a:spcAft>
                <a:spcPts val="0"/>
              </a:spcAft>
              <a:buNone/>
              <a:defRPr sz="1200">
                <a:solidFill>
                  <a:schemeClr val="dk1"/>
                </a:solidFill>
                <a:latin typeface="Calibri"/>
                <a:ea typeface="Calibri"/>
                <a:cs typeface="Calibri"/>
                <a:sym typeface="Calibri"/>
              </a:defRPr>
            </a:lvl6pPr>
            <a:lvl7pPr indent="0" lvl="6" marL="0" algn="r">
              <a:spcBef>
                <a:spcPts val="0"/>
              </a:spcBef>
              <a:spcAft>
                <a:spcPts val="0"/>
              </a:spcAft>
              <a:buNone/>
              <a:defRPr sz="1200">
                <a:solidFill>
                  <a:schemeClr val="dk1"/>
                </a:solidFill>
                <a:latin typeface="Calibri"/>
                <a:ea typeface="Calibri"/>
                <a:cs typeface="Calibri"/>
                <a:sym typeface="Calibri"/>
              </a:defRPr>
            </a:lvl7pPr>
            <a:lvl8pPr indent="0" lvl="7" marL="0" algn="r">
              <a:spcBef>
                <a:spcPts val="0"/>
              </a:spcBef>
              <a:spcAft>
                <a:spcPts val="0"/>
              </a:spcAft>
              <a:buNone/>
              <a:defRPr sz="1200">
                <a:solidFill>
                  <a:schemeClr val="dk1"/>
                </a:solidFill>
                <a:latin typeface="Calibri"/>
                <a:ea typeface="Calibri"/>
                <a:cs typeface="Calibri"/>
                <a:sym typeface="Calibri"/>
              </a:defRPr>
            </a:lvl8pPr>
            <a:lvl9pPr indent="0" lvl="8" marL="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52400" y="25005"/>
            <a:ext cx="8534400" cy="56554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457200" y="742950"/>
            <a:ext cx="8229600" cy="3851700"/>
          </a:xfrm>
          <a:prstGeom prst="rect">
            <a:avLst/>
          </a:prstGeom>
          <a:noFill/>
          <a:ln>
            <a:noFill/>
          </a:ln>
        </p:spPr>
        <p:txBody>
          <a:bodyPr anchorCtr="0" anchor="t" bIns="45700" lIns="91425" spcFirstLastPara="1" rIns="91425" wrap="square" tIns="45700"/>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chemeClr val="dk1"/>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chemeClr val="dk1"/>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chemeClr val="dk1"/>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chemeClr val="dk1"/>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chemeClr val="dk1"/>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chemeClr val="dk1"/>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chemeClr val="dk1"/>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3" name="Google Shape;13;p1"/>
          <p:cNvCxnSpPr/>
          <p:nvPr/>
        </p:nvCxnSpPr>
        <p:spPr>
          <a:xfrm>
            <a:off x="301627" y="571500"/>
            <a:ext cx="8634413" cy="0"/>
          </a:xfrm>
          <a:prstGeom prst="straightConnector1">
            <a:avLst/>
          </a:prstGeom>
          <a:noFill/>
          <a:ln cap="flat" cmpd="sng" w="28575">
            <a:solidFill>
              <a:srgbClr val="0080FF"/>
            </a:solidFill>
            <a:prstDash val="solid"/>
            <a:round/>
            <a:headEnd len="med" w="med" type="none"/>
            <a:tailEnd len="med" w="med" type="none"/>
          </a:ln>
          <a:effectLst>
            <a:outerShdw blurRad="40000" rotWithShape="0" dir="5400000" dist="20000">
              <a:srgbClr val="808080">
                <a:alpha val="37647"/>
              </a:srgbClr>
            </a:outerShdw>
          </a:effectLst>
        </p:spPr>
      </p:cxnSp>
      <p:pic>
        <p:nvPicPr>
          <p:cNvPr descr="https://www.sphenix.bnl.gov/web/system/files/u7/sphenix-logo-white-bg.png" id="14" name="Google Shape;14;p1"/>
          <p:cNvPicPr preferRelativeResize="0"/>
          <p:nvPr/>
        </p:nvPicPr>
        <p:blipFill rotWithShape="1">
          <a:blip r:embed="rId1">
            <a:alphaModFix/>
          </a:blip>
          <a:srcRect b="0" l="0" r="0" t="0"/>
          <a:stretch/>
        </p:blipFill>
        <p:spPr>
          <a:xfrm>
            <a:off x="7924802" y="3"/>
            <a:ext cx="1149783" cy="571499"/>
          </a:xfrm>
          <a:prstGeom prst="rect">
            <a:avLst/>
          </a:prstGeom>
          <a:noFill/>
          <a:ln>
            <a:noFill/>
          </a:ln>
        </p:spPr>
      </p:pic>
      <p:sp>
        <p:nvSpPr>
          <p:cNvPr id="15" name="Google Shape;15;p1"/>
          <p:cNvSpPr txBox="1"/>
          <p:nvPr/>
        </p:nvSpPr>
        <p:spPr>
          <a:xfrm>
            <a:off x="0" y="4869625"/>
            <a:ext cx="12333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Calibri"/>
                <a:ea typeface="Calibri"/>
                <a:cs typeface="Calibri"/>
                <a:sym typeface="Calibri"/>
              </a:rPr>
              <a:t>April 9–11, 2019</a:t>
            </a:r>
            <a:endParaRPr sz="1200">
              <a:latin typeface="Calibri"/>
              <a:ea typeface="Calibri"/>
              <a:cs typeface="Calibri"/>
              <a:sym typeface="Calibri"/>
            </a:endParaRPr>
          </a:p>
        </p:txBody>
      </p:sp>
      <p:sp>
        <p:nvSpPr>
          <p:cNvPr id="16" name="Google Shape;16;p1"/>
          <p:cNvSpPr txBox="1"/>
          <p:nvPr/>
        </p:nvSpPr>
        <p:spPr>
          <a:xfrm>
            <a:off x="3685988" y="4869625"/>
            <a:ext cx="1865700" cy="2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latin typeface="Calibri"/>
                <a:ea typeface="Calibri"/>
                <a:cs typeface="Calibri"/>
                <a:sym typeface="Calibri"/>
              </a:rPr>
              <a:t>BNL Director’s Review</a:t>
            </a:r>
            <a:endParaRPr sz="1200">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65" name="Shape 65"/>
        <p:cNvGrpSpPr/>
        <p:nvPr/>
      </p:nvGrpSpPr>
      <p:grpSpPr>
        <a:xfrm>
          <a:off x="0" y="0"/>
          <a:ext cx="0" cy="0"/>
          <a:chOff x="0" y="0"/>
          <a:chExt cx="0" cy="0"/>
        </a:xfrm>
      </p:grpSpPr>
      <p:sp>
        <p:nvSpPr>
          <p:cNvPr id="66" name="Google Shape;66;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7" name="Google Shape;67;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68" name="Google Shape;68;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24.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5.png"/><Relationship Id="rId6"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5"/>
          <p:cNvSpPr txBox="1"/>
          <p:nvPr>
            <p:ph type="ctrTitle"/>
          </p:nvPr>
        </p:nvSpPr>
        <p:spPr>
          <a:xfrm>
            <a:off x="219888" y="571500"/>
            <a:ext cx="8704200" cy="1200300"/>
          </a:xfrm>
          <a:prstGeom prst="rect">
            <a:avLst/>
          </a:prstGeom>
          <a:solidFill>
            <a:srgbClr val="3399FF"/>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lang="en-US"/>
              <a:t>sPHENIX Director’s Review</a:t>
            </a:r>
            <a:br>
              <a:rPr b="0" lang="en-US">
                <a:solidFill>
                  <a:schemeClr val="lt1"/>
                </a:solidFill>
              </a:rPr>
            </a:br>
            <a:r>
              <a:rPr b="0" lang="en-US">
                <a:solidFill>
                  <a:schemeClr val="lt1"/>
                </a:solidFill>
              </a:rPr>
              <a:t> MVTX </a:t>
            </a:r>
            <a:r>
              <a:rPr b="0" lang="en-US"/>
              <a:t>Sensors/Staves/Assembly</a:t>
            </a:r>
            <a:endParaRPr b="0">
              <a:solidFill>
                <a:schemeClr val="lt1"/>
              </a:solidFill>
            </a:endParaRPr>
          </a:p>
        </p:txBody>
      </p:sp>
      <p:sp>
        <p:nvSpPr>
          <p:cNvPr id="115" name="Google Shape;115;p25"/>
          <p:cNvSpPr txBox="1"/>
          <p:nvPr>
            <p:ph idx="1" type="subTitle"/>
          </p:nvPr>
        </p:nvSpPr>
        <p:spPr>
          <a:xfrm>
            <a:off x="1143000" y="2133175"/>
            <a:ext cx="6858000" cy="2190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3399FF"/>
              </a:buClr>
              <a:buSzPts val="2800"/>
              <a:buNone/>
            </a:pPr>
            <a:r>
              <a:rPr b="0" lang="en-US" sz="2800">
                <a:solidFill>
                  <a:srgbClr val="000000"/>
                </a:solidFill>
              </a:rPr>
              <a:t>Yuan Mei, </a:t>
            </a:r>
            <a:r>
              <a:rPr b="0" lang="en-US" sz="2800">
                <a:solidFill>
                  <a:srgbClr val="000000"/>
                </a:solidFill>
              </a:rPr>
              <a:t>Grazyna Odyniec (LBNL)</a:t>
            </a:r>
            <a:endParaRPr b="0" sz="2800">
              <a:solidFill>
                <a:srgbClr val="000000"/>
              </a:solidFill>
            </a:endParaRPr>
          </a:p>
          <a:p>
            <a:pPr indent="0" lvl="0" marL="0" rtl="0" algn="ctr">
              <a:spcBef>
                <a:spcPts val="0"/>
              </a:spcBef>
              <a:spcAft>
                <a:spcPts val="0"/>
              </a:spcAft>
              <a:buClr>
                <a:srgbClr val="3399FF"/>
              </a:buClr>
              <a:buSzPts val="2800"/>
              <a:buNone/>
            </a:pPr>
            <a:r>
              <a:t/>
            </a:r>
            <a:endParaRPr b="0" sz="2800">
              <a:solidFill>
                <a:srgbClr val="000000"/>
              </a:solidFill>
            </a:endParaRPr>
          </a:p>
          <a:p>
            <a:pPr indent="0" lvl="0" marL="0" rtl="0" algn="ctr">
              <a:spcBef>
                <a:spcPts val="560"/>
              </a:spcBef>
              <a:spcAft>
                <a:spcPts val="0"/>
              </a:spcAft>
              <a:buClr>
                <a:srgbClr val="3399FF"/>
              </a:buClr>
              <a:buSzPts val="2800"/>
              <a:buNone/>
            </a:pPr>
            <a:r>
              <a:rPr b="0" lang="en-US" sz="2800">
                <a:solidFill>
                  <a:srgbClr val="3399FF"/>
                </a:solidFill>
              </a:rPr>
              <a:t>April</a:t>
            </a:r>
            <a:r>
              <a:rPr b="0" lang="en-US" sz="2800">
                <a:solidFill>
                  <a:srgbClr val="3399FF"/>
                </a:solidFill>
              </a:rPr>
              <a:t> 9–11, 2019</a:t>
            </a:r>
            <a:endParaRPr b="0" sz="2800">
              <a:solidFill>
                <a:srgbClr val="3399FF"/>
              </a:solidFill>
            </a:endParaRPr>
          </a:p>
          <a:p>
            <a:pPr indent="0" lvl="0" marL="0" rtl="0" algn="ctr">
              <a:spcBef>
                <a:spcPts val="560"/>
              </a:spcBef>
              <a:spcAft>
                <a:spcPts val="0"/>
              </a:spcAft>
              <a:buClr>
                <a:srgbClr val="3399FF"/>
              </a:buClr>
              <a:buSzPts val="2800"/>
              <a:buNone/>
            </a:pPr>
            <a:r>
              <a:rPr b="0" lang="en-US" sz="2800">
                <a:solidFill>
                  <a:srgbClr val="3399FF"/>
                </a:solidFill>
              </a:rPr>
              <a:t>BNL</a:t>
            </a:r>
            <a:endParaRPr b="0" sz="2800">
              <a:solidFill>
                <a:srgbClr val="3399FF"/>
              </a:solidFill>
            </a:endParaRPr>
          </a:p>
        </p:txBody>
      </p:sp>
      <p:sp>
        <p:nvSpPr>
          <p:cNvPr id="116" name="Google Shape;116;p25"/>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98989"/>
                </a:solidFill>
                <a:latin typeface="Calibri"/>
                <a:ea typeface="Calibri"/>
                <a:cs typeface="Calibri"/>
                <a:sym typeface="Calibri"/>
              </a:rPr>
              <a:t>‹#›</a:t>
            </a:fld>
            <a:endParaRPr b="0" i="0" sz="1200" u="none" cap="none" strike="noStrike">
              <a:solidFill>
                <a:srgbClr val="898989"/>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4"/>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16" name="Google Shape;216;p34"/>
          <p:cNvPicPr preferRelativeResize="0"/>
          <p:nvPr/>
        </p:nvPicPr>
        <p:blipFill>
          <a:blip r:embed="rId3">
            <a:alphaModFix/>
          </a:blip>
          <a:stretch>
            <a:fillRect/>
          </a:stretch>
        </p:blipFill>
        <p:spPr>
          <a:xfrm>
            <a:off x="6551975" y="3038075"/>
            <a:ext cx="2492826" cy="1979175"/>
          </a:xfrm>
          <a:prstGeom prst="rect">
            <a:avLst/>
          </a:prstGeom>
          <a:noFill/>
          <a:ln>
            <a:noFill/>
          </a:ln>
        </p:spPr>
      </p:pic>
      <p:sp>
        <p:nvSpPr>
          <p:cNvPr id="217" name="Google Shape;217;p34"/>
          <p:cNvSpPr txBox="1"/>
          <p:nvPr/>
        </p:nvSpPr>
        <p:spPr>
          <a:xfrm>
            <a:off x="7142075" y="2146225"/>
            <a:ext cx="1690200" cy="72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SY4527</a:t>
            </a:r>
            <a:endParaRPr/>
          </a:p>
          <a:p>
            <a:pPr indent="0" lvl="0" marL="0" rtl="0" algn="l">
              <a:spcBef>
                <a:spcPts val="0"/>
              </a:spcBef>
              <a:spcAft>
                <a:spcPts val="0"/>
              </a:spcAft>
              <a:buNone/>
            </a:pPr>
            <a:r>
              <a:rPr lang="en-US"/>
              <a:t>Eur 5900</a:t>
            </a:r>
            <a:endParaRPr/>
          </a:p>
          <a:p>
            <a:pPr indent="0" lvl="0" marL="0" rtl="0" algn="l">
              <a:spcBef>
                <a:spcPts val="0"/>
              </a:spcBef>
              <a:spcAft>
                <a:spcPts val="0"/>
              </a:spcAft>
              <a:buNone/>
            </a:pPr>
            <a:r>
              <a:rPr lang="en-US"/>
              <a:t>Basic 600W model</a:t>
            </a:r>
            <a:endParaRPr/>
          </a:p>
        </p:txBody>
      </p:sp>
      <p:pic>
        <p:nvPicPr>
          <p:cNvPr id="218" name="Google Shape;218;p34"/>
          <p:cNvPicPr preferRelativeResize="0"/>
          <p:nvPr/>
        </p:nvPicPr>
        <p:blipFill>
          <a:blip r:embed="rId4">
            <a:alphaModFix/>
          </a:blip>
          <a:stretch>
            <a:fillRect/>
          </a:stretch>
        </p:blipFill>
        <p:spPr>
          <a:xfrm>
            <a:off x="5340979" y="2934376"/>
            <a:ext cx="1042025" cy="2186575"/>
          </a:xfrm>
          <a:prstGeom prst="rect">
            <a:avLst/>
          </a:prstGeom>
          <a:noFill/>
          <a:ln>
            <a:noFill/>
          </a:ln>
        </p:spPr>
      </p:pic>
      <p:sp>
        <p:nvSpPr>
          <p:cNvPr id="219" name="Google Shape;219;p34"/>
          <p:cNvSpPr txBox="1"/>
          <p:nvPr/>
        </p:nvSpPr>
        <p:spPr>
          <a:xfrm>
            <a:off x="5076100" y="1812575"/>
            <a:ext cx="1690200" cy="10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A2518</a:t>
            </a:r>
            <a:endParaRPr/>
          </a:p>
          <a:p>
            <a:pPr indent="0" lvl="0" marL="0" rtl="0" algn="l">
              <a:spcBef>
                <a:spcPts val="0"/>
              </a:spcBef>
              <a:spcAft>
                <a:spcPts val="0"/>
              </a:spcAft>
              <a:buNone/>
            </a:pPr>
            <a:r>
              <a:rPr lang="en-US"/>
              <a:t>Eur 2050</a:t>
            </a:r>
            <a:endParaRPr/>
          </a:p>
          <a:p>
            <a:pPr indent="0" lvl="0" marL="0" rtl="0" algn="l">
              <a:spcBef>
                <a:spcPts val="0"/>
              </a:spcBef>
              <a:spcAft>
                <a:spcPts val="0"/>
              </a:spcAft>
              <a:buNone/>
            </a:pPr>
            <a:r>
              <a:rPr lang="en-US"/>
              <a:t>8V/10A 8-ch individual floating</a:t>
            </a:r>
            <a:endParaRPr/>
          </a:p>
        </p:txBody>
      </p:sp>
      <p:pic>
        <p:nvPicPr>
          <p:cNvPr id="220" name="Google Shape;220;p34"/>
          <p:cNvPicPr preferRelativeResize="0"/>
          <p:nvPr/>
        </p:nvPicPr>
        <p:blipFill>
          <a:blip r:embed="rId5">
            <a:alphaModFix/>
          </a:blip>
          <a:stretch>
            <a:fillRect/>
          </a:stretch>
        </p:blipFill>
        <p:spPr>
          <a:xfrm>
            <a:off x="4015025" y="2934375"/>
            <a:ext cx="617721" cy="2186574"/>
          </a:xfrm>
          <a:prstGeom prst="rect">
            <a:avLst/>
          </a:prstGeom>
          <a:noFill/>
          <a:ln>
            <a:noFill/>
          </a:ln>
        </p:spPr>
      </p:pic>
      <p:sp>
        <p:nvSpPr>
          <p:cNvPr id="221" name="Google Shape;221;p34"/>
          <p:cNvSpPr txBox="1"/>
          <p:nvPr/>
        </p:nvSpPr>
        <p:spPr>
          <a:xfrm>
            <a:off x="3612525" y="1812575"/>
            <a:ext cx="1690200" cy="10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A1676A</a:t>
            </a:r>
            <a:endParaRPr/>
          </a:p>
          <a:p>
            <a:pPr indent="0" lvl="0" marL="0" rtl="0" algn="l">
              <a:spcBef>
                <a:spcPts val="0"/>
              </a:spcBef>
              <a:spcAft>
                <a:spcPts val="0"/>
              </a:spcAft>
              <a:buNone/>
            </a:pPr>
            <a:r>
              <a:rPr lang="en-US"/>
              <a:t>Eur 1470</a:t>
            </a:r>
            <a:endParaRPr/>
          </a:p>
          <a:p>
            <a:pPr indent="0" lvl="0" marL="0" rtl="0" algn="l">
              <a:spcBef>
                <a:spcPts val="0"/>
              </a:spcBef>
              <a:spcAft>
                <a:spcPts val="0"/>
              </a:spcAft>
              <a:buNone/>
            </a:pPr>
            <a:r>
              <a:rPr lang="en-US"/>
              <a:t>Branch controller</a:t>
            </a:r>
            <a:endParaRPr/>
          </a:p>
          <a:p>
            <a:pPr indent="0" lvl="0" marL="0" rtl="0" algn="l">
              <a:spcBef>
                <a:spcPts val="0"/>
              </a:spcBef>
              <a:spcAft>
                <a:spcPts val="0"/>
              </a:spcAft>
              <a:buNone/>
            </a:pPr>
            <a:r>
              <a:rPr lang="en-US"/>
              <a:t>Up to 6 crates</a:t>
            </a:r>
            <a:endParaRPr/>
          </a:p>
        </p:txBody>
      </p:sp>
      <p:pic>
        <p:nvPicPr>
          <p:cNvPr id="222" name="Google Shape;222;p34"/>
          <p:cNvPicPr preferRelativeResize="0"/>
          <p:nvPr/>
        </p:nvPicPr>
        <p:blipFill>
          <a:blip r:embed="rId6">
            <a:alphaModFix/>
          </a:blip>
          <a:stretch>
            <a:fillRect/>
          </a:stretch>
        </p:blipFill>
        <p:spPr>
          <a:xfrm>
            <a:off x="1216475" y="3192275"/>
            <a:ext cx="2373750" cy="1928675"/>
          </a:xfrm>
          <a:prstGeom prst="rect">
            <a:avLst/>
          </a:prstGeom>
          <a:noFill/>
          <a:ln>
            <a:noFill/>
          </a:ln>
        </p:spPr>
      </p:pic>
      <p:sp>
        <p:nvSpPr>
          <p:cNvPr id="223" name="Google Shape;223;p34"/>
          <p:cNvSpPr txBox="1"/>
          <p:nvPr/>
        </p:nvSpPr>
        <p:spPr>
          <a:xfrm>
            <a:off x="1666450" y="2146225"/>
            <a:ext cx="1690200" cy="10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EASY3000</a:t>
            </a:r>
            <a:endParaRPr/>
          </a:p>
          <a:p>
            <a:pPr indent="0" lvl="0" marL="0" rtl="0" algn="l">
              <a:spcBef>
                <a:spcPts val="0"/>
              </a:spcBef>
              <a:spcAft>
                <a:spcPts val="0"/>
              </a:spcAft>
              <a:buNone/>
            </a:pPr>
            <a:r>
              <a:rPr lang="en-US"/>
              <a:t>Eur 2850</a:t>
            </a:r>
            <a:endParaRPr/>
          </a:p>
          <a:p>
            <a:pPr indent="0" lvl="0" marL="0" rtl="0" algn="l">
              <a:spcBef>
                <a:spcPts val="0"/>
              </a:spcBef>
              <a:spcAft>
                <a:spcPts val="0"/>
              </a:spcAft>
              <a:buNone/>
            </a:pPr>
            <a:r>
              <a:rPr lang="en-US"/>
              <a:t>Crate for hostile area</a:t>
            </a:r>
            <a:endParaRPr/>
          </a:p>
        </p:txBody>
      </p:sp>
      <p:pic>
        <p:nvPicPr>
          <p:cNvPr id="224" name="Google Shape;224;p34"/>
          <p:cNvPicPr preferRelativeResize="0"/>
          <p:nvPr/>
        </p:nvPicPr>
        <p:blipFill>
          <a:blip r:embed="rId7">
            <a:alphaModFix/>
          </a:blip>
          <a:stretch>
            <a:fillRect/>
          </a:stretch>
        </p:blipFill>
        <p:spPr>
          <a:xfrm>
            <a:off x="-1" y="3195719"/>
            <a:ext cx="1042024" cy="1921792"/>
          </a:xfrm>
          <a:prstGeom prst="rect">
            <a:avLst/>
          </a:prstGeom>
          <a:noFill/>
          <a:ln>
            <a:noFill/>
          </a:ln>
        </p:spPr>
      </p:pic>
      <p:sp>
        <p:nvSpPr>
          <p:cNvPr id="225" name="Google Shape;225;p34"/>
          <p:cNvSpPr txBox="1"/>
          <p:nvPr/>
        </p:nvSpPr>
        <p:spPr>
          <a:xfrm>
            <a:off x="0" y="657375"/>
            <a:ext cx="1558200" cy="23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A3009B</a:t>
            </a:r>
            <a:endParaRPr/>
          </a:p>
          <a:p>
            <a:pPr indent="0" lvl="0" marL="0" rtl="0" algn="l">
              <a:spcBef>
                <a:spcPts val="0"/>
              </a:spcBef>
              <a:spcAft>
                <a:spcPts val="0"/>
              </a:spcAft>
              <a:buNone/>
            </a:pPr>
            <a:r>
              <a:rPr lang="en-US"/>
              <a:t>Eur 7750</a:t>
            </a:r>
            <a:endParaRPr/>
          </a:p>
          <a:p>
            <a:pPr indent="0" lvl="0" marL="0" rtl="0" algn="l">
              <a:spcBef>
                <a:spcPts val="0"/>
              </a:spcBef>
              <a:spcAft>
                <a:spcPts val="0"/>
              </a:spcAft>
              <a:buNone/>
            </a:pPr>
            <a:r>
              <a:rPr lang="en-US"/>
              <a:t>8V/9A/45W 12-ch floating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3.3V output</a:t>
            </a:r>
            <a:endParaRPr/>
          </a:p>
          <a:p>
            <a:pPr indent="0" lvl="0" marL="0" rtl="0" algn="l">
              <a:spcBef>
                <a:spcPts val="0"/>
              </a:spcBef>
              <a:spcAft>
                <a:spcPts val="0"/>
              </a:spcAft>
              <a:buNone/>
            </a:pPr>
            <a:r>
              <a:rPr lang="en-US"/>
              <a:t>that powers 1.8V digital and analog rails</a:t>
            </a:r>
            <a:endParaRPr/>
          </a:p>
        </p:txBody>
      </p:sp>
      <p:sp>
        <p:nvSpPr>
          <p:cNvPr id="226" name="Google Shape;226;p34"/>
          <p:cNvSpPr txBox="1"/>
          <p:nvPr/>
        </p:nvSpPr>
        <p:spPr>
          <a:xfrm>
            <a:off x="4960050" y="787475"/>
            <a:ext cx="1802700" cy="10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A3486</a:t>
            </a:r>
            <a:endParaRPr/>
          </a:p>
          <a:p>
            <a:pPr indent="0" lvl="0" marL="0" rtl="0" algn="l">
              <a:spcBef>
                <a:spcPts val="0"/>
              </a:spcBef>
              <a:spcAft>
                <a:spcPts val="0"/>
              </a:spcAft>
              <a:buNone/>
            </a:pPr>
            <a:r>
              <a:rPr lang="en-US"/>
              <a:t>Eur 13000</a:t>
            </a:r>
            <a:endParaRPr/>
          </a:p>
          <a:p>
            <a:pPr indent="0" lvl="0" marL="0" rtl="0" algn="l">
              <a:spcBef>
                <a:spcPts val="0"/>
              </a:spcBef>
              <a:spcAft>
                <a:spcPts val="0"/>
              </a:spcAft>
              <a:buNone/>
            </a:pPr>
            <a:r>
              <a:rPr lang="en-US"/>
              <a:t>220/400Vac-&gt;48Vdc</a:t>
            </a:r>
            <a:endParaRPr/>
          </a:p>
          <a:p>
            <a:pPr indent="0" lvl="0" marL="0" rtl="0" algn="l">
              <a:spcBef>
                <a:spcPts val="0"/>
              </a:spcBef>
              <a:spcAft>
                <a:spcPts val="0"/>
              </a:spcAft>
              <a:buNone/>
            </a:pPr>
            <a:r>
              <a:rPr lang="en-US"/>
              <a:t>2ch/2kW / 1ch/4kW</a:t>
            </a:r>
            <a:endParaRPr/>
          </a:p>
        </p:txBody>
      </p:sp>
      <p:pic>
        <p:nvPicPr>
          <p:cNvPr id="227" name="Google Shape;227;p34"/>
          <p:cNvPicPr preferRelativeResize="0"/>
          <p:nvPr/>
        </p:nvPicPr>
        <p:blipFill>
          <a:blip r:embed="rId8">
            <a:alphaModFix/>
          </a:blip>
          <a:stretch>
            <a:fillRect/>
          </a:stretch>
        </p:blipFill>
        <p:spPr>
          <a:xfrm>
            <a:off x="6759100" y="711275"/>
            <a:ext cx="2315174" cy="1316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5"/>
          <p:cNvSpPr txBox="1"/>
          <p:nvPr>
            <p:ph type="title"/>
          </p:nvPr>
        </p:nvSpPr>
        <p:spPr>
          <a:xfrm>
            <a:off x="152400" y="25005"/>
            <a:ext cx="8534400" cy="565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LBNL Scope</a:t>
            </a:r>
            <a:endParaRPr/>
          </a:p>
        </p:txBody>
      </p:sp>
      <p:sp>
        <p:nvSpPr>
          <p:cNvPr id="234" name="Google Shape;234;p35"/>
          <p:cNvSpPr txBox="1"/>
          <p:nvPr>
            <p:ph idx="1" type="body"/>
          </p:nvPr>
        </p:nvSpPr>
        <p:spPr>
          <a:xfrm>
            <a:off x="457200" y="590500"/>
            <a:ext cx="8229600" cy="43332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sz="1400"/>
              <a:t>Staves (3.2.3.1)</a:t>
            </a:r>
            <a:endParaRPr sz="1400"/>
          </a:p>
          <a:p>
            <a:pPr indent="-317500" lvl="1" marL="914400" rtl="0" algn="l">
              <a:spcBef>
                <a:spcPts val="0"/>
              </a:spcBef>
              <a:spcAft>
                <a:spcPts val="0"/>
              </a:spcAft>
              <a:buSzPts val="1400"/>
              <a:buChar char="–"/>
            </a:pPr>
            <a:r>
              <a:rPr lang="en-US" sz="1400"/>
              <a:t>Transportation from CERN to LBNL</a:t>
            </a:r>
            <a:endParaRPr sz="1400"/>
          </a:p>
          <a:p>
            <a:pPr indent="-317500" lvl="1" marL="914400" rtl="0" algn="l">
              <a:spcBef>
                <a:spcPts val="0"/>
              </a:spcBef>
              <a:spcAft>
                <a:spcPts val="0"/>
              </a:spcAft>
              <a:buSzPts val="1400"/>
              <a:buChar char="–"/>
            </a:pPr>
            <a:r>
              <a:rPr lang="en-US" sz="1400"/>
              <a:t>Reception test &amp; QA</a:t>
            </a:r>
            <a:endParaRPr sz="1400"/>
          </a:p>
          <a:p>
            <a:pPr indent="-317500" lvl="1" marL="914400" rtl="0" algn="l">
              <a:spcBef>
                <a:spcPts val="0"/>
              </a:spcBef>
              <a:spcAft>
                <a:spcPts val="0"/>
              </a:spcAft>
              <a:buSzPts val="1400"/>
              <a:buChar char="–"/>
            </a:pPr>
            <a:r>
              <a:rPr lang="en-US" sz="1400"/>
              <a:t>Storage at LBNL</a:t>
            </a:r>
            <a:endParaRPr sz="1400"/>
          </a:p>
          <a:p>
            <a:pPr indent="-317500" lvl="0" marL="457200" rtl="0" algn="l">
              <a:spcBef>
                <a:spcPts val="0"/>
              </a:spcBef>
              <a:spcAft>
                <a:spcPts val="0"/>
              </a:spcAft>
              <a:buSzPts val="1400"/>
              <a:buChar char="•"/>
            </a:pPr>
            <a:r>
              <a:rPr lang="en-US" sz="1400"/>
              <a:t>Carbon composite structure (3.2.3.2), depend on LANL/MIT mechanical design</a:t>
            </a:r>
            <a:endParaRPr sz="1400"/>
          </a:p>
          <a:p>
            <a:pPr indent="-317500" lvl="1" marL="914400" rtl="0" algn="l">
              <a:spcBef>
                <a:spcPts val="0"/>
              </a:spcBef>
              <a:spcAft>
                <a:spcPts val="0"/>
              </a:spcAft>
              <a:buSzPts val="1400"/>
              <a:buChar char="–"/>
            </a:pPr>
            <a:r>
              <a:rPr lang="en-US" sz="1400"/>
              <a:t>Manufacture End Wheels, CYSS Cylindrical Structure, Service Barrel</a:t>
            </a:r>
            <a:endParaRPr sz="1400"/>
          </a:p>
          <a:p>
            <a:pPr indent="-317500" lvl="2" marL="1371600" rtl="0" algn="l">
              <a:spcBef>
                <a:spcPts val="0"/>
              </a:spcBef>
              <a:spcAft>
                <a:spcPts val="0"/>
              </a:spcAft>
              <a:buSzPts val="1400"/>
              <a:buChar char="•"/>
            </a:pPr>
            <a:r>
              <a:rPr lang="en-US" sz="1400"/>
              <a:t>Design and manufacture required tooling for carbon composite manufacturing</a:t>
            </a:r>
            <a:endParaRPr sz="1400"/>
          </a:p>
          <a:p>
            <a:pPr indent="-317500" lvl="0" marL="457200" rtl="0" algn="l">
              <a:spcBef>
                <a:spcPts val="0"/>
              </a:spcBef>
              <a:spcAft>
                <a:spcPts val="0"/>
              </a:spcAft>
              <a:buSzPts val="1400"/>
              <a:buChar char="•"/>
            </a:pPr>
            <a:r>
              <a:rPr lang="en-US" sz="1400"/>
              <a:t>Barrel assembly (3.2.3.3)</a:t>
            </a:r>
            <a:r>
              <a:rPr lang="en-US" sz="1400"/>
              <a:t>, depend on MIT assembly and metrology tooling </a:t>
            </a:r>
            <a:endParaRPr sz="1400"/>
          </a:p>
          <a:p>
            <a:pPr indent="-317500" lvl="1" marL="914400" rtl="0" algn="l">
              <a:spcBef>
                <a:spcPts val="0"/>
              </a:spcBef>
              <a:spcAft>
                <a:spcPts val="0"/>
              </a:spcAft>
              <a:buSzPts val="1400"/>
              <a:buChar char="–"/>
            </a:pPr>
            <a:r>
              <a:rPr lang="en-US" sz="1400"/>
              <a:t>Assemble layers and two Half-Barrels</a:t>
            </a:r>
            <a:endParaRPr sz="1400"/>
          </a:p>
          <a:p>
            <a:pPr indent="-317500" lvl="1" marL="914400" rtl="0" algn="l">
              <a:spcBef>
                <a:spcPts val="0"/>
              </a:spcBef>
              <a:spcAft>
                <a:spcPts val="0"/>
              </a:spcAft>
              <a:buSzPts val="1400"/>
              <a:buChar char="–"/>
            </a:pPr>
            <a:r>
              <a:rPr lang="en-US" sz="1400"/>
              <a:t>Test and qualification (both at LBNL and after shipping to BNL)</a:t>
            </a:r>
            <a:endParaRPr sz="1400"/>
          </a:p>
          <a:p>
            <a:pPr indent="-317500" lvl="1" marL="914400" rtl="0" algn="l">
              <a:spcBef>
                <a:spcPts val="0"/>
              </a:spcBef>
              <a:spcAft>
                <a:spcPts val="0"/>
              </a:spcAft>
              <a:buSzPts val="1400"/>
              <a:buChar char="–"/>
            </a:pPr>
            <a:r>
              <a:rPr lang="en-US" sz="1400"/>
              <a:t>Metrology</a:t>
            </a:r>
            <a:endParaRPr sz="1400"/>
          </a:p>
          <a:p>
            <a:pPr indent="-317500" lvl="1" marL="914400" rtl="0" algn="l">
              <a:spcBef>
                <a:spcPts val="0"/>
              </a:spcBef>
              <a:spcAft>
                <a:spcPts val="0"/>
              </a:spcAft>
              <a:buSzPts val="1400"/>
              <a:buChar char="–"/>
            </a:pPr>
            <a:r>
              <a:rPr lang="en-US" sz="1400"/>
              <a:t>Transportation to </a:t>
            </a:r>
            <a:r>
              <a:rPr lang="en-US" sz="1400"/>
              <a:t>BNL</a:t>
            </a:r>
            <a:endParaRPr sz="1400"/>
          </a:p>
          <a:p>
            <a:pPr indent="-317500" lvl="0" marL="457200" rtl="0" algn="l">
              <a:spcBef>
                <a:spcPts val="0"/>
              </a:spcBef>
              <a:spcAft>
                <a:spcPts val="0"/>
              </a:spcAft>
              <a:buSzPts val="1400"/>
              <a:buChar char="•"/>
            </a:pPr>
            <a:r>
              <a:rPr lang="en-US" sz="1400"/>
              <a:t>MAPS power system (3.2.2.4)</a:t>
            </a:r>
            <a:endParaRPr sz="1400"/>
          </a:p>
          <a:p>
            <a:pPr indent="-317500" lvl="1" marL="914400" rtl="0" algn="l">
              <a:spcBef>
                <a:spcPts val="0"/>
              </a:spcBef>
              <a:spcAft>
                <a:spcPts val="0"/>
              </a:spcAft>
              <a:buSzPts val="1400"/>
              <a:buChar char="–"/>
            </a:pPr>
            <a:r>
              <a:rPr lang="en-US" sz="1400"/>
              <a:t>Power boards</a:t>
            </a:r>
            <a:endParaRPr sz="1400"/>
          </a:p>
          <a:p>
            <a:pPr indent="-317500" lvl="2" marL="1371600" rtl="0" algn="l">
              <a:spcBef>
                <a:spcPts val="0"/>
              </a:spcBef>
              <a:spcAft>
                <a:spcPts val="0"/>
              </a:spcAft>
              <a:buSzPts val="1400"/>
              <a:buChar char="•"/>
            </a:pPr>
            <a:r>
              <a:rPr lang="en-US" sz="1400"/>
              <a:t>Manufacture, assemble, test power boards for MVTX</a:t>
            </a:r>
            <a:endParaRPr sz="1400"/>
          </a:p>
          <a:p>
            <a:pPr indent="-317500" lvl="1" marL="914400" rtl="0" algn="l">
              <a:spcBef>
                <a:spcPts val="0"/>
              </a:spcBef>
              <a:spcAft>
                <a:spcPts val="0"/>
              </a:spcAft>
              <a:buSzPts val="1400"/>
              <a:buChar char="–"/>
            </a:pPr>
            <a:r>
              <a:rPr lang="en-US" sz="1400"/>
              <a:t>Power supplies</a:t>
            </a:r>
            <a:endParaRPr sz="1400"/>
          </a:p>
          <a:p>
            <a:pPr indent="-317500" lvl="2" marL="1371600" rtl="0" algn="l">
              <a:spcBef>
                <a:spcPts val="0"/>
              </a:spcBef>
              <a:spcAft>
                <a:spcPts val="0"/>
              </a:spcAft>
              <a:buSzPts val="1400"/>
              <a:buChar char="•"/>
            </a:pPr>
            <a:r>
              <a:rPr lang="en-US" sz="1400"/>
              <a:t>Procure and test COTS power supplies (from CAEN)</a:t>
            </a:r>
            <a:endParaRPr sz="1400"/>
          </a:p>
          <a:p>
            <a:pPr indent="-317500" lvl="1" marL="914400" rtl="0" algn="l">
              <a:spcBef>
                <a:spcPts val="0"/>
              </a:spcBef>
              <a:spcAft>
                <a:spcPts val="0"/>
              </a:spcAft>
              <a:buSzPts val="1400"/>
              <a:buChar char="–"/>
            </a:pPr>
            <a:r>
              <a:rPr lang="en-US" sz="1400"/>
              <a:t>Integrate power system</a:t>
            </a:r>
            <a:endParaRPr sz="1400"/>
          </a:p>
          <a:p>
            <a:pPr indent="-317500" lvl="2" marL="1371600" rtl="0" algn="l">
              <a:spcBef>
                <a:spcPts val="0"/>
              </a:spcBef>
              <a:spcAft>
                <a:spcPts val="0"/>
              </a:spcAft>
              <a:buSzPts val="1400"/>
              <a:buChar char="•"/>
            </a:pPr>
            <a:r>
              <a:rPr lang="en-US" sz="1400"/>
              <a:t>Assemble into rack, cabling, test </a:t>
            </a:r>
            <a:r>
              <a:rPr lang="en-US" sz="1400"/>
              <a:t>(both at LBNL and after shipping to BNL)</a:t>
            </a:r>
            <a:endParaRPr sz="1400"/>
          </a:p>
          <a:p>
            <a:pPr indent="-317500" lvl="0" marL="457200" rtl="0" algn="l">
              <a:spcBef>
                <a:spcPts val="0"/>
              </a:spcBef>
              <a:spcAft>
                <a:spcPts val="0"/>
              </a:spcAft>
              <a:buSzPts val="1400"/>
              <a:buChar char="•"/>
            </a:pPr>
            <a:r>
              <a:rPr lang="en-US" sz="1400"/>
              <a:t>Detector commissioning — shared responsibility</a:t>
            </a:r>
            <a:endParaRPr sz="1400"/>
          </a:p>
        </p:txBody>
      </p:sp>
      <p:sp>
        <p:nvSpPr>
          <p:cNvPr id="235" name="Google Shape;235;p35"/>
          <p:cNvSpPr txBox="1"/>
          <p:nvPr>
            <p:ph idx="12" type="sldNum"/>
          </p:nvPr>
        </p:nvSpPr>
        <p:spPr>
          <a:xfrm>
            <a:off x="8609805" y="4869657"/>
            <a:ext cx="5343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36"/>
          <p:cNvSpPr txBox="1"/>
          <p:nvPr>
            <p:ph type="title"/>
          </p:nvPr>
        </p:nvSpPr>
        <p:spPr>
          <a:xfrm>
            <a:off x="152400" y="25005"/>
            <a:ext cx="8534400" cy="565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L3 Collaborators (dependencies)</a:t>
            </a:r>
            <a:endParaRPr/>
          </a:p>
        </p:txBody>
      </p:sp>
      <p:sp>
        <p:nvSpPr>
          <p:cNvPr id="242" name="Google Shape;242;p36"/>
          <p:cNvSpPr txBox="1"/>
          <p:nvPr>
            <p:ph idx="1" type="body"/>
          </p:nvPr>
        </p:nvSpPr>
        <p:spPr>
          <a:xfrm>
            <a:off x="457200" y="937850"/>
            <a:ext cx="8229600" cy="3985800"/>
          </a:xfrm>
          <a:prstGeom prst="rect">
            <a:avLst/>
          </a:prstGeom>
        </p:spPr>
        <p:txBody>
          <a:bodyPr anchorCtr="0" anchor="t" bIns="45700" lIns="91425" spcFirstLastPara="1" rIns="91425" wrap="square" tIns="45700">
            <a:noAutofit/>
          </a:bodyPr>
          <a:lstStyle/>
          <a:p>
            <a:pPr indent="-381000" lvl="0" marL="457200" rtl="0" algn="l">
              <a:spcBef>
                <a:spcPts val="360"/>
              </a:spcBef>
              <a:spcAft>
                <a:spcPts val="0"/>
              </a:spcAft>
              <a:buSzPts val="2400"/>
              <a:buChar char="•"/>
            </a:pPr>
            <a:r>
              <a:rPr lang="en-US"/>
              <a:t>Carbon composite structure (3.2.3.2)</a:t>
            </a:r>
            <a:endParaRPr/>
          </a:p>
          <a:p>
            <a:pPr indent="-342900" lvl="1" marL="914400" rtl="0" algn="l">
              <a:spcBef>
                <a:spcPts val="0"/>
              </a:spcBef>
              <a:spcAft>
                <a:spcPts val="0"/>
              </a:spcAft>
              <a:buSzPts val="1800"/>
              <a:buChar char="–"/>
            </a:pPr>
            <a:r>
              <a:rPr lang="en-US" sz="1800"/>
              <a:t>Depend on LANL/MIT to finalize the mechanical design of the final detector</a:t>
            </a:r>
            <a:endParaRPr sz="1800"/>
          </a:p>
          <a:p>
            <a:pPr indent="-342900" lvl="2" marL="1371600" rtl="0" algn="l">
              <a:spcBef>
                <a:spcPts val="0"/>
              </a:spcBef>
              <a:spcAft>
                <a:spcPts val="0"/>
              </a:spcAft>
              <a:buSzPts val="1800"/>
              <a:buChar char="•"/>
            </a:pPr>
            <a:r>
              <a:rPr lang="en-US"/>
              <a:t>LBNL feeds back to ensure manufacturability.  Subject to LBNL review/approval</a:t>
            </a:r>
            <a:endParaRPr/>
          </a:p>
          <a:p>
            <a:pPr indent="-342900" lvl="2" marL="1371600" rtl="0" algn="l">
              <a:spcBef>
                <a:spcPts val="0"/>
              </a:spcBef>
              <a:spcAft>
                <a:spcPts val="0"/>
              </a:spcAft>
              <a:buSzPts val="1800"/>
              <a:buChar char="•"/>
            </a:pPr>
            <a:r>
              <a:rPr lang="en-US" sz="1800"/>
              <a:t>LBNL fabricate the carbon composite structure</a:t>
            </a:r>
            <a:endParaRPr sz="1800"/>
          </a:p>
          <a:p>
            <a:pPr indent="-342900" lvl="2" marL="1371600" rtl="0" algn="l">
              <a:spcBef>
                <a:spcPts val="0"/>
              </a:spcBef>
              <a:spcAft>
                <a:spcPts val="0"/>
              </a:spcAft>
              <a:buSzPts val="1800"/>
              <a:buChar char="•"/>
            </a:pPr>
            <a:r>
              <a:rPr lang="en-US" sz="1800"/>
              <a:t>LBNL </a:t>
            </a:r>
            <a:r>
              <a:rPr lang="en-US" sz="1800"/>
              <a:t>design and </a:t>
            </a:r>
            <a:r>
              <a:rPr lang="en-US" sz="1800"/>
              <a:t>manufacture required tooling for carbon composite manufacturing</a:t>
            </a:r>
            <a:endParaRPr sz="1800"/>
          </a:p>
          <a:p>
            <a:pPr indent="0" lvl="0" marL="0" rtl="0" algn="l">
              <a:spcBef>
                <a:spcPts val="360"/>
              </a:spcBef>
              <a:spcAft>
                <a:spcPts val="0"/>
              </a:spcAft>
              <a:buNone/>
            </a:pPr>
            <a:r>
              <a:t/>
            </a:r>
            <a:endParaRPr/>
          </a:p>
          <a:p>
            <a:pPr indent="-381000" lvl="0" marL="457200" rtl="0" algn="l">
              <a:spcBef>
                <a:spcPts val="360"/>
              </a:spcBef>
              <a:spcAft>
                <a:spcPts val="0"/>
              </a:spcAft>
              <a:buSzPts val="2400"/>
              <a:buChar char="•"/>
            </a:pPr>
            <a:r>
              <a:rPr lang="en-US"/>
              <a:t>Barrel assembly (3.2.3.3)</a:t>
            </a:r>
            <a:endParaRPr/>
          </a:p>
          <a:p>
            <a:pPr indent="-342900" lvl="1" marL="914400" rtl="0" algn="l">
              <a:spcBef>
                <a:spcPts val="0"/>
              </a:spcBef>
              <a:spcAft>
                <a:spcPts val="0"/>
              </a:spcAft>
              <a:buSzPts val="1800"/>
              <a:buChar char="–"/>
            </a:pPr>
            <a:r>
              <a:rPr lang="en-US" sz="1800"/>
              <a:t>Depend on MIT to complete the design and fabrication of assembly and metrology tooling</a:t>
            </a:r>
            <a:endParaRPr sz="1800"/>
          </a:p>
          <a:p>
            <a:pPr indent="-342900" lvl="1" marL="914400" rtl="0" algn="l">
              <a:spcBef>
                <a:spcPts val="0"/>
              </a:spcBef>
              <a:spcAft>
                <a:spcPts val="0"/>
              </a:spcAft>
              <a:buSzPts val="1800"/>
              <a:buChar char="–"/>
            </a:pPr>
            <a:r>
              <a:rPr lang="en-US" sz="1800"/>
              <a:t>Assembly procedure and tooling subject to LBNL review/approval </a:t>
            </a:r>
            <a:endParaRPr sz="1800"/>
          </a:p>
        </p:txBody>
      </p:sp>
      <p:sp>
        <p:nvSpPr>
          <p:cNvPr id="243" name="Google Shape;243;p36"/>
          <p:cNvSpPr txBox="1"/>
          <p:nvPr>
            <p:ph idx="12" type="sldNum"/>
          </p:nvPr>
        </p:nvSpPr>
        <p:spPr>
          <a:xfrm>
            <a:off x="8609805" y="4869657"/>
            <a:ext cx="5343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7"/>
          <p:cNvSpPr txBox="1"/>
          <p:nvPr>
            <p:ph type="title"/>
          </p:nvPr>
        </p:nvSpPr>
        <p:spPr>
          <a:xfrm>
            <a:off x="152400" y="25005"/>
            <a:ext cx="8534400" cy="565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Schedule Drivers</a:t>
            </a:r>
            <a:endParaRPr/>
          </a:p>
        </p:txBody>
      </p:sp>
      <p:sp>
        <p:nvSpPr>
          <p:cNvPr id="250" name="Google Shape;250;p37"/>
          <p:cNvSpPr txBox="1"/>
          <p:nvPr>
            <p:ph idx="1" type="body"/>
          </p:nvPr>
        </p:nvSpPr>
        <p:spPr>
          <a:xfrm>
            <a:off x="457200" y="937850"/>
            <a:ext cx="8229600" cy="3985800"/>
          </a:xfrm>
          <a:prstGeom prst="rect">
            <a:avLst/>
          </a:prstGeom>
        </p:spPr>
        <p:txBody>
          <a:bodyPr anchorCtr="0" anchor="t" bIns="45700" lIns="91425" spcFirstLastPara="1" rIns="91425" wrap="square" tIns="45700">
            <a:noAutofit/>
          </a:bodyPr>
          <a:lstStyle/>
          <a:p>
            <a:pPr indent="-381000" lvl="0" marL="457200" rtl="0" algn="l">
              <a:spcBef>
                <a:spcPts val="360"/>
              </a:spcBef>
              <a:spcAft>
                <a:spcPts val="0"/>
              </a:spcAft>
              <a:buSzPts val="2400"/>
              <a:buChar char="•"/>
            </a:pPr>
            <a:r>
              <a:rPr lang="en-US"/>
              <a:t>Staves (3.2.3.1)</a:t>
            </a:r>
            <a:endParaRPr/>
          </a:p>
          <a:p>
            <a:pPr indent="-355600" lvl="1" marL="914400" rtl="0" algn="l">
              <a:spcBef>
                <a:spcPts val="0"/>
              </a:spcBef>
              <a:spcAft>
                <a:spcPts val="0"/>
              </a:spcAft>
              <a:buSzPts val="2000"/>
              <a:buChar char="–"/>
            </a:pPr>
            <a:r>
              <a:rPr lang="en-US"/>
              <a:t>CERN stave production</a:t>
            </a:r>
            <a:endParaRPr/>
          </a:p>
          <a:p>
            <a:pPr indent="-355600" lvl="1" marL="914400" rtl="0" algn="l">
              <a:spcBef>
                <a:spcPts val="0"/>
              </a:spcBef>
              <a:spcAft>
                <a:spcPts val="0"/>
              </a:spcAft>
              <a:buSzPts val="2000"/>
              <a:buChar char="–"/>
            </a:pPr>
            <a:r>
              <a:rPr lang="en-US">
                <a:solidFill>
                  <a:srgbClr val="FF0000"/>
                </a:solidFill>
              </a:rPr>
              <a:t>Funding</a:t>
            </a:r>
            <a:r>
              <a:rPr lang="en-US"/>
              <a:t> to start test/storage preparation (3 months lead time)</a:t>
            </a:r>
            <a:endParaRPr/>
          </a:p>
          <a:p>
            <a:pPr indent="-381000" lvl="0" marL="457200" rtl="0" algn="l">
              <a:spcBef>
                <a:spcPts val="0"/>
              </a:spcBef>
              <a:spcAft>
                <a:spcPts val="0"/>
              </a:spcAft>
              <a:buSzPts val="2400"/>
              <a:buChar char="•"/>
            </a:pPr>
            <a:r>
              <a:rPr lang="en-US"/>
              <a:t>Carbon composite structure (3.2.3.2)</a:t>
            </a:r>
            <a:endParaRPr/>
          </a:p>
          <a:p>
            <a:pPr indent="-355600" lvl="1" marL="914400" rtl="0" algn="l">
              <a:spcBef>
                <a:spcPts val="0"/>
              </a:spcBef>
              <a:spcAft>
                <a:spcPts val="0"/>
              </a:spcAft>
              <a:buSzPts val="2000"/>
              <a:buChar char="–"/>
            </a:pPr>
            <a:r>
              <a:rPr lang="en-US"/>
              <a:t>Completion of MVTX detector design</a:t>
            </a:r>
            <a:endParaRPr/>
          </a:p>
          <a:p>
            <a:pPr indent="-381000" lvl="0" marL="457200" rtl="0" algn="l">
              <a:spcBef>
                <a:spcPts val="0"/>
              </a:spcBef>
              <a:spcAft>
                <a:spcPts val="0"/>
              </a:spcAft>
              <a:buSzPts val="2400"/>
              <a:buChar char="•"/>
            </a:pPr>
            <a:r>
              <a:rPr lang="en-US"/>
              <a:t>Barrel assembly (3.2.3.3)</a:t>
            </a:r>
            <a:endParaRPr/>
          </a:p>
          <a:p>
            <a:pPr indent="-355600" lvl="1" marL="914400" rtl="0" algn="l">
              <a:spcBef>
                <a:spcPts val="0"/>
              </a:spcBef>
              <a:spcAft>
                <a:spcPts val="0"/>
              </a:spcAft>
              <a:buSzPts val="2000"/>
              <a:buChar char="–"/>
            </a:pPr>
            <a:r>
              <a:rPr lang="en-US"/>
              <a:t>Completion of carbon composite structure (1st set of end-wheels)</a:t>
            </a:r>
            <a:endParaRPr/>
          </a:p>
          <a:p>
            <a:pPr indent="-355600" lvl="1" marL="914400" rtl="0" algn="l">
              <a:spcBef>
                <a:spcPts val="0"/>
              </a:spcBef>
              <a:spcAft>
                <a:spcPts val="0"/>
              </a:spcAft>
              <a:buSzPts val="2000"/>
              <a:buChar char="–"/>
            </a:pPr>
            <a:r>
              <a:rPr lang="en-US"/>
              <a:t>Assembly and metrology tooling (MIT)</a:t>
            </a:r>
            <a:endParaRPr/>
          </a:p>
          <a:p>
            <a:pPr indent="-381000" lvl="0" marL="457200" rtl="0" algn="l">
              <a:spcBef>
                <a:spcPts val="0"/>
              </a:spcBef>
              <a:spcAft>
                <a:spcPts val="0"/>
              </a:spcAft>
              <a:buSzPts val="2400"/>
              <a:buChar char="•"/>
            </a:pPr>
            <a:r>
              <a:rPr lang="en-US"/>
              <a:t>MAPS power system (3.2.2.4)</a:t>
            </a:r>
            <a:endParaRPr/>
          </a:p>
          <a:p>
            <a:pPr indent="-355600" lvl="1" marL="914400" rtl="0" algn="l">
              <a:spcBef>
                <a:spcPts val="0"/>
              </a:spcBef>
              <a:spcAft>
                <a:spcPts val="0"/>
              </a:spcAft>
              <a:buSzPts val="2000"/>
              <a:buChar char="–"/>
            </a:pPr>
            <a:r>
              <a:rPr lang="en-US"/>
              <a:t>PCBA manufacturer’s speed</a:t>
            </a:r>
            <a:endParaRPr/>
          </a:p>
          <a:p>
            <a:pPr indent="-355600" lvl="1" marL="914400" rtl="0" algn="l">
              <a:spcBef>
                <a:spcPts val="0"/>
              </a:spcBef>
              <a:spcAft>
                <a:spcPts val="0"/>
              </a:spcAft>
              <a:buSzPts val="2000"/>
              <a:buChar char="–"/>
            </a:pPr>
            <a:r>
              <a:rPr lang="en-US"/>
              <a:t>CAEN lead time</a:t>
            </a:r>
            <a:endParaRPr/>
          </a:p>
        </p:txBody>
      </p:sp>
      <p:sp>
        <p:nvSpPr>
          <p:cNvPr id="251" name="Google Shape;251;p37"/>
          <p:cNvSpPr txBox="1"/>
          <p:nvPr>
            <p:ph idx="12" type="sldNum"/>
          </p:nvPr>
        </p:nvSpPr>
        <p:spPr>
          <a:xfrm>
            <a:off x="8609805" y="4869657"/>
            <a:ext cx="5343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2" name="Google Shape;252;p37"/>
          <p:cNvSpPr txBox="1"/>
          <p:nvPr/>
        </p:nvSpPr>
        <p:spPr>
          <a:xfrm>
            <a:off x="5223750" y="4289900"/>
            <a:ext cx="3056700" cy="4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libri"/>
                <a:ea typeface="Calibri"/>
                <a:cs typeface="Calibri"/>
                <a:sym typeface="Calibri"/>
              </a:rPr>
              <a:t>And funding in general</a:t>
            </a:r>
            <a:endParaRPr sz="24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8"/>
          <p:cNvSpPr txBox="1"/>
          <p:nvPr>
            <p:ph type="title"/>
          </p:nvPr>
        </p:nvSpPr>
        <p:spPr>
          <a:xfrm>
            <a:off x="152400" y="25005"/>
            <a:ext cx="8534400" cy="565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Cost</a:t>
            </a:r>
            <a:r>
              <a:rPr lang="en-US"/>
              <a:t> Drivers</a:t>
            </a:r>
            <a:endParaRPr/>
          </a:p>
        </p:txBody>
      </p:sp>
      <p:sp>
        <p:nvSpPr>
          <p:cNvPr id="259" name="Google Shape;259;p38"/>
          <p:cNvSpPr txBox="1"/>
          <p:nvPr>
            <p:ph idx="1" type="body"/>
          </p:nvPr>
        </p:nvSpPr>
        <p:spPr>
          <a:xfrm>
            <a:off x="457200" y="590500"/>
            <a:ext cx="8229600" cy="4333200"/>
          </a:xfrm>
          <a:prstGeom prst="rect">
            <a:avLst/>
          </a:prstGeom>
        </p:spPr>
        <p:txBody>
          <a:bodyPr anchorCtr="0" anchor="t" bIns="45700" lIns="91425" spcFirstLastPara="1" rIns="91425" wrap="square" tIns="45700">
            <a:noAutofit/>
          </a:bodyPr>
          <a:lstStyle/>
          <a:p>
            <a:pPr indent="-342900" lvl="0" marL="457200" rtl="0" algn="l">
              <a:spcBef>
                <a:spcPts val="360"/>
              </a:spcBef>
              <a:spcAft>
                <a:spcPts val="0"/>
              </a:spcAft>
              <a:buSzPts val="1800"/>
              <a:buChar char="•"/>
            </a:pPr>
            <a:r>
              <a:rPr lang="en-US" sz="1800"/>
              <a:t>Staves (3.2.3.1)</a:t>
            </a:r>
            <a:endParaRPr sz="1800"/>
          </a:p>
          <a:p>
            <a:pPr indent="-342900" lvl="1" marL="914400" rtl="0" algn="l">
              <a:spcBef>
                <a:spcPts val="0"/>
              </a:spcBef>
              <a:spcAft>
                <a:spcPts val="0"/>
              </a:spcAft>
              <a:buSzPts val="1800"/>
              <a:buChar char="–"/>
            </a:pPr>
            <a:r>
              <a:rPr lang="en-US" sz="1800"/>
              <a:t>Airfare</a:t>
            </a:r>
            <a:endParaRPr sz="1800"/>
          </a:p>
          <a:p>
            <a:pPr indent="-342900" lvl="1" marL="914400" rtl="0" algn="l">
              <a:spcBef>
                <a:spcPts val="0"/>
              </a:spcBef>
              <a:spcAft>
                <a:spcPts val="0"/>
              </a:spcAft>
              <a:buSzPts val="1800"/>
              <a:buChar char="–"/>
            </a:pPr>
            <a:r>
              <a:rPr lang="en-US" sz="1800"/>
              <a:t>Transportation/storage design and manufacturing cost</a:t>
            </a:r>
            <a:endParaRPr sz="1800"/>
          </a:p>
          <a:p>
            <a:pPr indent="-342900" lvl="1" marL="914400" rtl="0" algn="l">
              <a:spcBef>
                <a:spcPts val="0"/>
              </a:spcBef>
              <a:spcAft>
                <a:spcPts val="0"/>
              </a:spcAft>
              <a:buSzPts val="1800"/>
              <a:buChar char="–"/>
            </a:pPr>
            <a:r>
              <a:rPr lang="en-US" sz="1800"/>
              <a:t>Test system</a:t>
            </a:r>
            <a:endParaRPr sz="1800"/>
          </a:p>
          <a:p>
            <a:pPr indent="-342900" lvl="0" marL="457200" rtl="0" algn="l">
              <a:spcBef>
                <a:spcPts val="0"/>
              </a:spcBef>
              <a:spcAft>
                <a:spcPts val="0"/>
              </a:spcAft>
              <a:buSzPts val="1800"/>
              <a:buChar char="•"/>
            </a:pPr>
            <a:r>
              <a:rPr lang="en-US" sz="1800"/>
              <a:t>Carbon composite structure (3.2.3.2)</a:t>
            </a:r>
            <a:endParaRPr sz="1800"/>
          </a:p>
          <a:p>
            <a:pPr indent="-342900" lvl="1" marL="914400" rtl="0" algn="l">
              <a:spcBef>
                <a:spcPts val="0"/>
              </a:spcBef>
              <a:spcAft>
                <a:spcPts val="0"/>
              </a:spcAft>
              <a:buSzPts val="1800"/>
              <a:buChar char="–"/>
            </a:pPr>
            <a:r>
              <a:rPr lang="en-US" sz="1800"/>
              <a:t>MVTX detector design</a:t>
            </a:r>
            <a:endParaRPr sz="1800"/>
          </a:p>
          <a:p>
            <a:pPr indent="-342900" lvl="2" marL="1371600" rtl="0" algn="l">
              <a:spcBef>
                <a:spcPts val="0"/>
              </a:spcBef>
              <a:spcAft>
                <a:spcPts val="0"/>
              </a:spcAft>
              <a:buSzPts val="1800"/>
              <a:buChar char="•"/>
            </a:pPr>
            <a:r>
              <a:rPr lang="en-US"/>
              <a:t>Impacts significantly the manufacturability, cost, tooling etc.</a:t>
            </a:r>
            <a:endParaRPr/>
          </a:p>
          <a:p>
            <a:pPr indent="-355600" lvl="1" marL="914400" rtl="0" algn="l">
              <a:spcBef>
                <a:spcPts val="0"/>
              </a:spcBef>
              <a:spcAft>
                <a:spcPts val="0"/>
              </a:spcAft>
              <a:buSzPts val="2000"/>
              <a:buChar char="–"/>
            </a:pPr>
            <a:r>
              <a:rPr lang="en-US"/>
              <a:t>Materials and machining</a:t>
            </a:r>
            <a:endParaRPr/>
          </a:p>
          <a:p>
            <a:pPr indent="-355600" lvl="1" marL="914400" rtl="0" algn="l">
              <a:spcBef>
                <a:spcPts val="0"/>
              </a:spcBef>
              <a:spcAft>
                <a:spcPts val="0"/>
              </a:spcAft>
              <a:buSzPts val="2000"/>
              <a:buChar char="–"/>
            </a:pPr>
            <a:r>
              <a:rPr lang="en-US"/>
              <a:t>Engineering and technician time</a:t>
            </a:r>
            <a:endParaRPr/>
          </a:p>
          <a:p>
            <a:pPr indent="-342900" lvl="0" marL="457200" rtl="0" algn="l">
              <a:spcBef>
                <a:spcPts val="0"/>
              </a:spcBef>
              <a:spcAft>
                <a:spcPts val="0"/>
              </a:spcAft>
              <a:buSzPts val="1800"/>
              <a:buChar char="•"/>
            </a:pPr>
            <a:r>
              <a:rPr lang="en-US" sz="1800"/>
              <a:t>Barrel assembly (3.2.3.3)</a:t>
            </a:r>
            <a:endParaRPr sz="1800"/>
          </a:p>
          <a:p>
            <a:pPr indent="-342900" lvl="1" marL="914400" rtl="0" algn="l">
              <a:spcBef>
                <a:spcPts val="0"/>
              </a:spcBef>
              <a:spcAft>
                <a:spcPts val="0"/>
              </a:spcAft>
              <a:buSzPts val="1800"/>
              <a:buChar char="–"/>
            </a:pPr>
            <a:r>
              <a:rPr lang="en-US" sz="1800"/>
              <a:t>Technician time</a:t>
            </a:r>
            <a:endParaRPr sz="1800"/>
          </a:p>
          <a:p>
            <a:pPr indent="-342900" lvl="0" marL="457200" rtl="0" algn="l">
              <a:spcBef>
                <a:spcPts val="0"/>
              </a:spcBef>
              <a:spcAft>
                <a:spcPts val="0"/>
              </a:spcAft>
              <a:buSzPts val="1800"/>
              <a:buChar char="•"/>
            </a:pPr>
            <a:r>
              <a:rPr lang="en-US" sz="1800"/>
              <a:t>MAPS power system (3.2.2.4)</a:t>
            </a:r>
            <a:endParaRPr sz="1800"/>
          </a:p>
          <a:p>
            <a:pPr indent="-342900" lvl="1" marL="914400" rtl="0" algn="l">
              <a:spcBef>
                <a:spcPts val="0"/>
              </a:spcBef>
              <a:spcAft>
                <a:spcPts val="0"/>
              </a:spcAft>
              <a:buSzPts val="1800"/>
              <a:buChar char="–"/>
            </a:pPr>
            <a:r>
              <a:rPr lang="en-US" sz="1800"/>
              <a:t>PCBA manufacturing cost</a:t>
            </a:r>
            <a:endParaRPr sz="1800"/>
          </a:p>
          <a:p>
            <a:pPr indent="-342900" lvl="1" marL="914400" rtl="0" algn="l">
              <a:spcBef>
                <a:spcPts val="0"/>
              </a:spcBef>
              <a:spcAft>
                <a:spcPts val="0"/>
              </a:spcAft>
              <a:buSzPts val="1800"/>
              <a:buChar char="–"/>
            </a:pPr>
            <a:r>
              <a:rPr lang="en-US" sz="1800"/>
              <a:t>CAEN price tag</a:t>
            </a:r>
            <a:endParaRPr sz="1800"/>
          </a:p>
          <a:p>
            <a:pPr indent="-342900" lvl="1" marL="914400" rtl="0" algn="l">
              <a:spcBef>
                <a:spcPts val="0"/>
              </a:spcBef>
              <a:spcAft>
                <a:spcPts val="0"/>
              </a:spcAft>
              <a:buSzPts val="1800"/>
              <a:buChar char="–"/>
            </a:pPr>
            <a:r>
              <a:rPr lang="en-US" sz="1800"/>
              <a:t>Technician time</a:t>
            </a:r>
            <a:endParaRPr sz="1800"/>
          </a:p>
        </p:txBody>
      </p:sp>
      <p:sp>
        <p:nvSpPr>
          <p:cNvPr id="260" name="Google Shape;260;p38"/>
          <p:cNvSpPr txBox="1"/>
          <p:nvPr>
            <p:ph idx="12" type="sldNum"/>
          </p:nvPr>
        </p:nvSpPr>
        <p:spPr>
          <a:xfrm>
            <a:off x="8609805" y="4869657"/>
            <a:ext cx="5343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39"/>
          <p:cNvSpPr txBox="1"/>
          <p:nvPr>
            <p:ph type="title"/>
          </p:nvPr>
        </p:nvSpPr>
        <p:spPr>
          <a:xfrm>
            <a:off x="152400" y="25005"/>
            <a:ext cx="8534400" cy="565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Status and Highlights</a:t>
            </a:r>
            <a:endParaRPr/>
          </a:p>
        </p:txBody>
      </p:sp>
      <p:sp>
        <p:nvSpPr>
          <p:cNvPr id="267" name="Google Shape;267;p39"/>
          <p:cNvSpPr txBox="1"/>
          <p:nvPr>
            <p:ph idx="1" type="body"/>
          </p:nvPr>
        </p:nvSpPr>
        <p:spPr>
          <a:xfrm>
            <a:off x="457200" y="937850"/>
            <a:ext cx="8229600" cy="3985800"/>
          </a:xfrm>
          <a:prstGeom prst="rect">
            <a:avLst/>
          </a:prstGeom>
        </p:spPr>
        <p:txBody>
          <a:bodyPr anchorCtr="0" anchor="t" bIns="45700" lIns="91425" spcFirstLastPara="1" rIns="91425" wrap="square" tIns="45700">
            <a:noAutofit/>
          </a:bodyPr>
          <a:lstStyle/>
          <a:p>
            <a:pPr indent="-381000" lvl="0" marL="457200" rtl="0" algn="l">
              <a:spcBef>
                <a:spcPts val="360"/>
              </a:spcBef>
              <a:spcAft>
                <a:spcPts val="0"/>
              </a:spcAft>
              <a:buSzPts val="2400"/>
              <a:buChar char="•"/>
            </a:pPr>
            <a:r>
              <a:rPr lang="en-US"/>
              <a:t>Staves (3.2.3.1)</a:t>
            </a:r>
            <a:endParaRPr/>
          </a:p>
          <a:p>
            <a:pPr indent="-355600" lvl="1" marL="914400" rtl="0" algn="l">
              <a:spcBef>
                <a:spcPts val="0"/>
              </a:spcBef>
              <a:spcAft>
                <a:spcPts val="0"/>
              </a:spcAft>
              <a:buSzPts val="2000"/>
              <a:buChar char="–"/>
            </a:pPr>
            <a:r>
              <a:rPr lang="en-US"/>
              <a:t>Waiting on CERN production</a:t>
            </a:r>
            <a:endParaRPr/>
          </a:p>
          <a:p>
            <a:pPr indent="-355600" lvl="1" marL="914400" rtl="0" algn="l">
              <a:spcBef>
                <a:spcPts val="0"/>
              </a:spcBef>
              <a:spcAft>
                <a:spcPts val="0"/>
              </a:spcAft>
              <a:buSzPts val="2000"/>
              <a:buChar char="–"/>
            </a:pPr>
            <a:r>
              <a:rPr lang="en-US"/>
              <a:t>Waiting on funding to start test/transportation/storage preparation</a:t>
            </a:r>
            <a:endParaRPr/>
          </a:p>
          <a:p>
            <a:pPr indent="-381000" lvl="0" marL="457200" rtl="0" algn="l">
              <a:spcBef>
                <a:spcPts val="0"/>
              </a:spcBef>
              <a:spcAft>
                <a:spcPts val="0"/>
              </a:spcAft>
              <a:buSzPts val="2400"/>
              <a:buChar char="•"/>
            </a:pPr>
            <a:r>
              <a:rPr lang="en-US"/>
              <a:t>Carbon composite structure (3.2.3.2)</a:t>
            </a:r>
            <a:endParaRPr/>
          </a:p>
          <a:p>
            <a:pPr indent="-355600" lvl="1" marL="914400" rtl="0" algn="l">
              <a:spcBef>
                <a:spcPts val="0"/>
              </a:spcBef>
              <a:spcAft>
                <a:spcPts val="0"/>
              </a:spcAft>
              <a:buSzPts val="2000"/>
              <a:buChar char="–"/>
            </a:pPr>
            <a:r>
              <a:rPr lang="en-US"/>
              <a:t>Waiting on MVTX detector design to complete</a:t>
            </a:r>
            <a:endParaRPr/>
          </a:p>
          <a:p>
            <a:pPr indent="-355600" lvl="1" marL="914400" rtl="0" algn="l">
              <a:spcBef>
                <a:spcPts val="0"/>
              </a:spcBef>
              <a:spcAft>
                <a:spcPts val="0"/>
              </a:spcAft>
              <a:buSzPts val="2000"/>
              <a:buChar char="–"/>
            </a:pPr>
            <a:r>
              <a:rPr lang="en-US"/>
              <a:t>Recent workshop at LBNL cleared many issues on manufacturability and cost due to the design choices.  Points to new design direction.</a:t>
            </a:r>
            <a:endParaRPr/>
          </a:p>
          <a:p>
            <a:pPr indent="-381000" lvl="0" marL="457200" rtl="0" algn="l">
              <a:spcBef>
                <a:spcPts val="0"/>
              </a:spcBef>
              <a:spcAft>
                <a:spcPts val="0"/>
              </a:spcAft>
              <a:buSzPts val="2400"/>
              <a:buChar char="•"/>
            </a:pPr>
            <a:r>
              <a:rPr lang="en-US"/>
              <a:t>Barrel assembly (3.2.3.3)</a:t>
            </a:r>
            <a:endParaRPr/>
          </a:p>
          <a:p>
            <a:pPr indent="-355600" lvl="1" marL="914400" rtl="0" algn="l">
              <a:spcBef>
                <a:spcPts val="0"/>
              </a:spcBef>
              <a:spcAft>
                <a:spcPts val="0"/>
              </a:spcAft>
              <a:buSzPts val="2000"/>
              <a:buChar char="–"/>
            </a:pPr>
            <a:r>
              <a:t/>
            </a:r>
            <a:endParaRPr/>
          </a:p>
          <a:p>
            <a:pPr indent="-381000" lvl="0" marL="457200" rtl="0" algn="l">
              <a:spcBef>
                <a:spcPts val="0"/>
              </a:spcBef>
              <a:spcAft>
                <a:spcPts val="0"/>
              </a:spcAft>
              <a:buSzPts val="2400"/>
              <a:buChar char="•"/>
            </a:pPr>
            <a:r>
              <a:rPr lang="en-US"/>
              <a:t>MAPS power system (3.2.2.4)</a:t>
            </a:r>
            <a:endParaRPr/>
          </a:p>
          <a:p>
            <a:pPr indent="-355600" lvl="1" marL="914400" rtl="0" algn="l">
              <a:spcBef>
                <a:spcPts val="0"/>
              </a:spcBef>
              <a:spcAft>
                <a:spcPts val="0"/>
              </a:spcAft>
              <a:buSzPts val="2000"/>
              <a:buChar char="–"/>
            </a:pPr>
            <a:r>
              <a:rPr lang="en-US"/>
              <a:t>ALICE ITS power boards in production.  MVTX will copy production boards.</a:t>
            </a:r>
            <a:endParaRPr/>
          </a:p>
        </p:txBody>
      </p:sp>
      <p:sp>
        <p:nvSpPr>
          <p:cNvPr id="268" name="Google Shape;268;p39"/>
          <p:cNvSpPr txBox="1"/>
          <p:nvPr>
            <p:ph idx="12" type="sldNum"/>
          </p:nvPr>
        </p:nvSpPr>
        <p:spPr>
          <a:xfrm>
            <a:off x="8609805" y="4869657"/>
            <a:ext cx="5343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40"/>
          <p:cNvSpPr txBox="1"/>
          <p:nvPr>
            <p:ph type="title"/>
          </p:nvPr>
        </p:nvSpPr>
        <p:spPr>
          <a:xfrm>
            <a:off x="152400" y="25005"/>
            <a:ext cx="8534400" cy="565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Issues</a:t>
            </a:r>
            <a:r>
              <a:rPr lang="en-US"/>
              <a:t> and Concerns</a:t>
            </a:r>
            <a:endParaRPr/>
          </a:p>
        </p:txBody>
      </p:sp>
      <p:sp>
        <p:nvSpPr>
          <p:cNvPr id="275" name="Google Shape;275;p40"/>
          <p:cNvSpPr txBox="1"/>
          <p:nvPr>
            <p:ph idx="1" type="body"/>
          </p:nvPr>
        </p:nvSpPr>
        <p:spPr>
          <a:xfrm>
            <a:off x="457200" y="937850"/>
            <a:ext cx="8229600" cy="3985800"/>
          </a:xfrm>
          <a:prstGeom prst="rect">
            <a:avLst/>
          </a:prstGeom>
        </p:spPr>
        <p:txBody>
          <a:bodyPr anchorCtr="0" anchor="t" bIns="45700" lIns="91425" spcFirstLastPara="1" rIns="91425" wrap="square" tIns="45700">
            <a:noAutofit/>
          </a:bodyPr>
          <a:lstStyle/>
          <a:p>
            <a:pPr indent="-381000" lvl="0" marL="457200" rtl="0" algn="l">
              <a:spcBef>
                <a:spcPts val="360"/>
              </a:spcBef>
              <a:spcAft>
                <a:spcPts val="0"/>
              </a:spcAft>
              <a:buSzPts val="2400"/>
              <a:buChar char="•"/>
            </a:pPr>
            <a:r>
              <a:rPr lang="en-US"/>
              <a:t>Staves (3.2.3.1)</a:t>
            </a:r>
            <a:endParaRPr/>
          </a:p>
          <a:p>
            <a:pPr indent="-355600" lvl="1" marL="914400" rtl="0" algn="l">
              <a:spcBef>
                <a:spcPts val="0"/>
              </a:spcBef>
              <a:spcAft>
                <a:spcPts val="0"/>
              </a:spcAft>
              <a:buSzPts val="2000"/>
              <a:buChar char="–"/>
            </a:pPr>
            <a:r>
              <a:rPr lang="en-US"/>
              <a:t>Funding to start test/transportation/storage preparation (3 months lead time)</a:t>
            </a:r>
            <a:endParaRPr/>
          </a:p>
          <a:p>
            <a:pPr indent="-381000" lvl="0" marL="457200" rtl="0" algn="l">
              <a:spcBef>
                <a:spcPts val="0"/>
              </a:spcBef>
              <a:spcAft>
                <a:spcPts val="0"/>
              </a:spcAft>
              <a:buSzPts val="2400"/>
              <a:buChar char="•"/>
            </a:pPr>
            <a:r>
              <a:rPr lang="en-US"/>
              <a:t>Carbon composite structure (3.2.3.2)</a:t>
            </a:r>
            <a:endParaRPr/>
          </a:p>
          <a:p>
            <a:pPr indent="-355600" lvl="1" marL="914400" rtl="0" algn="l">
              <a:spcBef>
                <a:spcPts val="0"/>
              </a:spcBef>
              <a:spcAft>
                <a:spcPts val="0"/>
              </a:spcAft>
              <a:buSzPts val="2000"/>
              <a:buChar char="–"/>
            </a:pPr>
            <a:r>
              <a:rPr lang="en-US"/>
              <a:t>The completion of MVTX detector design</a:t>
            </a:r>
            <a:endParaRPr/>
          </a:p>
          <a:p>
            <a:pPr indent="-355600" lvl="1" marL="914400" rtl="0" algn="l">
              <a:spcBef>
                <a:spcPts val="0"/>
              </a:spcBef>
              <a:spcAft>
                <a:spcPts val="0"/>
              </a:spcAft>
              <a:buSzPts val="2000"/>
              <a:buChar char="–"/>
            </a:pPr>
            <a:r>
              <a:rPr lang="en-US"/>
              <a:t>Funding to pay for LBNL engineers for consultation (ensure manufacturability)</a:t>
            </a:r>
            <a:endParaRPr/>
          </a:p>
          <a:p>
            <a:pPr indent="-381000" lvl="0" marL="457200" rtl="0" algn="l">
              <a:spcBef>
                <a:spcPts val="0"/>
              </a:spcBef>
              <a:spcAft>
                <a:spcPts val="0"/>
              </a:spcAft>
              <a:buSzPts val="2400"/>
              <a:buChar char="•"/>
            </a:pPr>
            <a:r>
              <a:rPr lang="en-US"/>
              <a:t>Barrel assembly (3.2.3.3)</a:t>
            </a:r>
            <a:endParaRPr/>
          </a:p>
          <a:p>
            <a:pPr indent="-355600" lvl="1" marL="914400" rtl="0" algn="l">
              <a:spcBef>
                <a:spcPts val="0"/>
              </a:spcBef>
              <a:spcAft>
                <a:spcPts val="0"/>
              </a:spcAft>
              <a:buSzPts val="2000"/>
              <a:buChar char="–"/>
            </a:pPr>
            <a:r>
              <a:rPr lang="en-US"/>
              <a:t>Schedule on the completion of carbon composite structure (1st set of end-wheels)</a:t>
            </a:r>
            <a:endParaRPr/>
          </a:p>
          <a:p>
            <a:pPr indent="-381000" lvl="0" marL="457200" rtl="0" algn="l">
              <a:spcBef>
                <a:spcPts val="0"/>
              </a:spcBef>
              <a:spcAft>
                <a:spcPts val="0"/>
              </a:spcAft>
              <a:buSzPts val="2400"/>
              <a:buChar char="•"/>
            </a:pPr>
            <a:r>
              <a:rPr lang="en-US"/>
              <a:t>MAPS power system (3.2.2.4)</a:t>
            </a:r>
            <a:endParaRPr/>
          </a:p>
          <a:p>
            <a:pPr indent="-355600" lvl="1" marL="914400" rtl="0" algn="l">
              <a:spcBef>
                <a:spcPts val="0"/>
              </a:spcBef>
              <a:spcAft>
                <a:spcPts val="0"/>
              </a:spcAft>
              <a:buSzPts val="2000"/>
              <a:buChar char="–"/>
            </a:pPr>
            <a:r>
              <a:rPr lang="en-US"/>
              <a:t>No immediate concerns</a:t>
            </a:r>
            <a:endParaRPr/>
          </a:p>
        </p:txBody>
      </p:sp>
      <p:sp>
        <p:nvSpPr>
          <p:cNvPr id="276" name="Google Shape;276;p40"/>
          <p:cNvSpPr txBox="1"/>
          <p:nvPr>
            <p:ph idx="12" type="sldNum"/>
          </p:nvPr>
        </p:nvSpPr>
        <p:spPr>
          <a:xfrm>
            <a:off x="8609805" y="4869657"/>
            <a:ext cx="5343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1"/>
          <p:cNvSpPr txBox="1"/>
          <p:nvPr>
            <p:ph idx="12" type="sldNum"/>
          </p:nvPr>
        </p:nvSpPr>
        <p:spPr>
          <a:xfrm>
            <a:off x="8609805" y="4869657"/>
            <a:ext cx="5343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83" name="Google Shape;283;p41"/>
          <p:cNvSpPr txBox="1"/>
          <p:nvPr/>
        </p:nvSpPr>
        <p:spPr>
          <a:xfrm>
            <a:off x="1974900" y="2571750"/>
            <a:ext cx="5194200" cy="6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latin typeface="Calibri"/>
                <a:ea typeface="Calibri"/>
                <a:cs typeface="Calibri"/>
                <a:sym typeface="Calibri"/>
              </a:rPr>
              <a:t>Back Up</a:t>
            </a:r>
            <a:endParaRPr sz="36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2"/>
          <p:cNvSpPr txBox="1"/>
          <p:nvPr>
            <p:ph type="title"/>
          </p:nvPr>
        </p:nvSpPr>
        <p:spPr>
          <a:xfrm>
            <a:off x="152400" y="25005"/>
            <a:ext cx="8534400" cy="56554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600"/>
              <a:t>Staves - General layout</a:t>
            </a:r>
            <a:endParaRPr/>
          </a:p>
        </p:txBody>
      </p:sp>
      <p:sp>
        <p:nvSpPr>
          <p:cNvPr id="289" name="Google Shape;289;p42"/>
          <p:cNvSpPr txBox="1"/>
          <p:nvPr>
            <p:ph idx="1" type="body"/>
          </p:nvPr>
        </p:nvSpPr>
        <p:spPr>
          <a:xfrm>
            <a:off x="4291830" y="1271805"/>
            <a:ext cx="3663584" cy="2533046"/>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125"/>
              <a:buChar char="•"/>
            </a:pPr>
            <a:r>
              <a:rPr b="1" lang="en-US" sz="1125"/>
              <a:t>Staves:</a:t>
            </a:r>
            <a:r>
              <a:rPr lang="en-US" sz="1125"/>
              <a:t> detector modules consisting of a Hybrid Integrated Circuit (HIC) mounted on carbon fiber mechanical support structure</a:t>
            </a:r>
            <a:endParaRPr/>
          </a:p>
          <a:p>
            <a:pPr indent="-342900" lvl="0" marL="342900" rtl="0" algn="l">
              <a:spcBef>
                <a:spcPts val="225"/>
              </a:spcBef>
              <a:spcAft>
                <a:spcPts val="0"/>
              </a:spcAft>
              <a:buClr>
                <a:schemeClr val="dk1"/>
              </a:buClr>
              <a:buSzPts val="1125"/>
              <a:buChar char="•"/>
            </a:pPr>
            <a:r>
              <a:rPr b="1" lang="en-US" sz="1125"/>
              <a:t>HIC:</a:t>
            </a:r>
            <a:r>
              <a:rPr lang="en-US" sz="1125"/>
              <a:t> a row of 9 ALPIDE sensors wire-bonded to a Flexible Printed Circuit (FPC).  Area covered by the chips: 15x271.2 mm</a:t>
            </a:r>
            <a:r>
              <a:rPr baseline="30000" lang="en-US" sz="1125"/>
              <a:t>2</a:t>
            </a:r>
            <a:r>
              <a:rPr lang="en-US" sz="1125"/>
              <a:t>, including a gap of 150 </a:t>
            </a:r>
            <a:r>
              <a:rPr lang="en-US" sz="1125">
                <a:latin typeface="Noto Sans Symbols"/>
                <a:ea typeface="Noto Sans Symbols"/>
                <a:cs typeface="Noto Sans Symbols"/>
                <a:sym typeface="Noto Sans Symbols"/>
              </a:rPr>
              <a:t>μ</a:t>
            </a:r>
            <a:r>
              <a:rPr lang="en-US" sz="1125"/>
              <a:t>m between adjacent chips.</a:t>
            </a:r>
            <a:endParaRPr/>
          </a:p>
          <a:p>
            <a:pPr indent="-342900" lvl="0" marL="342900" rtl="0" algn="l">
              <a:spcBef>
                <a:spcPts val="225"/>
              </a:spcBef>
              <a:spcAft>
                <a:spcPts val="0"/>
              </a:spcAft>
              <a:buClr>
                <a:schemeClr val="dk1"/>
              </a:buClr>
              <a:buSzPts val="1125"/>
              <a:buChar char="•"/>
            </a:pPr>
            <a:r>
              <a:rPr b="1" lang="en-US" sz="1125"/>
              <a:t>Mechanical support:</a:t>
            </a:r>
            <a:r>
              <a:rPr lang="en-US" sz="1125"/>
              <a:t> single light structure composed of a Space Frame, providing the required stiffness, and a Cold Plate, high-thermal conductivity carbon fiber sheet with embedded polyamide cooling pipes. </a:t>
            </a:r>
            <a:endParaRPr/>
          </a:p>
          <a:p>
            <a:pPr indent="-342900" lvl="0" marL="342900" rtl="0" algn="l">
              <a:spcBef>
                <a:spcPts val="225"/>
              </a:spcBef>
              <a:spcAft>
                <a:spcPts val="0"/>
              </a:spcAft>
              <a:buClr>
                <a:schemeClr val="dk1"/>
              </a:buClr>
              <a:buSzPts val="1125"/>
              <a:buChar char="•"/>
            </a:pPr>
            <a:r>
              <a:rPr b="1" lang="en-US" sz="1125"/>
              <a:t>Heat Dissipation </a:t>
            </a:r>
            <a:r>
              <a:rPr lang="en-US" sz="1125"/>
              <a:t>– The ALPIDE sensors dissipate only 40 mW/cm</a:t>
            </a:r>
            <a:r>
              <a:rPr baseline="30000" lang="en-US" sz="1125"/>
              <a:t>2</a:t>
            </a:r>
            <a:r>
              <a:rPr lang="en-US" sz="1125"/>
              <a:t>.</a:t>
            </a:r>
            <a:endParaRPr/>
          </a:p>
        </p:txBody>
      </p:sp>
      <p:sp>
        <p:nvSpPr>
          <p:cNvPr id="290" name="Google Shape;290;p42"/>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91" name="Google Shape;291;p42"/>
          <p:cNvPicPr preferRelativeResize="0"/>
          <p:nvPr/>
        </p:nvPicPr>
        <p:blipFill rotWithShape="1">
          <a:blip r:embed="rId3">
            <a:alphaModFix/>
          </a:blip>
          <a:srcRect b="0" l="0" r="0" t="0"/>
          <a:stretch/>
        </p:blipFill>
        <p:spPr>
          <a:xfrm>
            <a:off x="1311936" y="1261503"/>
            <a:ext cx="3031464" cy="2681848"/>
          </a:xfrm>
          <a:prstGeom prst="rect">
            <a:avLst/>
          </a:prstGeom>
          <a:noFill/>
          <a:ln>
            <a:noFill/>
          </a:ln>
        </p:spPr>
      </p:pic>
      <p:sp>
        <p:nvSpPr>
          <p:cNvPr id="292" name="Google Shape;292;p42"/>
          <p:cNvSpPr txBox="1"/>
          <p:nvPr/>
        </p:nvSpPr>
        <p:spPr>
          <a:xfrm>
            <a:off x="1986624" y="1640273"/>
            <a:ext cx="53251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FPC</a:t>
            </a:r>
            <a:endParaRPr sz="1800">
              <a:solidFill>
                <a:schemeClr val="dk1"/>
              </a:solidFill>
              <a:latin typeface="Calibri"/>
              <a:ea typeface="Calibri"/>
              <a:cs typeface="Calibri"/>
              <a:sym typeface="Calibri"/>
            </a:endParaRPr>
          </a:p>
        </p:txBody>
      </p:sp>
      <p:sp>
        <p:nvSpPr>
          <p:cNvPr id="293" name="Google Shape;293;p42"/>
          <p:cNvSpPr txBox="1"/>
          <p:nvPr/>
        </p:nvSpPr>
        <p:spPr>
          <a:xfrm>
            <a:off x="886435" y="2466613"/>
            <a:ext cx="105913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9 sensors</a:t>
            </a:r>
            <a:endParaRPr sz="1800">
              <a:solidFill>
                <a:schemeClr val="dk1"/>
              </a:solidFill>
              <a:latin typeface="Calibri"/>
              <a:ea typeface="Calibri"/>
              <a:cs typeface="Calibri"/>
              <a:sym typeface="Calibri"/>
            </a:endParaRPr>
          </a:p>
        </p:txBody>
      </p:sp>
      <p:sp>
        <p:nvSpPr>
          <p:cNvPr id="294" name="Google Shape;294;p42"/>
          <p:cNvSpPr txBox="1"/>
          <p:nvPr/>
        </p:nvSpPr>
        <p:spPr>
          <a:xfrm>
            <a:off x="2473061" y="3119015"/>
            <a:ext cx="134530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Space frame</a:t>
            </a:r>
            <a:endParaRPr sz="1800">
              <a:solidFill>
                <a:schemeClr val="dk1"/>
              </a:solidFill>
              <a:latin typeface="Calibri"/>
              <a:ea typeface="Calibri"/>
              <a:cs typeface="Calibri"/>
              <a:sym typeface="Calibri"/>
            </a:endParaRPr>
          </a:p>
        </p:txBody>
      </p:sp>
      <p:pic>
        <p:nvPicPr>
          <p:cNvPr descr="G:\Workspaces\e\ellaudi\Alice_photo_repository\pictures\2015_03_03_stave1_21_HIC\DSCN1647.JPG" id="295" name="Google Shape;295;p42"/>
          <p:cNvPicPr preferRelativeResize="0"/>
          <p:nvPr/>
        </p:nvPicPr>
        <p:blipFill rotWithShape="1">
          <a:blip r:embed="rId4">
            <a:alphaModFix/>
          </a:blip>
          <a:srcRect b="0" l="0" r="0" t="0"/>
          <a:stretch/>
        </p:blipFill>
        <p:spPr>
          <a:xfrm>
            <a:off x="1392435" y="3771900"/>
            <a:ext cx="6608565" cy="1070312"/>
          </a:xfrm>
          <a:prstGeom prst="rect">
            <a:avLst/>
          </a:prstGeom>
          <a:noFill/>
          <a:ln>
            <a:noFill/>
          </a:ln>
        </p:spPr>
      </p:pic>
      <p:pic>
        <p:nvPicPr>
          <p:cNvPr id="296" name="Google Shape;296;p42"/>
          <p:cNvPicPr preferRelativeResize="0"/>
          <p:nvPr/>
        </p:nvPicPr>
        <p:blipFill rotWithShape="1">
          <a:blip r:embed="rId5">
            <a:alphaModFix/>
          </a:blip>
          <a:srcRect b="0" l="0" r="0" t="0"/>
          <a:stretch/>
        </p:blipFill>
        <p:spPr>
          <a:xfrm>
            <a:off x="1392436" y="3534960"/>
            <a:ext cx="6407153" cy="979890"/>
          </a:xfrm>
          <a:prstGeom prst="rect">
            <a:avLst/>
          </a:prstGeom>
          <a:noFill/>
          <a:ln>
            <a:noFill/>
          </a:ln>
        </p:spPr>
      </p:pic>
      <p:sp>
        <p:nvSpPr>
          <p:cNvPr id="297" name="Google Shape;297;p42"/>
          <p:cNvSpPr txBox="1"/>
          <p:nvPr/>
        </p:nvSpPr>
        <p:spPr>
          <a:xfrm>
            <a:off x="3395268" y="2358707"/>
            <a:ext cx="113063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Cold plate</a:t>
            </a:r>
            <a:endParaRPr sz="1800">
              <a:solidFill>
                <a:schemeClr val="dk1"/>
              </a:solidFill>
              <a:latin typeface="Calibri"/>
              <a:ea typeface="Calibri"/>
              <a:cs typeface="Calibri"/>
              <a:sym typeface="Calibri"/>
            </a:endParaRPr>
          </a:p>
        </p:txBody>
      </p:sp>
      <p:cxnSp>
        <p:nvCxnSpPr>
          <p:cNvPr id="298" name="Google Shape;298;p42"/>
          <p:cNvCxnSpPr>
            <a:stCxn id="297" idx="0"/>
          </p:cNvCxnSpPr>
          <p:nvPr/>
        </p:nvCxnSpPr>
        <p:spPr>
          <a:xfrm rot="10800000">
            <a:off x="3692383" y="2220107"/>
            <a:ext cx="268200" cy="138600"/>
          </a:xfrm>
          <a:prstGeom prst="straightConnector1">
            <a:avLst/>
          </a:prstGeom>
          <a:noFill/>
          <a:ln cap="flat" cmpd="sng" w="9525">
            <a:solidFill>
              <a:schemeClr val="dk1"/>
            </a:solidFill>
            <a:prstDash val="solid"/>
            <a:round/>
            <a:headEnd len="sm" w="sm" type="none"/>
            <a:tailEnd len="med" w="med" type="oval"/>
          </a:ln>
        </p:spPr>
      </p:cxnSp>
      <p:sp>
        <p:nvSpPr>
          <p:cNvPr id="299" name="Google Shape;299;p42"/>
          <p:cNvSpPr txBox="1"/>
          <p:nvPr/>
        </p:nvSpPr>
        <p:spPr>
          <a:xfrm>
            <a:off x="2039238" y="3666931"/>
            <a:ext cx="167661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Stave prototype</a:t>
            </a:r>
            <a:endParaRPr sz="1800">
              <a:solidFill>
                <a:schemeClr val="dk1"/>
              </a:solidFill>
              <a:latin typeface="Calibri"/>
              <a:ea typeface="Calibri"/>
              <a:cs typeface="Calibri"/>
              <a:sym typeface="Calibri"/>
            </a:endParaRPr>
          </a:p>
        </p:txBody>
      </p:sp>
      <p:sp>
        <p:nvSpPr>
          <p:cNvPr id="300" name="Google Shape;300;p42"/>
          <p:cNvSpPr txBox="1"/>
          <p:nvPr/>
        </p:nvSpPr>
        <p:spPr>
          <a:xfrm>
            <a:off x="1326454" y="787951"/>
            <a:ext cx="6491100" cy="4002900"/>
          </a:xfrm>
          <a:prstGeom prst="rect">
            <a:avLst/>
          </a:prstGeom>
          <a:noFill/>
          <a:ln>
            <a:noFill/>
          </a:ln>
        </p:spPr>
        <p:txBody>
          <a:bodyPr anchorCtr="0" anchor="t" bIns="45700" lIns="91425" spcFirstLastPara="1" rIns="91425" wrap="square" tIns="45700">
            <a:noAutofit/>
          </a:bodyPr>
          <a:lstStyle/>
          <a:p>
            <a:pPr indent="-274320" lvl="0" marL="274320" marR="0" rtl="0" algn="l">
              <a:spcBef>
                <a:spcPts val="0"/>
              </a:spcBef>
              <a:spcAft>
                <a:spcPts val="0"/>
              </a:spcAft>
              <a:buClr>
                <a:schemeClr val="accent1"/>
              </a:buClr>
              <a:buSzPts val="1140"/>
              <a:buFont typeface="Noto Sans Symbols"/>
              <a:buChar char="🞂"/>
            </a:pPr>
            <a:r>
              <a:rPr lang="en-US" sz="1500">
                <a:solidFill>
                  <a:schemeClr val="dk1"/>
                </a:solidFill>
                <a:latin typeface="Calibri"/>
                <a:ea typeface="Calibri"/>
                <a:cs typeface="Calibri"/>
                <a:sym typeface="Calibri"/>
              </a:rPr>
              <a:t>Stave design developed by ALICE at no cost for MVTX project</a:t>
            </a:r>
            <a:endParaRPr/>
          </a:p>
          <a:p>
            <a:pPr indent="-274320" lvl="0" marL="274320" marR="0" rtl="0" algn="l">
              <a:spcBef>
                <a:spcPts val="600"/>
              </a:spcBef>
              <a:spcAft>
                <a:spcPts val="0"/>
              </a:spcAft>
              <a:buClr>
                <a:schemeClr val="accent1"/>
              </a:buClr>
              <a:buSzPts val="1140"/>
              <a:buFont typeface="Noto Sans Symbols"/>
              <a:buChar char="🞂"/>
            </a:pPr>
            <a:r>
              <a:rPr lang="en-US" sz="1500">
                <a:solidFill>
                  <a:schemeClr val="dk1"/>
                </a:solidFill>
                <a:latin typeface="Calibri"/>
                <a:ea typeface="Calibri"/>
                <a:cs typeface="Calibri"/>
                <a:sym typeface="Calibri"/>
              </a:rPr>
              <a:t>Possible modifications (</a:t>
            </a:r>
            <a:r>
              <a:rPr i="1" lang="en-US" sz="1500">
                <a:solidFill>
                  <a:schemeClr val="dk1"/>
                </a:solidFill>
                <a:latin typeface="Calibri"/>
                <a:ea typeface="Calibri"/>
                <a:cs typeface="Calibri"/>
                <a:sym typeface="Calibri"/>
              </a:rPr>
              <a:t>see</a:t>
            </a:r>
            <a:r>
              <a:rPr lang="en-US" sz="1500">
                <a:solidFill>
                  <a:schemeClr val="dk1"/>
                </a:solidFill>
                <a:latin typeface="Calibri"/>
                <a:ea typeface="Calibri"/>
                <a:cs typeface="Calibri"/>
                <a:sym typeface="Calibri"/>
              </a:rPr>
              <a:t> </a:t>
            </a:r>
            <a:r>
              <a:rPr i="1" lang="en-US" sz="1500">
                <a:solidFill>
                  <a:schemeClr val="dk1"/>
                </a:solidFill>
                <a:latin typeface="Calibri"/>
                <a:ea typeface="Calibri"/>
                <a:cs typeface="Calibri"/>
                <a:sym typeface="Calibri"/>
              </a:rPr>
              <a:t>Walter’s talk</a:t>
            </a:r>
            <a:r>
              <a:rPr lang="en-US" sz="1500">
                <a:solidFill>
                  <a:schemeClr val="dk1"/>
                </a:solidFill>
                <a:latin typeface="Calibri"/>
                <a:ea typeface="Calibri"/>
                <a:cs typeface="Calibri"/>
                <a:sym typeface="Calibri"/>
              </a:rPr>
              <a: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43"/>
          <p:cNvSpPr txBox="1"/>
          <p:nvPr>
            <p:ph type="title"/>
          </p:nvPr>
        </p:nvSpPr>
        <p:spPr>
          <a:xfrm>
            <a:off x="228600" y="25482"/>
            <a:ext cx="8534400" cy="56554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600"/>
              <a:t>Staves - Specification</a:t>
            </a:r>
            <a:endParaRPr sz="3600"/>
          </a:p>
        </p:txBody>
      </p:sp>
      <p:sp>
        <p:nvSpPr>
          <p:cNvPr id="306" name="Google Shape;306;p43"/>
          <p:cNvSpPr txBox="1"/>
          <p:nvPr>
            <p:ph idx="1" type="body"/>
          </p:nvPr>
        </p:nvSpPr>
        <p:spPr>
          <a:xfrm>
            <a:off x="1485900" y="685800"/>
            <a:ext cx="6400800" cy="405765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800"/>
              <a:buChar char="•"/>
            </a:pPr>
            <a:r>
              <a:rPr i="1" lang="en-US" sz="1800"/>
              <a:t>MVTX requirements (from Table 1 in proposal)</a:t>
            </a:r>
            <a:endParaRPr/>
          </a:p>
          <a:p>
            <a:pPr indent="-228600" lvl="0" marL="342900" rtl="0" algn="l">
              <a:spcBef>
                <a:spcPts val="360"/>
              </a:spcBef>
              <a:spcAft>
                <a:spcPts val="0"/>
              </a:spcAft>
              <a:buClr>
                <a:schemeClr val="dk1"/>
              </a:buClr>
              <a:buSzPts val="1800"/>
              <a:buNone/>
            </a:pPr>
            <a:r>
              <a:t/>
            </a:r>
            <a:endParaRPr i="1" sz="1800"/>
          </a:p>
        </p:txBody>
      </p:sp>
      <p:sp>
        <p:nvSpPr>
          <p:cNvPr id="307" name="Google Shape;307;p43"/>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08" name="Google Shape;308;p43"/>
          <p:cNvPicPr preferRelativeResize="0"/>
          <p:nvPr/>
        </p:nvPicPr>
        <p:blipFill rotWithShape="1">
          <a:blip r:embed="rId3">
            <a:alphaModFix/>
          </a:blip>
          <a:srcRect b="0" l="0" r="0" t="0"/>
          <a:stretch/>
        </p:blipFill>
        <p:spPr>
          <a:xfrm>
            <a:off x="1885950" y="1028700"/>
            <a:ext cx="5257800" cy="1294595"/>
          </a:xfrm>
          <a:prstGeom prst="rect">
            <a:avLst/>
          </a:prstGeom>
          <a:noFill/>
          <a:ln>
            <a:noFill/>
          </a:ln>
        </p:spPr>
      </p:pic>
      <p:sp>
        <p:nvSpPr>
          <p:cNvPr id="309" name="Google Shape;309;p43"/>
          <p:cNvSpPr txBox="1"/>
          <p:nvPr/>
        </p:nvSpPr>
        <p:spPr>
          <a:xfrm>
            <a:off x="685800" y="2535269"/>
            <a:ext cx="7772400" cy="237000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Acceptance - Covered by the ITS inner stave geometry.</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Readout speed – Sensors/staves designed and validated for 50 kHz ALICE ITS readout.</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DCA resolution – The staves X/X</a:t>
            </a:r>
            <a:r>
              <a:rPr baseline="-25000" lang="en-US" sz="1600">
                <a:solidFill>
                  <a:schemeClr val="dk1"/>
                </a:solidFill>
                <a:latin typeface="Calibri"/>
                <a:ea typeface="Calibri"/>
                <a:cs typeface="Calibri"/>
                <a:sym typeface="Calibri"/>
              </a:rPr>
              <a:t>0</a:t>
            </a:r>
            <a:r>
              <a:rPr lang="en-US" sz="1600">
                <a:solidFill>
                  <a:schemeClr val="dk1"/>
                </a:solidFill>
                <a:latin typeface="Calibri"/>
                <a:ea typeface="Calibri"/>
                <a:cs typeface="Calibri"/>
                <a:sym typeface="Calibri"/>
              </a:rPr>
              <a:t> (0.3%) and geometry are effectively the same as the ALICE ITS inner barrel, so DCA resolution is similar at ~ 25 µm.</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Tracking efficiency – The ALPIDE measured sensor efficiency for MIPs is &gt;99% for a large range of threshold settings (for ITS doses, more later).</a:t>
            </a:r>
            <a:endParaRPr sz="16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0" name="Shape 120"/>
        <p:cNvGrpSpPr/>
        <p:nvPr/>
      </p:nvGrpSpPr>
      <p:grpSpPr>
        <a:xfrm>
          <a:off x="0" y="0"/>
          <a:ext cx="0" cy="0"/>
          <a:chOff x="0" y="0"/>
          <a:chExt cx="0" cy="0"/>
        </a:xfrm>
      </p:grpSpPr>
      <p:sp>
        <p:nvSpPr>
          <p:cNvPr id="121" name="Google Shape;121;p26"/>
          <p:cNvSpPr txBox="1"/>
          <p:nvPr>
            <p:ph type="ctrTitle"/>
          </p:nvPr>
        </p:nvSpPr>
        <p:spPr>
          <a:xfrm>
            <a:off x="1428751" y="361950"/>
            <a:ext cx="6286500" cy="400050"/>
          </a:xfrm>
          <a:prstGeom prst="rect">
            <a:avLst/>
          </a:prstGeom>
          <a:solidFill>
            <a:srgbClr val="3399FF"/>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lang="en-US" sz="2400"/>
              <a:t>MVTX Sensors/Staves/Assembly</a:t>
            </a:r>
            <a:r>
              <a:rPr lang="en-US" sz="2400"/>
              <a:t> </a:t>
            </a:r>
            <a:endParaRPr sz="2400"/>
          </a:p>
        </p:txBody>
      </p:sp>
      <p:sp>
        <p:nvSpPr>
          <p:cNvPr id="122" name="Google Shape;122;p26"/>
          <p:cNvSpPr txBox="1"/>
          <p:nvPr>
            <p:ph idx="1" type="subTitle"/>
          </p:nvPr>
        </p:nvSpPr>
        <p:spPr>
          <a:xfrm>
            <a:off x="1371600" y="4095750"/>
            <a:ext cx="6115050" cy="43255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1679"/>
              <a:buNone/>
            </a:pPr>
            <a:r>
              <a:rPr lang="en-US" sz="1679"/>
              <a:t>Yuan Mei and </a:t>
            </a:r>
            <a:r>
              <a:rPr lang="en-US" sz="1679"/>
              <a:t>Grazyna Odyniec (LBNL) </a:t>
            </a:r>
            <a:r>
              <a:rPr i="1" lang="en-US" sz="1679"/>
              <a:t>et al.</a:t>
            </a:r>
            <a:endParaRPr sz="945"/>
          </a:p>
        </p:txBody>
      </p:sp>
      <p:sp>
        <p:nvSpPr>
          <p:cNvPr id="123" name="Google Shape;123;p26"/>
          <p:cNvSpPr txBox="1"/>
          <p:nvPr/>
        </p:nvSpPr>
        <p:spPr>
          <a:xfrm>
            <a:off x="2971800" y="1428750"/>
            <a:ext cx="3429000" cy="20002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1140"/>
              <a:buFont typeface="Noto Sans Symbols"/>
              <a:buNone/>
            </a:pPr>
            <a:r>
              <a:t/>
            </a:r>
            <a:endParaRPr b="0" i="0" sz="1500" u="none" cap="none" strike="noStrike">
              <a:solidFill>
                <a:schemeClr val="dk2"/>
              </a:solidFill>
              <a:latin typeface="Calibri"/>
              <a:ea typeface="Calibri"/>
              <a:cs typeface="Calibri"/>
              <a:sym typeface="Calibri"/>
            </a:endParaRPr>
          </a:p>
          <a:p>
            <a:pPr indent="0" lvl="0" marL="0" marR="0" rtl="0" algn="ctr">
              <a:spcBef>
                <a:spcPts val="600"/>
              </a:spcBef>
              <a:spcAft>
                <a:spcPts val="0"/>
              </a:spcAft>
              <a:buClr>
                <a:schemeClr val="accent1"/>
              </a:buClr>
              <a:buSzPts val="1140"/>
              <a:buFont typeface="Noto Sans Symbols"/>
              <a:buNone/>
            </a:pPr>
            <a:r>
              <a:t/>
            </a:r>
            <a:endParaRPr b="0" i="0" sz="1500" u="none" cap="none" strike="noStrike">
              <a:solidFill>
                <a:schemeClr val="dk2"/>
              </a:solidFill>
              <a:latin typeface="Calibri"/>
              <a:ea typeface="Calibri"/>
              <a:cs typeface="Calibri"/>
              <a:sym typeface="Calibri"/>
            </a:endParaRPr>
          </a:p>
        </p:txBody>
      </p:sp>
      <p:sp>
        <p:nvSpPr>
          <p:cNvPr id="124" name="Google Shape;124;p26"/>
          <p:cNvSpPr txBox="1"/>
          <p:nvPr/>
        </p:nvSpPr>
        <p:spPr>
          <a:xfrm>
            <a:off x="1828800" y="971550"/>
            <a:ext cx="5015860" cy="2492990"/>
          </a:xfrm>
          <a:prstGeom prst="rect">
            <a:avLst/>
          </a:prstGeom>
          <a:noFill/>
          <a:ln>
            <a:noFill/>
          </a:ln>
        </p:spPr>
        <p:txBody>
          <a:bodyPr anchorCtr="0" anchor="t" bIns="45700" lIns="91425" spcFirstLastPara="1" rIns="91425" wrap="square" tIns="45700">
            <a:noAutofit/>
          </a:bodyPr>
          <a:lstStyle/>
          <a:p>
            <a:pPr indent="0" lvl="0" marL="17145" marR="0" rtl="0" algn="ctr">
              <a:spcBef>
                <a:spcPts val="0"/>
              </a:spcBef>
              <a:spcAft>
                <a:spcPts val="0"/>
              </a:spcAft>
              <a:buNone/>
            </a:pPr>
            <a:r>
              <a:rPr b="0" i="0" lang="en-US" sz="2700" u="none" cap="none" strike="noStrike">
                <a:solidFill>
                  <a:schemeClr val="dk1"/>
                </a:solidFill>
                <a:latin typeface="Calibri"/>
                <a:ea typeface="Calibri"/>
                <a:cs typeface="Calibri"/>
                <a:sym typeface="Calibri"/>
              </a:rPr>
              <a:t>Outline</a:t>
            </a:r>
            <a:endParaRPr/>
          </a:p>
          <a:p>
            <a:pPr indent="-118871" lvl="0" marL="222884" marR="0" rtl="0" algn="l">
              <a:spcBef>
                <a:spcPts val="0"/>
              </a:spcBef>
              <a:spcAft>
                <a:spcPts val="0"/>
              </a:spcAft>
              <a:buClr>
                <a:schemeClr val="dk1"/>
              </a:buClr>
              <a:buSzPts val="1368"/>
              <a:buFont typeface="Noto Sans Symbols"/>
              <a:buNone/>
            </a:pPr>
            <a:r>
              <a:t/>
            </a:r>
            <a:endParaRPr b="0" i="0" sz="1800" u="none" cap="none" strike="noStrike">
              <a:solidFill>
                <a:schemeClr val="dk1"/>
              </a:solidFill>
              <a:latin typeface="Calibri"/>
              <a:ea typeface="Calibri"/>
              <a:cs typeface="Calibri"/>
              <a:sym typeface="Calibri"/>
            </a:endParaRPr>
          </a:p>
          <a:p>
            <a:pPr indent="-205739" lvl="0" marL="222884" marR="0" rtl="0" algn="l">
              <a:spcBef>
                <a:spcPts val="0"/>
              </a:spcBef>
              <a:spcAft>
                <a:spcPts val="0"/>
              </a:spcAft>
              <a:buClr>
                <a:schemeClr val="dk1"/>
              </a:buClr>
              <a:buSzPts val="1368"/>
              <a:buFont typeface="Noto Sans Symbols"/>
              <a:buChar char="🞂"/>
            </a:pPr>
            <a:r>
              <a:rPr b="0" i="0" lang="en-US" sz="1800" u="none" cap="none" strike="noStrike">
                <a:solidFill>
                  <a:schemeClr val="dk1"/>
                </a:solidFill>
                <a:latin typeface="Calibri"/>
                <a:ea typeface="Calibri"/>
                <a:cs typeface="Calibri"/>
                <a:sym typeface="Calibri"/>
              </a:rPr>
              <a:t>Technology choices for MVTX</a:t>
            </a:r>
            <a:endParaRPr/>
          </a:p>
          <a:p>
            <a:pPr indent="-205739" lvl="0" marL="222884" marR="0" rtl="0" algn="l">
              <a:spcBef>
                <a:spcPts val="0"/>
              </a:spcBef>
              <a:spcAft>
                <a:spcPts val="0"/>
              </a:spcAft>
              <a:buClr>
                <a:schemeClr val="dk1"/>
              </a:buClr>
              <a:buSzPts val="1368"/>
              <a:buFont typeface="Noto Sans Symbols"/>
              <a:buChar char="🞂"/>
            </a:pPr>
            <a:r>
              <a:rPr b="0" i="0" lang="en-US" sz="1800" u="none" cap="none" strike="noStrike">
                <a:solidFill>
                  <a:schemeClr val="dk1"/>
                </a:solidFill>
                <a:latin typeface="Calibri"/>
                <a:ea typeface="Calibri"/>
                <a:cs typeface="Calibri"/>
                <a:sym typeface="Calibri"/>
              </a:rPr>
              <a:t>Staves</a:t>
            </a:r>
            <a:endParaRPr/>
          </a:p>
          <a:p>
            <a:pPr indent="-205740" lvl="1" marL="565785" marR="0" rtl="0" algn="l">
              <a:spcBef>
                <a:spcPts val="0"/>
              </a:spcBef>
              <a:spcAft>
                <a:spcPts val="0"/>
              </a:spcAft>
              <a:buClr>
                <a:schemeClr val="dk1"/>
              </a:buClr>
              <a:buSzPts val="1140"/>
              <a:buFont typeface="Noto Sans Symbols"/>
              <a:buChar char="🞂"/>
            </a:pPr>
            <a:r>
              <a:rPr b="0" i="0" lang="en-US" sz="1500" u="none" cap="none" strike="noStrike">
                <a:solidFill>
                  <a:schemeClr val="dk1"/>
                </a:solidFill>
                <a:latin typeface="Calibri"/>
                <a:ea typeface="Calibri"/>
                <a:cs typeface="Calibri"/>
                <a:sym typeface="Calibri"/>
              </a:rPr>
              <a:t>Specifications (charge item 1)</a:t>
            </a:r>
            <a:endParaRPr/>
          </a:p>
          <a:p>
            <a:pPr indent="-205740" lvl="1" marL="565785" marR="0" rtl="0" algn="l">
              <a:spcBef>
                <a:spcPts val="0"/>
              </a:spcBef>
              <a:spcAft>
                <a:spcPts val="0"/>
              </a:spcAft>
              <a:buClr>
                <a:schemeClr val="dk1"/>
              </a:buClr>
              <a:buSzPts val="1140"/>
              <a:buFont typeface="Noto Sans Symbols"/>
              <a:buChar char="🞂"/>
            </a:pPr>
            <a:r>
              <a:rPr b="0" i="0" lang="en-US" sz="1500" u="none" cap="none" strike="noStrike">
                <a:solidFill>
                  <a:schemeClr val="dk1"/>
                </a:solidFill>
                <a:latin typeface="Calibri"/>
                <a:ea typeface="Calibri"/>
                <a:cs typeface="Calibri"/>
                <a:sym typeface="Calibri"/>
              </a:rPr>
              <a:t>Radiation tolerance (charge item 1)</a:t>
            </a:r>
            <a:endParaRPr/>
          </a:p>
          <a:p>
            <a:pPr indent="-205740" lvl="1" marL="565785" marR="0" rtl="0" algn="l">
              <a:spcBef>
                <a:spcPts val="0"/>
              </a:spcBef>
              <a:spcAft>
                <a:spcPts val="0"/>
              </a:spcAft>
              <a:buClr>
                <a:schemeClr val="dk1"/>
              </a:buClr>
              <a:buSzPts val="1140"/>
              <a:buFont typeface="Noto Sans Symbols"/>
              <a:buChar char="🞂"/>
            </a:pPr>
            <a:r>
              <a:rPr b="0" i="0" lang="en-US" sz="1500" u="none" cap="none" strike="noStrike">
                <a:solidFill>
                  <a:schemeClr val="dk1"/>
                </a:solidFill>
                <a:latin typeface="Calibri"/>
                <a:ea typeface="Calibri"/>
                <a:cs typeface="Calibri"/>
                <a:sym typeface="Calibri"/>
              </a:rPr>
              <a:t>Testing and acceptance – responsibility (charge item 4)</a:t>
            </a:r>
            <a:endParaRPr/>
          </a:p>
          <a:p>
            <a:pPr indent="-205740" lvl="1" marL="565785" marR="0" rtl="0" algn="l">
              <a:spcBef>
                <a:spcPts val="0"/>
              </a:spcBef>
              <a:spcAft>
                <a:spcPts val="0"/>
              </a:spcAft>
              <a:buClr>
                <a:schemeClr val="dk1"/>
              </a:buClr>
              <a:buSzPts val="1140"/>
              <a:buFont typeface="Noto Sans Symbols"/>
              <a:buChar char="🞂"/>
            </a:pPr>
            <a:r>
              <a:rPr b="0" i="0" lang="en-US" sz="1500" u="none" cap="none" strike="noStrike">
                <a:solidFill>
                  <a:schemeClr val="dk1"/>
                </a:solidFill>
                <a:latin typeface="Calibri"/>
                <a:ea typeface="Calibri"/>
                <a:cs typeface="Calibri"/>
                <a:sym typeface="Calibri"/>
              </a:rPr>
              <a:t>QA plan (charge item 5&amp;6)</a:t>
            </a:r>
            <a:endParaRPr/>
          </a:p>
          <a:p>
            <a:pPr indent="-205740" lvl="1" marL="565785" marR="0" rtl="0" algn="l">
              <a:spcBef>
                <a:spcPts val="0"/>
              </a:spcBef>
              <a:spcAft>
                <a:spcPts val="0"/>
              </a:spcAft>
              <a:buClr>
                <a:schemeClr val="dk1"/>
              </a:buClr>
              <a:buSzPts val="1140"/>
              <a:buFont typeface="Noto Sans Symbols"/>
              <a:buChar char="🞂"/>
            </a:pPr>
            <a:r>
              <a:rPr b="0" i="0" lang="en-US" sz="1500" u="none" cap="none" strike="noStrike">
                <a:solidFill>
                  <a:schemeClr val="dk1"/>
                </a:solidFill>
                <a:latin typeface="Calibri"/>
                <a:ea typeface="Calibri"/>
                <a:cs typeface="Calibri"/>
                <a:sym typeface="Calibri"/>
              </a:rPr>
              <a:t>Design Status (charge item 7)</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44"/>
          <p:cNvSpPr txBox="1"/>
          <p:nvPr>
            <p:ph type="title"/>
          </p:nvPr>
        </p:nvSpPr>
        <p:spPr>
          <a:xfrm>
            <a:off x="152400" y="25005"/>
            <a:ext cx="8534400" cy="565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000"/>
              <a:t>Issues and Concerns for this director’s review</a:t>
            </a:r>
            <a:endParaRPr sz="3000"/>
          </a:p>
        </p:txBody>
      </p:sp>
      <p:sp>
        <p:nvSpPr>
          <p:cNvPr id="316" name="Google Shape;316;p44"/>
          <p:cNvSpPr txBox="1"/>
          <p:nvPr>
            <p:ph idx="1" type="body"/>
          </p:nvPr>
        </p:nvSpPr>
        <p:spPr>
          <a:xfrm>
            <a:off x="457200" y="937850"/>
            <a:ext cx="8229600" cy="3985800"/>
          </a:xfrm>
          <a:prstGeom prst="rect">
            <a:avLst/>
          </a:prstGeom>
        </p:spPr>
        <p:txBody>
          <a:bodyPr anchorCtr="0" anchor="t" bIns="45700" lIns="91425" spcFirstLastPara="1" rIns="91425" wrap="square" tIns="45700">
            <a:noAutofit/>
          </a:bodyPr>
          <a:lstStyle/>
          <a:p>
            <a:pPr indent="-381000" lvl="0" marL="457200" marR="0" rtl="0" algn="l">
              <a:lnSpc>
                <a:spcPct val="100000"/>
              </a:lnSpc>
              <a:spcBef>
                <a:spcPts val="360"/>
              </a:spcBef>
              <a:spcAft>
                <a:spcPts val="0"/>
              </a:spcAft>
              <a:buClr>
                <a:schemeClr val="dk1"/>
              </a:buClr>
              <a:buSzPts val="2400"/>
              <a:buFont typeface="Arial"/>
              <a:buChar char="•"/>
            </a:pPr>
            <a:r>
              <a:rPr lang="en-US"/>
              <a:t>Management adhering to the CDx gates</a:t>
            </a:r>
            <a:endParaRPr/>
          </a:p>
          <a:p>
            <a:pPr indent="-355600" lvl="1" marL="914400" marR="0" rtl="0" algn="l">
              <a:lnSpc>
                <a:spcPct val="100000"/>
              </a:lnSpc>
              <a:spcBef>
                <a:spcPts val="0"/>
              </a:spcBef>
              <a:spcAft>
                <a:spcPts val="0"/>
              </a:spcAft>
              <a:buSzPts val="2000"/>
              <a:buChar char="–"/>
            </a:pPr>
            <a:r>
              <a:rPr lang="en-US"/>
              <a:t>Would not appear to allow funding in time to carry out the tasks as scheduled.  How do we resolve this?</a:t>
            </a:r>
            <a:endParaRPr/>
          </a:p>
          <a:p>
            <a:pPr indent="-342900" lvl="0" marL="457200" marR="0" rtl="0" algn="l">
              <a:lnSpc>
                <a:spcPct val="100000"/>
              </a:lnSpc>
              <a:spcBef>
                <a:spcPts val="0"/>
              </a:spcBef>
              <a:spcAft>
                <a:spcPts val="0"/>
              </a:spcAft>
              <a:buSzPts val="1800"/>
              <a:buChar char="•"/>
            </a:pPr>
            <a:r>
              <a:rPr lang="en-US"/>
              <a:t>Using sPHENIX template/logo for MVTX?</a:t>
            </a:r>
            <a:endParaRPr/>
          </a:p>
          <a:p>
            <a:pPr indent="-342900" lvl="0" marL="457200" marR="0" rtl="0" algn="l">
              <a:lnSpc>
                <a:spcPct val="100000"/>
              </a:lnSpc>
              <a:spcBef>
                <a:spcPts val="0"/>
              </a:spcBef>
              <a:spcAft>
                <a:spcPts val="0"/>
              </a:spcAft>
              <a:buSzPts val="1800"/>
              <a:buChar char="•"/>
            </a:pPr>
            <a:r>
              <a:rPr lang="en-US"/>
              <a:t>Reporting requirements?</a:t>
            </a:r>
            <a:endParaRPr/>
          </a:p>
        </p:txBody>
      </p:sp>
      <p:sp>
        <p:nvSpPr>
          <p:cNvPr id="317" name="Google Shape;317;p44"/>
          <p:cNvSpPr txBox="1"/>
          <p:nvPr>
            <p:ph idx="12" type="sldNum"/>
          </p:nvPr>
        </p:nvSpPr>
        <p:spPr>
          <a:xfrm>
            <a:off x="8609805" y="4869657"/>
            <a:ext cx="5343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45"/>
          <p:cNvSpPr txBox="1"/>
          <p:nvPr>
            <p:ph type="title"/>
          </p:nvPr>
        </p:nvSpPr>
        <p:spPr>
          <a:xfrm>
            <a:off x="152400" y="25005"/>
            <a:ext cx="8534400" cy="56554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t>Staves – Specification/radiation tolerance</a:t>
            </a:r>
            <a:endParaRPr sz="3200"/>
          </a:p>
        </p:txBody>
      </p:sp>
      <p:sp>
        <p:nvSpPr>
          <p:cNvPr id="323" name="Google Shape;323;p45"/>
          <p:cNvSpPr txBox="1"/>
          <p:nvPr>
            <p:ph idx="10" type="dt"/>
          </p:nvPr>
        </p:nvSpPr>
        <p:spPr>
          <a:xfrm rot="3852144">
            <a:off x="5687432" y="3511049"/>
            <a:ext cx="2133534" cy="1716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7/19/2018</a:t>
            </a:r>
            <a:endParaRPr/>
          </a:p>
        </p:txBody>
      </p:sp>
      <p:sp>
        <p:nvSpPr>
          <p:cNvPr id="324" name="Google Shape;324;p45"/>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25" name="Google Shape;325;p45"/>
          <p:cNvPicPr preferRelativeResize="0"/>
          <p:nvPr/>
        </p:nvPicPr>
        <p:blipFill rotWithShape="1">
          <a:blip r:embed="rId3">
            <a:alphaModFix/>
          </a:blip>
          <a:srcRect b="0" l="0" r="0" t="0"/>
          <a:stretch/>
        </p:blipFill>
        <p:spPr>
          <a:xfrm>
            <a:off x="1428751" y="730513"/>
            <a:ext cx="6320162" cy="3210090"/>
          </a:xfrm>
          <a:prstGeom prst="rect">
            <a:avLst/>
          </a:prstGeom>
          <a:noFill/>
          <a:ln cap="flat" cmpd="sng" w="12700">
            <a:solidFill>
              <a:schemeClr val="dk1"/>
            </a:solidFill>
            <a:prstDash val="solid"/>
            <a:round/>
            <a:headEnd len="sm" w="sm" type="none"/>
            <a:tailEnd len="sm" w="sm" type="none"/>
          </a:ln>
        </p:spPr>
      </p:pic>
      <p:sp>
        <p:nvSpPr>
          <p:cNvPr id="326" name="Google Shape;326;p45"/>
          <p:cNvSpPr txBox="1"/>
          <p:nvPr/>
        </p:nvSpPr>
        <p:spPr>
          <a:xfrm>
            <a:off x="1434556" y="4131395"/>
            <a:ext cx="6314357" cy="369332"/>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sPHENIX TID and NIEL radiation levels (5 years) are shown above. </a:t>
            </a:r>
            <a:endParaRPr/>
          </a:p>
        </p:txBody>
      </p:sp>
      <p:sp>
        <p:nvSpPr>
          <p:cNvPr id="327" name="Google Shape;327;p45"/>
          <p:cNvSpPr txBox="1"/>
          <p:nvPr/>
        </p:nvSpPr>
        <p:spPr>
          <a:xfrm>
            <a:off x="3352800" y="1276350"/>
            <a:ext cx="45922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ITS</a:t>
            </a:r>
            <a:endParaRPr sz="1800">
              <a:solidFill>
                <a:schemeClr val="dk1"/>
              </a:solidFill>
              <a:latin typeface="Calibri"/>
              <a:ea typeface="Calibri"/>
              <a:cs typeface="Calibri"/>
              <a:sym typeface="Calibri"/>
            </a:endParaRPr>
          </a:p>
        </p:txBody>
      </p:sp>
      <p:sp>
        <p:nvSpPr>
          <p:cNvPr id="328" name="Google Shape;328;p45"/>
          <p:cNvSpPr txBox="1"/>
          <p:nvPr/>
        </p:nvSpPr>
        <p:spPr>
          <a:xfrm>
            <a:off x="6172200" y="1261056"/>
            <a:ext cx="86113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MVTX*</a:t>
            </a:r>
            <a:endParaRPr sz="1800">
              <a:solidFill>
                <a:schemeClr val="dk1"/>
              </a:solidFill>
              <a:latin typeface="Calibri"/>
              <a:ea typeface="Calibri"/>
              <a:cs typeface="Calibri"/>
              <a:sym typeface="Calibri"/>
            </a:endParaRPr>
          </a:p>
        </p:txBody>
      </p:sp>
      <p:sp>
        <p:nvSpPr>
          <p:cNvPr id="329" name="Google Shape;329;p45"/>
          <p:cNvSpPr/>
          <p:nvPr/>
        </p:nvSpPr>
        <p:spPr>
          <a:xfrm>
            <a:off x="6865975" y="2045202"/>
            <a:ext cx="833762" cy="3810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aphicFrame>
        <p:nvGraphicFramePr>
          <p:cNvPr id="330" name="Google Shape;330;p45"/>
          <p:cNvGraphicFramePr/>
          <p:nvPr/>
        </p:nvGraphicFramePr>
        <p:xfrm>
          <a:off x="5619751" y="1547424"/>
          <a:ext cx="3000000" cy="3000000"/>
        </p:xfrm>
        <a:graphic>
          <a:graphicData uri="http://schemas.openxmlformats.org/drawingml/2006/table">
            <a:tbl>
              <a:tblPr bandRow="1" firstRow="1">
                <a:noFill/>
                <a:tableStyleId>{020FB1D2-7B6B-4A29-8D79-14D00F538C50}</a:tableStyleId>
              </a:tblPr>
              <a:tblGrid>
                <a:gridCol w="781050"/>
                <a:gridCol w="609600"/>
                <a:gridCol w="689350"/>
              </a:tblGrid>
              <a:tr h="338325">
                <a:tc>
                  <a:txBody>
                    <a:bodyPr>
                      <a:noAutofit/>
                    </a:bodyPr>
                    <a:lstStyle/>
                    <a:p>
                      <a:pPr indent="0" lvl="0" marL="0" marR="0" rtl="0" algn="l">
                        <a:spcBef>
                          <a:spcPts val="0"/>
                        </a:spcBef>
                        <a:spcAft>
                          <a:spcPts val="0"/>
                        </a:spcAft>
                        <a:buNone/>
                      </a:pPr>
                      <a:r>
                        <a:rPr lang="en-US" sz="1800" u="none" cap="none" strike="noStrike"/>
                        <a:t>radius</a:t>
                      </a:r>
                      <a:endParaRPr sz="1800"/>
                    </a:p>
                  </a:txBody>
                  <a:tcPr marT="45725" marB="45725" marR="91450" marL="91450"/>
                </a:tc>
                <a:tc>
                  <a:txBody>
                    <a:bodyPr>
                      <a:noAutofit/>
                    </a:bodyPr>
                    <a:lstStyle/>
                    <a:p>
                      <a:pPr indent="0" lvl="0" marL="0" marR="0" rtl="0" algn="l">
                        <a:spcBef>
                          <a:spcPts val="0"/>
                        </a:spcBef>
                        <a:spcAft>
                          <a:spcPts val="0"/>
                        </a:spcAft>
                        <a:buNone/>
                      </a:pPr>
                      <a:r>
                        <a:rPr lang="en-US" sz="1800"/>
                        <a:t>TID</a:t>
                      </a:r>
                      <a:endParaRPr sz="1800"/>
                    </a:p>
                  </a:txBody>
                  <a:tcPr marT="45725" marB="45725" marR="91450" marL="91450"/>
                </a:tc>
                <a:tc>
                  <a:txBody>
                    <a:bodyPr>
                      <a:noAutofit/>
                    </a:bodyPr>
                    <a:lstStyle/>
                    <a:p>
                      <a:pPr indent="0" lvl="0" marL="0" marR="0" rtl="0" algn="l">
                        <a:spcBef>
                          <a:spcPts val="0"/>
                        </a:spcBef>
                        <a:spcAft>
                          <a:spcPts val="0"/>
                        </a:spcAft>
                        <a:buNone/>
                      </a:pPr>
                      <a:r>
                        <a:rPr lang="en-US" sz="1800"/>
                        <a:t>NIEL</a:t>
                      </a:r>
                      <a:endParaRPr sz="1800"/>
                    </a:p>
                  </a:txBody>
                  <a:tcPr marT="45725" marB="45725" marR="91450" marL="91450"/>
                </a:tc>
              </a:tr>
              <a:tr h="199650">
                <a:tc>
                  <a:txBody>
                    <a:bodyPr>
                      <a:noAutofit/>
                    </a:bodyPr>
                    <a:lstStyle/>
                    <a:p>
                      <a:pPr indent="0" lvl="0" marL="0" marR="0" rtl="0" algn="l">
                        <a:spcBef>
                          <a:spcPts val="0"/>
                        </a:spcBef>
                        <a:spcAft>
                          <a:spcPts val="0"/>
                        </a:spcAft>
                        <a:buNone/>
                      </a:pPr>
                      <a:r>
                        <a:rPr b="1" lang="en-US" sz="800"/>
                        <a:t>2.6</a:t>
                      </a:r>
                      <a:endParaRPr b="1" sz="800"/>
                    </a:p>
                  </a:txBody>
                  <a:tcPr marT="45725" marB="45725" marR="91450" marL="91450"/>
                </a:tc>
                <a:tc>
                  <a:txBody>
                    <a:bodyPr>
                      <a:noAutofit/>
                    </a:bodyPr>
                    <a:lstStyle/>
                    <a:p>
                      <a:pPr indent="0" lvl="0" marL="0" marR="0" rtl="0" algn="l">
                        <a:spcBef>
                          <a:spcPts val="0"/>
                        </a:spcBef>
                        <a:spcAft>
                          <a:spcPts val="0"/>
                        </a:spcAft>
                        <a:buNone/>
                      </a:pPr>
                      <a:r>
                        <a:rPr b="1" lang="en-US" sz="800"/>
                        <a:t>1060</a:t>
                      </a:r>
                      <a:endParaRPr b="1" sz="800"/>
                    </a:p>
                  </a:txBody>
                  <a:tcPr marT="45725" marB="45725" marR="91450" marL="91450"/>
                </a:tc>
                <a:tc>
                  <a:txBody>
                    <a:bodyPr>
                      <a:noAutofit/>
                    </a:bodyPr>
                    <a:lstStyle/>
                    <a:p>
                      <a:pPr indent="0" lvl="0" marL="0" marR="0" rtl="0" algn="l">
                        <a:spcBef>
                          <a:spcPts val="0"/>
                        </a:spcBef>
                        <a:spcAft>
                          <a:spcPts val="0"/>
                        </a:spcAft>
                        <a:buNone/>
                      </a:pPr>
                      <a:r>
                        <a:rPr b="1" lang="en-US" sz="900"/>
                        <a:t>6.6 x 10</a:t>
                      </a:r>
                      <a:r>
                        <a:rPr b="1" baseline="30000" lang="en-US" sz="900"/>
                        <a:t>12</a:t>
                      </a:r>
                      <a:endParaRPr b="1" baseline="30000" sz="900"/>
                    </a:p>
                  </a:txBody>
                  <a:tcPr marT="45725" marB="45725" marR="91450" marL="91450"/>
                </a:tc>
              </a:tr>
              <a:tr h="199650">
                <a:tc>
                  <a:txBody>
                    <a:bodyPr>
                      <a:noAutofit/>
                    </a:bodyPr>
                    <a:lstStyle/>
                    <a:p>
                      <a:pPr indent="0" lvl="0" marL="0" marR="0" rtl="0" algn="l">
                        <a:spcBef>
                          <a:spcPts val="0"/>
                        </a:spcBef>
                        <a:spcAft>
                          <a:spcPts val="0"/>
                        </a:spcAft>
                        <a:buNone/>
                      </a:pPr>
                      <a:r>
                        <a:rPr b="1" lang="en-US" sz="800"/>
                        <a:t>3.4</a:t>
                      </a:r>
                      <a:endParaRPr b="1" sz="800"/>
                    </a:p>
                  </a:txBody>
                  <a:tcPr marT="45725" marB="45725" marR="91450" marL="91450"/>
                </a:tc>
                <a:tc>
                  <a:txBody>
                    <a:bodyPr>
                      <a:noAutofit/>
                    </a:bodyPr>
                    <a:lstStyle/>
                    <a:p>
                      <a:pPr indent="0" lvl="0" marL="0" marR="0" rtl="0" algn="l">
                        <a:spcBef>
                          <a:spcPts val="0"/>
                        </a:spcBef>
                        <a:spcAft>
                          <a:spcPts val="0"/>
                        </a:spcAft>
                        <a:buNone/>
                      </a:pPr>
                      <a:r>
                        <a:rPr b="1" lang="en-US" sz="800"/>
                        <a:t>650</a:t>
                      </a:r>
                      <a:endParaRPr b="1" sz="800"/>
                    </a:p>
                  </a:txBody>
                  <a:tcPr marT="45725" marB="45725" marR="91450" marL="91450"/>
                </a:tc>
                <a:tc>
                  <a:txBody>
                    <a:bodyPr>
                      <a:noAutofit/>
                    </a:bodyPr>
                    <a:lstStyle/>
                    <a:p>
                      <a:pPr indent="0" lvl="0" marL="0" marR="0" rtl="0" algn="l">
                        <a:lnSpc>
                          <a:spcPct val="100000"/>
                        </a:lnSpc>
                        <a:spcBef>
                          <a:spcPts val="0"/>
                        </a:spcBef>
                        <a:spcAft>
                          <a:spcPts val="0"/>
                        </a:spcAft>
                        <a:buClr>
                          <a:schemeClr val="dk1"/>
                        </a:buClr>
                        <a:buSzPts val="800"/>
                        <a:buFont typeface="Calibri"/>
                        <a:buNone/>
                      </a:pPr>
                      <a:r>
                        <a:rPr b="1" lang="en-US" sz="800"/>
                        <a:t>4.0 x 10</a:t>
                      </a:r>
                      <a:r>
                        <a:rPr b="1" baseline="30000" lang="en-US" sz="800"/>
                        <a:t>12</a:t>
                      </a:r>
                      <a:endParaRPr/>
                    </a:p>
                  </a:txBody>
                  <a:tcPr marT="45725" marB="45725" marR="91450" marL="91450"/>
                </a:tc>
              </a:tr>
              <a:tr h="199650">
                <a:tc>
                  <a:txBody>
                    <a:bodyPr>
                      <a:noAutofit/>
                    </a:bodyPr>
                    <a:lstStyle/>
                    <a:p>
                      <a:pPr indent="0" lvl="0" marL="0" marR="0" rtl="0" algn="l">
                        <a:spcBef>
                          <a:spcPts val="0"/>
                        </a:spcBef>
                        <a:spcAft>
                          <a:spcPts val="0"/>
                        </a:spcAft>
                        <a:buNone/>
                      </a:pPr>
                      <a:r>
                        <a:rPr b="1" lang="en-US" sz="800"/>
                        <a:t>4.1</a:t>
                      </a:r>
                      <a:endParaRPr b="1" sz="800"/>
                    </a:p>
                  </a:txBody>
                  <a:tcPr marT="45725" marB="45725" marR="91450" marL="91450"/>
                </a:tc>
                <a:tc>
                  <a:txBody>
                    <a:bodyPr>
                      <a:noAutofit/>
                    </a:bodyPr>
                    <a:lstStyle/>
                    <a:p>
                      <a:pPr indent="0" lvl="0" marL="0" marR="0" rtl="0" algn="l">
                        <a:spcBef>
                          <a:spcPts val="0"/>
                        </a:spcBef>
                        <a:spcAft>
                          <a:spcPts val="0"/>
                        </a:spcAft>
                        <a:buNone/>
                      </a:pPr>
                      <a:r>
                        <a:rPr b="1" lang="en-US" sz="800"/>
                        <a:t>460</a:t>
                      </a:r>
                      <a:endParaRPr b="1" sz="800"/>
                    </a:p>
                  </a:txBody>
                  <a:tcPr marT="45725" marB="45725" marR="91450" marL="91450"/>
                </a:tc>
                <a:tc>
                  <a:txBody>
                    <a:bodyPr>
                      <a:noAutofit/>
                    </a:bodyPr>
                    <a:lstStyle/>
                    <a:p>
                      <a:pPr indent="0" lvl="0" marL="0" marR="0" rtl="0" algn="l">
                        <a:lnSpc>
                          <a:spcPct val="100000"/>
                        </a:lnSpc>
                        <a:spcBef>
                          <a:spcPts val="0"/>
                        </a:spcBef>
                        <a:spcAft>
                          <a:spcPts val="0"/>
                        </a:spcAft>
                        <a:buClr>
                          <a:schemeClr val="dk1"/>
                        </a:buClr>
                        <a:buSzPts val="800"/>
                        <a:buFont typeface="Calibri"/>
                        <a:buNone/>
                      </a:pPr>
                      <a:r>
                        <a:rPr b="1" lang="en-US" sz="800"/>
                        <a:t>2.8 x 10</a:t>
                      </a:r>
                      <a:r>
                        <a:rPr b="1" baseline="30000" lang="en-US" sz="800"/>
                        <a:t>12</a:t>
                      </a:r>
                      <a:endParaRPr/>
                    </a:p>
                  </a:txBody>
                  <a:tcPr marT="45725" marB="45725" marR="91450" marL="91450"/>
                </a:tc>
              </a:tr>
            </a:tbl>
          </a:graphicData>
        </a:graphic>
      </p:graphicFrame>
      <p:sp>
        <p:nvSpPr>
          <p:cNvPr id="331" name="Google Shape;331;p45"/>
          <p:cNvSpPr txBox="1"/>
          <p:nvPr/>
        </p:nvSpPr>
        <p:spPr>
          <a:xfrm>
            <a:off x="1371600" y="4590215"/>
            <a:ext cx="2924583"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 From M.Liu calculation 2017_07_11</a:t>
            </a:r>
            <a:endParaRPr sz="14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46"/>
          <p:cNvSpPr txBox="1"/>
          <p:nvPr>
            <p:ph idx="10" type="dt"/>
          </p:nvPr>
        </p:nvSpPr>
        <p:spPr>
          <a:xfrm rot="3852144">
            <a:off x="5687432" y="3511049"/>
            <a:ext cx="2133534" cy="1716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7/19/2018</a:t>
            </a:r>
            <a:endParaRPr/>
          </a:p>
        </p:txBody>
      </p:sp>
      <p:sp>
        <p:nvSpPr>
          <p:cNvPr id="337" name="Google Shape;337;p46"/>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38" name="Google Shape;338;p46"/>
          <p:cNvPicPr preferRelativeResize="0"/>
          <p:nvPr/>
        </p:nvPicPr>
        <p:blipFill rotWithShape="1">
          <a:blip r:embed="rId3">
            <a:alphaModFix/>
          </a:blip>
          <a:srcRect b="28910" l="3724" r="28307" t="14423"/>
          <a:stretch/>
        </p:blipFill>
        <p:spPr>
          <a:xfrm>
            <a:off x="1485901" y="827493"/>
            <a:ext cx="6151994" cy="2865314"/>
          </a:xfrm>
          <a:prstGeom prst="rect">
            <a:avLst/>
          </a:prstGeom>
          <a:noFill/>
          <a:ln cap="flat" cmpd="sng" w="9525">
            <a:solidFill>
              <a:schemeClr val="dk1"/>
            </a:solidFill>
            <a:prstDash val="solid"/>
            <a:round/>
            <a:headEnd len="sm" w="sm" type="none"/>
            <a:tailEnd len="sm" w="sm" type="none"/>
          </a:ln>
        </p:spPr>
      </p:pic>
      <p:sp>
        <p:nvSpPr>
          <p:cNvPr id="339" name="Google Shape;339;p46"/>
          <p:cNvSpPr txBox="1"/>
          <p:nvPr/>
        </p:nvSpPr>
        <p:spPr>
          <a:xfrm>
            <a:off x="5368135" y="3692807"/>
            <a:ext cx="2307042" cy="2539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50">
                <a:solidFill>
                  <a:schemeClr val="dk1"/>
                </a:solidFill>
                <a:latin typeface="Calibri"/>
                <a:ea typeface="Calibri"/>
                <a:cs typeface="Calibri"/>
                <a:sym typeface="Calibri"/>
              </a:rPr>
              <a:t>From L. Musa – 7/26/2017 DOE review</a:t>
            </a:r>
            <a:endParaRPr/>
          </a:p>
        </p:txBody>
      </p:sp>
      <p:sp>
        <p:nvSpPr>
          <p:cNvPr id="340" name="Google Shape;340;p46"/>
          <p:cNvSpPr txBox="1"/>
          <p:nvPr/>
        </p:nvSpPr>
        <p:spPr>
          <a:xfrm>
            <a:off x="304800" y="143257"/>
            <a:ext cx="7306469" cy="4572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Staves – Specification/radiation tolerance</a:t>
            </a:r>
            <a:endParaRPr/>
          </a:p>
        </p:txBody>
      </p:sp>
      <p:sp>
        <p:nvSpPr>
          <p:cNvPr id="341" name="Google Shape;341;p46"/>
          <p:cNvSpPr txBox="1"/>
          <p:nvPr/>
        </p:nvSpPr>
        <p:spPr>
          <a:xfrm>
            <a:off x="834021" y="4010620"/>
            <a:ext cx="8005179" cy="923330"/>
          </a:xfrm>
          <a:prstGeom prst="rect">
            <a:avLst/>
          </a:prstGeom>
          <a:noFill/>
          <a:ln>
            <a:noFill/>
          </a:ln>
        </p:spPr>
        <p:txBody>
          <a:bodyPr anchorCtr="0" anchor="t" bIns="45700" lIns="91425" spcFirstLastPara="1" rIns="91425" wrap="square" tIns="45700">
            <a:noAutofit/>
          </a:bodyPr>
          <a:lstStyle/>
          <a:p>
            <a:pPr indent="-214313" lvl="0" marL="214313"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Sensors have been tested to full MVTX NIEL levels and ~1/2 of the TID.</a:t>
            </a:r>
            <a:endParaRPr/>
          </a:p>
          <a:p>
            <a:pPr indent="-214313" lvl="0" marL="214313"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TID mitigation strategy – 36 spare staves are available (2 full inner layers + 8 spares) for replacement of staves that show degradation. </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47"/>
          <p:cNvSpPr txBox="1"/>
          <p:nvPr>
            <p:ph idx="10" type="dt"/>
          </p:nvPr>
        </p:nvSpPr>
        <p:spPr>
          <a:xfrm rot="3852144">
            <a:off x="5687432" y="3511049"/>
            <a:ext cx="2133534" cy="1716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7/19/2018</a:t>
            </a:r>
            <a:endParaRPr/>
          </a:p>
        </p:txBody>
      </p:sp>
      <p:sp>
        <p:nvSpPr>
          <p:cNvPr id="347" name="Google Shape;347;p47"/>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48" name="Google Shape;348;p47"/>
          <p:cNvPicPr preferRelativeResize="0"/>
          <p:nvPr/>
        </p:nvPicPr>
        <p:blipFill rotWithShape="1">
          <a:blip r:embed="rId3">
            <a:alphaModFix/>
          </a:blip>
          <a:srcRect b="28279" l="2116" r="29032" t="13114"/>
          <a:stretch/>
        </p:blipFill>
        <p:spPr>
          <a:xfrm>
            <a:off x="1371600" y="800100"/>
            <a:ext cx="6404130" cy="3064585"/>
          </a:xfrm>
          <a:prstGeom prst="rect">
            <a:avLst/>
          </a:prstGeom>
          <a:noFill/>
          <a:ln cap="flat" cmpd="sng" w="9525">
            <a:solidFill>
              <a:schemeClr val="dk1"/>
            </a:solidFill>
            <a:prstDash val="solid"/>
            <a:round/>
            <a:headEnd len="sm" w="sm" type="none"/>
            <a:tailEnd len="sm" w="sm" type="none"/>
          </a:ln>
        </p:spPr>
      </p:pic>
      <p:sp>
        <p:nvSpPr>
          <p:cNvPr id="349" name="Google Shape;349;p47"/>
          <p:cNvSpPr txBox="1"/>
          <p:nvPr/>
        </p:nvSpPr>
        <p:spPr>
          <a:xfrm>
            <a:off x="5562600" y="3864685"/>
            <a:ext cx="2307042" cy="2539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50">
                <a:solidFill>
                  <a:schemeClr val="dk1"/>
                </a:solidFill>
                <a:latin typeface="Calibri"/>
                <a:ea typeface="Calibri"/>
                <a:cs typeface="Calibri"/>
                <a:sym typeface="Calibri"/>
              </a:rPr>
              <a:t>From L. Musa – 7/26/2017 DOE review</a:t>
            </a:r>
            <a:endParaRPr/>
          </a:p>
        </p:txBody>
      </p:sp>
      <p:sp>
        <p:nvSpPr>
          <p:cNvPr id="350" name="Google Shape;350;p47"/>
          <p:cNvSpPr txBox="1"/>
          <p:nvPr/>
        </p:nvSpPr>
        <p:spPr>
          <a:xfrm>
            <a:off x="304800" y="143257"/>
            <a:ext cx="7306469" cy="4572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Staves – Specification/radiation tolerance</a:t>
            </a:r>
            <a:endParaRPr/>
          </a:p>
        </p:txBody>
      </p:sp>
      <p:sp>
        <p:nvSpPr>
          <p:cNvPr id="351" name="Google Shape;351;p47"/>
          <p:cNvSpPr txBox="1"/>
          <p:nvPr/>
        </p:nvSpPr>
        <p:spPr>
          <a:xfrm>
            <a:off x="734452" y="4118601"/>
            <a:ext cx="7768757" cy="646331"/>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Resolution and cluster size are only moderately affected by radiation and meet requirements</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48"/>
          <p:cNvSpPr txBox="1"/>
          <p:nvPr>
            <p:ph type="title"/>
          </p:nvPr>
        </p:nvSpPr>
        <p:spPr>
          <a:xfrm>
            <a:off x="228600" y="21524"/>
            <a:ext cx="8534400" cy="56554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t>Staves – fabrication, testing and acceptance</a:t>
            </a:r>
            <a:endParaRPr sz="3200"/>
          </a:p>
        </p:txBody>
      </p:sp>
      <p:sp>
        <p:nvSpPr>
          <p:cNvPr id="357" name="Google Shape;357;p48"/>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8" name="Google Shape;358;p48"/>
          <p:cNvSpPr txBox="1"/>
          <p:nvPr>
            <p:ph idx="1" type="body"/>
          </p:nvPr>
        </p:nvSpPr>
        <p:spPr>
          <a:xfrm>
            <a:off x="495300" y="869157"/>
            <a:ext cx="8153400" cy="4000500"/>
          </a:xfrm>
          <a:prstGeom prst="rect">
            <a:avLst/>
          </a:prstGeom>
          <a:noFill/>
          <a:ln>
            <a:noFill/>
          </a:ln>
        </p:spPr>
        <p:txBody>
          <a:bodyPr anchorCtr="0" anchor="t" bIns="45700" lIns="91425" spcFirstLastPara="1" rIns="91425" wrap="square" tIns="45700">
            <a:noAutofit/>
          </a:bodyPr>
          <a:lstStyle/>
          <a:p>
            <a:pPr indent="-228600" lvl="2" marL="1143000" rtl="0" algn="l">
              <a:spcBef>
                <a:spcPts val="0"/>
              </a:spcBef>
              <a:spcAft>
                <a:spcPts val="0"/>
              </a:spcAft>
              <a:buClr>
                <a:schemeClr val="dk1"/>
              </a:buClr>
              <a:buSzPts val="2400"/>
              <a:buChar char="•"/>
            </a:pPr>
            <a:r>
              <a:rPr lang="en-US" sz="2400"/>
              <a:t>Responsibility - The RNC group at LBNL has accepted responsibility for: </a:t>
            </a:r>
            <a:endParaRPr/>
          </a:p>
          <a:p>
            <a:pPr indent="-76200" lvl="2" marL="1143000" rtl="0" algn="l">
              <a:spcBef>
                <a:spcPts val="480"/>
              </a:spcBef>
              <a:spcAft>
                <a:spcPts val="0"/>
              </a:spcAft>
              <a:buClr>
                <a:schemeClr val="dk1"/>
              </a:buClr>
              <a:buSzPts val="2400"/>
              <a:buNone/>
            </a:pPr>
            <a:r>
              <a:t/>
            </a:r>
            <a:endParaRPr sz="2400"/>
          </a:p>
          <a:p>
            <a:pPr indent="-228600" lvl="3" marL="1600200" rtl="0" algn="l">
              <a:spcBef>
                <a:spcPts val="360"/>
              </a:spcBef>
              <a:spcAft>
                <a:spcPts val="0"/>
              </a:spcAft>
              <a:buClr>
                <a:schemeClr val="dk1"/>
              </a:buClr>
              <a:buSzPts val="1800"/>
              <a:buChar char="–"/>
            </a:pPr>
            <a:r>
              <a:rPr lang="en-US" sz="1800"/>
              <a:t>The tracking of the stave production at CERN.</a:t>
            </a:r>
            <a:endParaRPr/>
          </a:p>
          <a:p>
            <a:pPr indent="-228600" lvl="3" marL="1600200" rtl="0" algn="l">
              <a:spcBef>
                <a:spcPts val="360"/>
              </a:spcBef>
              <a:spcAft>
                <a:spcPts val="0"/>
              </a:spcAft>
              <a:buClr>
                <a:schemeClr val="dk1"/>
              </a:buClr>
              <a:buSzPts val="1800"/>
              <a:buChar char="–"/>
            </a:pPr>
            <a:r>
              <a:rPr lang="en-US" sz="1800"/>
              <a:t>Reception testing of staves fabricated at CERN.</a:t>
            </a:r>
            <a:endParaRPr/>
          </a:p>
          <a:p>
            <a:pPr indent="-228600" lvl="3" marL="1600200" rtl="0" algn="l">
              <a:spcBef>
                <a:spcPts val="360"/>
              </a:spcBef>
              <a:spcAft>
                <a:spcPts val="0"/>
              </a:spcAft>
              <a:buClr>
                <a:schemeClr val="dk1"/>
              </a:buClr>
              <a:buSzPts val="1800"/>
              <a:buChar char="–"/>
            </a:pPr>
            <a:r>
              <a:rPr lang="en-US" sz="1800"/>
              <a:t>The assembly of the staves into tested and working detector halves.</a:t>
            </a:r>
            <a:endParaRPr/>
          </a:p>
          <a:p>
            <a:pPr indent="-228600" lvl="3" marL="1600200" rtl="0" algn="l">
              <a:spcBef>
                <a:spcPts val="360"/>
              </a:spcBef>
              <a:spcAft>
                <a:spcPts val="0"/>
              </a:spcAft>
              <a:buClr>
                <a:schemeClr val="dk1"/>
              </a:buClr>
              <a:buSzPts val="1800"/>
              <a:buChar char="–"/>
            </a:pPr>
            <a:r>
              <a:rPr lang="en-US" sz="1800"/>
              <a:t>The shipment of these halves to BNL.</a:t>
            </a:r>
            <a:endParaRPr/>
          </a:p>
          <a:p>
            <a:pPr indent="-228600" lvl="3" marL="1600200" rtl="0" algn="l">
              <a:spcBef>
                <a:spcPts val="360"/>
              </a:spcBef>
              <a:spcAft>
                <a:spcPts val="0"/>
              </a:spcAft>
              <a:buClr>
                <a:schemeClr val="dk1"/>
              </a:buClr>
              <a:buSzPts val="1800"/>
              <a:buChar char="–"/>
            </a:pPr>
            <a:r>
              <a:rPr lang="en-US" sz="1800"/>
              <a:t>Reception testing at BNL.</a:t>
            </a:r>
            <a:endParaRPr/>
          </a:p>
          <a:p>
            <a:pPr indent="-228600" lvl="3" marL="1600200" rtl="0" algn="l">
              <a:spcBef>
                <a:spcPts val="360"/>
              </a:spcBef>
              <a:spcAft>
                <a:spcPts val="0"/>
              </a:spcAft>
              <a:buClr>
                <a:schemeClr val="dk1"/>
              </a:buClr>
              <a:buSzPts val="1800"/>
              <a:buChar char="–"/>
            </a:pPr>
            <a:r>
              <a:rPr lang="en-US" sz="1800"/>
              <a:t>Reasonable remediation of any problems that arise in these tasks.</a:t>
            </a:r>
            <a:endParaRPr/>
          </a:p>
          <a:p>
            <a:pPr indent="-114300" lvl="3" marL="1600200" rtl="0" algn="l">
              <a:spcBef>
                <a:spcPts val="360"/>
              </a:spcBef>
              <a:spcAft>
                <a:spcPts val="0"/>
              </a:spcAft>
              <a:buClr>
                <a:schemeClr val="dk1"/>
              </a:buClr>
              <a:buSzPts val="1800"/>
              <a:buNone/>
            </a:pPr>
            <a:r>
              <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49"/>
          <p:cNvSpPr txBox="1"/>
          <p:nvPr>
            <p:ph type="title"/>
          </p:nvPr>
        </p:nvSpPr>
        <p:spPr>
          <a:xfrm>
            <a:off x="228600" y="17265"/>
            <a:ext cx="8534400" cy="56554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600"/>
              <a:t>Staves – QA plan</a:t>
            </a:r>
            <a:endParaRPr sz="3600"/>
          </a:p>
        </p:txBody>
      </p:sp>
      <p:sp>
        <p:nvSpPr>
          <p:cNvPr id="364" name="Google Shape;364;p49"/>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5" name="Google Shape;365;p49"/>
          <p:cNvSpPr txBox="1"/>
          <p:nvPr>
            <p:ph idx="1" type="body"/>
          </p:nvPr>
        </p:nvSpPr>
        <p:spPr>
          <a:xfrm>
            <a:off x="419100" y="800375"/>
            <a:ext cx="8305800" cy="3851700"/>
          </a:xfrm>
          <a:prstGeom prst="rect">
            <a:avLst/>
          </a:prstGeom>
          <a:noFill/>
          <a:ln>
            <a:noFill/>
          </a:ln>
        </p:spPr>
        <p:txBody>
          <a:bodyPr anchorCtr="0" anchor="t" bIns="45700" lIns="91425" spcFirstLastPara="1" rIns="91425" wrap="square" tIns="45700">
            <a:noAutofit/>
          </a:bodyPr>
          <a:lstStyle/>
          <a:p>
            <a:pPr indent="-228600" lvl="2" marL="1143000" rtl="0" algn="l">
              <a:spcBef>
                <a:spcPts val="0"/>
              </a:spcBef>
              <a:spcAft>
                <a:spcPts val="0"/>
              </a:spcAft>
              <a:buClr>
                <a:schemeClr val="dk1"/>
              </a:buClr>
              <a:buSzPts val="1800"/>
              <a:buChar char="•"/>
            </a:pPr>
            <a:r>
              <a:rPr lang="en-US"/>
              <a:t>The full MVTX Stave Acceptance and Detector Construction QA plan is complete in Draft form and available as part of the backup documentation.</a:t>
            </a:r>
            <a:endParaRPr/>
          </a:p>
          <a:p>
            <a:pPr indent="-228600" lvl="2" marL="1143000" rtl="0" algn="l">
              <a:spcBef>
                <a:spcPts val="360"/>
              </a:spcBef>
              <a:spcAft>
                <a:spcPts val="0"/>
              </a:spcAft>
              <a:buClr>
                <a:schemeClr val="dk1"/>
              </a:buClr>
              <a:buSzPts val="1800"/>
              <a:buChar char="•"/>
            </a:pPr>
            <a:r>
              <a:rPr lang="en-US"/>
              <a:t>Basic Description:</a:t>
            </a:r>
            <a:endParaRPr/>
          </a:p>
          <a:p>
            <a:pPr indent="-228600" lvl="3" marL="1600200" rtl="0" algn="l">
              <a:spcBef>
                <a:spcPts val="320"/>
              </a:spcBef>
              <a:spcAft>
                <a:spcPts val="0"/>
              </a:spcAft>
              <a:buClr>
                <a:schemeClr val="dk1"/>
              </a:buClr>
              <a:buSzPts val="1600"/>
              <a:buChar char="–"/>
            </a:pPr>
            <a:r>
              <a:rPr lang="en-US"/>
              <a:t>Staves go through an extensive QA/QC regimen as they are constructed at CERN. </a:t>
            </a:r>
            <a:endParaRPr/>
          </a:p>
          <a:p>
            <a:pPr indent="-228600" lvl="4" marL="2057400" rtl="0" algn="l">
              <a:spcBef>
                <a:spcPts val="280"/>
              </a:spcBef>
              <a:spcAft>
                <a:spcPts val="0"/>
              </a:spcAft>
              <a:buClr>
                <a:schemeClr val="dk1"/>
              </a:buClr>
              <a:buSzPts val="1400"/>
              <a:buChar char="»"/>
            </a:pPr>
            <a:r>
              <a:rPr lang="en-US"/>
              <a:t>Sensors are mechanically checked for size, cracks, and edge integrity, then probe tested and electrically characterized.</a:t>
            </a:r>
            <a:endParaRPr/>
          </a:p>
          <a:p>
            <a:pPr indent="-228600" lvl="4" marL="2057400" rtl="0" algn="l">
              <a:spcBef>
                <a:spcPts val="280"/>
              </a:spcBef>
              <a:spcAft>
                <a:spcPts val="0"/>
              </a:spcAft>
              <a:buClr>
                <a:schemeClr val="dk1"/>
              </a:buClr>
              <a:buSzPts val="1400"/>
              <a:buChar char="»"/>
            </a:pPr>
            <a:r>
              <a:rPr lang="en-US"/>
              <a:t>The mechanical stave components are fabricated and go through equally established QA checking. The cold plates and space frames are checked for size, shape, pressure and leak testing for the cooling tubes.</a:t>
            </a:r>
            <a:endParaRPr/>
          </a:p>
          <a:p>
            <a:pPr indent="-228600" lvl="4" marL="2057400" rtl="0" algn="l">
              <a:spcBef>
                <a:spcPts val="280"/>
              </a:spcBef>
              <a:spcAft>
                <a:spcPts val="0"/>
              </a:spcAft>
              <a:buClr>
                <a:schemeClr val="dk1"/>
              </a:buClr>
              <a:buSzPts val="1400"/>
              <a:buChar char="»"/>
            </a:pPr>
            <a:r>
              <a:rPr lang="en-US"/>
              <a:t>The aluminum conductor FPC is dimensionally and electrically checked.</a:t>
            </a:r>
            <a:endParaRPr/>
          </a:p>
          <a:p>
            <a:pPr indent="-228600" lvl="4" marL="2057400" rtl="0" algn="l">
              <a:spcBef>
                <a:spcPts val="280"/>
              </a:spcBef>
              <a:spcAft>
                <a:spcPts val="0"/>
              </a:spcAft>
              <a:buClr>
                <a:schemeClr val="dk1"/>
              </a:buClr>
              <a:buSzPts val="1400"/>
              <a:buChar char="»"/>
            </a:pPr>
            <a:r>
              <a:rPr lang="en-US"/>
              <a:t>After these components are assembled into a stave. The stave is functionally checked and the sensors are again characterized. </a:t>
            </a:r>
            <a:endParaRPr/>
          </a:p>
          <a:p>
            <a:pPr indent="-228600" lvl="2" marL="1143000" rtl="0" algn="l">
              <a:spcBef>
                <a:spcPts val="360"/>
              </a:spcBef>
              <a:spcAft>
                <a:spcPts val="0"/>
              </a:spcAft>
              <a:buClr>
                <a:schemeClr val="dk1"/>
              </a:buClr>
              <a:buSzPts val="1800"/>
              <a:buChar char="•"/>
            </a:pPr>
            <a:r>
              <a:rPr lang="en-US"/>
              <a:t>All of this information is saved into the ALICE ITS database.</a:t>
            </a:r>
            <a:endParaRPr/>
          </a:p>
          <a:p>
            <a:pPr indent="0" lvl="2" marL="445769" rtl="0" algn="l">
              <a:spcBef>
                <a:spcPts val="360"/>
              </a:spcBef>
              <a:spcAft>
                <a:spcPts val="0"/>
              </a:spcAft>
              <a:buClr>
                <a:schemeClr val="dk1"/>
              </a:buClr>
              <a:buSzPts val="1800"/>
              <a:buNone/>
            </a:pPr>
            <a:r>
              <a:t/>
            </a:r>
            <a:endParaRPr/>
          </a:p>
          <a:p>
            <a:pPr indent="0" lvl="2" marL="445769" rtl="0" algn="l">
              <a:spcBef>
                <a:spcPts val="360"/>
              </a:spcBef>
              <a:spcAft>
                <a:spcPts val="0"/>
              </a:spcAft>
              <a:buClr>
                <a:schemeClr val="dk1"/>
              </a:buClr>
              <a:buSzPts val="1800"/>
              <a:buNone/>
            </a:pPr>
            <a:r>
              <a:t/>
            </a:r>
            <a:endParaRPr/>
          </a:p>
          <a:p>
            <a:pPr indent="-127000" lvl="3" marL="1600200" rtl="0" algn="l">
              <a:spcBef>
                <a:spcPts val="320"/>
              </a:spcBef>
              <a:spcAft>
                <a:spcPts val="0"/>
              </a:spcAft>
              <a:buClr>
                <a:schemeClr val="dk1"/>
              </a:buClr>
              <a:buSzPts val="16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50"/>
          <p:cNvSpPr txBox="1"/>
          <p:nvPr>
            <p:ph type="title"/>
          </p:nvPr>
        </p:nvSpPr>
        <p:spPr>
          <a:xfrm>
            <a:off x="228600" y="35717"/>
            <a:ext cx="8534400" cy="56554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600"/>
              <a:t>Staves – QA plan</a:t>
            </a:r>
            <a:endParaRPr sz="3600"/>
          </a:p>
        </p:txBody>
      </p:sp>
      <p:sp>
        <p:nvSpPr>
          <p:cNvPr id="371" name="Google Shape;371;p50"/>
          <p:cNvSpPr txBox="1"/>
          <p:nvPr>
            <p:ph idx="10" type="dt"/>
          </p:nvPr>
        </p:nvSpPr>
        <p:spPr>
          <a:xfrm rot="3852144">
            <a:off x="5687432" y="3511049"/>
            <a:ext cx="2133534" cy="1716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7/19/2018</a:t>
            </a:r>
            <a:endParaRPr/>
          </a:p>
        </p:txBody>
      </p:sp>
      <p:sp>
        <p:nvSpPr>
          <p:cNvPr id="372" name="Google Shape;372;p50"/>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73" name="Google Shape;373;p50"/>
          <p:cNvPicPr preferRelativeResize="0"/>
          <p:nvPr/>
        </p:nvPicPr>
        <p:blipFill rotWithShape="1">
          <a:blip r:embed="rId3">
            <a:alphaModFix/>
          </a:blip>
          <a:srcRect b="0" l="0" r="0" t="0"/>
          <a:stretch/>
        </p:blipFill>
        <p:spPr>
          <a:xfrm>
            <a:off x="1565532" y="1022117"/>
            <a:ext cx="6012936" cy="2926208"/>
          </a:xfrm>
          <a:prstGeom prst="rect">
            <a:avLst/>
          </a:prstGeom>
          <a:noFill/>
          <a:ln>
            <a:noFill/>
          </a:ln>
        </p:spPr>
      </p:pic>
      <p:sp>
        <p:nvSpPr>
          <p:cNvPr id="374" name="Google Shape;374;p50"/>
          <p:cNvSpPr txBox="1"/>
          <p:nvPr/>
        </p:nvSpPr>
        <p:spPr>
          <a:xfrm>
            <a:off x="2971801" y="741547"/>
            <a:ext cx="284719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Tests run on sensors / staves</a:t>
            </a:r>
            <a:endParaRPr sz="1800">
              <a:solidFill>
                <a:schemeClr val="dk1"/>
              </a:solidFill>
              <a:latin typeface="Calibri"/>
              <a:ea typeface="Calibri"/>
              <a:cs typeface="Calibri"/>
              <a:sym typeface="Calibri"/>
            </a:endParaRPr>
          </a:p>
        </p:txBody>
      </p:sp>
      <p:sp>
        <p:nvSpPr>
          <p:cNvPr id="375" name="Google Shape;375;p50"/>
          <p:cNvSpPr txBox="1"/>
          <p:nvPr/>
        </p:nvSpPr>
        <p:spPr>
          <a:xfrm>
            <a:off x="609600" y="4184514"/>
            <a:ext cx="789158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Example for building ML/OL modules but the tests run are the same for all sensors</a:t>
            </a:r>
            <a:endParaRPr sz="1800">
              <a:solidFill>
                <a:schemeClr val="dk1"/>
              </a:solidFill>
              <a:latin typeface="Calibri"/>
              <a:ea typeface="Calibri"/>
              <a:cs typeface="Calibri"/>
              <a:sym typeface="Calibri"/>
            </a:endParaRPr>
          </a:p>
        </p:txBody>
      </p:sp>
      <p:sp>
        <p:nvSpPr>
          <p:cNvPr id="376" name="Google Shape;376;p50"/>
          <p:cNvSpPr/>
          <p:nvPr/>
        </p:nvSpPr>
        <p:spPr>
          <a:xfrm>
            <a:off x="3088386" y="1018546"/>
            <a:ext cx="1369314" cy="2929779"/>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51"/>
          <p:cNvSpPr txBox="1"/>
          <p:nvPr>
            <p:ph type="title"/>
          </p:nvPr>
        </p:nvSpPr>
        <p:spPr>
          <a:xfrm>
            <a:off x="152400" y="25005"/>
            <a:ext cx="8534400" cy="56554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600"/>
              <a:t>Barrel Assembly - Procedure</a:t>
            </a:r>
            <a:endParaRPr/>
          </a:p>
        </p:txBody>
      </p:sp>
      <p:sp>
        <p:nvSpPr>
          <p:cNvPr id="382" name="Google Shape;382;p51"/>
          <p:cNvSpPr txBox="1"/>
          <p:nvPr>
            <p:ph idx="10" type="dt"/>
          </p:nvPr>
        </p:nvSpPr>
        <p:spPr>
          <a:xfrm rot="3852144">
            <a:off x="5687432" y="3511049"/>
            <a:ext cx="2133534" cy="1716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7/19/2018</a:t>
            </a:r>
            <a:endParaRPr/>
          </a:p>
        </p:txBody>
      </p:sp>
      <p:sp>
        <p:nvSpPr>
          <p:cNvPr id="383" name="Google Shape;383;p51"/>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4" name="Google Shape;384;p51"/>
          <p:cNvSpPr txBox="1"/>
          <p:nvPr>
            <p:ph idx="1" type="body"/>
          </p:nvPr>
        </p:nvSpPr>
        <p:spPr>
          <a:xfrm>
            <a:off x="474548" y="3847560"/>
            <a:ext cx="3318103" cy="7776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68580" lvl="0" marL="68580" rtl="0" algn="l">
              <a:spcBef>
                <a:spcPts val="0"/>
              </a:spcBef>
              <a:spcAft>
                <a:spcPts val="0"/>
              </a:spcAft>
              <a:buClr>
                <a:srgbClr val="0070C0"/>
              </a:buClr>
              <a:buSzPts val="1200"/>
              <a:buChar char="•"/>
            </a:pPr>
            <a:r>
              <a:rPr b="1" lang="en-US" sz="1200">
                <a:solidFill>
                  <a:srgbClr val="0070C0"/>
                </a:solidFill>
              </a:rPr>
              <a:t>Assembly</a:t>
            </a:r>
            <a:r>
              <a:rPr lang="en-US" sz="1200">
                <a:solidFill>
                  <a:srgbClr val="0070C0"/>
                </a:solidFill>
              </a:rPr>
              <a:t>:</a:t>
            </a:r>
            <a:r>
              <a:rPr lang="en-US" sz="1200">
                <a:solidFill>
                  <a:schemeClr val="dk2"/>
                </a:solidFill>
              </a:rPr>
              <a:t>   Staves 🡪 Layers 🡪 Half-Barrels</a:t>
            </a:r>
            <a:endParaRPr/>
          </a:p>
          <a:p>
            <a:pPr indent="-68580" lvl="0" marL="68580" rtl="0" algn="l">
              <a:spcBef>
                <a:spcPts val="240"/>
              </a:spcBef>
              <a:spcAft>
                <a:spcPts val="0"/>
              </a:spcAft>
              <a:buClr>
                <a:srgbClr val="00B050"/>
              </a:buClr>
              <a:buSzPts val="1200"/>
              <a:buChar char="•"/>
            </a:pPr>
            <a:r>
              <a:rPr b="1" lang="en-US" sz="1200">
                <a:solidFill>
                  <a:srgbClr val="00B050"/>
                </a:solidFill>
              </a:rPr>
              <a:t>QA</a:t>
            </a:r>
            <a:r>
              <a:rPr lang="en-US" sz="1200">
                <a:solidFill>
                  <a:srgbClr val="00B050"/>
                </a:solidFill>
              </a:rPr>
              <a:t>: </a:t>
            </a:r>
            <a:r>
              <a:rPr lang="en-US" sz="1200">
                <a:solidFill>
                  <a:schemeClr val="dk2"/>
                </a:solidFill>
              </a:rPr>
              <a:t>	       Functional test at each step</a:t>
            </a:r>
            <a:endParaRPr/>
          </a:p>
          <a:p>
            <a:pPr indent="-68580" lvl="0" marL="68580" rtl="0" algn="l">
              <a:spcBef>
                <a:spcPts val="240"/>
              </a:spcBef>
              <a:spcAft>
                <a:spcPts val="0"/>
              </a:spcAft>
              <a:buClr>
                <a:srgbClr val="C00000"/>
              </a:buClr>
              <a:buSzPts val="1200"/>
              <a:buChar char="•"/>
            </a:pPr>
            <a:r>
              <a:rPr b="1" lang="en-US" sz="1200">
                <a:solidFill>
                  <a:srgbClr val="C00000"/>
                </a:solidFill>
              </a:rPr>
              <a:t>Metrology</a:t>
            </a:r>
            <a:r>
              <a:rPr lang="en-US" sz="1200">
                <a:solidFill>
                  <a:srgbClr val="C00000"/>
                </a:solidFill>
              </a:rPr>
              <a:t>:</a:t>
            </a:r>
            <a:r>
              <a:rPr lang="en-US" sz="1200">
                <a:solidFill>
                  <a:schemeClr val="dk2"/>
                </a:solidFill>
              </a:rPr>
              <a:t>  Map the sensitive volume</a:t>
            </a:r>
            <a:r>
              <a:rPr lang="en-US" sz="1200"/>
              <a:t> </a:t>
            </a:r>
            <a:r>
              <a:rPr lang="en-US" sz="1200">
                <a:solidFill>
                  <a:schemeClr val="dk2"/>
                </a:solidFill>
              </a:rPr>
              <a:t>positions</a:t>
            </a:r>
            <a:endParaRPr sz="788"/>
          </a:p>
        </p:txBody>
      </p:sp>
      <p:sp>
        <p:nvSpPr>
          <p:cNvPr id="385" name="Google Shape;385;p51"/>
          <p:cNvSpPr txBox="1"/>
          <p:nvPr/>
        </p:nvSpPr>
        <p:spPr>
          <a:xfrm>
            <a:off x="1257300" y="745608"/>
            <a:ext cx="1236086" cy="461665"/>
          </a:xfrm>
          <a:prstGeom prst="rect">
            <a:avLst/>
          </a:prstGeom>
          <a:no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Tested</a:t>
            </a:r>
            <a:endParaRPr/>
          </a:p>
          <a:p>
            <a:pPr indent="0" lvl="0" marL="0" marR="0" rtl="0" algn="ctr">
              <a:spcBef>
                <a:spcPts val="0"/>
              </a:spcBef>
              <a:spcAft>
                <a:spcPts val="0"/>
              </a:spcAft>
              <a:buNone/>
            </a:pPr>
            <a:r>
              <a:rPr b="1" lang="en-US" sz="1200">
                <a:solidFill>
                  <a:srgbClr val="000000"/>
                </a:solidFill>
                <a:latin typeface="Calibri"/>
                <a:ea typeface="Calibri"/>
                <a:cs typeface="Calibri"/>
                <a:sym typeface="Calibri"/>
              </a:rPr>
              <a:t>Staves</a:t>
            </a:r>
            <a:endParaRPr b="1" sz="1200">
              <a:solidFill>
                <a:srgbClr val="000000"/>
              </a:solidFill>
              <a:latin typeface="Calibri"/>
              <a:ea typeface="Calibri"/>
              <a:cs typeface="Calibri"/>
              <a:sym typeface="Calibri"/>
            </a:endParaRPr>
          </a:p>
        </p:txBody>
      </p:sp>
      <p:sp>
        <p:nvSpPr>
          <p:cNvPr id="386" name="Google Shape;386;p51"/>
          <p:cNvSpPr txBox="1"/>
          <p:nvPr/>
        </p:nvSpPr>
        <p:spPr>
          <a:xfrm>
            <a:off x="2628900" y="745608"/>
            <a:ext cx="1236086" cy="461665"/>
          </a:xfrm>
          <a:prstGeom prst="rect">
            <a:avLst/>
          </a:prstGeom>
          <a:no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Sized</a:t>
            </a:r>
            <a:endParaRPr sz="1200">
              <a:solidFill>
                <a:srgbClr val="000000"/>
              </a:solidFill>
              <a:latin typeface="Calibri"/>
              <a:ea typeface="Calibri"/>
              <a:cs typeface="Calibri"/>
              <a:sym typeface="Calibri"/>
            </a:endParaRPr>
          </a:p>
          <a:p>
            <a:pPr indent="0" lvl="0" marL="0" marR="0" rtl="0" algn="ctr">
              <a:spcBef>
                <a:spcPts val="0"/>
              </a:spcBef>
              <a:spcAft>
                <a:spcPts val="0"/>
              </a:spcAft>
              <a:buNone/>
            </a:pPr>
            <a:r>
              <a:rPr b="1" lang="en-US" sz="1200">
                <a:solidFill>
                  <a:srgbClr val="000000"/>
                </a:solidFill>
                <a:latin typeface="Calibri"/>
                <a:ea typeface="Calibri"/>
                <a:cs typeface="Calibri"/>
                <a:sym typeface="Calibri"/>
              </a:rPr>
              <a:t>End wheels</a:t>
            </a:r>
            <a:endParaRPr b="1" sz="1200">
              <a:solidFill>
                <a:srgbClr val="000000"/>
              </a:solidFill>
              <a:latin typeface="Calibri"/>
              <a:ea typeface="Calibri"/>
              <a:cs typeface="Calibri"/>
              <a:sym typeface="Calibri"/>
            </a:endParaRPr>
          </a:p>
        </p:txBody>
      </p:sp>
      <p:sp>
        <p:nvSpPr>
          <p:cNvPr id="387" name="Google Shape;387;p51"/>
          <p:cNvSpPr txBox="1"/>
          <p:nvPr/>
        </p:nvSpPr>
        <p:spPr>
          <a:xfrm>
            <a:off x="4000500" y="742950"/>
            <a:ext cx="1236086" cy="461665"/>
          </a:xfrm>
          <a:prstGeom prst="rect">
            <a:avLst/>
          </a:prstGeom>
          <a:no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Assembly tooling</a:t>
            </a:r>
            <a:endParaRPr b="1" sz="1200">
              <a:solidFill>
                <a:srgbClr val="000000"/>
              </a:solidFill>
              <a:latin typeface="Calibri"/>
              <a:ea typeface="Calibri"/>
              <a:cs typeface="Calibri"/>
              <a:sym typeface="Calibri"/>
            </a:endParaRPr>
          </a:p>
        </p:txBody>
      </p:sp>
      <p:sp>
        <p:nvSpPr>
          <p:cNvPr id="388" name="Google Shape;388;p51"/>
          <p:cNvSpPr txBox="1"/>
          <p:nvPr/>
        </p:nvSpPr>
        <p:spPr>
          <a:xfrm>
            <a:off x="2494468" y="1600201"/>
            <a:ext cx="1504950" cy="276999"/>
          </a:xfrm>
          <a:prstGeom prst="rect">
            <a:avLst/>
          </a:prstGeom>
          <a:noFill/>
          <a:ln cap="flat" cmpd="sng" w="25400">
            <a:solidFill>
              <a:srgbClr val="0070C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Half-layer </a:t>
            </a:r>
            <a:r>
              <a:rPr lang="en-US" sz="1200">
                <a:solidFill>
                  <a:srgbClr val="0070C0"/>
                </a:solidFill>
                <a:latin typeface="Calibri"/>
                <a:ea typeface="Calibri"/>
                <a:cs typeface="Calibri"/>
                <a:sym typeface="Calibri"/>
              </a:rPr>
              <a:t>assembly</a:t>
            </a:r>
            <a:endParaRPr b="1" sz="1200">
              <a:solidFill>
                <a:srgbClr val="0070C0"/>
              </a:solidFill>
              <a:latin typeface="Calibri"/>
              <a:ea typeface="Calibri"/>
              <a:cs typeface="Calibri"/>
              <a:sym typeface="Calibri"/>
            </a:endParaRPr>
          </a:p>
        </p:txBody>
      </p:sp>
      <p:sp>
        <p:nvSpPr>
          <p:cNvPr id="389" name="Google Shape;389;p51"/>
          <p:cNvSpPr txBox="1"/>
          <p:nvPr/>
        </p:nvSpPr>
        <p:spPr>
          <a:xfrm>
            <a:off x="5336164" y="742950"/>
            <a:ext cx="1236086" cy="461665"/>
          </a:xfrm>
          <a:prstGeom prst="rect">
            <a:avLst/>
          </a:prstGeom>
          <a:no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Sized</a:t>
            </a:r>
            <a:endParaRPr/>
          </a:p>
          <a:p>
            <a:pPr indent="0" lvl="0" marL="0" marR="0" rtl="0" algn="ctr">
              <a:spcBef>
                <a:spcPts val="0"/>
              </a:spcBef>
              <a:spcAft>
                <a:spcPts val="0"/>
              </a:spcAft>
              <a:buNone/>
            </a:pPr>
            <a:r>
              <a:rPr b="1" lang="en-US" sz="1200">
                <a:solidFill>
                  <a:srgbClr val="000000"/>
                </a:solidFill>
                <a:latin typeface="Calibri"/>
                <a:ea typeface="Calibri"/>
                <a:cs typeface="Calibri"/>
                <a:sym typeface="Calibri"/>
              </a:rPr>
              <a:t>CYSS</a:t>
            </a:r>
            <a:endParaRPr b="1" sz="1200">
              <a:solidFill>
                <a:srgbClr val="000000"/>
              </a:solidFill>
              <a:latin typeface="Calibri"/>
              <a:ea typeface="Calibri"/>
              <a:cs typeface="Calibri"/>
              <a:sym typeface="Calibri"/>
            </a:endParaRPr>
          </a:p>
        </p:txBody>
      </p:sp>
      <p:sp>
        <p:nvSpPr>
          <p:cNvPr id="390" name="Google Shape;390;p51"/>
          <p:cNvSpPr txBox="1"/>
          <p:nvPr/>
        </p:nvSpPr>
        <p:spPr>
          <a:xfrm>
            <a:off x="2494468" y="2187836"/>
            <a:ext cx="1504950" cy="276999"/>
          </a:xfrm>
          <a:prstGeom prst="rect">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Half-layer </a:t>
            </a:r>
            <a:r>
              <a:rPr lang="en-US" sz="1200">
                <a:solidFill>
                  <a:srgbClr val="C00000"/>
                </a:solidFill>
                <a:latin typeface="Calibri"/>
                <a:ea typeface="Calibri"/>
                <a:cs typeface="Calibri"/>
                <a:sym typeface="Calibri"/>
              </a:rPr>
              <a:t>metrology</a:t>
            </a:r>
            <a:endParaRPr b="1" sz="1200">
              <a:solidFill>
                <a:srgbClr val="C00000"/>
              </a:solidFill>
              <a:latin typeface="Calibri"/>
              <a:ea typeface="Calibri"/>
              <a:cs typeface="Calibri"/>
              <a:sym typeface="Calibri"/>
            </a:endParaRPr>
          </a:p>
        </p:txBody>
      </p:sp>
      <p:sp>
        <p:nvSpPr>
          <p:cNvPr id="391" name="Google Shape;391;p51"/>
          <p:cNvSpPr txBox="1"/>
          <p:nvPr/>
        </p:nvSpPr>
        <p:spPr>
          <a:xfrm>
            <a:off x="4381500" y="2562571"/>
            <a:ext cx="1504950" cy="276999"/>
          </a:xfrm>
          <a:prstGeom prst="rect">
            <a:avLst/>
          </a:prstGeom>
          <a:noFill/>
          <a:ln cap="flat" cmpd="sng" w="25400">
            <a:solidFill>
              <a:srgbClr val="0070C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Half-barrel </a:t>
            </a:r>
            <a:r>
              <a:rPr lang="en-US" sz="1200">
                <a:solidFill>
                  <a:srgbClr val="0070C0"/>
                </a:solidFill>
                <a:latin typeface="Calibri"/>
                <a:ea typeface="Calibri"/>
                <a:cs typeface="Calibri"/>
                <a:sym typeface="Calibri"/>
              </a:rPr>
              <a:t>assembly</a:t>
            </a:r>
            <a:endParaRPr sz="1200">
              <a:solidFill>
                <a:srgbClr val="0070C0"/>
              </a:solidFill>
              <a:latin typeface="Calibri"/>
              <a:ea typeface="Calibri"/>
              <a:cs typeface="Calibri"/>
              <a:sym typeface="Calibri"/>
            </a:endParaRPr>
          </a:p>
        </p:txBody>
      </p:sp>
      <p:sp>
        <p:nvSpPr>
          <p:cNvPr id="392" name="Google Shape;392;p51"/>
          <p:cNvSpPr txBox="1"/>
          <p:nvPr/>
        </p:nvSpPr>
        <p:spPr>
          <a:xfrm>
            <a:off x="4381500" y="3305521"/>
            <a:ext cx="1504950" cy="461665"/>
          </a:xfrm>
          <a:prstGeom prst="rect">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Half-barrel </a:t>
            </a:r>
            <a:r>
              <a:rPr lang="en-US" sz="1200">
                <a:solidFill>
                  <a:srgbClr val="C00000"/>
                </a:solidFill>
                <a:latin typeface="Calibri"/>
                <a:ea typeface="Calibri"/>
                <a:cs typeface="Calibri"/>
                <a:sym typeface="Calibri"/>
              </a:rPr>
              <a:t>metrology</a:t>
            </a:r>
            <a:endParaRPr sz="1200">
              <a:solidFill>
                <a:srgbClr val="C00000"/>
              </a:solidFill>
              <a:latin typeface="Calibri"/>
              <a:ea typeface="Calibri"/>
              <a:cs typeface="Calibri"/>
              <a:sym typeface="Calibri"/>
            </a:endParaRPr>
          </a:p>
        </p:txBody>
      </p:sp>
      <p:sp>
        <p:nvSpPr>
          <p:cNvPr id="393" name="Google Shape;393;p51"/>
          <p:cNvSpPr txBox="1"/>
          <p:nvPr/>
        </p:nvSpPr>
        <p:spPr>
          <a:xfrm>
            <a:off x="6686550" y="742950"/>
            <a:ext cx="1236086" cy="461665"/>
          </a:xfrm>
          <a:prstGeom prst="rect">
            <a:avLst/>
          </a:prstGeom>
          <a:no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Tested</a:t>
            </a:r>
            <a:endParaRPr/>
          </a:p>
          <a:p>
            <a:pPr indent="0" lvl="0" marL="0" marR="0" rtl="0" algn="ctr">
              <a:spcBef>
                <a:spcPts val="0"/>
              </a:spcBef>
              <a:spcAft>
                <a:spcPts val="0"/>
              </a:spcAft>
              <a:buNone/>
            </a:pPr>
            <a:r>
              <a:rPr b="1" lang="en-US" sz="1200">
                <a:solidFill>
                  <a:srgbClr val="000000"/>
                </a:solidFill>
                <a:latin typeface="Calibri"/>
                <a:ea typeface="Calibri"/>
                <a:cs typeface="Calibri"/>
                <a:sym typeface="Calibri"/>
              </a:rPr>
              <a:t>Power/RDO</a:t>
            </a:r>
            <a:endParaRPr b="1" sz="1200">
              <a:solidFill>
                <a:srgbClr val="000000"/>
              </a:solidFill>
              <a:latin typeface="Calibri"/>
              <a:ea typeface="Calibri"/>
              <a:cs typeface="Calibri"/>
              <a:sym typeface="Calibri"/>
            </a:endParaRPr>
          </a:p>
        </p:txBody>
      </p:sp>
      <p:sp>
        <p:nvSpPr>
          <p:cNvPr id="394" name="Google Shape;394;p51"/>
          <p:cNvSpPr txBox="1"/>
          <p:nvPr/>
        </p:nvSpPr>
        <p:spPr>
          <a:xfrm>
            <a:off x="1314450" y="1844936"/>
            <a:ext cx="1100098" cy="461665"/>
          </a:xfrm>
          <a:prstGeom prst="rect">
            <a:avLst/>
          </a:prstGeom>
          <a:noFill/>
          <a:ln cap="flat" cmpd="sng" w="28575">
            <a:solidFill>
              <a:srgbClr val="00B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Functional test</a:t>
            </a:r>
            <a:endParaRPr b="1" sz="1200">
              <a:solidFill>
                <a:srgbClr val="000000"/>
              </a:solidFill>
              <a:latin typeface="Calibri"/>
              <a:ea typeface="Calibri"/>
              <a:cs typeface="Calibri"/>
              <a:sym typeface="Calibri"/>
            </a:endParaRPr>
          </a:p>
        </p:txBody>
      </p:sp>
      <p:cxnSp>
        <p:nvCxnSpPr>
          <p:cNvPr id="395" name="Google Shape;395;p51"/>
          <p:cNvCxnSpPr>
            <a:stCxn id="394" idx="3"/>
          </p:cNvCxnSpPr>
          <p:nvPr/>
        </p:nvCxnSpPr>
        <p:spPr>
          <a:xfrm>
            <a:off x="2414548" y="2075768"/>
            <a:ext cx="832500" cy="0"/>
          </a:xfrm>
          <a:prstGeom prst="straightConnector1">
            <a:avLst/>
          </a:prstGeom>
          <a:noFill/>
          <a:ln cap="flat" cmpd="sng" w="28575">
            <a:solidFill>
              <a:srgbClr val="00B050"/>
            </a:solidFill>
            <a:prstDash val="solid"/>
            <a:round/>
            <a:headEnd len="sm" w="sm" type="none"/>
            <a:tailEnd len="med" w="med" type="stealth"/>
          </a:ln>
        </p:spPr>
      </p:cxnSp>
      <p:cxnSp>
        <p:nvCxnSpPr>
          <p:cNvPr id="396" name="Google Shape;396;p51"/>
          <p:cNvCxnSpPr>
            <a:stCxn id="386" idx="2"/>
            <a:endCxn id="388" idx="0"/>
          </p:cNvCxnSpPr>
          <p:nvPr/>
        </p:nvCxnSpPr>
        <p:spPr>
          <a:xfrm>
            <a:off x="3246943" y="1207273"/>
            <a:ext cx="0" cy="393000"/>
          </a:xfrm>
          <a:prstGeom prst="straightConnector1">
            <a:avLst/>
          </a:prstGeom>
          <a:noFill/>
          <a:ln cap="flat" cmpd="sng" w="28575">
            <a:solidFill>
              <a:srgbClr val="4A7DBA"/>
            </a:solidFill>
            <a:prstDash val="solid"/>
            <a:round/>
            <a:headEnd len="sm" w="sm" type="none"/>
            <a:tailEnd len="med" w="med" type="stealth"/>
          </a:ln>
        </p:spPr>
      </p:cxnSp>
      <p:cxnSp>
        <p:nvCxnSpPr>
          <p:cNvPr id="397" name="Google Shape;397;p51"/>
          <p:cNvCxnSpPr>
            <a:stCxn id="385" idx="2"/>
            <a:endCxn id="388" idx="0"/>
          </p:cNvCxnSpPr>
          <p:nvPr/>
        </p:nvCxnSpPr>
        <p:spPr>
          <a:xfrm>
            <a:off x="1875343" y="1207273"/>
            <a:ext cx="1371600" cy="393000"/>
          </a:xfrm>
          <a:prstGeom prst="straightConnector1">
            <a:avLst/>
          </a:prstGeom>
          <a:noFill/>
          <a:ln cap="flat" cmpd="sng" w="28575">
            <a:solidFill>
              <a:srgbClr val="4A7DBA"/>
            </a:solidFill>
            <a:prstDash val="solid"/>
            <a:round/>
            <a:headEnd len="sm" w="sm" type="none"/>
            <a:tailEnd len="med" w="med" type="stealth"/>
          </a:ln>
        </p:spPr>
      </p:cxnSp>
      <p:cxnSp>
        <p:nvCxnSpPr>
          <p:cNvPr id="398" name="Google Shape;398;p51"/>
          <p:cNvCxnSpPr>
            <a:stCxn id="387" idx="2"/>
            <a:endCxn id="388" idx="0"/>
          </p:cNvCxnSpPr>
          <p:nvPr/>
        </p:nvCxnSpPr>
        <p:spPr>
          <a:xfrm flipH="1">
            <a:off x="3246943" y="1204615"/>
            <a:ext cx="1371600" cy="395700"/>
          </a:xfrm>
          <a:prstGeom prst="straightConnector1">
            <a:avLst/>
          </a:prstGeom>
          <a:noFill/>
          <a:ln cap="flat" cmpd="sng" w="28575">
            <a:solidFill>
              <a:srgbClr val="4A7DBA"/>
            </a:solidFill>
            <a:prstDash val="solid"/>
            <a:round/>
            <a:headEnd len="sm" w="sm" type="none"/>
            <a:tailEnd len="med" w="med" type="stealth"/>
          </a:ln>
        </p:spPr>
      </p:cxnSp>
      <p:cxnSp>
        <p:nvCxnSpPr>
          <p:cNvPr id="399" name="Google Shape;399;p51"/>
          <p:cNvCxnSpPr>
            <a:stCxn id="388" idx="2"/>
            <a:endCxn id="390" idx="0"/>
          </p:cNvCxnSpPr>
          <p:nvPr/>
        </p:nvCxnSpPr>
        <p:spPr>
          <a:xfrm>
            <a:off x="3246943" y="1877200"/>
            <a:ext cx="0" cy="310500"/>
          </a:xfrm>
          <a:prstGeom prst="straightConnector1">
            <a:avLst/>
          </a:prstGeom>
          <a:noFill/>
          <a:ln cap="flat" cmpd="sng" w="28575">
            <a:solidFill>
              <a:srgbClr val="4A7DBA"/>
            </a:solidFill>
            <a:prstDash val="solid"/>
            <a:round/>
            <a:headEnd len="sm" w="sm" type="none"/>
            <a:tailEnd len="med" w="med" type="stealth"/>
          </a:ln>
        </p:spPr>
      </p:cxnSp>
      <p:cxnSp>
        <p:nvCxnSpPr>
          <p:cNvPr id="400" name="Google Shape;400;p51"/>
          <p:cNvCxnSpPr>
            <a:stCxn id="389" idx="2"/>
            <a:endCxn id="391" idx="0"/>
          </p:cNvCxnSpPr>
          <p:nvPr/>
        </p:nvCxnSpPr>
        <p:spPr>
          <a:xfrm flipH="1">
            <a:off x="5134007" y="1204615"/>
            <a:ext cx="820200" cy="1358100"/>
          </a:xfrm>
          <a:prstGeom prst="straightConnector1">
            <a:avLst/>
          </a:prstGeom>
          <a:noFill/>
          <a:ln cap="flat" cmpd="sng" w="28575">
            <a:solidFill>
              <a:srgbClr val="4A7DBA"/>
            </a:solidFill>
            <a:prstDash val="solid"/>
            <a:round/>
            <a:headEnd len="sm" w="sm" type="none"/>
            <a:tailEnd len="med" w="med" type="stealth"/>
          </a:ln>
        </p:spPr>
      </p:cxnSp>
      <p:cxnSp>
        <p:nvCxnSpPr>
          <p:cNvPr id="401" name="Google Shape;401;p51"/>
          <p:cNvCxnSpPr>
            <a:endCxn id="391" idx="1"/>
          </p:cNvCxnSpPr>
          <p:nvPr/>
        </p:nvCxnSpPr>
        <p:spPr>
          <a:xfrm>
            <a:off x="3255600" y="2701071"/>
            <a:ext cx="1125900" cy="0"/>
          </a:xfrm>
          <a:prstGeom prst="straightConnector1">
            <a:avLst/>
          </a:prstGeom>
          <a:noFill/>
          <a:ln cap="flat" cmpd="sng" w="28575">
            <a:solidFill>
              <a:srgbClr val="4A7DBA"/>
            </a:solidFill>
            <a:prstDash val="solid"/>
            <a:round/>
            <a:headEnd len="sm" w="sm" type="none"/>
            <a:tailEnd len="med" w="med" type="stealth"/>
          </a:ln>
        </p:spPr>
      </p:cxnSp>
      <p:cxnSp>
        <p:nvCxnSpPr>
          <p:cNvPr id="402" name="Google Shape;402;p51"/>
          <p:cNvCxnSpPr/>
          <p:nvPr/>
        </p:nvCxnSpPr>
        <p:spPr>
          <a:xfrm rot="10800000">
            <a:off x="3246943" y="2428781"/>
            <a:ext cx="0" cy="273405"/>
          </a:xfrm>
          <a:prstGeom prst="straightConnector1">
            <a:avLst/>
          </a:prstGeom>
          <a:noFill/>
          <a:ln cap="flat" cmpd="sng" w="28575">
            <a:solidFill>
              <a:srgbClr val="4A7DBA"/>
            </a:solidFill>
            <a:prstDash val="solid"/>
            <a:round/>
            <a:headEnd len="sm" w="sm" type="none"/>
            <a:tailEnd len="sm" w="sm" type="none"/>
          </a:ln>
        </p:spPr>
      </p:cxnSp>
      <p:sp>
        <p:nvSpPr>
          <p:cNvPr id="403" name="Google Shape;403;p51"/>
          <p:cNvSpPr txBox="1"/>
          <p:nvPr/>
        </p:nvSpPr>
        <p:spPr>
          <a:xfrm>
            <a:off x="3129003" y="2930786"/>
            <a:ext cx="1100098" cy="461665"/>
          </a:xfrm>
          <a:prstGeom prst="rect">
            <a:avLst/>
          </a:prstGeom>
          <a:noFill/>
          <a:ln cap="flat" cmpd="sng" w="28575">
            <a:solidFill>
              <a:srgbClr val="00B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Functional test</a:t>
            </a:r>
            <a:endParaRPr b="1" sz="1200">
              <a:solidFill>
                <a:srgbClr val="000000"/>
              </a:solidFill>
              <a:latin typeface="Calibri"/>
              <a:ea typeface="Calibri"/>
              <a:cs typeface="Calibri"/>
              <a:sym typeface="Calibri"/>
            </a:endParaRPr>
          </a:p>
        </p:txBody>
      </p:sp>
      <p:cxnSp>
        <p:nvCxnSpPr>
          <p:cNvPr id="404" name="Google Shape;404;p51"/>
          <p:cNvCxnSpPr>
            <a:stCxn id="403" idx="3"/>
          </p:cNvCxnSpPr>
          <p:nvPr/>
        </p:nvCxnSpPr>
        <p:spPr>
          <a:xfrm>
            <a:off x="4229101" y="3161618"/>
            <a:ext cx="904800" cy="3300"/>
          </a:xfrm>
          <a:prstGeom prst="straightConnector1">
            <a:avLst/>
          </a:prstGeom>
          <a:noFill/>
          <a:ln cap="flat" cmpd="sng" w="28575">
            <a:solidFill>
              <a:srgbClr val="00B050"/>
            </a:solidFill>
            <a:prstDash val="solid"/>
            <a:round/>
            <a:headEnd len="sm" w="sm" type="none"/>
            <a:tailEnd len="med" w="med" type="stealth"/>
          </a:ln>
        </p:spPr>
      </p:cxnSp>
      <p:cxnSp>
        <p:nvCxnSpPr>
          <p:cNvPr id="405" name="Google Shape;405;p51"/>
          <p:cNvCxnSpPr>
            <a:stCxn id="391" idx="2"/>
            <a:endCxn id="392" idx="0"/>
          </p:cNvCxnSpPr>
          <p:nvPr/>
        </p:nvCxnSpPr>
        <p:spPr>
          <a:xfrm>
            <a:off x="5133975" y="2839570"/>
            <a:ext cx="0" cy="465900"/>
          </a:xfrm>
          <a:prstGeom prst="straightConnector1">
            <a:avLst/>
          </a:prstGeom>
          <a:noFill/>
          <a:ln cap="flat" cmpd="sng" w="28575">
            <a:solidFill>
              <a:srgbClr val="4A7DBA"/>
            </a:solidFill>
            <a:prstDash val="solid"/>
            <a:round/>
            <a:headEnd len="sm" w="sm" type="none"/>
            <a:tailEnd len="med" w="med" type="stealth"/>
          </a:ln>
        </p:spPr>
      </p:cxnSp>
      <p:sp>
        <p:nvSpPr>
          <p:cNvPr id="406" name="Google Shape;406;p51"/>
          <p:cNvSpPr txBox="1"/>
          <p:nvPr/>
        </p:nvSpPr>
        <p:spPr>
          <a:xfrm>
            <a:off x="4688919" y="4048471"/>
            <a:ext cx="1464231" cy="276999"/>
          </a:xfrm>
          <a:prstGeom prst="rect">
            <a:avLst/>
          </a:prstGeom>
          <a:noFill/>
          <a:ln cap="flat" cmpd="sng" w="28575">
            <a:solidFill>
              <a:srgbClr val="00B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Final validation test</a:t>
            </a:r>
            <a:endParaRPr b="1" sz="1200">
              <a:solidFill>
                <a:srgbClr val="000000"/>
              </a:solidFill>
              <a:latin typeface="Calibri"/>
              <a:ea typeface="Calibri"/>
              <a:cs typeface="Calibri"/>
              <a:sym typeface="Calibri"/>
            </a:endParaRPr>
          </a:p>
        </p:txBody>
      </p:sp>
      <p:cxnSp>
        <p:nvCxnSpPr>
          <p:cNvPr id="407" name="Google Shape;407;p51"/>
          <p:cNvCxnSpPr>
            <a:stCxn id="406" idx="3"/>
          </p:cNvCxnSpPr>
          <p:nvPr/>
        </p:nvCxnSpPr>
        <p:spPr>
          <a:xfrm>
            <a:off x="6153150" y="4186971"/>
            <a:ext cx="808200" cy="0"/>
          </a:xfrm>
          <a:prstGeom prst="straightConnector1">
            <a:avLst/>
          </a:prstGeom>
          <a:noFill/>
          <a:ln cap="flat" cmpd="sng" w="28575">
            <a:solidFill>
              <a:srgbClr val="00B050"/>
            </a:solidFill>
            <a:prstDash val="solid"/>
            <a:round/>
            <a:headEnd len="sm" w="sm" type="none"/>
            <a:tailEnd len="med" w="med" type="stealth"/>
          </a:ln>
        </p:spPr>
      </p:cxnSp>
      <p:sp>
        <p:nvSpPr>
          <p:cNvPr id="408" name="Google Shape;408;p51"/>
          <p:cNvSpPr txBox="1"/>
          <p:nvPr/>
        </p:nvSpPr>
        <p:spPr>
          <a:xfrm>
            <a:off x="6210300" y="3705571"/>
            <a:ext cx="1504950" cy="276999"/>
          </a:xfrm>
          <a:prstGeom prst="rect">
            <a:avLst/>
          </a:prstGeom>
          <a:noFill/>
          <a:ln cap="flat" cmpd="sng" w="25400">
            <a:solidFill>
              <a:srgbClr val="0070C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Half-barrel </a:t>
            </a:r>
            <a:r>
              <a:rPr lang="en-US" sz="1200">
                <a:solidFill>
                  <a:srgbClr val="0070C0"/>
                </a:solidFill>
                <a:latin typeface="Calibri"/>
                <a:ea typeface="Calibri"/>
                <a:cs typeface="Calibri"/>
                <a:sym typeface="Calibri"/>
              </a:rPr>
              <a:t>full chain</a:t>
            </a:r>
            <a:endParaRPr sz="1200">
              <a:solidFill>
                <a:srgbClr val="0070C0"/>
              </a:solidFill>
              <a:latin typeface="Calibri"/>
              <a:ea typeface="Calibri"/>
              <a:cs typeface="Calibri"/>
              <a:sym typeface="Calibri"/>
            </a:endParaRPr>
          </a:p>
        </p:txBody>
      </p:sp>
      <p:cxnSp>
        <p:nvCxnSpPr>
          <p:cNvPr id="409" name="Google Shape;409;p51"/>
          <p:cNvCxnSpPr>
            <a:stCxn id="393" idx="2"/>
            <a:endCxn id="408" idx="0"/>
          </p:cNvCxnSpPr>
          <p:nvPr/>
        </p:nvCxnSpPr>
        <p:spPr>
          <a:xfrm flipH="1">
            <a:off x="6962893" y="1204615"/>
            <a:ext cx="341700" cy="2501100"/>
          </a:xfrm>
          <a:prstGeom prst="straightConnector1">
            <a:avLst/>
          </a:prstGeom>
          <a:noFill/>
          <a:ln cap="flat" cmpd="sng" w="28575">
            <a:solidFill>
              <a:srgbClr val="4A7DBA"/>
            </a:solidFill>
            <a:prstDash val="solid"/>
            <a:round/>
            <a:headEnd len="sm" w="sm" type="none"/>
            <a:tailEnd len="med" w="med" type="stealth"/>
          </a:ln>
        </p:spPr>
      </p:cxnSp>
      <p:cxnSp>
        <p:nvCxnSpPr>
          <p:cNvPr id="410" name="Google Shape;410;p51"/>
          <p:cNvCxnSpPr/>
          <p:nvPr/>
        </p:nvCxnSpPr>
        <p:spPr>
          <a:xfrm>
            <a:off x="5133975" y="3832841"/>
            <a:ext cx="1057816" cy="1"/>
          </a:xfrm>
          <a:prstGeom prst="straightConnector1">
            <a:avLst/>
          </a:prstGeom>
          <a:noFill/>
          <a:ln cap="flat" cmpd="sng" w="28575">
            <a:solidFill>
              <a:srgbClr val="4A7DBA"/>
            </a:solidFill>
            <a:prstDash val="solid"/>
            <a:round/>
            <a:headEnd len="sm" w="sm" type="none"/>
            <a:tailEnd len="med" w="med" type="stealth"/>
          </a:ln>
        </p:spPr>
      </p:cxnSp>
      <p:cxnSp>
        <p:nvCxnSpPr>
          <p:cNvPr id="411" name="Google Shape;411;p51"/>
          <p:cNvCxnSpPr>
            <a:endCxn id="392" idx="2"/>
          </p:cNvCxnSpPr>
          <p:nvPr/>
        </p:nvCxnSpPr>
        <p:spPr>
          <a:xfrm rot="10800000">
            <a:off x="5133975" y="3767186"/>
            <a:ext cx="0" cy="65700"/>
          </a:xfrm>
          <a:prstGeom prst="straightConnector1">
            <a:avLst/>
          </a:prstGeom>
          <a:noFill/>
          <a:ln cap="flat" cmpd="sng" w="28575">
            <a:solidFill>
              <a:srgbClr val="4A7DBA"/>
            </a:solidFill>
            <a:prstDash val="solid"/>
            <a:round/>
            <a:headEnd len="sm" w="sm" type="none"/>
            <a:tailEnd len="sm" w="sm" type="none"/>
          </a:ln>
        </p:spPr>
      </p:cxnSp>
      <p:cxnSp>
        <p:nvCxnSpPr>
          <p:cNvPr id="412" name="Google Shape;412;p51"/>
          <p:cNvCxnSpPr/>
          <p:nvPr/>
        </p:nvCxnSpPr>
        <p:spPr>
          <a:xfrm>
            <a:off x="6953250" y="3959486"/>
            <a:ext cx="0" cy="404161"/>
          </a:xfrm>
          <a:prstGeom prst="straightConnector1">
            <a:avLst/>
          </a:prstGeom>
          <a:noFill/>
          <a:ln cap="flat" cmpd="sng" w="28575">
            <a:solidFill>
              <a:srgbClr val="4A7DBA"/>
            </a:solidFill>
            <a:prstDash val="solid"/>
            <a:round/>
            <a:headEnd len="sm" w="sm" type="none"/>
            <a:tailEnd len="med" w="med" type="stealth"/>
          </a:ln>
        </p:spPr>
      </p:cxnSp>
      <p:sp>
        <p:nvSpPr>
          <p:cNvPr id="413" name="Google Shape;413;p51"/>
          <p:cNvSpPr txBox="1"/>
          <p:nvPr/>
        </p:nvSpPr>
        <p:spPr>
          <a:xfrm>
            <a:off x="6210300" y="4334221"/>
            <a:ext cx="1504950" cy="276999"/>
          </a:xfrm>
          <a:prstGeom prst="rect">
            <a:avLst/>
          </a:prstGeom>
          <a:noFill/>
          <a:ln cap="flat" cmpd="sng" w="25400">
            <a:solidFill>
              <a:srgbClr val="0070C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Half-barrel </a:t>
            </a:r>
            <a:r>
              <a:rPr lang="en-US" sz="1200">
                <a:solidFill>
                  <a:srgbClr val="0070C0"/>
                </a:solidFill>
                <a:latin typeface="Calibri"/>
                <a:ea typeface="Calibri"/>
                <a:cs typeface="Calibri"/>
                <a:sym typeface="Calibri"/>
              </a:rPr>
              <a:t>delivered</a:t>
            </a:r>
            <a:endParaRPr sz="1200">
              <a:solidFill>
                <a:srgbClr val="0070C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52"/>
          <p:cNvSpPr txBox="1"/>
          <p:nvPr>
            <p:ph type="title"/>
          </p:nvPr>
        </p:nvSpPr>
        <p:spPr>
          <a:xfrm>
            <a:off x="228600" y="17265"/>
            <a:ext cx="8534400" cy="56554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t>Staves – QA plan inspections/test records</a:t>
            </a:r>
            <a:endParaRPr sz="3200"/>
          </a:p>
        </p:txBody>
      </p:sp>
      <p:sp>
        <p:nvSpPr>
          <p:cNvPr id="419" name="Google Shape;419;p52"/>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0" name="Google Shape;420;p52"/>
          <p:cNvSpPr txBox="1"/>
          <p:nvPr>
            <p:ph idx="1" type="body"/>
          </p:nvPr>
        </p:nvSpPr>
        <p:spPr>
          <a:xfrm>
            <a:off x="457192" y="753637"/>
            <a:ext cx="8229600" cy="3851700"/>
          </a:xfrm>
          <a:prstGeom prst="rect">
            <a:avLst/>
          </a:prstGeom>
          <a:noFill/>
          <a:ln>
            <a:noFill/>
          </a:ln>
        </p:spPr>
        <p:txBody>
          <a:bodyPr anchorCtr="0" anchor="t" bIns="45700" lIns="91425" spcFirstLastPara="1" rIns="91425" wrap="square" tIns="45700">
            <a:noAutofit/>
          </a:bodyPr>
          <a:lstStyle/>
          <a:p>
            <a:pPr indent="-229552" lvl="2" marL="342900" rtl="0" algn="l">
              <a:lnSpc>
                <a:spcPct val="115000"/>
              </a:lnSpc>
              <a:spcBef>
                <a:spcPts val="0"/>
              </a:spcBef>
              <a:spcAft>
                <a:spcPts val="0"/>
              </a:spcAft>
              <a:buClr>
                <a:schemeClr val="dk1"/>
              </a:buClr>
              <a:buSzPts val="1665"/>
              <a:buChar char="•"/>
            </a:pPr>
            <a:r>
              <a:rPr lang="en-US" sz="1665"/>
              <a:t>The MVTX will receive fully tested staves from ALICE.</a:t>
            </a:r>
            <a:endParaRPr sz="1665"/>
          </a:p>
          <a:p>
            <a:pPr indent="-229552" lvl="2" marL="342900" rtl="0" algn="l">
              <a:lnSpc>
                <a:spcPct val="115000"/>
              </a:lnSpc>
              <a:spcBef>
                <a:spcPts val="1000"/>
              </a:spcBef>
              <a:spcAft>
                <a:spcPts val="0"/>
              </a:spcAft>
              <a:buClr>
                <a:schemeClr val="dk1"/>
              </a:buClr>
              <a:buSzPts val="1665"/>
              <a:buChar char="•"/>
            </a:pPr>
            <a:r>
              <a:rPr lang="en-US" sz="1665"/>
              <a:t>The full history including testing results and measurements of all of the parts of the stave are preserved in the ITS databases.</a:t>
            </a:r>
            <a:endParaRPr sz="1665"/>
          </a:p>
          <a:p>
            <a:pPr indent="-229552" lvl="2" marL="342900" rtl="0" algn="l">
              <a:lnSpc>
                <a:spcPct val="115000"/>
              </a:lnSpc>
              <a:spcBef>
                <a:spcPts val="1000"/>
              </a:spcBef>
              <a:spcAft>
                <a:spcPts val="0"/>
              </a:spcAft>
              <a:buClr>
                <a:schemeClr val="dk1"/>
              </a:buClr>
              <a:buSzPts val="1665"/>
              <a:buChar char="•"/>
            </a:pPr>
            <a:r>
              <a:rPr lang="en-US" sz="1665"/>
              <a:t>This data is available for download. </a:t>
            </a:r>
            <a:endParaRPr sz="1665"/>
          </a:p>
          <a:p>
            <a:pPr indent="-229552" lvl="2" marL="342900" rtl="0" algn="l">
              <a:lnSpc>
                <a:spcPct val="115000"/>
              </a:lnSpc>
              <a:spcBef>
                <a:spcPts val="1000"/>
              </a:spcBef>
              <a:spcAft>
                <a:spcPts val="0"/>
              </a:spcAft>
              <a:buClr>
                <a:schemeClr val="dk1"/>
              </a:buClr>
              <a:buSzPts val="1665"/>
              <a:buChar char="•"/>
            </a:pPr>
            <a:r>
              <a:rPr lang="en-US" sz="1665"/>
              <a:t>For simplicity, we will continue using the ALICE database for the testing that happens at LBNL. The software is already set up for this interface.</a:t>
            </a:r>
            <a:endParaRPr sz="1665"/>
          </a:p>
          <a:p>
            <a:pPr indent="-229552" lvl="2" marL="342900" rtl="0" algn="l">
              <a:lnSpc>
                <a:spcPct val="115000"/>
              </a:lnSpc>
              <a:spcBef>
                <a:spcPts val="1000"/>
              </a:spcBef>
              <a:spcAft>
                <a:spcPts val="0"/>
              </a:spcAft>
              <a:buClr>
                <a:schemeClr val="dk1"/>
              </a:buClr>
              <a:buSzPts val="1665"/>
              <a:buChar char="•"/>
            </a:pPr>
            <a:r>
              <a:rPr lang="en-US" sz="1665"/>
              <a:t>After completion of all testing, the full set of data for the MVTX staves could then be pulled from the ALICE server. </a:t>
            </a:r>
            <a:endParaRPr sz="1665"/>
          </a:p>
          <a:p>
            <a:pPr indent="-229552" lvl="2" marL="342900" rtl="0" algn="l">
              <a:lnSpc>
                <a:spcPct val="115000"/>
              </a:lnSpc>
              <a:spcBef>
                <a:spcPts val="1000"/>
              </a:spcBef>
              <a:spcAft>
                <a:spcPts val="1000"/>
              </a:spcAft>
              <a:buClr>
                <a:schemeClr val="dk1"/>
              </a:buClr>
              <a:buSzPts val="1665"/>
              <a:buChar char="•"/>
            </a:pPr>
            <a:r>
              <a:rPr lang="en-US" sz="1665"/>
              <a:t>In any case, a full record of building and testing results will be preserved.</a:t>
            </a:r>
            <a:endParaRPr sz="148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53"/>
          <p:cNvSpPr txBox="1"/>
          <p:nvPr>
            <p:ph idx="10" type="dt"/>
          </p:nvPr>
        </p:nvSpPr>
        <p:spPr>
          <a:xfrm rot="3852144">
            <a:off x="5687432" y="3511049"/>
            <a:ext cx="2133534" cy="1716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7/19/2018</a:t>
            </a:r>
            <a:endParaRPr/>
          </a:p>
        </p:txBody>
      </p:sp>
      <p:sp>
        <p:nvSpPr>
          <p:cNvPr id="426" name="Google Shape;426;p53"/>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7" name="Google Shape;427;p53"/>
          <p:cNvSpPr txBox="1"/>
          <p:nvPr>
            <p:ph type="title"/>
          </p:nvPr>
        </p:nvSpPr>
        <p:spPr>
          <a:xfrm>
            <a:off x="246427" y="99839"/>
            <a:ext cx="6172200" cy="457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t>Staves – ALICE Fabrication Status</a:t>
            </a:r>
            <a:endParaRPr sz="3200"/>
          </a:p>
        </p:txBody>
      </p:sp>
      <p:pic>
        <p:nvPicPr>
          <p:cNvPr id="428" name="Google Shape;428;p53"/>
          <p:cNvPicPr preferRelativeResize="0"/>
          <p:nvPr/>
        </p:nvPicPr>
        <p:blipFill rotWithShape="1">
          <a:blip r:embed="rId3">
            <a:alphaModFix/>
          </a:blip>
          <a:srcRect b="0" l="0" r="0" t="0"/>
          <a:stretch/>
        </p:blipFill>
        <p:spPr>
          <a:xfrm>
            <a:off x="762000" y="819149"/>
            <a:ext cx="6781800" cy="3848221"/>
          </a:xfrm>
          <a:prstGeom prst="rect">
            <a:avLst/>
          </a:prstGeom>
          <a:noFill/>
          <a:ln cap="flat" cmpd="sng" w="12700">
            <a:solidFill>
              <a:schemeClr val="dk1"/>
            </a:solidFill>
            <a:prstDash val="solid"/>
            <a:round/>
            <a:headEnd len="sm" w="sm" type="none"/>
            <a:tailEnd len="sm" w="sm" type="none"/>
          </a:ln>
        </p:spPr>
      </p:pic>
      <p:sp>
        <p:nvSpPr>
          <p:cNvPr id="429" name="Google Shape;429;p53"/>
          <p:cNvSpPr txBox="1"/>
          <p:nvPr/>
        </p:nvSpPr>
        <p:spPr>
          <a:xfrm>
            <a:off x="5562600" y="4620920"/>
            <a:ext cx="2116285" cy="2539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50">
                <a:solidFill>
                  <a:schemeClr val="dk1"/>
                </a:solidFill>
                <a:latin typeface="Calibri"/>
                <a:ea typeface="Calibri"/>
                <a:cs typeface="Calibri"/>
                <a:sym typeface="Calibri"/>
              </a:rPr>
              <a:t>A. Di Mauro – June 18 – ITS Plenary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7"/>
          <p:cNvSpPr txBox="1"/>
          <p:nvPr>
            <p:ph type="title"/>
          </p:nvPr>
        </p:nvSpPr>
        <p:spPr>
          <a:xfrm>
            <a:off x="152400" y="25005"/>
            <a:ext cx="8534400" cy="565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The L3 Component</a:t>
            </a:r>
            <a:endParaRPr/>
          </a:p>
        </p:txBody>
      </p:sp>
      <p:sp>
        <p:nvSpPr>
          <p:cNvPr id="131" name="Google Shape;131;p27"/>
          <p:cNvSpPr txBox="1"/>
          <p:nvPr>
            <p:ph idx="1" type="body"/>
          </p:nvPr>
        </p:nvSpPr>
        <p:spPr>
          <a:xfrm>
            <a:off x="457200" y="590500"/>
            <a:ext cx="8229600" cy="43332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sz="1400"/>
              <a:t>Staves (1.5.3.1)</a:t>
            </a:r>
            <a:endParaRPr sz="1400"/>
          </a:p>
          <a:p>
            <a:pPr indent="-317500" lvl="1" marL="914400" rtl="0" algn="l">
              <a:spcBef>
                <a:spcPts val="0"/>
              </a:spcBef>
              <a:spcAft>
                <a:spcPts val="0"/>
              </a:spcAft>
              <a:buSzPts val="1400"/>
              <a:buChar char="–"/>
            </a:pPr>
            <a:r>
              <a:rPr lang="en-US" sz="1400"/>
              <a:t>Transportation from CERN to LBNL</a:t>
            </a:r>
            <a:endParaRPr sz="1400"/>
          </a:p>
          <a:p>
            <a:pPr indent="-317500" lvl="1" marL="914400" rtl="0" algn="l">
              <a:spcBef>
                <a:spcPts val="0"/>
              </a:spcBef>
              <a:spcAft>
                <a:spcPts val="0"/>
              </a:spcAft>
              <a:buSzPts val="1400"/>
              <a:buChar char="–"/>
            </a:pPr>
            <a:r>
              <a:rPr lang="en-US" sz="1400"/>
              <a:t>Reception test &amp; QA</a:t>
            </a:r>
            <a:endParaRPr sz="1400"/>
          </a:p>
          <a:p>
            <a:pPr indent="-317500" lvl="1" marL="914400" rtl="0" algn="l">
              <a:spcBef>
                <a:spcPts val="0"/>
              </a:spcBef>
              <a:spcAft>
                <a:spcPts val="0"/>
              </a:spcAft>
              <a:buSzPts val="1400"/>
              <a:buChar char="–"/>
            </a:pPr>
            <a:r>
              <a:rPr lang="en-US" sz="1400"/>
              <a:t>Storage at LBNL</a:t>
            </a:r>
            <a:endParaRPr sz="1400"/>
          </a:p>
          <a:p>
            <a:pPr indent="-317500" lvl="0" marL="457200" rtl="0" algn="l">
              <a:spcBef>
                <a:spcPts val="0"/>
              </a:spcBef>
              <a:spcAft>
                <a:spcPts val="0"/>
              </a:spcAft>
              <a:buSzPts val="1400"/>
              <a:buChar char="•"/>
            </a:pPr>
            <a:r>
              <a:rPr lang="en-US" sz="1400"/>
              <a:t>Carbon composite structure (3.2.3.2), depend on LANL/MIT mechanical design</a:t>
            </a:r>
            <a:endParaRPr sz="1400"/>
          </a:p>
          <a:p>
            <a:pPr indent="-317500" lvl="1" marL="914400" rtl="0" algn="l">
              <a:spcBef>
                <a:spcPts val="0"/>
              </a:spcBef>
              <a:spcAft>
                <a:spcPts val="0"/>
              </a:spcAft>
              <a:buSzPts val="1400"/>
              <a:buChar char="–"/>
            </a:pPr>
            <a:r>
              <a:rPr lang="en-US" sz="1400"/>
              <a:t>Manufacture End Wheels, CYSS Cylindrical Structure, Service Barrel</a:t>
            </a:r>
            <a:endParaRPr sz="1400"/>
          </a:p>
          <a:p>
            <a:pPr indent="-317500" lvl="2" marL="1371600" rtl="0" algn="l">
              <a:spcBef>
                <a:spcPts val="0"/>
              </a:spcBef>
              <a:spcAft>
                <a:spcPts val="0"/>
              </a:spcAft>
              <a:buSzPts val="1400"/>
              <a:buChar char="•"/>
            </a:pPr>
            <a:r>
              <a:rPr lang="en-US" sz="1400"/>
              <a:t>Design and manufacture required tooling for carbon composite manufacturing</a:t>
            </a:r>
            <a:endParaRPr sz="1400"/>
          </a:p>
          <a:p>
            <a:pPr indent="-317500" lvl="0" marL="457200" rtl="0" algn="l">
              <a:spcBef>
                <a:spcPts val="0"/>
              </a:spcBef>
              <a:spcAft>
                <a:spcPts val="0"/>
              </a:spcAft>
              <a:buSzPts val="1400"/>
              <a:buChar char="•"/>
            </a:pPr>
            <a:r>
              <a:rPr lang="en-US" sz="1400"/>
              <a:t>Barrel assembly (3.2.3.3), depend on MIT assembly and metrology tooling </a:t>
            </a:r>
            <a:endParaRPr sz="1400"/>
          </a:p>
          <a:p>
            <a:pPr indent="-317500" lvl="1" marL="914400" rtl="0" algn="l">
              <a:spcBef>
                <a:spcPts val="0"/>
              </a:spcBef>
              <a:spcAft>
                <a:spcPts val="0"/>
              </a:spcAft>
              <a:buSzPts val="1400"/>
              <a:buChar char="–"/>
            </a:pPr>
            <a:r>
              <a:rPr lang="en-US" sz="1400"/>
              <a:t>Assemble layers and two Half-Barrels</a:t>
            </a:r>
            <a:endParaRPr sz="1400"/>
          </a:p>
          <a:p>
            <a:pPr indent="-317500" lvl="1" marL="914400" rtl="0" algn="l">
              <a:spcBef>
                <a:spcPts val="0"/>
              </a:spcBef>
              <a:spcAft>
                <a:spcPts val="0"/>
              </a:spcAft>
              <a:buSzPts val="1400"/>
              <a:buChar char="–"/>
            </a:pPr>
            <a:r>
              <a:rPr lang="en-US" sz="1400"/>
              <a:t>Test and qualification (both at LBNL and after shipping to BNL)</a:t>
            </a:r>
            <a:endParaRPr sz="1400"/>
          </a:p>
          <a:p>
            <a:pPr indent="-317500" lvl="1" marL="914400" rtl="0" algn="l">
              <a:spcBef>
                <a:spcPts val="0"/>
              </a:spcBef>
              <a:spcAft>
                <a:spcPts val="0"/>
              </a:spcAft>
              <a:buSzPts val="1400"/>
              <a:buChar char="–"/>
            </a:pPr>
            <a:r>
              <a:rPr lang="en-US" sz="1400"/>
              <a:t>Metrology</a:t>
            </a:r>
            <a:endParaRPr sz="1400"/>
          </a:p>
          <a:p>
            <a:pPr indent="-317500" lvl="1" marL="914400" rtl="0" algn="l">
              <a:spcBef>
                <a:spcPts val="0"/>
              </a:spcBef>
              <a:spcAft>
                <a:spcPts val="0"/>
              </a:spcAft>
              <a:buSzPts val="1400"/>
              <a:buChar char="–"/>
            </a:pPr>
            <a:r>
              <a:rPr lang="en-US" sz="1400"/>
              <a:t>Transportation to BNL</a:t>
            </a:r>
            <a:endParaRPr sz="1400"/>
          </a:p>
          <a:p>
            <a:pPr indent="-317500" lvl="0" marL="457200" rtl="0" algn="l">
              <a:spcBef>
                <a:spcPts val="0"/>
              </a:spcBef>
              <a:spcAft>
                <a:spcPts val="0"/>
              </a:spcAft>
              <a:buSzPts val="1400"/>
              <a:buChar char="•"/>
            </a:pPr>
            <a:r>
              <a:rPr lang="en-US" sz="1400"/>
              <a:t>MAPS power system (3.2.2.4)</a:t>
            </a:r>
            <a:endParaRPr sz="1400"/>
          </a:p>
          <a:p>
            <a:pPr indent="-317500" lvl="1" marL="914400" rtl="0" algn="l">
              <a:spcBef>
                <a:spcPts val="0"/>
              </a:spcBef>
              <a:spcAft>
                <a:spcPts val="0"/>
              </a:spcAft>
              <a:buSzPts val="1400"/>
              <a:buChar char="–"/>
            </a:pPr>
            <a:r>
              <a:rPr lang="en-US" sz="1400"/>
              <a:t>Power boards</a:t>
            </a:r>
            <a:endParaRPr sz="1400"/>
          </a:p>
          <a:p>
            <a:pPr indent="-317500" lvl="2" marL="1371600" rtl="0" algn="l">
              <a:spcBef>
                <a:spcPts val="0"/>
              </a:spcBef>
              <a:spcAft>
                <a:spcPts val="0"/>
              </a:spcAft>
              <a:buSzPts val="1400"/>
              <a:buChar char="•"/>
            </a:pPr>
            <a:r>
              <a:rPr lang="en-US" sz="1400"/>
              <a:t>Manufacture, assemble, test power boards for MVTX</a:t>
            </a:r>
            <a:endParaRPr sz="1400"/>
          </a:p>
          <a:p>
            <a:pPr indent="-317500" lvl="1" marL="914400" rtl="0" algn="l">
              <a:spcBef>
                <a:spcPts val="0"/>
              </a:spcBef>
              <a:spcAft>
                <a:spcPts val="0"/>
              </a:spcAft>
              <a:buSzPts val="1400"/>
              <a:buChar char="–"/>
            </a:pPr>
            <a:r>
              <a:rPr lang="en-US" sz="1400"/>
              <a:t>Power supplies</a:t>
            </a:r>
            <a:endParaRPr sz="1400"/>
          </a:p>
          <a:p>
            <a:pPr indent="-317500" lvl="2" marL="1371600" rtl="0" algn="l">
              <a:spcBef>
                <a:spcPts val="0"/>
              </a:spcBef>
              <a:spcAft>
                <a:spcPts val="0"/>
              </a:spcAft>
              <a:buSzPts val="1400"/>
              <a:buChar char="•"/>
            </a:pPr>
            <a:r>
              <a:rPr lang="en-US" sz="1400"/>
              <a:t>Procure and test COTS power supplies (from CAEN)</a:t>
            </a:r>
            <a:endParaRPr sz="1400"/>
          </a:p>
          <a:p>
            <a:pPr indent="-317500" lvl="1" marL="914400" rtl="0" algn="l">
              <a:spcBef>
                <a:spcPts val="0"/>
              </a:spcBef>
              <a:spcAft>
                <a:spcPts val="0"/>
              </a:spcAft>
              <a:buSzPts val="1400"/>
              <a:buChar char="–"/>
            </a:pPr>
            <a:r>
              <a:rPr lang="en-US" sz="1400"/>
              <a:t>Integrate power system</a:t>
            </a:r>
            <a:endParaRPr sz="1400"/>
          </a:p>
          <a:p>
            <a:pPr indent="-317500" lvl="2" marL="1371600" rtl="0" algn="l">
              <a:spcBef>
                <a:spcPts val="0"/>
              </a:spcBef>
              <a:spcAft>
                <a:spcPts val="0"/>
              </a:spcAft>
              <a:buSzPts val="1400"/>
              <a:buChar char="•"/>
            </a:pPr>
            <a:r>
              <a:rPr lang="en-US" sz="1400"/>
              <a:t>Assemble into rack, cabling, test (both at LBNL and after shipping to BNL)</a:t>
            </a:r>
            <a:endParaRPr sz="1400"/>
          </a:p>
        </p:txBody>
      </p:sp>
      <p:sp>
        <p:nvSpPr>
          <p:cNvPr id="132" name="Google Shape;132;p27"/>
          <p:cNvSpPr txBox="1"/>
          <p:nvPr>
            <p:ph idx="12" type="sldNum"/>
          </p:nvPr>
        </p:nvSpPr>
        <p:spPr>
          <a:xfrm>
            <a:off x="8609805" y="4869657"/>
            <a:ext cx="5343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54"/>
          <p:cNvSpPr txBox="1"/>
          <p:nvPr>
            <p:ph type="title"/>
          </p:nvPr>
        </p:nvSpPr>
        <p:spPr>
          <a:xfrm>
            <a:off x="228600" y="25482"/>
            <a:ext cx="8534400" cy="56554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600"/>
              <a:t>Summary</a:t>
            </a:r>
            <a:endParaRPr/>
          </a:p>
        </p:txBody>
      </p:sp>
      <p:sp>
        <p:nvSpPr>
          <p:cNvPr id="435" name="Google Shape;435;p54"/>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6" name="Google Shape;436;p54"/>
          <p:cNvSpPr txBox="1"/>
          <p:nvPr>
            <p:ph idx="1" type="body"/>
          </p:nvPr>
        </p:nvSpPr>
        <p:spPr>
          <a:xfrm>
            <a:off x="457200" y="742925"/>
            <a:ext cx="8229600" cy="38517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1850"/>
              <a:buChar char="•"/>
            </a:pPr>
            <a:r>
              <a:rPr lang="en-US" sz="1850"/>
              <a:t>MVTX will extensively leverage the ALICE ITS R&amp;D and production </a:t>
            </a:r>
            <a:endParaRPr/>
          </a:p>
          <a:p>
            <a:pPr indent="-342900" lvl="0" marL="342900" rtl="0" algn="l">
              <a:lnSpc>
                <a:spcPct val="90000"/>
              </a:lnSpc>
              <a:spcBef>
                <a:spcPts val="370"/>
              </a:spcBef>
              <a:spcAft>
                <a:spcPts val="0"/>
              </a:spcAft>
              <a:buClr>
                <a:schemeClr val="dk1"/>
              </a:buClr>
              <a:buSzPts val="1850"/>
              <a:buChar char="•"/>
            </a:pPr>
            <a:r>
              <a:rPr lang="en-US" sz="1850"/>
              <a:t>The ITS staves meet the MVTX requirements for sensor efficiency, geometry, readout speed and DCA pointing resolution. </a:t>
            </a:r>
            <a:r>
              <a:rPr lang="en-US" sz="1850">
                <a:solidFill>
                  <a:schemeClr val="dk2"/>
                </a:solidFill>
              </a:rPr>
              <a:t>(CE # 1)</a:t>
            </a:r>
            <a:endParaRPr/>
          </a:p>
          <a:p>
            <a:pPr indent="-342900" lvl="0" marL="342900" rtl="0" algn="l">
              <a:lnSpc>
                <a:spcPct val="90000"/>
              </a:lnSpc>
              <a:spcBef>
                <a:spcPts val="370"/>
              </a:spcBef>
              <a:spcAft>
                <a:spcPts val="0"/>
              </a:spcAft>
              <a:buClr>
                <a:schemeClr val="dk1"/>
              </a:buClr>
              <a:buSzPts val="1850"/>
              <a:buChar char="•"/>
            </a:pPr>
            <a:r>
              <a:rPr lang="en-US" sz="1850"/>
              <a:t>The NIEL radiation tolerance has been tested and ALPIDE and is sufficient. The TID radiation tolerance has not been tested to full MVTX specification, but spare staves are included for replacement needs. </a:t>
            </a:r>
            <a:r>
              <a:rPr lang="en-US" sz="1850">
                <a:solidFill>
                  <a:schemeClr val="dk2"/>
                </a:solidFill>
              </a:rPr>
              <a:t>(CE # 1)</a:t>
            </a:r>
            <a:endParaRPr/>
          </a:p>
          <a:p>
            <a:pPr indent="-342900" lvl="0" marL="342900" rtl="0" algn="l">
              <a:lnSpc>
                <a:spcPct val="90000"/>
              </a:lnSpc>
              <a:spcBef>
                <a:spcPts val="370"/>
              </a:spcBef>
              <a:spcAft>
                <a:spcPts val="0"/>
              </a:spcAft>
              <a:buClr>
                <a:schemeClr val="dk1"/>
              </a:buClr>
              <a:buSzPts val="1850"/>
              <a:buChar char="•"/>
            </a:pPr>
            <a:r>
              <a:rPr lang="en-US" sz="1850"/>
              <a:t>A complete QA plan has been produced and is available. </a:t>
            </a:r>
            <a:r>
              <a:rPr lang="en-US" sz="1850">
                <a:solidFill>
                  <a:schemeClr val="dk2"/>
                </a:solidFill>
              </a:rPr>
              <a:t>(CE # 5)</a:t>
            </a:r>
            <a:endParaRPr/>
          </a:p>
          <a:p>
            <a:pPr indent="-342900" lvl="0" marL="342900" rtl="0" algn="l">
              <a:lnSpc>
                <a:spcPct val="90000"/>
              </a:lnSpc>
              <a:spcBef>
                <a:spcPts val="370"/>
              </a:spcBef>
              <a:spcAft>
                <a:spcPts val="0"/>
              </a:spcAft>
              <a:buClr>
                <a:schemeClr val="dk1"/>
              </a:buClr>
              <a:buSzPts val="1850"/>
              <a:buChar char="•"/>
            </a:pPr>
            <a:r>
              <a:rPr lang="en-US" sz="1850"/>
              <a:t>A complete inspection/test record archive plan has been presented and is part of the QA plan. </a:t>
            </a:r>
            <a:r>
              <a:rPr lang="en-US" sz="1850">
                <a:solidFill>
                  <a:schemeClr val="dk2"/>
                </a:solidFill>
              </a:rPr>
              <a:t>(CE # 6)</a:t>
            </a:r>
            <a:endParaRPr/>
          </a:p>
          <a:p>
            <a:pPr indent="-342900" lvl="0" marL="342900" rtl="0" algn="l">
              <a:lnSpc>
                <a:spcPct val="90000"/>
              </a:lnSpc>
              <a:spcBef>
                <a:spcPts val="370"/>
              </a:spcBef>
              <a:spcAft>
                <a:spcPts val="0"/>
              </a:spcAft>
              <a:buClr>
                <a:schemeClr val="dk1"/>
              </a:buClr>
              <a:buSzPts val="1850"/>
              <a:buChar char="•"/>
            </a:pPr>
            <a:r>
              <a:rPr lang="en-US" sz="1850"/>
              <a:t>The RNC group at LBNL has taken full responsibility for stave reception testing and detector construction. </a:t>
            </a:r>
            <a:r>
              <a:rPr lang="en-US" sz="1850">
                <a:solidFill>
                  <a:schemeClr val="dk2"/>
                </a:solidFill>
              </a:rPr>
              <a:t>(CE # 4)</a:t>
            </a:r>
            <a:endParaRPr/>
          </a:p>
          <a:p>
            <a:pPr indent="-342900" lvl="0" marL="342900" rtl="0" algn="l">
              <a:lnSpc>
                <a:spcPct val="90000"/>
              </a:lnSpc>
              <a:spcBef>
                <a:spcPts val="370"/>
              </a:spcBef>
              <a:spcAft>
                <a:spcPts val="0"/>
              </a:spcAft>
              <a:buClr>
                <a:schemeClr val="dk1"/>
              </a:buClr>
              <a:buSzPts val="1850"/>
              <a:buChar char="•"/>
            </a:pPr>
            <a:r>
              <a:rPr lang="en-US" sz="1850"/>
              <a:t>The ITS stave design is fully mature and in an advanced state of production at CERN. </a:t>
            </a:r>
            <a:r>
              <a:rPr lang="en-US" sz="1850">
                <a:solidFill>
                  <a:schemeClr val="dk2"/>
                </a:solidFill>
              </a:rPr>
              <a:t>(CE # 7)</a:t>
            </a:r>
            <a:endParaRPr/>
          </a:p>
          <a:p>
            <a:pPr indent="-225425" lvl="0" marL="342900" rtl="0" algn="l">
              <a:lnSpc>
                <a:spcPct val="90000"/>
              </a:lnSpc>
              <a:spcBef>
                <a:spcPts val="370"/>
              </a:spcBef>
              <a:spcAft>
                <a:spcPts val="0"/>
              </a:spcAft>
              <a:buClr>
                <a:schemeClr val="dk1"/>
              </a:buClr>
              <a:buSzPts val="1850"/>
              <a:buNone/>
            </a:pPr>
            <a:r>
              <a:t/>
            </a:r>
            <a:endParaRPr sz="1850"/>
          </a:p>
          <a:p>
            <a:pPr indent="-225425" lvl="0" marL="342900" rtl="0" algn="l">
              <a:lnSpc>
                <a:spcPct val="90000"/>
              </a:lnSpc>
              <a:spcBef>
                <a:spcPts val="370"/>
              </a:spcBef>
              <a:spcAft>
                <a:spcPts val="0"/>
              </a:spcAft>
              <a:buClr>
                <a:schemeClr val="dk1"/>
              </a:buClr>
              <a:buSzPts val="1850"/>
              <a:buNone/>
            </a:pPr>
            <a:r>
              <a:t/>
            </a:r>
            <a:endParaRPr sz="185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55"/>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42" name="Google Shape;442;p55"/>
          <p:cNvSpPr txBox="1"/>
          <p:nvPr>
            <p:ph idx="4294967295" type="body"/>
          </p:nvPr>
        </p:nvSpPr>
        <p:spPr>
          <a:xfrm>
            <a:off x="1428750" y="2000250"/>
            <a:ext cx="6172200" cy="268605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700"/>
              <a:buNone/>
            </a:pPr>
            <a:r>
              <a:rPr i="1" lang="en-US" sz="2700"/>
              <a:t>Thank you for your attention!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8"/>
          <p:cNvSpPr txBox="1"/>
          <p:nvPr>
            <p:ph type="title"/>
          </p:nvPr>
        </p:nvSpPr>
        <p:spPr>
          <a:xfrm>
            <a:off x="152400" y="25005"/>
            <a:ext cx="8534400" cy="56554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t>Technology Choices for MVTX</a:t>
            </a:r>
            <a:endParaRPr/>
          </a:p>
        </p:txBody>
      </p:sp>
      <p:sp>
        <p:nvSpPr>
          <p:cNvPr id="138" name="Google Shape;138;p28"/>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9" name="Google Shape;139;p28"/>
          <p:cNvSpPr txBox="1"/>
          <p:nvPr>
            <p:ph idx="1" type="body"/>
          </p:nvPr>
        </p:nvSpPr>
        <p:spPr>
          <a:xfrm>
            <a:off x="318550" y="668975"/>
            <a:ext cx="6458100" cy="40578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1530"/>
              <a:buChar char="•"/>
            </a:pPr>
            <a:r>
              <a:rPr lang="en-US" sz="1530"/>
              <a:t>Tracker design requirements:</a:t>
            </a:r>
            <a:endParaRPr/>
          </a:p>
          <a:p>
            <a:pPr indent="-285750" lvl="1" marL="742950" rtl="0" algn="l">
              <a:lnSpc>
                <a:spcPct val="80000"/>
              </a:lnSpc>
              <a:spcBef>
                <a:spcPts val="229"/>
              </a:spcBef>
              <a:spcAft>
                <a:spcPts val="0"/>
              </a:spcAft>
              <a:buClr>
                <a:schemeClr val="dk1"/>
              </a:buClr>
              <a:buSzPts val="1147"/>
              <a:buChar char="–"/>
            </a:pPr>
            <a:r>
              <a:rPr b="1" lang="en-US" sz="1147"/>
              <a:t>Short integration time </a:t>
            </a:r>
            <a:r>
              <a:rPr lang="en-US" sz="1147"/>
              <a:t>window to minimize the event pile-up </a:t>
            </a:r>
            <a:endParaRPr/>
          </a:p>
          <a:p>
            <a:pPr indent="-285750" lvl="1" marL="742950" rtl="0" algn="l">
              <a:lnSpc>
                <a:spcPct val="80000"/>
              </a:lnSpc>
              <a:spcBef>
                <a:spcPts val="229"/>
              </a:spcBef>
              <a:spcAft>
                <a:spcPts val="0"/>
              </a:spcAft>
              <a:buClr>
                <a:schemeClr val="dk1"/>
              </a:buClr>
              <a:buSzPts val="1147"/>
              <a:buChar char="–"/>
            </a:pPr>
            <a:r>
              <a:rPr b="1" lang="en-US" sz="1147"/>
              <a:t>Small segmentation </a:t>
            </a:r>
            <a:r>
              <a:rPr lang="en-US" sz="1147"/>
              <a:t>for good spatial resolution and to keep the occupancy low  </a:t>
            </a:r>
            <a:endParaRPr/>
          </a:p>
          <a:p>
            <a:pPr indent="-285750" lvl="1" marL="742950" rtl="0" algn="l">
              <a:lnSpc>
                <a:spcPct val="80000"/>
              </a:lnSpc>
              <a:spcBef>
                <a:spcPts val="229"/>
              </a:spcBef>
              <a:spcAft>
                <a:spcPts val="0"/>
              </a:spcAft>
              <a:buClr>
                <a:schemeClr val="dk1"/>
              </a:buClr>
              <a:buSzPts val="1147"/>
              <a:buChar char="–"/>
            </a:pPr>
            <a:r>
              <a:rPr b="1" lang="en-US" sz="1147"/>
              <a:t>Reduction of material budget </a:t>
            </a:r>
            <a:r>
              <a:rPr lang="en-US" sz="1147"/>
              <a:t>to minimize multiple-scattering track distortion</a:t>
            </a:r>
            <a:endParaRPr/>
          </a:p>
          <a:p>
            <a:pPr indent="-285750" lvl="1" marL="742950" rtl="0" algn="l">
              <a:lnSpc>
                <a:spcPct val="80000"/>
              </a:lnSpc>
              <a:spcBef>
                <a:spcPts val="229"/>
              </a:spcBef>
              <a:spcAft>
                <a:spcPts val="0"/>
              </a:spcAft>
              <a:buClr>
                <a:schemeClr val="dk1"/>
              </a:buClr>
              <a:buSzPts val="1147"/>
              <a:buChar char="–"/>
            </a:pPr>
            <a:r>
              <a:rPr b="1" lang="en-US" sz="1147"/>
              <a:t>First detection layer </a:t>
            </a:r>
            <a:r>
              <a:rPr lang="en-US" sz="1147"/>
              <a:t>as </a:t>
            </a:r>
            <a:r>
              <a:rPr b="1" lang="en-US" sz="1147"/>
              <a:t>close</a:t>
            </a:r>
            <a:r>
              <a:rPr lang="en-US" sz="1147"/>
              <a:t> as possible to the beam line </a:t>
            </a:r>
            <a:endParaRPr/>
          </a:p>
          <a:p>
            <a:pPr indent="-285750" lvl="1" marL="742950" rtl="0" algn="l">
              <a:lnSpc>
                <a:spcPct val="80000"/>
              </a:lnSpc>
              <a:spcBef>
                <a:spcPts val="229"/>
              </a:spcBef>
              <a:spcAft>
                <a:spcPts val="0"/>
              </a:spcAft>
              <a:buClr>
                <a:schemeClr val="dk1"/>
              </a:buClr>
              <a:buSzPts val="1147"/>
              <a:buChar char="–"/>
            </a:pPr>
            <a:r>
              <a:rPr b="1" lang="en-US" sz="1147"/>
              <a:t>Three layers </a:t>
            </a:r>
            <a:r>
              <a:rPr lang="en-US" sz="1147"/>
              <a:t>give some redundancy against failure of detector modules</a:t>
            </a:r>
            <a:endParaRPr/>
          </a:p>
          <a:p>
            <a:pPr indent="-285750" lvl="1" marL="742950" rtl="0" algn="l">
              <a:lnSpc>
                <a:spcPct val="80000"/>
              </a:lnSpc>
              <a:spcBef>
                <a:spcPts val="229"/>
              </a:spcBef>
              <a:spcAft>
                <a:spcPts val="0"/>
              </a:spcAft>
              <a:buClr>
                <a:schemeClr val="dk1"/>
              </a:buClr>
              <a:buSzPts val="1147"/>
              <a:buChar char="–"/>
            </a:pPr>
            <a:r>
              <a:rPr b="1" lang="en-US" sz="1147"/>
              <a:t>Radial distance </a:t>
            </a:r>
            <a:r>
              <a:rPr lang="en-US" sz="1147"/>
              <a:t>between the three layers as small as possible</a:t>
            </a:r>
            <a:endParaRPr/>
          </a:p>
          <a:p>
            <a:pPr indent="-342900" lvl="0" marL="342900" rtl="0" algn="l">
              <a:lnSpc>
                <a:spcPct val="80000"/>
              </a:lnSpc>
              <a:spcBef>
                <a:spcPts val="306"/>
              </a:spcBef>
              <a:spcAft>
                <a:spcPts val="0"/>
              </a:spcAft>
              <a:buClr>
                <a:schemeClr val="dk1"/>
              </a:buClr>
              <a:buSzPts val="1530"/>
              <a:buChar char="•"/>
            </a:pPr>
            <a:r>
              <a:rPr lang="en-US" sz="1530"/>
              <a:t>Technology/design choices: </a:t>
            </a:r>
            <a:endParaRPr/>
          </a:p>
          <a:p>
            <a:pPr indent="-285750" lvl="1" marL="742950" rtl="0" algn="l">
              <a:lnSpc>
                <a:spcPct val="80000"/>
              </a:lnSpc>
              <a:spcBef>
                <a:spcPts val="268"/>
              </a:spcBef>
              <a:spcAft>
                <a:spcPts val="0"/>
              </a:spcAft>
              <a:buClr>
                <a:schemeClr val="dk1"/>
              </a:buClr>
              <a:buSzPts val="1338"/>
              <a:buChar char="–"/>
            </a:pPr>
            <a:r>
              <a:rPr lang="en-US" sz="1338"/>
              <a:t>Monolithic Active Pixel Sensors (MAPS) 🡪 </a:t>
            </a:r>
            <a:endParaRPr sz="1338"/>
          </a:p>
          <a:p>
            <a:pPr indent="0" lvl="1" marL="205740" rtl="0" algn="l">
              <a:lnSpc>
                <a:spcPct val="80000"/>
              </a:lnSpc>
              <a:spcBef>
                <a:spcPts val="484"/>
              </a:spcBef>
              <a:spcAft>
                <a:spcPts val="0"/>
              </a:spcAft>
              <a:buClr>
                <a:schemeClr val="dk1"/>
              </a:buClr>
              <a:buSzPts val="2422"/>
              <a:buNone/>
            </a:pPr>
            <a:r>
              <a:t/>
            </a:r>
            <a:endParaRPr sz="2422"/>
          </a:p>
          <a:p>
            <a:pPr indent="-285750" lvl="1" marL="742950" rtl="0" algn="l">
              <a:lnSpc>
                <a:spcPct val="80000"/>
              </a:lnSpc>
              <a:spcBef>
                <a:spcPts val="268"/>
              </a:spcBef>
              <a:spcAft>
                <a:spcPts val="0"/>
              </a:spcAft>
              <a:buClr>
                <a:schemeClr val="dk1"/>
              </a:buClr>
              <a:buSzPts val="1338"/>
              <a:buChar char="–"/>
            </a:pPr>
            <a:r>
              <a:rPr lang="en-US" sz="1338"/>
              <a:t>ALICE ITS Upgrade Inner Barrel design  🡪</a:t>
            </a:r>
            <a:endParaRPr/>
          </a:p>
          <a:p>
            <a:pPr indent="-342900" lvl="0" marL="342900" rtl="0" algn="l">
              <a:lnSpc>
                <a:spcPct val="80000"/>
              </a:lnSpc>
              <a:spcBef>
                <a:spcPts val="306"/>
              </a:spcBef>
              <a:spcAft>
                <a:spcPts val="0"/>
              </a:spcAft>
              <a:buClr>
                <a:srgbClr val="727CA3"/>
              </a:buClr>
              <a:buSzPts val="1530"/>
              <a:buChar char="•"/>
            </a:pPr>
            <a:r>
              <a:rPr lang="en-US" sz="1530">
                <a:solidFill>
                  <a:srgbClr val="000000"/>
                </a:solidFill>
              </a:rPr>
              <a:t>Leverage the ITS Upgrade R&amp;D for:</a:t>
            </a:r>
            <a:endParaRPr/>
          </a:p>
          <a:p>
            <a:pPr indent="-285750" lvl="1" marL="742950" rtl="0" algn="l">
              <a:lnSpc>
                <a:spcPct val="80000"/>
              </a:lnSpc>
              <a:spcBef>
                <a:spcPts val="229"/>
              </a:spcBef>
              <a:spcAft>
                <a:spcPts val="0"/>
              </a:spcAft>
              <a:buClr>
                <a:srgbClr val="9FB8CD"/>
              </a:buClr>
              <a:buSzPts val="1147"/>
              <a:buChar char="–"/>
            </a:pPr>
            <a:r>
              <a:rPr lang="en-US" sz="1147">
                <a:solidFill>
                  <a:srgbClr val="464653"/>
                </a:solidFill>
              </a:rPr>
              <a:t>Sensor design and production</a:t>
            </a:r>
            <a:endParaRPr/>
          </a:p>
          <a:p>
            <a:pPr indent="-285750" lvl="1" marL="742950" rtl="0" algn="l">
              <a:lnSpc>
                <a:spcPct val="80000"/>
              </a:lnSpc>
              <a:spcBef>
                <a:spcPts val="229"/>
              </a:spcBef>
              <a:spcAft>
                <a:spcPts val="0"/>
              </a:spcAft>
              <a:buClr>
                <a:srgbClr val="9FB8CD"/>
              </a:buClr>
              <a:buSzPts val="1147"/>
              <a:buChar char="–"/>
            </a:pPr>
            <a:r>
              <a:rPr lang="en-US" sz="1147">
                <a:solidFill>
                  <a:srgbClr val="464653"/>
                </a:solidFill>
              </a:rPr>
              <a:t>Inner Barrel and Mechanics layout</a:t>
            </a:r>
            <a:endParaRPr/>
          </a:p>
          <a:p>
            <a:pPr indent="-285750" lvl="1" marL="742950" rtl="0" algn="l">
              <a:lnSpc>
                <a:spcPct val="80000"/>
              </a:lnSpc>
              <a:spcBef>
                <a:spcPts val="229"/>
              </a:spcBef>
              <a:spcAft>
                <a:spcPts val="0"/>
              </a:spcAft>
              <a:buClr>
                <a:srgbClr val="9FB8CD"/>
              </a:buClr>
              <a:buSzPts val="1147"/>
              <a:buChar char="–"/>
            </a:pPr>
            <a:r>
              <a:rPr lang="en-US" sz="1147">
                <a:solidFill>
                  <a:srgbClr val="464653"/>
                </a:solidFill>
              </a:rPr>
              <a:t>Stave production &amp; test</a:t>
            </a:r>
            <a:endParaRPr/>
          </a:p>
          <a:p>
            <a:pPr indent="-285750" lvl="1" marL="742950" rtl="0" algn="l">
              <a:lnSpc>
                <a:spcPct val="80000"/>
              </a:lnSpc>
              <a:spcBef>
                <a:spcPts val="229"/>
              </a:spcBef>
              <a:spcAft>
                <a:spcPts val="0"/>
              </a:spcAft>
              <a:buClr>
                <a:srgbClr val="9FB8CD"/>
              </a:buClr>
              <a:buSzPts val="1147"/>
              <a:buChar char="–"/>
            </a:pPr>
            <a:r>
              <a:rPr lang="en-US" sz="1147">
                <a:solidFill>
                  <a:srgbClr val="464653"/>
                </a:solidFill>
              </a:rPr>
              <a:t>Power system design</a:t>
            </a:r>
            <a:endParaRPr/>
          </a:p>
          <a:p>
            <a:pPr indent="-285750" lvl="1" marL="742950" rtl="0" algn="l">
              <a:lnSpc>
                <a:spcPct val="80000"/>
              </a:lnSpc>
              <a:spcBef>
                <a:spcPts val="229"/>
              </a:spcBef>
              <a:spcAft>
                <a:spcPts val="0"/>
              </a:spcAft>
              <a:buClr>
                <a:srgbClr val="9FB8CD"/>
              </a:buClr>
              <a:buSzPts val="1147"/>
              <a:buChar char="–"/>
            </a:pPr>
            <a:r>
              <a:rPr lang="en-US" sz="1147">
                <a:solidFill>
                  <a:srgbClr val="464653"/>
                </a:solidFill>
              </a:rPr>
              <a:t>Readout system</a:t>
            </a:r>
            <a:endParaRPr sz="1147"/>
          </a:p>
          <a:p>
            <a:pPr indent="-163830" lvl="2" marL="1143000" rtl="0" algn="l">
              <a:lnSpc>
                <a:spcPct val="80000"/>
              </a:lnSpc>
              <a:spcBef>
                <a:spcPts val="204"/>
              </a:spcBef>
              <a:spcAft>
                <a:spcPts val="0"/>
              </a:spcAft>
              <a:buClr>
                <a:schemeClr val="dk1"/>
              </a:buClr>
              <a:buSzPts val="1020"/>
              <a:buNone/>
            </a:pPr>
            <a:r>
              <a:t/>
            </a:r>
            <a:endParaRPr sz="1020"/>
          </a:p>
        </p:txBody>
      </p:sp>
      <p:grpSp>
        <p:nvGrpSpPr>
          <p:cNvPr id="140" name="Google Shape;140;p28"/>
          <p:cNvGrpSpPr/>
          <p:nvPr/>
        </p:nvGrpSpPr>
        <p:grpSpPr>
          <a:xfrm>
            <a:off x="4343400" y="2224069"/>
            <a:ext cx="3086100" cy="577081"/>
            <a:chOff x="4114800" y="3025171"/>
            <a:chExt cx="5092142" cy="475151"/>
          </a:xfrm>
        </p:grpSpPr>
        <p:sp>
          <p:nvSpPr>
            <p:cNvPr id="141" name="Google Shape;141;p28"/>
            <p:cNvSpPr/>
            <p:nvPr/>
          </p:nvSpPr>
          <p:spPr>
            <a:xfrm>
              <a:off x="4114800" y="3075058"/>
              <a:ext cx="76200" cy="381000"/>
            </a:xfrm>
            <a:prstGeom prst="leftBrace">
              <a:avLst>
                <a:gd fmla="val 8333" name="adj1"/>
                <a:gd fmla="val 50000" name="adj2"/>
              </a:avLst>
            </a:prstGeom>
            <a:no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42" name="Google Shape;142;p28"/>
            <p:cNvSpPr txBox="1"/>
            <p:nvPr/>
          </p:nvSpPr>
          <p:spPr>
            <a:xfrm>
              <a:off x="4191001" y="3025171"/>
              <a:ext cx="5015941" cy="475151"/>
            </a:xfrm>
            <a:prstGeom prst="rect">
              <a:avLst/>
            </a:prstGeom>
            <a:noFill/>
            <a:ln>
              <a:noFill/>
            </a:ln>
          </p:spPr>
          <p:txBody>
            <a:bodyPr anchorCtr="0" anchor="t" bIns="45700" lIns="91425" spcFirstLastPara="1" rIns="91425" wrap="square" tIns="45700">
              <a:noAutofit/>
            </a:bodyPr>
            <a:lstStyle/>
            <a:p>
              <a:pPr indent="-214313" lvl="0" marL="214313" marR="0" rtl="0" algn="l">
                <a:spcBef>
                  <a:spcPts val="0"/>
                </a:spcBef>
                <a:spcAft>
                  <a:spcPts val="0"/>
                </a:spcAft>
                <a:buClr>
                  <a:schemeClr val="dk1"/>
                </a:buClr>
                <a:buSzPts val="1050"/>
                <a:buFont typeface="Calibri"/>
                <a:buChar char="-"/>
              </a:pPr>
              <a:r>
                <a:rPr b="0" i="0" lang="en-US" sz="1050" u="none" cap="none" strike="noStrike">
                  <a:solidFill>
                    <a:schemeClr val="dk1"/>
                  </a:solidFill>
                  <a:latin typeface="Calibri"/>
                  <a:ea typeface="Calibri"/>
                  <a:cs typeface="Calibri"/>
                  <a:sym typeface="Calibri"/>
                </a:rPr>
                <a:t>Meets the MVTX detector requirements</a:t>
              </a:r>
              <a:endParaRPr/>
            </a:p>
            <a:p>
              <a:pPr indent="-214313" lvl="0" marL="214313" marR="0" rtl="0" algn="l">
                <a:spcBef>
                  <a:spcPts val="0"/>
                </a:spcBef>
                <a:spcAft>
                  <a:spcPts val="0"/>
                </a:spcAft>
                <a:buClr>
                  <a:schemeClr val="dk1"/>
                </a:buClr>
                <a:buSzPts val="1050"/>
                <a:buFont typeface="Calibri"/>
                <a:buChar char="-"/>
              </a:pPr>
              <a:r>
                <a:rPr b="0" i="0" lang="en-US" sz="1050" u="none" cap="none" strike="noStrike">
                  <a:solidFill>
                    <a:schemeClr val="dk1"/>
                  </a:solidFill>
                  <a:latin typeface="Calibri"/>
                  <a:ea typeface="Calibri"/>
                  <a:cs typeface="Calibri"/>
                  <a:sym typeface="Calibri"/>
                </a:rPr>
                <a:t>Suitable for collider experiments in similar conditions (STAR HFT)</a:t>
              </a:r>
              <a:endParaRPr b="0" i="0" sz="1200" u="none" cap="none" strike="noStrike">
                <a:solidFill>
                  <a:schemeClr val="dk1"/>
                </a:solidFill>
                <a:latin typeface="Calibri"/>
                <a:ea typeface="Calibri"/>
                <a:cs typeface="Calibri"/>
                <a:sym typeface="Calibri"/>
              </a:endParaRPr>
            </a:p>
          </p:txBody>
        </p:sp>
      </p:grpSp>
      <p:grpSp>
        <p:nvGrpSpPr>
          <p:cNvPr id="143" name="Google Shape;143;p28"/>
          <p:cNvGrpSpPr/>
          <p:nvPr/>
        </p:nvGrpSpPr>
        <p:grpSpPr>
          <a:xfrm>
            <a:off x="4343400" y="2781300"/>
            <a:ext cx="2949211" cy="577081"/>
            <a:chOff x="4114800" y="3505200"/>
            <a:chExt cx="5115795" cy="476556"/>
          </a:xfrm>
        </p:grpSpPr>
        <p:sp>
          <p:nvSpPr>
            <p:cNvPr id="144" name="Google Shape;144;p28"/>
            <p:cNvSpPr txBox="1"/>
            <p:nvPr/>
          </p:nvSpPr>
          <p:spPr>
            <a:xfrm>
              <a:off x="4190999" y="3505200"/>
              <a:ext cx="5039596" cy="476556"/>
            </a:xfrm>
            <a:prstGeom prst="rect">
              <a:avLst/>
            </a:prstGeom>
            <a:noFill/>
            <a:ln>
              <a:noFill/>
            </a:ln>
          </p:spPr>
          <p:txBody>
            <a:bodyPr anchorCtr="0" anchor="t" bIns="45700" lIns="91425" spcFirstLastPara="1" rIns="91425" wrap="square" tIns="45700">
              <a:noAutofit/>
            </a:bodyPr>
            <a:lstStyle/>
            <a:p>
              <a:pPr indent="-214313" lvl="0" marL="214313" marR="0" rtl="0" algn="l">
                <a:spcBef>
                  <a:spcPts val="0"/>
                </a:spcBef>
                <a:spcAft>
                  <a:spcPts val="0"/>
                </a:spcAft>
                <a:buClr>
                  <a:schemeClr val="dk1"/>
                </a:buClr>
                <a:buSzPts val="1050"/>
                <a:buFont typeface="Calibri"/>
                <a:buChar char="-"/>
              </a:pPr>
              <a:r>
                <a:rPr b="0" i="0" lang="en-US" sz="1050" u="none" cap="none" strike="noStrike">
                  <a:solidFill>
                    <a:schemeClr val="dk1"/>
                  </a:solidFill>
                  <a:latin typeface="Calibri"/>
                  <a:ea typeface="Calibri"/>
                  <a:cs typeface="Calibri"/>
                  <a:sym typeface="Calibri"/>
                </a:rPr>
                <a:t>Meets MVTX design goals </a:t>
              </a:r>
              <a:endParaRPr/>
            </a:p>
            <a:p>
              <a:pPr indent="-214313" lvl="0" marL="214313" marR="0" rtl="0" algn="l">
                <a:spcBef>
                  <a:spcPts val="0"/>
                </a:spcBef>
                <a:spcAft>
                  <a:spcPts val="0"/>
                </a:spcAft>
                <a:buClr>
                  <a:schemeClr val="dk1"/>
                </a:buClr>
                <a:buSzPts val="1050"/>
                <a:buFont typeface="Calibri"/>
                <a:buChar char="-"/>
              </a:pPr>
              <a:r>
                <a:rPr b="0" i="0" lang="en-US" sz="1050" u="none" cap="none" strike="noStrike">
                  <a:solidFill>
                    <a:schemeClr val="dk1"/>
                  </a:solidFill>
                  <a:latin typeface="Calibri"/>
                  <a:ea typeface="Calibri"/>
                  <a:cs typeface="Calibri"/>
                  <a:sym typeface="Calibri"/>
                </a:rPr>
                <a:t>Compatible with sPHENIX space constraints</a:t>
              </a:r>
              <a:endParaRPr/>
            </a:p>
            <a:p>
              <a:pPr indent="-214313" lvl="0" marL="214313" marR="0" rtl="0" algn="l">
                <a:spcBef>
                  <a:spcPts val="0"/>
                </a:spcBef>
                <a:spcAft>
                  <a:spcPts val="0"/>
                </a:spcAft>
                <a:buClr>
                  <a:schemeClr val="dk1"/>
                </a:buClr>
                <a:buSzPts val="1050"/>
                <a:buFont typeface="Calibri"/>
                <a:buChar char="-"/>
              </a:pPr>
              <a:r>
                <a:rPr b="0" i="0" lang="en-US" sz="1050" u="none" cap="none" strike="noStrike">
                  <a:solidFill>
                    <a:schemeClr val="dk1"/>
                  </a:solidFill>
                  <a:latin typeface="Calibri"/>
                  <a:ea typeface="Calibri"/>
                  <a:cs typeface="Calibri"/>
                  <a:sym typeface="Calibri"/>
                </a:rPr>
                <a:t>ALICE timeline matches the sPHENIX schedule</a:t>
              </a:r>
              <a:endParaRPr/>
            </a:p>
          </p:txBody>
        </p:sp>
        <p:sp>
          <p:nvSpPr>
            <p:cNvPr id="145" name="Google Shape;145;p28"/>
            <p:cNvSpPr/>
            <p:nvPr/>
          </p:nvSpPr>
          <p:spPr>
            <a:xfrm>
              <a:off x="4114800" y="3542039"/>
              <a:ext cx="76200" cy="381000"/>
            </a:xfrm>
            <a:prstGeom prst="leftBrace">
              <a:avLst>
                <a:gd fmla="val 8333" name="adj1"/>
                <a:gd fmla="val 50000" name="adj2"/>
              </a:avLst>
            </a:prstGeom>
            <a:no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9"/>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1" name="Google Shape;151;p29"/>
          <p:cNvSpPr txBox="1"/>
          <p:nvPr>
            <p:ph idx="4294967295" type="title"/>
          </p:nvPr>
        </p:nvSpPr>
        <p:spPr>
          <a:xfrm>
            <a:off x="232558" y="37581"/>
            <a:ext cx="6019799" cy="62865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2400"/>
              <a:t>ALICE ITS Upgrade Inner Barrel Detector Layout</a:t>
            </a:r>
            <a:endParaRPr/>
          </a:p>
        </p:txBody>
      </p:sp>
      <p:pic>
        <p:nvPicPr>
          <p:cNvPr id="152" name="Google Shape;152;p29"/>
          <p:cNvPicPr preferRelativeResize="0"/>
          <p:nvPr>
            <p:ph idx="4294967295" type="body"/>
          </p:nvPr>
        </p:nvPicPr>
        <p:blipFill rotWithShape="1">
          <a:blip r:embed="rId3">
            <a:alphaModFix/>
          </a:blip>
          <a:srcRect b="0" l="0" r="0" t="0"/>
          <a:stretch/>
        </p:blipFill>
        <p:spPr>
          <a:xfrm>
            <a:off x="228600" y="780353"/>
            <a:ext cx="4825604" cy="2514600"/>
          </a:xfrm>
          <a:prstGeom prst="rect">
            <a:avLst/>
          </a:prstGeom>
          <a:noFill/>
          <a:ln>
            <a:noFill/>
          </a:ln>
        </p:spPr>
      </p:pic>
      <p:pic>
        <p:nvPicPr>
          <p:cNvPr id="153" name="Google Shape;153;p29"/>
          <p:cNvPicPr preferRelativeResize="0"/>
          <p:nvPr/>
        </p:nvPicPr>
        <p:blipFill rotWithShape="1">
          <a:blip r:embed="rId4">
            <a:alphaModFix/>
          </a:blip>
          <a:srcRect b="0" l="0" r="0" t="0"/>
          <a:stretch/>
        </p:blipFill>
        <p:spPr>
          <a:xfrm>
            <a:off x="3962400" y="769588"/>
            <a:ext cx="4527776" cy="2707481"/>
          </a:xfrm>
          <a:prstGeom prst="rect">
            <a:avLst/>
          </a:prstGeom>
          <a:noFill/>
          <a:ln>
            <a:noFill/>
          </a:ln>
        </p:spPr>
      </p:pic>
      <p:pic>
        <p:nvPicPr>
          <p:cNvPr id="154" name="Google Shape;154;p29"/>
          <p:cNvPicPr preferRelativeResize="0"/>
          <p:nvPr/>
        </p:nvPicPr>
        <p:blipFill rotWithShape="1">
          <a:blip r:embed="rId5">
            <a:alphaModFix/>
          </a:blip>
          <a:srcRect b="0" l="0" r="0" t="10121"/>
          <a:stretch/>
        </p:blipFill>
        <p:spPr>
          <a:xfrm>
            <a:off x="76200" y="3545709"/>
            <a:ext cx="3327709" cy="1274495"/>
          </a:xfrm>
          <a:prstGeom prst="rect">
            <a:avLst/>
          </a:prstGeom>
          <a:noFill/>
          <a:ln>
            <a:noFill/>
          </a:ln>
        </p:spPr>
      </p:pic>
      <p:sp>
        <p:nvSpPr>
          <p:cNvPr id="155" name="Google Shape;155;p29"/>
          <p:cNvSpPr txBox="1"/>
          <p:nvPr/>
        </p:nvSpPr>
        <p:spPr>
          <a:xfrm>
            <a:off x="1428750" y="3232235"/>
            <a:ext cx="275120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ALICE ITS Inner Barrel design parameters </a:t>
            </a:r>
            <a:endParaRPr/>
          </a:p>
        </p:txBody>
      </p:sp>
      <p:sp>
        <p:nvSpPr>
          <p:cNvPr id="156" name="Google Shape;156;p29"/>
          <p:cNvSpPr txBox="1"/>
          <p:nvPr/>
        </p:nvSpPr>
        <p:spPr>
          <a:xfrm>
            <a:off x="6629400" y="3585910"/>
            <a:ext cx="2457451" cy="1200329"/>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MVTX is adopting the ALICE ITS inner barrel design with small sPHENIX modifications.</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30"/>
          <p:cNvSpPr txBox="1"/>
          <p:nvPr>
            <p:ph type="title"/>
          </p:nvPr>
        </p:nvSpPr>
        <p:spPr>
          <a:xfrm>
            <a:off x="152400" y="25005"/>
            <a:ext cx="8534400" cy="565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Stave transportation</a:t>
            </a:r>
            <a:endParaRPr/>
          </a:p>
        </p:txBody>
      </p:sp>
      <p:sp>
        <p:nvSpPr>
          <p:cNvPr id="163" name="Google Shape;163;p30"/>
          <p:cNvSpPr txBox="1"/>
          <p:nvPr>
            <p:ph idx="12" type="sldNum"/>
          </p:nvPr>
        </p:nvSpPr>
        <p:spPr>
          <a:xfrm>
            <a:off x="8609805" y="4869657"/>
            <a:ext cx="5343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64" name="Google Shape;164;p30"/>
          <p:cNvPicPr preferRelativeResize="0"/>
          <p:nvPr/>
        </p:nvPicPr>
        <p:blipFill>
          <a:blip r:embed="rId3">
            <a:alphaModFix/>
          </a:blip>
          <a:stretch>
            <a:fillRect/>
          </a:stretch>
        </p:blipFill>
        <p:spPr>
          <a:xfrm>
            <a:off x="314725" y="667300"/>
            <a:ext cx="2924952" cy="3899947"/>
          </a:xfrm>
          <a:prstGeom prst="rect">
            <a:avLst/>
          </a:prstGeom>
          <a:noFill/>
          <a:ln>
            <a:noFill/>
          </a:ln>
        </p:spPr>
      </p:pic>
      <p:pic>
        <p:nvPicPr>
          <p:cNvPr id="165" name="Google Shape;165;p30"/>
          <p:cNvPicPr preferRelativeResize="0"/>
          <p:nvPr/>
        </p:nvPicPr>
        <p:blipFill>
          <a:blip r:embed="rId4">
            <a:alphaModFix/>
          </a:blip>
          <a:stretch>
            <a:fillRect/>
          </a:stretch>
        </p:blipFill>
        <p:spPr>
          <a:xfrm>
            <a:off x="3430400" y="659575"/>
            <a:ext cx="2924952" cy="3899912"/>
          </a:xfrm>
          <a:prstGeom prst="rect">
            <a:avLst/>
          </a:prstGeom>
          <a:noFill/>
          <a:ln>
            <a:noFill/>
          </a:ln>
        </p:spPr>
      </p:pic>
      <p:sp>
        <p:nvSpPr>
          <p:cNvPr id="166" name="Google Shape;166;p30"/>
          <p:cNvSpPr txBox="1"/>
          <p:nvPr/>
        </p:nvSpPr>
        <p:spPr>
          <a:xfrm>
            <a:off x="6422400" y="1620750"/>
            <a:ext cx="2379000" cy="190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ALICE ITS middle-layer staves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Shipping from LBNL to CERN</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Will do similar things but different design for MVTX</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4 shipments for MVTX</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31"/>
          <p:cNvSpPr txBox="1"/>
          <p:nvPr>
            <p:ph type="title"/>
          </p:nvPr>
        </p:nvSpPr>
        <p:spPr>
          <a:xfrm>
            <a:off x="228600" y="135379"/>
            <a:ext cx="7334250" cy="457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400"/>
              <a:t>Staves – QA plan – ITS testing system adopted by MVTX</a:t>
            </a:r>
            <a:endParaRPr/>
          </a:p>
        </p:txBody>
      </p:sp>
      <p:sp>
        <p:nvSpPr>
          <p:cNvPr id="172" name="Google Shape;172;p31"/>
          <p:cNvSpPr txBox="1"/>
          <p:nvPr>
            <p:ph idx="10" type="dt"/>
          </p:nvPr>
        </p:nvSpPr>
        <p:spPr>
          <a:xfrm rot="3852144">
            <a:off x="5687432" y="3511049"/>
            <a:ext cx="2133534" cy="1716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7/19/2018</a:t>
            </a:r>
            <a:endParaRPr/>
          </a:p>
        </p:txBody>
      </p:sp>
      <p:sp>
        <p:nvSpPr>
          <p:cNvPr id="173" name="Google Shape;173;p31"/>
          <p:cNvSpPr txBox="1"/>
          <p:nvPr>
            <p:ph idx="12" type="sldNum"/>
          </p:nvPr>
        </p:nvSpPr>
        <p:spPr>
          <a:xfrm>
            <a:off x="8609805" y="4869657"/>
            <a:ext cx="534195"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74" name="Google Shape;174;p31"/>
          <p:cNvPicPr preferRelativeResize="0"/>
          <p:nvPr/>
        </p:nvPicPr>
        <p:blipFill rotWithShape="1">
          <a:blip r:embed="rId3">
            <a:alphaModFix/>
          </a:blip>
          <a:srcRect b="0" l="0" r="16523" t="0"/>
          <a:stretch/>
        </p:blipFill>
        <p:spPr>
          <a:xfrm>
            <a:off x="2114550" y="1435894"/>
            <a:ext cx="4802816" cy="3230630"/>
          </a:xfrm>
          <a:prstGeom prst="rect">
            <a:avLst/>
          </a:prstGeom>
          <a:noFill/>
          <a:ln>
            <a:noFill/>
          </a:ln>
        </p:spPr>
      </p:pic>
      <p:sp>
        <p:nvSpPr>
          <p:cNvPr id="175" name="Google Shape;175;p31"/>
          <p:cNvSpPr txBox="1"/>
          <p:nvPr/>
        </p:nvSpPr>
        <p:spPr>
          <a:xfrm>
            <a:off x="1754144" y="604998"/>
            <a:ext cx="5808706"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ITS stave testing hardware (all run by testing program)</a:t>
            </a:r>
            <a:endParaRPr/>
          </a:p>
        </p:txBody>
      </p:sp>
      <p:sp>
        <p:nvSpPr>
          <p:cNvPr id="176" name="Google Shape;176;p31"/>
          <p:cNvSpPr/>
          <p:nvPr/>
        </p:nvSpPr>
        <p:spPr>
          <a:xfrm>
            <a:off x="2628900" y="1428750"/>
            <a:ext cx="1143000" cy="914400"/>
          </a:xfrm>
          <a:prstGeom prst="ellipse">
            <a:avLst/>
          </a:prstGeom>
          <a:noFill/>
          <a:ln cap="flat" cmpd="sng" w="222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31"/>
          <p:cNvSpPr txBox="1"/>
          <p:nvPr/>
        </p:nvSpPr>
        <p:spPr>
          <a:xfrm>
            <a:off x="1802149" y="1141357"/>
            <a:ext cx="1439497"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Power supplies</a:t>
            </a:r>
            <a:endParaRPr sz="1600">
              <a:solidFill>
                <a:schemeClr val="dk1"/>
              </a:solidFill>
              <a:latin typeface="Calibri"/>
              <a:ea typeface="Calibri"/>
              <a:cs typeface="Calibri"/>
              <a:sym typeface="Calibri"/>
            </a:endParaRPr>
          </a:p>
        </p:txBody>
      </p:sp>
      <p:sp>
        <p:nvSpPr>
          <p:cNvPr id="178" name="Google Shape;178;p31"/>
          <p:cNvSpPr/>
          <p:nvPr/>
        </p:nvSpPr>
        <p:spPr>
          <a:xfrm>
            <a:off x="3829050" y="1439465"/>
            <a:ext cx="285750" cy="914400"/>
          </a:xfrm>
          <a:prstGeom prst="ellipse">
            <a:avLst/>
          </a:prstGeom>
          <a:noFill/>
          <a:ln cap="flat" cmpd="sng" w="222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31"/>
          <p:cNvSpPr/>
          <p:nvPr/>
        </p:nvSpPr>
        <p:spPr>
          <a:xfrm>
            <a:off x="4400550" y="1428750"/>
            <a:ext cx="285750" cy="914400"/>
          </a:xfrm>
          <a:prstGeom prst="ellipse">
            <a:avLst/>
          </a:prstGeom>
          <a:noFill/>
          <a:ln cap="flat" cmpd="sng" w="222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 name="Google Shape;180;p31"/>
          <p:cNvSpPr/>
          <p:nvPr/>
        </p:nvSpPr>
        <p:spPr>
          <a:xfrm>
            <a:off x="4629150" y="3943350"/>
            <a:ext cx="2171700" cy="571500"/>
          </a:xfrm>
          <a:prstGeom prst="ellipse">
            <a:avLst/>
          </a:prstGeom>
          <a:noFill/>
          <a:ln cap="flat" cmpd="sng" w="222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 name="Google Shape;181;p31"/>
          <p:cNvSpPr txBox="1"/>
          <p:nvPr/>
        </p:nvSpPr>
        <p:spPr>
          <a:xfrm>
            <a:off x="3406886" y="1107246"/>
            <a:ext cx="1097160"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RDO board</a:t>
            </a:r>
            <a:endParaRPr sz="1600">
              <a:solidFill>
                <a:schemeClr val="dk1"/>
              </a:solidFill>
              <a:latin typeface="Calibri"/>
              <a:ea typeface="Calibri"/>
              <a:cs typeface="Calibri"/>
              <a:sym typeface="Calibri"/>
            </a:endParaRPr>
          </a:p>
        </p:txBody>
      </p:sp>
      <p:sp>
        <p:nvSpPr>
          <p:cNvPr id="182" name="Google Shape;182;p31"/>
          <p:cNvSpPr txBox="1"/>
          <p:nvPr/>
        </p:nvSpPr>
        <p:spPr>
          <a:xfrm>
            <a:off x="4598651" y="1157335"/>
            <a:ext cx="1252331"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Power board</a:t>
            </a:r>
            <a:endParaRPr sz="1600">
              <a:solidFill>
                <a:schemeClr val="dk1"/>
              </a:solidFill>
              <a:latin typeface="Calibri"/>
              <a:ea typeface="Calibri"/>
              <a:cs typeface="Calibri"/>
              <a:sym typeface="Calibri"/>
            </a:endParaRPr>
          </a:p>
        </p:txBody>
      </p:sp>
      <p:sp>
        <p:nvSpPr>
          <p:cNvPr id="183" name="Google Shape;183;p31"/>
          <p:cNvSpPr txBox="1"/>
          <p:nvPr/>
        </p:nvSpPr>
        <p:spPr>
          <a:xfrm>
            <a:off x="5207795" y="3574018"/>
            <a:ext cx="170957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Stave under test</a:t>
            </a:r>
            <a:endParaRPr sz="1800">
              <a:solidFill>
                <a:srgbClr val="FF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2"/>
          <p:cNvSpPr txBox="1"/>
          <p:nvPr>
            <p:ph type="title"/>
          </p:nvPr>
        </p:nvSpPr>
        <p:spPr>
          <a:xfrm>
            <a:off x="152400" y="25005"/>
            <a:ext cx="8534400" cy="565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2800"/>
              <a:t>Carbon composite structure and detector assembly</a:t>
            </a:r>
            <a:endParaRPr sz="2800"/>
          </a:p>
        </p:txBody>
      </p:sp>
      <p:sp>
        <p:nvSpPr>
          <p:cNvPr id="190" name="Google Shape;190;p32"/>
          <p:cNvSpPr txBox="1"/>
          <p:nvPr>
            <p:ph idx="12" type="sldNum"/>
          </p:nvPr>
        </p:nvSpPr>
        <p:spPr>
          <a:xfrm>
            <a:off x="8609805" y="4869657"/>
            <a:ext cx="5343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1" name="Google Shape;191;p32"/>
          <p:cNvSpPr txBox="1"/>
          <p:nvPr/>
        </p:nvSpPr>
        <p:spPr>
          <a:xfrm>
            <a:off x="5433900" y="590500"/>
            <a:ext cx="3750000" cy="3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LBNL facility for testing, assembly, metrology, etc.</a:t>
            </a:r>
            <a:endParaRPr>
              <a:latin typeface="Calibri"/>
              <a:ea typeface="Calibri"/>
              <a:cs typeface="Calibri"/>
              <a:sym typeface="Calibri"/>
            </a:endParaRPr>
          </a:p>
        </p:txBody>
      </p:sp>
      <p:pic>
        <p:nvPicPr>
          <p:cNvPr id="192" name="Google Shape;192;p32"/>
          <p:cNvPicPr preferRelativeResize="0"/>
          <p:nvPr/>
        </p:nvPicPr>
        <p:blipFill rotWithShape="1">
          <a:blip r:embed="rId3">
            <a:alphaModFix/>
          </a:blip>
          <a:srcRect b="0" l="0" r="0" t="0"/>
          <a:stretch/>
        </p:blipFill>
        <p:spPr>
          <a:xfrm>
            <a:off x="239489" y="1149013"/>
            <a:ext cx="5143500" cy="3302669"/>
          </a:xfrm>
          <a:prstGeom prst="rect">
            <a:avLst/>
          </a:prstGeom>
          <a:noFill/>
          <a:ln>
            <a:noFill/>
          </a:ln>
        </p:spPr>
      </p:pic>
      <p:sp>
        <p:nvSpPr>
          <p:cNvPr id="193" name="Google Shape;193;p32"/>
          <p:cNvSpPr txBox="1"/>
          <p:nvPr/>
        </p:nvSpPr>
        <p:spPr>
          <a:xfrm>
            <a:off x="1954601" y="4456400"/>
            <a:ext cx="17409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Taken from ALICE ITS</a:t>
            </a:r>
            <a:endParaRPr>
              <a:latin typeface="Calibri"/>
              <a:ea typeface="Calibri"/>
              <a:cs typeface="Calibri"/>
              <a:sym typeface="Calibri"/>
            </a:endParaRPr>
          </a:p>
        </p:txBody>
      </p:sp>
      <p:pic>
        <p:nvPicPr>
          <p:cNvPr id="194" name="Google Shape;194;p32"/>
          <p:cNvPicPr preferRelativeResize="0"/>
          <p:nvPr/>
        </p:nvPicPr>
        <p:blipFill>
          <a:blip r:embed="rId4">
            <a:alphaModFix/>
          </a:blip>
          <a:stretch>
            <a:fillRect/>
          </a:stretch>
        </p:blipFill>
        <p:spPr>
          <a:xfrm>
            <a:off x="5883182" y="920425"/>
            <a:ext cx="2851449" cy="3803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3"/>
          <p:cNvSpPr txBox="1"/>
          <p:nvPr>
            <p:ph type="title"/>
          </p:nvPr>
        </p:nvSpPr>
        <p:spPr>
          <a:xfrm>
            <a:off x="152400" y="25005"/>
            <a:ext cx="8534400" cy="565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Power system</a:t>
            </a:r>
            <a:endParaRPr/>
          </a:p>
        </p:txBody>
      </p:sp>
      <p:sp>
        <p:nvSpPr>
          <p:cNvPr id="201" name="Google Shape;201;p33"/>
          <p:cNvSpPr txBox="1"/>
          <p:nvPr>
            <p:ph idx="12" type="sldNum"/>
          </p:nvPr>
        </p:nvSpPr>
        <p:spPr>
          <a:xfrm>
            <a:off x="8609805" y="4869657"/>
            <a:ext cx="5343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02" name="Google Shape;202;p33"/>
          <p:cNvPicPr preferRelativeResize="0"/>
          <p:nvPr/>
        </p:nvPicPr>
        <p:blipFill>
          <a:blip r:embed="rId3">
            <a:alphaModFix/>
          </a:blip>
          <a:stretch>
            <a:fillRect/>
          </a:stretch>
        </p:blipFill>
        <p:spPr>
          <a:xfrm>
            <a:off x="2902076" y="1037050"/>
            <a:ext cx="2876725" cy="3832599"/>
          </a:xfrm>
          <a:prstGeom prst="rect">
            <a:avLst/>
          </a:prstGeom>
          <a:noFill/>
          <a:ln>
            <a:noFill/>
          </a:ln>
        </p:spPr>
      </p:pic>
      <p:pic>
        <p:nvPicPr>
          <p:cNvPr id="203" name="Google Shape;203;p33"/>
          <p:cNvPicPr preferRelativeResize="0"/>
          <p:nvPr/>
        </p:nvPicPr>
        <p:blipFill>
          <a:blip r:embed="rId4">
            <a:alphaModFix/>
          </a:blip>
          <a:stretch>
            <a:fillRect/>
          </a:stretch>
        </p:blipFill>
        <p:spPr>
          <a:xfrm>
            <a:off x="5992242" y="1031450"/>
            <a:ext cx="2835006" cy="3832599"/>
          </a:xfrm>
          <a:prstGeom prst="rect">
            <a:avLst/>
          </a:prstGeom>
          <a:noFill/>
          <a:ln>
            <a:noFill/>
          </a:ln>
        </p:spPr>
      </p:pic>
      <p:pic>
        <p:nvPicPr>
          <p:cNvPr id="204" name="Google Shape;204;p33"/>
          <p:cNvPicPr preferRelativeResize="0"/>
          <p:nvPr/>
        </p:nvPicPr>
        <p:blipFill>
          <a:blip r:embed="rId5">
            <a:alphaModFix/>
          </a:blip>
          <a:stretch>
            <a:fillRect/>
          </a:stretch>
        </p:blipFill>
        <p:spPr>
          <a:xfrm>
            <a:off x="36075" y="3583475"/>
            <a:ext cx="2740975" cy="1280575"/>
          </a:xfrm>
          <a:prstGeom prst="rect">
            <a:avLst/>
          </a:prstGeom>
          <a:noFill/>
          <a:ln>
            <a:noFill/>
          </a:ln>
        </p:spPr>
      </p:pic>
      <p:sp>
        <p:nvSpPr>
          <p:cNvPr id="205" name="Google Shape;205;p33"/>
          <p:cNvSpPr txBox="1"/>
          <p:nvPr/>
        </p:nvSpPr>
        <p:spPr>
          <a:xfrm>
            <a:off x="594913" y="3183275"/>
            <a:ext cx="16233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Test system at LBNL</a:t>
            </a:r>
            <a:endParaRPr>
              <a:latin typeface="Calibri"/>
              <a:ea typeface="Calibri"/>
              <a:cs typeface="Calibri"/>
              <a:sym typeface="Calibri"/>
            </a:endParaRPr>
          </a:p>
        </p:txBody>
      </p:sp>
      <p:sp>
        <p:nvSpPr>
          <p:cNvPr id="206" name="Google Shape;206;p33"/>
          <p:cNvSpPr txBox="1"/>
          <p:nvPr/>
        </p:nvSpPr>
        <p:spPr>
          <a:xfrm>
            <a:off x="536188" y="645225"/>
            <a:ext cx="16233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Power board</a:t>
            </a:r>
            <a:endParaRPr>
              <a:latin typeface="Calibri"/>
              <a:ea typeface="Calibri"/>
              <a:cs typeface="Calibri"/>
              <a:sym typeface="Calibri"/>
            </a:endParaRPr>
          </a:p>
        </p:txBody>
      </p:sp>
      <p:sp>
        <p:nvSpPr>
          <p:cNvPr id="207" name="Google Shape;207;p33"/>
          <p:cNvSpPr txBox="1"/>
          <p:nvPr/>
        </p:nvSpPr>
        <p:spPr>
          <a:xfrm>
            <a:off x="3294600" y="646075"/>
            <a:ext cx="22500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Power boards &amp; RDO in rack</a:t>
            </a:r>
            <a:endParaRPr>
              <a:latin typeface="Calibri"/>
              <a:ea typeface="Calibri"/>
              <a:cs typeface="Calibri"/>
              <a:sym typeface="Calibri"/>
            </a:endParaRPr>
          </a:p>
        </p:txBody>
      </p:sp>
      <p:sp>
        <p:nvSpPr>
          <p:cNvPr id="208" name="Google Shape;208;p33"/>
          <p:cNvSpPr txBox="1"/>
          <p:nvPr/>
        </p:nvSpPr>
        <p:spPr>
          <a:xfrm>
            <a:off x="6679688" y="643275"/>
            <a:ext cx="16233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Power supplies</a:t>
            </a:r>
            <a:endParaRPr>
              <a:latin typeface="Calibri"/>
              <a:ea typeface="Calibri"/>
              <a:cs typeface="Calibri"/>
              <a:sym typeface="Calibri"/>
            </a:endParaRPr>
          </a:p>
        </p:txBody>
      </p:sp>
      <p:sp>
        <p:nvSpPr>
          <p:cNvPr id="209" name="Google Shape;209;p33"/>
          <p:cNvSpPr txBox="1"/>
          <p:nvPr/>
        </p:nvSpPr>
        <p:spPr>
          <a:xfrm>
            <a:off x="6986501" y="4808100"/>
            <a:ext cx="17409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Taken from ALICE ITS</a:t>
            </a:r>
            <a:endParaRPr>
              <a:latin typeface="Calibri"/>
              <a:ea typeface="Calibri"/>
              <a:cs typeface="Calibri"/>
              <a:sym typeface="Calibri"/>
            </a:endParaRPr>
          </a:p>
        </p:txBody>
      </p:sp>
      <p:pic>
        <p:nvPicPr>
          <p:cNvPr id="210" name="Google Shape;210;p33"/>
          <p:cNvPicPr preferRelativeResize="0"/>
          <p:nvPr/>
        </p:nvPicPr>
        <p:blipFill rotWithShape="1">
          <a:blip r:embed="rId6">
            <a:alphaModFix/>
          </a:blip>
          <a:srcRect b="0" l="15447" r="0" t="1390"/>
          <a:stretch/>
        </p:blipFill>
        <p:spPr>
          <a:xfrm>
            <a:off x="147513" y="1032013"/>
            <a:ext cx="2400663" cy="20998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