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60" r:id="rId2"/>
    <p:sldId id="882" r:id="rId3"/>
    <p:sldId id="595" r:id="rId4"/>
    <p:sldId id="599" r:id="rId5"/>
    <p:sldId id="568" r:id="rId6"/>
    <p:sldId id="884" r:id="rId7"/>
    <p:sldId id="359" r:id="rId8"/>
    <p:sldId id="361" r:id="rId9"/>
    <p:sldId id="866" r:id="rId10"/>
    <p:sldId id="864" r:id="rId11"/>
    <p:sldId id="264" r:id="rId12"/>
    <p:sldId id="285" r:id="rId13"/>
    <p:sldId id="275" r:id="rId14"/>
    <p:sldId id="885" r:id="rId15"/>
    <p:sldId id="334" r:id="rId16"/>
  </p:sldIdLst>
  <p:sldSz cx="9144000" cy="5143500" type="screen16x9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5"/>
    <p:restoredTop sz="94740"/>
  </p:normalViewPr>
  <p:slideViewPr>
    <p:cSldViewPr>
      <p:cViewPr varScale="1">
        <p:scale>
          <a:sx n="143" d="100"/>
          <a:sy n="143" d="100"/>
        </p:scale>
        <p:origin x="224" y="9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1/21/20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1/21/20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1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79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38820"/>
            <a:ext cx="9144000" cy="41308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73882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29th, 2020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848727"/>
            <a:ext cx="8229600" cy="3895596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  <a:lvl2pPr marL="311468" indent="-154305">
              <a:defRPr sz="1620"/>
            </a:lvl2pPr>
            <a:lvl3pPr marL="464345" indent="-155735">
              <a:defRPr sz="1440"/>
            </a:lvl3pPr>
            <a:lvl4pPr marL="617220" indent="-155735">
              <a:defRPr sz="1260"/>
            </a:lvl4pPr>
            <a:lvl5pPr marL="770097" indent="-157163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77F9696-39D5-F34C-B642-02B8BAAB1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D3F7B69E-DA8B-F343-BD35-3A41FE69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03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January 29th, 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0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6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tif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tif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86800" cy="1390650"/>
          </a:xfrm>
        </p:spPr>
        <p:txBody>
          <a:bodyPr/>
          <a:lstStyle/>
          <a:p>
            <a:r>
              <a:rPr lang="en-US" b="0" dirty="0"/>
              <a:t>MVTX Final Design Review:</a:t>
            </a:r>
            <a:br>
              <a:rPr lang="en-US" b="0" dirty="0"/>
            </a:br>
            <a:r>
              <a:rPr lang="en-US" b="0" dirty="0"/>
              <a:t>Overview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266950"/>
            <a:ext cx="7162800" cy="1314450"/>
          </a:xfrm>
        </p:spPr>
        <p:txBody>
          <a:bodyPr/>
          <a:lstStyle/>
          <a:p>
            <a:r>
              <a:rPr lang="en-US" sz="2400" b="0" dirty="0"/>
              <a:t>Ming Liu (LANL)</a:t>
            </a:r>
          </a:p>
          <a:p>
            <a:r>
              <a:rPr lang="en-US" sz="2400" b="0" dirty="0"/>
              <a:t>Camelia Mironov (MIT) and Grazyna </a:t>
            </a:r>
            <a:r>
              <a:rPr lang="en-US" sz="2400" b="0" dirty="0" err="1"/>
              <a:t>Odyniec</a:t>
            </a:r>
            <a:r>
              <a:rPr lang="en-US" sz="2400" b="0" dirty="0"/>
              <a:t> (LBNL) </a:t>
            </a:r>
          </a:p>
          <a:p>
            <a:r>
              <a:rPr lang="en-US" b="0" dirty="0"/>
              <a:t>January 29</a:t>
            </a:r>
            <a:r>
              <a:rPr lang="en-US" b="0" baseline="30000" dirty="0"/>
              <a:t>th</a:t>
            </a:r>
            <a:r>
              <a:rPr lang="en-US" b="0" dirty="0"/>
              <a:t>,2020 - BNL</a:t>
            </a:r>
          </a:p>
        </p:txBody>
      </p:sp>
    </p:spTree>
    <p:extLst>
      <p:ext uri="{BB962C8B-B14F-4D97-AF65-F5344CB8AC3E}">
        <p14:creationId xmlns:p14="http://schemas.microsoft.com/office/powerpoint/2010/main" val="2443704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D95BF-3AB0-EB49-AA4A-200981F8D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2"/>
            <a:ext cx="8382000" cy="57255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Long Custom MVTX Readout Cables Tested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38B30-1BE0-DA40-A12A-330D993D9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29th,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27625-1C51-144E-97F6-1DA8F713E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473998-6F77-8D43-9498-A4643B5516D3}"/>
              </a:ext>
            </a:extLst>
          </p:cNvPr>
          <p:cNvSpPr txBox="1"/>
          <p:nvPr/>
        </p:nvSpPr>
        <p:spPr>
          <a:xfrm>
            <a:off x="965692" y="4090636"/>
            <a:ext cx="314560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0" b="1" dirty="0" err="1"/>
              <a:t>sPHENIX</a:t>
            </a:r>
            <a:r>
              <a:rPr lang="en-US" sz="1260" b="1" dirty="0"/>
              <a:t> MVTX: 7.9+m</a:t>
            </a:r>
          </a:p>
          <a:p>
            <a:pPr lvl="1"/>
            <a:r>
              <a:rPr lang="en-US" sz="1260" dirty="0"/>
              <a:t>Cable-A: </a:t>
            </a:r>
            <a:r>
              <a:rPr lang="en-US" sz="1260" dirty="0">
                <a:solidFill>
                  <a:srgbClr val="00B0F0"/>
                </a:solidFill>
              </a:rPr>
              <a:t>1.4 m</a:t>
            </a:r>
          </a:p>
          <a:p>
            <a:pPr lvl="1"/>
            <a:r>
              <a:rPr lang="en-US" sz="1260" dirty="0"/>
              <a:t>Cable-B: </a:t>
            </a:r>
            <a:r>
              <a:rPr lang="en-US" sz="1260" dirty="0">
                <a:solidFill>
                  <a:srgbClr val="FF0000"/>
                </a:solidFill>
              </a:rPr>
              <a:t>6.5+ m</a:t>
            </a:r>
          </a:p>
          <a:p>
            <a:pPr lvl="1"/>
            <a:r>
              <a:rPr lang="en-US" sz="1260" dirty="0"/>
              <a:t>Power cable:</a:t>
            </a:r>
            <a:r>
              <a:rPr lang="en-US" sz="1260" dirty="0">
                <a:solidFill>
                  <a:srgbClr val="FFC000"/>
                </a:solidFill>
              </a:rPr>
              <a:t>4.7+ m</a:t>
            </a:r>
            <a:endParaRPr lang="en-US" sz="1440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C8E241-AE83-744F-8265-5241D6360692}"/>
              </a:ext>
            </a:extLst>
          </p:cNvPr>
          <p:cNvSpPr txBox="1"/>
          <p:nvPr/>
        </p:nvSpPr>
        <p:spPr>
          <a:xfrm>
            <a:off x="4386454" y="1673957"/>
            <a:ext cx="58862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>
                <a:solidFill>
                  <a:schemeClr val="bg1"/>
                </a:solidFill>
              </a:rPr>
              <a:t>PWR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3DADC6-B50C-D646-BB91-9070A0D02404}"/>
              </a:ext>
            </a:extLst>
          </p:cNvPr>
          <p:cNvSpPr txBox="1"/>
          <p:nvPr/>
        </p:nvSpPr>
        <p:spPr>
          <a:xfrm>
            <a:off x="4423644" y="3315543"/>
            <a:ext cx="42992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>
                <a:solidFill>
                  <a:schemeClr val="bg1"/>
                </a:solidFill>
              </a:rPr>
              <a:t>RU</a:t>
            </a:r>
          </a:p>
          <a:p>
            <a:r>
              <a:rPr lang="en-US" sz="1620" dirty="0">
                <a:solidFill>
                  <a:schemeClr val="bg1"/>
                </a:solidFill>
              </a:rPr>
              <a:t>PU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49370-B314-FC45-9DE4-86CB999E8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B69E-DA8B-F343-BD35-3A41FE690BB0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0DC5CB-FD1C-5443-9892-F5F5F1C2D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21" y="659216"/>
            <a:ext cx="5016500" cy="3200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7BF4F0-B5CB-744F-8731-BF772D497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765" y="668453"/>
            <a:ext cx="3102173" cy="413623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0167FA2-0885-5846-B493-5D74A4657A5E}"/>
              </a:ext>
            </a:extLst>
          </p:cNvPr>
          <p:cNvSpPr/>
          <p:nvPr/>
        </p:nvSpPr>
        <p:spPr>
          <a:xfrm>
            <a:off x="5958962" y="3527043"/>
            <a:ext cx="1733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Desired &lt;~10m; </a:t>
            </a:r>
          </a:p>
          <a:p>
            <a:r>
              <a:rPr lang="en-US" b="1" dirty="0">
                <a:solidFill>
                  <a:srgbClr val="FFFF00"/>
                </a:solidFill>
              </a:rPr>
              <a:t>Tested 11.4m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24D7C7-713A-2B41-83F0-9454BA455416}"/>
              </a:ext>
            </a:extLst>
          </p:cNvPr>
          <p:cNvSpPr txBox="1"/>
          <p:nvPr/>
        </p:nvSpPr>
        <p:spPr>
          <a:xfrm>
            <a:off x="789710" y="3790920"/>
            <a:ext cx="392415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dirty="0">
                <a:solidFill>
                  <a:srgbClr val="FF0000"/>
                </a:solidFill>
              </a:rPr>
              <a:t>BNL has approved “non-halogen free” cables for </a:t>
            </a:r>
            <a:r>
              <a:rPr lang="en-US" sz="1260" dirty="0" err="1">
                <a:solidFill>
                  <a:srgbClr val="FF0000"/>
                </a:solidFill>
              </a:rPr>
              <a:t>sPHENIX</a:t>
            </a:r>
            <a:endParaRPr lang="en-US" sz="126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81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8F9AD-7446-E040-B402-E9BDCEF2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40" y="647"/>
            <a:ext cx="6189612" cy="999024"/>
          </a:xfrm>
        </p:spPr>
        <p:txBody>
          <a:bodyPr>
            <a:noAutofit/>
          </a:bodyPr>
          <a:lstStyle/>
          <a:p>
            <a:r>
              <a:rPr lang="en-US" sz="2800" b="1" dirty="0"/>
              <a:t>Electronics Tested @Fermilab</a:t>
            </a:r>
            <a:br>
              <a:rPr lang="en-US" sz="2800" b="1" dirty="0"/>
            </a:br>
            <a:r>
              <a:rPr lang="en-US" sz="1600" b="1" dirty="0"/>
              <a:t>5/20-25, 6/17-22, 2019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B7E08-0CD7-AD40-BD98-C012F8015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00" y="971200"/>
            <a:ext cx="4146614" cy="226508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4 staves</a:t>
            </a:r>
          </a:p>
          <a:p>
            <a:r>
              <a:rPr lang="en-US" dirty="0"/>
              <a:t>2 RUv1.1</a:t>
            </a:r>
          </a:p>
          <a:p>
            <a:r>
              <a:rPr lang="en-US" dirty="0"/>
              <a:t>1 PU</a:t>
            </a:r>
          </a:p>
          <a:p>
            <a:r>
              <a:rPr lang="en-US" dirty="0"/>
              <a:t>1 FELIX Server + RCDAQ</a:t>
            </a:r>
          </a:p>
          <a:p>
            <a:r>
              <a:rPr lang="en-US" dirty="0" err="1"/>
              <a:t>sPHENIX</a:t>
            </a:r>
            <a:r>
              <a:rPr lang="en-US" dirty="0"/>
              <a:t> GTM</a:t>
            </a:r>
          </a:p>
          <a:p>
            <a:r>
              <a:rPr lang="en-US" dirty="0"/>
              <a:t>11.4m Custom </a:t>
            </a:r>
            <a:r>
              <a:rPr lang="en-US" dirty="0" err="1"/>
              <a:t>SamTec</a:t>
            </a:r>
            <a:r>
              <a:rPr lang="en-US" dirty="0"/>
              <a:t> Cable</a:t>
            </a:r>
          </a:p>
          <a:p>
            <a:r>
              <a:rPr lang="en-US" dirty="0"/>
              <a:t>Negative pressured cooling for staves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2FF777-7360-D64A-9C14-581849855A03}"/>
              </a:ext>
            </a:extLst>
          </p:cNvPr>
          <p:cNvGrpSpPr/>
          <p:nvPr/>
        </p:nvGrpSpPr>
        <p:grpSpPr>
          <a:xfrm>
            <a:off x="4168739" y="832207"/>
            <a:ext cx="1163549" cy="451735"/>
            <a:chOff x="5794624" y="1109609"/>
            <a:chExt cx="1551398" cy="60231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2446622-85EB-F04C-812F-16E3127B56E4}"/>
                </a:ext>
              </a:extLst>
            </p:cNvPr>
            <p:cNvSpPr/>
            <p:nvPr/>
          </p:nvSpPr>
          <p:spPr>
            <a:xfrm>
              <a:off x="5794625" y="1109609"/>
              <a:ext cx="1551397" cy="92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5EF17FB-2029-5244-80DD-8F2C8E7F5A28}"/>
                </a:ext>
              </a:extLst>
            </p:cNvPr>
            <p:cNvSpPr/>
            <p:nvPr/>
          </p:nvSpPr>
          <p:spPr>
            <a:xfrm>
              <a:off x="5794624" y="1288380"/>
              <a:ext cx="1551397" cy="92467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7ACFFD-6A7C-B74A-806D-68542C8B318B}"/>
                </a:ext>
              </a:extLst>
            </p:cNvPr>
            <p:cNvSpPr/>
            <p:nvPr/>
          </p:nvSpPr>
          <p:spPr>
            <a:xfrm>
              <a:off x="5794624" y="1457245"/>
              <a:ext cx="1551397" cy="92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7A2D8E-9068-9249-92A0-CE78223F5C24}"/>
                </a:ext>
              </a:extLst>
            </p:cNvPr>
            <p:cNvSpPr/>
            <p:nvPr/>
          </p:nvSpPr>
          <p:spPr>
            <a:xfrm>
              <a:off x="5794625" y="1619455"/>
              <a:ext cx="1551397" cy="92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79F430-1BC0-9A48-AE79-0239A8208EF5}"/>
              </a:ext>
            </a:extLst>
          </p:cNvPr>
          <p:cNvCxnSpPr/>
          <p:nvPr/>
        </p:nvCxnSpPr>
        <p:spPr>
          <a:xfrm flipV="1">
            <a:off x="4669604" y="1398537"/>
            <a:ext cx="0" cy="832207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1EBE89-555C-7A49-A830-ACB5AD5704A0}"/>
              </a:ext>
            </a:extLst>
          </p:cNvPr>
          <p:cNvSpPr txBox="1"/>
          <p:nvPr/>
        </p:nvSpPr>
        <p:spPr>
          <a:xfrm>
            <a:off x="3454238" y="1616409"/>
            <a:ext cx="1197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120GeV p-beam</a:t>
            </a:r>
          </a:p>
          <a:p>
            <a:r>
              <a:rPr lang="en-US" sz="1200" dirty="0">
                <a:solidFill>
                  <a:srgbClr val="00B050"/>
                </a:solidFill>
              </a:rPr>
              <a:t>10kHz (30kHz)</a:t>
            </a:r>
          </a:p>
          <a:p>
            <a:r>
              <a:rPr lang="en-US" sz="1200" dirty="0">
                <a:solidFill>
                  <a:srgbClr val="00B050"/>
                </a:solidFill>
              </a:rPr>
              <a:t>Beam intensity:</a:t>
            </a:r>
          </a:p>
          <a:p>
            <a:r>
              <a:rPr lang="en-US" sz="1200" dirty="0">
                <a:solidFill>
                  <a:srgbClr val="00B050"/>
                </a:solidFill>
              </a:rPr>
              <a:t>30k ~ 120k </a:t>
            </a:r>
            <a:r>
              <a:rPr lang="en-US" sz="1200" dirty="0" err="1">
                <a:solidFill>
                  <a:srgbClr val="00B050"/>
                </a:solidFill>
              </a:rPr>
              <a:t>ppp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183354-1DD4-8548-B6C5-0EECC0AC8AE0}"/>
              </a:ext>
            </a:extLst>
          </p:cNvPr>
          <p:cNvSpPr/>
          <p:nvPr/>
        </p:nvSpPr>
        <p:spPr>
          <a:xfrm>
            <a:off x="7320980" y="427384"/>
            <a:ext cx="1186665" cy="38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RU-2: 1 stave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5A141A-E94D-1C41-B09C-D83AEB15F980}"/>
              </a:ext>
            </a:extLst>
          </p:cNvPr>
          <p:cNvSpPr/>
          <p:nvPr/>
        </p:nvSpPr>
        <p:spPr>
          <a:xfrm>
            <a:off x="7012112" y="1138000"/>
            <a:ext cx="1186665" cy="38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RU-1: 3 staves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7BB84D-4E2E-0C4C-BA05-6B325908D010}"/>
              </a:ext>
            </a:extLst>
          </p:cNvPr>
          <p:cNvSpPr/>
          <p:nvPr/>
        </p:nvSpPr>
        <p:spPr>
          <a:xfrm>
            <a:off x="7320979" y="2261598"/>
            <a:ext cx="1194371" cy="620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FELIX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45F702-9B2F-DB45-AABD-3367327AFC89}"/>
              </a:ext>
            </a:extLst>
          </p:cNvPr>
          <p:cNvSpPr/>
          <p:nvPr/>
        </p:nvSpPr>
        <p:spPr>
          <a:xfrm>
            <a:off x="5793096" y="2261598"/>
            <a:ext cx="778268" cy="620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GTM</a:t>
            </a:r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819CD7DE-E4C7-3741-BFEF-13645FDE69B7}"/>
              </a:ext>
            </a:extLst>
          </p:cNvPr>
          <p:cNvCxnSpPr>
            <a:stCxn id="5" idx="3"/>
          </p:cNvCxnSpPr>
          <p:nvPr/>
        </p:nvCxnSpPr>
        <p:spPr>
          <a:xfrm flipV="1">
            <a:off x="5332287" y="618576"/>
            <a:ext cx="1988693" cy="382385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53F7553-23E3-2848-A977-B8448FF39092}"/>
              </a:ext>
            </a:extLst>
          </p:cNvPr>
          <p:cNvSpPr txBox="1"/>
          <p:nvPr/>
        </p:nvSpPr>
        <p:spPr>
          <a:xfrm>
            <a:off x="6198414" y="81436"/>
            <a:ext cx="1322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SamTec</a:t>
            </a:r>
            <a:r>
              <a:rPr lang="en-US" sz="1400" dirty="0">
                <a:solidFill>
                  <a:srgbClr val="FF0000"/>
                </a:solidFill>
              </a:rPr>
              <a:t>: 11.4m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(2.6m+8.8m)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10AE5D7B-CD70-DC47-B8B1-1D99170966AE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5332288" y="866882"/>
            <a:ext cx="1679824" cy="347709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B7772562-990A-F94E-A548-85B542196EC3}"/>
              </a:ext>
            </a:extLst>
          </p:cNvPr>
          <p:cNvCxnSpPr>
            <a:cxnSpLocks/>
          </p:cNvCxnSpPr>
          <p:nvPr/>
        </p:nvCxnSpPr>
        <p:spPr>
          <a:xfrm>
            <a:off x="5338711" y="1258581"/>
            <a:ext cx="1673401" cy="203932"/>
          </a:xfrm>
          <a:prstGeom prst="bentConnector3">
            <a:avLst>
              <a:gd name="adj1" fmla="val 3848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E83F8168-1EDB-3847-A4A4-910CAC8ECBE4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5332288" y="1134280"/>
            <a:ext cx="1679825" cy="194912"/>
          </a:xfrm>
          <a:prstGeom prst="bentConnector3">
            <a:avLst>
              <a:gd name="adj1" fmla="val 4495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660DC99-30B2-5F4A-B43F-DC520179A389}"/>
              </a:ext>
            </a:extLst>
          </p:cNvPr>
          <p:cNvSpPr txBox="1"/>
          <p:nvPr/>
        </p:nvSpPr>
        <p:spPr>
          <a:xfrm>
            <a:off x="5913538" y="1451736"/>
            <a:ext cx="124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5m </a:t>
            </a:r>
            <a:r>
              <a:rPr lang="en-US" dirty="0" err="1"/>
              <a:t>SamTec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C2C1901-1690-3C4C-A3CD-641CBF219F06}"/>
              </a:ext>
            </a:extLst>
          </p:cNvPr>
          <p:cNvCxnSpPr/>
          <p:nvPr/>
        </p:nvCxnSpPr>
        <p:spPr>
          <a:xfrm>
            <a:off x="8453063" y="866881"/>
            <a:ext cx="0" cy="1394717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01FBF03-0519-2C48-A2B0-7370080941EE}"/>
              </a:ext>
            </a:extLst>
          </p:cNvPr>
          <p:cNvCxnSpPr>
            <a:cxnSpLocks/>
          </p:cNvCxnSpPr>
          <p:nvPr/>
        </p:nvCxnSpPr>
        <p:spPr>
          <a:xfrm>
            <a:off x="8197493" y="1520384"/>
            <a:ext cx="0" cy="767210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D43120E-0512-6745-8022-748C6ED5CE53}"/>
              </a:ext>
            </a:extLst>
          </p:cNvPr>
          <p:cNvSpPr txBox="1"/>
          <p:nvPr/>
        </p:nvSpPr>
        <p:spPr>
          <a:xfrm>
            <a:off x="7764221" y="1706100"/>
            <a:ext cx="1420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Data &amp; Control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06D8449-BBEA-5D44-8811-4DD78B52D6CD}"/>
              </a:ext>
            </a:extLst>
          </p:cNvPr>
          <p:cNvCxnSpPr/>
          <p:nvPr/>
        </p:nvCxnSpPr>
        <p:spPr>
          <a:xfrm>
            <a:off x="5014828" y="2301656"/>
            <a:ext cx="77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779334B-B907-E940-B7CD-8925D31A0CED}"/>
              </a:ext>
            </a:extLst>
          </p:cNvPr>
          <p:cNvSpPr txBox="1"/>
          <p:nvPr/>
        </p:nvSpPr>
        <p:spPr>
          <a:xfrm>
            <a:off x="4889952" y="1989397"/>
            <a:ext cx="1279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Beam Trigger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5BA140D-1128-2E4C-87E1-8C637ABF3D86}"/>
              </a:ext>
            </a:extLst>
          </p:cNvPr>
          <p:cNvSpPr txBox="1"/>
          <p:nvPr/>
        </p:nvSpPr>
        <p:spPr>
          <a:xfrm>
            <a:off x="4070471" y="492562"/>
            <a:ext cx="1813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4-stave telescope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EF3BC3-7855-7643-96F6-9CD232DA4797}"/>
              </a:ext>
            </a:extLst>
          </p:cNvPr>
          <p:cNvSpPr txBox="1"/>
          <p:nvPr/>
        </p:nvSpPr>
        <p:spPr>
          <a:xfrm>
            <a:off x="6380252" y="1984599"/>
            <a:ext cx="1383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Timing &amp; Trigger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CD65321-049F-BE41-A64A-5E644D350267}"/>
              </a:ext>
            </a:extLst>
          </p:cNvPr>
          <p:cNvCxnSpPr>
            <a:cxnSpLocks/>
          </p:cNvCxnSpPr>
          <p:nvPr/>
        </p:nvCxnSpPr>
        <p:spPr>
          <a:xfrm>
            <a:off x="6629356" y="2301656"/>
            <a:ext cx="656507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n 51">
            <a:extLst>
              <a:ext uri="{FF2B5EF4-FFF2-40B4-BE49-F238E27FC236}">
                <a16:creationId xmlns:a16="http://schemas.microsoft.com/office/drawing/2014/main" id="{5508080B-985E-344C-BAA7-2D8AD17856CB}"/>
              </a:ext>
            </a:extLst>
          </p:cNvPr>
          <p:cNvSpPr/>
          <p:nvPr/>
        </p:nvSpPr>
        <p:spPr>
          <a:xfrm>
            <a:off x="7654982" y="3315789"/>
            <a:ext cx="798082" cy="7638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sPHENIX</a:t>
            </a:r>
            <a:endParaRPr lang="en-US" sz="1400" dirty="0"/>
          </a:p>
          <a:p>
            <a:pPr algn="ctr"/>
            <a:r>
              <a:rPr lang="en-US" sz="1400" dirty="0"/>
              <a:t>RCDAQ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1BE5F7E-3175-094B-99FF-BB73C926B523}"/>
              </a:ext>
            </a:extLst>
          </p:cNvPr>
          <p:cNvCxnSpPr>
            <a:cxnSpLocks/>
          </p:cNvCxnSpPr>
          <p:nvPr/>
        </p:nvCxnSpPr>
        <p:spPr>
          <a:xfrm>
            <a:off x="8047967" y="2881900"/>
            <a:ext cx="0" cy="433889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CE04F957-B5BF-9C49-9ADC-A495DD15FC41}"/>
              </a:ext>
            </a:extLst>
          </p:cNvPr>
          <p:cNvSpPr txBox="1"/>
          <p:nvPr/>
        </p:nvSpPr>
        <p:spPr>
          <a:xfrm>
            <a:off x="4977193" y="3156345"/>
            <a:ext cx="190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Online Monitoring</a:t>
            </a:r>
          </a:p>
        </p:txBody>
      </p:sp>
      <p:pic>
        <p:nvPicPr>
          <p:cNvPr id="1026" name="Picture 2" descr="https://www.phenix.bnl.gov/WWW/publish/mxliu/sPHENIX/LDRD/Telescope/photos/SamTec-2.6m-8.8m-IMG_2137.jpg">
            <a:extLst>
              <a:ext uri="{FF2B5EF4-FFF2-40B4-BE49-F238E27FC236}">
                <a16:creationId xmlns:a16="http://schemas.microsoft.com/office/drawing/2014/main" id="{4C15B952-0A25-9949-B02A-65C93FE49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0066" y="3476827"/>
            <a:ext cx="2346788" cy="148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6036091-B003-5442-B03E-FE72C41E2454}"/>
              </a:ext>
            </a:extLst>
          </p:cNvPr>
          <p:cNvCxnSpPr>
            <a:cxnSpLocks/>
          </p:cNvCxnSpPr>
          <p:nvPr/>
        </p:nvCxnSpPr>
        <p:spPr>
          <a:xfrm flipH="1">
            <a:off x="7265970" y="3882542"/>
            <a:ext cx="389012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Date Placeholder 59">
            <a:extLst>
              <a:ext uri="{FF2B5EF4-FFF2-40B4-BE49-F238E27FC236}">
                <a16:creationId xmlns:a16="http://schemas.microsoft.com/office/drawing/2014/main" id="{901282A6-2583-7C4B-86FC-5EBC2C45D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29th, 2020</a:t>
            </a:r>
          </a:p>
        </p:txBody>
      </p:sp>
      <p:sp>
        <p:nvSpPr>
          <p:cNvPr id="61" name="Footer Placeholder 60">
            <a:extLst>
              <a:ext uri="{FF2B5EF4-FFF2-40B4-BE49-F238E27FC236}">
                <a16:creationId xmlns:a16="http://schemas.microsoft.com/office/drawing/2014/main" id="{49B3447F-7C50-8A49-9995-9C9FC1A0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Final Design Review</a:t>
            </a:r>
          </a:p>
        </p:txBody>
      </p:sp>
      <p:sp>
        <p:nvSpPr>
          <p:cNvPr id="62" name="Slide Number Placeholder 61">
            <a:extLst>
              <a:ext uri="{FF2B5EF4-FFF2-40B4-BE49-F238E27FC236}">
                <a16:creationId xmlns:a16="http://schemas.microsoft.com/office/drawing/2014/main" id="{A37494B2-91EB-764A-B31B-5ABFF6C1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5F9A-9A77-A54A-9F5B-90CFBCF16685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BC606C-2BE0-EE4D-8E76-37A01DED8BD1}"/>
              </a:ext>
            </a:extLst>
          </p:cNvPr>
          <p:cNvSpPr txBox="1"/>
          <p:nvPr/>
        </p:nvSpPr>
        <p:spPr>
          <a:xfrm>
            <a:off x="2379336" y="770100"/>
            <a:ext cx="2272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- 1 fully functioning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 9-chip stave;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- 3 staves with a few 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  broken sensors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065D12-BE95-4046-BD20-427C4375EC9F}"/>
              </a:ext>
            </a:extLst>
          </p:cNvPr>
          <p:cNvSpPr txBox="1"/>
          <p:nvPr/>
        </p:nvSpPr>
        <p:spPr>
          <a:xfrm>
            <a:off x="27703" y="2977466"/>
            <a:ext cx="4693144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A full system with final sensor/readout* hardware: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Multi-Stave + Multi-RU -&gt; FELIX readout demonstrated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 err="1"/>
              <a:t>sPHENIX</a:t>
            </a:r>
            <a:r>
              <a:rPr lang="en-US" sz="1500" dirty="0"/>
              <a:t> GTM integrated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Long readout </a:t>
            </a:r>
            <a:r>
              <a:rPr lang="en-US" dirty="0" err="1"/>
              <a:t>SamTec</a:t>
            </a:r>
            <a:r>
              <a:rPr lang="en-US" dirty="0"/>
              <a:t> cable certified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Cooling system demonstrated </a:t>
            </a:r>
          </a:p>
          <a:p>
            <a:r>
              <a:rPr lang="en-US" dirty="0"/>
              <a:t>*  </a:t>
            </a:r>
            <a:r>
              <a:rPr lang="en-US" sz="900" dirty="0"/>
              <a:t>RUv1.1 identical to the final RUv2 electrically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68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05861ED-BB1D-7D43-9E31-4455B6E6645B}"/>
              </a:ext>
            </a:extLst>
          </p:cNvPr>
          <p:cNvSpPr txBox="1"/>
          <p:nvPr/>
        </p:nvSpPr>
        <p:spPr>
          <a:xfrm>
            <a:off x="1470396" y="2208161"/>
            <a:ext cx="1162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From view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4399EAD-08C3-854B-B0F5-AA4FE150EAA3}"/>
              </a:ext>
            </a:extLst>
          </p:cNvPr>
          <p:cNvCxnSpPr/>
          <p:nvPr/>
        </p:nvCxnSpPr>
        <p:spPr>
          <a:xfrm>
            <a:off x="3624300" y="2346660"/>
            <a:ext cx="1404650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2AC7BF3-B517-9A43-BB60-6FADC44FBB14}"/>
              </a:ext>
            </a:extLst>
          </p:cNvPr>
          <p:cNvGrpSpPr/>
          <p:nvPr/>
        </p:nvGrpSpPr>
        <p:grpSpPr>
          <a:xfrm>
            <a:off x="521088" y="815037"/>
            <a:ext cx="8005415" cy="2925691"/>
            <a:chOff x="694784" y="1086716"/>
            <a:chExt cx="10673886" cy="390092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55F63F1-F664-314B-A71A-CEB1ACEBB8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95849" y="1102703"/>
              <a:ext cx="6972821" cy="388493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06FE5B1-9A79-4948-8311-B39B5C99C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3599" y="1086716"/>
              <a:ext cx="2947791" cy="2210843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04056E4-1FA6-0942-9792-4D3BD4DD241F}"/>
                </a:ext>
              </a:extLst>
            </p:cNvPr>
            <p:cNvCxnSpPr>
              <a:cxnSpLocks/>
            </p:cNvCxnSpPr>
            <p:nvPr/>
          </p:nvCxnSpPr>
          <p:spPr>
            <a:xfrm>
              <a:off x="3659308" y="1436483"/>
              <a:ext cx="3398498" cy="15077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1286716-A018-7D4C-B6E3-90420838B914}"/>
                </a:ext>
              </a:extLst>
            </p:cNvPr>
            <p:cNvCxnSpPr>
              <a:cxnSpLocks/>
            </p:cNvCxnSpPr>
            <p:nvPr/>
          </p:nvCxnSpPr>
          <p:spPr>
            <a:xfrm>
              <a:off x="3659308" y="2488615"/>
              <a:ext cx="3398498" cy="6249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2D6391F-79C1-8945-9A39-16F83F0CFF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4784" y="3623207"/>
              <a:ext cx="3510961" cy="1301435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8398E7F-54A2-8E42-834F-21AECB71C5CB}"/>
              </a:ext>
            </a:extLst>
          </p:cNvPr>
          <p:cNvSpPr txBox="1"/>
          <p:nvPr/>
        </p:nvSpPr>
        <p:spPr>
          <a:xfrm>
            <a:off x="521089" y="3416483"/>
            <a:ext cx="269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Stave housing (four staves)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9CFCBE7-97B7-784F-B30E-5540E309B57A}"/>
              </a:ext>
            </a:extLst>
          </p:cNvPr>
          <p:cNvCxnSpPr>
            <a:cxnSpLocks/>
          </p:cNvCxnSpPr>
          <p:nvPr/>
        </p:nvCxnSpPr>
        <p:spPr>
          <a:xfrm flipH="1" flipV="1">
            <a:off x="2218519" y="1752601"/>
            <a:ext cx="202286" cy="11759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3EB17EE-CAA8-3D4C-94BF-9131F4A36F47}"/>
              </a:ext>
            </a:extLst>
          </p:cNvPr>
          <p:cNvSpPr txBox="1"/>
          <p:nvPr/>
        </p:nvSpPr>
        <p:spPr>
          <a:xfrm>
            <a:off x="3989453" y="234666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beam</a:t>
            </a:r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23389F24-A6D4-F84B-AE29-74E96497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5238"/>
            <a:ext cx="8159357" cy="485564"/>
          </a:xfrm>
        </p:spPr>
        <p:txBody>
          <a:bodyPr/>
          <a:lstStyle/>
          <a:p>
            <a:r>
              <a:rPr lang="en-US" sz="3200" dirty="0"/>
              <a:t>2019 MVTX Test Beam Setup @Fermilab</a:t>
            </a:r>
          </a:p>
        </p:txBody>
      </p: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C902750D-AAA1-4148-BF21-111CA2150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29th, 2020</a:t>
            </a:r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1F27EB6E-BD24-9D42-972C-1EEB77EED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Final Design Review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C611DA56-63FE-404D-9A67-8F246C164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38F0-25EE-AF46-AA97-5ED356E5FBB8}" type="slidenum">
              <a:rPr lang="en-US" smtClean="0"/>
              <a:t>12</a:t>
            </a:fld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F06C139-59F6-A74E-A39F-AEAE36A1E521}"/>
              </a:ext>
            </a:extLst>
          </p:cNvPr>
          <p:cNvGrpSpPr/>
          <p:nvPr/>
        </p:nvGrpSpPr>
        <p:grpSpPr>
          <a:xfrm>
            <a:off x="521088" y="3817234"/>
            <a:ext cx="7943069" cy="1124781"/>
            <a:chOff x="694784" y="5089645"/>
            <a:chExt cx="10590758" cy="149970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3337BBD-971F-7F45-8D9A-856F820E7D03}"/>
                </a:ext>
              </a:extLst>
            </p:cNvPr>
            <p:cNvSpPr txBox="1"/>
            <p:nvPr/>
          </p:nvSpPr>
          <p:spPr>
            <a:xfrm>
              <a:off x="694784" y="5089645"/>
              <a:ext cx="4517428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Stave housing sits on a motion table which can be moved in (x, y) plane perpendicular to the nominal beam direction. It can also be rotated (+40, -40) degrees (see photo on right). Operation was done at counting house.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551AE88-23C1-574C-9FF9-F31E52D78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56111" y="5152966"/>
              <a:ext cx="2129431" cy="143638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B0FF906-0614-2F43-AEC5-983F65213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58557" y="5212738"/>
              <a:ext cx="1741860" cy="130987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1A1FDBA-F198-ED4C-9A1B-635714946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89069" y="5197434"/>
              <a:ext cx="1720697" cy="1293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941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76319-217F-A740-9A44-D4A6B3BF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96" y="28786"/>
            <a:ext cx="7850423" cy="566108"/>
          </a:xfrm>
        </p:spPr>
        <p:txBody>
          <a:bodyPr>
            <a:normAutofit/>
          </a:bodyPr>
          <a:lstStyle/>
          <a:p>
            <a:r>
              <a:rPr lang="en-US" sz="2700" dirty="0"/>
              <a:t>Detector Misalignment &amp; Hit Spatial Resolution Study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53DCB8-0BB8-E540-942F-64C98F979E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54"/>
          <a:stretch/>
        </p:blipFill>
        <p:spPr>
          <a:xfrm>
            <a:off x="3804337" y="958444"/>
            <a:ext cx="5307227" cy="2343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4B916F-0FFB-7047-8625-5899DFB168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54"/>
          <a:stretch/>
        </p:blipFill>
        <p:spPr>
          <a:xfrm>
            <a:off x="0" y="2739296"/>
            <a:ext cx="5390341" cy="23800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F0844F-B0AA-2040-ADE1-A6E7F6D1619B}"/>
              </a:ext>
            </a:extLst>
          </p:cNvPr>
          <p:cNvSpPr txBox="1"/>
          <p:nvPr/>
        </p:nvSpPr>
        <p:spPr>
          <a:xfrm>
            <a:off x="285596" y="763858"/>
            <a:ext cx="29680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Typically staves offset by,  </a:t>
            </a:r>
          </a:p>
          <a:p>
            <a:r>
              <a:rPr lang="en-US" sz="1500" dirty="0"/>
              <a:t>Horizontally: 20 x 30um = 600 um</a:t>
            </a:r>
          </a:p>
          <a:p>
            <a:r>
              <a:rPr lang="en-US" sz="1500" dirty="0"/>
              <a:t>Vertically: 5 x 30 um = 150 um 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A9E76380-6543-6E40-9FD3-8F6A83270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29th, 2020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BB6C2CA-7231-8541-B813-10CC5B254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Final Design Review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BD33919-ECB9-1C44-A372-6D1F76E6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5F9A-9A77-A54A-9F5B-90CFBCF16685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DB95CD-37CA-804F-A416-3308C95367F1}"/>
              </a:ext>
            </a:extLst>
          </p:cNvPr>
          <p:cNvSpPr txBox="1"/>
          <p:nvPr/>
        </p:nvSpPr>
        <p:spPr>
          <a:xfrm>
            <a:off x="265804" y="1717652"/>
            <a:ext cx="337445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Hit spatial resolution: (w/o clustering) </a:t>
            </a:r>
          </a:p>
          <a:p>
            <a:r>
              <a:rPr lang="en-US" sz="1400" dirty="0" err="1"/>
              <a:t>Peak_sigma_core</a:t>
            </a:r>
            <a:r>
              <a:rPr lang="en-US" sz="1400" dirty="0"/>
              <a:t> = 0.55 (pixel size ) =15 um</a:t>
            </a:r>
          </a:p>
          <a:p>
            <a:r>
              <a:rPr lang="en-US" sz="1400" dirty="0"/>
              <a:t>Chip spatial resolution = 15/sqrt(2) = 11 um</a:t>
            </a:r>
          </a:p>
          <a:p>
            <a:r>
              <a:rPr lang="en-US" sz="1400" dirty="0"/>
              <a:t>(same as 2018 TB results)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448BA6-630E-3B49-8C99-06343D342F83}"/>
              </a:ext>
            </a:extLst>
          </p:cNvPr>
          <p:cNvSpPr/>
          <p:nvPr/>
        </p:nvSpPr>
        <p:spPr>
          <a:xfrm>
            <a:off x="5873074" y="4589023"/>
            <a:ext cx="1918781" cy="80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1EBAB3-52A9-AD40-BF15-C18B0A7C5B9E}"/>
              </a:ext>
            </a:extLst>
          </p:cNvPr>
          <p:cNvSpPr/>
          <p:nvPr/>
        </p:nvSpPr>
        <p:spPr>
          <a:xfrm>
            <a:off x="5929008" y="4238409"/>
            <a:ext cx="1918781" cy="8025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F29FBC-2757-FC44-8090-34B98D9B46EA}"/>
              </a:ext>
            </a:extLst>
          </p:cNvPr>
          <p:cNvSpPr/>
          <p:nvPr/>
        </p:nvSpPr>
        <p:spPr>
          <a:xfrm>
            <a:off x="5980078" y="3957678"/>
            <a:ext cx="1918781" cy="8025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70ED22-CBD0-DA47-B08E-C3D2330B3B4A}"/>
              </a:ext>
            </a:extLst>
          </p:cNvPr>
          <p:cNvSpPr/>
          <p:nvPr/>
        </p:nvSpPr>
        <p:spPr>
          <a:xfrm>
            <a:off x="5754214" y="3670094"/>
            <a:ext cx="1918781" cy="8025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57DFFE-4665-6348-A8BF-89566BBDDC59}"/>
              </a:ext>
            </a:extLst>
          </p:cNvPr>
          <p:cNvCxnSpPr/>
          <p:nvPr/>
        </p:nvCxnSpPr>
        <p:spPr>
          <a:xfrm flipV="1">
            <a:off x="6832465" y="3188240"/>
            <a:ext cx="0" cy="1772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4-Point Star 7">
            <a:extLst>
              <a:ext uri="{FF2B5EF4-FFF2-40B4-BE49-F238E27FC236}">
                <a16:creationId xmlns:a16="http://schemas.microsoft.com/office/drawing/2014/main" id="{B14F1147-B231-5941-BA93-77C2BDF03435}"/>
              </a:ext>
            </a:extLst>
          </p:cNvPr>
          <p:cNvSpPr/>
          <p:nvPr/>
        </p:nvSpPr>
        <p:spPr>
          <a:xfrm>
            <a:off x="6713605" y="4562097"/>
            <a:ext cx="237720" cy="151839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4-Point Star 18">
            <a:extLst>
              <a:ext uri="{FF2B5EF4-FFF2-40B4-BE49-F238E27FC236}">
                <a16:creationId xmlns:a16="http://schemas.microsoft.com/office/drawing/2014/main" id="{2A7D6ED3-CC9D-1D4D-A8A2-7D2A88204DC3}"/>
              </a:ext>
            </a:extLst>
          </p:cNvPr>
          <p:cNvSpPr/>
          <p:nvPr/>
        </p:nvSpPr>
        <p:spPr>
          <a:xfrm>
            <a:off x="6714821" y="4226084"/>
            <a:ext cx="237720" cy="151839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4-Point Star 19">
            <a:extLst>
              <a:ext uri="{FF2B5EF4-FFF2-40B4-BE49-F238E27FC236}">
                <a16:creationId xmlns:a16="http://schemas.microsoft.com/office/drawing/2014/main" id="{071F3872-BBE0-954B-801B-8E5D2D71DA22}"/>
              </a:ext>
            </a:extLst>
          </p:cNvPr>
          <p:cNvSpPr/>
          <p:nvPr/>
        </p:nvSpPr>
        <p:spPr>
          <a:xfrm>
            <a:off x="6712388" y="3924521"/>
            <a:ext cx="237720" cy="151839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4-Point Star 20">
            <a:extLst>
              <a:ext uri="{FF2B5EF4-FFF2-40B4-BE49-F238E27FC236}">
                <a16:creationId xmlns:a16="http://schemas.microsoft.com/office/drawing/2014/main" id="{129D9280-CFC6-1848-A9A6-A809CE449BE1}"/>
              </a:ext>
            </a:extLst>
          </p:cNvPr>
          <p:cNvSpPr/>
          <p:nvPr/>
        </p:nvSpPr>
        <p:spPr>
          <a:xfrm>
            <a:off x="6709957" y="3644847"/>
            <a:ext cx="237720" cy="151839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F4408-3A18-784C-812A-4A1C20EDE65F}"/>
              </a:ext>
            </a:extLst>
          </p:cNvPr>
          <p:cNvSpPr txBox="1"/>
          <p:nvPr/>
        </p:nvSpPr>
        <p:spPr>
          <a:xfrm>
            <a:off x="7898859" y="4440268"/>
            <a:ext cx="110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Ref. Plane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BDB1F9-E07E-664A-A113-BA96F2D8F829}"/>
              </a:ext>
            </a:extLst>
          </p:cNvPr>
          <p:cNvSpPr txBox="1"/>
          <p:nvPr/>
        </p:nvSpPr>
        <p:spPr>
          <a:xfrm>
            <a:off x="7956640" y="4008591"/>
            <a:ext cx="111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Delta_X</a:t>
            </a:r>
            <a:r>
              <a:rPr lang="en-US" dirty="0"/>
              <a:t>/Y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6CCF06-F084-5B40-B186-E9BD199A136E}"/>
              </a:ext>
            </a:extLst>
          </p:cNvPr>
          <p:cNvSpPr txBox="1"/>
          <p:nvPr/>
        </p:nvSpPr>
        <p:spPr>
          <a:xfrm>
            <a:off x="6836189" y="3269137"/>
            <a:ext cx="1755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120GeV proton beam</a:t>
            </a:r>
          </a:p>
        </p:txBody>
      </p:sp>
    </p:spTree>
    <p:extLst>
      <p:ext uri="{BB962C8B-B14F-4D97-AF65-F5344CB8AC3E}">
        <p14:creationId xmlns:p14="http://schemas.microsoft.com/office/powerpoint/2010/main" val="3618568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897AF-8687-CD44-90B1-4937F8AF0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MVTX Milestones and Key Tasks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F0F045-613B-A14B-9910-D23EAE17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A90CE-2638-664A-98F6-2231CE8C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765D2-DA35-7D44-A6AB-9C9E7FA05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3F66F4-971F-FC46-847F-31E1588DA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666750"/>
            <a:ext cx="3738102" cy="4400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BEC968-2123-9D47-8C5C-F08212FF8C21}"/>
              </a:ext>
            </a:extLst>
          </p:cNvPr>
          <p:cNvSpPr txBox="1"/>
          <p:nvPr/>
        </p:nvSpPr>
        <p:spPr>
          <a:xfrm>
            <a:off x="6934200" y="127635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MVTX PMP</a:t>
            </a:r>
          </a:p>
        </p:txBody>
      </p:sp>
    </p:spTree>
    <p:extLst>
      <p:ext uri="{BB962C8B-B14F-4D97-AF65-F5344CB8AC3E}">
        <p14:creationId xmlns:p14="http://schemas.microsoft.com/office/powerpoint/2010/main" val="1547812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0C5B7-957F-4749-87B4-6212EBD9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2BA0A-7631-AA4B-B728-59D7DB400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42950"/>
            <a:ext cx="4571272" cy="385167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Yes.</a:t>
            </a:r>
          </a:p>
          <a:p>
            <a:r>
              <a:rPr lang="en-US" dirty="0"/>
              <a:t>Draft PMP document completed</a:t>
            </a:r>
          </a:p>
          <a:p>
            <a:pPr lvl="1"/>
            <a:r>
              <a:rPr lang="en-US" dirty="0"/>
              <a:t>Project baseline</a:t>
            </a:r>
          </a:p>
          <a:p>
            <a:pPr lvl="2"/>
            <a:r>
              <a:rPr lang="en-US" dirty="0"/>
              <a:t>Physics </a:t>
            </a:r>
          </a:p>
          <a:p>
            <a:pPr lvl="2"/>
            <a:r>
              <a:rPr lang="en-US" dirty="0"/>
              <a:t>Functional requirements/KPP</a:t>
            </a:r>
          </a:p>
          <a:p>
            <a:pPr lvl="2"/>
            <a:r>
              <a:rPr lang="en-US" dirty="0"/>
              <a:t>Technical scope</a:t>
            </a:r>
          </a:p>
          <a:p>
            <a:pPr lvl="2"/>
            <a:r>
              <a:rPr lang="en-US" dirty="0"/>
              <a:t>Cost breakdown</a:t>
            </a:r>
          </a:p>
          <a:p>
            <a:pPr lvl="2"/>
            <a:r>
              <a:rPr lang="en-US" dirty="0"/>
              <a:t>Schedule</a:t>
            </a:r>
          </a:p>
          <a:p>
            <a:pPr lvl="2"/>
            <a:r>
              <a:rPr lang="en-US" dirty="0"/>
              <a:t>Funding profile</a:t>
            </a:r>
          </a:p>
          <a:p>
            <a:pPr lvl="2"/>
            <a:r>
              <a:rPr lang="en-US" dirty="0"/>
              <a:t>Planned BNL funding </a:t>
            </a:r>
          </a:p>
          <a:p>
            <a:pPr lvl="2"/>
            <a:r>
              <a:rPr lang="en-US" dirty="0"/>
              <a:t>Baseline change control </a:t>
            </a:r>
          </a:p>
          <a:p>
            <a:pPr lvl="1"/>
            <a:r>
              <a:rPr lang="en-US" dirty="0"/>
              <a:t>Management structure</a:t>
            </a:r>
          </a:p>
          <a:p>
            <a:pPr lvl="2"/>
            <a:r>
              <a:rPr lang="en-US" dirty="0"/>
              <a:t>Organization and team</a:t>
            </a:r>
          </a:p>
          <a:p>
            <a:pPr lvl="2"/>
            <a:r>
              <a:rPr lang="en-US" dirty="0"/>
              <a:t>Management responsibilities </a:t>
            </a:r>
          </a:p>
          <a:p>
            <a:pPr lvl="2"/>
            <a:r>
              <a:rPr lang="en-US" dirty="0"/>
              <a:t>Participating institutions</a:t>
            </a:r>
          </a:p>
          <a:p>
            <a:pPr lvl="1"/>
            <a:r>
              <a:rPr lang="en-US" dirty="0"/>
              <a:t>Project management and oversight </a:t>
            </a:r>
          </a:p>
          <a:p>
            <a:pPr lvl="2"/>
            <a:r>
              <a:rPr lang="en-US" dirty="0"/>
              <a:t>Risk management </a:t>
            </a:r>
          </a:p>
          <a:p>
            <a:pPr lvl="2"/>
            <a:r>
              <a:rPr lang="en-US" dirty="0"/>
              <a:t>Project reporting </a:t>
            </a:r>
          </a:p>
          <a:p>
            <a:pPr lvl="2"/>
            <a:r>
              <a:rPr lang="en-US" dirty="0"/>
              <a:t>Engineering and technology readiness </a:t>
            </a:r>
          </a:p>
          <a:p>
            <a:pPr lvl="2"/>
            <a:r>
              <a:rPr lang="en-US" dirty="0"/>
              <a:t>Quality assurance and configuration/document management </a:t>
            </a:r>
          </a:p>
          <a:p>
            <a:pPr lvl="2"/>
            <a:r>
              <a:rPr lang="en-US" dirty="0"/>
              <a:t>Operation readiness plan</a:t>
            </a:r>
          </a:p>
          <a:p>
            <a:pPr lvl="2"/>
            <a:r>
              <a:rPr lang="en-US" dirty="0"/>
              <a:t>ESSH plans and fabrication </a:t>
            </a:r>
          </a:p>
          <a:p>
            <a:pPr lvl="2"/>
            <a:r>
              <a:rPr lang="en-US" dirty="0"/>
              <a:t>Project closeout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Project fully integrated into </a:t>
            </a:r>
            <a:r>
              <a:rPr lang="en-US" dirty="0" err="1"/>
              <a:t>sPHENIX</a:t>
            </a:r>
            <a:r>
              <a:rPr lang="en-US" dirty="0"/>
              <a:t> P6  </a:t>
            </a:r>
          </a:p>
          <a:p>
            <a:pPr lvl="1"/>
            <a:r>
              <a:rPr lang="en-US" dirty="0"/>
              <a:t>Costs, schedules and risk register 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CF9A0-B592-5E4A-A6C1-D3E7F5B29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A6E40-960C-CD41-A3B7-98C60B26A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6B745-9B2E-A446-B93F-9A38ED1D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F18FDE-7289-9D4E-BB38-7819CA565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631715"/>
            <a:ext cx="3580672" cy="42989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28B4CC-6F33-A340-A8F1-4CF3800F80D6}"/>
              </a:ext>
            </a:extLst>
          </p:cNvPr>
          <p:cNvSpPr txBox="1"/>
          <p:nvPr/>
        </p:nvSpPr>
        <p:spPr>
          <a:xfrm>
            <a:off x="100934" y="4574143"/>
            <a:ext cx="5140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Deliver MVTX on schedule/budget for day-1 physics! </a:t>
            </a:r>
          </a:p>
        </p:txBody>
      </p:sp>
    </p:spTree>
    <p:extLst>
      <p:ext uri="{BB962C8B-B14F-4D97-AF65-F5344CB8AC3E}">
        <p14:creationId xmlns:p14="http://schemas.microsoft.com/office/powerpoint/2010/main" val="243878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932AE-AEB5-8B4B-A70A-AD3046A8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91" y="9996"/>
            <a:ext cx="7684592" cy="565545"/>
          </a:xfrm>
        </p:spPr>
        <p:txBody>
          <a:bodyPr>
            <a:noAutofit/>
          </a:bodyPr>
          <a:lstStyle/>
          <a:p>
            <a:r>
              <a:rPr lang="en-US" sz="2800" dirty="0"/>
              <a:t>MVTX Detector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7C1A6-C9BF-4346-881D-9BFC288DDC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50514"/>
            <a:ext cx="2133600" cy="17145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January 29th, 2020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75B45-DEE4-6244-9DFA-7E558227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6142A-913C-0C41-AE44-62893311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BE4894-D979-754E-9219-CEF0F81AA6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2462" y="725134"/>
            <a:ext cx="3769671" cy="385946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EC594E2-4709-7740-AA2D-28875CDDB21C}"/>
              </a:ext>
            </a:extLst>
          </p:cNvPr>
          <p:cNvCxnSpPr>
            <a:cxnSpLocks/>
          </p:cNvCxnSpPr>
          <p:nvPr/>
        </p:nvCxnSpPr>
        <p:spPr>
          <a:xfrm flipH="1" flipV="1">
            <a:off x="5169714" y="1536497"/>
            <a:ext cx="1993086" cy="10586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AB0342-19E9-E148-B5B4-A5D3B1450E25}"/>
              </a:ext>
            </a:extLst>
          </p:cNvPr>
          <p:cNvCxnSpPr>
            <a:cxnSpLocks/>
          </p:cNvCxnSpPr>
          <p:nvPr/>
        </p:nvCxnSpPr>
        <p:spPr>
          <a:xfrm flipH="1">
            <a:off x="5169714" y="2643820"/>
            <a:ext cx="1954087" cy="4966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62777B2-3AC0-3248-8214-8BE09AE8D7EA}"/>
              </a:ext>
            </a:extLst>
          </p:cNvPr>
          <p:cNvSpPr txBox="1"/>
          <p:nvPr/>
        </p:nvSpPr>
        <p:spPr>
          <a:xfrm>
            <a:off x="59472" y="3410749"/>
            <a:ext cx="2153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MVTX parameters: L = 271 mm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545E85-F1BF-C34E-99D4-9BB9B392E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2" y="1489731"/>
            <a:ext cx="5153911" cy="167870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44E2B3-C8A1-6B44-ABD1-BAE736727839}"/>
              </a:ext>
            </a:extLst>
          </p:cNvPr>
          <p:cNvSpPr txBox="1"/>
          <p:nvPr/>
        </p:nvSpPr>
        <p:spPr>
          <a:xfrm>
            <a:off x="2166257" y="2988770"/>
            <a:ext cx="1076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32AFF"/>
                </a:solidFill>
              </a:rPr>
              <a:t>Service Barrel</a:t>
            </a:r>
            <a:endParaRPr lang="en-US" dirty="0">
              <a:solidFill>
                <a:srgbClr val="032A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C7ECF7-94FC-9D4E-B949-2EF075ACBB87}"/>
              </a:ext>
            </a:extLst>
          </p:cNvPr>
          <p:cNvSpPr txBox="1"/>
          <p:nvPr/>
        </p:nvSpPr>
        <p:spPr>
          <a:xfrm>
            <a:off x="3953561" y="948571"/>
            <a:ext cx="1236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32AFF"/>
                </a:solidFill>
              </a:rPr>
              <a:t>CYSS: Cylindrical </a:t>
            </a:r>
          </a:p>
          <a:p>
            <a:r>
              <a:rPr lang="en-US" sz="1200" dirty="0">
                <a:solidFill>
                  <a:srgbClr val="032AFF"/>
                </a:solidFill>
              </a:rPr>
              <a:t>Shell Structure </a:t>
            </a:r>
            <a:endParaRPr lang="en-US" dirty="0">
              <a:solidFill>
                <a:srgbClr val="032AFF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D311D2-54B3-4541-981E-953D6E64A230}"/>
              </a:ext>
            </a:extLst>
          </p:cNvPr>
          <p:cNvSpPr txBox="1"/>
          <p:nvPr/>
        </p:nvSpPr>
        <p:spPr>
          <a:xfrm>
            <a:off x="4017701" y="2516366"/>
            <a:ext cx="933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32AFF"/>
                </a:solidFill>
              </a:rPr>
              <a:t>End-Wheels</a:t>
            </a:r>
            <a:endParaRPr lang="en-US" dirty="0">
              <a:solidFill>
                <a:srgbClr val="032AFF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4513CC-89D5-6249-91E0-5254F9D40412}"/>
              </a:ext>
            </a:extLst>
          </p:cNvPr>
          <p:cNvCxnSpPr>
            <a:cxnSpLocks/>
          </p:cNvCxnSpPr>
          <p:nvPr/>
        </p:nvCxnSpPr>
        <p:spPr>
          <a:xfrm flipH="1">
            <a:off x="3953561" y="1345526"/>
            <a:ext cx="222526" cy="388024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F19C6AA-0FAA-1E45-A837-38B21014709A}"/>
              </a:ext>
            </a:extLst>
          </p:cNvPr>
          <p:cNvCxnSpPr>
            <a:cxnSpLocks/>
          </p:cNvCxnSpPr>
          <p:nvPr/>
        </p:nvCxnSpPr>
        <p:spPr>
          <a:xfrm flipH="1" flipV="1">
            <a:off x="4064824" y="2160396"/>
            <a:ext cx="309283" cy="368208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D26A34F-BE5A-434A-AA60-D7258F2A973F}"/>
              </a:ext>
            </a:extLst>
          </p:cNvPr>
          <p:cNvCxnSpPr>
            <a:cxnSpLocks/>
          </p:cNvCxnSpPr>
          <p:nvPr/>
        </p:nvCxnSpPr>
        <p:spPr>
          <a:xfrm flipV="1">
            <a:off x="4451759" y="1975840"/>
            <a:ext cx="596646" cy="552764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419E1CB-0E07-114A-A962-2E15BAFFC84A}"/>
              </a:ext>
            </a:extLst>
          </p:cNvPr>
          <p:cNvCxnSpPr>
            <a:cxnSpLocks/>
          </p:cNvCxnSpPr>
          <p:nvPr/>
        </p:nvCxnSpPr>
        <p:spPr>
          <a:xfrm flipH="1" flipV="1">
            <a:off x="2209800" y="2609261"/>
            <a:ext cx="309283" cy="368208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E4132CC1-5142-A44B-A9AB-FB0A94C36C78}"/>
              </a:ext>
            </a:extLst>
          </p:cNvPr>
          <p:cNvPicPr/>
          <p:nvPr/>
        </p:nvPicPr>
        <p:blipFill rotWithShape="1">
          <a:blip r:embed="rId4"/>
          <a:srcRect r="33303"/>
          <a:stretch/>
        </p:blipFill>
        <p:spPr>
          <a:xfrm>
            <a:off x="104578" y="3687748"/>
            <a:ext cx="2414505" cy="11303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9F4C885-B236-D646-806C-E9BDAE31D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0769" y="3501473"/>
            <a:ext cx="1969313" cy="144706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EFAF72C-A704-9C41-A008-77C9127932CC}"/>
              </a:ext>
            </a:extLst>
          </p:cNvPr>
          <p:cNvSpPr txBox="1"/>
          <p:nvPr/>
        </p:nvSpPr>
        <p:spPr>
          <a:xfrm>
            <a:off x="3129410" y="3179917"/>
            <a:ext cx="12698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sz="900" b="1" dirty="0">
                <a:solidFill>
                  <a:srgbClr val="FF0000"/>
                </a:solidFill>
              </a:rPr>
              <a:t>3-layer sensor barrel</a:t>
            </a:r>
          </a:p>
          <a:p>
            <a:r>
              <a:rPr lang="en-US" sz="900" b="1" dirty="0">
                <a:solidFill>
                  <a:srgbClr val="FF0000"/>
                </a:solidFill>
              </a:rPr>
              <a:t>   - 48 staves, 432 chips</a:t>
            </a:r>
          </a:p>
        </p:txBody>
      </p:sp>
    </p:spTree>
    <p:extLst>
      <p:ext uri="{BB962C8B-B14F-4D97-AF65-F5344CB8AC3E}">
        <p14:creationId xmlns:p14="http://schemas.microsoft.com/office/powerpoint/2010/main" val="189016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8241"/>
            <a:ext cx="6610946" cy="64391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Scope of the MVTX Project – WBS 3.02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0" y="730413"/>
            <a:ext cx="4521903" cy="271375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Electronics (3.02.02)</a:t>
            </a:r>
          </a:p>
          <a:p>
            <a:pPr lvl="1"/>
            <a:r>
              <a:rPr lang="en-US" dirty="0"/>
              <a:t>Readout Integration </a:t>
            </a:r>
          </a:p>
          <a:p>
            <a:pPr lvl="2"/>
            <a:r>
              <a:rPr lang="en-US" dirty="0"/>
              <a:t>RU QA &amp; assembly @UT-A </a:t>
            </a:r>
          </a:p>
          <a:p>
            <a:pPr lvl="2"/>
            <a:r>
              <a:rPr lang="en-US" dirty="0"/>
              <a:t>Backend: ATLAS FELIX</a:t>
            </a:r>
          </a:p>
          <a:p>
            <a:pPr lvl="2"/>
            <a:r>
              <a:rPr lang="en-US" dirty="0"/>
              <a:t>FELIX boards @LANL/BNL</a:t>
            </a:r>
          </a:p>
          <a:p>
            <a:pPr lvl="2"/>
            <a:r>
              <a:rPr lang="en-US" dirty="0"/>
              <a:t>Frontend RU services: daughter cards, transition boards, cables etc.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Ancillary systems - “adopt” ALICE ITS system</a:t>
            </a:r>
          </a:p>
          <a:p>
            <a:pPr lvl="2"/>
            <a:r>
              <a:rPr lang="en-US" dirty="0"/>
              <a:t> Power, slow control &amp; monitoring etc. </a:t>
            </a:r>
          </a:p>
          <a:p>
            <a:pPr marL="1028700" lvl="3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097" y="742278"/>
            <a:ext cx="4521903" cy="398886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Mechanical system (3.02.03, 3.02.04) </a:t>
            </a:r>
          </a:p>
          <a:p>
            <a:pPr lvl="1"/>
            <a:r>
              <a:rPr lang="en-US" dirty="0"/>
              <a:t>MVTX detector mechanical structures</a:t>
            </a:r>
          </a:p>
          <a:p>
            <a:pPr lvl="2"/>
            <a:r>
              <a:rPr lang="en-US" dirty="0"/>
              <a:t>Design &amp; simulations</a:t>
            </a:r>
          </a:p>
          <a:p>
            <a:pPr lvl="2"/>
            <a:r>
              <a:rPr lang="en-US" dirty="0"/>
              <a:t>End Wheels </a:t>
            </a:r>
          </a:p>
          <a:p>
            <a:pPr lvl="2"/>
            <a:r>
              <a:rPr lang="en-US" dirty="0"/>
              <a:t>Cylindrical support structure </a:t>
            </a:r>
          </a:p>
          <a:p>
            <a:pPr lvl="2"/>
            <a:r>
              <a:rPr lang="en-US" dirty="0"/>
              <a:t>Service barrels</a:t>
            </a:r>
          </a:p>
          <a:p>
            <a:pPr marL="685783" lvl="2" indent="0">
              <a:buNone/>
            </a:pPr>
            <a:endParaRPr lang="en-US" dirty="0"/>
          </a:p>
          <a:p>
            <a:pPr lvl="1"/>
            <a:r>
              <a:rPr lang="en-US" dirty="0"/>
              <a:t>Mechanical system integration </a:t>
            </a:r>
          </a:p>
          <a:p>
            <a:pPr lvl="2"/>
            <a:r>
              <a:rPr lang="en-US" dirty="0"/>
              <a:t>Service barrel support &amp; interface to </a:t>
            </a:r>
            <a:r>
              <a:rPr lang="en-US" dirty="0" err="1"/>
              <a:t>sPHENIX</a:t>
            </a:r>
            <a:endParaRPr lang="en-US" dirty="0"/>
          </a:p>
          <a:p>
            <a:pPr lvl="2"/>
            <a:r>
              <a:rPr lang="en-US" dirty="0"/>
              <a:t>Installation tooling etc.</a:t>
            </a:r>
          </a:p>
          <a:p>
            <a:pPr lvl="2"/>
            <a:r>
              <a:rPr lang="en-US" dirty="0"/>
              <a:t>Adopt ALICE cooling parameters</a:t>
            </a:r>
          </a:p>
          <a:p>
            <a:pPr lvl="2"/>
            <a:r>
              <a:rPr lang="en-US" dirty="0"/>
              <a:t>Detector safety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Detector assembly</a:t>
            </a:r>
          </a:p>
          <a:p>
            <a:pPr lvl="2"/>
            <a:r>
              <a:rPr lang="en-US" dirty="0"/>
              <a:t>Stave QA &amp; detector assembly @LBNL 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Final Design 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January 29th, 2020</a:t>
            </a:r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8D96C-84E0-9B47-9009-803B9A68398F}"/>
              </a:ext>
            </a:extLst>
          </p:cNvPr>
          <p:cNvSpPr txBox="1"/>
          <p:nvPr/>
        </p:nvSpPr>
        <p:spPr>
          <a:xfrm>
            <a:off x="4729795" y="3627920"/>
            <a:ext cx="4217102" cy="101566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BNL provides Staves &amp; RUs, w/o cost to MVTX project:</a:t>
            </a:r>
          </a:p>
          <a:p>
            <a:r>
              <a:rPr lang="en-US" sz="1200" dirty="0">
                <a:solidFill>
                  <a:srgbClr val="00B050"/>
                </a:solidFill>
              </a:rPr>
              <a:t>  - 84 ALICE/ITS-IB (modified) staves from CERN;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          48+spares(2-inner layers+10%) 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  - 60 ALICE/ITS-RU from CERN</a:t>
            </a:r>
          </a:p>
          <a:p>
            <a:r>
              <a:rPr lang="en-US" sz="1200" dirty="0">
                <a:solidFill>
                  <a:srgbClr val="00B050"/>
                </a:solidFill>
              </a:rPr>
              <a:t>          48+spares(12, 25%)  </a:t>
            </a:r>
          </a:p>
        </p:txBody>
      </p:sp>
    </p:spTree>
    <p:extLst>
      <p:ext uri="{BB962C8B-B14F-4D97-AF65-F5344CB8AC3E}">
        <p14:creationId xmlns:p14="http://schemas.microsoft.com/office/powerpoint/2010/main" val="284336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04" y="15747"/>
            <a:ext cx="7424779" cy="572729"/>
          </a:xfrm>
        </p:spPr>
        <p:txBody>
          <a:bodyPr>
            <a:noAutofit/>
          </a:bodyPr>
          <a:lstStyle/>
          <a:p>
            <a:r>
              <a:rPr lang="en-US" sz="3200" dirty="0"/>
              <a:t>MVTX Sensors, Readout, and Control</a:t>
            </a:r>
            <a:endParaRPr lang="en-US" sz="2400" dirty="0">
              <a:solidFill>
                <a:srgbClr val="1D41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96633" y="607507"/>
            <a:ext cx="6627224" cy="3255182"/>
            <a:chOff x="121974" y="1428455"/>
            <a:chExt cx="8836298" cy="43402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hq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18511" y="2969405"/>
              <a:ext cx="1765856" cy="432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833131" y="2348405"/>
              <a:ext cx="1324800" cy="1242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8956" y="3795551"/>
              <a:ext cx="1281674" cy="13026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980" y="2751917"/>
              <a:ext cx="2977721" cy="9874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867263" y="3739317"/>
              <a:ext cx="972370" cy="1296000"/>
              <a:chOff x="5500016" y="4578180"/>
              <a:chExt cx="1296493" cy="1296000"/>
            </a:xfrm>
            <a:solidFill>
              <a:schemeClr val="bg2"/>
            </a:solidFill>
          </p:grpSpPr>
          <p:sp>
            <p:nvSpPr>
              <p:cNvPr id="55" name="Rectangle 54"/>
              <p:cNvSpPr/>
              <p:nvPr/>
            </p:nvSpPr>
            <p:spPr>
              <a:xfrm>
                <a:off x="5500016" y="4578180"/>
                <a:ext cx="1296493" cy="1296000"/>
              </a:xfrm>
              <a:prstGeom prst="rect">
                <a:avLst/>
              </a:prstGeom>
              <a:grpFill/>
              <a:ln w="19050">
                <a:solidFill>
                  <a:schemeClr val="tx2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600"/>
              </a:p>
            </p:txBody>
          </p:sp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416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0220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9024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416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0220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9024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416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0220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9024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416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0220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9024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2612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2612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2612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26121" y="5563271"/>
                <a:ext cx="242059" cy="242059"/>
              </a:xfrm>
              <a:prstGeom prst="rect">
                <a:avLst/>
              </a:prstGeom>
              <a:grpFill/>
            </p:spPr>
          </p:pic>
        </p:grpSp>
        <p:sp>
          <p:nvSpPr>
            <p:cNvPr id="10" name="TextBox 123"/>
            <p:cNvSpPr txBox="1"/>
            <p:nvPr/>
          </p:nvSpPr>
          <p:spPr>
            <a:xfrm>
              <a:off x="5005583" y="4958327"/>
              <a:ext cx="834051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Power Board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87172" y="4233371"/>
              <a:ext cx="987827" cy="559330"/>
            </a:xfrm>
            <a:prstGeom prst="rect">
              <a:avLst/>
            </a:prstGeom>
            <a:noFill/>
            <a:ln>
              <a:solidFill>
                <a:srgbClr val="244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88" dirty="0">
                  <a:solidFill>
                    <a:schemeClr val="tx1"/>
                  </a:solidFill>
                </a:rPr>
                <a:t>Flex PCB Filtering Capacitors</a:t>
              </a:r>
            </a:p>
          </p:txBody>
        </p:sp>
        <p:sp>
          <p:nvSpPr>
            <p:cNvPr id="12" name="TextBox 126"/>
            <p:cNvSpPr txBox="1"/>
            <p:nvPr/>
          </p:nvSpPr>
          <p:spPr>
            <a:xfrm>
              <a:off x="3604682" y="3405298"/>
              <a:ext cx="1286868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 err="1"/>
                <a:t>Samtec</a:t>
              </a:r>
              <a:r>
                <a:rPr lang="en-US" sz="900" dirty="0"/>
                <a:t> </a:t>
              </a:r>
              <a:r>
                <a:rPr lang="en-US" sz="900" dirty="0" err="1"/>
                <a:t>Twinax</a:t>
              </a:r>
              <a:r>
                <a:rPr lang="en-US" sz="900" dirty="0"/>
                <a:t> “</a:t>
              </a:r>
              <a:r>
                <a:rPr lang="en-US" sz="900" dirty="0" err="1"/>
                <a:t>FireFly</a:t>
              </a:r>
              <a:r>
                <a:rPr lang="en-US" sz="900" dirty="0"/>
                <a:t>”, ~10m</a:t>
              </a:r>
            </a:p>
          </p:txBody>
        </p:sp>
        <p:sp>
          <p:nvSpPr>
            <p:cNvPr id="13" name="TextBox 127"/>
            <p:cNvSpPr txBox="1"/>
            <p:nvPr/>
          </p:nvSpPr>
          <p:spPr>
            <a:xfrm>
              <a:off x="2993810" y="2586559"/>
              <a:ext cx="1796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25" dirty="0"/>
                <a:t>9 Data    (1.2Gbps)</a:t>
              </a:r>
            </a:p>
            <a:p>
              <a:r>
                <a:rPr lang="en-US" sz="825" dirty="0"/>
                <a:t>1 Clock,  1 Control/Trigger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 rot="10800000">
              <a:off x="3409480" y="4284961"/>
              <a:ext cx="1405166" cy="215908"/>
            </a:xfrm>
            <a:prstGeom prst="rightArrow">
              <a:avLst/>
            </a:prstGeom>
            <a:solidFill>
              <a:srgbClr val="244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5" name="TextBox 129"/>
            <p:cNvSpPr txBox="1"/>
            <p:nvPr/>
          </p:nvSpPr>
          <p:spPr>
            <a:xfrm>
              <a:off x="4874531" y="1982933"/>
              <a:ext cx="11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25" dirty="0"/>
                <a:t>Readout Unit</a:t>
              </a:r>
            </a:p>
            <a:p>
              <a:r>
                <a:rPr lang="en-US" sz="825" dirty="0"/>
                <a:t>Front End</a:t>
              </a:r>
            </a:p>
          </p:txBody>
        </p:sp>
        <p:sp>
          <p:nvSpPr>
            <p:cNvPr id="16" name="TextBox 130"/>
            <p:cNvSpPr txBox="1"/>
            <p:nvPr/>
          </p:nvSpPr>
          <p:spPr>
            <a:xfrm>
              <a:off x="3620383" y="4442160"/>
              <a:ext cx="107282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/>
                <a:t>Regulated Power</a:t>
              </a:r>
            </a:p>
          </p:txBody>
        </p:sp>
        <p:sp>
          <p:nvSpPr>
            <p:cNvPr id="17" name="TextBox 131"/>
            <p:cNvSpPr txBox="1"/>
            <p:nvPr/>
          </p:nvSpPr>
          <p:spPr>
            <a:xfrm>
              <a:off x="7793949" y="3417382"/>
              <a:ext cx="1113371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/>
                <a:t>FELIX</a:t>
              </a:r>
            </a:p>
            <a:p>
              <a:pPr algn="ctr"/>
              <a:r>
                <a:rPr lang="en-US" sz="900" dirty="0"/>
                <a:t>Back End</a:t>
              </a: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6265217" y="2899069"/>
              <a:ext cx="1320971" cy="4320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75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Data   (9.6 Gb/s max)</a:t>
              </a:r>
            </a:p>
          </p:txBody>
        </p:sp>
        <p:sp>
          <p:nvSpPr>
            <p:cNvPr id="19" name="Left-Right Arrow 18"/>
            <p:cNvSpPr/>
            <p:nvPr/>
          </p:nvSpPr>
          <p:spPr>
            <a:xfrm>
              <a:off x="6265217" y="2467069"/>
              <a:ext cx="1320970" cy="432000"/>
            </a:xfrm>
            <a:prstGeom prst="leftRightArrow">
              <a:avLst/>
            </a:prstGeom>
            <a:solidFill>
              <a:srgbClr val="F296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75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Control</a:t>
              </a:r>
            </a:p>
          </p:txBody>
        </p:sp>
        <p:sp>
          <p:nvSpPr>
            <p:cNvPr id="20" name="Left Arrow 19"/>
            <p:cNvSpPr/>
            <p:nvPr/>
          </p:nvSpPr>
          <p:spPr>
            <a:xfrm>
              <a:off x="6265218" y="3201381"/>
              <a:ext cx="1305253" cy="432000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</a:t>
              </a:r>
            </a:p>
          </p:txBody>
        </p:sp>
        <p:sp>
          <p:nvSpPr>
            <p:cNvPr id="21" name="TextBox 142"/>
            <p:cNvSpPr txBox="1"/>
            <p:nvPr/>
          </p:nvSpPr>
          <p:spPr>
            <a:xfrm>
              <a:off x="121974" y="4007965"/>
              <a:ext cx="840844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 err="1"/>
                <a:t>Alpide</a:t>
              </a:r>
              <a:r>
                <a:rPr lang="en-US" sz="900" dirty="0"/>
                <a:t> Sensors</a:t>
              </a:r>
            </a:p>
          </p:txBody>
        </p:sp>
        <p:cxnSp>
          <p:nvCxnSpPr>
            <p:cNvPr id="22" name="Straight Arrow Connector 21"/>
            <p:cNvCxnSpPr>
              <a:stCxn id="21" idx="0"/>
            </p:cNvCxnSpPr>
            <p:nvPr/>
          </p:nvCxnSpPr>
          <p:spPr>
            <a:xfrm flipH="1" flipV="1">
              <a:off x="343015" y="3272500"/>
              <a:ext cx="199381" cy="735465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0"/>
            </p:cNvCxnSpPr>
            <p:nvPr/>
          </p:nvCxnSpPr>
          <p:spPr>
            <a:xfrm flipV="1">
              <a:off x="542397" y="3272500"/>
              <a:ext cx="16904" cy="735465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1" idx="2"/>
            </p:cNvCxnSpPr>
            <p:nvPr/>
          </p:nvCxnSpPr>
          <p:spPr>
            <a:xfrm flipV="1">
              <a:off x="542397" y="4390395"/>
              <a:ext cx="591277" cy="110012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149"/>
            <p:cNvSpPr txBox="1"/>
            <p:nvPr/>
          </p:nvSpPr>
          <p:spPr>
            <a:xfrm>
              <a:off x="1079982" y="3825353"/>
              <a:ext cx="63184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FPC</a:t>
              </a:r>
            </a:p>
          </p:txBody>
        </p:sp>
        <p:sp>
          <p:nvSpPr>
            <p:cNvPr id="26" name="TextBox 152"/>
            <p:cNvSpPr txBox="1"/>
            <p:nvPr/>
          </p:nvSpPr>
          <p:spPr>
            <a:xfrm>
              <a:off x="1441622" y="4500872"/>
              <a:ext cx="72348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Cold Plate</a:t>
              </a:r>
            </a:p>
          </p:txBody>
        </p:sp>
        <p:cxnSp>
          <p:nvCxnSpPr>
            <p:cNvPr id="27" name="Elbow Connector 26"/>
            <p:cNvCxnSpPr>
              <a:cxnSpLocks/>
              <a:stCxn id="11" idx="0"/>
            </p:cNvCxnSpPr>
            <p:nvPr/>
          </p:nvCxnSpPr>
          <p:spPr>
            <a:xfrm rot="16200000" flipV="1">
              <a:off x="2331421" y="3683706"/>
              <a:ext cx="373078" cy="726252"/>
            </a:xfrm>
            <a:prstGeom prst="bentConnector2">
              <a:avLst/>
            </a:prstGeom>
            <a:ln w="28575"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57"/>
            <p:cNvSpPr txBox="1"/>
            <p:nvPr/>
          </p:nvSpPr>
          <p:spPr>
            <a:xfrm>
              <a:off x="4867263" y="4274331"/>
              <a:ext cx="97237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regulators</a:t>
              </a:r>
            </a:p>
          </p:txBody>
        </p:sp>
        <p:cxnSp>
          <p:nvCxnSpPr>
            <p:cNvPr id="29" name="Straight Arrow Connector 28"/>
            <p:cNvCxnSpPr>
              <a:endCxn id="55" idx="0"/>
            </p:cNvCxnSpPr>
            <p:nvPr/>
          </p:nvCxnSpPr>
          <p:spPr>
            <a:xfrm>
              <a:off x="5353449" y="3543794"/>
              <a:ext cx="1" cy="195527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61"/>
            <p:cNvSpPr txBox="1"/>
            <p:nvPr/>
          </p:nvSpPr>
          <p:spPr>
            <a:xfrm>
              <a:off x="2170635" y="3808711"/>
              <a:ext cx="76668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Power</a:t>
              </a:r>
            </a:p>
          </p:txBody>
        </p:sp>
        <p:sp>
          <p:nvSpPr>
            <p:cNvPr id="33" name="TextBox 166"/>
            <p:cNvSpPr txBox="1"/>
            <p:nvPr/>
          </p:nvSpPr>
          <p:spPr>
            <a:xfrm>
              <a:off x="6371382" y="2211228"/>
              <a:ext cx="1263369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88" dirty="0"/>
                <a:t>GBT Optical Links</a:t>
              </a:r>
            </a:p>
          </p:txBody>
        </p:sp>
        <p:sp>
          <p:nvSpPr>
            <p:cNvPr id="34" name="TextBox 167"/>
            <p:cNvSpPr txBox="1"/>
            <p:nvPr/>
          </p:nvSpPr>
          <p:spPr>
            <a:xfrm>
              <a:off x="871519" y="3537340"/>
              <a:ext cx="135755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9-sensor Stave</a:t>
              </a:r>
            </a:p>
          </p:txBody>
        </p:sp>
        <p:sp>
          <p:nvSpPr>
            <p:cNvPr id="36" name="Rectangle 35"/>
            <p:cNvSpPr/>
            <p:nvPr/>
          </p:nvSpPr>
          <p:spPr>
            <a:xfrm rot="16200000">
              <a:off x="7979118" y="1806666"/>
              <a:ext cx="576081" cy="432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latin typeface="Calibri Light" panose="020F0302020204030204" pitchFamily="34" charset="0"/>
                </a:rPr>
                <a:t>DCS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852178" y="2022668"/>
              <a:ext cx="0" cy="33559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36" idx="0"/>
            </p:cNvCxnSpPr>
            <p:nvPr/>
          </p:nvCxnSpPr>
          <p:spPr>
            <a:xfrm flipV="1">
              <a:off x="5852178" y="2022666"/>
              <a:ext cx="2198980" cy="512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66"/>
            <p:cNvSpPr txBox="1"/>
            <p:nvPr/>
          </p:nvSpPr>
          <p:spPr>
            <a:xfrm>
              <a:off x="6986121" y="1811759"/>
              <a:ext cx="792109" cy="210909"/>
            </a:xfrm>
            <a:prstGeom prst="rect">
              <a:avLst/>
            </a:prstGeom>
            <a:noFill/>
          </p:spPr>
          <p:txBody>
            <a:bodyPr wrap="none" tIns="27000" bIns="27000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CAN bus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8289586" y="2298349"/>
              <a:ext cx="0" cy="33771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5220" y="2620379"/>
              <a:ext cx="1353052" cy="834980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 rot="16200000">
              <a:off x="5647100" y="4321463"/>
              <a:ext cx="1728000" cy="241396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latin typeface="Calibri Light" panose="020F0302020204030204" pitchFamily="34" charset="0"/>
                </a:rPr>
                <a:t>CAEN Power supplies</a:t>
              </a:r>
            </a:p>
          </p:txBody>
        </p:sp>
        <p:sp>
          <p:nvSpPr>
            <p:cNvPr id="43" name="Left Arrow 42"/>
            <p:cNvSpPr/>
            <p:nvPr/>
          </p:nvSpPr>
          <p:spPr>
            <a:xfrm>
              <a:off x="5820016" y="4159026"/>
              <a:ext cx="562063" cy="432000"/>
            </a:xfrm>
            <a:prstGeom prst="lef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Power</a:t>
              </a:r>
            </a:p>
          </p:txBody>
        </p:sp>
        <p:sp>
          <p:nvSpPr>
            <p:cNvPr id="44" name="Left Arrow 43"/>
            <p:cNvSpPr/>
            <p:nvPr/>
          </p:nvSpPr>
          <p:spPr>
            <a:xfrm rot="16200000">
              <a:off x="8212104" y="1843454"/>
              <a:ext cx="1146878" cy="345457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 &amp; Clock</a:t>
              </a: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3570744" y="1442743"/>
              <a:ext cx="16933" cy="4278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32A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 flipH="1">
              <a:off x="6711616" y="1428455"/>
              <a:ext cx="18479" cy="4278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32A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Box 64"/>
            <p:cNvSpPr txBox="1"/>
            <p:nvPr/>
          </p:nvSpPr>
          <p:spPr>
            <a:xfrm>
              <a:off x="1563411" y="5368520"/>
              <a:ext cx="200037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dirty="0">
                  <a:solidFill>
                    <a:srgbClr val="032AFF"/>
                  </a:solidFill>
                  <a:latin typeface="+mj-lt"/>
                </a:rPr>
                <a:t>Interaction Region</a:t>
              </a:r>
            </a:p>
          </p:txBody>
        </p:sp>
        <p:sp>
          <p:nvSpPr>
            <p:cNvPr id="48" name="TextBox 65"/>
            <p:cNvSpPr txBox="1"/>
            <p:nvPr/>
          </p:nvSpPr>
          <p:spPr>
            <a:xfrm>
              <a:off x="4381858" y="5368520"/>
              <a:ext cx="194318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dirty="0">
                  <a:solidFill>
                    <a:srgbClr val="032AFF"/>
                  </a:solidFill>
                  <a:latin typeface="+mj-lt"/>
                </a:rPr>
                <a:t>Experimental Hall</a:t>
              </a:r>
            </a:p>
          </p:txBody>
        </p:sp>
        <p:sp>
          <p:nvSpPr>
            <p:cNvPr id="49" name="TextBox 66"/>
            <p:cNvSpPr txBox="1"/>
            <p:nvPr/>
          </p:nvSpPr>
          <p:spPr>
            <a:xfrm>
              <a:off x="6847988" y="5368587"/>
              <a:ext cx="175945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dirty="0">
                  <a:solidFill>
                    <a:srgbClr val="032AFF"/>
                  </a:solidFill>
                  <a:latin typeface="+mj-lt"/>
                </a:rPr>
                <a:t>Counting House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00800" y="4869657"/>
            <a:ext cx="1600200" cy="273844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5" name="Date Placeholder 34">
            <a:extLst>
              <a:ext uri="{FF2B5EF4-FFF2-40B4-BE49-F238E27FC236}">
                <a16:creationId xmlns:a16="http://schemas.microsoft.com/office/drawing/2014/main" id="{06B51309-4058-B84C-80E2-204B710F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29th, 2020</a:t>
            </a:r>
          </a:p>
        </p:txBody>
      </p:sp>
      <p:sp>
        <p:nvSpPr>
          <p:cNvPr id="50" name="Footer Placeholder 49">
            <a:extLst>
              <a:ext uri="{FF2B5EF4-FFF2-40B4-BE49-F238E27FC236}">
                <a16:creationId xmlns:a16="http://schemas.microsoft.com/office/drawing/2014/main" id="{6EC466A8-50F9-8B49-A113-A9EFC40FA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MVTX Final Design Review</a:t>
            </a:r>
          </a:p>
        </p:txBody>
      </p:sp>
      <p:pic>
        <p:nvPicPr>
          <p:cNvPr id="72" name="Picture 71" descr="Screen Clipping">
            <a:extLst>
              <a:ext uri="{FF2B5EF4-FFF2-40B4-BE49-F238E27FC236}">
                <a16:creationId xmlns:a16="http://schemas.microsoft.com/office/drawing/2014/main" id="{6AFD646D-1484-6E42-8C13-3E0F7BF6A07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12" y="678661"/>
            <a:ext cx="2701345" cy="69531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14D06C5-1495-AD4A-9001-108FB872AD6F}"/>
              </a:ext>
            </a:extLst>
          </p:cNvPr>
          <p:cNvCxnSpPr>
            <a:cxnSpLocks/>
          </p:cNvCxnSpPr>
          <p:nvPr/>
        </p:nvCxnSpPr>
        <p:spPr>
          <a:xfrm flipH="1" flipV="1">
            <a:off x="249411" y="1381111"/>
            <a:ext cx="1098190" cy="5387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DC861B2-161A-F644-A424-9584C4E2944F}"/>
              </a:ext>
            </a:extLst>
          </p:cNvPr>
          <p:cNvCxnSpPr>
            <a:cxnSpLocks/>
          </p:cNvCxnSpPr>
          <p:nvPr/>
        </p:nvCxnSpPr>
        <p:spPr>
          <a:xfrm flipV="1">
            <a:off x="1355852" y="1373680"/>
            <a:ext cx="1604440" cy="542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3D5FED09-5939-7F45-B79F-F76E3436259B}"/>
              </a:ext>
            </a:extLst>
          </p:cNvPr>
          <p:cNvSpPr/>
          <p:nvPr/>
        </p:nvSpPr>
        <p:spPr>
          <a:xfrm>
            <a:off x="1295401" y="1885951"/>
            <a:ext cx="66428" cy="693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9FDED8B-98FC-0845-8802-09F76B111FC3}"/>
              </a:ext>
            </a:extLst>
          </p:cNvPr>
          <p:cNvSpPr txBox="1"/>
          <p:nvPr/>
        </p:nvSpPr>
        <p:spPr>
          <a:xfrm>
            <a:off x="947987" y="1413753"/>
            <a:ext cx="6575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one pixel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AC89B8E-A150-FF4A-B616-5A1C02B5814F}"/>
              </a:ext>
            </a:extLst>
          </p:cNvPr>
          <p:cNvSpPr txBox="1"/>
          <p:nvPr/>
        </p:nvSpPr>
        <p:spPr>
          <a:xfrm>
            <a:off x="7170311" y="2443163"/>
            <a:ext cx="190499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ATLAS Front-End Link </a:t>
            </a:r>
            <a:r>
              <a:rPr lang="en-US" sz="1050" dirty="0" err="1">
                <a:solidFill>
                  <a:srgbClr val="FF0000"/>
                </a:solidFill>
              </a:rPr>
              <a:t>eXchange</a:t>
            </a:r>
            <a:r>
              <a:rPr lang="en-US" sz="1050" dirty="0">
                <a:solidFill>
                  <a:srgbClr val="FF0000"/>
                </a:solidFill>
              </a:rPr>
              <a:t> (FELIX): </a:t>
            </a:r>
            <a:endParaRPr lang="en-US" sz="1600" dirty="0">
              <a:solidFill>
                <a:srgbClr val="FF0000"/>
              </a:solidFill>
            </a:endParaRPr>
          </a:p>
          <a:p>
            <a:pPr marL="285743" indent="-285743">
              <a:buFontTx/>
              <a:buChar char="-"/>
            </a:pPr>
            <a:r>
              <a:rPr lang="en-US" sz="1400" dirty="0"/>
              <a:t>sPHENIX Data Aggregation Module(DAM)</a:t>
            </a:r>
            <a:endParaRPr lang="en-US" sz="1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29F7A10-175F-AF40-B5E9-058B99E4188F}"/>
              </a:ext>
            </a:extLst>
          </p:cNvPr>
          <p:cNvSpPr txBox="1"/>
          <p:nvPr/>
        </p:nvSpPr>
        <p:spPr>
          <a:xfrm>
            <a:off x="301908" y="4083786"/>
            <a:ext cx="283019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84 staves in production at CERN</a:t>
            </a:r>
          </a:p>
          <a:p>
            <a:r>
              <a:rPr lang="en-US" sz="1600" dirty="0"/>
              <a:t>complete in 2020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1E3A06-2B63-CE43-84F6-719BE84216A0}"/>
              </a:ext>
            </a:extLst>
          </p:cNvPr>
          <p:cNvSpPr txBox="1"/>
          <p:nvPr/>
        </p:nvSpPr>
        <p:spPr>
          <a:xfrm>
            <a:off x="3666368" y="4057901"/>
            <a:ext cx="2539087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60 RUs produced; </a:t>
            </a:r>
          </a:p>
          <a:p>
            <a:r>
              <a:rPr lang="en-US" sz="1600" dirty="0"/>
              <a:t>PUs ready for production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8AE6019-B014-6240-BF4D-2EAB5729A354}"/>
              </a:ext>
            </a:extLst>
          </p:cNvPr>
          <p:cNvSpPr txBox="1"/>
          <p:nvPr/>
        </p:nvSpPr>
        <p:spPr>
          <a:xfrm>
            <a:off x="6407942" y="4093609"/>
            <a:ext cx="246946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8 FELIX to be produced with TPC in 2020</a:t>
            </a:r>
          </a:p>
        </p:txBody>
      </p:sp>
    </p:spTree>
    <p:extLst>
      <p:ext uri="{BB962C8B-B14F-4D97-AF65-F5344CB8AC3E}">
        <p14:creationId xmlns:p14="http://schemas.microsoft.com/office/powerpoint/2010/main" val="1794330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7BB29C8-9798-8C46-92C0-49337ADA7AE4}"/>
              </a:ext>
            </a:extLst>
          </p:cNvPr>
          <p:cNvGrpSpPr/>
          <p:nvPr/>
        </p:nvGrpSpPr>
        <p:grpSpPr>
          <a:xfrm>
            <a:off x="5069770" y="1272993"/>
            <a:ext cx="3642038" cy="3849079"/>
            <a:chOff x="5049650" y="1106491"/>
            <a:chExt cx="3642038" cy="38490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387C7E3-4B69-F940-93FD-857F7E7233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86"/>
            <a:stretch/>
          </p:blipFill>
          <p:spPr>
            <a:xfrm>
              <a:off x="5049650" y="1106491"/>
              <a:ext cx="3642038" cy="3323492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97FE7CD-4329-724F-B8EE-803D4FA5F434}"/>
                </a:ext>
              </a:extLst>
            </p:cNvPr>
            <p:cNvCxnSpPr/>
            <p:nvPr/>
          </p:nvCxnSpPr>
          <p:spPr>
            <a:xfrm>
              <a:off x="6931029" y="3210050"/>
              <a:ext cx="19783" cy="147710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824E63E-D0AC-F145-976B-2D261B35822F}"/>
                </a:ext>
              </a:extLst>
            </p:cNvPr>
            <p:cNvCxnSpPr/>
            <p:nvPr/>
          </p:nvCxnSpPr>
          <p:spPr>
            <a:xfrm flipH="1">
              <a:off x="5671531" y="4212373"/>
              <a:ext cx="6594" cy="47478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02F7ED-7893-284C-A77C-A434F030C900}"/>
                </a:ext>
              </a:extLst>
            </p:cNvPr>
            <p:cNvSpPr txBox="1"/>
            <p:nvPr/>
          </p:nvSpPr>
          <p:spPr>
            <a:xfrm>
              <a:off x="5678125" y="4617016"/>
              <a:ext cx="12907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L = 350.0 cm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D99A1C2-2F3D-6249-A1FD-397FF8FB95FA}"/>
                </a:ext>
              </a:extLst>
            </p:cNvPr>
            <p:cNvCxnSpPr/>
            <p:nvPr/>
          </p:nvCxnSpPr>
          <p:spPr>
            <a:xfrm flipH="1">
              <a:off x="5671531" y="4583282"/>
              <a:ext cx="3758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1A5A1EF-8ECC-F042-89FF-66080EC801C2}"/>
                </a:ext>
              </a:extLst>
            </p:cNvPr>
            <p:cNvCxnSpPr/>
            <p:nvPr/>
          </p:nvCxnSpPr>
          <p:spPr>
            <a:xfrm>
              <a:off x="6588129" y="4583282"/>
              <a:ext cx="3680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177BE255-684C-E54A-9A47-EF7C12322D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755" y="1910552"/>
            <a:ext cx="4979206" cy="28452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7209CF-DDA5-424C-89CC-F8398F7C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14" y="-38647"/>
            <a:ext cx="7576394" cy="673050"/>
          </a:xfrm>
        </p:spPr>
        <p:txBody>
          <a:bodyPr>
            <a:noAutofit/>
          </a:bodyPr>
          <a:lstStyle/>
          <a:p>
            <a:r>
              <a:rPr lang="en-US" sz="3600" dirty="0"/>
              <a:t>MVTX Mechanical System &amp; Integration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6626B-2D3E-B84C-90B6-75B6EA643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53282"/>
            <a:ext cx="7164472" cy="94582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MVTX system preliminary design, with two parts: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Detector sensor support: CYSS &amp; End Wheels 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Service support: Service Barrel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C53DA-8E58-8E48-B760-5722EB3FD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29th,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7FD2F-EC48-9F47-8545-BA86B272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Final Design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652BA-C0A8-5E4B-895C-A37CC4F5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5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C1AA87-505C-2848-84D1-D6A9DBD82CD1}"/>
              </a:ext>
            </a:extLst>
          </p:cNvPr>
          <p:cNvSpPr txBox="1"/>
          <p:nvPr/>
        </p:nvSpPr>
        <p:spPr>
          <a:xfrm>
            <a:off x="2812033" y="2514683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TPC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68B7E0-B816-AD4C-A45A-D37CDFC04F8D}"/>
              </a:ext>
            </a:extLst>
          </p:cNvPr>
          <p:cNvSpPr txBox="1"/>
          <p:nvPr/>
        </p:nvSpPr>
        <p:spPr>
          <a:xfrm>
            <a:off x="6850837" y="2798398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TPC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77FCE3-F3B7-864F-86D4-388BC749A49A}"/>
              </a:ext>
            </a:extLst>
          </p:cNvPr>
          <p:cNvCxnSpPr>
            <a:cxnSpLocks/>
          </p:cNvCxnSpPr>
          <p:nvPr/>
        </p:nvCxnSpPr>
        <p:spPr>
          <a:xfrm flipH="1" flipV="1">
            <a:off x="4816298" y="2108122"/>
            <a:ext cx="1791951" cy="844164"/>
          </a:xfrm>
          <a:prstGeom prst="straightConnector1">
            <a:avLst/>
          </a:prstGeom>
          <a:ln w="15875">
            <a:solidFill>
              <a:srgbClr val="03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6B88C94-11AB-A34B-89BB-A48E3D4CE76C}"/>
              </a:ext>
            </a:extLst>
          </p:cNvPr>
          <p:cNvCxnSpPr>
            <a:cxnSpLocks/>
          </p:cNvCxnSpPr>
          <p:nvPr/>
        </p:nvCxnSpPr>
        <p:spPr>
          <a:xfrm flipH="1">
            <a:off x="4816298" y="3696326"/>
            <a:ext cx="1791952" cy="887731"/>
          </a:xfrm>
          <a:prstGeom prst="straightConnector1">
            <a:avLst/>
          </a:prstGeom>
          <a:ln w="15875">
            <a:solidFill>
              <a:srgbClr val="03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BF5D623-BED3-7340-A314-0B558AF957D1}"/>
              </a:ext>
            </a:extLst>
          </p:cNvPr>
          <p:cNvSpPr txBox="1"/>
          <p:nvPr/>
        </p:nvSpPr>
        <p:spPr>
          <a:xfrm>
            <a:off x="7103787" y="4584057"/>
            <a:ext cx="1423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R= 209.6cm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FA61A-9F8B-6449-8E7A-BC01D56A707E}"/>
              </a:ext>
            </a:extLst>
          </p:cNvPr>
          <p:cNvSpPr txBox="1"/>
          <p:nvPr/>
        </p:nvSpPr>
        <p:spPr>
          <a:xfrm>
            <a:off x="2600468" y="3028950"/>
            <a:ext cx="523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INTT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295643BE-0685-3045-A24C-8355AB06EAE7}"/>
              </a:ext>
            </a:extLst>
          </p:cNvPr>
          <p:cNvSpPr/>
          <p:nvPr/>
        </p:nvSpPr>
        <p:spPr>
          <a:xfrm>
            <a:off x="3111858" y="3779733"/>
            <a:ext cx="774343" cy="392218"/>
          </a:xfrm>
          <a:prstGeom prst="wedgeRoundRectCallout">
            <a:avLst>
              <a:gd name="adj1" fmla="val -79092"/>
              <a:gd name="adj2" fmla="val -133122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MVTX</a:t>
            </a:r>
          </a:p>
        </p:txBody>
      </p:sp>
      <p:sp>
        <p:nvSpPr>
          <p:cNvPr id="29" name="Line Callout 2 28">
            <a:extLst>
              <a:ext uri="{FF2B5EF4-FFF2-40B4-BE49-F238E27FC236}">
                <a16:creationId xmlns:a16="http://schemas.microsoft.com/office/drawing/2014/main" id="{C8628ACB-8929-C74D-90D7-8505832A2F74}"/>
              </a:ext>
            </a:extLst>
          </p:cNvPr>
          <p:cNvSpPr/>
          <p:nvPr/>
        </p:nvSpPr>
        <p:spPr>
          <a:xfrm>
            <a:off x="1287453" y="3779733"/>
            <a:ext cx="914400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2607"/>
              <a:gd name="adj6" fmla="val -6529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 Barrel</a:t>
            </a:r>
          </a:p>
        </p:txBody>
      </p:sp>
    </p:spTree>
    <p:extLst>
      <p:ext uri="{BB962C8B-B14F-4D97-AF65-F5344CB8AC3E}">
        <p14:creationId xmlns:p14="http://schemas.microsoft.com/office/powerpoint/2010/main" val="38345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5FCEB-1D41-AE44-A442-37E05A70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MVTX Project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6B183-A5D1-0142-9CB9-776CDDEC6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CEE81-E7DC-DC44-AE37-A7E761F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3CC05-1226-5E4D-A185-34405379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66836F-0A90-F045-89B1-954B66834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86" y="615898"/>
            <a:ext cx="4582551" cy="43005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CEF324-B802-6943-A83F-8F101C43F81C}"/>
              </a:ext>
            </a:extLst>
          </p:cNvPr>
          <p:cNvSpPr txBox="1"/>
          <p:nvPr/>
        </p:nvSpPr>
        <p:spPr>
          <a:xfrm>
            <a:off x="5410200" y="952288"/>
            <a:ext cx="177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MVTX PMP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C2A05A-8FC3-B849-90B7-BF472C10623F}"/>
              </a:ext>
            </a:extLst>
          </p:cNvPr>
          <p:cNvSpPr txBox="1"/>
          <p:nvPr/>
        </p:nvSpPr>
        <p:spPr>
          <a:xfrm>
            <a:off x="5410200" y="1794599"/>
            <a:ext cx="3626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Near term critical activities:</a:t>
            </a:r>
          </a:p>
          <a:p>
            <a:pPr marL="285750" indent="-285750">
              <a:buFontTx/>
              <a:buChar char="-"/>
            </a:pPr>
            <a:r>
              <a:rPr lang="en-US" dirty="0"/>
              <a:t>Carbon structure test production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Qualify vendor(s)</a:t>
            </a:r>
          </a:p>
          <a:p>
            <a:pPr marL="285750" indent="-285750">
              <a:buFontTx/>
              <a:buChar char="-"/>
            </a:pPr>
            <a:r>
              <a:rPr lang="en-US" dirty="0"/>
              <a:t>Full production in summer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4B7933-4160-0C4D-8D62-8395315E02FC}"/>
              </a:ext>
            </a:extLst>
          </p:cNvPr>
          <p:cNvSpPr txBox="1"/>
          <p:nvPr/>
        </p:nvSpPr>
        <p:spPr>
          <a:xfrm>
            <a:off x="5410200" y="3833306"/>
            <a:ext cx="3626377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From BNL:</a:t>
            </a:r>
          </a:p>
          <a:p>
            <a:r>
              <a:rPr lang="en-US" sz="1400" dirty="0"/>
              <a:t>- 60 Readout Units produced;</a:t>
            </a:r>
          </a:p>
          <a:p>
            <a:r>
              <a:rPr lang="en-US" sz="1400" dirty="0"/>
              <a:t>- 84 sensor staves in production, finish in 2020</a:t>
            </a:r>
          </a:p>
        </p:txBody>
      </p:sp>
    </p:spTree>
    <p:extLst>
      <p:ext uri="{BB962C8B-B14F-4D97-AF65-F5344CB8AC3E}">
        <p14:creationId xmlns:p14="http://schemas.microsoft.com/office/powerpoint/2010/main" val="180347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MVTX Status and Plan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9CB389-7323-C54A-AB18-098BBA755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91403"/>
            <a:ext cx="7924800" cy="4038600"/>
          </a:xfrm>
        </p:spPr>
        <p:txBody>
          <a:bodyPr>
            <a:normAutofit/>
          </a:bodyPr>
          <a:lstStyle/>
          <a:p>
            <a:r>
              <a:rPr lang="en-US" dirty="0"/>
              <a:t>MVTX sensor &amp; readout system </a:t>
            </a:r>
          </a:p>
          <a:p>
            <a:pPr lvl="1"/>
            <a:r>
              <a:rPr lang="en-US" b="0" dirty="0"/>
              <a:t>Power Units and Cooling plates</a:t>
            </a:r>
          </a:p>
          <a:p>
            <a:pPr lvl="2"/>
            <a:r>
              <a:rPr lang="en-US" dirty="0"/>
              <a:t>Ready for production now</a:t>
            </a:r>
          </a:p>
          <a:p>
            <a:pPr lvl="1"/>
            <a:r>
              <a:rPr lang="en-US" b="0" dirty="0"/>
              <a:t>8 Backend FELIX to be produced in 2020</a:t>
            </a:r>
          </a:p>
          <a:p>
            <a:pPr lvl="2"/>
            <a:r>
              <a:rPr lang="en-US" b="0" dirty="0" err="1"/>
              <a:t>sPHENIX</a:t>
            </a:r>
            <a:r>
              <a:rPr lang="en-US" b="0" dirty="0"/>
              <a:t> production, TPC + MVTX  </a:t>
            </a:r>
          </a:p>
          <a:p>
            <a:r>
              <a:rPr lang="en-US" dirty="0"/>
              <a:t>MVTX detector mechanical support &amp; integration </a:t>
            </a:r>
          </a:p>
          <a:p>
            <a:pPr lvl="1"/>
            <a:r>
              <a:rPr lang="en-US" b="0" dirty="0"/>
              <a:t>Sensor support, CYSS &amp; End Wheels </a:t>
            </a:r>
          </a:p>
          <a:p>
            <a:pPr lvl="1"/>
            <a:r>
              <a:rPr lang="en-US" b="0" dirty="0"/>
              <a:t>Services Barrel and global integration </a:t>
            </a:r>
          </a:p>
          <a:p>
            <a:pPr lvl="1"/>
            <a:r>
              <a:rPr lang="en-US" b="0" dirty="0"/>
              <a:t>Our plan: </a:t>
            </a:r>
          </a:p>
          <a:p>
            <a:pPr lvl="2"/>
            <a:r>
              <a:rPr lang="en-US" b="0" dirty="0"/>
              <a:t>Test production -&gt; vendor selection -&gt; full production -&gt; build MVTX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579BE-4CC7-D14D-9B87-343A5B6F9E02}"/>
              </a:ext>
            </a:extLst>
          </p:cNvPr>
          <p:cNvSpPr txBox="1"/>
          <p:nvPr/>
        </p:nvSpPr>
        <p:spPr>
          <a:xfrm>
            <a:off x="7128488" y="1264961"/>
            <a:ext cx="1558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Jo, Yuan’s talks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A626CB-3A5E-1B40-BB2D-5AF4ECBE94F9}"/>
              </a:ext>
            </a:extLst>
          </p:cNvPr>
          <p:cNvSpPr txBox="1"/>
          <p:nvPr/>
        </p:nvSpPr>
        <p:spPr>
          <a:xfrm>
            <a:off x="7229309" y="2928809"/>
            <a:ext cx="145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Jason, Joe, </a:t>
            </a:r>
          </a:p>
          <a:p>
            <a:r>
              <a:rPr lang="en-US" dirty="0"/>
              <a:t>Walt’s talks</a:t>
            </a:r>
          </a:p>
        </p:txBody>
      </p:sp>
    </p:spTree>
    <p:extLst>
      <p:ext uri="{BB962C8B-B14F-4D97-AF65-F5344CB8AC3E}">
        <p14:creationId xmlns:p14="http://schemas.microsoft.com/office/powerpoint/2010/main" val="310036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709C7-E9FA-5F41-8734-7D97D948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95241-E2BB-034C-A543-69D2236D0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1225B-4D69-134F-8FD6-EAD2340C6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99986-21B0-F04F-9303-FBACB9D6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619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39CE-AED5-244E-81D5-21718B97D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Schedules &amp; Milestones (July 2019)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141A-DD97-5644-97E9-9D0124684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29-30, 2019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3C380-AE73-4D4A-990B-FACE7DB71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C&amp;S Review - Overview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D073C-4F2E-4F43-BFBA-1C65BF2E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97244A-7349-D841-8B68-EAF4EED55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65770"/>
            <a:ext cx="6477000" cy="37667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A590B6-4A68-704C-9CB0-756038FA9E4E}"/>
              </a:ext>
            </a:extLst>
          </p:cNvPr>
          <p:cNvSpPr txBox="1"/>
          <p:nvPr/>
        </p:nvSpPr>
        <p:spPr>
          <a:xfrm>
            <a:off x="152400" y="870983"/>
            <a:ext cx="2514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Technically driven schedule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Day-1 physics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CERN production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Fund available as needed </a:t>
            </a:r>
          </a:p>
          <a:p>
            <a:pPr lvl="1"/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Funding delay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R&amp;D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Preparation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Low schedule contingency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Early R&amp;D by LANL LDRD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7AF77E-FC4D-8C46-B655-D5E75ECC8671}"/>
              </a:ext>
            </a:extLst>
          </p:cNvPr>
          <p:cNvSpPr txBox="1"/>
          <p:nvPr/>
        </p:nvSpPr>
        <p:spPr>
          <a:xfrm>
            <a:off x="8274851" y="4243266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“CD4” closeout </a:t>
            </a:r>
          </a:p>
          <a:p>
            <a:r>
              <a:rPr lang="en-US" sz="800" dirty="0">
                <a:solidFill>
                  <a:srgbClr val="FF0000"/>
                </a:solidFill>
              </a:rPr>
              <a:t>             12/2023</a:t>
            </a:r>
          </a:p>
        </p:txBody>
      </p:sp>
    </p:spTree>
    <p:extLst>
      <p:ext uri="{BB962C8B-B14F-4D97-AF65-F5344CB8AC3E}">
        <p14:creationId xmlns:p14="http://schemas.microsoft.com/office/powerpoint/2010/main" val="3562302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37447</TotalTime>
  <Words>1099</Words>
  <Application>Microsoft Macintosh PowerPoint</Application>
  <PresentationFormat>On-screen Show (16:9)</PresentationFormat>
  <Paragraphs>266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MVTX Final Design Review: Overview</vt:lpstr>
      <vt:lpstr>MVTX Detector</vt:lpstr>
      <vt:lpstr>Scope of the MVTX Project – WBS 3.02</vt:lpstr>
      <vt:lpstr>MVTX Sensors, Readout, and Control</vt:lpstr>
      <vt:lpstr>MVTX Mechanical System &amp; Integration </vt:lpstr>
      <vt:lpstr>MVTX Project Schedule</vt:lpstr>
      <vt:lpstr>MVTX Status and Plan </vt:lpstr>
      <vt:lpstr>Backup slides</vt:lpstr>
      <vt:lpstr>Schedules &amp; Milestones (July 2019) </vt:lpstr>
      <vt:lpstr>Long Custom MVTX Readout Cables Tested</vt:lpstr>
      <vt:lpstr>Electronics Tested @Fermilab 5/20-25, 6/17-22, 2019</vt:lpstr>
      <vt:lpstr>2019 MVTX Test Beam Setup @Fermilab</vt:lpstr>
      <vt:lpstr>Detector Misalignment &amp; Hit Spatial Resolution Study</vt:lpstr>
      <vt:lpstr>MVTX Milestones and Key Tasks</vt:lpstr>
      <vt:lpstr>Project Management Plan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Ming Liu</cp:lastModifiedBy>
  <cp:revision>260</cp:revision>
  <cp:lastPrinted>2015-10-28T19:08:40Z</cp:lastPrinted>
  <dcterms:created xsi:type="dcterms:W3CDTF">2015-10-24T00:32:43Z</dcterms:created>
  <dcterms:modified xsi:type="dcterms:W3CDTF">2020-01-24T15:49:37Z</dcterms:modified>
</cp:coreProperties>
</file>