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5258B-0E10-AA44-A0C9-69E93E42525D}" type="datetimeFigureOut">
              <a:rPr lang="en-US" smtClean="0"/>
              <a:t>8/8/17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6F7D9-D680-9448-92B8-FF75908AE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579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98B4D-3846-EF49-8FA8-CD4029DFBE8B}" type="datetimeFigureOut">
              <a:rPr lang="en-US" smtClean="0"/>
              <a:t>8/8/17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5B9A0-3EA7-044E-ADA8-F43301629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127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2923F-AFB9-1742-A0C9-1CF0E56C2311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79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4A29-A673-6A4D-9D37-68D687C1A8F5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0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15DB-AC8B-FF40-A011-1B582C5090FE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3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9434-1698-BD45-9A10-D0987B5CF2EA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9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DF9F-F568-024A-A17E-AA4EDC334776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0B74-7597-464E-91A6-FA1B46190260}" type="datetime1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7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4CAD-7D0A-B549-B188-9DE8ACDA48C3}" type="datetime1">
              <a:rPr lang="en-US" smtClean="0"/>
              <a:t>8/9/17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3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7E35-5B20-0D4C-A967-DEA49B31E751}" type="datetime1">
              <a:rPr lang="en-US" smtClean="0"/>
              <a:t>8/9/17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7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8695-3F14-F148-ABC8-80926E0DCCA4}" type="datetime1">
              <a:rPr lang="en-US" smtClean="0"/>
              <a:t>8/9/17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0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E330-EEB0-EC46-86A8-CDBC6F47AA82}" type="datetime1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7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1CF0-9010-4848-B394-72151D298035}" type="datetime1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1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F20C1-D2F5-094C-926F-7C2468164B20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78D14-D352-9B4F-BDCB-8D62E4B62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9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henix.bnl.gov/phenix/project_info/electronics/dcm/DCM_formats/PHENIX_Formats/" TargetMode="Externa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2183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sPHENIX Timing, Trigger &amp; Controls and Raw data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82110"/>
            <a:ext cx="8229600" cy="492933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sPHENIX follows more or less the similar approach we have used in the previous PHENIX experiment</a:t>
            </a:r>
          </a:p>
          <a:p>
            <a:pPr lvl="1"/>
            <a:r>
              <a:rPr lang="en-US" dirty="0" smtClean="0"/>
              <a:t>Uniform Timing, Trigger &amp; Controls </a:t>
            </a:r>
          </a:p>
          <a:p>
            <a:pPr lvl="1"/>
            <a:r>
              <a:rPr lang="en-US" dirty="0" smtClean="0"/>
              <a:t>Uniform raw data format 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Limited information available at,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https://</a:t>
            </a:r>
            <a:r>
              <a:rPr lang="en-US" dirty="0" err="1" smtClean="0"/>
              <a:t>wiki.bnl.gov</a:t>
            </a:r>
            <a:r>
              <a:rPr lang="en-US" dirty="0" smtClean="0"/>
              <a:t>/sPHENIX/</a:t>
            </a:r>
            <a:r>
              <a:rPr lang="en-US" dirty="0" err="1" smtClean="0"/>
              <a:t>index.php</a:t>
            </a:r>
            <a:r>
              <a:rPr lang="en-US" dirty="0" smtClean="0"/>
              <a:t>/Electronics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Timing System</a:t>
            </a:r>
          </a:p>
          <a:p>
            <a:pPr lvl="1"/>
            <a:r>
              <a:rPr lang="en-US" dirty="0" smtClean="0"/>
              <a:t>Distribute RHIC Clock to frontend electronics(FEMS) </a:t>
            </a:r>
          </a:p>
          <a:p>
            <a:pPr lvl="1"/>
            <a:r>
              <a:rPr lang="en-US" dirty="0" smtClean="0"/>
              <a:t>Send accepted Lvl-1 trigger to the FEMs</a:t>
            </a:r>
          </a:p>
          <a:p>
            <a:pPr lvl="1"/>
            <a:r>
              <a:rPr lang="en-US" dirty="0" smtClean="0"/>
              <a:t>Manage multi-event buffers (5-event deep buffer)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One level trigger system - Lvel-1</a:t>
            </a:r>
          </a:p>
          <a:p>
            <a:pPr lvl="1"/>
            <a:r>
              <a:rPr lang="en-US" dirty="0" smtClean="0"/>
              <a:t>trigger latency ~4uS (~37 RHIC Clocks in PHENIX) </a:t>
            </a:r>
          </a:p>
          <a:p>
            <a:pPr lvl="1"/>
            <a:r>
              <a:rPr lang="en-US" dirty="0" smtClean="0"/>
              <a:t>Handle subsystem busy </a:t>
            </a:r>
          </a:p>
          <a:p>
            <a:pPr lvl="1"/>
            <a:r>
              <a:rPr lang="en-US" dirty="0" smtClean="0"/>
              <a:t>Control minimal trigger interval (“dead for 4” in PHENIX)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58FC-34BD-F04A-86CD-F07E726AFA16}" type="datetime1">
              <a:rPr lang="en-US" smtClean="0"/>
              <a:t>8/9/17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7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51"/>
            <a:ext cx="8229600" cy="917429"/>
          </a:xfrm>
        </p:spPr>
        <p:txBody>
          <a:bodyPr/>
          <a:lstStyle/>
          <a:p>
            <a:r>
              <a:rPr lang="en-US" dirty="0" smtClean="0"/>
              <a:t>(s)PHENIX DAQ &amp; GTM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397" y="922480"/>
            <a:ext cx="8229600" cy="101715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PHENIX Timing and Control </a:t>
            </a:r>
            <a:r>
              <a:rPr lang="mr-IN" dirty="0" smtClean="0"/>
              <a:t>–</a:t>
            </a:r>
            <a:r>
              <a:rPr lang="en-US" dirty="0" smtClean="0"/>
              <a:t> Mode bits: 11-bit   </a:t>
            </a:r>
          </a:p>
          <a:p>
            <a:pPr lvl="1"/>
            <a:r>
              <a:rPr lang="en-US" dirty="0" smtClean="0"/>
              <a:t>very similar system to be used for sPHENIX</a:t>
            </a:r>
          </a:p>
          <a:p>
            <a:pPr marL="457200" lvl="1" indent="0">
              <a:buNone/>
            </a:pPr>
            <a:r>
              <a:rPr lang="en-US" sz="1600" dirty="0"/>
              <a:t>http://</a:t>
            </a:r>
            <a:r>
              <a:rPr lang="en-US" sz="1600" dirty="0" err="1"/>
              <a:t>www.phenix.bnl.gov</a:t>
            </a:r>
            <a:r>
              <a:rPr lang="en-US" sz="1600" dirty="0"/>
              <a:t>/</a:t>
            </a:r>
            <a:r>
              <a:rPr lang="en-US" sz="1600" dirty="0" err="1"/>
              <a:t>phenix</a:t>
            </a:r>
            <a:r>
              <a:rPr lang="en-US" sz="1600" dirty="0"/>
              <a:t>/</a:t>
            </a:r>
            <a:r>
              <a:rPr lang="en-US" sz="1600" dirty="0" err="1"/>
              <a:t>project_info</a:t>
            </a:r>
            <a:r>
              <a:rPr lang="en-US" sz="1600" dirty="0"/>
              <a:t>/electronics/</a:t>
            </a:r>
            <a:r>
              <a:rPr lang="en-US" sz="1600" dirty="0" err="1"/>
              <a:t>mode_bits</a:t>
            </a:r>
            <a:r>
              <a:rPr lang="en-US" sz="1600" dirty="0"/>
              <a:t>/mode_v2.html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9C63C-63BF-8A4A-B17E-ED80BDDA45F5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91" y="2255853"/>
            <a:ext cx="4101563" cy="43205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206" y="2349210"/>
            <a:ext cx="3817762" cy="16758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1197" y="4464959"/>
            <a:ext cx="4632803" cy="172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58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33" y="274638"/>
            <a:ext cx="891628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(s)PHENIX Raw Data Format - PRDF</a:t>
            </a:r>
            <a:br>
              <a:rPr lang="en-US" dirty="0" smtClean="0"/>
            </a:br>
            <a:r>
              <a:rPr lang="en-US" sz="1800" dirty="0" smtClean="0">
                <a:hlinkClick r:id="rId2"/>
              </a:rPr>
              <a:t>https://www.phenix.bnl.gov/phenix/project_info/electronics/dcm/DCM_formats/PHENIX_Formats/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33" y="1417638"/>
            <a:ext cx="3718912" cy="493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PRDF (PHENIX Raw Data Format)</a:t>
            </a:r>
          </a:p>
          <a:p>
            <a:r>
              <a:rPr lang="en-US" sz="1600" dirty="0" smtClean="0"/>
              <a:t>Header  words </a:t>
            </a:r>
          </a:p>
          <a:p>
            <a:r>
              <a:rPr lang="en-US" sz="1600" dirty="0" smtClean="0"/>
              <a:t>Data words</a:t>
            </a:r>
          </a:p>
          <a:p>
            <a:r>
              <a:rPr lang="en-US" sz="1600" dirty="0" smtClean="0"/>
              <a:t>Trailer words</a:t>
            </a:r>
          </a:p>
          <a:p>
            <a:pPr lvl="1"/>
            <a:endParaRPr lang="en-US" sz="1000" dirty="0" smtClean="0"/>
          </a:p>
          <a:p>
            <a:pPr marL="0" indent="0">
              <a:buNone/>
            </a:pPr>
            <a:r>
              <a:rPr lang="en-US" sz="1400" dirty="0" err="1" smtClean="0">
                <a:solidFill>
                  <a:srgbClr val="FF0000"/>
                </a:solidFill>
              </a:rPr>
              <a:t>Muon</a:t>
            </a:r>
            <a:r>
              <a:rPr lang="en-US" sz="1400" dirty="0" smtClean="0">
                <a:solidFill>
                  <a:srgbClr val="FF0000"/>
                </a:solidFill>
              </a:rPr>
              <a:t> Tracker System data format</a:t>
            </a:r>
          </a:p>
          <a:p>
            <a:r>
              <a:rPr lang="en-US" sz="1400" dirty="0" smtClean="0"/>
              <a:t>Un-zero suppressed </a:t>
            </a:r>
          </a:p>
          <a:p>
            <a:r>
              <a:rPr lang="en-US" sz="1400" dirty="0" smtClean="0"/>
              <a:t>Zero suppressed </a:t>
            </a:r>
          </a:p>
          <a:p>
            <a:pPr lvl="1"/>
            <a:endParaRPr lang="en-US" sz="1000" dirty="0" smtClean="0"/>
          </a:p>
          <a:p>
            <a:pPr marL="0" indent="0">
              <a:buNone/>
            </a:pPr>
            <a:r>
              <a:rPr lang="en-US" sz="1400" dirty="0" smtClean="0">
                <a:solidFill>
                  <a:srgbClr val="008000"/>
                </a:solidFill>
              </a:rPr>
              <a:t>FVTX data format</a:t>
            </a:r>
          </a:p>
          <a:p>
            <a:pPr lvl="1"/>
            <a:r>
              <a:rPr lang="en-US" sz="1000" dirty="0" smtClean="0"/>
              <a:t>Zero suppressed </a:t>
            </a:r>
          </a:p>
          <a:p>
            <a:pPr marL="57150" indent="0">
              <a:buNone/>
            </a:pPr>
            <a:endParaRPr lang="en-US" sz="1000" dirty="0"/>
          </a:p>
          <a:p>
            <a:pPr marL="57150" indent="0">
              <a:buNone/>
            </a:pPr>
            <a:r>
              <a:rPr lang="en-US" sz="1400" dirty="0" smtClean="0"/>
              <a:t>The length of the package is detector specific:</a:t>
            </a:r>
          </a:p>
          <a:p>
            <a:pPr marL="5715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Header words</a:t>
            </a:r>
          </a:p>
          <a:p>
            <a:pPr marL="5715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- Trailer words</a:t>
            </a:r>
          </a:p>
          <a:p>
            <a:pPr marL="57150" indent="0">
              <a:buNone/>
            </a:pPr>
            <a:endParaRPr lang="en-US" sz="1400" dirty="0" smtClean="0"/>
          </a:p>
          <a:p>
            <a:pPr marL="57150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For MVTX: for a 9-chip stave, raw data could be:</a:t>
            </a:r>
          </a:p>
          <a:p>
            <a:pPr marL="57150" indent="0">
              <a:buNone/>
            </a:pPr>
            <a:r>
              <a:rPr lang="en-US" sz="1400" dirty="0" smtClean="0"/>
              <a:t>Header: RU ID, Event #, Clocks </a:t>
            </a:r>
            <a:r>
              <a:rPr lang="mr-IN" sz="1400" dirty="0" smtClean="0"/>
              <a:t>…</a:t>
            </a:r>
            <a:r>
              <a:rPr lang="en-US" sz="1400" dirty="0" smtClean="0"/>
              <a:t>. </a:t>
            </a:r>
          </a:p>
          <a:p>
            <a:pPr marL="57150" indent="0">
              <a:buNone/>
            </a:pPr>
            <a:r>
              <a:rPr lang="en-US" sz="1400" dirty="0" smtClean="0"/>
              <a:t>Trailer: RU error, Parity </a:t>
            </a:r>
            <a:r>
              <a:rPr lang="mr-IN" sz="1400" dirty="0" smtClean="0"/>
              <a:t>…</a:t>
            </a:r>
            <a:r>
              <a:rPr lang="en-US" sz="1400" dirty="0" smtClean="0"/>
              <a:t>.</a:t>
            </a:r>
            <a:endParaRPr lang="en-US" sz="1400" dirty="0"/>
          </a:p>
          <a:p>
            <a:pPr marL="57150" indent="0">
              <a:buNone/>
            </a:pPr>
            <a:r>
              <a:rPr lang="en-US" sz="1400" dirty="0" smtClean="0"/>
              <a:t>Data: Hit #, Chip ID, Region ID, pixel address </a:t>
            </a:r>
            <a:r>
              <a:rPr lang="mr-IN" sz="1400" dirty="0" smtClean="0"/>
              <a:t>…</a:t>
            </a:r>
            <a:endParaRPr lang="en-US" sz="1400" dirty="0" smtClean="0"/>
          </a:p>
          <a:p>
            <a:pPr marL="57150" indent="0">
              <a:buNone/>
            </a:pPr>
            <a:endParaRPr lang="en-US" sz="1400" dirty="0" smtClean="0"/>
          </a:p>
          <a:p>
            <a:pPr marL="57150" indent="0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01791-625F-4742-B532-6DFC84AB9F71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36101" y="2770629"/>
            <a:ext cx="2059718" cy="3631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1000" dirty="0">
                <a:solidFill>
                  <a:srgbClr val="FF0000"/>
                </a:solidFill>
              </a:rPr>
              <a:t>Packet  25124    24  0 (</a:t>
            </a:r>
            <a:r>
              <a:rPr lang="de-DE" sz="1000" dirty="0" err="1">
                <a:solidFill>
                  <a:srgbClr val="FF0000"/>
                </a:solidFill>
              </a:rPr>
              <a:t>Unformatted</a:t>
            </a:r>
            <a:r>
              <a:rPr lang="de-DE" sz="1000" dirty="0">
                <a:solidFill>
                  <a:srgbClr val="FF0000"/>
                </a:solidFill>
              </a:rPr>
              <a:t>)   </a:t>
            </a:r>
            <a:endParaRPr lang="de-DE" sz="1000" dirty="0" smtClean="0">
              <a:solidFill>
                <a:srgbClr val="FF0000"/>
              </a:solidFill>
            </a:endParaRPr>
          </a:p>
          <a:p>
            <a:r>
              <a:rPr lang="de-DE" sz="1000" dirty="0" smtClean="0">
                <a:solidFill>
                  <a:srgbClr val="FF0000"/>
                </a:solidFill>
              </a:rPr>
              <a:t>425 </a:t>
            </a:r>
            <a:r>
              <a:rPr lang="de-DE" sz="1000" dirty="0">
                <a:solidFill>
                  <a:srgbClr val="FF0000"/>
                </a:solidFill>
              </a:rPr>
              <a:t>(IDFVTX_DCM0)</a:t>
            </a:r>
          </a:p>
          <a:p>
            <a:endParaRPr lang="en-US" sz="1000" dirty="0" smtClean="0"/>
          </a:p>
          <a:p>
            <a:r>
              <a:rPr lang="mr-IN" sz="1000" dirty="0" smtClean="0"/>
              <a:t> </a:t>
            </a:r>
            <a:r>
              <a:rPr lang="mr-IN" sz="1000" dirty="0"/>
              <a:t>Number of hits                   9</a:t>
            </a:r>
          </a:p>
          <a:p>
            <a:r>
              <a:rPr lang="mr-IN" sz="1000" dirty="0"/>
              <a:t> Event number:                    54347</a:t>
            </a:r>
          </a:p>
          <a:p>
            <a:r>
              <a:rPr lang="mr-IN" sz="1000" dirty="0"/>
              <a:t> Det id                           64512</a:t>
            </a:r>
          </a:p>
          <a:p>
            <a:r>
              <a:rPr lang="mr-IN" sz="1000" dirty="0"/>
              <a:t> Error Code                       0</a:t>
            </a:r>
          </a:p>
          <a:p>
            <a:r>
              <a:rPr lang="mr-IN" sz="1000" dirty="0"/>
              <a:t> module address                   27</a:t>
            </a:r>
          </a:p>
          <a:p>
            <a:r>
              <a:rPr lang="mr-IN" sz="1000" dirty="0"/>
              <a:t> Flag word                      0x5555</a:t>
            </a:r>
          </a:p>
          <a:p>
            <a:r>
              <a:rPr lang="de-DE" sz="1000" dirty="0"/>
              <a:t> beam </a:t>
            </a:r>
            <a:r>
              <a:rPr lang="de-DE" sz="1000" dirty="0" err="1"/>
              <a:t>clock</a:t>
            </a:r>
            <a:r>
              <a:rPr lang="de-DE" sz="1000" dirty="0"/>
              <a:t> </a:t>
            </a:r>
            <a:r>
              <a:rPr lang="de-DE" sz="1000" dirty="0" err="1"/>
              <a:t>counter</a:t>
            </a:r>
            <a:r>
              <a:rPr lang="de-DE" sz="1000" dirty="0"/>
              <a:t>               37264</a:t>
            </a:r>
          </a:p>
          <a:p>
            <a:r>
              <a:rPr lang="mr-IN" sz="1000" dirty="0"/>
              <a:t> FEM Error word                   0</a:t>
            </a:r>
          </a:p>
          <a:p>
            <a:r>
              <a:rPr lang="mr-IN" sz="1000" dirty="0"/>
              <a:t> Parity                           b5a0</a:t>
            </a:r>
          </a:p>
          <a:p>
            <a:r>
              <a:rPr lang="mr-IN" sz="1000" dirty="0"/>
              <a:t> Parity Ok                        Yes</a:t>
            </a:r>
          </a:p>
          <a:p>
            <a:r>
              <a:rPr lang="en-US" sz="1000" dirty="0"/>
              <a:t> hit # |  </a:t>
            </a:r>
            <a:r>
              <a:rPr lang="en-US" sz="1000" dirty="0" err="1"/>
              <a:t>FemId</a:t>
            </a:r>
            <a:r>
              <a:rPr lang="en-US" sz="1000" dirty="0"/>
              <a:t>  Chip   Chan    ADC</a:t>
            </a:r>
          </a:p>
          <a:p>
            <a:r>
              <a:rPr lang="de-DE" sz="1000" dirty="0"/>
              <a:t>     0 |    1     52    104      0</a:t>
            </a:r>
          </a:p>
          <a:p>
            <a:r>
              <a:rPr lang="de-DE" sz="1000" dirty="0"/>
              <a:t>     1 |    1     17    120      2</a:t>
            </a:r>
          </a:p>
          <a:p>
            <a:r>
              <a:rPr lang="de-DE" sz="1000" dirty="0"/>
              <a:t>     2 |    1     52    105      7</a:t>
            </a:r>
          </a:p>
          <a:p>
            <a:r>
              <a:rPr lang="de-DE" sz="1000" dirty="0"/>
              <a:t>     3 |    1     52    106      0</a:t>
            </a:r>
          </a:p>
          <a:p>
            <a:r>
              <a:rPr lang="de-DE" sz="1000" dirty="0"/>
              <a:t>     4 |    1     17    121      2</a:t>
            </a:r>
          </a:p>
          <a:p>
            <a:r>
              <a:rPr lang="de-DE" sz="1000" dirty="0"/>
              <a:t>     5 |    1     17    122      1</a:t>
            </a:r>
          </a:p>
          <a:p>
            <a:r>
              <a:rPr lang="de-DE" sz="1000" dirty="0"/>
              <a:t>     6 |    1     17    123      1</a:t>
            </a:r>
          </a:p>
          <a:p>
            <a:r>
              <a:rPr lang="de-DE" sz="1000" dirty="0"/>
              <a:t>     7 |    2     42     54      3</a:t>
            </a:r>
          </a:p>
          <a:p>
            <a:r>
              <a:rPr lang="de-DE" sz="1000" dirty="0"/>
              <a:t>     8 |    2     42     55      4</a:t>
            </a:r>
            <a:endParaRPr lang="en-US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819" y="1787336"/>
            <a:ext cx="3348181" cy="38727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21545" y="2435934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FVTX data format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1348888"/>
            <a:ext cx="272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Muon</a:t>
            </a:r>
            <a:r>
              <a:rPr lang="en-US" dirty="0" smtClean="0">
                <a:solidFill>
                  <a:srgbClr val="FF0000"/>
                </a:solidFill>
              </a:rPr>
              <a:t> Tracker Data Format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5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83"/>
            <a:ext cx="8229600" cy="54509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ALICE RU-CRU Data Format V0, still in flux, 08/9/2017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F939-DC3F-4848-A7E9-704C934B1F0A}" type="datetime1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(s)PHENIX TTC and Data Format</a:t>
            </a:r>
            <a:endParaRPr lang="en-US"/>
          </a:p>
        </p:txBody>
      </p:sp>
      <p:pic>
        <p:nvPicPr>
          <p:cNvPr id="6" name="Picture 5" descr="DataFormat_v0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951585"/>
            <a:ext cx="7875219" cy="590641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3440" y="438772"/>
            <a:ext cx="6622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https://</a:t>
            </a:r>
            <a:r>
              <a:rPr lang="en-US" sz="1200" dirty="0" err="1" smtClean="0"/>
              <a:t>www.phenix.bnl.gov</a:t>
            </a:r>
            <a:r>
              <a:rPr lang="en-US" sz="1200" dirty="0" smtClean="0"/>
              <a:t>/WWW/publish/</a:t>
            </a:r>
            <a:r>
              <a:rPr lang="en-US" sz="1200" dirty="0" err="1" smtClean="0"/>
              <a:t>mxliu</a:t>
            </a:r>
            <a:r>
              <a:rPr lang="en-US" sz="1200" dirty="0" smtClean="0"/>
              <a:t>/sPHENIX/Readout/CRU/CRU_Specification_v0.7.pdf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3449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427</Words>
  <Application>Microsoft Macintosh PowerPoint</Application>
  <PresentationFormat>On-screen Show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sPHENIX Timing, Trigger &amp; Controls and Raw data</vt:lpstr>
      <vt:lpstr>(s)PHENIX DAQ &amp; GTM</vt:lpstr>
      <vt:lpstr>(s)PHENIX Raw Data Format - PRDF https://www.phenix.bnl.gov/phenix/project_info/electronics/dcm/DCM_formats/PHENIX_Formats/  </vt:lpstr>
      <vt:lpstr>ALICE RU-CRU Data Format V0, still in flux, 08/9/2017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sPHENIX Timing, Trigger &amp; Controls</dc:title>
  <dc:creator>Ming Liu</dc:creator>
  <cp:lastModifiedBy>Ming Liu</cp:lastModifiedBy>
  <cp:revision>28</cp:revision>
  <dcterms:created xsi:type="dcterms:W3CDTF">2017-08-09T03:51:18Z</dcterms:created>
  <dcterms:modified xsi:type="dcterms:W3CDTF">2017-08-09T16:36:30Z</dcterms:modified>
</cp:coreProperties>
</file>