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60"/>
    <p:restoredTop sz="94674"/>
  </p:normalViewPr>
  <p:slideViewPr>
    <p:cSldViewPr snapToGrid="0" snapToObjects="1">
      <p:cViewPr varScale="1">
        <p:scale>
          <a:sx n="164" d="100"/>
          <a:sy n="164" d="100"/>
        </p:scale>
        <p:origin x="176" y="1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D03EC-83C9-0847-AAF0-9EA51FC48C79}" type="datetimeFigureOut">
              <a:rPr lang="en-US" smtClean="0"/>
              <a:t>3/12/19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C22A2-3164-CD47-B061-19AA0DDFE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2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eae8d49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4eae8d49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42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BABB-D1F7-7041-B1A5-DBC013671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107E86-8228-6846-A768-6D65CE902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BDE91-5B4D-E341-86E4-EF69C321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760C6-2BC0-B84B-A7E1-86BB8781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F65F0-81A2-464B-AD05-CFE217F6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9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38CE8-3C74-D344-8AD0-4E411105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A8BDF-4944-EC4E-9D90-35A0F27D4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E1E5C-17F6-FD44-9EBF-6747BDCE4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BC937-3D00-4B4E-8D09-F71408918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1179C-DECB-F54B-831F-9E704CCD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1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6497D-F32B-A04D-A207-5F8722B62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4B9189-28E6-0245-A2AC-D784BDD9E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2E88E-C1E2-844C-96AD-6D1173253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D1E29-2272-4947-9620-42383BCC8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8038F-9C06-D342-AB02-733EE7AE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0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L 1">
  <p:cSld name="LANL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985093"/>
            <a:ext cx="12192000" cy="550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9338733" y="6491817"/>
            <a:ext cx="284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8BA1A8D-056B-7A47-9C36-9E3508677336}" type="datetime1">
              <a:rPr lang="en-US" smtClean="0"/>
              <a:t>3/11/19</a:t>
            </a:fld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-1" y="6491817"/>
            <a:ext cx="44140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Telescope TB Plan</a:t>
            </a:r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1"/>
          </p:nvPr>
        </p:nvSpPr>
        <p:spPr>
          <a:xfrm>
            <a:off x="609600" y="1131636"/>
            <a:ext cx="10972800" cy="5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marR="0" lvl="0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0639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71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D417-9CEA-9345-9E23-ECA8064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130E1-6C5F-7F44-B1A3-CC68A2230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77D49-92F4-AD43-86FC-7E082FFD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66C99-4C76-A845-84C4-471DF0539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1C927-5864-DD4F-8CEA-ACA547058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CF59D-BC78-6A4B-9155-07EB74D1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E9A89-CEA2-7446-8923-FC8063A5C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20B2-98F1-5E4F-B1ED-81A4167E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1EA86-F386-1D44-BA01-9520A79E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679B3-AA9E-B84F-A3B3-CC239B55A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5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5D855-89A4-6747-86E1-A0F4F622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61FC3-6DBD-6A46-B4C9-D72CE886C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ED2E0-2FF5-B441-88D0-09B7F3694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13B5C-7B82-5042-84A5-E96BCCFF4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AA935-1855-294D-9D84-4666A8E5B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4A218-A931-574C-93BF-9F7A9555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7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CF6A6-2586-9E46-9730-A7B2D30D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58154-9290-A34D-8BB5-C9600DECA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FF72A-D239-314E-8840-D74E06BD7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2F01F-D63E-C04B-887C-984C5DB4B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D106A-AF66-DC46-9F9F-6FEAF73DE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A0359-344B-5441-A80F-A975FBC8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5AFCF-4606-4A43-BAB6-E5FB27B3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CB83C4-FC11-D440-8EF0-63106B317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1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E3F9-81C5-D649-AA80-53B8F38F9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44C8B2-FFE7-F94C-9EB3-4AD0A2FF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5BF40-4E1B-E345-94EA-919295A2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59BBB-9658-3144-A1F6-0A6A116C3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72533F-3038-1147-B493-D9546527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1A37B-249F-194B-8DFD-E3F99678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51E23-DBD7-354E-880D-0E9961FC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8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E7B4-5D13-1D45-AE65-E497E73A6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5610A-4E11-B747-8756-EA2B1FF7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39359-F8E8-F443-8545-55E1DBC3C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A1734-C045-584F-AC40-EF7C1E2F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7B43E-6297-DF4E-9712-091C1C58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0E22D-DB2D-D446-A9B9-3765A8E2B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72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EEC9-D7A1-694D-8A56-BA808335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B2F053-C50E-8540-ADFD-1F481C7CD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C972F-D5FB-F643-BC1A-04443A86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67BE3-D7E3-CB48-83C0-6942B285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DC0F1-D71D-1741-8029-D1EEA761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2E3D9-488C-1040-9729-D239F882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37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643A50-643C-7446-80DE-58927D6BF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7B1B1-0E90-8D4C-BEB8-61B8319D6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822A2-03FD-DE43-AFF5-0099E4DA9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35387-CD9B-F648-8715-00967020405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1E523-0211-DF49-A042-B02006373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E96B4-40F1-7144-854F-BC63F5C25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7FB05-352E-484F-97CE-BE5033DD9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://wp10ru.web.cern.ch/wp10ru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A98A-49C1-9F4D-A39F-3206E29072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Some Thoughts on MVTX Slow Control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2E9B6-4C4D-5A4F-9ECB-D67E49386F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/>
              <a:t>LANL </a:t>
            </a:r>
          </a:p>
          <a:p>
            <a:r>
              <a:rPr lang="en-US" dirty="0"/>
              <a:t>03/14/2019</a:t>
            </a:r>
          </a:p>
        </p:txBody>
      </p:sp>
    </p:spTree>
    <p:extLst>
      <p:ext uri="{BB962C8B-B14F-4D97-AF65-F5344CB8AC3E}">
        <p14:creationId xmlns:p14="http://schemas.microsoft.com/office/powerpoint/2010/main" val="3955233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B8A62-E8F3-4244-8F54-3CA0C7CAC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2838"/>
          </a:xfrm>
        </p:spPr>
        <p:txBody>
          <a:bodyPr/>
          <a:lstStyle/>
          <a:p>
            <a:r>
              <a:rPr lang="en-US" dirty="0"/>
              <a:t>Sensor Configuration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8CA6C-3D5E-1147-B09B-6B4CDCE13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8" y="1149970"/>
            <a:ext cx="8625122" cy="54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91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0C7AE-C007-C345-94E9-43CE2AE7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30"/>
            <a:ext cx="10515600" cy="1325563"/>
          </a:xfrm>
        </p:spPr>
        <p:txBody>
          <a:bodyPr/>
          <a:lstStyle/>
          <a:p>
            <a:r>
              <a:rPr lang="en-US" dirty="0"/>
              <a:t>What to Monitor at </a:t>
            </a:r>
            <a:r>
              <a:rPr lang="en-US" dirty="0" err="1"/>
              <a:t>Fermilab</a:t>
            </a:r>
            <a:r>
              <a:rPr lang="en-US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36025-869A-474E-96A3-5EE316D43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61" y="1563469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PU: V, I</a:t>
            </a:r>
          </a:p>
          <a:p>
            <a:pPr lvl="1"/>
            <a:r>
              <a:rPr lang="en-US" dirty="0"/>
              <a:t>DVDD, AVDD, Bias</a:t>
            </a:r>
          </a:p>
          <a:p>
            <a:r>
              <a:rPr lang="en-US" dirty="0"/>
              <a:t>Sensor: </a:t>
            </a:r>
          </a:p>
          <a:p>
            <a:pPr lvl="1"/>
            <a:r>
              <a:rPr lang="en-US" dirty="0"/>
              <a:t>Temperature</a:t>
            </a:r>
          </a:p>
          <a:p>
            <a:pPr lvl="1"/>
            <a:r>
              <a:rPr lang="en-US" dirty="0"/>
              <a:t>Current?  </a:t>
            </a:r>
          </a:p>
          <a:p>
            <a:pPr lvl="1"/>
            <a:r>
              <a:rPr lang="en-US" dirty="0"/>
              <a:t>Hot/dead channels</a:t>
            </a:r>
          </a:p>
          <a:p>
            <a:pPr lvl="1"/>
            <a:endParaRPr lang="en-US" dirty="0"/>
          </a:p>
          <a:p>
            <a:r>
              <a:rPr lang="en-US" dirty="0"/>
              <a:t>Jo’s python scripts</a:t>
            </a:r>
          </a:p>
          <a:p>
            <a:pPr lvl="1"/>
            <a:r>
              <a:rPr lang="en-US" dirty="0"/>
              <a:t>ITS WP10 RU Python scripts:</a:t>
            </a:r>
          </a:p>
          <a:p>
            <a:pPr marL="457200" lvl="1" indent="0">
              <a:buNone/>
            </a:pPr>
            <a:r>
              <a:rPr lang="en-US" sz="1800" dirty="0">
                <a:hlinkClick r:id="rId2"/>
              </a:rPr>
              <a:t>http://wp10ru.web.cern.ch/wp10ru/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https://</a:t>
            </a:r>
            <a:r>
              <a:rPr lang="en-US" sz="1800" dirty="0" err="1"/>
              <a:t>gitlab.cern.ch</a:t>
            </a:r>
            <a:r>
              <a:rPr lang="en-US" sz="1800" dirty="0"/>
              <a:t>/alice-its-wp10-firmware/RUv1_Test/blob/master/software/</a:t>
            </a:r>
            <a:r>
              <a:rPr lang="en-US" sz="1800" dirty="0" err="1"/>
              <a:t>py</a:t>
            </a:r>
            <a:r>
              <a:rPr lang="en-US" sz="1800" dirty="0"/>
              <a:t>/</a:t>
            </a:r>
            <a:r>
              <a:rPr lang="en-US" sz="1800" dirty="0" err="1"/>
              <a:t>testbench.py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https://</a:t>
            </a:r>
            <a:r>
              <a:rPr lang="en-US" sz="1800" dirty="0" err="1"/>
              <a:t>gitlab.cern.ch</a:t>
            </a:r>
            <a:r>
              <a:rPr lang="en-US" sz="1800" dirty="0"/>
              <a:t>/alice-its-wp10-firmware/</a:t>
            </a:r>
            <a:r>
              <a:rPr lang="en-US" sz="1800" dirty="0" err="1"/>
              <a:t>TestSystem</a:t>
            </a:r>
            <a:r>
              <a:rPr lang="en-US" sz="1800" dirty="0"/>
              <a:t>/tree/master/software/</a:t>
            </a:r>
            <a:r>
              <a:rPr lang="en-US" sz="1800" dirty="0" err="1"/>
              <a:t>py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3BE1F-4F67-5249-ADB9-55D0A98C6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577" y="1412393"/>
            <a:ext cx="6599562" cy="3302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AFF099-BC9F-2F4B-8A1C-4288B76D1648}"/>
              </a:ext>
            </a:extLst>
          </p:cNvPr>
          <p:cNvSpPr txBox="1"/>
          <p:nvPr/>
        </p:nvSpPr>
        <p:spPr>
          <a:xfrm>
            <a:off x="658678" y="6021092"/>
            <a:ext cx="6811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Also, 2018 MVTX test beam - raw data,  decoder, analysis etc. </a:t>
            </a:r>
          </a:p>
          <a:p>
            <a:r>
              <a:rPr lang="en-US" dirty="0"/>
              <a:t>https://</a:t>
            </a:r>
            <a:r>
              <a:rPr lang="en-US" dirty="0" err="1"/>
              <a:t>wiki.bnl.gov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/Test_beam_in_2018_at_FNAL</a:t>
            </a:r>
          </a:p>
        </p:txBody>
      </p:sp>
    </p:spTree>
    <p:extLst>
      <p:ext uri="{BB962C8B-B14F-4D97-AF65-F5344CB8AC3E}">
        <p14:creationId xmlns:p14="http://schemas.microsoft.com/office/powerpoint/2010/main" val="3911910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BF77-B9F8-E047-9D01-39026AB9D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333954"/>
            <a:ext cx="5864750" cy="1130635"/>
          </a:xfrm>
        </p:spPr>
        <p:txBody>
          <a:bodyPr>
            <a:normAutofit fontScale="90000"/>
          </a:bodyPr>
          <a:lstStyle/>
          <a:p>
            <a:r>
              <a:rPr lang="en-US" dirty="0"/>
              <a:t>Some examples to execute python commands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48606C-DD05-7C44-BF84-309DB65381CA}"/>
              </a:ext>
            </a:extLst>
          </p:cNvPr>
          <p:cNvSpPr txBox="1"/>
          <p:nvPr/>
        </p:nvSpPr>
        <p:spPr>
          <a:xfrm>
            <a:off x="397565" y="1778152"/>
            <a:ext cx="46038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./</a:t>
            </a:r>
            <a:r>
              <a:rPr lang="en-US" dirty="0" err="1"/>
              <a:t>testbench.py</a:t>
            </a:r>
            <a:r>
              <a:rPr lang="en-US" dirty="0"/>
              <a:t> </a:t>
            </a:r>
            <a:r>
              <a:rPr lang="en-US" dirty="0" err="1"/>
              <a:t>rdo</a:t>
            </a:r>
            <a:r>
              <a:rPr lang="en-US" dirty="0"/>
              <a:t> pwr_unit_1 initialized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./</a:t>
            </a:r>
            <a:r>
              <a:rPr lang="en-US" dirty="0" err="1"/>
              <a:t>testbench.py</a:t>
            </a:r>
            <a:r>
              <a:rPr lang="en-US" dirty="0"/>
              <a:t> </a:t>
            </a:r>
            <a:r>
              <a:rPr lang="en-US" dirty="0" err="1"/>
              <a:t>rdo</a:t>
            </a:r>
            <a:r>
              <a:rPr lang="en-US" dirty="0"/>
              <a:t> pwr_unit_1 power-off-all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./</a:t>
            </a:r>
            <a:r>
              <a:rPr lang="en-US" dirty="0" err="1"/>
              <a:t>testbench.py</a:t>
            </a:r>
            <a:r>
              <a:rPr lang="en-US" dirty="0"/>
              <a:t> </a:t>
            </a:r>
            <a:r>
              <a:rPr lang="en-US" dirty="0" err="1"/>
              <a:t>rdo</a:t>
            </a:r>
            <a:r>
              <a:rPr lang="en-US" dirty="0"/>
              <a:t> pwr_unit_1 </a:t>
            </a:r>
            <a:r>
              <a:rPr lang="en-US" dirty="0" err="1"/>
              <a:t>log_values</a:t>
            </a:r>
            <a:r>
              <a:rPr lang="en-US" dirty="0"/>
              <a:t>-IB 0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./</a:t>
            </a:r>
            <a:r>
              <a:rPr lang="en-US" dirty="0" err="1"/>
              <a:t>testbench.py</a:t>
            </a:r>
            <a:r>
              <a:rPr lang="en-US" dirty="0"/>
              <a:t> </a:t>
            </a:r>
            <a:r>
              <a:rPr lang="en-US" dirty="0" err="1"/>
              <a:t>rdo</a:t>
            </a:r>
            <a:r>
              <a:rPr lang="en-US" dirty="0"/>
              <a:t> </a:t>
            </a:r>
            <a:r>
              <a:rPr lang="en-US" dirty="0" err="1"/>
              <a:t>dctl</a:t>
            </a:r>
            <a:r>
              <a:rPr lang="en-US" dirty="0"/>
              <a:t> </a:t>
            </a:r>
            <a:r>
              <a:rPr lang="en-US" dirty="0" err="1"/>
              <a:t>set_clk_mod</a:t>
            </a:r>
            <a:r>
              <a:rPr lang="en-US" dirty="0"/>
              <a:t> 0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./</a:t>
            </a:r>
            <a:r>
              <a:rPr lang="en-US" dirty="0" err="1"/>
              <a:t>testbench.py</a:t>
            </a:r>
            <a:r>
              <a:rPr lang="en-US" dirty="0"/>
              <a:t> </a:t>
            </a:r>
            <a:r>
              <a:rPr lang="en-US" dirty="0" err="1"/>
              <a:t>rdo</a:t>
            </a:r>
            <a:r>
              <a:rPr lang="en-US" dirty="0"/>
              <a:t> pwr_unit_1 setup-power-IB  --bb=0.0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A37082-8030-2048-A509-76C399051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08" y="56113"/>
            <a:ext cx="5248655" cy="6788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90F8BA-FE9C-B24D-B89C-6F0F356424DC}"/>
              </a:ext>
            </a:extLst>
          </p:cNvPr>
          <p:cNvSpPr txBox="1"/>
          <p:nvPr/>
        </p:nvSpPr>
        <p:spPr>
          <a:xfrm>
            <a:off x="945397" y="5742122"/>
            <a:ext cx="3537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 : works for both USB and CRU</a:t>
            </a:r>
          </a:p>
          <a:p>
            <a:r>
              <a:rPr lang="en-US" dirty="0"/>
              <a:t>MVTX: USB only </a:t>
            </a:r>
          </a:p>
        </p:txBody>
      </p:sp>
    </p:spTree>
    <p:extLst>
      <p:ext uri="{BB962C8B-B14F-4D97-AF65-F5344CB8AC3E}">
        <p14:creationId xmlns:p14="http://schemas.microsoft.com/office/powerpoint/2010/main" val="285234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MVTX System overview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2" name="Google Shape;102;p12"/>
          <p:cNvSpPr txBox="1">
            <a:spLocks noGrp="1"/>
          </p:cNvSpPr>
          <p:nvPr>
            <p:ph type="dt" idx="10"/>
          </p:nvPr>
        </p:nvSpPr>
        <p:spPr>
          <a:xfrm>
            <a:off x="9338733" y="6491817"/>
            <a:ext cx="28448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A14BB591-7586-E842-9242-B6CD78D3C66B}" type="datetime1">
              <a:rPr lang="en-US" smtClean="0"/>
              <a:t>3/12/19</a:t>
            </a:fld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ftr" idx="11"/>
          </p:nvPr>
        </p:nvSpPr>
        <p:spPr>
          <a:xfrm>
            <a:off x="-1" y="6491817"/>
            <a:ext cx="44140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/>
              <a:t>MVTX Telescope TB Plan</a:t>
            </a:r>
            <a:endParaRPr/>
          </a:p>
        </p:txBody>
      </p:sp>
      <p:grpSp>
        <p:nvGrpSpPr>
          <p:cNvPr id="105" name="Google Shape;105;p12"/>
          <p:cNvGrpSpPr/>
          <p:nvPr/>
        </p:nvGrpSpPr>
        <p:grpSpPr>
          <a:xfrm>
            <a:off x="398133" y="1559595"/>
            <a:ext cx="11553200" cy="4623605"/>
            <a:chOff x="298600" y="1169696"/>
            <a:chExt cx="8664900" cy="3467704"/>
          </a:xfrm>
        </p:grpSpPr>
        <p:sp>
          <p:nvSpPr>
            <p:cNvPr id="106" name="Google Shape;106;p12"/>
            <p:cNvSpPr/>
            <p:nvPr/>
          </p:nvSpPr>
          <p:spPr>
            <a:xfrm>
              <a:off x="298600" y="1169700"/>
              <a:ext cx="8664900" cy="3467700"/>
            </a:xfrm>
            <a:prstGeom prst="rect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4752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" name="Google Shape;107;p12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678562" y="1716750"/>
              <a:ext cx="1231301" cy="1108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2256" y="2301473"/>
              <a:ext cx="1757302" cy="350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56209" y="2967725"/>
              <a:ext cx="1275465" cy="105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2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920" y="2127988"/>
              <a:ext cx="2580339" cy="6973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12"/>
            <p:cNvSpPr txBox="1"/>
            <p:nvPr/>
          </p:nvSpPr>
          <p:spPr>
            <a:xfrm>
              <a:off x="4297560" y="4021775"/>
              <a:ext cx="1142700" cy="3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Power Board</a:t>
              </a:r>
              <a:endParaRPr dirty="0"/>
            </a:p>
          </p:txBody>
        </p:sp>
        <p:sp>
          <p:nvSpPr>
            <p:cNvPr id="112" name="Google Shape;112;p12"/>
            <p:cNvSpPr txBox="1"/>
            <p:nvPr/>
          </p:nvSpPr>
          <p:spPr>
            <a:xfrm>
              <a:off x="2942250" y="1859425"/>
              <a:ext cx="1787400" cy="48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Data (9x1.2Gbps), Clock, Control/Trigger</a:t>
              </a:r>
              <a:endParaRPr dirty="0"/>
            </a:p>
          </p:txBody>
        </p:sp>
        <p:sp>
          <p:nvSpPr>
            <p:cNvPr id="113" name="Google Shape;113;p12"/>
            <p:cNvSpPr/>
            <p:nvPr/>
          </p:nvSpPr>
          <p:spPr>
            <a:xfrm flipH="1">
              <a:off x="2664350" y="3396775"/>
              <a:ext cx="1633200" cy="2391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4459C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Regulated power</a:t>
              </a:r>
              <a:endParaRPr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2"/>
            <p:cNvSpPr txBox="1"/>
            <p:nvPr/>
          </p:nvSpPr>
          <p:spPr>
            <a:xfrm>
              <a:off x="4575500" y="1169696"/>
              <a:ext cx="1604400" cy="54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Readout Unit</a:t>
              </a:r>
              <a:endParaRPr sz="2400" b="1"/>
            </a:p>
            <a:p>
              <a:pPr algn="ctr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Front End</a:t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2"/>
            <p:cNvSpPr txBox="1"/>
            <p:nvPr/>
          </p:nvSpPr>
          <p:spPr>
            <a:xfrm>
              <a:off x="7621825" y="1169698"/>
              <a:ext cx="1107900" cy="58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FELIX</a:t>
              </a:r>
              <a:endParaRPr sz="2400" b="1"/>
            </a:p>
            <a:p>
              <a:pPr algn="ctr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Back End</a:t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5858625" y="2095825"/>
              <a:ext cx="1385100" cy="350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Data (</a:t>
              </a:r>
              <a:r>
                <a:rPr lang="en-US" sz="1600">
                  <a:latin typeface="Calibri"/>
                  <a:ea typeface="Calibri"/>
                  <a:cs typeface="Calibri"/>
                  <a:sym typeface="Calibri"/>
                </a:rPr>
                <a:t>3x3.2 Gbps</a:t>
              </a:r>
              <a:r>
                <a:rPr lang="en-US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600"/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5858721" y="1745450"/>
              <a:ext cx="1385100" cy="3504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2960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 sz="1600"/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5858721" y="2341025"/>
              <a:ext cx="1370100" cy="350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>
                  <a:latin typeface="Calibri"/>
                  <a:ea typeface="Calibri"/>
                  <a:cs typeface="Calibri"/>
                  <a:sym typeface="Calibri"/>
                </a:rPr>
                <a:t>Trigger</a:t>
              </a:r>
              <a:endParaRPr sz="1600"/>
            </a:p>
          </p:txBody>
        </p:sp>
        <p:sp>
          <p:nvSpPr>
            <p:cNvPr id="119" name="Google Shape;119;p12"/>
            <p:cNvSpPr txBox="1"/>
            <p:nvPr/>
          </p:nvSpPr>
          <p:spPr>
            <a:xfrm>
              <a:off x="298600" y="3143825"/>
              <a:ext cx="9435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latin typeface="Calibri"/>
                  <a:ea typeface="Calibri"/>
                  <a:cs typeface="Calibri"/>
                  <a:sym typeface="Calibri"/>
                </a:rPr>
                <a:t>ALPIDE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Sensors</a:t>
              </a:r>
              <a:endParaRPr sz="2400" b="1"/>
            </a:p>
          </p:txBody>
        </p:sp>
        <p:cxnSp>
          <p:nvCxnSpPr>
            <p:cNvPr id="120" name="Google Shape;120;p12"/>
            <p:cNvCxnSpPr>
              <a:stCxn id="119" idx="0"/>
            </p:cNvCxnSpPr>
            <p:nvPr/>
          </p:nvCxnSpPr>
          <p:spPr>
            <a:xfrm rot="10800000">
              <a:off x="571450" y="2547425"/>
              <a:ext cx="198900" cy="5964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21" name="Google Shape;121;p12"/>
            <p:cNvCxnSpPr>
              <a:stCxn id="119" idx="0"/>
            </p:cNvCxnSpPr>
            <p:nvPr/>
          </p:nvCxnSpPr>
          <p:spPr>
            <a:xfrm rot="10800000" flipH="1">
              <a:off x="770350" y="2547425"/>
              <a:ext cx="16500" cy="5964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22" name="Google Shape;122;p12"/>
            <p:cNvCxnSpPr/>
            <p:nvPr/>
          </p:nvCxnSpPr>
          <p:spPr>
            <a:xfrm>
              <a:off x="1104750" y="3518230"/>
              <a:ext cx="264300" cy="192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23" name="Google Shape;123;p12"/>
            <p:cNvSpPr txBox="1"/>
            <p:nvPr/>
          </p:nvSpPr>
          <p:spPr>
            <a:xfrm>
              <a:off x="1482878" y="2991900"/>
              <a:ext cx="592200" cy="22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FPC</a:t>
              </a:r>
              <a:endParaRPr sz="2400"/>
            </a:p>
          </p:txBody>
        </p:sp>
        <p:sp>
          <p:nvSpPr>
            <p:cNvPr id="124" name="Google Shape;124;p12"/>
            <p:cNvSpPr txBox="1"/>
            <p:nvPr/>
          </p:nvSpPr>
          <p:spPr>
            <a:xfrm>
              <a:off x="1806200" y="3539800"/>
              <a:ext cx="9678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Cold Plate</a:t>
              </a:r>
              <a:endParaRPr sz="2400"/>
            </a:p>
          </p:txBody>
        </p:sp>
        <p:cxnSp>
          <p:nvCxnSpPr>
            <p:cNvPr id="125" name="Google Shape;125;p12"/>
            <p:cNvCxnSpPr>
              <a:endCxn id="126" idx="0"/>
            </p:cNvCxnSpPr>
            <p:nvPr/>
          </p:nvCxnSpPr>
          <p:spPr>
            <a:xfrm>
              <a:off x="5283601" y="2778407"/>
              <a:ext cx="0" cy="240000"/>
            </a:xfrm>
            <a:prstGeom prst="straightConnector1">
              <a:avLst/>
            </a:prstGeom>
            <a:noFill/>
            <a:ln w="9525" cap="flat" cmpd="sng">
              <a:solidFill>
                <a:srgbClr val="C0504D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127" name="Google Shape;127;p12"/>
            <p:cNvSpPr/>
            <p:nvPr/>
          </p:nvSpPr>
          <p:spPr>
            <a:xfrm rot="5400000">
              <a:off x="3703092" y="966906"/>
              <a:ext cx="265800" cy="17874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2"/>
            <p:cNvSpPr txBox="1"/>
            <p:nvPr/>
          </p:nvSpPr>
          <p:spPr>
            <a:xfrm>
              <a:off x="3025652" y="1485100"/>
              <a:ext cx="1346400" cy="22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~8m </a:t>
              </a:r>
              <a:r>
                <a:rPr lang="en-US" sz="2000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twinax</a:t>
              </a:r>
              <a:endParaRPr sz="2000" dirty="0"/>
            </a:p>
          </p:txBody>
        </p:sp>
        <p:sp>
          <p:nvSpPr>
            <p:cNvPr id="129" name="Google Shape;129;p12"/>
            <p:cNvSpPr txBox="1"/>
            <p:nvPr/>
          </p:nvSpPr>
          <p:spPr>
            <a:xfrm>
              <a:off x="6109413" y="1543650"/>
              <a:ext cx="1432500" cy="3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GBT Optical Links</a:t>
              </a:r>
              <a:endParaRPr dirty="0"/>
            </a:p>
          </p:txBody>
        </p:sp>
        <p:sp>
          <p:nvSpPr>
            <p:cNvPr id="130" name="Google Shape;130;p12"/>
            <p:cNvSpPr txBox="1"/>
            <p:nvPr/>
          </p:nvSpPr>
          <p:spPr>
            <a:xfrm>
              <a:off x="478119" y="1811322"/>
              <a:ext cx="2053500" cy="3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9-sensor </a:t>
              </a:r>
              <a:r>
                <a:rPr lang="en-US" sz="2400" b="1">
                  <a:latin typeface="Calibri"/>
                  <a:ea typeface="Calibri"/>
                  <a:cs typeface="Calibri"/>
                  <a:sym typeface="Calibri"/>
                </a:rPr>
                <a:t>s</a:t>
              </a:r>
              <a:r>
                <a:rPr lang="en-US" sz="2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tave</a:t>
              </a:r>
              <a:endParaRPr sz="2400" b="1"/>
            </a:p>
          </p:txBody>
        </p:sp>
        <p:sp>
          <p:nvSpPr>
            <p:cNvPr id="131" name="Google Shape;131;p12"/>
            <p:cNvSpPr/>
            <p:nvPr/>
          </p:nvSpPr>
          <p:spPr>
            <a:xfrm rot="-5400000">
              <a:off x="5694048" y="3345237"/>
              <a:ext cx="1401600" cy="429900"/>
            </a:xfrm>
            <a:prstGeom prst="rect">
              <a:avLst/>
            </a:prstGeom>
            <a:noFill/>
            <a:ln w="19050" cap="flat" cmpd="sng">
              <a:solidFill>
                <a:srgbClr val="C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Power supplies</a:t>
              </a:r>
              <a:endParaRPr sz="2400"/>
            </a:p>
          </p:txBody>
        </p:sp>
        <p:sp>
          <p:nvSpPr>
            <p:cNvPr id="132" name="Google Shape;132;p12"/>
            <p:cNvSpPr/>
            <p:nvPr/>
          </p:nvSpPr>
          <p:spPr>
            <a:xfrm>
              <a:off x="5440275" y="3352625"/>
              <a:ext cx="739500" cy="350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C00000">
                <a:alpha val="498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Power</a:t>
              </a:r>
              <a:endParaRPr dirty="0"/>
            </a:p>
          </p:txBody>
        </p:sp>
        <p:sp>
          <p:nvSpPr>
            <p:cNvPr id="133" name="Google Shape;133;p12"/>
            <p:cNvSpPr/>
            <p:nvPr/>
          </p:nvSpPr>
          <p:spPr>
            <a:xfrm rot="-5400000" flipH="1">
              <a:off x="8094125" y="2948675"/>
              <a:ext cx="1098600" cy="3438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>
                  <a:latin typeface="Calibri"/>
                  <a:ea typeface="Calibri"/>
                  <a:cs typeface="Calibri"/>
                  <a:sym typeface="Calibri"/>
                </a:rPr>
                <a:t>Clock/Trigger</a:t>
              </a:r>
              <a:endParaRPr sz="1600"/>
            </a:p>
          </p:txBody>
        </p:sp>
        <p:cxnSp>
          <p:nvCxnSpPr>
            <p:cNvPr id="134" name="Google Shape;134;p12"/>
            <p:cNvCxnSpPr/>
            <p:nvPr/>
          </p:nvCxnSpPr>
          <p:spPr>
            <a:xfrm>
              <a:off x="3557929" y="1438371"/>
              <a:ext cx="0" cy="309480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35" name="Google Shape;135;p12"/>
            <p:cNvCxnSpPr/>
            <p:nvPr/>
          </p:nvCxnSpPr>
          <p:spPr>
            <a:xfrm>
              <a:off x="6606296" y="1457647"/>
              <a:ext cx="0" cy="307560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136" name="Google Shape;136;p12"/>
            <p:cNvSpPr txBox="1"/>
            <p:nvPr/>
          </p:nvSpPr>
          <p:spPr>
            <a:xfrm>
              <a:off x="1035201" y="4247325"/>
              <a:ext cx="23322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Interaction Region</a:t>
              </a:r>
              <a:endParaRPr sz="2400"/>
            </a:p>
          </p:txBody>
        </p:sp>
        <p:sp>
          <p:nvSpPr>
            <p:cNvPr id="137" name="Google Shape;137;p12"/>
            <p:cNvSpPr txBox="1"/>
            <p:nvPr/>
          </p:nvSpPr>
          <p:spPr>
            <a:xfrm>
              <a:off x="4061851" y="4233700"/>
              <a:ext cx="205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Experimental Hall</a:t>
              </a:r>
              <a:endParaRPr sz="2400"/>
            </a:p>
          </p:txBody>
        </p:sp>
        <p:sp>
          <p:nvSpPr>
            <p:cNvPr id="138" name="Google Shape;138;p12"/>
            <p:cNvSpPr txBox="1"/>
            <p:nvPr/>
          </p:nvSpPr>
          <p:spPr>
            <a:xfrm>
              <a:off x="6753173" y="4247375"/>
              <a:ext cx="20829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Counting House</a:t>
              </a:r>
              <a:endParaRPr sz="2400"/>
            </a:p>
          </p:txBody>
        </p:sp>
        <p:sp>
          <p:nvSpPr>
            <p:cNvPr id="139" name="Google Shape;139;p12"/>
            <p:cNvSpPr/>
            <p:nvPr/>
          </p:nvSpPr>
          <p:spPr>
            <a:xfrm rot="-5400000">
              <a:off x="7418050" y="3511175"/>
              <a:ext cx="1130100" cy="5475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dirty="0">
                  <a:solidFill>
                    <a:srgbClr val="0432FF"/>
                  </a:solidFill>
                  <a:latin typeface="Calibri"/>
                  <a:ea typeface="Calibri"/>
                  <a:cs typeface="Calibri"/>
                  <a:sym typeface="Calibri"/>
                </a:rPr>
                <a:t>DAQ and Slow Control</a:t>
              </a:r>
              <a:endParaRPr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2"/>
            <p:cNvSpPr/>
            <p:nvPr/>
          </p:nvSpPr>
          <p:spPr>
            <a:xfrm rot="-5400000">
              <a:off x="7681475" y="2764300"/>
              <a:ext cx="596400" cy="2529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2960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>
                  <a:latin typeface="Calibri"/>
                  <a:ea typeface="Calibri"/>
                  <a:cs typeface="Calibri"/>
                  <a:sym typeface="Calibri"/>
                </a:rPr>
                <a:t>PCIe</a:t>
              </a:r>
              <a:endParaRPr sz="1600"/>
            </a:p>
          </p:txBody>
        </p:sp>
        <p:sp>
          <p:nvSpPr>
            <p:cNvPr id="141" name="Google Shape;141;p12"/>
            <p:cNvSpPr/>
            <p:nvPr/>
          </p:nvSpPr>
          <p:spPr>
            <a:xfrm rot="-5400000">
              <a:off x="8245925" y="3858825"/>
              <a:ext cx="795000" cy="4290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dirty="0" err="1">
                  <a:latin typeface="Calibri"/>
                  <a:ea typeface="Calibri"/>
                  <a:cs typeface="Calibri"/>
                  <a:sym typeface="Calibri"/>
                </a:rPr>
                <a:t>sPHENIX</a:t>
              </a:r>
              <a:r>
                <a:rPr lang="en-US" dirty="0">
                  <a:latin typeface="Calibri"/>
                  <a:ea typeface="Calibri"/>
                  <a:cs typeface="Calibri"/>
                  <a:sym typeface="Calibri"/>
                </a:rPr>
                <a:t> GTM</a:t>
              </a:r>
              <a:endParaRPr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" name="Google Shape;142;p12"/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3825" y="1775748"/>
              <a:ext cx="1709575" cy="780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2"/>
            <p:cNvPicPr preferRelativeResize="0"/>
            <p:nvPr/>
          </p:nvPicPr>
          <p:blipFill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562" y="3018412"/>
              <a:ext cx="1142701" cy="10786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72375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5341-8B0C-5240-9ACA-AD6FAA50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Slow Control Functionality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D92AB-4AC0-A74C-AB56-C1F684BE1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Upload configuration parameters</a:t>
            </a:r>
          </a:p>
          <a:p>
            <a:pPr lvl="1"/>
            <a:r>
              <a:rPr lang="en-US" dirty="0"/>
              <a:t>MAPS sensor operation </a:t>
            </a:r>
          </a:p>
          <a:p>
            <a:pPr lvl="1"/>
            <a:r>
              <a:rPr lang="en-US" dirty="0"/>
              <a:t>MAPS dead pixel map</a:t>
            </a:r>
          </a:p>
          <a:p>
            <a:pPr lvl="1"/>
            <a:r>
              <a:rPr lang="en-US" dirty="0"/>
              <a:t>PU LV pre-settings, V, I (limit) for DVDD, AVDD, Bias</a:t>
            </a:r>
          </a:p>
          <a:p>
            <a:pPr lvl="1"/>
            <a:r>
              <a:rPr lang="en-US" dirty="0"/>
              <a:t>And more …</a:t>
            </a:r>
          </a:p>
          <a:p>
            <a:r>
              <a:rPr lang="en-US" dirty="0"/>
              <a:t>Readback and monitoring</a:t>
            </a:r>
          </a:p>
          <a:p>
            <a:pPr lvl="1"/>
            <a:r>
              <a:rPr lang="en-US" dirty="0"/>
              <a:t>MAPS sensor temperatures, I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PU output V, I, DVDD and AVDD and Bias</a:t>
            </a:r>
          </a:p>
          <a:p>
            <a:pPr lvl="1"/>
            <a:r>
              <a:rPr lang="en-US" dirty="0"/>
              <a:t>And more …</a:t>
            </a:r>
          </a:p>
          <a:p>
            <a:pPr lvl="1"/>
            <a:endParaRPr lang="en-US" dirty="0"/>
          </a:p>
          <a:p>
            <a:r>
              <a:rPr lang="en-US" dirty="0"/>
              <a:t>Python scripts are available for MVTX (ALICE ITS), through USB-&gt;RU </a:t>
            </a:r>
          </a:p>
          <a:p>
            <a:pPr lvl="1"/>
            <a:r>
              <a:rPr lang="en-US" dirty="0"/>
              <a:t>PC-&gt;USB on RU to control Staves and PU </a:t>
            </a:r>
          </a:p>
          <a:p>
            <a:pPr lvl="1"/>
            <a:r>
              <a:rPr lang="en-US" dirty="0"/>
              <a:t>Jo at UT-Austin has developed the python scripts for ALICE</a:t>
            </a:r>
          </a:p>
          <a:p>
            <a:pPr lvl="2"/>
            <a:r>
              <a:rPr lang="en-US" dirty="0"/>
              <a:t>ALICE: CRU &lt;–&gt; RU; CERN/CRU group has developed the CRU interface to python</a:t>
            </a:r>
          </a:p>
          <a:p>
            <a:pPr lvl="2"/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: FELIX&lt;--&gt;RU; need to develop FELIX interface to python</a:t>
            </a:r>
          </a:p>
          <a:p>
            <a:pPr lvl="1"/>
            <a:r>
              <a:rPr lang="en-US" dirty="0"/>
              <a:t>Implement a few essential ones for </a:t>
            </a:r>
            <a:r>
              <a:rPr lang="en-US" dirty="0" err="1"/>
              <a:t>Fermilab</a:t>
            </a:r>
            <a:r>
              <a:rPr lang="en-US" dirty="0"/>
              <a:t> TB for online monitoring?</a:t>
            </a:r>
          </a:p>
          <a:p>
            <a:pPr lvl="2"/>
            <a:r>
              <a:rPr lang="en-US" dirty="0"/>
              <a:t>PU output, (I,V) for DVDD, AVDD</a:t>
            </a:r>
          </a:p>
          <a:p>
            <a:pPr lvl="2"/>
            <a:r>
              <a:rPr lang="en-US" dirty="0"/>
              <a:t>Sensor temperatures?</a:t>
            </a:r>
          </a:p>
          <a:p>
            <a:pPr lvl="3"/>
            <a:r>
              <a:rPr lang="en-US" dirty="0"/>
              <a:t>We don’t have PT100 sensor installed on the telescope staves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54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DF206-14C6-2A4F-9C79-8A367E32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03" y="0"/>
            <a:ext cx="9970453" cy="685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4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EA2C6-A607-1D47-8C92-D65FB966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MVTX (ALICE ITS) DCS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0B0941-A619-E948-B07A-B1D34679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654" y="1455289"/>
            <a:ext cx="8880754" cy="446634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D5B66C6-8805-4E4C-B2E3-FAF5CAF7C749}"/>
              </a:ext>
            </a:extLst>
          </p:cNvPr>
          <p:cNvSpPr/>
          <p:nvPr/>
        </p:nvSpPr>
        <p:spPr>
          <a:xfrm>
            <a:off x="1328216" y="4427621"/>
            <a:ext cx="4311696" cy="965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89537-747B-7E46-9373-5D58CAB8AC83}"/>
              </a:ext>
            </a:extLst>
          </p:cNvPr>
          <p:cNvSpPr txBox="1"/>
          <p:nvPr/>
        </p:nvSpPr>
        <p:spPr>
          <a:xfrm>
            <a:off x="2326104" y="4910289"/>
            <a:ext cx="2461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Jo’s python scripts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80197C-7802-D64F-AA26-919CCD05CE09}"/>
              </a:ext>
            </a:extLst>
          </p:cNvPr>
          <p:cNvSpPr/>
          <p:nvPr/>
        </p:nvSpPr>
        <p:spPr>
          <a:xfrm>
            <a:off x="313077" y="1736026"/>
            <a:ext cx="1416343" cy="2691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FELIX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29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3BD2-4006-8445-A3ED-2EE9A4EF1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928"/>
            <a:ext cx="10515600" cy="875278"/>
          </a:xfrm>
        </p:spPr>
        <p:txBody>
          <a:bodyPr/>
          <a:lstStyle/>
          <a:p>
            <a:r>
              <a:rPr lang="en-US" dirty="0"/>
              <a:t>Each RU reads PU Status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D6252-84AF-E848-B9AE-AA701A5E3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396490"/>
            <a:ext cx="10325100" cy="494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A6CADF-B53E-DE4E-9A3B-8FC1CDDC980F}"/>
              </a:ext>
            </a:extLst>
          </p:cNvPr>
          <p:cNvSpPr txBox="1"/>
          <p:nvPr/>
        </p:nvSpPr>
        <p:spPr>
          <a:xfrm>
            <a:off x="8635117" y="1027158"/>
            <a:ext cx="3097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WP10 Review, 6/23/2017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289CB3-9DA7-CC43-8FD0-F43477883441}"/>
              </a:ext>
            </a:extLst>
          </p:cNvPr>
          <p:cNvSpPr/>
          <p:nvPr/>
        </p:nvSpPr>
        <p:spPr>
          <a:xfrm>
            <a:off x="9112195" y="2520563"/>
            <a:ext cx="1447137" cy="3172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41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E8149-4C8A-9C4E-8DD3-1DFC71BF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Commands for the PU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EDC9C-0011-4E4E-B779-452D0E609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76" y="1834267"/>
            <a:ext cx="10058400" cy="4000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4D4314-1492-B84C-8D67-0315144D43DC}"/>
              </a:ext>
            </a:extLst>
          </p:cNvPr>
          <p:cNvSpPr/>
          <p:nvPr/>
        </p:nvSpPr>
        <p:spPr>
          <a:xfrm>
            <a:off x="8945217" y="2878372"/>
            <a:ext cx="1614115" cy="2321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67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A4CF9-A1A2-9E49-9CF0-82F2B0D9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Sensors Status Parameters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ED92A-829F-A44F-9910-9043F8ED1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7021"/>
            <a:ext cx="9880600" cy="314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317DD7-A6FA-5C47-99EA-2260A24E878B}"/>
              </a:ext>
            </a:extLst>
          </p:cNvPr>
          <p:cNvSpPr/>
          <p:nvPr/>
        </p:nvSpPr>
        <p:spPr>
          <a:xfrm>
            <a:off x="8810045" y="2059388"/>
            <a:ext cx="1614115" cy="946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33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EF2E2-D580-704C-BCA8-9A70B5F0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6"/>
            <a:ext cx="10515600" cy="1325563"/>
          </a:xfrm>
        </p:spPr>
        <p:txBody>
          <a:bodyPr/>
          <a:lstStyle/>
          <a:p>
            <a:r>
              <a:rPr lang="en-US" dirty="0"/>
              <a:t>Sensor Control Commands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47356-30F6-4C40-8109-68A78839C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91" y="1371599"/>
            <a:ext cx="11403686" cy="46592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E35185-6620-8B4C-9193-3D1143774606}"/>
              </a:ext>
            </a:extLst>
          </p:cNvPr>
          <p:cNvSpPr/>
          <p:nvPr/>
        </p:nvSpPr>
        <p:spPr>
          <a:xfrm>
            <a:off x="8945216" y="2619213"/>
            <a:ext cx="2408583" cy="2688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43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3159</TotalTime>
  <Words>479</Words>
  <Application>Microsoft Macintosh PowerPoint</Application>
  <PresentationFormat>Widescreen</PresentationFormat>
  <Paragraphs>88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Some Thoughts on MVTX Slow Control System</vt:lpstr>
      <vt:lpstr>MVTX System overview</vt:lpstr>
      <vt:lpstr>Slow Control Functionality</vt:lpstr>
      <vt:lpstr>PowerPoint Presentation</vt:lpstr>
      <vt:lpstr>MVTX (ALICE ITS) DCS</vt:lpstr>
      <vt:lpstr>Each RU reads PU Status Parameters</vt:lpstr>
      <vt:lpstr>Control Commands for the PU</vt:lpstr>
      <vt:lpstr>Sensors Status Parameters</vt:lpstr>
      <vt:lpstr>Sensor Control Commands</vt:lpstr>
      <vt:lpstr>Sensor Configuration </vt:lpstr>
      <vt:lpstr>What to Monitor at Fermilab?</vt:lpstr>
      <vt:lpstr>Some examples to execute python commands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37</cp:revision>
  <dcterms:created xsi:type="dcterms:W3CDTF">2019-03-12T15:30:56Z</dcterms:created>
  <dcterms:modified xsi:type="dcterms:W3CDTF">2019-03-14T20:10:02Z</dcterms:modified>
</cp:coreProperties>
</file>