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57" r:id="rId5"/>
    <p:sldId id="259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405"/>
  </p:normalViewPr>
  <p:slideViewPr>
    <p:cSldViewPr snapToGrid="0" snapToObjects="1">
      <p:cViewPr varScale="1">
        <p:scale>
          <a:sx n="104" d="100"/>
          <a:sy n="104" d="100"/>
        </p:scale>
        <p:origin x="232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98304-A64A-DB49-9670-4A1B5A3D8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D68E20-6B00-3F46-8468-847558EA47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78A34-7929-1344-869C-6C89FB0D7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3161-509B-B148-9C2A-2EA0E7A4DEA3}" type="datetimeFigureOut">
              <a:rPr lang="en-US" smtClean="0"/>
              <a:t>9/24/21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16137-A710-9742-BC67-DC7E9F9DF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657A3-4B65-2546-850A-5F2C2417A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7C4F-7A75-0B49-A6B6-63C638B7D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20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1298A-7743-0142-BA29-90CA7B527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F88003-9B97-6444-8BBE-049922F8E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98A21-3FAB-8449-B58B-C8FDFDC42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3161-509B-B148-9C2A-2EA0E7A4DEA3}" type="datetimeFigureOut">
              <a:rPr lang="en-US" smtClean="0"/>
              <a:t>9/24/21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3C247-494A-A147-9CD8-A5672769B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1868B-42FC-594E-ACE4-C92B731DA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7C4F-7A75-0B49-A6B6-63C638B7D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4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45DADD-6EAE-9043-9195-7AD553156E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61CB00-406D-8C4C-BC41-63324042A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CA674-CE7E-E847-BA8D-21B7913A6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3161-509B-B148-9C2A-2EA0E7A4DEA3}" type="datetimeFigureOut">
              <a:rPr lang="en-US" smtClean="0"/>
              <a:t>9/24/21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40371-ADC3-B041-AD95-BB8DC3D99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21244-2973-6A46-BCEB-BA214FF15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7C4F-7A75-0B49-A6B6-63C638B7D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9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145F9-1E2B-0144-B501-5E5485839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30383-6098-CF4B-A26C-14AC8D323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F0E45-42D1-C74B-A3E5-DA1CA0E63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3161-509B-B148-9C2A-2EA0E7A4DEA3}" type="datetimeFigureOut">
              <a:rPr lang="en-US" smtClean="0"/>
              <a:t>9/24/21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B1D98-8E45-C046-88CC-AEDDCD3DA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923EB-4CED-6B4D-898E-080A07CCC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7C4F-7A75-0B49-A6B6-63C638B7D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0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6D46F-BA63-BD4B-8434-579017C19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B844F-5362-F849-97DC-F96C12F82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30635-F4BD-E947-B7B2-F3A83F821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3161-509B-B148-9C2A-2EA0E7A4DEA3}" type="datetimeFigureOut">
              <a:rPr lang="en-US" smtClean="0"/>
              <a:t>9/24/21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4FE7B-6413-E04B-A61E-6208E27D9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1CB18-DD08-E543-A762-3D87FFD05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7C4F-7A75-0B49-A6B6-63C638B7D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8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CEE92-E984-A247-B769-332BEF3F4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13364-E5DE-3E47-95EB-7FF9A21C2B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B89F94-DD75-6E46-A49C-A71F760A3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ADA6DB-EB4A-AA47-B361-903666B93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3161-509B-B148-9C2A-2EA0E7A4DEA3}" type="datetimeFigureOut">
              <a:rPr lang="en-US" smtClean="0"/>
              <a:t>9/24/21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91615E-B20C-1040-9959-92FB1FA60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53ACA-3904-9649-9542-79D54AE23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7C4F-7A75-0B49-A6B6-63C638B7D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99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8EA3-21DF-AA48-968E-192B7754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D063A-0EFF-2B45-9F97-C83883F3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B8D91C-F554-7B48-A277-2D81C6D26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C87A80-B2FE-C34B-9251-C57B94D011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8E4929-1270-D948-BC86-E7B8FF47D5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EBD117-F161-1D42-B183-F4DD20654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3161-509B-B148-9C2A-2EA0E7A4DEA3}" type="datetimeFigureOut">
              <a:rPr lang="en-US" smtClean="0"/>
              <a:t>9/24/21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71C4F5-D6B0-C944-9410-3B8A66973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ECDF8-7776-FA4D-BD25-34CAF1EB5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7C4F-7A75-0B49-A6B6-63C638B7D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63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94651-1DAF-EF48-B1C6-2E401FA8E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C6B87E-AD09-224B-ACE1-397E89F3A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3161-509B-B148-9C2A-2EA0E7A4DEA3}" type="datetimeFigureOut">
              <a:rPr lang="en-US" smtClean="0"/>
              <a:t>9/24/21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3C8D14-03CE-DE48-BFFB-EF0CE0EB7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A7D9F-8A39-624D-A9AC-2CCC7AA44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7C4F-7A75-0B49-A6B6-63C638B7D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8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A6B8CA-7246-9F4C-80BA-DF57A8819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3161-509B-B148-9C2A-2EA0E7A4DEA3}" type="datetimeFigureOut">
              <a:rPr lang="en-US" smtClean="0"/>
              <a:t>9/24/21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A34A94-527F-B34B-A307-643805031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73372-384C-A545-B269-CC9B9F63F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7C4F-7A75-0B49-A6B6-63C638B7D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97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C1104-B1FE-4C4E-B76B-AD25420BE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A89DA-F8BA-4442-BB62-C49EEF9C8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3073C0-5B23-4942-AE1A-3EE3DBE52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C9443-BE55-0449-AE76-2971A9A8D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3161-509B-B148-9C2A-2EA0E7A4DEA3}" type="datetimeFigureOut">
              <a:rPr lang="en-US" smtClean="0"/>
              <a:t>9/24/21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023FC0-8665-D345-99F8-1F476240C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21D0B-AA17-C745-8ACA-19EBE07B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7C4F-7A75-0B49-A6B6-63C638B7D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32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B6017-5A0E-904D-9913-06C485AFF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37B42D-9D35-0F41-9ADF-0712462BA3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059527-A6C3-CE4F-B946-5A40B9250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C84DC-15EE-524A-99C5-6B0BD61F3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3161-509B-B148-9C2A-2EA0E7A4DEA3}" type="datetimeFigureOut">
              <a:rPr lang="en-US" smtClean="0"/>
              <a:t>9/24/21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F9E240-42D0-6043-91C0-F55021B3F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53DA2-B154-2E40-81E6-37958C99B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7C4F-7A75-0B49-A6B6-63C638B7D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8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15771A-656B-9249-98A5-CEFB3875A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A70BE-4E4A-EF43-876A-678C797B3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F7089-2C13-BD42-B756-8AB03207A3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83161-509B-B148-9C2A-2EA0E7A4DEA3}" type="datetimeFigureOut">
              <a:rPr lang="en-US" smtClean="0"/>
              <a:t>9/24/21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CE5B3-CD49-C547-BC4D-1FD039991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DDFA0-89F8-1B48-993E-2A5C45F740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67C4F-7A75-0B49-A6B6-63C638B7D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0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9FEAC-F977-EF41-8CE6-FF735D4B43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SamTec</a:t>
            </a:r>
            <a:r>
              <a:rPr lang="en-US" dirty="0"/>
              <a:t> Cable Length Study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035553-E6A9-904F-9311-EA86887E39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Jo, Cameron, Yasser and Ming </a:t>
            </a:r>
          </a:p>
          <a:p>
            <a:r>
              <a:rPr lang="en-US" dirty="0"/>
              <a:t>09/2021 </a:t>
            </a:r>
          </a:p>
        </p:txBody>
      </p:sp>
    </p:spTree>
    <p:extLst>
      <p:ext uri="{BB962C8B-B14F-4D97-AF65-F5344CB8AC3E}">
        <p14:creationId xmlns:p14="http://schemas.microsoft.com/office/powerpoint/2010/main" val="3569170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A92D-B72B-CF4C-822C-A06F5EF41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68" y="0"/>
            <a:ext cx="7088002" cy="1325563"/>
          </a:xfrm>
        </p:spPr>
        <p:txBody>
          <a:bodyPr>
            <a:normAutofit/>
          </a:bodyPr>
          <a:lstStyle/>
          <a:p>
            <a:r>
              <a:rPr lang="en-US" sz="3600" dirty="0"/>
              <a:t>Test with a longer cable combination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5C3070-66F3-C748-91C8-83DEDA00A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6726732" y="988898"/>
            <a:ext cx="6097791" cy="457334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680FB4-4886-494A-9075-8F31159271D7}"/>
              </a:ext>
            </a:extLst>
          </p:cNvPr>
          <p:cNvSpPr txBox="1"/>
          <p:nvPr/>
        </p:nvSpPr>
        <p:spPr>
          <a:xfrm>
            <a:off x="264268" y="1374019"/>
            <a:ext cx="53970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Long double-cable from LANL: 2.6 + 8.8 = 11.4m</a:t>
            </a:r>
          </a:p>
          <a:p>
            <a:pPr marL="285750" indent="-285750">
              <a:buFontTx/>
              <a:buChar char="-"/>
            </a:pPr>
            <a:r>
              <a:rPr lang="en-US" dirty="0"/>
              <a:t>One custom </a:t>
            </a:r>
            <a:r>
              <a:rPr lang="en-US" dirty="0" err="1"/>
              <a:t>samTec</a:t>
            </a:r>
            <a:r>
              <a:rPr lang="en-US" dirty="0"/>
              <a:t> MOSAIC cable from LANL: 1.0m </a:t>
            </a:r>
          </a:p>
          <a:p>
            <a:pPr marL="285750" indent="-285750">
              <a:buFontTx/>
              <a:buChar char="-"/>
            </a:pPr>
            <a:r>
              <a:rPr lang="en-US" dirty="0"/>
              <a:t>MVTX PP1 to </a:t>
            </a:r>
            <a:r>
              <a:rPr lang="en-US"/>
              <a:t>PP3 cable: 1.2m</a:t>
            </a:r>
            <a:endParaRPr lang="en-US" dirty="0"/>
          </a:p>
          <a:p>
            <a:endParaRPr lang="en-US" dirty="0"/>
          </a:p>
          <a:p>
            <a:r>
              <a:rPr lang="en-US" dirty="0"/>
              <a:t>Total length = 11.4 + 1.2 + 1x1 = 13.6 m</a:t>
            </a:r>
          </a:p>
          <a:p>
            <a:r>
              <a:rPr lang="en-US" dirty="0"/>
              <a:t>(BNL proposed length = 12 + 1.6 = 13.6m)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13E48C-1B28-4746-BF73-ECB9B0347382}"/>
              </a:ext>
            </a:extLst>
          </p:cNvPr>
          <p:cNvSpPr/>
          <p:nvPr/>
        </p:nvSpPr>
        <p:spPr>
          <a:xfrm>
            <a:off x="3093395" y="3706238"/>
            <a:ext cx="1609649" cy="1001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Jo’s cable test connector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9CF4F03-6540-AF4B-8003-5BE247E9A61A}"/>
              </a:ext>
            </a:extLst>
          </p:cNvPr>
          <p:cNvSpPr/>
          <p:nvPr/>
        </p:nvSpPr>
        <p:spPr>
          <a:xfrm>
            <a:off x="1001949" y="3889788"/>
            <a:ext cx="2295728" cy="109225"/>
          </a:xfrm>
          <a:custGeom>
            <a:avLst/>
            <a:gdLst>
              <a:gd name="connsiteX0" fmla="*/ 0 w 1439694"/>
              <a:gd name="connsiteY0" fmla="*/ 0 h 78766"/>
              <a:gd name="connsiteX1" fmla="*/ 1439694 w 1439694"/>
              <a:gd name="connsiteY1" fmla="*/ 19455 h 7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39694" h="78766">
                <a:moveTo>
                  <a:pt x="0" y="0"/>
                </a:moveTo>
                <a:cubicBezTo>
                  <a:pt x="495181" y="165058"/>
                  <a:pt x="37858" y="19455"/>
                  <a:pt x="1439694" y="1945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F88CA60-4F89-004F-BE4E-9839DC406705}"/>
              </a:ext>
            </a:extLst>
          </p:cNvPr>
          <p:cNvSpPr/>
          <p:nvPr/>
        </p:nvSpPr>
        <p:spPr>
          <a:xfrm>
            <a:off x="1699035" y="4435813"/>
            <a:ext cx="1579186" cy="865761"/>
          </a:xfrm>
          <a:custGeom>
            <a:avLst/>
            <a:gdLst>
              <a:gd name="connsiteX0" fmla="*/ 1579186 w 1579186"/>
              <a:gd name="connsiteY0" fmla="*/ 48638 h 865761"/>
              <a:gd name="connsiteX1" fmla="*/ 1501365 w 1579186"/>
              <a:gd name="connsiteY1" fmla="*/ 38910 h 865761"/>
              <a:gd name="connsiteX2" fmla="*/ 1442999 w 1579186"/>
              <a:gd name="connsiteY2" fmla="*/ 29183 h 865761"/>
              <a:gd name="connsiteX3" fmla="*/ 1374905 w 1579186"/>
              <a:gd name="connsiteY3" fmla="*/ 19455 h 865761"/>
              <a:gd name="connsiteX4" fmla="*/ 1316539 w 1579186"/>
              <a:gd name="connsiteY4" fmla="*/ 9727 h 865761"/>
              <a:gd name="connsiteX5" fmla="*/ 1219263 w 1579186"/>
              <a:gd name="connsiteY5" fmla="*/ 0 h 865761"/>
              <a:gd name="connsiteX6" fmla="*/ 655059 w 1579186"/>
              <a:gd name="connsiteY6" fmla="*/ 19455 h 865761"/>
              <a:gd name="connsiteX7" fmla="*/ 586965 w 1579186"/>
              <a:gd name="connsiteY7" fmla="*/ 29183 h 865761"/>
              <a:gd name="connsiteX8" fmla="*/ 509144 w 1579186"/>
              <a:gd name="connsiteY8" fmla="*/ 38910 h 865761"/>
              <a:gd name="connsiteX9" fmla="*/ 470233 w 1579186"/>
              <a:gd name="connsiteY9" fmla="*/ 48638 h 865761"/>
              <a:gd name="connsiteX10" fmla="*/ 392412 w 1579186"/>
              <a:gd name="connsiteY10" fmla="*/ 68093 h 865761"/>
              <a:gd name="connsiteX11" fmla="*/ 120037 w 1579186"/>
              <a:gd name="connsiteY11" fmla="*/ 77821 h 865761"/>
              <a:gd name="connsiteX12" fmla="*/ 13033 w 1579186"/>
              <a:gd name="connsiteY12" fmla="*/ 87549 h 865761"/>
              <a:gd name="connsiteX13" fmla="*/ 22761 w 1579186"/>
              <a:gd name="connsiteY13" fmla="*/ 466927 h 865761"/>
              <a:gd name="connsiteX14" fmla="*/ 51944 w 1579186"/>
              <a:gd name="connsiteY14" fmla="*/ 554476 h 865761"/>
              <a:gd name="connsiteX15" fmla="*/ 81127 w 1579186"/>
              <a:gd name="connsiteY15" fmla="*/ 661481 h 865761"/>
              <a:gd name="connsiteX16" fmla="*/ 100582 w 1579186"/>
              <a:gd name="connsiteY16" fmla="*/ 690664 h 865761"/>
              <a:gd name="connsiteX17" fmla="*/ 129765 w 1579186"/>
              <a:gd name="connsiteY17" fmla="*/ 719847 h 865761"/>
              <a:gd name="connsiteX18" fmla="*/ 207586 w 1579186"/>
              <a:gd name="connsiteY18" fmla="*/ 749030 h 865761"/>
              <a:gd name="connsiteX19" fmla="*/ 314591 w 1579186"/>
              <a:gd name="connsiteY19" fmla="*/ 778213 h 865761"/>
              <a:gd name="connsiteX20" fmla="*/ 411867 w 1579186"/>
              <a:gd name="connsiteY20" fmla="*/ 807396 h 865761"/>
              <a:gd name="connsiteX21" fmla="*/ 567510 w 1579186"/>
              <a:gd name="connsiteY21" fmla="*/ 836578 h 865761"/>
              <a:gd name="connsiteX22" fmla="*/ 606420 w 1579186"/>
              <a:gd name="connsiteY22" fmla="*/ 846306 h 865761"/>
              <a:gd name="connsiteX23" fmla="*/ 888522 w 1579186"/>
              <a:gd name="connsiteY23" fmla="*/ 865761 h 865761"/>
              <a:gd name="connsiteX24" fmla="*/ 1199808 w 1579186"/>
              <a:gd name="connsiteY24" fmla="*/ 846306 h 865761"/>
              <a:gd name="connsiteX25" fmla="*/ 1238718 w 1579186"/>
              <a:gd name="connsiteY25" fmla="*/ 836578 h 865761"/>
              <a:gd name="connsiteX26" fmla="*/ 1297084 w 1579186"/>
              <a:gd name="connsiteY26" fmla="*/ 817123 h 865761"/>
              <a:gd name="connsiteX27" fmla="*/ 1316539 w 1579186"/>
              <a:gd name="connsiteY27" fmla="*/ 836578 h 86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79186" h="865761">
                <a:moveTo>
                  <a:pt x="1579186" y="48638"/>
                </a:moveTo>
                <a:lnTo>
                  <a:pt x="1501365" y="38910"/>
                </a:lnTo>
                <a:cubicBezTo>
                  <a:pt x="1481840" y="36121"/>
                  <a:pt x="1462493" y="32182"/>
                  <a:pt x="1442999" y="29183"/>
                </a:cubicBezTo>
                <a:cubicBezTo>
                  <a:pt x="1420337" y="25697"/>
                  <a:pt x="1397567" y="22942"/>
                  <a:pt x="1374905" y="19455"/>
                </a:cubicBezTo>
                <a:cubicBezTo>
                  <a:pt x="1355411" y="16456"/>
                  <a:pt x="1336110" y="12173"/>
                  <a:pt x="1316539" y="9727"/>
                </a:cubicBezTo>
                <a:cubicBezTo>
                  <a:pt x="1284204" y="5685"/>
                  <a:pt x="1251688" y="3242"/>
                  <a:pt x="1219263" y="0"/>
                </a:cubicBezTo>
                <a:lnTo>
                  <a:pt x="655059" y="19455"/>
                </a:lnTo>
                <a:cubicBezTo>
                  <a:pt x="632181" y="20980"/>
                  <a:pt x="609692" y="26153"/>
                  <a:pt x="586965" y="29183"/>
                </a:cubicBezTo>
                <a:lnTo>
                  <a:pt x="509144" y="38910"/>
                </a:lnTo>
                <a:cubicBezTo>
                  <a:pt x="496174" y="42153"/>
                  <a:pt x="483088" y="44965"/>
                  <a:pt x="470233" y="48638"/>
                </a:cubicBezTo>
                <a:cubicBezTo>
                  <a:pt x="438411" y="57730"/>
                  <a:pt x="430069" y="65811"/>
                  <a:pt x="392412" y="68093"/>
                </a:cubicBezTo>
                <a:cubicBezTo>
                  <a:pt x="301729" y="73589"/>
                  <a:pt x="210829" y="74578"/>
                  <a:pt x="120037" y="77821"/>
                </a:cubicBezTo>
                <a:cubicBezTo>
                  <a:pt x="84369" y="81064"/>
                  <a:pt x="21719" y="52803"/>
                  <a:pt x="13033" y="87549"/>
                </a:cubicBezTo>
                <a:cubicBezTo>
                  <a:pt x="-17648" y="210273"/>
                  <a:pt x="14346" y="340706"/>
                  <a:pt x="22761" y="466927"/>
                </a:cubicBezTo>
                <a:cubicBezTo>
                  <a:pt x="24708" y="496128"/>
                  <a:pt x="46106" y="525284"/>
                  <a:pt x="51944" y="554476"/>
                </a:cubicBezTo>
                <a:cubicBezTo>
                  <a:pt x="57165" y="580583"/>
                  <a:pt x="67019" y="640319"/>
                  <a:pt x="81127" y="661481"/>
                </a:cubicBezTo>
                <a:cubicBezTo>
                  <a:pt x="87612" y="671209"/>
                  <a:pt x="93098" y="681683"/>
                  <a:pt x="100582" y="690664"/>
                </a:cubicBezTo>
                <a:cubicBezTo>
                  <a:pt x="109389" y="701232"/>
                  <a:pt x="118570" y="711851"/>
                  <a:pt x="129765" y="719847"/>
                </a:cubicBezTo>
                <a:cubicBezTo>
                  <a:pt x="169674" y="748353"/>
                  <a:pt x="164712" y="732952"/>
                  <a:pt x="207586" y="749030"/>
                </a:cubicBezTo>
                <a:cubicBezTo>
                  <a:pt x="315962" y="789671"/>
                  <a:pt x="154734" y="749148"/>
                  <a:pt x="314591" y="778213"/>
                </a:cubicBezTo>
                <a:cubicBezTo>
                  <a:pt x="371220" y="788509"/>
                  <a:pt x="344157" y="790469"/>
                  <a:pt x="411867" y="807396"/>
                </a:cubicBezTo>
                <a:cubicBezTo>
                  <a:pt x="515050" y="833191"/>
                  <a:pt x="463156" y="823535"/>
                  <a:pt x="567510" y="836578"/>
                </a:cubicBezTo>
                <a:cubicBezTo>
                  <a:pt x="580480" y="839821"/>
                  <a:pt x="593080" y="845417"/>
                  <a:pt x="606420" y="846306"/>
                </a:cubicBezTo>
                <a:cubicBezTo>
                  <a:pt x="897424" y="865707"/>
                  <a:pt x="775916" y="828228"/>
                  <a:pt x="888522" y="865761"/>
                </a:cubicBezTo>
                <a:cubicBezTo>
                  <a:pt x="994063" y="861364"/>
                  <a:pt x="1096401" y="863541"/>
                  <a:pt x="1199808" y="846306"/>
                </a:cubicBezTo>
                <a:cubicBezTo>
                  <a:pt x="1212995" y="844108"/>
                  <a:pt x="1225913" y="840420"/>
                  <a:pt x="1238718" y="836578"/>
                </a:cubicBezTo>
                <a:cubicBezTo>
                  <a:pt x="1258361" y="830685"/>
                  <a:pt x="1282583" y="802622"/>
                  <a:pt x="1297084" y="817123"/>
                </a:cubicBezTo>
                <a:lnTo>
                  <a:pt x="1316539" y="836578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925982-3E78-3D41-82AB-12F4668174E6}"/>
              </a:ext>
            </a:extLst>
          </p:cNvPr>
          <p:cNvSpPr/>
          <p:nvPr/>
        </p:nvSpPr>
        <p:spPr>
          <a:xfrm>
            <a:off x="505838" y="3429000"/>
            <a:ext cx="496111" cy="763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B7EF80E-7E6C-E449-B3F6-4C7C8515F3B4}"/>
              </a:ext>
            </a:extLst>
          </p:cNvPr>
          <p:cNvSpPr/>
          <p:nvPr/>
        </p:nvSpPr>
        <p:spPr>
          <a:xfrm>
            <a:off x="3176721" y="5223753"/>
            <a:ext cx="1745475" cy="77821"/>
          </a:xfrm>
          <a:custGeom>
            <a:avLst/>
            <a:gdLst>
              <a:gd name="connsiteX0" fmla="*/ 1745475 w 1745475"/>
              <a:gd name="connsiteY0" fmla="*/ 0 h 77821"/>
              <a:gd name="connsiteX1" fmla="*/ 1638470 w 1745475"/>
              <a:gd name="connsiteY1" fmla="*/ 38911 h 77821"/>
              <a:gd name="connsiteX2" fmla="*/ 1375824 w 1745475"/>
              <a:gd name="connsiteY2" fmla="*/ 29183 h 77821"/>
              <a:gd name="connsiteX3" fmla="*/ 675432 w 1745475"/>
              <a:gd name="connsiteY3" fmla="*/ 38911 h 77821"/>
              <a:gd name="connsiteX4" fmla="*/ 617066 w 1745475"/>
              <a:gd name="connsiteY4" fmla="*/ 58366 h 77821"/>
              <a:gd name="connsiteX5" fmla="*/ 548973 w 1745475"/>
              <a:gd name="connsiteY5" fmla="*/ 77821 h 77821"/>
              <a:gd name="connsiteX6" fmla="*/ 4224 w 1745475"/>
              <a:gd name="connsiteY6" fmla="*/ 58366 h 77821"/>
              <a:gd name="connsiteX7" fmla="*/ 62590 w 1745475"/>
              <a:gd name="connsiteY7" fmla="*/ 38911 h 77821"/>
              <a:gd name="connsiteX8" fmla="*/ 91773 w 1745475"/>
              <a:gd name="connsiteY8" fmla="*/ 29183 h 77821"/>
              <a:gd name="connsiteX9" fmla="*/ 4224 w 1745475"/>
              <a:gd name="connsiteY9" fmla="*/ 29183 h 7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5475" h="77821">
                <a:moveTo>
                  <a:pt x="1745475" y="0"/>
                </a:moveTo>
                <a:cubicBezTo>
                  <a:pt x="1730091" y="6154"/>
                  <a:pt x="1651985" y="38501"/>
                  <a:pt x="1638470" y="38911"/>
                </a:cubicBezTo>
                <a:lnTo>
                  <a:pt x="1375824" y="29183"/>
                </a:lnTo>
                <a:cubicBezTo>
                  <a:pt x="1142360" y="32426"/>
                  <a:pt x="908746" y="29937"/>
                  <a:pt x="675432" y="38911"/>
                </a:cubicBezTo>
                <a:cubicBezTo>
                  <a:pt x="654939" y="39699"/>
                  <a:pt x="636709" y="52473"/>
                  <a:pt x="617066" y="58366"/>
                </a:cubicBezTo>
                <a:cubicBezTo>
                  <a:pt x="494883" y="95021"/>
                  <a:pt x="647078" y="45122"/>
                  <a:pt x="548973" y="77821"/>
                </a:cubicBezTo>
                <a:cubicBezTo>
                  <a:pt x="367390" y="71336"/>
                  <a:pt x="185344" y="72855"/>
                  <a:pt x="4224" y="58366"/>
                </a:cubicBezTo>
                <a:cubicBezTo>
                  <a:pt x="-16218" y="56731"/>
                  <a:pt x="43135" y="45396"/>
                  <a:pt x="62590" y="38911"/>
                </a:cubicBezTo>
                <a:cubicBezTo>
                  <a:pt x="72318" y="35668"/>
                  <a:pt x="102027" y="29183"/>
                  <a:pt x="91773" y="29183"/>
                </a:cubicBezTo>
                <a:lnTo>
                  <a:pt x="4224" y="29183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32C8A2-74CA-BC41-9BFE-CA48C45E1E46}"/>
              </a:ext>
            </a:extLst>
          </p:cNvPr>
          <p:cNvSpPr/>
          <p:nvPr/>
        </p:nvSpPr>
        <p:spPr>
          <a:xfrm>
            <a:off x="3005847" y="5116749"/>
            <a:ext cx="170874" cy="330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4ED3FC-96BC-5147-9EB2-178E9248EF98}"/>
              </a:ext>
            </a:extLst>
          </p:cNvPr>
          <p:cNvSpPr txBox="1"/>
          <p:nvPr/>
        </p:nvSpPr>
        <p:spPr>
          <a:xfrm>
            <a:off x="3223468" y="5346975"/>
            <a:ext cx="37909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1m SamTec-1, (~ 2m production cable)</a:t>
            </a:r>
          </a:p>
          <a:p>
            <a:r>
              <a:rPr lang="en-US" dirty="0"/>
              <a:t>remove the lock head</a:t>
            </a:r>
          </a:p>
          <a:p>
            <a:r>
              <a:rPr lang="en-US" dirty="0"/>
              <a:t>(PP3 to MOSAIC)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3DF62B-B6D6-2842-9DCA-304473CE0775}"/>
              </a:ext>
            </a:extLst>
          </p:cNvPr>
          <p:cNvSpPr/>
          <p:nvPr/>
        </p:nvSpPr>
        <p:spPr>
          <a:xfrm>
            <a:off x="4922196" y="5116749"/>
            <a:ext cx="1410510" cy="137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A2F242-8625-734C-9A42-04C4627434C8}"/>
              </a:ext>
            </a:extLst>
          </p:cNvPr>
          <p:cNvSpPr txBox="1"/>
          <p:nvPr/>
        </p:nvSpPr>
        <p:spPr>
          <a:xfrm>
            <a:off x="8360536" y="4747417"/>
            <a:ext cx="107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SamTec-1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9FA8F6-78B3-374B-8451-103E15064224}"/>
              </a:ext>
            </a:extLst>
          </p:cNvPr>
          <p:cNvSpPr txBox="1"/>
          <p:nvPr/>
        </p:nvSpPr>
        <p:spPr>
          <a:xfrm>
            <a:off x="1288460" y="2977228"/>
            <a:ext cx="2555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11.4 m double cable, only use one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7A123D-0B72-AF47-9780-F5C450234E0D}"/>
              </a:ext>
            </a:extLst>
          </p:cNvPr>
          <p:cNvSpPr txBox="1"/>
          <p:nvPr/>
        </p:nvSpPr>
        <p:spPr>
          <a:xfrm>
            <a:off x="5522068" y="4630366"/>
            <a:ext cx="67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8DD89C-185E-7A44-84F7-EE840EBABEA6}"/>
              </a:ext>
            </a:extLst>
          </p:cNvPr>
          <p:cNvSpPr txBox="1"/>
          <p:nvPr/>
        </p:nvSpPr>
        <p:spPr>
          <a:xfrm>
            <a:off x="402267" y="4691755"/>
            <a:ext cx="19947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PP1 -&gt; PP3  </a:t>
            </a:r>
          </a:p>
          <a:p>
            <a:r>
              <a:rPr lang="en-US" dirty="0"/>
              <a:t>cable, 1.2m,</a:t>
            </a:r>
          </a:p>
          <a:p>
            <a:r>
              <a:rPr lang="en-US" dirty="0"/>
              <a:t>2 available at ORNL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38ACD10-855A-7D49-B0AD-54B4561C17F9}"/>
              </a:ext>
            </a:extLst>
          </p:cNvPr>
          <p:cNvCxnSpPr>
            <a:cxnSpLocks/>
            <a:endCxn id="16" idx="2"/>
          </p:cNvCxnSpPr>
          <p:nvPr/>
        </p:nvCxnSpPr>
        <p:spPr>
          <a:xfrm flipH="1">
            <a:off x="2566273" y="2324911"/>
            <a:ext cx="5459048" cy="1298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CC6538D-8F95-9142-B64D-97DC390EE749}"/>
              </a:ext>
            </a:extLst>
          </p:cNvPr>
          <p:cNvCxnSpPr>
            <a:cxnSpLocks/>
          </p:cNvCxnSpPr>
          <p:nvPr/>
        </p:nvCxnSpPr>
        <p:spPr>
          <a:xfrm flipH="1">
            <a:off x="4214613" y="4539346"/>
            <a:ext cx="3411872" cy="7038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69CF6F0-FD64-EC44-B795-EC7D66AF8195}"/>
              </a:ext>
            </a:extLst>
          </p:cNvPr>
          <p:cNvSpPr txBox="1"/>
          <p:nvPr/>
        </p:nvSpPr>
        <p:spPr>
          <a:xfrm>
            <a:off x="604905" y="6267495"/>
            <a:ext cx="3145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Two red cables can be swapped</a:t>
            </a:r>
          </a:p>
        </p:txBody>
      </p:sp>
    </p:spTree>
    <p:extLst>
      <p:ext uri="{BB962C8B-B14F-4D97-AF65-F5344CB8AC3E}">
        <p14:creationId xmlns:p14="http://schemas.microsoft.com/office/powerpoint/2010/main" val="2376564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20EA6-EA52-EC48-8188-F26EEEE4E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Test Results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9BEC5-F19A-784B-A51A-7649DCFFE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BER, Eye diagram etc. </a:t>
            </a:r>
          </a:p>
        </p:txBody>
      </p:sp>
    </p:spTree>
    <p:extLst>
      <p:ext uri="{BB962C8B-B14F-4D97-AF65-F5344CB8AC3E}">
        <p14:creationId xmlns:p14="http://schemas.microsoft.com/office/powerpoint/2010/main" val="1914423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D1F65-5B85-BE4C-A4AE-4462C20AA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Test @ORNL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8040FA-EED4-BB48-83F2-81BEAA5E28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7772" y="2506662"/>
            <a:ext cx="9616456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927600-95A8-C84A-BD4F-9BB7CA40AE66}"/>
              </a:ext>
            </a:extLst>
          </p:cNvPr>
          <p:cNvSpPr txBox="1"/>
          <p:nvPr/>
        </p:nvSpPr>
        <p:spPr>
          <a:xfrm>
            <a:off x="4239865" y="217567"/>
            <a:ext cx="711393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 tried out the routines in the testbench, and they actually worked right out of the box.</a:t>
            </a:r>
          </a:p>
          <a:p>
            <a:r>
              <a:rPr lang="en-US" sz="1200" dirty="0"/>
              <a:t> </a:t>
            </a:r>
          </a:p>
          <a:p>
            <a:r>
              <a:rPr lang="en-US" sz="1200" dirty="0"/>
              <a:t>Here is the commands I used to get the plots for chip 0, for example:</a:t>
            </a:r>
          </a:p>
          <a:p>
            <a:r>
              <a:rPr lang="en-US" sz="1200" dirty="0"/>
              <a:t> </a:t>
            </a:r>
          </a:p>
          <a:p>
            <a:r>
              <a:rPr lang="en-US" sz="1200" dirty="0"/>
              <a:t>(power on the stave, then)</a:t>
            </a:r>
          </a:p>
          <a:p>
            <a:r>
              <a:rPr lang="en-US" sz="1200" dirty="0"/>
              <a:t>./</a:t>
            </a:r>
            <a:r>
              <a:rPr lang="en-US" sz="1200" dirty="0" err="1"/>
              <a:t>testbench_ORNL.py</a:t>
            </a:r>
            <a:r>
              <a:rPr lang="en-US" sz="1200" dirty="0"/>
              <a:t> full-eye --</a:t>
            </a:r>
            <a:r>
              <a:rPr lang="en-US" sz="1200" dirty="0" err="1"/>
              <a:t>chipids</a:t>
            </a:r>
            <a:r>
              <a:rPr lang="en-US" sz="1200" dirty="0"/>
              <a:t>=[0,1,2,3,4,6,7,8] --transceivers=[0,1,2,3,4,6,7,8] --</a:t>
            </a:r>
            <a:r>
              <a:rPr lang="en-US" sz="1200" dirty="0" err="1"/>
              <a:t>eyescan</a:t>
            </a:r>
            <a:r>
              <a:rPr lang="en-US" sz="1200" dirty="0"/>
              <a:t>-transceiver=0</a:t>
            </a:r>
          </a:p>
          <a:p>
            <a:r>
              <a:rPr lang="en-US" sz="1200" dirty="0"/>
              <a:t>cd ../../modules/</a:t>
            </a:r>
            <a:r>
              <a:rPr lang="en-US" sz="1200" dirty="0" err="1"/>
              <a:t>board_support_software</a:t>
            </a:r>
            <a:r>
              <a:rPr lang="en-US" sz="1200" dirty="0"/>
              <a:t>/software/</a:t>
            </a:r>
            <a:r>
              <a:rPr lang="en-US" sz="1200" dirty="0" err="1"/>
              <a:t>py</a:t>
            </a:r>
            <a:r>
              <a:rPr lang="en-US" sz="1200" dirty="0"/>
              <a:t>/</a:t>
            </a:r>
          </a:p>
          <a:p>
            <a:r>
              <a:rPr lang="en-US" sz="1200" dirty="0"/>
              <a:t>./</a:t>
            </a:r>
            <a:r>
              <a:rPr lang="en-US" sz="1200" dirty="0" err="1"/>
              <a:t>alpide_eye_plot.py</a:t>
            </a:r>
            <a:r>
              <a:rPr lang="en-US" sz="1200" dirty="0"/>
              <a:t>  -cd /home/</a:t>
            </a:r>
            <a:r>
              <a:rPr lang="en-US" sz="1200" dirty="0" err="1"/>
              <a:t>mvtx</a:t>
            </a:r>
            <a:r>
              <a:rPr lang="en-US" sz="1200" dirty="0"/>
              <a:t>/</a:t>
            </a:r>
            <a:r>
              <a:rPr lang="en-US" sz="1200" dirty="0" err="1"/>
              <a:t>felix-mvtx</a:t>
            </a:r>
            <a:r>
              <a:rPr lang="en-US" sz="1200" dirty="0"/>
              <a:t>/software/</a:t>
            </a:r>
            <a:r>
              <a:rPr lang="en-US" sz="1200" dirty="0" err="1"/>
              <a:t>py</a:t>
            </a:r>
            <a:r>
              <a:rPr lang="en-US" sz="1200" dirty="0"/>
              <a:t>/eyes/ -p</a:t>
            </a:r>
          </a:p>
          <a:p>
            <a:r>
              <a:rPr lang="en-US" sz="1200" dirty="0"/>
              <a:t> </a:t>
            </a:r>
          </a:p>
          <a:p>
            <a:r>
              <a:rPr lang="en-US" sz="1200" dirty="0"/>
              <a:t>Which results in something like this: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41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0F645-B3A6-C741-8B8C-69E304202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71EFC8-007F-FF47-B32C-BE209D8CB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83044"/>
            <a:ext cx="10515600" cy="4236500"/>
          </a:xfrm>
        </p:spPr>
      </p:pic>
    </p:spTree>
    <p:extLst>
      <p:ext uri="{BB962C8B-B14F-4D97-AF65-F5344CB8AC3E}">
        <p14:creationId xmlns:p14="http://schemas.microsoft.com/office/powerpoint/2010/main" val="4094341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639B01-E46A-6846-880D-1444D292267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375400" y="2068513"/>
            <a:ext cx="5816600" cy="435133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7EB60F-B389-0B4A-99B0-10E71857C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53" y="0"/>
            <a:ext cx="58637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65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8811</TotalTime>
  <Words>244</Words>
  <Application>Microsoft Macintosh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SamTec Cable Length Study</vt:lpstr>
      <vt:lpstr>Test with a longer cable combination</vt:lpstr>
      <vt:lpstr>New Test Results …</vt:lpstr>
      <vt:lpstr>Test @ORNL</vt:lpstr>
      <vt:lpstr>BER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SamTec Cable Length Study</dc:title>
  <dc:creator>Ming Liu</dc:creator>
  <cp:lastModifiedBy>Ming Liu</cp:lastModifiedBy>
  <cp:revision>13</cp:revision>
  <dcterms:created xsi:type="dcterms:W3CDTF">2021-09-17T16:18:35Z</dcterms:created>
  <dcterms:modified xsi:type="dcterms:W3CDTF">2021-09-24T22:57:27Z</dcterms:modified>
</cp:coreProperties>
</file>