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30" r:id="rId2"/>
    <p:sldId id="481" r:id="rId3"/>
    <p:sldId id="496" r:id="rId4"/>
    <p:sldId id="495" r:id="rId5"/>
    <p:sldId id="494" r:id="rId6"/>
    <p:sldId id="486" r:id="rId7"/>
    <p:sldId id="484" r:id="rId8"/>
    <p:sldId id="485" r:id="rId9"/>
    <p:sldId id="479" r:id="rId10"/>
    <p:sldId id="482" r:id="rId11"/>
    <p:sldId id="488" r:id="rId12"/>
    <p:sldId id="489" r:id="rId13"/>
    <p:sldId id="491" r:id="rId14"/>
    <p:sldId id="492" r:id="rId15"/>
    <p:sldId id="493" r:id="rId16"/>
    <p:sldId id="480" r:id="rId17"/>
    <p:sldId id="470" r:id="rId18"/>
    <p:sldId id="476" r:id="rId19"/>
    <p:sldId id="471" r:id="rId20"/>
    <p:sldId id="475" r:id="rId21"/>
    <p:sldId id="477" r:id="rId22"/>
    <p:sldId id="478" r:id="rId23"/>
    <p:sldId id="468" r:id="rId24"/>
    <p:sldId id="474" r:id="rId25"/>
    <p:sldId id="472" r:id="rId26"/>
    <p:sldId id="467" r:id="rId27"/>
  </p:sldIdLst>
  <p:sldSz cx="13003213" cy="9756775"/>
  <p:notesSz cx="6858000" cy="9144000"/>
  <p:defaultTextStyle>
    <a:defPPr>
      <a:defRPr lang="nl-NL"/>
    </a:defPPr>
    <a:lvl1pPr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647700" indent="-190500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298575" indent="-384175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947863" indent="-576263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598738" indent="-769938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 autoAdjust="0"/>
    <p:restoredTop sz="93617" autoAdjust="0"/>
  </p:normalViewPr>
  <p:slideViewPr>
    <p:cSldViewPr snapToGrid="0" snapToObjects="1">
      <p:cViewPr>
        <p:scale>
          <a:sx n="75" d="100"/>
          <a:sy n="75" d="100"/>
        </p:scale>
        <p:origin x="-414" y="-72"/>
      </p:cViewPr>
      <p:guideLst>
        <p:guide orient="horz" pos="2754"/>
        <p:guide pos="4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49240">
              <a:defRPr sz="1200">
                <a:latin typeface="Verdan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00061DA9-1623-40AC-97FC-1B1DFB7CEB62}" type="datetime1">
              <a:rPr lang="nl-NL" altLang="nl-NL"/>
              <a:pPr/>
              <a:t>6-12-2016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49240">
              <a:defRPr sz="1200">
                <a:latin typeface="Verdan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CA6E8EB5-25D9-4107-8D15-6A710943778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484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831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98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63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30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0482" y="3030926"/>
            <a:ext cx="9102249" cy="209138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482" y="5528839"/>
            <a:ext cx="9102249" cy="2493398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65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5BC70-8FE0-4ECD-8153-94FD862A699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801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6"/>
          <p:cNvCxnSpPr/>
          <p:nvPr userDrawn="1"/>
        </p:nvCxnSpPr>
        <p:spPr>
          <a:xfrm flipV="1">
            <a:off x="1506538" y="2166938"/>
            <a:ext cx="703262" cy="9525"/>
          </a:xfrm>
          <a:prstGeom prst="line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7200" y="2440802"/>
            <a:ext cx="9102249" cy="2091383"/>
          </a:xfrm>
        </p:spPr>
        <p:txBody>
          <a:bodyPr/>
          <a:lstStyle>
            <a:lvl1pPr algn="l">
              <a:defRPr sz="4500" b="1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3DA6D-067F-43AF-93EE-782159D4AE7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53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1556" y="341844"/>
            <a:ext cx="9829382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4D684-FE82-4B2C-A464-14A413052E1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60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wereldkaar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905000"/>
            <a:ext cx="117951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1556" y="341844"/>
            <a:ext cx="9829382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755D-411B-40F4-90D7-1D9E64CBC90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387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>
            <a:spLocks noChangeArrowheads="1"/>
          </p:cNvSpPr>
          <p:nvPr userDrawn="1"/>
        </p:nvSpPr>
        <p:spPr bwMode="auto">
          <a:xfrm>
            <a:off x="2286000" y="2235200"/>
            <a:ext cx="8558213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49240" eaLnBrk="1" hangingPunct="1">
              <a:defRPr/>
            </a:pPr>
            <a:endParaRPr lang="nl-NL" dirty="0">
              <a:latin typeface="Verdana"/>
            </a:endParaRP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AA37-766D-4560-9723-26239CD3427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936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4E8D-3748-47EA-96A3-0305A102EB2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043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50401" y="352799"/>
            <a:ext cx="10099675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D982-5C32-482D-8CA9-EAFEB9D77E2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717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50401" y="352799"/>
            <a:ext cx="10099675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3290-ABCF-43DC-A534-1BCBEE2128C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7CC6-AED0-4695-803E-FA4602BC0F4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8218" y="2151771"/>
            <a:ext cx="9341364" cy="3841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</a:t>
            </a:r>
            <a:r>
              <a:rPr lang="en-US" dirty="0" err="1" smtClean="0"/>
              <a:t>reredit</a:t>
            </a:r>
            <a:r>
              <a:rPr lang="en-US" dirty="0" smtClean="0"/>
              <a:t>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4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481263" y="0"/>
            <a:ext cx="10099675" cy="7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Koptekst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ctr" defTabSz="649240">
              <a:defRPr sz="18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0144E9-5960-49B0-9BED-A356944FE219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7" name="Picture 6" descr="https://cds.cern.ch/record/1696920/files/4_Color_Logo_CB.png?subformat=icon-18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51" y="0"/>
            <a:ext cx="822962" cy="11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2" r:id="rId6"/>
    <p:sldLayoutId id="2147483809" r:id="rId7"/>
    <p:sldLayoutId id="2147483810" r:id="rId8"/>
    <p:sldLayoutId id="2147483803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6477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2pPr>
      <a:lvl3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3pPr>
      <a:lvl4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4pPr>
      <a:lvl5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5pPr>
      <a:lvl6pPr marL="457166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33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98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65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85775" indent="-485775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4100" indent="-40481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24013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73300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24175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76252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79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07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34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28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55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83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0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38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65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593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19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cies.org/download/webDocumentFile?id=49254" TargetMode="External"/><Relationship Id="rId2" Type="http://schemas.openxmlformats.org/officeDocument/2006/relationships/hyperlink" Target="https://escies.org/download/webDocumentFile?id=636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pp.nasa.gov/workshops/etw2012/talks/Tuesday/T13_Irom_NVM_Radiation.pdf" TargetMode="External"/><Relationship Id="rId5" Type="http://schemas.openxmlformats.org/officeDocument/2006/relationships/hyperlink" Target="http://radecs.ies.univ-montp2.fr/fichiers/abstract_13_Irom_2010-07-06_07_32_45_RADECSLATENEWS1.pdf" TargetMode="External"/><Relationship Id="rId4" Type="http://schemas.openxmlformats.org/officeDocument/2006/relationships/hyperlink" Target="https://escies.org/download/webDocumentFile?id=6307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/>
          <p:cNvSpPr>
            <a:spLocks noGrp="1"/>
          </p:cNvSpPr>
          <p:nvPr>
            <p:ph type="title"/>
          </p:nvPr>
        </p:nvSpPr>
        <p:spPr>
          <a:xfrm>
            <a:off x="741363" y="430040"/>
            <a:ext cx="10099675" cy="913667"/>
          </a:xfrm>
        </p:spPr>
        <p:txBody>
          <a:bodyPr/>
          <a:lstStyle/>
          <a:p>
            <a:r>
              <a:rPr lang="nl-NL" altLang="nl-NL" sz="5400" dirty="0" smtClean="0">
                <a:latin typeface="Verdana" pitchFamily="34" charset="0"/>
                <a:ea typeface="ＭＳ Ｐゴシック" pitchFamily="34" charset="-128"/>
              </a:rPr>
              <a:t>RUv1 status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10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01613" y="1297364"/>
            <a:ext cx="12787313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Do we interface with PU in the first place?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r>
              <a:rPr lang="nl-NL" sz="3600" dirty="0" smtClean="0"/>
              <a:t>If so, is differential I2C and 17*SE oke? </a:t>
            </a:r>
            <a:r>
              <a:rPr lang="nl-NL" sz="3600" dirty="0" smtClean="0">
                <a:solidFill>
                  <a:srgbClr val="92D050"/>
                </a:solidFill>
              </a:rPr>
              <a:t>=&gt; Yes *2</a:t>
            </a:r>
          </a:p>
          <a:p>
            <a:r>
              <a:rPr lang="nl-NL" sz="3600" dirty="0" smtClean="0"/>
              <a:t>Also CAN interface required?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endParaRPr lang="nl-NL" sz="3600" dirty="0"/>
          </a:p>
          <a:p>
            <a:endParaRPr lang="nl-NL" sz="3600" dirty="0" smtClean="0"/>
          </a:p>
          <a:p>
            <a:endParaRPr lang="nl-NL" sz="3600" dirty="0"/>
          </a:p>
          <a:p>
            <a:endParaRPr lang="nl-NL" sz="3600" dirty="0" smtClean="0"/>
          </a:p>
          <a:p>
            <a:r>
              <a:rPr lang="nl-NL" sz="3600" dirty="0" smtClean="0"/>
              <a:t>Unlike presented before TI C2000 not rad tolerant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08776"/>
              </p:ext>
            </p:extLst>
          </p:nvPr>
        </p:nvGraphicFramePr>
        <p:xfrm>
          <a:off x="331272" y="3177667"/>
          <a:ext cx="962553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328"/>
                <a:gridCol w="2540000"/>
                <a:gridCol w="1295400"/>
                <a:gridCol w="1943100"/>
                <a:gridCol w="19177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AT7908E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ASIC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C2000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data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93095"/>
              </p:ext>
            </p:extLst>
          </p:nvPr>
        </p:nvGraphicFramePr>
        <p:xfrm>
          <a:off x="331272" y="5996432"/>
          <a:ext cx="962553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106"/>
                <a:gridCol w="2544222"/>
                <a:gridCol w="1305990"/>
                <a:gridCol w="1925106"/>
                <a:gridCol w="192510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CAN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krad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Intersil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7202xSEH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UT64CAN333x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 crate &amp; coldplate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11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551662"/>
            <a:ext cx="127873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RU crates</a:t>
            </a:r>
          </a:p>
          <a:p>
            <a:r>
              <a:rPr lang="nl-NL" sz="4000" dirty="0" smtClean="0"/>
              <a:t>	Does RU share coldplate? </a:t>
            </a:r>
            <a:r>
              <a:rPr lang="nl-NL" sz="4000" dirty="0" smtClean="0">
                <a:solidFill>
                  <a:srgbClr val="92D050"/>
                </a:solidFill>
              </a:rPr>
              <a:t>=&gt;No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If so with PU</a:t>
            </a:r>
          </a:p>
          <a:p>
            <a:pPr lvl="2"/>
            <a:r>
              <a:rPr lang="nl-NL" sz="4000" dirty="0" smtClean="0"/>
              <a:t>Other RU module</a:t>
            </a:r>
          </a:p>
          <a:p>
            <a:pPr lvl="3"/>
            <a:r>
              <a:rPr lang="nl-NL" sz="4000" dirty="0" smtClean="0"/>
              <a:t>If so, is rotation symmetry required?</a:t>
            </a:r>
          </a:p>
          <a:p>
            <a:pPr lvl="2"/>
            <a:r>
              <a:rPr lang="nl-NL" sz="4000" dirty="0" smtClean="0"/>
              <a:t>combination</a:t>
            </a:r>
            <a:endParaRPr lang="nl-NL" sz="4000" dirty="0"/>
          </a:p>
          <a:p>
            <a:r>
              <a:rPr lang="nl-NL" sz="4000" dirty="0" smtClean="0"/>
              <a:t>	Do </a:t>
            </a:r>
            <a:r>
              <a:rPr lang="nl-NL" sz="4000" dirty="0"/>
              <a:t>we use a backplane </a:t>
            </a:r>
            <a:r>
              <a:rPr lang="nl-NL" sz="4000" dirty="0" smtClean="0"/>
              <a:t>for</a:t>
            </a:r>
          </a:p>
          <a:p>
            <a:pPr lvl="3"/>
            <a:r>
              <a:rPr lang="nl-NL" sz="4000" dirty="0" smtClean="0"/>
              <a:t>Power distribution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3"/>
            <a:r>
              <a:rPr lang="nl-NL" sz="4000" dirty="0" smtClean="0"/>
              <a:t>PU status/control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3"/>
            <a:r>
              <a:rPr lang="nl-NL" sz="4000" dirty="0" smtClean="0"/>
              <a:t>Support for rear transistion modules </a:t>
            </a:r>
            <a:r>
              <a:rPr lang="nl-NL" sz="4000" dirty="0" smtClean="0">
                <a:solidFill>
                  <a:srgbClr val="92D050"/>
                </a:solidFill>
              </a:rPr>
              <a:t>=&gt; No</a:t>
            </a:r>
          </a:p>
        </p:txBody>
      </p:sp>
    </p:spTree>
    <p:extLst>
      <p:ext uri="{BB962C8B-B14F-4D97-AF65-F5344CB8AC3E}">
        <p14:creationId xmlns:p14="http://schemas.microsoft.com/office/powerpoint/2010/main" val="5470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Powering and regulators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12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297662"/>
            <a:ext cx="127873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How are RU powered?</a:t>
            </a:r>
          </a:p>
          <a:p>
            <a:pPr lvl="1"/>
            <a:r>
              <a:rPr lang="nl-NL" sz="4000" dirty="0" smtClean="0"/>
              <a:t>Which voltage (12V)? </a:t>
            </a:r>
            <a:r>
              <a:rPr lang="nl-NL" sz="4000" dirty="0" smtClean="0">
                <a:solidFill>
                  <a:srgbClr val="FFFF00"/>
                </a:solidFill>
              </a:rPr>
              <a:t>=&gt; Likely</a:t>
            </a:r>
          </a:p>
          <a:p>
            <a:pPr lvl="1"/>
            <a:r>
              <a:rPr lang="nl-NL" sz="4000" dirty="0" smtClean="0"/>
              <a:t>Power comes from the back?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1"/>
            <a:r>
              <a:rPr lang="nl-NL" sz="4000" dirty="0" smtClean="0"/>
              <a:t>What connector?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r>
              <a:rPr lang="nl-NL" sz="4000" dirty="0" smtClean="0"/>
              <a:t>Backplane or induvidial cables?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r>
              <a:rPr lang="nl-NL" sz="4000" dirty="0" smtClean="0"/>
              <a:t>How it is grouped/segmented?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endParaRPr lang="nl-NL" sz="4000" dirty="0"/>
          </a:p>
          <a:p>
            <a:r>
              <a:rPr lang="nl-NL" sz="4000" dirty="0" smtClean="0"/>
              <a:t>Do TI DC/DC regulators from </a:t>
            </a:r>
            <a:r>
              <a:rPr lang="nl-NL" sz="4000" dirty="0"/>
              <a:t>RUv0 operate in 0,5T</a:t>
            </a:r>
            <a:r>
              <a:rPr lang="nl-NL" sz="4000" dirty="0" smtClean="0"/>
              <a:t>?</a:t>
            </a:r>
          </a:p>
          <a:p>
            <a:r>
              <a:rPr lang="nl-NL" sz="4000" dirty="0" smtClean="0">
                <a:solidFill>
                  <a:srgbClr val="92D050"/>
                </a:solidFill>
              </a:rPr>
              <a:t>=&gt; Initial tests seems promising!!</a:t>
            </a:r>
            <a:endParaRPr lang="nl-NL" sz="4000" dirty="0">
              <a:solidFill>
                <a:srgbClr val="92D050"/>
              </a:solidFill>
            </a:endParaRPr>
          </a:p>
          <a:p>
            <a:pPr lvl="1"/>
            <a:endParaRPr lang="nl-NL" sz="3600" dirty="0" smtClean="0"/>
          </a:p>
        </p:txBody>
      </p:sp>
    </p:spTree>
    <p:extLst>
      <p:ext uri="{BB962C8B-B14F-4D97-AF65-F5344CB8AC3E}">
        <p14:creationId xmlns:p14="http://schemas.microsoft.com/office/powerpoint/2010/main" val="5470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USB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13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596320"/>
            <a:ext cx="1278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Place FX3 on RUv1 board or on a daughterboard? </a:t>
            </a:r>
            <a:r>
              <a:rPr lang="nl-NL" sz="3600" dirty="0" smtClean="0">
                <a:solidFill>
                  <a:srgbClr val="FFC000"/>
                </a:solidFill>
              </a:rPr>
              <a:t>=&gt; TBD </a:t>
            </a:r>
          </a:p>
        </p:txBody>
      </p:sp>
    </p:spTree>
    <p:extLst>
      <p:ext uri="{BB962C8B-B14F-4D97-AF65-F5344CB8AC3E}">
        <p14:creationId xmlns:p14="http://schemas.microsoft.com/office/powerpoint/2010/main" val="2055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JTAG on front panel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14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297662"/>
            <a:ext cx="1278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Do we want a JTAG connector on the front pannel? </a:t>
            </a:r>
          </a:p>
          <a:p>
            <a:pPr lvl="1"/>
            <a:r>
              <a:rPr lang="nl-NL" sz="3600" dirty="0"/>
              <a:t> </a:t>
            </a:r>
            <a:r>
              <a:rPr lang="nl-NL" sz="3600" dirty="0" smtClean="0"/>
              <a:t>  </a:t>
            </a:r>
            <a:r>
              <a:rPr lang="nl-NL" sz="3600" dirty="0" smtClean="0">
                <a:solidFill>
                  <a:srgbClr val="92D050"/>
                </a:solidFill>
              </a:rPr>
              <a:t>=&gt;if possible, otherwise elso on the board </a:t>
            </a:r>
          </a:p>
        </p:txBody>
      </p:sp>
    </p:spTree>
    <p:extLst>
      <p:ext uri="{BB962C8B-B14F-4D97-AF65-F5344CB8AC3E}">
        <p14:creationId xmlns:p14="http://schemas.microsoft.com/office/powerpoint/2010/main" val="24372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898" y="153896"/>
            <a:ext cx="10099675" cy="504826"/>
          </a:xfrm>
        </p:spPr>
        <p:txBody>
          <a:bodyPr/>
          <a:lstStyle/>
          <a:p>
            <a:r>
              <a:rPr lang="nl-NL" dirty="0" smtClean="0"/>
              <a:t>US(+) power on current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15</a:t>
            </a:fld>
            <a:endParaRPr lang="nl-NL" alt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5" y="3873441"/>
            <a:ext cx="12028917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5740" y="1176219"/>
            <a:ext cx="12787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US: XCKU85/115 have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very high power on current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not in 1156 pin package</a:t>
            </a:r>
          </a:p>
          <a:p>
            <a:pPr lvl="1"/>
            <a:r>
              <a:rPr lang="nl-NL" sz="3600" dirty="0" smtClean="0"/>
              <a:t>UCKU095 relative expensive =&gt; </a:t>
            </a:r>
          </a:p>
          <a:p>
            <a:pPr lvl="1"/>
            <a:r>
              <a:rPr lang="nl-NL" sz="3600" dirty="0" smtClean="0">
                <a:solidFill>
                  <a:srgbClr val="92D050"/>
                </a:solidFill>
              </a:rPr>
              <a:t>Use XCKU60FFVA1156 </a:t>
            </a:r>
            <a:r>
              <a:rPr lang="nl-NL" sz="3600" dirty="0" smtClean="0"/>
              <a:t>(smallest divice with 28 SERDES)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6856352"/>
            <a:ext cx="8691563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5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ProAsic3 options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16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800100" y="1576764"/>
            <a:ext cx="122031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Estimated minimum number of IOs for FLASH device</a:t>
            </a: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3" y="2498725"/>
            <a:ext cx="809244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66611"/>
              </p:ext>
            </p:extLst>
          </p:nvPr>
        </p:nvGraphicFramePr>
        <p:xfrm>
          <a:off x="1208088" y="2507595"/>
          <a:ext cx="337661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912"/>
                <a:gridCol w="19177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price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price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A3P250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A3P400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A3P600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A3P1000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nl-NL" dirty="0" smtClean="0"/>
              <a:t>New developments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17</a:t>
            </a:fld>
            <a:endParaRPr lang="nl-NL" altLang="nl-NL"/>
          </a:p>
        </p:txBody>
      </p:sp>
      <p:sp>
        <p:nvSpPr>
          <p:cNvPr id="6" name="TextBox 5"/>
          <p:cNvSpPr txBox="1"/>
          <p:nvPr/>
        </p:nvSpPr>
        <p:spPr>
          <a:xfrm>
            <a:off x="0" y="1576764"/>
            <a:ext cx="13003213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RU must </a:t>
            </a:r>
            <a:r>
              <a:rPr lang="en-GB" sz="3600" dirty="0" err="1" smtClean="0"/>
              <a:t>accomodate</a:t>
            </a:r>
            <a:r>
              <a:rPr lang="en-GB" sz="3600" dirty="0" smtClean="0"/>
              <a:t> DCS CAN slave to control </a:t>
            </a:r>
            <a:r>
              <a:rPr lang="en-GB" sz="3600" dirty="0" err="1" smtClean="0"/>
              <a:t>PowerBoard</a:t>
            </a:r>
            <a:r>
              <a:rPr lang="en-GB" sz="36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strike="sngStrike" dirty="0"/>
              <a:t>TI </a:t>
            </a:r>
            <a:r>
              <a:rPr lang="en-GB" sz="3200" strike="sngStrike" dirty="0" err="1"/>
              <a:t>controler</a:t>
            </a:r>
            <a:r>
              <a:rPr lang="en-GB" sz="3200" strike="sngStrike" dirty="0"/>
              <a:t> </a:t>
            </a:r>
            <a:endParaRPr lang="en-GB" sz="3200" strike="sngStrik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FPGA </a:t>
            </a:r>
            <a:r>
              <a:rPr lang="en-GB" sz="3200" dirty="0" smtClean="0"/>
              <a:t>CAN </a:t>
            </a:r>
            <a:r>
              <a:rPr lang="en-GB" sz="3200" dirty="0" err="1" smtClean="0"/>
              <a:t>controler</a:t>
            </a:r>
            <a:r>
              <a:rPr lang="en-GB" sz="3200" dirty="0" smtClean="0"/>
              <a:t> with external transceiver </a:t>
            </a:r>
            <a:r>
              <a:rPr lang="en-GB" sz="3200" dirty="0"/>
              <a:t>chip</a:t>
            </a:r>
            <a:endParaRPr lang="en-GB" sz="32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Commercial CAN (fabric) IP available for e.g. PA3.</a:t>
            </a:r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SF2 has integrated CAN pheripheral (SECDED in buffers)</a:t>
            </a:r>
            <a:endParaRPr lang="nl-NL" sz="3200" dirty="0"/>
          </a:p>
          <a:p>
            <a:pPr marL="1104900" lvl="1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r>
              <a:rPr lang="nl-NL" sz="3200" dirty="0" smtClean="0"/>
              <a:t>Preliminary: Latest radiation test indicate PA3 as sensitive as SF2</a:t>
            </a:r>
          </a:p>
          <a:p>
            <a:r>
              <a:rPr lang="nl-NL" sz="3200" dirty="0" smtClean="0"/>
              <a:t>Replacing PA3 with SF2 provides following 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More modern device, better support and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Lower power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True native LVDS support (no external resistors needed)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Integrated CAN pheripheral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31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100386"/>
            <a:ext cx="10099675" cy="504826"/>
          </a:xfrm>
        </p:spPr>
        <p:txBody>
          <a:bodyPr/>
          <a:lstStyle/>
          <a:p>
            <a:r>
              <a:rPr lang="nl-NL" dirty="0" smtClean="0"/>
              <a:t>US(+) IO sufficient?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18</a:t>
            </a:fld>
            <a:endParaRPr lang="nl-NL" alt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7113587"/>
            <a:ext cx="104870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297911"/>
            <a:ext cx="104870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79063"/>
              </p:ext>
            </p:extLst>
          </p:nvPr>
        </p:nvGraphicFramePr>
        <p:xfrm>
          <a:off x="-28575" y="1093155"/>
          <a:ext cx="130317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25"/>
                <a:gridCol w="2801362"/>
                <a:gridCol w="1335088"/>
                <a:gridCol w="1308100"/>
                <a:gridCol w="1344612"/>
                <a:gridCol w="1257300"/>
                <a:gridCol w="42799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sz="2800" dirty="0" smtClean="0"/>
                        <a:t>bank</a:t>
                      </a:r>
                      <a:endParaRPr lang="nl-N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device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Voltage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BLVDS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comment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HP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 Performance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Fast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US/US+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...1,8V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 Range</a:t>
                      </a:r>
                      <a:endParaRPr lang="nl-NL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sz="2800" dirty="0" smtClean="0"/>
                        <a:t>Voltage</a:t>
                      </a:r>
                    </a:p>
                    <a:p>
                      <a:r>
                        <a:rPr lang="nl-NL" sz="2800" dirty="0" smtClean="0"/>
                        <a:t>range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...3,3V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Yes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</a:t>
                      </a:r>
                      <a:r>
                        <a:rPr lang="nl-NL" sz="2800" baseline="0" dirty="0" smtClean="0"/>
                        <a:t> Density</a:t>
                      </a:r>
                      <a:endParaRPr lang="nl-NL" sz="2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US+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...3,3V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 diff</a:t>
                      </a:r>
                      <a:r>
                        <a:rPr lang="nl-NL" sz="2800" baseline="0" dirty="0" smtClean="0"/>
                        <a:t> out, max 250 MHz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3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19</a:t>
            </a:fld>
            <a:endParaRPr lang="nl-NL" alt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IO</a:t>
            </a:r>
            <a:endParaRPr lang="nl-N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52040"/>
              </p:ext>
            </p:extLst>
          </p:nvPr>
        </p:nvGraphicFramePr>
        <p:xfrm>
          <a:off x="0" y="0"/>
          <a:ext cx="13003211" cy="963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700"/>
                <a:gridCol w="863600"/>
                <a:gridCol w="1104900"/>
                <a:gridCol w="1016000"/>
                <a:gridCol w="787400"/>
                <a:gridCol w="1701800"/>
                <a:gridCol w="990600"/>
                <a:gridCol w="736600"/>
                <a:gridCol w="901700"/>
                <a:gridCol w="1765300"/>
                <a:gridCol w="622300"/>
                <a:gridCol w="723900"/>
                <a:gridCol w="887411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Signal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Speed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#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US 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Speed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Mbps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US+ 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Speed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Mbps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e-links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320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Inputs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SLVS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diff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SLVS_400_25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SLVS_400_25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Outputs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30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LVDS_25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alpide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DCLK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Output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No BLVDS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CTRL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Bidir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Data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400/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Input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4*7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2,5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LVDS_25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JTAG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Bank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1,5-</a:t>
                      </a:r>
                      <a:r>
                        <a:rPr lang="nl-NL" sz="2200" dirty="0">
                          <a:effectLst/>
                          <a:highlight>
                            <a:srgbClr val="FFFF00"/>
                          </a:highlight>
                        </a:rPr>
                        <a:t>3,3V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Bank0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</a:t>
                      </a:r>
                      <a:r>
                        <a:rPr lang="nl-NL" sz="2200">
                          <a:effectLst/>
                          <a:highlight>
                            <a:srgbClr val="FFFF00"/>
                          </a:highlight>
                        </a:rPr>
                        <a:t>1,8V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Select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Map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Bank 0 &amp; 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</a:t>
                      </a:r>
                      <a:r>
                        <a:rPr lang="nl-NL" sz="2200">
                          <a:effectLst/>
                          <a:highlight>
                            <a:srgbClr val="FFFF00"/>
                          </a:highlight>
                        </a:rPr>
                        <a:t>3,3V</a:t>
                      </a:r>
                      <a:r>
                        <a:rPr lang="nl-NL" sz="2200">
                          <a:effectLst/>
                        </a:rPr>
                        <a:t>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Bank 0 &amp; 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1,5-</a:t>
                      </a:r>
                      <a:r>
                        <a:rPr lang="nl-NL" sz="2200" dirty="0">
                          <a:effectLst/>
                          <a:highlight>
                            <a:srgbClr val="FFFF00"/>
                          </a:highlight>
                        </a:rPr>
                        <a:t>1,8V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Data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PA3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GPIF II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UART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1,7-3,6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…1,8</a:t>
                      </a:r>
                      <a:endParaRPr lang="nl-NL" sz="2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…3,3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JTAG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I2C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1,2-3,6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1,5/1,8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1,5/1,8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…1,8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GBT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SCA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1,5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baseline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335463"/>
            <a:ext cx="1254601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Main FPGA:</a:t>
            </a:r>
          </a:p>
          <a:p>
            <a:pPr lvl="1"/>
            <a:r>
              <a:rPr lang="nl-NL" sz="3600" dirty="0" smtClean="0"/>
              <a:t>XCKU60FFVA1156 (maintain US+ </a:t>
            </a:r>
            <a:r>
              <a:rPr lang="en-GB" sz="3600" dirty="0" smtClean="0"/>
              <a:t>compatibility)</a:t>
            </a:r>
          </a:p>
          <a:p>
            <a:pPr lvl="1"/>
            <a:r>
              <a:rPr lang="en-GB" sz="3600" dirty="0" smtClean="0"/>
              <a:t>Interfacing </a:t>
            </a:r>
            <a:r>
              <a:rPr lang="en-GB" sz="3600" dirty="0" err="1"/>
              <a:t>Alpides</a:t>
            </a:r>
            <a:r>
              <a:rPr lang="en-GB" sz="3600" dirty="0"/>
              <a:t> &amp; </a:t>
            </a:r>
            <a:r>
              <a:rPr lang="en-GB" sz="3600" dirty="0" err="1" smtClean="0"/>
              <a:t>GBTx</a:t>
            </a:r>
            <a:endParaRPr lang="en-GB" sz="3600" dirty="0" smtClean="0"/>
          </a:p>
          <a:p>
            <a:r>
              <a:rPr lang="nl-NL" sz="3600" dirty="0" smtClean="0"/>
              <a:t>Reliable FPGA</a:t>
            </a:r>
          </a:p>
          <a:p>
            <a:pPr lvl="1"/>
            <a:r>
              <a:rPr lang="nl-NL" sz="3600" dirty="0" smtClean="0"/>
              <a:t>Microsemi PA3 or SF2</a:t>
            </a:r>
          </a:p>
          <a:p>
            <a:pPr lvl="1"/>
            <a:r>
              <a:rPr lang="nl-NL" sz="3600" dirty="0" smtClean="0"/>
              <a:t>Scrubbing Xilinx</a:t>
            </a:r>
          </a:p>
          <a:p>
            <a:pPr marL="1485900" lvl="2" indent="-571500">
              <a:buFont typeface="Symbol" pitchFamily="18" charset="2"/>
              <a:buChar char="Þ"/>
            </a:pPr>
            <a:r>
              <a:rPr lang="nl-NL" sz="3600" dirty="0" smtClean="0"/>
              <a:t>interfaces Flash device</a:t>
            </a:r>
          </a:p>
          <a:p>
            <a:r>
              <a:rPr lang="nl-NL" sz="3600" dirty="0" smtClean="0"/>
              <a:t>Height follows VME standard: 6U high</a:t>
            </a:r>
          </a:p>
          <a:p>
            <a:endParaRPr lang="nl-NL" sz="36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573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111499"/>
            <a:ext cx="10099675" cy="504826"/>
          </a:xfrm>
        </p:spPr>
        <p:txBody>
          <a:bodyPr/>
          <a:lstStyle/>
          <a:p>
            <a:r>
              <a:rPr lang="nl-NL" dirty="0" smtClean="0"/>
              <a:t>US(+) IO for RUv1 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20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-1" y="1355643"/>
            <a:ext cx="1300321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Speed </a:t>
            </a:r>
            <a:r>
              <a:rPr lang="en-US" sz="3200" dirty="0"/>
              <a:t>(Mbps) values are for SDR. Some double when used in DDR</a:t>
            </a: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BLVDS</a:t>
            </a:r>
            <a:r>
              <a:rPr lang="nl-NL" sz="3200" dirty="0"/>
              <a:t>_</a:t>
            </a:r>
            <a:r>
              <a:rPr lang="en-US" sz="3200" dirty="0"/>
              <a:t>25 requires 3 termination </a:t>
            </a:r>
            <a:r>
              <a:rPr lang="en-US" sz="3200" dirty="0" smtClean="0"/>
              <a:t>resistors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HP for High speed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 diff out on HD (=&gt; HR)</a:t>
            </a:r>
            <a:endParaRPr lang="nl-NL" sz="3200" dirty="0"/>
          </a:p>
          <a:p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4085"/>
              </p:ext>
            </p:extLst>
          </p:nvPr>
        </p:nvGraphicFramePr>
        <p:xfrm>
          <a:off x="804012" y="4043299"/>
          <a:ext cx="12199200" cy="5713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425"/>
                <a:gridCol w="1219200"/>
                <a:gridCol w="1225075"/>
                <a:gridCol w="1524900"/>
                <a:gridCol w="1479125"/>
                <a:gridCol w="2108200"/>
                <a:gridCol w="1130300"/>
                <a:gridCol w="1381975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Signal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Speed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#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#pins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HP/HR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e-link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In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e-link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Alpide</a:t>
                      </a:r>
                      <a:r>
                        <a:rPr lang="en-US" sz="2200" dirty="0">
                          <a:effectLst/>
                        </a:rPr>
                        <a:t> data 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400/600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Alpide CLK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Out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 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182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Alpide</a:t>
                      </a:r>
                      <a:r>
                        <a:rPr lang="en-US" sz="2200" dirty="0">
                          <a:effectLst/>
                        </a:rPr>
                        <a:t> CTRL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Bidir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15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Lvcmos=&gt;BLVDS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SelectMap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IO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Bank65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 or 1.8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PA3_data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GPIF/UART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GBT/SCA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LVCMOS15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 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165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Grand Total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347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248398"/>
            <a:ext cx="10099675" cy="504826"/>
          </a:xfrm>
        </p:spPr>
        <p:txBody>
          <a:bodyPr/>
          <a:lstStyle/>
          <a:p>
            <a:r>
              <a:rPr lang="nl-NL" dirty="0" smtClean="0"/>
              <a:t>US(+) IO sufficient? =&gt; oke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21</a:t>
            </a:fld>
            <a:endParaRPr lang="nl-NL" alt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479381"/>
            <a:ext cx="12234863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9139"/>
            <a:ext cx="12168188" cy="43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1" y="1297364"/>
            <a:ext cx="117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least 350 IO with 200 HP IOs </a:t>
            </a:r>
            <a:r>
              <a:rPr lang="en-US" sz="3200" dirty="0" smtClean="0"/>
              <a:t>=&gt; </a:t>
            </a:r>
            <a:r>
              <a:rPr lang="en-US" sz="3200" dirty="0" err="1" smtClean="0"/>
              <a:t>Oke</a:t>
            </a:r>
            <a:r>
              <a:rPr lang="en-US" sz="3200" dirty="0" smtClean="0"/>
              <a:t> US (&gt;KU035) &amp; US+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8880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JTAG configuration </a:t>
            </a:r>
            <a:r>
              <a:rPr lang="en-US" dirty="0" smtClean="0"/>
              <a:t>levels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22</a:t>
            </a:fld>
            <a:endParaRPr lang="nl-NL" altLang="nl-N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08051"/>
              </p:ext>
            </p:extLst>
          </p:nvPr>
        </p:nvGraphicFramePr>
        <p:xfrm>
          <a:off x="2751930" y="3752088"/>
          <a:ext cx="9658351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551"/>
                <a:gridCol w="1752600"/>
                <a:gridCol w="5283200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Master devices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Voltage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Comment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SCA-JTAG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1,2-3,3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Xilinx cable USB II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1,5-5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FlashPro</a:t>
                      </a:r>
                      <a:r>
                        <a:rPr lang="en-US" sz="2400" dirty="0">
                          <a:effectLst/>
                        </a:rPr>
                        <a:t> cable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1,2-3,3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Slave devices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GBTx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1,5-3,3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US+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1,5-1,8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FX3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1,2-3,6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JTAG bank shared with I2C prom. 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Min. EEPROM voltage is 1,7V !!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 FireFlyFMCv3 JTAG bank is 3,3V 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1,4-3,6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500" y="1591428"/>
            <a:ext cx="13003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V</a:t>
            </a:r>
            <a:r>
              <a:rPr lang="en-US" sz="3200" baseline="-25000" dirty="0"/>
              <a:t>JTAG</a:t>
            </a:r>
            <a:r>
              <a:rPr lang="en-US" sz="3200" dirty="0"/>
              <a:t>=1,5V, problem arises with FX3 I2C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V</a:t>
            </a:r>
            <a:r>
              <a:rPr lang="en-US" sz="3200" baseline="-25000" dirty="0"/>
              <a:t>JTAG</a:t>
            </a:r>
            <a:r>
              <a:rPr lang="en-US" sz="3200" dirty="0"/>
              <a:t>=1,8V, </a:t>
            </a:r>
            <a:r>
              <a:rPr lang="en-US" sz="3200" dirty="0" err="1"/>
              <a:t>GBTx</a:t>
            </a:r>
            <a:r>
              <a:rPr lang="en-US" sz="3200" dirty="0"/>
              <a:t> cannot be included in the JTAG chain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Making V</a:t>
            </a:r>
            <a:r>
              <a:rPr lang="en-US" sz="3200" baseline="-25000" dirty="0"/>
              <a:t>JTAG</a:t>
            </a:r>
            <a:r>
              <a:rPr lang="en-US" sz="3200" dirty="0"/>
              <a:t>&gt;1,8V also excludes the US+ connected </a:t>
            </a:r>
            <a:r>
              <a:rPr lang="en-US" sz="3200" dirty="0" smtClean="0"/>
              <a:t>directly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5869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nl-NL" dirty="0" smtClean="0"/>
              <a:t>RU PS rails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23</a:t>
            </a:fld>
            <a:endParaRPr lang="nl-NL" altLang="nl-N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15505"/>
              </p:ext>
            </p:extLst>
          </p:nvPr>
        </p:nvGraphicFramePr>
        <p:xfrm>
          <a:off x="2" y="0"/>
          <a:ext cx="13003210" cy="10190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321"/>
                <a:gridCol w="1163477"/>
                <a:gridCol w="901700"/>
                <a:gridCol w="749300"/>
                <a:gridCol w="774700"/>
                <a:gridCol w="609600"/>
                <a:gridCol w="698500"/>
                <a:gridCol w="495300"/>
                <a:gridCol w="596900"/>
                <a:gridCol w="5713412"/>
              </a:tblGrid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Device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Rail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Min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I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I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comment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GBTx Tx320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VDD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667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1193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GBTx Xx320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1125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1688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 Tx+2*Xx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3046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4569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SCA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VDD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1,65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AVDD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2926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DVDD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Likely on 1,5...</a:t>
                      </a:r>
                      <a:r>
                        <a:rPr lang="nl-NL" sz="1530" dirty="0" smtClean="0">
                          <a:effectLst/>
                        </a:rPr>
                        <a:t>1,8V to support US+ selectmap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VTRx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VTTx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VTTx+2*VTRx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1750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2250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ProAsic3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IGLOO2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static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43901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VCCPLL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1,6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333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404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500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607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 dirty="0" err="1">
                          <a:effectLst/>
                        </a:rPr>
                        <a:t>SelectMap</a:t>
                      </a:r>
                      <a:r>
                        <a:rPr lang="en-US" sz="1530" dirty="0">
                          <a:effectLst/>
                        </a:rPr>
                        <a:t> 100 MHz, 40in+40out @ 1,8V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VJTAG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Vpump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Little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LVDS diff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2,375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2,625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4*out, 2*In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Utrascale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CCCINT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ultrascale+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0,922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0,825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0,95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 dirty="0">
                          <a:effectLst/>
                        </a:rPr>
                        <a:t>0,85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0,979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 dirty="0">
                          <a:effectLst/>
                        </a:rPr>
                        <a:t>0,875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20000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CCO_HR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CCO_HP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CCAUX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1581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CCADC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 dirty="0">
                          <a:effectLst/>
                        </a:rPr>
                        <a:t>Optional, needed when ADC in use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REFP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Use internal Reference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MGTAVCC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0,970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0,873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1,030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0,927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2300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Estimate for 32 SERDES 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MGTAVTT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2400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Estimate for 32 SERDES 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MGTVCCAUX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MGTAVTTRCA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CFG (JTAG/SPI)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ultrascale+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1,8?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SelectMap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Ultrascale+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FX3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(A)V</a:t>
                      </a:r>
                      <a:r>
                        <a:rPr lang="nl-NL" sz="1530" baseline="-25000">
                          <a:effectLst/>
                        </a:rPr>
                        <a:t>DD</a:t>
                      </a:r>
                      <a:r>
                        <a:rPr lang="nl-NL" sz="1530">
                          <a:effectLst/>
                        </a:rPr>
                        <a:t> (core)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DIO/UART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JTAG/I2C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Bus/bat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24LC1025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24FC1025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en-US" dirty="0" smtClean="0"/>
              <a:t>PS rail and currents 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24</a:t>
            </a:fld>
            <a:endParaRPr lang="nl-NL" altLang="nl-NL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6001"/>
              </p:ext>
            </p:extLst>
          </p:nvPr>
        </p:nvGraphicFramePr>
        <p:xfrm>
          <a:off x="152400" y="1297352"/>
          <a:ext cx="9751220" cy="8061960"/>
        </p:xfrm>
        <a:graphic>
          <a:graphicData uri="http://schemas.openxmlformats.org/drawingml/2006/table">
            <a:tbl>
              <a:tblPr firstRow="1" firstCol="1" bandRow="1"/>
              <a:tblGrid>
                <a:gridCol w="1950244"/>
                <a:gridCol w="1950244"/>
                <a:gridCol w="1950244"/>
                <a:gridCol w="1950244"/>
                <a:gridCol w="1950244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PA3_Vpump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FX3_Vbat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SFP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PA3_LVDS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VTT+2*VTRx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CCaux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CCADC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MGTVCCAUX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GB Tx+2*Xx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MGTx32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nl-NL" sz="2300" i="1" u="sng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/0,9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0,95</a:t>
                      </a:r>
                      <a:r>
                        <a:rPr lang="nl-NL" sz="2300" i="1" u="sng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/0,85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4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163" y="83298"/>
            <a:ext cx="10099675" cy="504826"/>
          </a:xfrm>
        </p:spPr>
        <p:txBody>
          <a:bodyPr/>
          <a:lstStyle/>
          <a:p>
            <a:r>
              <a:rPr lang="nl-NL" dirty="0" smtClean="0"/>
              <a:t>Optional Regulators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25</a:t>
            </a:fld>
            <a:endParaRPr lang="nl-NL" altLang="nl-N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19532"/>
              </p:ext>
            </p:extLst>
          </p:nvPr>
        </p:nvGraphicFramePr>
        <p:xfrm>
          <a:off x="-4" y="1291209"/>
          <a:ext cx="13003217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04"/>
                <a:gridCol w="1320798"/>
                <a:gridCol w="901700"/>
                <a:gridCol w="927100"/>
                <a:gridCol w="1028700"/>
                <a:gridCol w="762000"/>
                <a:gridCol w="774700"/>
                <a:gridCol w="698500"/>
                <a:gridCol w="901700"/>
                <a:gridCol w="711200"/>
                <a:gridCol w="1333500"/>
                <a:gridCol w="533400"/>
                <a:gridCol w="1458915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Test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(krad)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Mag.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 (A)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Accuracy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$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Comment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MIC29501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Leo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MIC29710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Obsolete?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TPS5430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Switched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LMZ31503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1% Ref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LMZ31710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2,95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17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1% Ref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FEASTMP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Switched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Cern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40.000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Gaus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0,9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Height =15mm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FEAST2.1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QFN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LHC4913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9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MCP1824ST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Tullio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88" y="6794698"/>
            <a:ext cx="13003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large is magnetic field at RU</a:t>
            </a:r>
            <a:r>
              <a:rPr lang="en-US" sz="3200" dirty="0" smtClean="0"/>
              <a:t>? =&gt; 0,5 Tesla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Is/will LMZ31710 tested for radiation</a:t>
            </a:r>
            <a:r>
              <a:rPr lang="en-US" sz="3200" dirty="0" smtClean="0"/>
              <a:t>? =&gt; not yet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553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563" y="0"/>
            <a:ext cx="10099675" cy="504826"/>
          </a:xfrm>
        </p:spPr>
        <p:txBody>
          <a:bodyPr/>
          <a:lstStyle/>
          <a:p>
            <a:r>
              <a:rPr lang="nl-NL" dirty="0" smtClean="0"/>
              <a:t>RUv1 PS regulators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26</a:t>
            </a:fld>
            <a:endParaRPr lang="nl-NL" altLang="nl-NL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01516"/>
              </p:ext>
            </p:extLst>
          </p:nvPr>
        </p:nvGraphicFramePr>
        <p:xfrm>
          <a:off x="152400" y="928671"/>
          <a:ext cx="11701464" cy="8465058"/>
        </p:xfrm>
        <a:graphic>
          <a:graphicData uri="http://schemas.openxmlformats.org/drawingml/2006/table">
            <a:tbl>
              <a:tblPr firstRow="1" firstCol="1" bandRow="1"/>
              <a:tblGrid>
                <a:gridCol w="1950244"/>
                <a:gridCol w="1950244"/>
                <a:gridCol w="1950244"/>
                <a:gridCol w="1950244"/>
                <a:gridCol w="1950244"/>
                <a:gridCol w="1950244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PA3_Vpump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FX3_Vbat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SFP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PA3_LVDS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VTT+2*VTRx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CCaux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CCADC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MGTVCCAUX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GB Tx+2*Xx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FEASTMP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MGTx32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nl-NL" sz="2300" i="1" u="sng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/0,9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0,95</a:t>
                      </a:r>
                      <a:r>
                        <a:rPr lang="nl-NL" sz="2300" i="1" u="sng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/0,85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LMZ31710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3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897" y="1223128"/>
            <a:ext cx="12787313" cy="1027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Employ electrically isolated transceivers?</a:t>
            </a:r>
          </a:p>
          <a:p>
            <a:r>
              <a:rPr lang="nl-NL" sz="3600" dirty="0" smtClean="0"/>
              <a:t>	If so, employ power distribution (4 lines) or isolated DC/DC </a:t>
            </a:r>
          </a:p>
          <a:p>
            <a:pPr marL="571500" indent="-571500">
              <a:buFont typeface="Symbol"/>
              <a:buChar char="Þ"/>
            </a:pPr>
            <a:r>
              <a:rPr lang="nl-NL" sz="3600" dirty="0" smtClean="0"/>
              <a:t>Connector via front pannel? What connector? DSUB9?</a:t>
            </a:r>
          </a:p>
          <a:p>
            <a:pPr marL="571500" indent="-571500">
              <a:buFont typeface="Symbol"/>
              <a:buChar char="Þ"/>
            </a:pPr>
            <a:r>
              <a:rPr lang="nl-NL" sz="3600" dirty="0" smtClean="0"/>
              <a:t>What Can speed? 1Mbps?</a:t>
            </a:r>
          </a:p>
          <a:p>
            <a:pPr marL="571500" indent="-571500">
              <a:buFont typeface="Symbol"/>
              <a:buChar char="Þ"/>
            </a:pPr>
            <a:endParaRPr lang="nl-NL" sz="36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pPr marL="571500" indent="-571500">
              <a:buFont typeface="Symbol"/>
              <a:buChar char="Þ"/>
            </a:pPr>
            <a:endParaRPr lang="nl-NL" sz="36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pPr marL="571500" indent="-571500">
              <a:buFont typeface="Symbol"/>
              <a:buChar char="Þ"/>
            </a:pPr>
            <a:r>
              <a:rPr lang="nl-NL" sz="3600" dirty="0"/>
              <a:t>+</a:t>
            </a:r>
            <a:endParaRPr lang="nl-NL" sz="3600" dirty="0" smtClean="0"/>
          </a:p>
          <a:p>
            <a:r>
              <a:rPr lang="nl-NL" sz="3600" dirty="0" smtClean="0"/>
              <a:t>All CAN controller need external transceiver 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99045"/>
              </p:ext>
            </p:extLst>
          </p:nvPr>
        </p:nvGraphicFramePr>
        <p:xfrm>
          <a:off x="331271" y="340360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894"/>
                <a:gridCol w="4311934"/>
                <a:gridCol w="1358900"/>
                <a:gridCol w="2019300"/>
                <a:gridCol w="1803401"/>
              </a:tblGrid>
              <a:tr h="321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AT7908E (CPU interface)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300k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</a:t>
                      </a:r>
                      <a:r>
                        <a:rPr lang="nl-NL" sz="2400" dirty="0" smtClean="0">
                          <a:effectLst/>
                        </a:rPr>
                        <a:t>ASIC (only inputs)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TMS570 Hercules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NDA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Microsemi/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 + IP in fabric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62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SF2 + internal 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ECC </a:t>
                      </a: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periperal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29784"/>
              </p:ext>
            </p:extLst>
          </p:nvPr>
        </p:nvGraphicFramePr>
        <p:xfrm>
          <a:off x="331271" y="667933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686"/>
                <a:gridCol w="4317143"/>
                <a:gridCol w="1346200"/>
                <a:gridCol w="2032000"/>
                <a:gridCol w="180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Intersil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ISL72026/7/8SEH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$836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UT64CAN333x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Other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4</a:t>
            </a:fld>
            <a:endParaRPr lang="nl-NL" altLang="nl-NL"/>
          </a:p>
        </p:txBody>
      </p:sp>
      <p:sp>
        <p:nvSpPr>
          <p:cNvPr id="6" name="TextBox 5"/>
          <p:cNvSpPr txBox="1"/>
          <p:nvPr/>
        </p:nvSpPr>
        <p:spPr>
          <a:xfrm>
            <a:off x="457201" y="1335463"/>
            <a:ext cx="1254601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What about the PU SE control signals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CAN read only or also reset?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PA3=&gt;US(+) read only or also reset?</a:t>
            </a:r>
          </a:p>
          <a:p>
            <a:endParaRPr lang="nl-NL" sz="3600" dirty="0" smtClean="0"/>
          </a:p>
          <a:p>
            <a:r>
              <a:rPr lang="nl-NL" sz="3600" dirty="0" smtClean="0"/>
              <a:t>Any news </a:t>
            </a:r>
            <a:r>
              <a:rPr lang="nl-NL" sz="3600" dirty="0" smtClean="0"/>
              <a:t>on PA3 radiation tests?</a:t>
            </a:r>
          </a:p>
          <a:p>
            <a:endParaRPr lang="nl-NL" sz="3600" dirty="0"/>
          </a:p>
          <a:p>
            <a:r>
              <a:rPr lang="nl-NL" sz="3600" smtClean="0"/>
              <a:t>SelectMap indeed seems to cope with 32bit*100MHz=3.2Gbps</a:t>
            </a:r>
            <a:r>
              <a:rPr lang="nl-NL" sz="3600" smtClean="0"/>
              <a:t> </a:t>
            </a:r>
            <a:endParaRPr lang="nl-NL" sz="3600" dirty="0" smtClean="0"/>
          </a:p>
          <a:p>
            <a:endParaRPr lang="nl-NL" sz="3600" dirty="0"/>
          </a:p>
          <a:p>
            <a:endParaRPr lang="nl-NL" sz="36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172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Old slides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72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Scrubbing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6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335463"/>
            <a:ext cx="125460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/>
            <a:r>
              <a:rPr lang="nl-NL" sz="3600" dirty="0" smtClean="0"/>
              <a:t>What scrubbing method is used/supported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Blind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Readback</a:t>
            </a:r>
          </a:p>
          <a:p>
            <a:pPr marL="0" lvl="2" indent="0"/>
            <a:r>
              <a:rPr lang="nl-NL" sz="3600" dirty="0" smtClean="0"/>
              <a:t>What interface is used/supported for scrubbing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Select map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JTAG</a:t>
            </a:r>
          </a:p>
          <a:p>
            <a:pPr marL="0" lvl="2" indent="0"/>
            <a:endParaRPr lang="nl-NL" sz="3600" dirty="0" smtClean="0"/>
          </a:p>
          <a:p>
            <a:pPr marL="0" lvl="2" indent="0"/>
            <a:r>
              <a:rPr lang="nl-NL" sz="3600" dirty="0" smtClean="0"/>
              <a:t>What </a:t>
            </a:r>
            <a:r>
              <a:rPr lang="nl-NL" sz="3600" dirty="0"/>
              <a:t>bandwidth is needed to keep up with </a:t>
            </a:r>
            <a:r>
              <a:rPr lang="nl-NL" sz="3600" dirty="0" smtClean="0"/>
              <a:t>scrubbing? </a:t>
            </a:r>
          </a:p>
          <a:p>
            <a:pPr marL="0" lvl="2" indent="0"/>
            <a:r>
              <a:rPr lang="nl-NL" sz="3600" dirty="0" smtClean="0"/>
              <a:t>Is it for select map 100MHz * 32 bit?</a:t>
            </a:r>
          </a:p>
          <a:p>
            <a:pPr marL="0" lvl="2" indent="0"/>
            <a:endParaRPr lang="nl-NL" sz="3600" dirty="0"/>
          </a:p>
          <a:p>
            <a:pPr marL="0" lvl="2" indent="0"/>
            <a:r>
              <a:rPr lang="nl-NL" sz="3600" dirty="0" smtClean="0"/>
              <a:t>What is the minumum Prom size?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190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EEProm/FLASH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7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169809"/>
            <a:ext cx="1254601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/>
            <a:r>
              <a:rPr lang="nl-NL" sz="3600" dirty="0" smtClean="0"/>
              <a:t> </a:t>
            </a:r>
            <a:r>
              <a:rPr lang="en-US" sz="2800" dirty="0" smtClean="0"/>
              <a:t>General </a:t>
            </a:r>
            <a:r>
              <a:rPr lang="en-US" sz="2800" dirty="0"/>
              <a:t>remarks on Flash memories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Charge </a:t>
            </a:r>
            <a:r>
              <a:rPr lang="en-US" sz="2800" dirty="0"/>
              <a:t>pump </a:t>
            </a:r>
            <a:r>
              <a:rPr lang="en-US" sz="2800" dirty="0" smtClean="0"/>
              <a:t>sensitive part, fail from </a:t>
            </a:r>
            <a:r>
              <a:rPr lang="en-US" sz="2800" dirty="0"/>
              <a:t>10krad. </a:t>
            </a:r>
            <a:endParaRPr lang="en-US" sz="28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Erase/write only in </a:t>
            </a:r>
            <a:r>
              <a:rPr lang="en-US" sz="2800" dirty="0" err="1" smtClean="0"/>
              <a:t>absense</a:t>
            </a:r>
            <a:r>
              <a:rPr lang="en-US" sz="2800" dirty="0" smtClean="0"/>
              <a:t> beam/radiation.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Smaller </a:t>
            </a:r>
            <a:r>
              <a:rPr lang="en-US" sz="2800" dirty="0"/>
              <a:t>Feature sizes </a:t>
            </a:r>
            <a:r>
              <a:rPr lang="en-US" sz="2800" dirty="0" smtClean="0"/>
              <a:t>&amp; </a:t>
            </a:r>
            <a:r>
              <a:rPr lang="en-US" sz="2800" dirty="0"/>
              <a:t>thinner oxide layers improves radiation sensitivity. </a:t>
            </a:r>
            <a:endParaRPr lang="en-US" sz="28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Although optimum around 51n (25 nm worse again)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SLC </a:t>
            </a:r>
            <a:r>
              <a:rPr lang="en-US" sz="2800" dirty="0"/>
              <a:t>preferred above MLC above TLC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Cross </a:t>
            </a:r>
            <a:r>
              <a:rPr lang="en-US" sz="2800" dirty="0"/>
              <a:t>section COTS NAND flash order couple orders smaller than </a:t>
            </a:r>
            <a:r>
              <a:rPr lang="en-US" sz="2800" dirty="0" smtClean="0"/>
              <a:t>SRAM</a:t>
            </a:r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likely </a:t>
            </a:r>
            <a:r>
              <a:rPr lang="en-US" sz="2800" dirty="0"/>
              <a:t>still ECC needed</a:t>
            </a:r>
            <a:r>
              <a:rPr lang="en-US" sz="280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Other technologies (not Flash) seem promising: e.g.  phase change proms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nl-NL" sz="2400" dirty="0" smtClean="0">
                <a:hlinkClick r:id="rId2"/>
              </a:rPr>
              <a:t>https</a:t>
            </a:r>
            <a:r>
              <a:rPr lang="nl-NL" sz="2400" dirty="0">
                <a:hlinkClick r:id="rId2"/>
              </a:rPr>
              <a:t>://</a:t>
            </a:r>
            <a:r>
              <a:rPr lang="nl-NL" sz="2400" dirty="0" smtClean="0">
                <a:hlinkClick r:id="rId2"/>
              </a:rPr>
              <a:t>escies.org/download/webDocumentFile?id=63654</a:t>
            </a:r>
            <a:endParaRPr lang="nl-NL" sz="2400" dirty="0" smtClean="0"/>
          </a:p>
          <a:p>
            <a:r>
              <a:rPr lang="nl-NL" sz="2400" dirty="0">
                <a:hlinkClick r:id="rId3"/>
              </a:rPr>
              <a:t>https://</a:t>
            </a:r>
            <a:r>
              <a:rPr lang="nl-NL" sz="2400" dirty="0" smtClean="0">
                <a:hlinkClick r:id="rId3"/>
              </a:rPr>
              <a:t>escies.org/download/webDocumentFile?id=49254</a:t>
            </a:r>
            <a:endParaRPr lang="nl-NL" sz="2400" dirty="0" smtClean="0"/>
          </a:p>
          <a:p>
            <a:r>
              <a:rPr lang="nl-NL" sz="2400" dirty="0" smtClean="0"/>
              <a:t>Samsung </a:t>
            </a:r>
            <a:r>
              <a:rPr lang="nl-NL" sz="2400" dirty="0"/>
              <a:t>(σ_norm = 9.15E-13, K9WBG08U1M, datecode: 3708) order better than micron (σ_norm = 8.64E-12, MT29F8G08AAA-WP, datecode: 4208)</a:t>
            </a:r>
          </a:p>
          <a:p>
            <a:r>
              <a:rPr lang="en-US" sz="2400" u="sng" dirty="0" smtClean="0">
                <a:hlinkClick r:id="rId4"/>
              </a:rPr>
              <a:t>https</a:t>
            </a:r>
            <a:r>
              <a:rPr lang="en-US" sz="2400" u="sng" dirty="0">
                <a:hlinkClick r:id="rId4"/>
              </a:rPr>
              <a:t>://escies.org/download/webDocumentFile?id=63077</a:t>
            </a:r>
            <a:endParaRPr lang="nl-NL" sz="2400" dirty="0"/>
          </a:p>
          <a:p>
            <a:r>
              <a:rPr lang="en-US" sz="2400" dirty="0"/>
              <a:t>sheet 30: 51 nm Samsung better than 25nm Micron</a:t>
            </a:r>
            <a:endParaRPr lang="nl-NL" sz="2400" dirty="0"/>
          </a:p>
          <a:p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>
                <a:hlinkClick r:id="rId5"/>
              </a:rPr>
              <a:t>://radecs.ies.univ-montp2.fr/fichiers/abstract_13_Irom_2010-07-06_07_32_45_RADECSLATENEWS1.pdf</a:t>
            </a:r>
            <a:endParaRPr lang="nl-NL" sz="2400" dirty="0"/>
          </a:p>
          <a:p>
            <a:r>
              <a:rPr lang="en-US" sz="2400" dirty="0"/>
              <a:t>51 nm performs better than 72, 90 &amp; 120 nm</a:t>
            </a:r>
            <a:endParaRPr lang="nl-NL" sz="2400" dirty="0"/>
          </a:p>
          <a:p>
            <a:r>
              <a:rPr lang="en-US" sz="2400" u="sng" dirty="0">
                <a:hlinkClick r:id="rId6"/>
              </a:rPr>
              <a:t>https://nepp.nasa.gov/workshops/etw2012/talks/Tuesday/T13_Irom_NVM_Radiation.pdf</a:t>
            </a:r>
            <a:endParaRPr lang="nl-NL" sz="2400" dirty="0"/>
          </a:p>
          <a:p>
            <a:r>
              <a:rPr lang="en-US" sz="2400" dirty="0"/>
              <a:t>51 nm performs better than 25, 72, 90 &amp; 120 </a:t>
            </a:r>
            <a:r>
              <a:rPr lang="en-US" sz="2400" dirty="0" smtClean="0"/>
              <a:t>nm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40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8</a:t>
            </a:fld>
            <a:endParaRPr lang="nl-NL" altLang="nl-N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22017"/>
              </p:ext>
            </p:extLst>
          </p:nvPr>
        </p:nvGraphicFramePr>
        <p:xfrm>
          <a:off x="3" y="26225"/>
          <a:ext cx="13003210" cy="967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/>
                <a:gridCol w="2260600"/>
                <a:gridCol w="749300"/>
                <a:gridCol w="1143000"/>
                <a:gridCol w="1054100"/>
                <a:gridCol w="977900"/>
                <a:gridCol w="838200"/>
                <a:gridCol w="1041400"/>
                <a:gridCol w="1075890"/>
                <a:gridCol w="1527610"/>
                <a:gridCol w="8366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Brand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Feature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(nm)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Size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Mbit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krad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bit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Clock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MHz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Width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Bandwidth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Mbit/s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AT69170F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AT28C010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AT17LV010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Xilinx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XQR17V16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3Dplus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3DP032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3DP064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3DP128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128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Northrop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W28C0108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Aeroflex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Cobham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UT8MR2M8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177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UT8MR8M8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UT8QNF8M8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DDC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Rad-package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Atmel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AT45DB161B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2.5-3.6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 [1]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MICRON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MT29F4G08AAC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1,8-3,3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4000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250 [2]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E-9,5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MICRON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MT29F8G08AAA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8000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Samsung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K9WBG08U1M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E-11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Alpide/firefly </a:t>
            </a:r>
            <a:r>
              <a:rPr lang="nl-NL" dirty="0"/>
              <a:t>interfacing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29-11-2016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9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900" y="1576764"/>
            <a:ext cx="12787313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Use of transistion board?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pPr lvl="1"/>
            <a:r>
              <a:rPr lang="nl-NL" sz="3600" dirty="0" smtClean="0"/>
              <a:t>If so, via front panel or rear transition module? </a:t>
            </a:r>
            <a:r>
              <a:rPr lang="nl-NL" sz="3600" dirty="0" smtClean="0">
                <a:solidFill>
                  <a:srgbClr val="92D050"/>
                </a:solidFill>
              </a:rPr>
              <a:t>=&gt; front</a:t>
            </a:r>
          </a:p>
          <a:p>
            <a:pPr lvl="1"/>
            <a:r>
              <a:rPr lang="nl-NL" sz="3600" dirty="0" smtClean="0"/>
              <a:t>e.g. VPX VITA 46.10m </a:t>
            </a:r>
            <a:r>
              <a:rPr lang="nl-NL" sz="3600" dirty="0" smtClean="0">
                <a:solidFill>
                  <a:srgbClr val="92D050"/>
                </a:solidFill>
              </a:rPr>
              <a:t>=&gt; No</a:t>
            </a:r>
          </a:p>
          <a:p>
            <a:r>
              <a:rPr lang="nl-NL" sz="3600" dirty="0" smtClean="0"/>
              <a:t>How many (4, 5 or 6) Firefly connectors and how to route? </a:t>
            </a:r>
            <a:r>
              <a:rPr lang="nl-NL" sz="3600" dirty="0" smtClean="0">
                <a:solidFill>
                  <a:srgbClr val="92D050"/>
                </a:solidFill>
              </a:rPr>
              <a:t>5</a:t>
            </a:r>
          </a:p>
          <a:p>
            <a:r>
              <a:rPr lang="nl-NL" sz="3600" dirty="0" smtClean="0"/>
              <a:t>400MHz via GPIO or SERDES? </a:t>
            </a:r>
            <a:r>
              <a:rPr lang="nl-NL" sz="3600" dirty="0" smtClean="0">
                <a:solidFill>
                  <a:srgbClr val="FFC000"/>
                </a:solidFill>
              </a:rPr>
              <a:t>=&gt; TBD</a:t>
            </a:r>
          </a:p>
          <a:p>
            <a:r>
              <a:rPr lang="nl-NL" sz="3600" dirty="0" smtClean="0"/>
              <a:t>600MHz via GPIO or SERDES? </a:t>
            </a:r>
            <a:r>
              <a:rPr lang="nl-NL" sz="3600" dirty="0" smtClean="0">
                <a:solidFill>
                  <a:srgbClr val="FFC000"/>
                </a:solidFill>
              </a:rPr>
              <a:t>=&gt; TBD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31" y="5176233"/>
            <a:ext cx="6830282" cy="40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199" y="6099175"/>
            <a:ext cx="885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100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5D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2026</Words>
  <Application>Microsoft Office PowerPoint</Application>
  <PresentationFormat>Custom</PresentationFormat>
  <Paragraphs>1644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Office-thema</vt:lpstr>
      <vt:lpstr>RUv1 status</vt:lpstr>
      <vt:lpstr>RUv1 baseline</vt:lpstr>
      <vt:lpstr>CAN interface</vt:lpstr>
      <vt:lpstr>Other</vt:lpstr>
      <vt:lpstr>Old slides</vt:lpstr>
      <vt:lpstr>Scrubbing</vt:lpstr>
      <vt:lpstr>EEProm/FLASH</vt:lpstr>
      <vt:lpstr>PowerPoint Presentation</vt:lpstr>
      <vt:lpstr>Alpide/firefly interfacing </vt:lpstr>
      <vt:lpstr>PU interface</vt:lpstr>
      <vt:lpstr>RU crate &amp; coldplate</vt:lpstr>
      <vt:lpstr>Powering and regulators</vt:lpstr>
      <vt:lpstr>USB interface</vt:lpstr>
      <vt:lpstr>JTAG on front panel</vt:lpstr>
      <vt:lpstr>US(+) power on current</vt:lpstr>
      <vt:lpstr>ProAsic3 options</vt:lpstr>
      <vt:lpstr>New developments</vt:lpstr>
      <vt:lpstr>US(+) IO sufficient?</vt:lpstr>
      <vt:lpstr>RUv1 IO</vt:lpstr>
      <vt:lpstr>US(+) IO for RUv1 </vt:lpstr>
      <vt:lpstr>US(+) IO sufficient? =&gt; oke</vt:lpstr>
      <vt:lpstr>JTAG configuration levels</vt:lpstr>
      <vt:lpstr>RU PS rails</vt:lpstr>
      <vt:lpstr>PS rail and currents  </vt:lpstr>
      <vt:lpstr>Optional Regulators </vt:lpstr>
      <vt:lpstr>RUv1 PS regulators</vt:lpstr>
    </vt:vector>
  </TitlesOfParts>
  <Company>UU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Emy</dc:creator>
  <cp:lastModifiedBy>Rossewij, M.J. (Marcel)</cp:lastModifiedBy>
  <cp:revision>337</cp:revision>
  <dcterms:created xsi:type="dcterms:W3CDTF">2014-07-15T13:38:12Z</dcterms:created>
  <dcterms:modified xsi:type="dcterms:W3CDTF">2016-12-06T14:27:46Z</dcterms:modified>
</cp:coreProperties>
</file>