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61"/>
  </p:notesMasterIdLst>
  <p:handoutMasterIdLst>
    <p:handoutMasterId r:id="rId62"/>
  </p:handoutMasterIdLst>
  <p:sldIdLst>
    <p:sldId id="409" r:id="rId28"/>
    <p:sldId id="391" r:id="rId29"/>
    <p:sldId id="411" r:id="rId30"/>
    <p:sldId id="412" r:id="rId31"/>
    <p:sldId id="439" r:id="rId32"/>
    <p:sldId id="440" r:id="rId33"/>
    <p:sldId id="442" r:id="rId34"/>
    <p:sldId id="413" r:id="rId35"/>
    <p:sldId id="415" r:id="rId36"/>
    <p:sldId id="416" r:id="rId37"/>
    <p:sldId id="438" r:id="rId38"/>
    <p:sldId id="417" r:id="rId39"/>
    <p:sldId id="418" r:id="rId40"/>
    <p:sldId id="420" r:id="rId41"/>
    <p:sldId id="419" r:id="rId42"/>
    <p:sldId id="421" r:id="rId43"/>
    <p:sldId id="423" r:id="rId44"/>
    <p:sldId id="429" r:id="rId45"/>
    <p:sldId id="430" r:id="rId46"/>
    <p:sldId id="424" r:id="rId47"/>
    <p:sldId id="425" r:id="rId48"/>
    <p:sldId id="441" r:id="rId49"/>
    <p:sldId id="427" r:id="rId50"/>
    <p:sldId id="431" r:id="rId51"/>
    <p:sldId id="410" r:id="rId52"/>
    <p:sldId id="403" r:id="rId53"/>
    <p:sldId id="435" r:id="rId54"/>
    <p:sldId id="432" r:id="rId55"/>
    <p:sldId id="433" r:id="rId56"/>
    <p:sldId id="405" r:id="rId57"/>
    <p:sldId id="436" r:id="rId58"/>
    <p:sldId id="428" r:id="rId59"/>
    <p:sldId id="443" r:id="rId60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BCB"/>
    <a:srgbClr val="C8FFF7"/>
    <a:srgbClr val="A3FCFF"/>
    <a:srgbClr val="FFCFD7"/>
    <a:srgbClr val="00AD00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87" autoAdjust="0"/>
  </p:normalViewPr>
  <p:slideViewPr>
    <p:cSldViewPr>
      <p:cViewPr>
        <p:scale>
          <a:sx n="66" d="100"/>
          <a:sy n="66" d="100"/>
        </p:scale>
        <p:origin x="-1160" y="-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23.xml"/><Relationship Id="rId51" Type="http://schemas.openxmlformats.org/officeDocument/2006/relationships/slide" Target="slides/slide24.xml"/><Relationship Id="rId52" Type="http://schemas.openxmlformats.org/officeDocument/2006/relationships/slide" Target="slides/slide25.xml"/><Relationship Id="rId53" Type="http://schemas.openxmlformats.org/officeDocument/2006/relationships/slide" Target="slides/slide26.xml"/><Relationship Id="rId54" Type="http://schemas.openxmlformats.org/officeDocument/2006/relationships/slide" Target="slides/slide27.xml"/><Relationship Id="rId55" Type="http://schemas.openxmlformats.org/officeDocument/2006/relationships/slide" Target="slides/slide28.xml"/><Relationship Id="rId56" Type="http://schemas.openxmlformats.org/officeDocument/2006/relationships/slide" Target="slides/slide29.xml"/><Relationship Id="rId57" Type="http://schemas.openxmlformats.org/officeDocument/2006/relationships/slide" Target="slides/slide30.xml"/><Relationship Id="rId58" Type="http://schemas.openxmlformats.org/officeDocument/2006/relationships/slide" Target="slides/slide31.xml"/><Relationship Id="rId59" Type="http://schemas.openxmlformats.org/officeDocument/2006/relationships/slide" Target="slides/slide32.xml"/><Relationship Id="rId40" Type="http://schemas.openxmlformats.org/officeDocument/2006/relationships/slide" Target="slides/slide13.xml"/><Relationship Id="rId41" Type="http://schemas.openxmlformats.org/officeDocument/2006/relationships/slide" Target="slides/slide14.xml"/><Relationship Id="rId42" Type="http://schemas.openxmlformats.org/officeDocument/2006/relationships/slide" Target="slides/slide15.xml"/><Relationship Id="rId43" Type="http://schemas.openxmlformats.org/officeDocument/2006/relationships/slide" Target="slides/slide16.xml"/><Relationship Id="rId44" Type="http://schemas.openxmlformats.org/officeDocument/2006/relationships/slide" Target="slides/slide17.xml"/><Relationship Id="rId45" Type="http://schemas.openxmlformats.org/officeDocument/2006/relationships/slide" Target="slides/slide18.xml"/><Relationship Id="rId46" Type="http://schemas.openxmlformats.org/officeDocument/2006/relationships/slide" Target="slides/slide19.xml"/><Relationship Id="rId47" Type="http://schemas.openxmlformats.org/officeDocument/2006/relationships/slide" Target="slides/slide20.xml"/><Relationship Id="rId48" Type="http://schemas.openxmlformats.org/officeDocument/2006/relationships/slide" Target="slides/slide21.xml"/><Relationship Id="rId4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3.xml"/><Relationship Id="rId31" Type="http://schemas.openxmlformats.org/officeDocument/2006/relationships/slide" Target="slides/slide4.xml"/><Relationship Id="rId32" Type="http://schemas.openxmlformats.org/officeDocument/2006/relationships/slide" Target="slides/slide5.xml"/><Relationship Id="rId33" Type="http://schemas.openxmlformats.org/officeDocument/2006/relationships/slide" Target="slides/slide6.xml"/><Relationship Id="rId34" Type="http://schemas.openxmlformats.org/officeDocument/2006/relationships/slide" Target="slides/slide7.xml"/><Relationship Id="rId35" Type="http://schemas.openxmlformats.org/officeDocument/2006/relationships/slide" Target="slides/slide8.xml"/><Relationship Id="rId36" Type="http://schemas.openxmlformats.org/officeDocument/2006/relationships/slide" Target="slides/slide9.xml"/><Relationship Id="rId37" Type="http://schemas.openxmlformats.org/officeDocument/2006/relationships/slide" Target="slides/slide10.xml"/><Relationship Id="rId38" Type="http://schemas.openxmlformats.org/officeDocument/2006/relationships/slide" Target="slides/slide11.xml"/><Relationship Id="rId39" Type="http://schemas.openxmlformats.org/officeDocument/2006/relationships/slide" Target="slides/slide1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" Target="slides/slide1.xml"/><Relationship Id="rId29" Type="http://schemas.openxmlformats.org/officeDocument/2006/relationships/slide" Target="slides/slide2.xml"/><Relationship Id="rId60" Type="http://schemas.openxmlformats.org/officeDocument/2006/relationships/slide" Target="slides/slide33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12/13/16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20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21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22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23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24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25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26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27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28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30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31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32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33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5588" y="-11798300"/>
            <a:ext cx="16643351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Dec 13, 2016</a:t>
            </a:r>
            <a:endParaRPr lang="en-US" dirty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6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1.7 – DAQ-Trigger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824" r="-83"/>
          <a:stretch/>
        </p:blipFill>
        <p:spPr>
          <a:xfrm>
            <a:off x="7568406" y="2590006"/>
            <a:ext cx="5093208" cy="5173516"/>
          </a:xfrm>
          <a:prstGeom prst="rect">
            <a:avLst/>
          </a:prstGeom>
        </p:spPr>
      </p:pic>
      <p:pic>
        <p:nvPicPr>
          <p:cNvPr id="7" name="Picture 6" descr="sPHENIX_Detec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6" y="2361406"/>
            <a:ext cx="5257800" cy="5877299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 bwMode="auto">
          <a:xfrm>
            <a:off x="4291806" y="4190206"/>
            <a:ext cx="2590800" cy="228600"/>
          </a:xfrm>
          <a:prstGeom prst="bentConnector3">
            <a:avLst>
              <a:gd name="adj1" fmla="val 68568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Elbow Connector 10"/>
          <p:cNvCxnSpPr/>
          <p:nvPr/>
        </p:nvCxnSpPr>
        <p:spPr bwMode="auto">
          <a:xfrm>
            <a:off x="3758406" y="4495006"/>
            <a:ext cx="3124200" cy="76200"/>
          </a:xfrm>
          <a:prstGeom prst="bentConnector3">
            <a:avLst>
              <a:gd name="adj1" fmla="val 66630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/>
          <p:nvPr/>
        </p:nvCxnSpPr>
        <p:spPr bwMode="auto">
          <a:xfrm flipV="1">
            <a:off x="3834606" y="4723606"/>
            <a:ext cx="3048000" cy="152400"/>
          </a:xfrm>
          <a:prstGeom prst="bentConnector3">
            <a:avLst>
              <a:gd name="adj1" fmla="val 67045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Elbow Connector 17"/>
          <p:cNvCxnSpPr/>
          <p:nvPr/>
        </p:nvCxnSpPr>
        <p:spPr bwMode="auto">
          <a:xfrm flipV="1">
            <a:off x="3834606" y="4876006"/>
            <a:ext cx="3048000" cy="304800"/>
          </a:xfrm>
          <a:prstGeom prst="bentConnector3">
            <a:avLst>
              <a:gd name="adj1" fmla="val 76515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Elbow Connector 18"/>
          <p:cNvCxnSpPr/>
          <p:nvPr/>
        </p:nvCxnSpPr>
        <p:spPr bwMode="auto">
          <a:xfrm flipV="1">
            <a:off x="5282406" y="5028406"/>
            <a:ext cx="1600200" cy="533400"/>
          </a:xfrm>
          <a:prstGeom prst="bentConnector3">
            <a:avLst>
              <a:gd name="adj1" fmla="val 72848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6958806" y="4342606"/>
            <a:ext cx="0" cy="762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6958806" y="4723606"/>
            <a:ext cx="838200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Rectangle 40"/>
          <p:cNvSpPr/>
          <p:nvPr/>
        </p:nvSpPr>
        <p:spPr>
          <a:xfrm>
            <a:off x="710406" y="8609806"/>
            <a:ext cx="63237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L2 Manager: Martin L Purschke, BNL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5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About re-using the good parts of PHENIX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10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606" y="2361406"/>
            <a:ext cx="12192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The latest additions of DAQ front-end is of a very modern design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i="1" dirty="0" smtClean="0"/>
              <a:t>Exactly</a:t>
            </a:r>
            <a:r>
              <a:rPr lang="en-US" sz="2800" dirty="0" smtClean="0"/>
              <a:t> as we would have built it from scratch today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Expertise, software, tools in hand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The overall concept of the data flow is first-rate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Despite having been used in a 20yr old experiment, this is cutting-edge technology (just in case you were wondering about our “re-use” pitch)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51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29406" y="4114006"/>
            <a:ext cx="10134600" cy="2514600"/>
          </a:xfrm>
          <a:prstGeom prst="rect">
            <a:avLst/>
          </a:prstGeom>
          <a:solidFill>
            <a:srgbClr val="FFC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9406" y="2132806"/>
            <a:ext cx="10134600" cy="1752600"/>
          </a:xfrm>
          <a:prstGeom prst="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Data rates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11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606" y="2132806"/>
            <a:ext cx="10058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/>
              <a:t>4</a:t>
            </a:r>
            <a:r>
              <a:rPr lang="en-US" sz="2800" dirty="0" smtClean="0"/>
              <a:t>0GBit/s from Bldg 1008 to RCF currently instrumented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Translates into ~ 100…150GBit/s peak rates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Aggregated Calorimeter readout about 10GBit/s. </a:t>
            </a:r>
            <a:endParaRPr lang="en-US" sz="2800" dirty="0" smtClean="0">
              <a:solidFill>
                <a:srgbClr val="0080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 eaLnBrk="1" hangingPunct="1">
              <a:spcBef>
                <a:spcPts val="600"/>
              </a:spcBef>
            </a:pPr>
            <a:endParaRPr lang="en-US" sz="2800" dirty="0" smtClean="0">
              <a:solidFill>
                <a:srgbClr val="008000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400 TPC FEEs capable of delivering 0.5… 2GBit/s depending on radius 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40 FEEs  @ 20…80Gbit/s total &lt;-&gt; 1 EBDC -&gt; </a:t>
            </a:r>
            <a:r>
              <a:rPr lang="en-US" sz="2800" b="1" dirty="0" smtClean="0"/>
              <a:t>provides a factor of ~10 data reduction  </a:t>
            </a:r>
            <a:r>
              <a:rPr lang="en-US" sz="2800" dirty="0" smtClean="0"/>
              <a:t>-&gt; 2 … 8 Gbit/s  per EBDC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10 EBDCs -&gt; 40Gbit/s total (average across EBDCs)</a:t>
            </a:r>
          </a:p>
          <a:p>
            <a:pPr marL="0" indent="0" eaLnBrk="1" hangingPunct="1">
              <a:spcBef>
                <a:spcPts val="600"/>
              </a:spcBef>
            </a:pP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540206" y="2361406"/>
            <a:ext cx="2286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Well under control and understood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83677" y="2513806"/>
            <a:ext cx="618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0540206" y="4590078"/>
            <a:ext cx="2286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Will need R&amp;D and testing/evaluation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05606" y="6781006"/>
            <a:ext cx="12344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/>
              <a:t>Additional options exist for data reduction as needed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781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Timing System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12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606" y="2361406"/>
            <a:ext cx="1219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PHENIX Global Timing system will be re-implemented 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Very good timing system that does all RHIC-specific things we need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Current system well understood, debugged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Modest effort to upgrade to modern optical links and technology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Effort between Physics and Instrumentation (Joe Mead was original designer of the existing system)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515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Global Level 1 Trigger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13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606" y="2361406"/>
            <a:ext cx="1219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Evaluating the options for the GL1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Same as before, very good system, live on </a:t>
            </a:r>
            <a:r>
              <a:rPr lang="en-US" sz="2800" i="1" dirty="0" smtClean="0"/>
              <a:t>each</a:t>
            </a:r>
            <a:r>
              <a:rPr lang="en-US" sz="2800" dirty="0" smtClean="0"/>
              <a:t> beam crossing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Except for now obsolete technology choices, minor improvements possible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ounters </a:t>
            </a:r>
            <a:r>
              <a:rPr lang="en-US" sz="2800" dirty="0"/>
              <a:t>in several places </a:t>
            </a:r>
            <a:r>
              <a:rPr lang="en-US" sz="2800" dirty="0" smtClean="0"/>
              <a:t>could be deeper (32-&gt;64bit)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Design well understood, debugged, expertise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In the process of identifying an external group to sign up and evaluate the options</a:t>
            </a:r>
          </a:p>
        </p:txBody>
      </p:sp>
    </p:spTree>
    <p:extLst>
      <p:ext uri="{BB962C8B-B14F-4D97-AF65-F5344CB8AC3E}">
        <p14:creationId xmlns:p14="http://schemas.microsoft.com/office/powerpoint/2010/main" val="395305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Local Level 1 Triggers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14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606" y="2361406"/>
            <a:ext cx="1219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Receive trigger primitives from other subsystems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Form higher-level trigger decisions especially in p+p, p+A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Example: high-Pt trigger from the EmCal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Trigger primitive formation in other WBS’ scope (e.g. Calorimeter electronics) 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Common format, receiver, decision-forming circuitry (very likely FPGA card)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endParaRPr lang="en-US" sz="2800" dirty="0"/>
          </a:p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/>
              <a:t>Important to distinguish the between trigger </a:t>
            </a:r>
            <a:r>
              <a:rPr lang="en-US" sz="2800" i="1" dirty="0" smtClean="0"/>
              <a:t>detectors</a:t>
            </a:r>
            <a:r>
              <a:rPr lang="en-US" sz="2800" dirty="0" smtClean="0"/>
              <a:t> and the trigger </a:t>
            </a:r>
            <a:r>
              <a:rPr lang="en-US" sz="2800" i="1" dirty="0" smtClean="0"/>
              <a:t>system</a:t>
            </a:r>
            <a:r>
              <a:rPr lang="en-US" sz="2800" dirty="0" smtClean="0"/>
              <a:t> (the one that takes the decision and distributes this to the triggered detectors)</a:t>
            </a:r>
          </a:p>
        </p:txBody>
      </p:sp>
    </p:spTree>
    <p:extLst>
      <p:ext uri="{BB962C8B-B14F-4D97-AF65-F5344CB8AC3E}">
        <p14:creationId xmlns:p14="http://schemas.microsoft.com/office/powerpoint/2010/main" val="363259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WBS Structure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15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6" y="2285206"/>
            <a:ext cx="9446907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111206" y="3123406"/>
            <a:ext cx="1295400" cy="3733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9" name="Text Box 112"/>
          <p:cNvSpPr txBox="1">
            <a:spLocks noChangeArrowheads="1"/>
          </p:cNvSpPr>
          <p:nvPr/>
        </p:nvSpPr>
        <p:spPr bwMode="auto">
          <a:xfrm>
            <a:off x="8635206" y="4723606"/>
            <a:ext cx="464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980" tIns="63990" rIns="127980" bIns="6399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en-GB" sz="2300" dirty="0" smtClean="0">
                <a:solidFill>
                  <a:srgbClr val="800000"/>
                </a:solidFill>
                <a:latin typeface="Arial Narrow" charset="0"/>
              </a:rPr>
              <a:t>The min. Bias trigger </a:t>
            </a:r>
            <a:r>
              <a:rPr lang="en-GB" sz="2300" i="1" dirty="0" smtClean="0">
                <a:solidFill>
                  <a:srgbClr val="800000"/>
                </a:solidFill>
                <a:latin typeface="Arial Narrow" charset="0"/>
              </a:rPr>
              <a:t>detector</a:t>
            </a:r>
            <a:r>
              <a:rPr lang="en-GB" sz="2300" dirty="0" smtClean="0">
                <a:solidFill>
                  <a:srgbClr val="800000"/>
                </a:solidFill>
                <a:latin typeface="Arial Narrow" charset="0"/>
              </a:rPr>
              <a:t> has been broken out </a:t>
            </a:r>
            <a:r>
              <a:rPr lang="en-GB" sz="2300" dirty="0">
                <a:solidFill>
                  <a:srgbClr val="800000"/>
                </a:solidFill>
                <a:latin typeface="Arial Narrow" charset="0"/>
              </a:rPr>
              <a:t>o</a:t>
            </a:r>
            <a:r>
              <a:rPr lang="en-GB" sz="2300" dirty="0" smtClean="0">
                <a:solidFill>
                  <a:srgbClr val="800000"/>
                </a:solidFill>
                <a:latin typeface="Arial Narrow" charset="0"/>
              </a:rPr>
              <a:t>f 1.7 and moved to its own WBS structure</a:t>
            </a:r>
            <a:endParaRPr lang="en-GB" sz="2300" dirty="0">
              <a:solidFill>
                <a:srgbClr val="800000"/>
              </a:solidFill>
              <a:latin typeface="Arial Narrow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9092406" y="4190206"/>
            <a:ext cx="152400" cy="6096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291806" y="4647406"/>
            <a:ext cx="2665467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M. Purschke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E. Desmond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Chi/Nevis group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&amp; friends</a:t>
            </a:r>
            <a:endParaRPr lang="en-US" sz="2800" dirty="0">
              <a:solidFill>
                <a:srgbClr val="008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730206" y="5180806"/>
            <a:ext cx="838200" cy="76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8941539" y="6184324"/>
            <a:ext cx="3884667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With CD-0 in hand, looking for a group to sign up</a:t>
            </a:r>
            <a:endParaRPr lang="en-US" sz="2800" dirty="0">
              <a:solidFill>
                <a:srgbClr val="008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8101806" y="6171406"/>
            <a:ext cx="914400" cy="2286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044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WBS Dictionary example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16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806" y="2132806"/>
            <a:ext cx="7061200" cy="71120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71500" y="2285206"/>
            <a:ext cx="5015706" cy="6554788"/>
          </a:xfrm>
        </p:spPr>
        <p:txBody>
          <a:bodyPr/>
          <a:lstStyle/>
          <a:p>
            <a:r>
              <a:rPr lang="en-US" dirty="0"/>
              <a:t>Recently re-numbered to reflect the  </a:t>
            </a:r>
            <a:r>
              <a:rPr lang="en-US" dirty="0" smtClean="0"/>
              <a:t>current structure </a:t>
            </a:r>
            <a:r>
              <a:rPr lang="en-US" dirty="0"/>
              <a:t>(1.7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project not only got a new L2 guy but also a new number – to be updated</a:t>
            </a:r>
          </a:p>
          <a:p>
            <a:r>
              <a:rPr lang="en-US" dirty="0" smtClean="0"/>
              <a:t>All common layout as seen on the right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5968206" y="3199606"/>
            <a:ext cx="3810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358606" y="3428206"/>
            <a:ext cx="53340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1719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WBS Dictionary example (2)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17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5606" y="2209006"/>
            <a:ext cx="5015706" cy="6554788"/>
          </a:xfrm>
        </p:spPr>
        <p:txBody>
          <a:bodyPr/>
          <a:lstStyle/>
          <a:p>
            <a:r>
              <a:rPr lang="en-US" dirty="0" smtClean="0"/>
              <a:t>This is one of the the major items, the production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006" y="2056606"/>
            <a:ext cx="6210300" cy="73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5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Cost estimate and profile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18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406" y="2209006"/>
            <a:ext cx="6272561" cy="38100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81806" y="6476206"/>
            <a:ext cx="8534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/>
              <a:t>Relatively back-loaded profiles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most hardware for prototypes in hand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Large procurements as late as possible to take advantage of cost savings/technology advances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-39" b="2347"/>
          <a:stretch/>
        </p:blipFill>
        <p:spPr>
          <a:xfrm>
            <a:off x="329406" y="2132806"/>
            <a:ext cx="5105400" cy="38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5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Cost estimates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19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406536"/>
              </p:ext>
            </p:extLst>
          </p:nvPr>
        </p:nvGraphicFramePr>
        <p:xfrm>
          <a:off x="481806" y="2285208"/>
          <a:ext cx="7491175" cy="3657598"/>
        </p:xfrm>
        <a:graphic>
          <a:graphicData uri="http://schemas.openxmlformats.org/drawingml/2006/table">
            <a:tbl>
              <a:tblPr/>
              <a:tblGrid>
                <a:gridCol w="1516454"/>
                <a:gridCol w="3670499"/>
                <a:gridCol w="2304222"/>
              </a:tblGrid>
              <a:tr h="522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1.7.2.3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DAQ Production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1.7.2.3.2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Board production (DCMs)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$250,000.00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1.7.2.3.4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Crate procurement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$72,000.00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1.7.2.3.6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Procure SEBs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$100,000.00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1.7.2.3.7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Procure ATPs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$200,000.00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1.7.2.3.9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Procure new Bufferboxes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$150,000.00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1.7.2.3.11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Procuring the main switch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$50,000.00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7"/>
                    </a:solidFill>
                  </a:tcPr>
                </a:tc>
              </a:tr>
            </a:tbl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05606" y="6019006"/>
            <a:ext cx="2057400" cy="685800"/>
          </a:xfrm>
          <a:prstGeom prst="rect">
            <a:avLst/>
          </a:prstGeom>
          <a:solidFill>
            <a:srgbClr val="FFDBCB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US" sz="2800" b="1" dirty="0" smtClean="0"/>
              <a:t>In FY16$</a:t>
            </a:r>
          </a:p>
          <a:p>
            <a:pPr marL="400050" lvl="1" indent="0" eaLnBrk="1" hangingPunct="1">
              <a:spcBef>
                <a:spcPts val="600"/>
              </a:spcBef>
            </a:pPr>
            <a:endParaRPr lang="en-US" sz="2800" b="1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8635205" y="2818606"/>
            <a:ext cx="436800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400"/>
              </a:spcBef>
            </a:pPr>
            <a:r>
              <a:rPr lang="en-US" sz="2400" dirty="0" smtClean="0"/>
              <a:t>~25 DCM boards ~$10K/board</a:t>
            </a:r>
          </a:p>
          <a:p>
            <a:pPr marL="0" indent="0" eaLnBrk="1" hangingPunct="1">
              <a:spcBef>
                <a:spcPts val="1000"/>
              </a:spcBef>
            </a:pPr>
            <a:r>
              <a:rPr lang="en-US" sz="2400" dirty="0" smtClean="0"/>
              <a:t>Additional crates as needed</a:t>
            </a:r>
          </a:p>
          <a:p>
            <a:pPr marL="0" indent="0" eaLnBrk="1" hangingPunct="1">
              <a:spcBef>
                <a:spcPts val="1000"/>
              </a:spcBef>
            </a:pPr>
            <a:endParaRPr lang="en-US" sz="2400" dirty="0"/>
          </a:p>
          <a:p>
            <a:pPr marL="0" indent="0" eaLnBrk="1" hangingPunct="1">
              <a:spcBef>
                <a:spcPts val="0"/>
              </a:spcBef>
            </a:pPr>
            <a:r>
              <a:rPr lang="en-US" sz="2400" dirty="0" smtClean="0"/>
              <a:t>2 different types of PCs</a:t>
            </a:r>
          </a:p>
          <a:p>
            <a:pPr marL="0" indent="0" eaLnBrk="1" hangingPunct="1">
              <a:spcBef>
                <a:spcPts val="2800"/>
              </a:spcBef>
            </a:pPr>
            <a:r>
              <a:rPr lang="en-US" sz="2400" dirty="0" smtClean="0"/>
              <a:t>Storage servers</a:t>
            </a:r>
          </a:p>
          <a:p>
            <a:pPr marL="0" indent="0" eaLnBrk="1" hangingPunct="1">
              <a:spcBef>
                <a:spcPts val="1600"/>
              </a:spcBef>
            </a:pPr>
            <a:r>
              <a:rPr lang="en-US" sz="2400" dirty="0" smtClean="0"/>
              <a:t>High-capacity network switch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025606" y="4266406"/>
            <a:ext cx="609600" cy="1524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8025606" y="4418806"/>
            <a:ext cx="685800" cy="2286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8025606" y="5180806"/>
            <a:ext cx="533400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8025606" y="5714206"/>
            <a:ext cx="533400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8025606" y="3580606"/>
            <a:ext cx="533400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8025606" y="3123406"/>
            <a:ext cx="533400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498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Outline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2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606" y="2361406"/>
            <a:ext cx="1219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/>
              <a:t>Following Berndt’s request:</a:t>
            </a:r>
          </a:p>
          <a:p>
            <a:pPr marL="0" indent="0" eaLnBrk="1" hangingPunct="1">
              <a:spcBef>
                <a:spcPts val="600"/>
              </a:spcBef>
            </a:pPr>
            <a:endParaRPr lang="en-US" sz="2800" dirty="0" smtClean="0"/>
          </a:p>
          <a:p>
            <a:pPr marL="514350" indent="-514350" eaLnBrk="1" hangingPunct="1">
              <a:spcBef>
                <a:spcPts val="600"/>
              </a:spcBef>
              <a:buAutoNum type="alphaLcParenR"/>
            </a:pPr>
            <a:r>
              <a:rPr lang="en-US" sz="2800" dirty="0" smtClean="0"/>
              <a:t>Technical </a:t>
            </a:r>
            <a:r>
              <a:rPr lang="en-US" sz="2800" dirty="0"/>
              <a:t>design and </a:t>
            </a:r>
            <a:r>
              <a:rPr lang="en-US" sz="2800" dirty="0" smtClean="0"/>
              <a:t>scope</a:t>
            </a:r>
          </a:p>
          <a:p>
            <a:pPr marL="514350" indent="-514350" eaLnBrk="1" hangingPunct="1">
              <a:spcBef>
                <a:spcPts val="600"/>
              </a:spcBef>
              <a:buAutoNum type="alphaLcParenR"/>
            </a:pPr>
            <a:r>
              <a:rPr lang="en-US" sz="2800" dirty="0" smtClean="0"/>
              <a:t>Design </a:t>
            </a:r>
            <a:r>
              <a:rPr lang="en-US" sz="2800" dirty="0"/>
              <a:t>specs and </a:t>
            </a:r>
            <a:r>
              <a:rPr lang="en-US" sz="2800" dirty="0" smtClean="0"/>
              <a:t>interfaces</a:t>
            </a:r>
          </a:p>
          <a:p>
            <a:pPr marL="514350" indent="-514350" eaLnBrk="1" hangingPunct="1">
              <a:spcBef>
                <a:spcPts val="600"/>
              </a:spcBef>
              <a:buAutoNum type="alphaLcParenR"/>
            </a:pPr>
            <a:r>
              <a:rPr lang="en-US" sz="2800" dirty="0" smtClean="0"/>
              <a:t>WBS </a:t>
            </a:r>
            <a:r>
              <a:rPr lang="en-US" sz="2800" dirty="0"/>
              <a:t>structure and </a:t>
            </a:r>
            <a:r>
              <a:rPr lang="en-US" sz="2800" dirty="0" smtClean="0"/>
              <a:t>management</a:t>
            </a:r>
          </a:p>
          <a:p>
            <a:pPr marL="514350" indent="-514350" eaLnBrk="1" hangingPunct="1">
              <a:spcBef>
                <a:spcPts val="600"/>
              </a:spcBef>
              <a:buAutoNum type="alphaLcParenR"/>
            </a:pPr>
            <a:r>
              <a:rPr lang="en-US" sz="2800" dirty="0" smtClean="0"/>
              <a:t>WBS dictionaries</a:t>
            </a:r>
          </a:p>
          <a:p>
            <a:pPr marL="514350" indent="-514350" eaLnBrk="1" hangingPunct="1">
              <a:spcBef>
                <a:spcPts val="600"/>
              </a:spcBef>
              <a:buAutoNum type="alphaLcParenR"/>
            </a:pPr>
            <a:r>
              <a:rPr lang="en-US" sz="2800" dirty="0" smtClean="0"/>
              <a:t>Current </a:t>
            </a:r>
            <a:r>
              <a:rPr lang="en-US" sz="2800" dirty="0"/>
              <a:t>cost estimate including profile and </a:t>
            </a:r>
            <a:r>
              <a:rPr lang="en-US" sz="2800" dirty="0" smtClean="0"/>
              <a:t>contingency</a:t>
            </a:r>
          </a:p>
          <a:p>
            <a:pPr marL="514350" indent="-514350" eaLnBrk="1" hangingPunct="1">
              <a:spcBef>
                <a:spcPts val="600"/>
              </a:spcBef>
              <a:buAutoNum type="alphaLcParenR"/>
            </a:pPr>
            <a:r>
              <a:rPr lang="en-US" sz="2800" dirty="0" smtClean="0"/>
              <a:t>Schedule </a:t>
            </a:r>
            <a:r>
              <a:rPr lang="en-US" sz="2800" dirty="0"/>
              <a:t>and </a:t>
            </a:r>
            <a:r>
              <a:rPr lang="en-US" sz="2800" dirty="0" smtClean="0"/>
              <a:t>milestones</a:t>
            </a:r>
          </a:p>
          <a:p>
            <a:pPr marL="514350" indent="-514350" eaLnBrk="1" hangingPunct="1">
              <a:spcBef>
                <a:spcPts val="600"/>
              </a:spcBef>
              <a:buAutoNum type="alphaLcParenR"/>
            </a:pPr>
            <a:r>
              <a:rPr lang="en-US" sz="2800" dirty="0" smtClean="0"/>
              <a:t>Risk analysis</a:t>
            </a:r>
          </a:p>
          <a:p>
            <a:pPr marL="514350" indent="-514350" eaLnBrk="1" hangingPunct="1">
              <a:spcBef>
                <a:spcPts val="600"/>
              </a:spcBef>
              <a:buAutoNum type="alphaLcParenR"/>
            </a:pPr>
            <a:r>
              <a:rPr lang="en-US" sz="2800" dirty="0" smtClean="0"/>
              <a:t>A </a:t>
            </a:r>
            <a:r>
              <a:rPr lang="en-US" sz="2800" dirty="0"/>
              <a:t>detailed timeline for readying this system for a June 2017 CD-1 review.</a:t>
            </a:r>
            <a:br>
              <a:rPr lang="en-US" sz="2800" dirty="0"/>
            </a:br>
            <a:endParaRPr lang="en-US" sz="28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54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g) Risk analysis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20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606" y="2209006"/>
            <a:ext cx="12420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US" sz="2800" b="1" dirty="0" smtClean="0"/>
              <a:t>Mitigated or low risk items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Calorimeter readout re-uses major parts of the existing PHENIX DAQ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Most DCM2s and other in-crate hardware in hand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Event builder overall design proven and not likely to change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New electronics can be read out today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Only modest code changes envisioned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INTT front-end and readout chain based on existing/well known technology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Common Prototype DAQ for test beams and other lab tests in hand and working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Writes the eventual data format – no future learning curve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DAQ prototype already </a:t>
            </a:r>
            <a:r>
              <a:rPr lang="en-US" sz="2400" dirty="0"/>
              <a:t>i</a:t>
            </a:r>
            <a:r>
              <a:rPr lang="en-US" sz="2400" dirty="0" smtClean="0"/>
              <a:t>n use for </a:t>
            </a:r>
            <a:r>
              <a:rPr lang="en-US" sz="2400" dirty="0"/>
              <a:t>F</a:t>
            </a:r>
            <a:r>
              <a:rPr lang="en-US" sz="2400" dirty="0" smtClean="0"/>
              <a:t>ermilab test beam 2015 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Used by virtually all sPHENIX groups with a lab setup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Also used by sPHENIX-external groups around the world (RD51, ATLAS ZDC, UTA)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Existing hardware from PHENIX DAQ meets the demands for most of the R&amp;D for the next 3 years   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337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g) Risk analysis (2)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21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606" y="2132806"/>
            <a:ext cx="1219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US" sz="2800" b="1" dirty="0" smtClean="0"/>
              <a:t>Moderate </a:t>
            </a:r>
            <a:r>
              <a:rPr lang="en-US" sz="2800" b="1" dirty="0"/>
              <a:t>or </a:t>
            </a:r>
            <a:r>
              <a:rPr lang="en-US" sz="2800" b="1" dirty="0" smtClean="0"/>
              <a:t>higher </a:t>
            </a:r>
            <a:r>
              <a:rPr lang="en-US" sz="2800" b="1" dirty="0"/>
              <a:t>risk </a:t>
            </a:r>
            <a:r>
              <a:rPr lang="en-US" sz="2800" b="1" dirty="0" smtClean="0"/>
              <a:t>items</a:t>
            </a:r>
          </a:p>
          <a:p>
            <a:pPr marL="0" indent="0" eaLnBrk="1" hangingPunct="1">
              <a:spcBef>
                <a:spcPts val="600"/>
              </a:spcBef>
            </a:pPr>
            <a:endParaRPr lang="en-US" sz="2800" dirty="0" smtClean="0"/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TPC and MAPS may not achieve the envisioned data reduction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Can be addressed with more CPU power/ more PCs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I was invited to join the essential discussions and meetings of the TPC group (see Tom </a:t>
            </a:r>
            <a:r>
              <a:rPr lang="en-US" sz="2800" dirty="0" err="1" smtClean="0"/>
              <a:t>Hemmick’s</a:t>
            </a:r>
            <a:r>
              <a:rPr lang="en-US" sz="2800" smtClean="0"/>
              <a:t> presentation </a:t>
            </a:r>
            <a:r>
              <a:rPr lang="en-US" sz="2800" dirty="0" smtClean="0"/>
              <a:t>last week)</a:t>
            </a:r>
          </a:p>
          <a:p>
            <a:pPr marL="400050" lvl="1" indent="0" eaLnBrk="1" hangingPunct="1">
              <a:spcBef>
                <a:spcPts val="600"/>
              </a:spcBef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4930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) Roadmap towards CD-1 – key dates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22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606" y="2132806"/>
            <a:ext cx="1219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endParaRPr lang="en-US" sz="2800" dirty="0" smtClean="0"/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/>
              <a:t>1-Feb-2017: Project File;  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/>
              <a:t>1-Feb-2017: </a:t>
            </a:r>
            <a:r>
              <a:rPr lang="en-US" sz="2800" dirty="0" smtClean="0"/>
              <a:t>updated WBS </a:t>
            </a:r>
            <a:r>
              <a:rPr lang="en-US" sz="2800" dirty="0"/>
              <a:t>Dictionary;  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/>
              <a:t>1-Feb-2017: </a:t>
            </a:r>
            <a:r>
              <a:rPr lang="en-US" sz="2800" dirty="0" smtClean="0"/>
              <a:t>updated Risk </a:t>
            </a:r>
            <a:r>
              <a:rPr lang="en-US" sz="2800" dirty="0"/>
              <a:t>Analysis 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/>
              <a:t>1-Mar-2017: Bottoms up cost estimate </a:t>
            </a:r>
            <a:endParaRPr lang="en-US" sz="2800" dirty="0" smtClean="0"/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1</a:t>
            </a:r>
            <a:r>
              <a:rPr lang="en-US" sz="2800" dirty="0"/>
              <a:t>-Mar-2017: Basis of Estimate and Cost </a:t>
            </a:r>
            <a:r>
              <a:rPr lang="en-US" sz="2800" dirty="0" smtClean="0"/>
              <a:t>Sheets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/>
              <a:t>April </a:t>
            </a:r>
            <a:r>
              <a:rPr lang="en-US" sz="2800" dirty="0" smtClean="0"/>
              <a:t>2017:   CD-1 Director’s Review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June 2017:   CD-1 DOE Review  </a:t>
            </a:r>
          </a:p>
        </p:txBody>
      </p:sp>
    </p:spTree>
    <p:extLst>
      <p:ext uri="{BB962C8B-B14F-4D97-AF65-F5344CB8AC3E}">
        <p14:creationId xmlns:p14="http://schemas.microsoft.com/office/powerpoint/2010/main" val="175232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) Roadmap towards CD-1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23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606" y="2132806"/>
            <a:ext cx="1219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endParaRPr lang="en-US" sz="2800" dirty="0" smtClean="0"/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Calorimeter electronics an be read out by prototype DAQ today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Fermi Test beam demonstrates the functionality of what amounts to the functionality of a SEB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Viability of the TPC readout choice will need to be demonstrated ASAP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MAPS studies as soon as readout technology choices are known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Path to CD-1 in lockstep with our “customers” – particularly the new TPC and MAPS detector</a:t>
            </a:r>
          </a:p>
        </p:txBody>
      </p:sp>
    </p:spTree>
    <p:extLst>
      <p:ext uri="{BB962C8B-B14F-4D97-AF65-F5344CB8AC3E}">
        <p14:creationId xmlns:p14="http://schemas.microsoft.com/office/powerpoint/2010/main" val="27157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Summary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24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606" y="2132806"/>
            <a:ext cx="1219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DAQ “Prototype 0” already in use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External group to sign up for the trigger to be identified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TPC and MAPS detector readout in early stages of design, major software development envisioned, interface to DAQ TBD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Timing system and Global L1 trigger strategy/options to be evaluated</a:t>
            </a:r>
          </a:p>
          <a:p>
            <a:pPr marL="0" indent="0" eaLnBrk="1" hangingPunct="1">
              <a:spcBef>
                <a:spcPts val="600"/>
              </a:spcBef>
            </a:pPr>
            <a:endParaRPr lang="en-US" sz="2800" dirty="0" smtClean="0"/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i="1" dirty="0" smtClean="0"/>
              <a:t>Very</a:t>
            </a:r>
            <a:r>
              <a:rPr lang="en-US" sz="2800" dirty="0" smtClean="0"/>
              <a:t> experienced team, excellent work relationship with all players, “same language”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Large portions of DAQ (concepts as well as implementation) re-usable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Large portion of procurement commercial off the shelf.</a:t>
            </a:r>
          </a:p>
        </p:txBody>
      </p:sp>
    </p:spTree>
    <p:extLst>
      <p:ext uri="{BB962C8B-B14F-4D97-AF65-F5344CB8AC3E}">
        <p14:creationId xmlns:p14="http://schemas.microsoft.com/office/powerpoint/2010/main" val="31312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  <a:cs typeface="+mj-cs"/>
              </a:rPr>
              <a:t> 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25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8806" y="4952206"/>
            <a:ext cx="690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This page is intentionally left blank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4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  <a:cs typeface="+mj-cs"/>
              </a:rPr>
              <a:t> </a:t>
            </a:r>
            <a:r>
              <a:rPr lang="en-US" dirty="0" smtClean="0">
                <a:latin typeface="+mn-lt"/>
              </a:rPr>
              <a:t>DAQ prototype</a:t>
            </a:r>
            <a:endParaRPr lang="en-US" sz="6800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9406" y="2209006"/>
            <a:ext cx="12192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While in use in many lab test before and already mature, the main demonstration was the 2015 test beam at Fermilab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In use by virtually all sPHENIX collaborators with a lab setup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Plugin concept allows to adapt to a wide range of readout hardware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Latest calorimeter digitizer prototypes already implemented and read out in DAQ prototype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Newer boards (calorimeter XMIT board etc) implementation imminent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DAQ also in use in other collaborations (RD51, ATLAS ZDC calibration @CERN, UTA, …)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2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  <a:cs typeface="+mj-cs"/>
              </a:rPr>
              <a:t> </a:t>
            </a:r>
            <a:r>
              <a:rPr lang="en-US" dirty="0" smtClean="0">
                <a:latin typeface="+mn-lt"/>
              </a:rPr>
              <a:t>DAQ prototype test beam and R&amp;D support</a:t>
            </a:r>
            <a:endParaRPr lang="en-US" sz="6800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9406" y="2056606"/>
            <a:ext cx="8839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Lightweight PHENIX-compliant DAQ system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RCDAQ has been around for a long time. But…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Big moment when we used it in the Fermilab test beam (actually more than one copy)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First time we used RCDAQ with actual custom PHENIX electronics in earnest – readout through the jSEB card -&gt; ~5K events/spill </a:t>
            </a:r>
            <a:endParaRPr lang="en-US" sz="2800" dirty="0" smtClean="0">
              <a:latin typeface="Calibri"/>
              <a:cs typeface="Calibri"/>
            </a:endParaRP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New digitizers already implemented, new XMIT board implementation imminent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 descr="run72Evt05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7"/>
          <a:stretch/>
        </p:blipFill>
        <p:spPr>
          <a:xfrm>
            <a:off x="9714198" y="3495905"/>
            <a:ext cx="3200400" cy="3056501"/>
          </a:xfrm>
          <a:prstGeom prst="rect">
            <a:avLst/>
          </a:prstGeom>
        </p:spPr>
      </p:pic>
      <p:pic>
        <p:nvPicPr>
          <p:cNvPr id="6" name="Picture 5" descr="run72Evt08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30" r="9217" b="55"/>
          <a:stretch/>
        </p:blipFill>
        <p:spPr>
          <a:xfrm>
            <a:off x="9702006" y="6638807"/>
            <a:ext cx="3200400" cy="2732999"/>
          </a:xfrm>
          <a:prstGeom prst="rect">
            <a:avLst/>
          </a:prstGeom>
        </p:spPr>
      </p:pic>
      <p:pic>
        <p:nvPicPr>
          <p:cNvPr id="7" name="Picture 6" descr="run72Evt07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30" r="9217" b="55"/>
          <a:stretch/>
        </p:blipFill>
        <p:spPr>
          <a:xfrm>
            <a:off x="5815806" y="6638807"/>
            <a:ext cx="3200400" cy="2732999"/>
          </a:xfrm>
          <a:prstGeom prst="rect">
            <a:avLst/>
          </a:prstGeom>
        </p:spPr>
      </p:pic>
      <p:pic>
        <p:nvPicPr>
          <p:cNvPr id="8" name="Picture 7" descr="run72Evt06.g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07" r="9217" b="2178"/>
          <a:stretch/>
        </p:blipFill>
        <p:spPr>
          <a:xfrm>
            <a:off x="1396206" y="6547367"/>
            <a:ext cx="3200400" cy="2732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9006" y="9077186"/>
            <a:ext cx="11435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Calibri"/>
                <a:cs typeface="Calibri"/>
              </a:rPr>
              <a:t>Waveforms digitized with new digitizer boards read out with the DAQ system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  <a:cs typeface="+mj-cs"/>
              </a:rPr>
              <a:t> </a:t>
            </a:r>
            <a:r>
              <a:rPr lang="en-US" dirty="0" smtClean="0">
                <a:latin typeface="+mn-lt"/>
              </a:rPr>
              <a:t>DCM2 readout chain</a:t>
            </a:r>
            <a:endParaRPr lang="en-US" sz="6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" y="2285206"/>
            <a:ext cx="8651876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1806" y="7695406"/>
            <a:ext cx="12192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/>
              <a:t>Enough hardware in hand from PHENIX re-purposing to get us through</a:t>
            </a:r>
            <a:r>
              <a:rPr lang="en-US" sz="2800" dirty="0"/>
              <a:t> </a:t>
            </a:r>
            <a:r>
              <a:rPr lang="en-US" sz="2800" dirty="0" smtClean="0"/>
              <a:t>all required test setups</a:t>
            </a:r>
          </a:p>
        </p:txBody>
      </p:sp>
    </p:spTree>
    <p:extLst>
      <p:ext uri="{BB962C8B-B14F-4D97-AF65-F5344CB8AC3E}">
        <p14:creationId xmlns:p14="http://schemas.microsoft.com/office/powerpoint/2010/main" val="273912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4194" y="4758531"/>
            <a:ext cx="609600" cy="4572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0394" y="4758531"/>
            <a:ext cx="1219200" cy="457200"/>
          </a:xfrm>
          <a:prstGeom prst="rect">
            <a:avLst/>
          </a:prstGeom>
          <a:solidFill>
            <a:srgbClr val="000099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905794" y="4987131"/>
            <a:ext cx="11430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97204" y="4614069"/>
            <a:ext cx="995081" cy="67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</a:pPr>
            <a:r>
              <a:rPr lang="en-GB" sz="1600" b="1" dirty="0">
                <a:solidFill>
                  <a:srgbClr val="17375E"/>
                </a:solidFill>
                <a:latin typeface="Arial Narrow" charset="0"/>
              </a:rPr>
              <a:t>LZO</a:t>
            </a:r>
          </a:p>
          <a:p>
            <a:pPr algn="ctr">
              <a:lnSpc>
                <a:spcPct val="120000"/>
              </a:lnSpc>
              <a:buClrTx/>
              <a:buFontTx/>
              <a:buNone/>
            </a:pPr>
            <a:r>
              <a:rPr lang="en-GB" sz="1600" b="1" dirty="0">
                <a:solidFill>
                  <a:srgbClr val="17375E"/>
                </a:solidFill>
                <a:latin typeface="Arial Narrow" charset="0"/>
              </a:rPr>
              <a:t> algorithm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124994" y="4758531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17419" y="4729956"/>
            <a:ext cx="24145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sz="1600" b="1" dirty="0">
                <a:solidFill>
                  <a:srgbClr val="FFFFFF"/>
                </a:solidFill>
                <a:latin typeface="Arial Narrow" charset="0"/>
              </a:rPr>
              <a:t>New buffer with the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sz="1600" b="1" dirty="0">
                <a:solidFill>
                  <a:srgbClr val="FFFFFF"/>
                </a:solidFill>
                <a:latin typeface="Arial Narrow" charset="0"/>
              </a:rPr>
              <a:t>compressed one as payload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029994" y="4758531"/>
            <a:ext cx="609600" cy="4572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106194" y="4758531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885933" y="4648994"/>
            <a:ext cx="976847" cy="67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</a:pPr>
            <a:r>
              <a:rPr lang="en-GB" sz="1600" b="1" dirty="0">
                <a:solidFill>
                  <a:srgbClr val="17375E"/>
                </a:solidFill>
                <a:latin typeface="Arial Narrow" charset="0"/>
              </a:rPr>
              <a:t>Add new</a:t>
            </a:r>
          </a:p>
          <a:p>
            <a:pPr algn="ctr">
              <a:lnSpc>
                <a:spcPct val="120000"/>
              </a:lnSpc>
              <a:buClrTx/>
              <a:buFontTx/>
              <a:buNone/>
            </a:pPr>
            <a:r>
              <a:rPr lang="en-GB" sz="1600" b="1" dirty="0">
                <a:solidFill>
                  <a:srgbClr val="17375E"/>
                </a:solidFill>
                <a:latin typeface="Arial Narrow" charset="0"/>
              </a:rPr>
              <a:t>buffer hdr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810794" y="4987131"/>
            <a:ext cx="11430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58006" y="5409406"/>
            <a:ext cx="609600" cy="4572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34206" y="5409406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243806" y="5409406"/>
            <a:ext cx="609600" cy="4572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320006" y="5409406"/>
            <a:ext cx="609600" cy="457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929606" y="5409406"/>
            <a:ext cx="609600" cy="4572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005806" y="5409406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615406" y="5409406"/>
            <a:ext cx="609600" cy="4572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691606" y="5409406"/>
            <a:ext cx="609600" cy="457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301206" y="5409406"/>
            <a:ext cx="609600" cy="4572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377406" y="5409406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987006" y="5409406"/>
            <a:ext cx="609600" cy="4572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4063206" y="5409406"/>
            <a:ext cx="609600" cy="457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534194" y="4072731"/>
            <a:ext cx="7770812" cy="455613"/>
            <a:chOff x="321" y="1894"/>
            <a:chExt cx="4895" cy="287"/>
          </a:xfrm>
        </p:grpSpPr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769" y="1894"/>
              <a:ext cx="383" cy="287"/>
            </a:xfrm>
            <a:prstGeom prst="rect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137" y="1894"/>
              <a:ext cx="383" cy="287"/>
            </a:xfrm>
            <a:prstGeom prst="rect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953" y="1894"/>
              <a:ext cx="383" cy="287"/>
            </a:xfrm>
            <a:prstGeom prst="rect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321" y="1894"/>
              <a:ext cx="383" cy="287"/>
            </a:xfrm>
            <a:prstGeom prst="rect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369" y="1894"/>
              <a:ext cx="767" cy="287"/>
            </a:xfrm>
            <a:prstGeom prst="rect">
              <a:avLst/>
            </a:prstGeom>
            <a:solidFill>
              <a:srgbClr val="0000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185" y="1894"/>
              <a:ext cx="767" cy="287"/>
            </a:xfrm>
            <a:prstGeom prst="rect">
              <a:avLst/>
            </a:prstGeom>
            <a:solidFill>
              <a:srgbClr val="CCE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2001" y="1894"/>
              <a:ext cx="767" cy="287"/>
            </a:xfrm>
            <a:prstGeom prst="rect">
              <a:avLst/>
            </a:prstGeom>
            <a:solidFill>
              <a:srgbClr val="0000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2817" y="1894"/>
              <a:ext cx="767" cy="287"/>
            </a:xfrm>
            <a:prstGeom prst="rect">
              <a:avLst/>
            </a:prstGeom>
            <a:solidFill>
              <a:srgbClr val="CCE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466" y="1942"/>
              <a:ext cx="4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GB" sz="1800" dirty="0">
                  <a:solidFill>
                    <a:srgbClr val="FFFF00"/>
                  </a:solidFill>
                </a:rPr>
                <a:t>buffer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1330" y="1942"/>
              <a:ext cx="4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GB" sz="1800" dirty="0"/>
                <a:t>buffer</a:t>
              </a: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2146" y="1942"/>
              <a:ext cx="4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GB" sz="1800" dirty="0">
                  <a:solidFill>
                    <a:srgbClr val="FFFF00"/>
                  </a:solidFill>
                </a:rPr>
                <a:t>buffer</a:t>
              </a: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2962" y="1942"/>
              <a:ext cx="4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GB" sz="1800" dirty="0"/>
                <a:t>buffer</a:t>
              </a: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4401" y="1894"/>
              <a:ext cx="383" cy="287"/>
            </a:xfrm>
            <a:prstGeom prst="rect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585" y="1894"/>
              <a:ext cx="383" cy="287"/>
            </a:xfrm>
            <a:prstGeom prst="rect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3633" y="1894"/>
              <a:ext cx="767" cy="287"/>
            </a:xfrm>
            <a:prstGeom prst="rect">
              <a:avLst/>
            </a:prstGeom>
            <a:solidFill>
              <a:srgbClr val="0000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4449" y="1894"/>
              <a:ext cx="767" cy="287"/>
            </a:xfrm>
            <a:prstGeom prst="rect">
              <a:avLst/>
            </a:prstGeom>
            <a:solidFill>
              <a:srgbClr val="CCE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3778" y="1942"/>
              <a:ext cx="4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GB" sz="1800" dirty="0">
                  <a:solidFill>
                    <a:srgbClr val="FFFF00"/>
                  </a:solidFill>
                </a:rPr>
                <a:t>buffer</a:t>
              </a: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4594" y="1942"/>
              <a:ext cx="4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GB" sz="1800" dirty="0"/>
                <a:t>buffer</a:t>
              </a:r>
            </a:p>
          </p:txBody>
        </p:sp>
      </p:grp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558006" y="6280943"/>
            <a:ext cx="609600" cy="4572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634206" y="6280943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1320006" y="6544468"/>
            <a:ext cx="11430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1385447" y="6171406"/>
            <a:ext cx="848607" cy="67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</a:pPr>
            <a:r>
              <a:rPr lang="en-GB" sz="1600" b="1" dirty="0">
                <a:solidFill>
                  <a:srgbClr val="17375E"/>
                </a:solidFill>
                <a:latin typeface="Arial Narrow" charset="0"/>
              </a:rPr>
              <a:t>LZO</a:t>
            </a:r>
          </a:p>
          <a:p>
            <a:pPr algn="ctr">
              <a:lnSpc>
                <a:spcPct val="120000"/>
              </a:lnSpc>
              <a:buClrTx/>
              <a:buFontTx/>
              <a:buNone/>
            </a:pPr>
            <a:r>
              <a:rPr lang="en-GB" sz="1600" b="1" dirty="0">
                <a:solidFill>
                  <a:srgbClr val="17375E"/>
                </a:solidFill>
                <a:latin typeface="Arial Narrow" charset="0"/>
              </a:rPr>
              <a:t> Unpack</a:t>
            </a: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2539206" y="6280943"/>
            <a:ext cx="609600" cy="4572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2615406" y="6280943"/>
            <a:ext cx="1219200" cy="457200"/>
          </a:xfrm>
          <a:prstGeom prst="rect">
            <a:avLst/>
          </a:prstGeom>
          <a:solidFill>
            <a:srgbClr val="000099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3910806" y="6328568"/>
            <a:ext cx="330460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sz="1600" b="1" dirty="0">
                <a:solidFill>
                  <a:srgbClr val="17375E"/>
                </a:solidFill>
                <a:latin typeface="Arial Narrow" charset="0"/>
              </a:rPr>
              <a:t>Original uncompressed buffer restored</a:t>
            </a: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4749006" y="5533231"/>
            <a:ext cx="279104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sz="1600" b="1" dirty="0">
                <a:solidFill>
                  <a:srgbClr val="17375E"/>
                </a:solidFill>
                <a:latin typeface="Arial Narrow" charset="0"/>
              </a:rPr>
              <a:t>This is what a file then looks like</a:t>
            </a:r>
          </a:p>
        </p:txBody>
      </p: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578644" y="5953919"/>
            <a:ext cx="13915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sz="1800" b="1" dirty="0">
                <a:solidFill>
                  <a:srgbClr val="FFFFFF"/>
                </a:solidFill>
                <a:latin typeface="Arial Narrow" charset="0"/>
              </a:rPr>
              <a:t>On readback:</a:t>
            </a: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5468144" y="3739356"/>
            <a:ext cx="3146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sz="1600" b="1" dirty="0">
                <a:solidFill>
                  <a:srgbClr val="FFFFFF"/>
                </a:solidFill>
                <a:latin typeface="Arial Narrow" charset="0"/>
              </a:rPr>
              <a:t>This is what a file normally  looks like</a:t>
            </a: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481806" y="6966743"/>
            <a:ext cx="8093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sz="1800" b="1" dirty="0">
                <a:solidFill>
                  <a:srgbClr val="17375E"/>
                </a:solidFill>
                <a:latin typeface="Arial Narrow" charset="0"/>
              </a:rPr>
              <a:t>All this is handled completely in the I/O layer, the higher-level routines just receive a buffer as before.</a:t>
            </a:r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58006" y="2132806"/>
            <a:ext cx="8382000" cy="162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25000"/>
              </a:lnSpc>
              <a:buClrTx/>
              <a:buFontTx/>
              <a:buNone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 Narrow" charset="0"/>
              </a:rPr>
              <a:t>After all data </a:t>
            </a:r>
            <a:r>
              <a:rPr lang="en-GB" sz="2000" b="1" i="1" dirty="0" smtClean="0">
                <a:solidFill>
                  <a:schemeClr val="tx2">
                    <a:lumMod val="75000"/>
                  </a:schemeClr>
                </a:solidFill>
                <a:latin typeface="Arial Narrow" charset="0"/>
              </a:rPr>
              <a:t>reduction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 Narrow" charset="0"/>
              </a:rPr>
              <a:t> techniques (zero-suppression, bit-packing, etc) are applied, you typically find that your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Arial Narrow" charset="0"/>
              </a:rPr>
              <a:t>raw data are still gzip-compressible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 Narrow" charset="0"/>
              </a:rPr>
              <a:t>to a significant amount</a:t>
            </a:r>
            <a:endParaRPr lang="en-GB" sz="2000" b="1" dirty="0">
              <a:solidFill>
                <a:schemeClr val="tx2">
                  <a:lumMod val="75000"/>
                </a:schemeClr>
              </a:solidFill>
              <a:latin typeface="Arial Narrow" charset="0"/>
            </a:endParaRPr>
          </a:p>
          <a:p>
            <a:pPr>
              <a:lnSpc>
                <a:spcPct val="125000"/>
              </a:lnSpc>
              <a:buClrTx/>
              <a:buFontTx/>
              <a:buNone/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Arial Narrow" charset="0"/>
              </a:rPr>
              <a:t>Introduced a compressed raw data format that supports a late-stage compression</a:t>
            </a: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542131" y="7847806"/>
            <a:ext cx="809307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sz="2000" b="1" dirty="0" smtClean="0">
                <a:solidFill>
                  <a:srgbClr val="17375E"/>
                </a:solidFill>
                <a:latin typeface="Arial Narrow" charset="0"/>
              </a:rPr>
              <a:t>LZO is our workhorse algorithm but others readily available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GB" sz="2000" b="1" dirty="0">
              <a:solidFill>
                <a:srgbClr val="17375E"/>
              </a:solidFill>
              <a:latin typeface="Arial Narrow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sz="2000" b="1" dirty="0" smtClean="0">
                <a:solidFill>
                  <a:srgbClr val="17375E"/>
                </a:solidFill>
                <a:latin typeface="Arial Narrow" charset="0"/>
              </a:rPr>
              <a:t>Compression allowed for unprecedented data rates a decade earlier</a:t>
            </a:r>
            <a:endParaRPr lang="en-GB" sz="2000" b="1" dirty="0">
              <a:solidFill>
                <a:srgbClr val="17375E"/>
              </a:solidFill>
              <a:latin typeface="Arial Narrow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507" y="5409406"/>
            <a:ext cx="4692899" cy="340736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055" y="5104606"/>
            <a:ext cx="1131751" cy="603601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 bwMode="auto">
          <a:xfrm flipV="1">
            <a:off x="7492206" y="7771606"/>
            <a:ext cx="914400" cy="83820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494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Technical Design and Scope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3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606" y="2361406"/>
            <a:ext cx="12192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/>
              <a:t>In the 1.7 scope: 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All  non-detector</a:t>
            </a:r>
            <a:r>
              <a:rPr lang="en-US" sz="2800" dirty="0"/>
              <a:t> </a:t>
            </a:r>
            <a:r>
              <a:rPr lang="en-US" sz="2800" dirty="0" smtClean="0"/>
              <a:t>specific readout electronics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Crates for electronics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The Event </a:t>
            </a:r>
            <a:r>
              <a:rPr lang="en-US" sz="2800" dirty="0"/>
              <a:t>B</a:t>
            </a:r>
            <a:r>
              <a:rPr lang="en-US" sz="2800" dirty="0" smtClean="0"/>
              <a:t>uilder and assorted computers 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Networks and network switches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The Timing system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The Local Level-1 (LL1) Trigger System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endParaRPr lang="en-US" sz="2800" dirty="0"/>
          </a:p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/>
              <a:t>Not in scope: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Racks   (mostly re-used from PHENIX in 1008’s rack room, high-end crates, water-cooled) 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Power supplies (existing/installed)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Fibers/cables/… to the crates</a:t>
            </a:r>
          </a:p>
        </p:txBody>
      </p:sp>
    </p:spTree>
    <p:extLst>
      <p:ext uri="{BB962C8B-B14F-4D97-AF65-F5344CB8AC3E}">
        <p14:creationId xmlns:p14="http://schemas.microsoft.com/office/powerpoint/2010/main" val="242980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Switch Development</a:t>
            </a:r>
            <a:endParaRPr lang="en-US" sz="6800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9406" y="2209006"/>
            <a:ext cx="12192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The current 10G	switch is the single most expensive item in the entire rack room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That switch is now EOL (too expensive maintenance/license fee)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We are confident that by the time we need it, we can buy a much cheaper switch (10G becomes a commodity)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But with any high-end switch, you pay for a lot of functionality you never use (about every protocol under the sun)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It is possible to build a high-end 10G yourself based on a standard PC platform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ATLAS has demonstrated this with a TCOS about 40-45% of a commercial switch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b="1" dirty="0" smtClean="0">
                <a:latin typeface="Calibri"/>
                <a:cs typeface="Calibri"/>
              </a:rPr>
              <a:t>Used a few of our former 10G-capable DAQ machines to try this and it works out of the box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Might be an option if the switch price is still at the upper range of the budget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>
                <a:latin typeface="Calibri"/>
                <a:cs typeface="Calibri"/>
              </a:rPr>
              <a:t> </a:t>
            </a:r>
            <a:endParaRPr lang="en-US" sz="2800" dirty="0">
              <a:latin typeface="Calibri"/>
              <a:cs typeface="Calibri"/>
            </a:endParaRPr>
          </a:p>
          <a:p>
            <a:pPr marL="0" indent="0" eaLnBrk="1" hangingPunct="1">
              <a:spcBef>
                <a:spcPts val="600"/>
              </a:spcBef>
            </a:pPr>
            <a:endParaRPr lang="en-US" sz="2800" dirty="0" smtClean="0">
              <a:latin typeface="Calibri"/>
              <a:cs typeface="Calibri"/>
            </a:endParaRP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endParaRPr lang="en-US" sz="2800" dirty="0" smtClean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8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The buffering effect</a:t>
            </a:r>
            <a:endParaRPr lang="en-US" sz="6800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72806" y="2132806"/>
            <a:ext cx="8077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>
                <a:latin typeface="Calibri"/>
                <a:cs typeface="Calibri"/>
              </a:rPr>
              <a:t>Current DAQ back-end configured for  ~12GBit/s peak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>
                <a:latin typeface="Calibri"/>
                <a:cs typeface="Calibri"/>
              </a:rPr>
              <a:t>Can use more, easy to scale up, that’s what PHENIX delivered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>
                <a:latin typeface="Calibri"/>
                <a:cs typeface="Calibri"/>
              </a:rPr>
              <a:t>Buffering: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31</a:t>
            </a:fld>
            <a:endParaRPr 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524491" y="3995219"/>
            <a:ext cx="1196476" cy="584670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7980" tIns="66550" rIns="127980" bIns="66550" anchor="ctr"/>
          <a:lstStyle/>
          <a:p>
            <a:pPr algn="ctr">
              <a:lnSpc>
                <a:spcPct val="125000"/>
              </a:lnSpc>
              <a:tabLst>
                <a:tab pos="0" algn="l"/>
                <a:tab pos="650138" algn="l"/>
                <a:tab pos="1300277" algn="l"/>
                <a:tab pos="1950415" algn="l"/>
                <a:tab pos="2600554" algn="l"/>
                <a:tab pos="3250692" algn="l"/>
                <a:tab pos="3900830" algn="l"/>
                <a:tab pos="4550969" algn="l"/>
                <a:tab pos="5201107" algn="l"/>
                <a:tab pos="5851246" algn="l"/>
                <a:tab pos="6501384" algn="l"/>
                <a:tab pos="7151522" algn="l"/>
                <a:tab pos="7801661" algn="l"/>
                <a:tab pos="8451799" algn="l"/>
                <a:tab pos="9101938" algn="l"/>
                <a:tab pos="9752076" algn="l"/>
                <a:tab pos="10402214" algn="l"/>
                <a:tab pos="11052353" algn="l"/>
                <a:tab pos="11702491" algn="l"/>
                <a:tab pos="12352630" algn="l"/>
                <a:tab pos="13002768" algn="l"/>
              </a:tabLst>
              <a:defRPr/>
            </a:pPr>
            <a:r>
              <a:rPr lang="en-GB" sz="17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2849645" y="4288682"/>
            <a:ext cx="652417" cy="2258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8" name="Line 49"/>
          <p:cNvSpPr>
            <a:spLocks noChangeShapeType="1"/>
          </p:cNvSpPr>
          <p:nvPr/>
        </p:nvSpPr>
        <p:spPr bwMode="auto">
          <a:xfrm>
            <a:off x="1115883" y="3118247"/>
            <a:ext cx="544057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9" name="Line 50"/>
          <p:cNvSpPr>
            <a:spLocks noChangeShapeType="1"/>
          </p:cNvSpPr>
          <p:nvPr/>
        </p:nvSpPr>
        <p:spPr bwMode="auto">
          <a:xfrm>
            <a:off x="1115883" y="3770640"/>
            <a:ext cx="544057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0" name="Line 51"/>
          <p:cNvSpPr>
            <a:spLocks noChangeShapeType="1"/>
          </p:cNvSpPr>
          <p:nvPr/>
        </p:nvSpPr>
        <p:spPr bwMode="auto">
          <a:xfrm>
            <a:off x="1115883" y="4423030"/>
            <a:ext cx="544057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>
            <a:off x="1115883" y="5077679"/>
            <a:ext cx="544057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2" name="Text Box 60"/>
          <p:cNvSpPr txBox="1">
            <a:spLocks noChangeArrowheads="1"/>
          </p:cNvSpPr>
          <p:nvPr/>
        </p:nvSpPr>
        <p:spPr bwMode="auto">
          <a:xfrm>
            <a:off x="3529806" y="3504406"/>
            <a:ext cx="1015077" cy="77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7980" tIns="66550" rIns="127980" bIns="6655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GB" sz="1700" dirty="0" smtClean="0"/>
              <a:t>To RCF/</a:t>
            </a:r>
            <a:endParaRPr lang="en-GB" sz="1700" dirty="0"/>
          </a:p>
          <a:p>
            <a:pPr>
              <a:lnSpc>
                <a:spcPct val="125000"/>
              </a:lnSpc>
              <a:defRPr/>
            </a:pPr>
            <a:r>
              <a:rPr lang="en-GB" sz="1700" dirty="0"/>
              <a:t>HPSS</a:t>
            </a:r>
          </a:p>
        </p:txBody>
      </p:sp>
      <p:sp>
        <p:nvSpPr>
          <p:cNvPr id="33" name="Rectangle 61"/>
          <p:cNvSpPr>
            <a:spLocks noChangeArrowheads="1"/>
          </p:cNvSpPr>
          <p:nvPr/>
        </p:nvSpPr>
        <p:spPr bwMode="auto">
          <a:xfrm>
            <a:off x="1524491" y="3345085"/>
            <a:ext cx="1196476" cy="584670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7980" tIns="66550" rIns="127980" bIns="66550" anchor="ctr"/>
          <a:lstStyle/>
          <a:p>
            <a:pPr algn="ctr">
              <a:lnSpc>
                <a:spcPct val="125000"/>
              </a:lnSpc>
              <a:tabLst>
                <a:tab pos="0" algn="l"/>
                <a:tab pos="650138" algn="l"/>
                <a:tab pos="1300277" algn="l"/>
                <a:tab pos="1950415" algn="l"/>
                <a:tab pos="2600554" algn="l"/>
                <a:tab pos="3250692" algn="l"/>
                <a:tab pos="3900830" algn="l"/>
                <a:tab pos="4550969" algn="l"/>
                <a:tab pos="5201107" algn="l"/>
                <a:tab pos="5851246" algn="l"/>
                <a:tab pos="6501384" algn="l"/>
                <a:tab pos="7151522" algn="l"/>
                <a:tab pos="7801661" algn="l"/>
                <a:tab pos="8451799" algn="l"/>
                <a:tab pos="9101938" algn="l"/>
                <a:tab pos="9752076" algn="l"/>
                <a:tab pos="10402214" algn="l"/>
                <a:tab pos="11052353" algn="l"/>
                <a:tab pos="11702491" algn="l"/>
                <a:tab pos="12352630" algn="l"/>
                <a:tab pos="13002768" algn="l"/>
              </a:tabLst>
              <a:defRPr/>
            </a:pPr>
            <a:r>
              <a:rPr lang="en-GB" sz="17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4" name="Line 62"/>
          <p:cNvSpPr>
            <a:spLocks noChangeShapeType="1"/>
          </p:cNvSpPr>
          <p:nvPr/>
        </p:nvSpPr>
        <p:spPr bwMode="auto">
          <a:xfrm>
            <a:off x="2849645" y="3638548"/>
            <a:ext cx="652417" cy="2258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35" name="Group 63"/>
          <p:cNvGrpSpPr>
            <a:grpSpLocks/>
          </p:cNvGrpSpPr>
          <p:nvPr/>
        </p:nvGrpSpPr>
        <p:grpSpPr bwMode="auto">
          <a:xfrm>
            <a:off x="1678001" y="2437606"/>
            <a:ext cx="1821805" cy="582412"/>
            <a:chOff x="4394" y="2004"/>
            <a:chExt cx="807" cy="258"/>
          </a:xfrm>
        </p:grpSpPr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38" name="Group 66"/>
          <p:cNvGrpSpPr>
            <a:grpSpLocks/>
          </p:cNvGrpSpPr>
          <p:nvPr/>
        </p:nvGrpSpPr>
        <p:grpSpPr bwMode="auto">
          <a:xfrm>
            <a:off x="1678001" y="3062909"/>
            <a:ext cx="1821805" cy="582412"/>
            <a:chOff x="4394" y="2281"/>
            <a:chExt cx="807" cy="258"/>
          </a:xfrm>
        </p:grpSpPr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4394" y="2281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40" name="Line 68"/>
            <p:cNvSpPr>
              <a:spLocks noChangeShapeType="1"/>
            </p:cNvSpPr>
            <p:nvPr/>
          </p:nvSpPr>
          <p:spPr bwMode="auto">
            <a:xfrm>
              <a:off x="4913" y="2411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41" name="Group 69"/>
          <p:cNvGrpSpPr>
            <a:grpSpLocks/>
          </p:cNvGrpSpPr>
          <p:nvPr/>
        </p:nvGrpSpPr>
        <p:grpSpPr bwMode="auto">
          <a:xfrm>
            <a:off x="1678001" y="3688211"/>
            <a:ext cx="1821805" cy="582412"/>
            <a:chOff x="4394" y="2558"/>
            <a:chExt cx="807" cy="258"/>
          </a:xfrm>
        </p:grpSpPr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4394" y="2558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43" name="Line 71"/>
            <p:cNvSpPr>
              <a:spLocks noChangeShapeType="1"/>
            </p:cNvSpPr>
            <p:nvPr/>
          </p:nvSpPr>
          <p:spPr bwMode="auto">
            <a:xfrm>
              <a:off x="4913" y="2688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44" name="Group 72"/>
          <p:cNvGrpSpPr>
            <a:grpSpLocks/>
          </p:cNvGrpSpPr>
          <p:nvPr/>
        </p:nvGrpSpPr>
        <p:grpSpPr bwMode="auto">
          <a:xfrm>
            <a:off x="1678001" y="4313514"/>
            <a:ext cx="1821805" cy="584669"/>
            <a:chOff x="4394" y="2835"/>
            <a:chExt cx="807" cy="259"/>
          </a:xfrm>
        </p:grpSpPr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4394" y="2835"/>
              <a:ext cx="529" cy="259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46" name="Line 74"/>
            <p:cNvSpPr>
              <a:spLocks noChangeShapeType="1"/>
            </p:cNvSpPr>
            <p:nvPr/>
          </p:nvSpPr>
          <p:spPr bwMode="auto">
            <a:xfrm>
              <a:off x="4913" y="2966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47" name="Group 75"/>
          <p:cNvGrpSpPr>
            <a:grpSpLocks/>
          </p:cNvGrpSpPr>
          <p:nvPr/>
        </p:nvGrpSpPr>
        <p:grpSpPr bwMode="auto">
          <a:xfrm>
            <a:off x="1678001" y="4941075"/>
            <a:ext cx="1821805" cy="582412"/>
            <a:chOff x="4394" y="3113"/>
            <a:chExt cx="807" cy="258"/>
          </a:xfrm>
        </p:grpSpPr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4394" y="3113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49" name="Line 77"/>
            <p:cNvSpPr>
              <a:spLocks noChangeShapeType="1"/>
            </p:cNvSpPr>
            <p:nvPr/>
          </p:nvSpPr>
          <p:spPr bwMode="auto">
            <a:xfrm>
              <a:off x="4913" y="3243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100806" y="3428206"/>
            <a:ext cx="109127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27980" tIns="66550" rIns="127980" bIns="6655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GB" sz="2000" dirty="0" smtClean="0"/>
              <a:t>From detector</a:t>
            </a:r>
            <a:endParaRPr lang="en-GB" sz="2000" dirty="0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56002"/>
              </p:ext>
            </p:extLst>
          </p:nvPr>
        </p:nvGraphicFramePr>
        <p:xfrm>
          <a:off x="4690796" y="4266406"/>
          <a:ext cx="775441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205"/>
                <a:gridCol w="3877205"/>
              </a:tblGrid>
              <a:tr h="345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Instantaneous rate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 Gbit/s</a:t>
                      </a:r>
                      <a:endParaRPr lang="en-US" sz="24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Buffering for 1 hr depth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Gbit/s</a:t>
                      </a:r>
                      <a:endParaRPr lang="en-US" sz="24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Buffering for 8hrs depth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8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Gbit/s</a:t>
                      </a: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Buffering for 24hrs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6 Gbit’s</a:t>
                      </a: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Buffering for 70hrs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4 Gbit/s</a:t>
                      </a: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Buffering for a</a:t>
                      </a:r>
                      <a:r>
                        <a:rPr lang="en-US" sz="2400" baseline="0" dirty="0" smtClean="0"/>
                        <a:t> month</a:t>
                      </a:r>
                      <a:r>
                        <a:rPr lang="en-US" sz="2400" baseline="30000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1.2 Gbit/s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/>
          <p:nvPr/>
        </p:nvCxnSpPr>
        <p:spPr bwMode="auto">
          <a:xfrm>
            <a:off x="3700196" y="6323806"/>
            <a:ext cx="8382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>
          <a:xfrm>
            <a:off x="1067294" y="6090741"/>
            <a:ext cx="2632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/>
                <a:cs typeface="Calibri"/>
              </a:rPr>
              <a:t>This is what we had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634206" y="7238206"/>
            <a:ext cx="10363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>
                <a:latin typeface="Calibri"/>
                <a:cs typeface="Calibri"/>
              </a:rPr>
              <a:t>The deeper the buffering, the more you take advantage of outages, </a:t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>P/S failures, APEX, maintenance days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>
                <a:latin typeface="Calibri"/>
                <a:cs typeface="Calibri"/>
              </a:rPr>
              <a:t>This also happens to be the easiest part of the system to expand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>
                <a:latin typeface="Calibri"/>
                <a:cs typeface="Calibri"/>
              </a:rPr>
              <a:t>Relatively inexpensive way to “buy” archival bandwidth</a:t>
            </a:r>
          </a:p>
          <a:p>
            <a:pPr marL="0" indent="0" eaLnBrk="1" hangingPunct="1">
              <a:spcBef>
                <a:spcPts val="600"/>
              </a:spcBef>
            </a:pPr>
            <a:endParaRPr lang="en-US" sz="28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87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Schedule and Milestones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32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006" y="2209006"/>
            <a:ext cx="6477000" cy="3403600"/>
          </a:xfrm>
          <a:prstGeom prst="rect">
            <a:avLst/>
          </a:prstGeom>
        </p:spPr>
      </p:pic>
      <p:sp>
        <p:nvSpPr>
          <p:cNvPr id="11" name="Content Placeholder 11"/>
          <p:cNvSpPr>
            <a:spLocks noGrp="1"/>
          </p:cNvSpPr>
          <p:nvPr>
            <p:ph idx="1"/>
          </p:nvPr>
        </p:nvSpPr>
        <p:spPr>
          <a:xfrm>
            <a:off x="405606" y="2209006"/>
            <a:ext cx="5486400" cy="6554788"/>
          </a:xfrm>
        </p:spPr>
        <p:txBody>
          <a:bodyPr/>
          <a:lstStyle/>
          <a:p>
            <a:r>
              <a:rPr lang="en-US" dirty="0" smtClean="0"/>
              <a:t>This is a high-level view of the system, breaks down further if needed</a:t>
            </a:r>
          </a:p>
          <a:p>
            <a:r>
              <a:rPr lang="en-US" dirty="0" smtClean="0"/>
              <a:t>The DAQ prototypes “grow” with the availability of subsystems’ hardware – will be used to test, characterize, etc</a:t>
            </a:r>
          </a:p>
          <a:p>
            <a:r>
              <a:rPr lang="en-US" dirty="0" smtClean="0"/>
              <a:t>DAQ Prototype “0” already available</a:t>
            </a:r>
          </a:p>
        </p:txBody>
      </p:sp>
    </p:spTree>
    <p:extLst>
      <p:ext uri="{BB962C8B-B14F-4D97-AF65-F5344CB8AC3E}">
        <p14:creationId xmlns:p14="http://schemas.microsoft.com/office/powerpoint/2010/main" val="28629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Cost estimate in numbers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33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3179" b="3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469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Example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4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06" y="2818606"/>
            <a:ext cx="8699500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406" y="2056606"/>
            <a:ext cx="5600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From 2 weeks ago (Eric, WBS 1.6):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5606" y="3504406"/>
            <a:ext cx="10287000" cy="5181600"/>
            <a:chOff x="405606" y="3504406"/>
            <a:chExt cx="10287000" cy="5181600"/>
          </a:xfrm>
        </p:grpSpPr>
        <p:grpSp>
          <p:nvGrpSpPr>
            <p:cNvPr id="10" name="Group 9"/>
            <p:cNvGrpSpPr/>
            <p:nvPr/>
          </p:nvGrpSpPr>
          <p:grpSpPr>
            <a:xfrm>
              <a:off x="405606" y="3504406"/>
              <a:ext cx="5257800" cy="5181600"/>
              <a:chOff x="405606" y="3504406"/>
              <a:chExt cx="5257800" cy="5181600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405606" y="3504406"/>
                <a:ext cx="5257800" cy="5181600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60000"/>
                  <a:lumOff val="40000"/>
                  <a:alpha val="63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587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 Neue Light" charset="0"/>
                    <a:ea typeface="ヒラギノ角ゴ ProN W3" charset="0"/>
                    <a:cs typeface="ヒラギノ角ゴ ProN W3" charset="0"/>
                  </a:rPr>
                  <a:t>W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Helvetica Neue Light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48606" y="5561806"/>
                <a:ext cx="34547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FF00"/>
                    </a:solidFill>
                  </a:rPr>
                  <a:t>WBS 1 .6 scope</a:t>
                </a:r>
                <a:endParaRPr lang="en-US" sz="36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815806" y="3504406"/>
              <a:ext cx="4876800" cy="3962400"/>
              <a:chOff x="5815806" y="3504406"/>
              <a:chExt cx="4876800" cy="39624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5815806" y="3504406"/>
                <a:ext cx="4876800" cy="3962400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587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Helvetica Neue Light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016206" y="5257006"/>
                <a:ext cx="157498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WBS 1.7</a:t>
                </a:r>
                <a:br>
                  <a:rPr lang="en-US" sz="2800" dirty="0" smtClean="0">
                    <a:solidFill>
                      <a:srgbClr val="000000"/>
                    </a:solidFill>
                  </a:rPr>
                </a:br>
                <a:r>
                  <a:rPr lang="en-US" sz="2800" dirty="0" smtClean="0">
                    <a:solidFill>
                      <a:srgbClr val="000000"/>
                    </a:solidFill>
                  </a:rPr>
                  <a:t>scope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48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Design Specs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5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05606" y="2513806"/>
            <a:ext cx="12192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A sustained DAQ rate of 15KHz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Archive 40Gbit/s to long-term storage in the RACF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Interface to various detector systems: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Calorimeter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TPC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Intermediate tracker (INTT)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MAPS detector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Min Bias trigger detector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Global Level 1 trigger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Local level 1 trigger interface and decision-making</a:t>
            </a:r>
          </a:p>
          <a:p>
            <a:pPr marL="0" indent="0" eaLnBrk="1" hangingPunct="1">
              <a:spcBef>
                <a:spcPts val="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240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Design Specs - Components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6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05606" y="2361406"/>
            <a:ext cx="12192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Triggered detectors (calos, INTT, MinBias) Readout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Subevent buffers  (SEB)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ATPs (assembly and trigger processors)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Continuous Readout Detectors (TPC) Readout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 EBDC interface and functionality 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MAPS detector</a:t>
            </a:r>
          </a:p>
          <a:p>
            <a:pPr marL="857250" lvl="1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EBDC-like component? Design not specified yet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High-end Network Switch ( &gt; 150Gbit/s capacity) 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Buffer boxes ( some 50+ hrs local data buffer space)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Networks to the RACF (admin/setup, fibers in place)</a:t>
            </a:r>
          </a:p>
          <a:p>
            <a:pPr marL="0" indent="0" eaLnBrk="1" hangingPunct="1">
              <a:spcBef>
                <a:spcPts val="600"/>
              </a:spcBef>
            </a:pPr>
            <a:endParaRPr lang="en-US" sz="2800" dirty="0" smtClean="0"/>
          </a:p>
          <a:p>
            <a:pPr marL="400050" lvl="1" indent="0" eaLnBrk="1" hangingPunct="1">
              <a:spcBef>
                <a:spcPts val="600"/>
              </a:spcBef>
            </a:pPr>
            <a:endParaRPr lang="en-US" sz="2800" dirty="0" smtClean="0"/>
          </a:p>
          <a:p>
            <a:pPr marL="0" indent="0" eaLnBrk="1" hangingPunct="1">
              <a:spcBef>
                <a:spcPts val="600"/>
              </a:spcBef>
            </a:pPr>
            <a:endParaRPr lang="en-US" sz="28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81200" y="1390650"/>
            <a:ext cx="19224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=                 +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472406" y="3352006"/>
            <a:ext cx="11125200" cy="4495800"/>
            <a:chOff x="1472406" y="3352006"/>
            <a:chExt cx="11125200" cy="4495800"/>
          </a:xfrm>
        </p:grpSpPr>
        <p:grpSp>
          <p:nvGrpSpPr>
            <p:cNvPr id="17" name="Group 16"/>
            <p:cNvGrpSpPr/>
            <p:nvPr/>
          </p:nvGrpSpPr>
          <p:grpSpPr>
            <a:xfrm>
              <a:off x="1472406" y="4342606"/>
              <a:ext cx="11125200" cy="3505200"/>
              <a:chOff x="100806" y="2209006"/>
              <a:chExt cx="11125200" cy="3505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100806" y="2209006"/>
                <a:ext cx="11125200" cy="3505200"/>
              </a:xfrm>
              <a:prstGeom prst="rect">
                <a:avLst/>
              </a:prstGeom>
              <a:solidFill>
                <a:srgbClr val="A3F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587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Helvetica Neue Light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19" name="Rectangle 26"/>
              <p:cNvSpPr>
                <a:spLocks noChangeArrowheads="1"/>
              </p:cNvSpPr>
              <p:nvPr/>
            </p:nvSpPr>
            <p:spPr bwMode="auto">
              <a:xfrm>
                <a:off x="1524000" y="2761456"/>
                <a:ext cx="914400" cy="68580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2000" dirty="0">
                    <a:solidFill>
                      <a:srgbClr val="800000"/>
                    </a:solidFill>
                    <a:cs typeface="Arial" charset="0"/>
                  </a:rPr>
                  <a:t>SEB</a:t>
                </a:r>
                <a:endParaRPr lang="en-GB" sz="1200" dirty="0">
                  <a:solidFill>
                    <a:srgbClr val="800000"/>
                  </a:solidFill>
                  <a:cs typeface="Arial" charset="0"/>
                </a:endParaRPr>
              </a:p>
            </p:txBody>
          </p:sp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>
                <a:off x="2743200" y="2837656"/>
                <a:ext cx="2920206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=             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+ 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" name="Group 25"/>
              <p:cNvGrpSpPr>
                <a:grpSpLocks/>
              </p:cNvGrpSpPr>
              <p:nvPr/>
            </p:nvGrpSpPr>
            <p:grpSpPr bwMode="auto">
              <a:xfrm>
                <a:off x="3352800" y="2837656"/>
                <a:ext cx="685800" cy="609600"/>
                <a:chOff x="2819400" y="1219200"/>
                <a:chExt cx="685800" cy="6096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2819400" y="1295400"/>
                  <a:ext cx="685800" cy="381000"/>
                </a:xfrm>
                <a:prstGeom prst="rect">
                  <a:avLst/>
                </a:prstGeom>
                <a:solidFill>
                  <a:srgbClr val="008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600" dirty="0">
                      <a:solidFill>
                        <a:srgbClr val="800000"/>
                      </a:solidFill>
                      <a:latin typeface="Calibri" charset="0"/>
                    </a:rPr>
                    <a:t>jSEB2</a:t>
                  </a:r>
                  <a:endParaRPr lang="en-US" sz="1600" dirty="0">
                    <a:solidFill>
                      <a:srgbClr val="800000"/>
                    </a:solidFill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124200" y="1676400"/>
                  <a:ext cx="381000" cy="76200"/>
                </a:xfrm>
                <a:prstGeom prst="rect">
                  <a:avLst/>
                </a:prstGeom>
                <a:pattFill prst="ltVert">
                  <a:fgClr>
                    <a:srgbClr val="FFFF00"/>
                  </a:fgClr>
                  <a:bgClr>
                    <a:schemeClr val="tx1"/>
                  </a:bgClr>
                </a:patt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800000"/>
                    </a:solidFill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505200" y="1219200"/>
                  <a:ext cx="0" cy="609600"/>
                </a:xfrm>
                <a:prstGeom prst="line">
                  <a:avLst/>
                </a:prstGeom>
                <a:ln w="381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2" name="Picture 2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400" b="24203"/>
              <a:stretch>
                <a:fillRect/>
              </a:stretch>
            </p:blipFill>
            <p:spPr bwMode="auto">
              <a:xfrm>
                <a:off x="5130006" y="2686844"/>
                <a:ext cx="2514600" cy="9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Content Placeholder 2"/>
              <p:cNvSpPr txBox="1">
                <a:spLocks/>
              </p:cNvSpPr>
              <p:nvPr/>
            </p:nvSpPr>
            <p:spPr bwMode="auto">
              <a:xfrm>
                <a:off x="405606" y="3961606"/>
                <a:ext cx="10591800" cy="16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50760" tIns="50760" rIns="50760" bIns="5076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358775" rtl="0" eaLnBrk="0" fontAlgn="base" hangingPunct="0">
                  <a:spcBef>
                    <a:spcPts val="4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600">
                    <a:solidFill>
                      <a:srgbClr val="60606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358775" rtl="0" eaLnBrk="0" fontAlgn="base" hangingPunct="0">
                  <a:spcBef>
                    <a:spcPts val="4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600">
                    <a:solidFill>
                      <a:srgbClr val="60606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358775" rtl="0" eaLnBrk="0" fontAlgn="base" hangingPunct="0">
                  <a:spcBef>
                    <a:spcPts val="4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600">
                    <a:solidFill>
                      <a:srgbClr val="606060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358775" rtl="0" eaLnBrk="0" fontAlgn="base" hangingPunct="0">
                  <a:spcBef>
                    <a:spcPts val="4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600">
                    <a:solidFill>
                      <a:srgbClr val="60606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358775" rtl="0" eaLnBrk="0" fontAlgn="base" hangingPunct="0">
                  <a:spcBef>
                    <a:spcPts val="4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600">
                    <a:solidFill>
                      <a:srgbClr val="60606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358775" rtl="0" eaLnBrk="0" fontAlgn="base" hangingPunct="0">
                  <a:spcBef>
                    <a:spcPts val="4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600">
                    <a:solidFill>
                      <a:srgbClr val="606060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358775" rtl="0" eaLnBrk="0" fontAlgn="base" hangingPunct="0">
                  <a:spcBef>
                    <a:spcPts val="4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600">
                    <a:solidFill>
                      <a:srgbClr val="606060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358775" rtl="0" eaLnBrk="0" fontAlgn="base" hangingPunct="0">
                  <a:spcBef>
                    <a:spcPts val="4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600">
                    <a:solidFill>
                      <a:srgbClr val="606060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358775" rtl="0" eaLnBrk="0" fontAlgn="base" hangingPunct="0">
                  <a:spcBef>
                    <a:spcPts val="4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600">
                    <a:solidFill>
                      <a:srgbClr val="606060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spcBef>
                    <a:spcPts val="600"/>
                  </a:spcBef>
                </a:pPr>
                <a:r>
                  <a:rPr lang="en-US" sz="2400" dirty="0"/>
                  <a:t>A “</a:t>
                </a:r>
                <a:r>
                  <a:rPr lang="en-US" sz="2400" dirty="0" smtClean="0"/>
                  <a:t>Sub</a:t>
                </a:r>
                <a:r>
                  <a:rPr lang="en-US" sz="2400" dirty="0"/>
                  <a:t>e</a:t>
                </a:r>
                <a:r>
                  <a:rPr lang="en-US" sz="2400" dirty="0" smtClean="0"/>
                  <a:t>vent </a:t>
                </a:r>
                <a:r>
                  <a:rPr lang="en-US" sz="2400" dirty="0"/>
                  <a:t>Buffer” </a:t>
                </a:r>
                <a:r>
                  <a:rPr lang="en-US" sz="2400" dirty="0" smtClean="0"/>
                  <a:t>(SEB) refers </a:t>
                </a:r>
                <a:r>
                  <a:rPr lang="en-US" sz="2400" dirty="0"/>
                  <a:t>to a Linux PC with a “jSEB2” interface card</a:t>
                </a:r>
              </a:p>
              <a:p>
                <a:pPr marL="0" indent="0" eaLnBrk="1" hangingPunct="1">
                  <a:spcBef>
                    <a:spcPts val="600"/>
                  </a:spcBef>
                </a:pPr>
                <a:r>
                  <a:rPr lang="en-US" sz="2400" dirty="0"/>
                  <a:t>Card receives data from the DCM2’s via another board</a:t>
                </a:r>
              </a:p>
              <a:p>
                <a:pPr marL="0" indent="0" eaLnBrk="1" hangingPunct="1">
                  <a:spcBef>
                    <a:spcPts val="600"/>
                  </a:spcBef>
                </a:pPr>
                <a:r>
                  <a:rPr lang="en-US" sz="2400" dirty="0"/>
                  <a:t>First time data are seen in a standard PC</a:t>
                </a:r>
              </a:p>
              <a:p>
                <a:pPr marL="0" indent="0" eaLnBrk="1" hangingPunct="1">
                  <a:spcBef>
                    <a:spcPts val="600"/>
                  </a:spcBef>
                </a:pPr>
                <a:endParaRPr lang="en-US" sz="2400" dirty="0"/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 bwMode="auto">
            <a:xfrm flipV="1">
              <a:off x="3682206" y="3352006"/>
              <a:ext cx="609600" cy="12954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8906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Design Specs – channel counts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7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05606" y="2361406"/>
            <a:ext cx="12192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US" sz="2800" dirty="0" smtClean="0"/>
              <a:t>Note that this does not translate 1:1 into data volume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endParaRPr lang="en-US" sz="2800" dirty="0"/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Calorimeters  		120K								o(20) SEBs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TPC					100K								o(10) EBDCs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INTT					~230K								o(10) ?? SEBs</a:t>
            </a: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MAPS				~220 million pixels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		o(10) ?? PCs</a:t>
            </a:r>
            <a:br>
              <a:rPr lang="en-US" sz="2800" dirty="0" smtClean="0"/>
            </a:br>
            <a:r>
              <a:rPr lang="en-US" sz="2800" dirty="0" smtClean="0"/>
              <a:t>							(440 sensors)</a:t>
            </a:r>
          </a:p>
          <a:p>
            <a:pPr marL="400050" lvl="1" indent="0" eaLnBrk="1" hangingPunct="1">
              <a:spcBef>
                <a:spcPts val="600"/>
              </a:spcBef>
            </a:pPr>
            <a:endParaRPr lang="en-US" sz="2800" dirty="0" smtClean="0"/>
          </a:p>
          <a:p>
            <a:pPr marL="0" indent="0" eaLnBrk="1" hangingPunct="1">
              <a:spcBef>
                <a:spcPts val="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359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Technical design (data flow - calorimeters/INTT)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8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408681" y="7816044"/>
            <a:ext cx="8931635" cy="13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8" tIns="65014" rIns="130028" bIns="65014">
            <a:spAutoFit/>
          </a:bodyPr>
          <a:lstStyle/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DCM-2	      receives data from digitizer, zero-suppresses and packages</a:t>
            </a:r>
          </a:p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SEB	      </a:t>
            </a:r>
            <a:r>
              <a:rPr lang="en-US" sz="2000" dirty="0" smtClean="0">
                <a:solidFill>
                  <a:srgbClr val="000000"/>
                </a:solidFill>
              </a:rPr>
              <a:t>collects </a:t>
            </a:r>
            <a:r>
              <a:rPr lang="en-US" sz="2000" dirty="0">
                <a:solidFill>
                  <a:srgbClr val="000000"/>
                </a:solidFill>
              </a:rPr>
              <a:t>data from a DCM </a:t>
            </a:r>
            <a:r>
              <a:rPr lang="en-US" sz="2000" dirty="0" smtClean="0">
                <a:solidFill>
                  <a:srgbClr val="000000"/>
                </a:solidFill>
              </a:rPr>
              <a:t>group</a:t>
            </a:r>
            <a:endParaRPr lang="en-US" sz="2000" dirty="0">
              <a:solidFill>
                <a:srgbClr val="000000"/>
              </a:solidFill>
            </a:endParaRPr>
          </a:p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ATP	      </a:t>
            </a:r>
            <a:r>
              <a:rPr lang="en-US" sz="2000" dirty="0" smtClean="0">
                <a:solidFill>
                  <a:srgbClr val="000000"/>
                </a:solidFill>
              </a:rPr>
              <a:t>Assembles </a:t>
            </a:r>
            <a:r>
              <a:rPr lang="en-US" sz="2000" dirty="0">
                <a:solidFill>
                  <a:srgbClr val="000000"/>
                </a:solidFill>
              </a:rPr>
              <a:t>events and compresses  </a:t>
            </a:r>
            <a:r>
              <a:rPr lang="en-US" sz="2000" dirty="0" smtClean="0">
                <a:solidFill>
                  <a:srgbClr val="000000"/>
                </a:solidFill>
              </a:rPr>
              <a:t>data</a:t>
            </a:r>
            <a:endParaRPr lang="en-US" sz="2000" dirty="0">
              <a:solidFill>
                <a:srgbClr val="000000"/>
              </a:solidFill>
            </a:endParaRPr>
          </a:p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Buffer Box  data interim storage before sending to the computing </a:t>
            </a:r>
            <a:r>
              <a:rPr lang="en-US" sz="2000" dirty="0" smtClean="0">
                <a:solidFill>
                  <a:srgbClr val="000000"/>
                </a:solidFill>
              </a:rPr>
              <a:t>center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9765956" y="4497651"/>
            <a:ext cx="1196476" cy="584670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7980" tIns="66550" rIns="127980" bIns="66550" anchor="ctr"/>
          <a:lstStyle/>
          <a:p>
            <a:pPr algn="ctr">
              <a:lnSpc>
                <a:spcPct val="125000"/>
              </a:lnSpc>
              <a:tabLst>
                <a:tab pos="0" algn="l"/>
                <a:tab pos="650138" algn="l"/>
                <a:tab pos="1300277" algn="l"/>
                <a:tab pos="1950415" algn="l"/>
                <a:tab pos="2600554" algn="l"/>
                <a:tab pos="3250692" algn="l"/>
                <a:tab pos="3900830" algn="l"/>
                <a:tab pos="4550969" algn="l"/>
                <a:tab pos="5201107" algn="l"/>
                <a:tab pos="5851246" algn="l"/>
                <a:tab pos="6501384" algn="l"/>
                <a:tab pos="7151522" algn="l"/>
                <a:tab pos="7801661" algn="l"/>
                <a:tab pos="8451799" algn="l"/>
                <a:tab pos="9101938" algn="l"/>
                <a:tab pos="9752076" algn="l"/>
                <a:tab pos="10402214" algn="l"/>
                <a:tab pos="11052353" algn="l"/>
                <a:tab pos="11702491" algn="l"/>
                <a:tab pos="12352630" algn="l"/>
                <a:tab pos="13002768" algn="l"/>
              </a:tabLst>
              <a:defRPr/>
            </a:pPr>
            <a:r>
              <a:rPr lang="en-GB" sz="17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11091110" y="4791114"/>
            <a:ext cx="652417" cy="2258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241848" y="2506615"/>
            <a:ext cx="5334477" cy="4133319"/>
          </a:xfrm>
          <a:prstGeom prst="rect">
            <a:avLst/>
          </a:prstGeom>
          <a:solidFill>
            <a:srgbClr val="EAEAEA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30028" tIns="65014" rIns="130028" bIns="65014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8052512" y="2831682"/>
            <a:ext cx="1302578" cy="3478670"/>
            <a:chOff x="3567" y="1956"/>
            <a:chExt cx="577" cy="1541"/>
          </a:xfrm>
        </p:grpSpPr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3759" y="1956"/>
              <a:ext cx="385" cy="1397"/>
              <a:chOff x="3759" y="1956"/>
              <a:chExt cx="385" cy="1397"/>
            </a:xfrm>
          </p:grpSpPr>
          <p:sp>
            <p:nvSpPr>
              <p:cNvPr id="27" name="Rectangle 7"/>
              <p:cNvSpPr>
                <a:spLocks noChangeArrowheads="1"/>
              </p:cNvSpPr>
              <p:nvPr/>
            </p:nvSpPr>
            <p:spPr bwMode="auto">
              <a:xfrm>
                <a:off x="3759" y="1956"/>
                <a:ext cx="385" cy="240"/>
              </a:xfrm>
              <a:prstGeom prst="rect">
                <a:avLst/>
              </a:prstGeom>
              <a:solidFill>
                <a:srgbClr val="0000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FFFF00"/>
                    </a:solidFill>
                    <a:cs typeface="Arial" charset="0"/>
                  </a:rPr>
                  <a:t>ATP</a:t>
                </a:r>
              </a:p>
            </p:txBody>
          </p:sp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3759" y="2245"/>
                <a:ext cx="385" cy="240"/>
              </a:xfrm>
              <a:prstGeom prst="rect">
                <a:avLst/>
              </a:prstGeom>
              <a:solidFill>
                <a:srgbClr val="0000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FFFF00"/>
                    </a:solidFill>
                    <a:cs typeface="Arial" charset="0"/>
                  </a:rPr>
                  <a:t>ATP</a:t>
                </a:r>
              </a:p>
            </p:txBody>
          </p:sp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3759" y="2534"/>
                <a:ext cx="385" cy="240"/>
              </a:xfrm>
              <a:prstGeom prst="rect">
                <a:avLst/>
              </a:prstGeom>
              <a:solidFill>
                <a:srgbClr val="0000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FFFF00"/>
                    </a:solidFill>
                    <a:cs typeface="Arial" charset="0"/>
                  </a:rPr>
                  <a:t>ATP</a:t>
                </a: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3759" y="2824"/>
                <a:ext cx="385" cy="240"/>
              </a:xfrm>
              <a:prstGeom prst="rect">
                <a:avLst/>
              </a:prstGeom>
              <a:solidFill>
                <a:srgbClr val="0000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FFFF00"/>
                    </a:solidFill>
                    <a:cs typeface="Arial" charset="0"/>
                  </a:rPr>
                  <a:t>ATP</a:t>
                </a: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3759" y="3113"/>
                <a:ext cx="385" cy="240"/>
              </a:xfrm>
              <a:prstGeom prst="rect">
                <a:avLst/>
              </a:prstGeom>
              <a:solidFill>
                <a:srgbClr val="0000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FFFF00"/>
                    </a:solidFill>
                    <a:cs typeface="Arial" charset="0"/>
                  </a:rPr>
                  <a:t>ATP</a:t>
                </a:r>
              </a:p>
            </p:txBody>
          </p:sp>
        </p:grpSp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3567" y="2100"/>
              <a:ext cx="384" cy="1397"/>
              <a:chOff x="3567" y="2100"/>
              <a:chExt cx="384" cy="1397"/>
            </a:xfrm>
          </p:grpSpPr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3567" y="2100"/>
                <a:ext cx="384" cy="240"/>
              </a:xfrm>
              <a:prstGeom prst="rect">
                <a:avLst/>
              </a:prstGeom>
              <a:solidFill>
                <a:srgbClr val="0000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FFFF00"/>
                    </a:solidFill>
                    <a:cs typeface="Arial" charset="0"/>
                  </a:rPr>
                  <a:t>ATP</a:t>
                </a:r>
              </a:p>
            </p:txBody>
          </p:sp>
          <p:sp>
            <p:nvSpPr>
              <p:cNvPr id="23" name="Rectangle 14"/>
              <p:cNvSpPr>
                <a:spLocks noChangeArrowheads="1"/>
              </p:cNvSpPr>
              <p:nvPr/>
            </p:nvSpPr>
            <p:spPr bwMode="auto">
              <a:xfrm>
                <a:off x="3567" y="2390"/>
                <a:ext cx="384" cy="240"/>
              </a:xfrm>
              <a:prstGeom prst="rect">
                <a:avLst/>
              </a:prstGeom>
              <a:solidFill>
                <a:srgbClr val="0000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FFFF00"/>
                    </a:solidFill>
                    <a:cs typeface="Arial" charset="0"/>
                  </a:rPr>
                  <a:t>ATP</a:t>
                </a:r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3567" y="2679"/>
                <a:ext cx="384" cy="240"/>
              </a:xfrm>
              <a:prstGeom prst="rect">
                <a:avLst/>
              </a:prstGeom>
              <a:solidFill>
                <a:srgbClr val="0000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FFFF00"/>
                    </a:solidFill>
                    <a:cs typeface="Arial" charset="0"/>
                  </a:rPr>
                  <a:t>ATP</a:t>
                </a:r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3567" y="2968"/>
                <a:ext cx="384" cy="240"/>
              </a:xfrm>
              <a:prstGeom prst="rect">
                <a:avLst/>
              </a:prstGeom>
              <a:solidFill>
                <a:srgbClr val="0000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FFFF00"/>
                    </a:solidFill>
                    <a:cs typeface="Arial" charset="0"/>
                  </a:rPr>
                  <a:t>ATP</a:t>
                </a:r>
              </a:p>
            </p:txBody>
          </p:sp>
          <p:sp>
            <p:nvSpPr>
              <p:cNvPr id="26" name="Rectangle 17"/>
              <p:cNvSpPr>
                <a:spLocks noChangeArrowheads="1"/>
              </p:cNvSpPr>
              <p:nvPr/>
            </p:nvSpPr>
            <p:spPr bwMode="auto">
              <a:xfrm>
                <a:off x="3567" y="3257"/>
                <a:ext cx="384" cy="240"/>
              </a:xfrm>
              <a:prstGeom prst="rect">
                <a:avLst/>
              </a:prstGeom>
              <a:solidFill>
                <a:srgbClr val="0000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FFFF00"/>
                    </a:solidFill>
                    <a:cs typeface="Arial" charset="0"/>
                  </a:rPr>
                  <a:t>ATP</a:t>
                </a:r>
              </a:p>
            </p:txBody>
          </p:sp>
        </p:grpSp>
      </p:grpSp>
      <p:grpSp>
        <p:nvGrpSpPr>
          <p:cNvPr id="32" name="Group 18"/>
          <p:cNvGrpSpPr>
            <a:grpSpLocks/>
          </p:cNvGrpSpPr>
          <p:nvPr/>
        </p:nvGrpSpPr>
        <p:grpSpPr bwMode="auto">
          <a:xfrm>
            <a:off x="4350208" y="2940038"/>
            <a:ext cx="1304836" cy="3480927"/>
            <a:chOff x="1927" y="2004"/>
            <a:chExt cx="578" cy="1542"/>
          </a:xfrm>
        </p:grpSpPr>
        <p:grpSp>
          <p:nvGrpSpPr>
            <p:cNvPr id="33" name="Group 19"/>
            <p:cNvGrpSpPr>
              <a:grpSpLocks/>
            </p:cNvGrpSpPr>
            <p:nvPr/>
          </p:nvGrpSpPr>
          <p:grpSpPr bwMode="auto">
            <a:xfrm>
              <a:off x="2120" y="2004"/>
              <a:ext cx="385" cy="1397"/>
              <a:chOff x="2120" y="2004"/>
              <a:chExt cx="385" cy="1397"/>
            </a:xfrm>
          </p:grpSpPr>
          <p:sp>
            <p:nvSpPr>
              <p:cNvPr id="40" name="Rectangle 20"/>
              <p:cNvSpPr>
                <a:spLocks noChangeArrowheads="1"/>
              </p:cNvSpPr>
              <p:nvPr/>
            </p:nvSpPr>
            <p:spPr bwMode="auto">
              <a:xfrm>
                <a:off x="2120" y="2004"/>
                <a:ext cx="385" cy="24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000000"/>
                    </a:solidFill>
                    <a:cs typeface="Arial" charset="0"/>
                  </a:rPr>
                  <a:t>SEB</a:t>
                </a:r>
              </a:p>
            </p:txBody>
          </p:sp>
          <p:sp>
            <p:nvSpPr>
              <p:cNvPr id="41" name="Rectangle 21"/>
              <p:cNvSpPr>
                <a:spLocks noChangeArrowheads="1"/>
              </p:cNvSpPr>
              <p:nvPr/>
            </p:nvSpPr>
            <p:spPr bwMode="auto">
              <a:xfrm>
                <a:off x="2120" y="2293"/>
                <a:ext cx="385" cy="24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000000"/>
                    </a:solidFill>
                    <a:cs typeface="Arial" charset="0"/>
                  </a:rPr>
                  <a:t>SEB</a:t>
                </a:r>
              </a:p>
            </p:txBody>
          </p:sp>
          <p:sp>
            <p:nvSpPr>
              <p:cNvPr id="42" name="Rectangle 22"/>
              <p:cNvSpPr>
                <a:spLocks noChangeArrowheads="1"/>
              </p:cNvSpPr>
              <p:nvPr/>
            </p:nvSpPr>
            <p:spPr bwMode="auto">
              <a:xfrm>
                <a:off x="2120" y="2583"/>
                <a:ext cx="385" cy="24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000000"/>
                    </a:solidFill>
                    <a:cs typeface="Arial" charset="0"/>
                  </a:rPr>
                  <a:t>SEB</a:t>
                </a:r>
              </a:p>
            </p:txBody>
          </p:sp>
          <p:sp>
            <p:nvSpPr>
              <p:cNvPr id="43" name="Rectangle 23"/>
              <p:cNvSpPr>
                <a:spLocks noChangeArrowheads="1"/>
              </p:cNvSpPr>
              <p:nvPr/>
            </p:nvSpPr>
            <p:spPr bwMode="auto">
              <a:xfrm>
                <a:off x="2120" y="2872"/>
                <a:ext cx="385" cy="24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000000"/>
                    </a:solidFill>
                    <a:cs typeface="Arial" charset="0"/>
                  </a:rPr>
                  <a:t>SEB</a:t>
                </a:r>
              </a:p>
            </p:txBody>
          </p:sp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2120" y="3161"/>
                <a:ext cx="385" cy="24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000000"/>
                    </a:solidFill>
                    <a:cs typeface="Arial" charset="0"/>
                  </a:rPr>
                  <a:t>SEB</a:t>
                </a:r>
              </a:p>
            </p:txBody>
          </p:sp>
        </p:grpSp>
        <p:grpSp>
          <p:nvGrpSpPr>
            <p:cNvPr id="34" name="Group 25"/>
            <p:cNvGrpSpPr>
              <a:grpSpLocks/>
            </p:cNvGrpSpPr>
            <p:nvPr/>
          </p:nvGrpSpPr>
          <p:grpSpPr bwMode="auto">
            <a:xfrm>
              <a:off x="1927" y="2149"/>
              <a:ext cx="385" cy="1397"/>
              <a:chOff x="1927" y="2149"/>
              <a:chExt cx="385" cy="1397"/>
            </a:xfrm>
          </p:grpSpPr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1927" y="2149"/>
                <a:ext cx="385" cy="24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000000"/>
                    </a:solidFill>
                    <a:cs typeface="Arial" charset="0"/>
                  </a:rPr>
                  <a:t>SEB</a:t>
                </a: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1927" y="2438"/>
                <a:ext cx="385" cy="24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000000"/>
                    </a:solidFill>
                    <a:cs typeface="Arial" charset="0"/>
                  </a:rPr>
                  <a:t>SEB</a:t>
                </a:r>
              </a:p>
            </p:txBody>
          </p:sp>
          <p:sp>
            <p:nvSpPr>
              <p:cNvPr id="37" name="Rectangle 28"/>
              <p:cNvSpPr>
                <a:spLocks noChangeArrowheads="1"/>
              </p:cNvSpPr>
              <p:nvPr/>
            </p:nvSpPr>
            <p:spPr bwMode="auto">
              <a:xfrm>
                <a:off x="1927" y="2727"/>
                <a:ext cx="385" cy="24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000000"/>
                    </a:solidFill>
                    <a:cs typeface="Arial" charset="0"/>
                  </a:rPr>
                  <a:t>SEB</a:t>
                </a:r>
              </a:p>
            </p:txBody>
          </p:sp>
          <p:sp>
            <p:nvSpPr>
              <p:cNvPr id="38" name="Rectangle 29"/>
              <p:cNvSpPr>
                <a:spLocks noChangeArrowheads="1"/>
              </p:cNvSpPr>
              <p:nvPr/>
            </p:nvSpPr>
            <p:spPr bwMode="auto">
              <a:xfrm>
                <a:off x="1927" y="3016"/>
                <a:ext cx="385" cy="24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000000"/>
                    </a:solidFill>
                    <a:cs typeface="Arial" charset="0"/>
                  </a:rPr>
                  <a:t>SEB</a:t>
                </a:r>
              </a:p>
            </p:txBody>
          </p:sp>
          <p:sp>
            <p:nvSpPr>
              <p:cNvPr id="39" name="Rectangle 30"/>
              <p:cNvSpPr>
                <a:spLocks noChangeArrowheads="1"/>
              </p:cNvSpPr>
              <p:nvPr/>
            </p:nvSpPr>
            <p:spPr bwMode="auto">
              <a:xfrm>
                <a:off x="1927" y="3306"/>
                <a:ext cx="385" cy="24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650138" algn="l"/>
                    <a:tab pos="1300277" algn="l"/>
                    <a:tab pos="1950415" algn="l"/>
                    <a:tab pos="2600554" algn="l"/>
                    <a:tab pos="3250692" algn="l"/>
                    <a:tab pos="3900830" algn="l"/>
                    <a:tab pos="4550969" algn="l"/>
                    <a:tab pos="5201107" algn="l"/>
                    <a:tab pos="5851246" algn="l"/>
                    <a:tab pos="6501384" algn="l"/>
                    <a:tab pos="7151522" algn="l"/>
                    <a:tab pos="7801661" algn="l"/>
                    <a:tab pos="8451799" algn="l"/>
                    <a:tab pos="9101938" algn="l"/>
                    <a:tab pos="9752076" algn="l"/>
                    <a:tab pos="10402214" algn="l"/>
                    <a:tab pos="11052353" algn="l"/>
                    <a:tab pos="11702491" algn="l"/>
                    <a:tab pos="12352630" algn="l"/>
                    <a:tab pos="13002768" algn="l"/>
                  </a:tabLst>
                  <a:defRPr/>
                </a:pPr>
                <a:r>
                  <a:rPr lang="en-GB" sz="1700" dirty="0">
                    <a:solidFill>
                      <a:srgbClr val="000000"/>
                    </a:solidFill>
                    <a:cs typeface="Arial" charset="0"/>
                  </a:rPr>
                  <a:t>SEB</a:t>
                </a:r>
              </a:p>
            </p:txBody>
          </p:sp>
        </p:grpSp>
      </p:grp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6201360" y="2831682"/>
            <a:ext cx="1415453" cy="3591541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7980" tIns="66550" rIns="127980" bIns="66550" anchor="ctr"/>
          <a:lstStyle/>
          <a:p>
            <a:pPr algn="ctr">
              <a:lnSpc>
                <a:spcPct val="125000"/>
              </a:lnSpc>
              <a:tabLst>
                <a:tab pos="0" algn="l"/>
                <a:tab pos="650138" algn="l"/>
                <a:tab pos="1300277" algn="l"/>
                <a:tab pos="1950415" algn="l"/>
                <a:tab pos="2600554" algn="l"/>
                <a:tab pos="3250692" algn="l"/>
                <a:tab pos="3900830" algn="l"/>
                <a:tab pos="4550969" algn="l"/>
                <a:tab pos="5201107" algn="l"/>
                <a:tab pos="5851246" algn="l"/>
                <a:tab pos="6501384" algn="l"/>
                <a:tab pos="7151522" algn="l"/>
                <a:tab pos="7801661" algn="l"/>
                <a:tab pos="8451799" algn="l"/>
                <a:tab pos="9101938" algn="l"/>
                <a:tab pos="9752076" algn="l"/>
                <a:tab pos="10402214" algn="l"/>
                <a:tab pos="11052353" algn="l"/>
                <a:tab pos="11702491" algn="l"/>
                <a:tab pos="12352630" algn="l"/>
                <a:tab pos="13002768" algn="l"/>
              </a:tabLst>
              <a:defRPr/>
            </a:pPr>
            <a:r>
              <a:rPr lang="en-GB" sz="1700" dirty="0">
                <a:solidFill>
                  <a:srgbClr val="000000"/>
                </a:solidFill>
                <a:cs typeface="Arial" charset="0"/>
              </a:rPr>
              <a:t>10+ Gigabit</a:t>
            </a:r>
          </a:p>
          <a:p>
            <a:pPr algn="ctr">
              <a:lnSpc>
                <a:spcPct val="125000"/>
              </a:lnSpc>
              <a:tabLst>
                <a:tab pos="0" algn="l"/>
                <a:tab pos="650138" algn="l"/>
                <a:tab pos="1300277" algn="l"/>
                <a:tab pos="1950415" algn="l"/>
                <a:tab pos="2600554" algn="l"/>
                <a:tab pos="3250692" algn="l"/>
                <a:tab pos="3900830" algn="l"/>
                <a:tab pos="4550969" algn="l"/>
                <a:tab pos="5201107" algn="l"/>
                <a:tab pos="5851246" algn="l"/>
                <a:tab pos="6501384" algn="l"/>
                <a:tab pos="7151522" algn="l"/>
                <a:tab pos="7801661" algn="l"/>
                <a:tab pos="8451799" algn="l"/>
                <a:tab pos="9101938" algn="l"/>
                <a:tab pos="9752076" algn="l"/>
                <a:tab pos="10402214" algn="l"/>
                <a:tab pos="11052353" algn="l"/>
                <a:tab pos="11702491" algn="l"/>
                <a:tab pos="12352630" algn="l"/>
                <a:tab pos="13002768" algn="l"/>
              </a:tabLst>
              <a:defRPr/>
            </a:pPr>
            <a:r>
              <a:rPr lang="en-GB" sz="1700" dirty="0">
                <a:solidFill>
                  <a:srgbClr val="000000"/>
                </a:solidFill>
                <a:cs typeface="Arial" charset="0"/>
              </a:rPr>
              <a:t>Crossbar</a:t>
            </a:r>
          </a:p>
          <a:p>
            <a:pPr algn="ctr">
              <a:lnSpc>
                <a:spcPct val="125000"/>
              </a:lnSpc>
              <a:tabLst>
                <a:tab pos="0" algn="l"/>
                <a:tab pos="650138" algn="l"/>
                <a:tab pos="1300277" algn="l"/>
                <a:tab pos="1950415" algn="l"/>
                <a:tab pos="2600554" algn="l"/>
                <a:tab pos="3250692" algn="l"/>
                <a:tab pos="3900830" algn="l"/>
                <a:tab pos="4550969" algn="l"/>
                <a:tab pos="5201107" algn="l"/>
                <a:tab pos="5851246" algn="l"/>
                <a:tab pos="6501384" algn="l"/>
                <a:tab pos="7151522" algn="l"/>
                <a:tab pos="7801661" algn="l"/>
                <a:tab pos="8451799" algn="l"/>
                <a:tab pos="9101938" algn="l"/>
                <a:tab pos="9752076" algn="l"/>
                <a:tab pos="10402214" algn="l"/>
                <a:tab pos="11052353" algn="l"/>
                <a:tab pos="11702491" algn="l"/>
                <a:tab pos="12352630" algn="l"/>
                <a:tab pos="13002768" algn="l"/>
              </a:tabLst>
              <a:defRPr/>
            </a:pPr>
            <a:r>
              <a:rPr lang="en-GB" sz="1700" dirty="0">
                <a:solidFill>
                  <a:srgbClr val="000000"/>
                </a:solidFill>
                <a:cs typeface="Arial" charset="0"/>
              </a:rPr>
              <a:t>Switch</a:t>
            </a:r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>
            <a:off x="5657301" y="3919754"/>
            <a:ext cx="544059" cy="2258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>
            <a:off x="5657301" y="4574403"/>
            <a:ext cx="544059" cy="2258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5657301" y="5226795"/>
            <a:ext cx="544059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>
            <a:off x="5657301" y="3267363"/>
            <a:ext cx="544059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0" name="Line 36"/>
          <p:cNvSpPr>
            <a:spLocks noChangeShapeType="1"/>
          </p:cNvSpPr>
          <p:nvPr/>
        </p:nvSpPr>
        <p:spPr bwMode="auto">
          <a:xfrm>
            <a:off x="5221604" y="3594686"/>
            <a:ext cx="979756" cy="2258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1" name="Line 37"/>
          <p:cNvSpPr>
            <a:spLocks noChangeShapeType="1"/>
          </p:cNvSpPr>
          <p:nvPr/>
        </p:nvSpPr>
        <p:spPr bwMode="auto">
          <a:xfrm>
            <a:off x="5221604" y="4247079"/>
            <a:ext cx="979756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2" name="Line 38"/>
          <p:cNvSpPr>
            <a:spLocks noChangeShapeType="1"/>
          </p:cNvSpPr>
          <p:nvPr/>
        </p:nvSpPr>
        <p:spPr bwMode="auto">
          <a:xfrm>
            <a:off x="5221604" y="4899470"/>
            <a:ext cx="979756" cy="2258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>
            <a:off x="7616813" y="3700786"/>
            <a:ext cx="869139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4" name="Line 41"/>
          <p:cNvSpPr>
            <a:spLocks noChangeShapeType="1"/>
          </p:cNvSpPr>
          <p:nvPr/>
        </p:nvSpPr>
        <p:spPr bwMode="auto">
          <a:xfrm>
            <a:off x="7616813" y="4355435"/>
            <a:ext cx="869139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5" name="Line 42"/>
          <p:cNvSpPr>
            <a:spLocks noChangeShapeType="1"/>
          </p:cNvSpPr>
          <p:nvPr/>
        </p:nvSpPr>
        <p:spPr bwMode="auto">
          <a:xfrm>
            <a:off x="7616813" y="5010084"/>
            <a:ext cx="869139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6" name="Line 43"/>
          <p:cNvSpPr>
            <a:spLocks noChangeShapeType="1"/>
          </p:cNvSpPr>
          <p:nvPr/>
        </p:nvSpPr>
        <p:spPr bwMode="auto">
          <a:xfrm>
            <a:off x="7616813" y="5660218"/>
            <a:ext cx="869139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7" name="Line 44"/>
          <p:cNvSpPr>
            <a:spLocks noChangeShapeType="1"/>
          </p:cNvSpPr>
          <p:nvPr/>
        </p:nvSpPr>
        <p:spPr bwMode="auto">
          <a:xfrm>
            <a:off x="7616812" y="3375719"/>
            <a:ext cx="435699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8" name="Line 45"/>
          <p:cNvSpPr>
            <a:spLocks noChangeShapeType="1"/>
          </p:cNvSpPr>
          <p:nvPr/>
        </p:nvSpPr>
        <p:spPr bwMode="auto">
          <a:xfrm>
            <a:off x="7616812" y="4030368"/>
            <a:ext cx="435699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9" name="Line 46"/>
          <p:cNvSpPr>
            <a:spLocks noChangeShapeType="1"/>
          </p:cNvSpPr>
          <p:nvPr/>
        </p:nvSpPr>
        <p:spPr bwMode="auto">
          <a:xfrm>
            <a:off x="7616812" y="4680502"/>
            <a:ext cx="435699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0" name="Line 47"/>
          <p:cNvSpPr>
            <a:spLocks noChangeShapeType="1"/>
          </p:cNvSpPr>
          <p:nvPr/>
        </p:nvSpPr>
        <p:spPr bwMode="auto">
          <a:xfrm>
            <a:off x="7616812" y="5335151"/>
            <a:ext cx="435699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1" name="Line 48"/>
          <p:cNvSpPr>
            <a:spLocks noChangeShapeType="1"/>
          </p:cNvSpPr>
          <p:nvPr/>
        </p:nvSpPr>
        <p:spPr bwMode="auto">
          <a:xfrm>
            <a:off x="7616812" y="5989800"/>
            <a:ext cx="435699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2" name="Line 49"/>
          <p:cNvSpPr>
            <a:spLocks noChangeShapeType="1"/>
          </p:cNvSpPr>
          <p:nvPr/>
        </p:nvSpPr>
        <p:spPr bwMode="auto">
          <a:xfrm>
            <a:off x="9357348" y="3811398"/>
            <a:ext cx="544057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3" name="Line 50"/>
          <p:cNvSpPr>
            <a:spLocks noChangeShapeType="1"/>
          </p:cNvSpPr>
          <p:nvPr/>
        </p:nvSpPr>
        <p:spPr bwMode="auto">
          <a:xfrm>
            <a:off x="9357348" y="4463791"/>
            <a:ext cx="544057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4" name="Line 51"/>
          <p:cNvSpPr>
            <a:spLocks noChangeShapeType="1"/>
          </p:cNvSpPr>
          <p:nvPr/>
        </p:nvSpPr>
        <p:spPr bwMode="auto">
          <a:xfrm>
            <a:off x="9357348" y="5116181"/>
            <a:ext cx="544057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5" name="Line 52"/>
          <p:cNvSpPr>
            <a:spLocks noChangeShapeType="1"/>
          </p:cNvSpPr>
          <p:nvPr/>
        </p:nvSpPr>
        <p:spPr bwMode="auto">
          <a:xfrm>
            <a:off x="9357348" y="5770830"/>
            <a:ext cx="544057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6" name="Line 54"/>
          <p:cNvSpPr>
            <a:spLocks noChangeShapeType="1"/>
          </p:cNvSpPr>
          <p:nvPr/>
        </p:nvSpPr>
        <p:spPr bwMode="auto">
          <a:xfrm>
            <a:off x="8921650" y="3484075"/>
            <a:ext cx="979756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7" name="Line 55"/>
          <p:cNvSpPr>
            <a:spLocks noChangeShapeType="1"/>
          </p:cNvSpPr>
          <p:nvPr/>
        </p:nvSpPr>
        <p:spPr bwMode="auto">
          <a:xfrm>
            <a:off x="8921650" y="4138724"/>
            <a:ext cx="979756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8921650" y="4791114"/>
            <a:ext cx="979756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9" name="Line 57"/>
          <p:cNvSpPr>
            <a:spLocks noChangeShapeType="1"/>
          </p:cNvSpPr>
          <p:nvPr/>
        </p:nvSpPr>
        <p:spPr bwMode="auto">
          <a:xfrm>
            <a:off x="8921650" y="5443507"/>
            <a:ext cx="979756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70" name="Line 58"/>
          <p:cNvSpPr>
            <a:spLocks noChangeShapeType="1"/>
          </p:cNvSpPr>
          <p:nvPr/>
        </p:nvSpPr>
        <p:spPr bwMode="auto">
          <a:xfrm>
            <a:off x="8921650" y="6095897"/>
            <a:ext cx="979756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71" name="Line 59"/>
          <p:cNvSpPr>
            <a:spLocks noChangeShapeType="1"/>
          </p:cNvSpPr>
          <p:nvPr/>
        </p:nvSpPr>
        <p:spPr bwMode="auto">
          <a:xfrm>
            <a:off x="4350208" y="5879186"/>
            <a:ext cx="871396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72" name="Text Box 60"/>
          <p:cNvSpPr txBox="1">
            <a:spLocks noChangeArrowheads="1"/>
          </p:cNvSpPr>
          <p:nvPr/>
        </p:nvSpPr>
        <p:spPr bwMode="auto">
          <a:xfrm>
            <a:off x="11795450" y="4213218"/>
            <a:ext cx="1015077" cy="77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7980" tIns="66550" rIns="127980" bIns="6655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GB" sz="1700" dirty="0" smtClean="0"/>
              <a:t>To RCF/</a:t>
            </a:r>
            <a:endParaRPr lang="en-GB" sz="1700" dirty="0"/>
          </a:p>
          <a:p>
            <a:pPr>
              <a:lnSpc>
                <a:spcPct val="125000"/>
              </a:lnSpc>
              <a:defRPr/>
            </a:pPr>
            <a:r>
              <a:rPr lang="en-GB" sz="1700" dirty="0"/>
              <a:t>HPSS</a:t>
            </a:r>
          </a:p>
        </p:txBody>
      </p:sp>
      <p:sp>
        <p:nvSpPr>
          <p:cNvPr id="73" name="Rectangle 61"/>
          <p:cNvSpPr>
            <a:spLocks noChangeArrowheads="1"/>
          </p:cNvSpPr>
          <p:nvPr/>
        </p:nvSpPr>
        <p:spPr bwMode="auto">
          <a:xfrm>
            <a:off x="9765956" y="3847517"/>
            <a:ext cx="1196476" cy="584670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7980" tIns="66550" rIns="127980" bIns="66550" anchor="ctr"/>
          <a:lstStyle/>
          <a:p>
            <a:pPr algn="ctr">
              <a:lnSpc>
                <a:spcPct val="125000"/>
              </a:lnSpc>
              <a:tabLst>
                <a:tab pos="0" algn="l"/>
                <a:tab pos="650138" algn="l"/>
                <a:tab pos="1300277" algn="l"/>
                <a:tab pos="1950415" algn="l"/>
                <a:tab pos="2600554" algn="l"/>
                <a:tab pos="3250692" algn="l"/>
                <a:tab pos="3900830" algn="l"/>
                <a:tab pos="4550969" algn="l"/>
                <a:tab pos="5201107" algn="l"/>
                <a:tab pos="5851246" algn="l"/>
                <a:tab pos="6501384" algn="l"/>
                <a:tab pos="7151522" algn="l"/>
                <a:tab pos="7801661" algn="l"/>
                <a:tab pos="8451799" algn="l"/>
                <a:tab pos="9101938" algn="l"/>
                <a:tab pos="9752076" algn="l"/>
                <a:tab pos="10402214" algn="l"/>
                <a:tab pos="11052353" algn="l"/>
                <a:tab pos="11702491" algn="l"/>
                <a:tab pos="12352630" algn="l"/>
                <a:tab pos="13002768" algn="l"/>
              </a:tabLst>
              <a:defRPr/>
            </a:pPr>
            <a:r>
              <a:rPr lang="en-GB" sz="17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74" name="Line 62"/>
          <p:cNvSpPr>
            <a:spLocks noChangeShapeType="1"/>
          </p:cNvSpPr>
          <p:nvPr/>
        </p:nvSpPr>
        <p:spPr bwMode="auto">
          <a:xfrm>
            <a:off x="11091110" y="4140980"/>
            <a:ext cx="652417" cy="2258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75" name="Group 63"/>
          <p:cNvGrpSpPr>
            <a:grpSpLocks/>
          </p:cNvGrpSpPr>
          <p:nvPr/>
        </p:nvGrpSpPr>
        <p:grpSpPr bwMode="auto">
          <a:xfrm>
            <a:off x="9919466" y="2940038"/>
            <a:ext cx="1821805" cy="582412"/>
            <a:chOff x="4394" y="2004"/>
            <a:chExt cx="807" cy="258"/>
          </a:xfrm>
        </p:grpSpPr>
        <p:sp>
          <p:nvSpPr>
            <p:cNvPr id="76" name="Rectangle 64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77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8" name="Group 66"/>
          <p:cNvGrpSpPr>
            <a:grpSpLocks/>
          </p:cNvGrpSpPr>
          <p:nvPr/>
        </p:nvGrpSpPr>
        <p:grpSpPr bwMode="auto">
          <a:xfrm>
            <a:off x="9919466" y="3565341"/>
            <a:ext cx="1821805" cy="582412"/>
            <a:chOff x="4394" y="2281"/>
            <a:chExt cx="807" cy="258"/>
          </a:xfrm>
        </p:grpSpPr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4394" y="2281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80" name="Line 68"/>
            <p:cNvSpPr>
              <a:spLocks noChangeShapeType="1"/>
            </p:cNvSpPr>
            <p:nvPr/>
          </p:nvSpPr>
          <p:spPr bwMode="auto">
            <a:xfrm>
              <a:off x="4913" y="2411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81" name="Group 69"/>
          <p:cNvGrpSpPr>
            <a:grpSpLocks/>
          </p:cNvGrpSpPr>
          <p:nvPr/>
        </p:nvGrpSpPr>
        <p:grpSpPr bwMode="auto">
          <a:xfrm>
            <a:off x="9919466" y="4190643"/>
            <a:ext cx="1821805" cy="582412"/>
            <a:chOff x="4394" y="2558"/>
            <a:chExt cx="807" cy="258"/>
          </a:xfrm>
        </p:grpSpPr>
        <p:sp>
          <p:nvSpPr>
            <p:cNvPr id="82" name="Rectangle 70"/>
            <p:cNvSpPr>
              <a:spLocks noChangeArrowheads="1"/>
            </p:cNvSpPr>
            <p:nvPr/>
          </p:nvSpPr>
          <p:spPr bwMode="auto">
            <a:xfrm>
              <a:off x="4394" y="2558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83" name="Line 71"/>
            <p:cNvSpPr>
              <a:spLocks noChangeShapeType="1"/>
            </p:cNvSpPr>
            <p:nvPr/>
          </p:nvSpPr>
          <p:spPr bwMode="auto">
            <a:xfrm>
              <a:off x="4913" y="2688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84" name="Group 72"/>
          <p:cNvGrpSpPr>
            <a:grpSpLocks/>
          </p:cNvGrpSpPr>
          <p:nvPr/>
        </p:nvGrpSpPr>
        <p:grpSpPr bwMode="auto">
          <a:xfrm>
            <a:off x="9919466" y="4815946"/>
            <a:ext cx="1821805" cy="584669"/>
            <a:chOff x="4394" y="2835"/>
            <a:chExt cx="807" cy="259"/>
          </a:xfrm>
        </p:grpSpPr>
        <p:sp>
          <p:nvSpPr>
            <p:cNvPr id="85" name="Rectangle 73"/>
            <p:cNvSpPr>
              <a:spLocks noChangeArrowheads="1"/>
            </p:cNvSpPr>
            <p:nvPr/>
          </p:nvSpPr>
          <p:spPr bwMode="auto">
            <a:xfrm>
              <a:off x="4394" y="2835"/>
              <a:ext cx="529" cy="259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86" name="Line 74"/>
            <p:cNvSpPr>
              <a:spLocks noChangeShapeType="1"/>
            </p:cNvSpPr>
            <p:nvPr/>
          </p:nvSpPr>
          <p:spPr bwMode="auto">
            <a:xfrm>
              <a:off x="4913" y="2966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87" name="Group 75"/>
          <p:cNvGrpSpPr>
            <a:grpSpLocks/>
          </p:cNvGrpSpPr>
          <p:nvPr/>
        </p:nvGrpSpPr>
        <p:grpSpPr bwMode="auto">
          <a:xfrm>
            <a:off x="9919466" y="5443507"/>
            <a:ext cx="1821805" cy="582412"/>
            <a:chOff x="4394" y="3113"/>
            <a:chExt cx="807" cy="258"/>
          </a:xfrm>
        </p:grpSpPr>
        <p:sp>
          <p:nvSpPr>
            <p:cNvPr id="88" name="Rectangle 76"/>
            <p:cNvSpPr>
              <a:spLocks noChangeArrowheads="1"/>
            </p:cNvSpPr>
            <p:nvPr/>
          </p:nvSpPr>
          <p:spPr bwMode="auto">
            <a:xfrm>
              <a:off x="4394" y="3113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89" name="Line 77"/>
            <p:cNvSpPr>
              <a:spLocks noChangeShapeType="1"/>
            </p:cNvSpPr>
            <p:nvPr/>
          </p:nvSpPr>
          <p:spPr bwMode="auto">
            <a:xfrm>
              <a:off x="4913" y="3243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90" name="Line 84"/>
          <p:cNvSpPr>
            <a:spLocks noChangeShapeType="1"/>
          </p:cNvSpPr>
          <p:nvPr/>
        </p:nvSpPr>
        <p:spPr bwMode="auto">
          <a:xfrm>
            <a:off x="3724879" y="3481816"/>
            <a:ext cx="650161" cy="225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>
            <a:off x="3724879" y="4249336"/>
            <a:ext cx="650161" cy="225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2" name="Line 96"/>
          <p:cNvSpPr>
            <a:spLocks noChangeShapeType="1"/>
          </p:cNvSpPr>
          <p:nvPr/>
        </p:nvSpPr>
        <p:spPr bwMode="auto">
          <a:xfrm>
            <a:off x="3724879" y="4811432"/>
            <a:ext cx="650161" cy="225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3" name="Text Box 103"/>
          <p:cNvSpPr txBox="1">
            <a:spLocks noChangeArrowheads="1"/>
          </p:cNvSpPr>
          <p:nvPr/>
        </p:nvSpPr>
        <p:spPr bwMode="auto">
          <a:xfrm>
            <a:off x="4377298" y="6617360"/>
            <a:ext cx="3171790" cy="47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980" tIns="63990" rIns="127980" bIns="6399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2300" b="1" dirty="0">
                <a:solidFill>
                  <a:srgbClr val="FFFFFF"/>
                </a:solidFill>
                <a:latin typeface="Arial Narrow" charset="0"/>
              </a:rPr>
              <a:t>Data Concentration</a:t>
            </a:r>
          </a:p>
        </p:txBody>
      </p:sp>
      <p:sp>
        <p:nvSpPr>
          <p:cNvPr id="94" name="Line 105"/>
          <p:cNvSpPr>
            <a:spLocks noChangeShapeType="1"/>
          </p:cNvSpPr>
          <p:nvPr/>
        </p:nvSpPr>
        <p:spPr bwMode="auto">
          <a:xfrm flipH="1">
            <a:off x="2230412" y="3267363"/>
            <a:ext cx="586951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5" name="Line 106"/>
          <p:cNvSpPr>
            <a:spLocks noChangeShapeType="1"/>
          </p:cNvSpPr>
          <p:nvPr/>
        </p:nvSpPr>
        <p:spPr bwMode="auto">
          <a:xfrm flipH="1">
            <a:off x="2345545" y="3750449"/>
            <a:ext cx="586951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6" name="Line 107"/>
          <p:cNvSpPr>
            <a:spLocks noChangeShapeType="1"/>
          </p:cNvSpPr>
          <p:nvPr/>
        </p:nvSpPr>
        <p:spPr bwMode="auto">
          <a:xfrm flipH="1">
            <a:off x="2230412" y="4163554"/>
            <a:ext cx="586951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7" name="Line 108"/>
          <p:cNvSpPr>
            <a:spLocks noChangeShapeType="1"/>
          </p:cNvSpPr>
          <p:nvPr/>
        </p:nvSpPr>
        <p:spPr bwMode="auto">
          <a:xfrm flipH="1">
            <a:off x="2345545" y="4576661"/>
            <a:ext cx="586951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8" name="Line 109"/>
          <p:cNvSpPr>
            <a:spLocks noChangeShapeType="1"/>
          </p:cNvSpPr>
          <p:nvPr/>
        </p:nvSpPr>
        <p:spPr bwMode="auto">
          <a:xfrm flipH="1">
            <a:off x="2345545" y="4784343"/>
            <a:ext cx="586951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9" name="Line 110"/>
          <p:cNvSpPr>
            <a:spLocks noChangeShapeType="1"/>
          </p:cNvSpPr>
          <p:nvPr/>
        </p:nvSpPr>
        <p:spPr bwMode="auto">
          <a:xfrm>
            <a:off x="2600643" y="2642059"/>
            <a:ext cx="2258" cy="5201074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0" name="Text Box 112"/>
          <p:cNvSpPr txBox="1">
            <a:spLocks noChangeArrowheads="1"/>
          </p:cNvSpPr>
          <p:nvPr/>
        </p:nvSpPr>
        <p:spPr bwMode="auto">
          <a:xfrm>
            <a:off x="2291366" y="7231376"/>
            <a:ext cx="1862439" cy="47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980" tIns="63990" rIns="127980" bIns="6399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2300" b="1" dirty="0">
                <a:solidFill>
                  <a:srgbClr val="FFFFFF"/>
                </a:solidFill>
                <a:latin typeface="Arial Narrow" charset="0"/>
              </a:rPr>
              <a:t>Rack Room</a:t>
            </a:r>
          </a:p>
        </p:txBody>
      </p:sp>
      <p:sp>
        <p:nvSpPr>
          <p:cNvPr id="101" name="Line 113"/>
          <p:cNvSpPr>
            <a:spLocks noChangeShapeType="1"/>
          </p:cNvSpPr>
          <p:nvPr/>
        </p:nvSpPr>
        <p:spPr bwMode="auto">
          <a:xfrm>
            <a:off x="1950482" y="7504521"/>
            <a:ext cx="650161" cy="225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2" name="Line 114"/>
          <p:cNvSpPr>
            <a:spLocks noChangeShapeType="1"/>
          </p:cNvSpPr>
          <p:nvPr/>
        </p:nvSpPr>
        <p:spPr bwMode="auto">
          <a:xfrm flipH="1">
            <a:off x="2593871" y="7504521"/>
            <a:ext cx="663706" cy="225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3" name="Line 123"/>
          <p:cNvSpPr>
            <a:spLocks noChangeShapeType="1"/>
          </p:cNvSpPr>
          <p:nvPr/>
        </p:nvSpPr>
        <p:spPr bwMode="auto">
          <a:xfrm>
            <a:off x="3724879" y="5734711"/>
            <a:ext cx="647904" cy="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4" name="Line 124"/>
          <p:cNvSpPr>
            <a:spLocks noChangeShapeType="1"/>
          </p:cNvSpPr>
          <p:nvPr/>
        </p:nvSpPr>
        <p:spPr bwMode="auto">
          <a:xfrm flipH="1">
            <a:off x="2345546" y="5294517"/>
            <a:ext cx="58469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5" name="Line 125"/>
          <p:cNvSpPr>
            <a:spLocks noChangeShapeType="1"/>
          </p:cNvSpPr>
          <p:nvPr/>
        </p:nvSpPr>
        <p:spPr bwMode="auto">
          <a:xfrm flipH="1">
            <a:off x="2345546" y="5707623"/>
            <a:ext cx="58469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6" name="Line 131"/>
          <p:cNvSpPr>
            <a:spLocks noChangeShapeType="1"/>
          </p:cNvSpPr>
          <p:nvPr/>
        </p:nvSpPr>
        <p:spPr bwMode="auto">
          <a:xfrm>
            <a:off x="3724879" y="6296807"/>
            <a:ext cx="647904" cy="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7" name="Line 132"/>
          <p:cNvSpPr>
            <a:spLocks noChangeShapeType="1"/>
          </p:cNvSpPr>
          <p:nvPr/>
        </p:nvSpPr>
        <p:spPr bwMode="auto">
          <a:xfrm flipH="1">
            <a:off x="2345546" y="5856612"/>
            <a:ext cx="58469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8" name="Line 133"/>
          <p:cNvSpPr>
            <a:spLocks noChangeShapeType="1"/>
          </p:cNvSpPr>
          <p:nvPr/>
        </p:nvSpPr>
        <p:spPr bwMode="auto">
          <a:xfrm flipH="1">
            <a:off x="2345546" y="6269718"/>
            <a:ext cx="58469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9" name="Line 38"/>
          <p:cNvSpPr>
            <a:spLocks noChangeShapeType="1"/>
          </p:cNvSpPr>
          <p:nvPr/>
        </p:nvSpPr>
        <p:spPr bwMode="auto">
          <a:xfrm>
            <a:off x="5203544" y="5538318"/>
            <a:ext cx="979756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10" name="Line 38"/>
          <p:cNvSpPr>
            <a:spLocks noChangeShapeType="1"/>
          </p:cNvSpPr>
          <p:nvPr/>
        </p:nvSpPr>
        <p:spPr bwMode="auto">
          <a:xfrm>
            <a:off x="5185484" y="6177164"/>
            <a:ext cx="979756" cy="2258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11" name="Line 34"/>
          <p:cNvSpPr>
            <a:spLocks noChangeShapeType="1"/>
          </p:cNvSpPr>
          <p:nvPr/>
        </p:nvSpPr>
        <p:spPr bwMode="auto">
          <a:xfrm>
            <a:off x="5636985" y="5863385"/>
            <a:ext cx="544057" cy="225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112" name="Group 126"/>
          <p:cNvGrpSpPr>
            <a:grpSpLocks/>
          </p:cNvGrpSpPr>
          <p:nvPr/>
        </p:nvGrpSpPr>
        <p:grpSpPr bwMode="auto">
          <a:xfrm>
            <a:off x="2819622" y="2831682"/>
            <a:ext cx="1176158" cy="848786"/>
            <a:chOff x="1236" y="3274"/>
            <a:chExt cx="521" cy="376"/>
          </a:xfrm>
        </p:grpSpPr>
        <p:sp>
          <p:nvSpPr>
            <p:cNvPr id="113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4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5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6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117" name="Group 126"/>
          <p:cNvGrpSpPr>
            <a:grpSpLocks/>
          </p:cNvGrpSpPr>
          <p:nvPr/>
        </p:nvGrpSpPr>
        <p:grpSpPr bwMode="auto">
          <a:xfrm>
            <a:off x="2819622" y="3608231"/>
            <a:ext cx="1176158" cy="848786"/>
            <a:chOff x="1236" y="3274"/>
            <a:chExt cx="521" cy="376"/>
          </a:xfrm>
        </p:grpSpPr>
        <p:sp>
          <p:nvSpPr>
            <p:cNvPr id="118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9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0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1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122" name="Group 126"/>
          <p:cNvGrpSpPr>
            <a:grpSpLocks/>
          </p:cNvGrpSpPr>
          <p:nvPr/>
        </p:nvGrpSpPr>
        <p:grpSpPr bwMode="auto">
          <a:xfrm>
            <a:off x="2819622" y="4384780"/>
            <a:ext cx="1176158" cy="848786"/>
            <a:chOff x="1236" y="3274"/>
            <a:chExt cx="521" cy="376"/>
          </a:xfrm>
        </p:grpSpPr>
        <p:sp>
          <p:nvSpPr>
            <p:cNvPr id="123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4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5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6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2819622" y="5125211"/>
            <a:ext cx="1176158" cy="848786"/>
            <a:chOff x="1236" y="3274"/>
            <a:chExt cx="521" cy="376"/>
          </a:xfrm>
        </p:grpSpPr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132" name="Group 126"/>
          <p:cNvGrpSpPr>
            <a:grpSpLocks/>
          </p:cNvGrpSpPr>
          <p:nvPr/>
        </p:nvGrpSpPr>
        <p:grpSpPr bwMode="auto">
          <a:xfrm>
            <a:off x="2819622" y="5865641"/>
            <a:ext cx="1176158" cy="848786"/>
            <a:chOff x="1236" y="3274"/>
            <a:chExt cx="521" cy="376"/>
          </a:xfrm>
        </p:grpSpPr>
        <p:sp>
          <p:nvSpPr>
            <p:cNvPr id="133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4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5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6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137" name="Group 126"/>
          <p:cNvGrpSpPr>
            <a:grpSpLocks/>
          </p:cNvGrpSpPr>
          <p:nvPr/>
        </p:nvGrpSpPr>
        <p:grpSpPr bwMode="auto">
          <a:xfrm>
            <a:off x="1191961" y="2741385"/>
            <a:ext cx="1176159" cy="848786"/>
            <a:chOff x="1236" y="3274"/>
            <a:chExt cx="521" cy="376"/>
          </a:xfrm>
          <a:solidFill>
            <a:srgbClr val="008000"/>
          </a:solidFill>
        </p:grpSpPr>
        <p:sp>
          <p:nvSpPr>
            <p:cNvPr id="138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9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40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41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142" name="Group 126"/>
          <p:cNvGrpSpPr>
            <a:grpSpLocks/>
          </p:cNvGrpSpPr>
          <p:nvPr/>
        </p:nvGrpSpPr>
        <p:grpSpPr bwMode="auto">
          <a:xfrm>
            <a:off x="1191961" y="3373460"/>
            <a:ext cx="1176159" cy="848786"/>
            <a:chOff x="1236" y="3274"/>
            <a:chExt cx="521" cy="376"/>
          </a:xfrm>
          <a:solidFill>
            <a:srgbClr val="008000"/>
          </a:solidFill>
        </p:grpSpPr>
        <p:sp>
          <p:nvSpPr>
            <p:cNvPr id="143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44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45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147" name="Group 126"/>
          <p:cNvGrpSpPr>
            <a:grpSpLocks/>
          </p:cNvGrpSpPr>
          <p:nvPr/>
        </p:nvGrpSpPr>
        <p:grpSpPr bwMode="auto">
          <a:xfrm>
            <a:off x="1191961" y="4005535"/>
            <a:ext cx="1176159" cy="848786"/>
            <a:chOff x="1236" y="3274"/>
            <a:chExt cx="521" cy="376"/>
          </a:xfrm>
          <a:solidFill>
            <a:srgbClr val="008000"/>
          </a:solidFill>
        </p:grpSpPr>
        <p:sp>
          <p:nvSpPr>
            <p:cNvPr id="148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49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50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51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152" name="Group 126"/>
          <p:cNvGrpSpPr>
            <a:grpSpLocks/>
          </p:cNvGrpSpPr>
          <p:nvPr/>
        </p:nvGrpSpPr>
        <p:grpSpPr bwMode="auto">
          <a:xfrm>
            <a:off x="1191961" y="4637610"/>
            <a:ext cx="1176159" cy="848786"/>
            <a:chOff x="1236" y="3274"/>
            <a:chExt cx="521" cy="376"/>
          </a:xfrm>
          <a:solidFill>
            <a:srgbClr val="008000"/>
          </a:solidFill>
        </p:grpSpPr>
        <p:sp>
          <p:nvSpPr>
            <p:cNvPr id="153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54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55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56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157" name="Group 126"/>
          <p:cNvGrpSpPr>
            <a:grpSpLocks/>
          </p:cNvGrpSpPr>
          <p:nvPr/>
        </p:nvGrpSpPr>
        <p:grpSpPr bwMode="auto">
          <a:xfrm>
            <a:off x="1191961" y="5269685"/>
            <a:ext cx="1176159" cy="848786"/>
            <a:chOff x="1236" y="3274"/>
            <a:chExt cx="521" cy="376"/>
          </a:xfrm>
          <a:solidFill>
            <a:srgbClr val="008000"/>
          </a:solidFill>
        </p:grpSpPr>
        <p:sp>
          <p:nvSpPr>
            <p:cNvPr id="158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59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60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61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162" name="Group 126"/>
          <p:cNvGrpSpPr>
            <a:grpSpLocks/>
          </p:cNvGrpSpPr>
          <p:nvPr/>
        </p:nvGrpSpPr>
        <p:grpSpPr bwMode="auto">
          <a:xfrm>
            <a:off x="1191961" y="5901760"/>
            <a:ext cx="1176159" cy="848786"/>
            <a:chOff x="1236" y="3274"/>
            <a:chExt cx="521" cy="376"/>
          </a:xfrm>
          <a:solidFill>
            <a:srgbClr val="008000"/>
          </a:solidFill>
        </p:grpSpPr>
        <p:sp>
          <p:nvSpPr>
            <p:cNvPr id="163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64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65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66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sp>
        <p:nvSpPr>
          <p:cNvPr id="167" name="Text Box 111"/>
          <p:cNvSpPr txBox="1">
            <a:spLocks noChangeArrowheads="1"/>
          </p:cNvSpPr>
          <p:nvPr/>
        </p:nvSpPr>
        <p:spPr bwMode="auto">
          <a:xfrm>
            <a:off x="413124" y="6840843"/>
            <a:ext cx="1862439" cy="82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980" tIns="63990" rIns="127980" bIns="6399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2300" b="1" dirty="0">
                <a:solidFill>
                  <a:srgbClr val="0000FF"/>
                </a:solidFill>
                <a:latin typeface="Arial Narrow" charset="0"/>
              </a:rPr>
              <a:t>Interaction Region</a:t>
            </a:r>
          </a:p>
        </p:txBody>
      </p:sp>
      <p:sp>
        <p:nvSpPr>
          <p:cNvPr id="168" name="Text Box 112"/>
          <p:cNvSpPr txBox="1">
            <a:spLocks noChangeArrowheads="1"/>
          </p:cNvSpPr>
          <p:nvPr/>
        </p:nvSpPr>
        <p:spPr bwMode="auto">
          <a:xfrm>
            <a:off x="2925723" y="6949199"/>
            <a:ext cx="1862440" cy="47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980" tIns="63990" rIns="127980" bIns="6399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2300" b="1" dirty="0">
                <a:solidFill>
                  <a:srgbClr val="0000FF"/>
                </a:solidFill>
                <a:latin typeface="Arial Narrow" charset="0"/>
              </a:rPr>
              <a:t>Rack Room</a:t>
            </a:r>
          </a:p>
        </p:txBody>
      </p:sp>
      <p:sp>
        <p:nvSpPr>
          <p:cNvPr id="169" name="Line 110"/>
          <p:cNvSpPr>
            <a:spLocks noChangeShapeType="1"/>
          </p:cNvSpPr>
          <p:nvPr/>
        </p:nvSpPr>
        <p:spPr bwMode="auto">
          <a:xfrm>
            <a:off x="11276225" y="2614970"/>
            <a:ext cx="2257" cy="5201074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70" name="Line 114"/>
          <p:cNvSpPr>
            <a:spLocks noChangeShapeType="1"/>
          </p:cNvSpPr>
          <p:nvPr/>
        </p:nvSpPr>
        <p:spPr bwMode="auto">
          <a:xfrm flipH="1">
            <a:off x="11269452" y="7504521"/>
            <a:ext cx="663706" cy="225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71" name="Line 113"/>
          <p:cNvSpPr>
            <a:spLocks noChangeShapeType="1"/>
          </p:cNvSpPr>
          <p:nvPr/>
        </p:nvSpPr>
        <p:spPr bwMode="auto">
          <a:xfrm>
            <a:off x="10619290" y="7504521"/>
            <a:ext cx="650161" cy="225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72" name="Text Box 112"/>
          <p:cNvSpPr txBox="1">
            <a:spLocks noChangeArrowheads="1"/>
          </p:cNvSpPr>
          <p:nvPr/>
        </p:nvSpPr>
        <p:spPr bwMode="auto">
          <a:xfrm>
            <a:off x="9298653" y="6949199"/>
            <a:ext cx="1862439" cy="47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980" tIns="63990" rIns="127980" bIns="6399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2300" b="1" dirty="0">
                <a:solidFill>
                  <a:srgbClr val="0000FF"/>
                </a:solidFill>
                <a:latin typeface="Arial Narrow" charset="0"/>
              </a:rPr>
              <a:t>Rack Room</a:t>
            </a:r>
          </a:p>
        </p:txBody>
      </p:sp>
      <p:sp>
        <p:nvSpPr>
          <p:cNvPr id="173" name="Text Box 112"/>
          <p:cNvSpPr txBox="1">
            <a:spLocks noChangeArrowheads="1"/>
          </p:cNvSpPr>
          <p:nvPr/>
        </p:nvSpPr>
        <p:spPr bwMode="auto">
          <a:xfrm>
            <a:off x="5939490" y="2181548"/>
            <a:ext cx="1862439" cy="47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980" tIns="63990" rIns="127980" bIns="6399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2300" b="1" dirty="0">
                <a:solidFill>
                  <a:srgbClr val="0000FF"/>
                </a:solidFill>
                <a:latin typeface="Arial Narrow" charset="0"/>
              </a:rPr>
              <a:t>Event Builder</a:t>
            </a:r>
          </a:p>
        </p:txBody>
      </p:sp>
      <p:grpSp>
        <p:nvGrpSpPr>
          <p:cNvPr id="21504" name="Group 21503"/>
          <p:cNvGrpSpPr/>
          <p:nvPr/>
        </p:nvGrpSpPr>
        <p:grpSpPr>
          <a:xfrm>
            <a:off x="329406" y="2285206"/>
            <a:ext cx="2286000" cy="5486400"/>
            <a:chOff x="329406" y="2285206"/>
            <a:chExt cx="2286000" cy="5486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29406" y="2285206"/>
              <a:ext cx="2286000" cy="54864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6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58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75" name="Text Box 112"/>
            <p:cNvSpPr txBox="1">
              <a:spLocks noChangeArrowheads="1"/>
            </p:cNvSpPr>
            <p:nvPr/>
          </p:nvSpPr>
          <p:spPr bwMode="auto">
            <a:xfrm rot="16200000">
              <a:off x="-500366" y="4410378"/>
              <a:ext cx="2438400" cy="47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980" tIns="63990" rIns="127980" bIns="6399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 algn="ctr">
                <a:defRPr/>
              </a:pPr>
              <a:r>
                <a:rPr lang="en-GB" sz="2300" b="1" dirty="0" smtClean="0">
                  <a:solidFill>
                    <a:srgbClr val="FF6600"/>
                  </a:solidFill>
                  <a:latin typeface="Arial Narrow" charset="0"/>
                </a:rPr>
                <a:t>Not in 1.7 Scope</a:t>
              </a:r>
              <a:endParaRPr lang="en-GB" sz="2300" b="1" dirty="0">
                <a:solidFill>
                  <a:srgbClr val="FF6600"/>
                </a:solidFill>
                <a:latin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65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199"/>
          <p:cNvPicPr>
            <a:picLocks noChangeAspect="1"/>
          </p:cNvPicPr>
          <p:nvPr/>
        </p:nvPicPr>
        <p:blipFill rotWithShape="1">
          <a:blip r:embed="rId3"/>
          <a:srcRect b="1060"/>
          <a:stretch/>
        </p:blipFill>
        <p:spPr>
          <a:xfrm>
            <a:off x="73524" y="4571206"/>
            <a:ext cx="1548606" cy="997223"/>
          </a:xfrm>
          <a:prstGeom prst="rect">
            <a:avLst/>
          </a:prstGeom>
        </p:spPr>
      </p:pic>
      <p:sp>
        <p:nvSpPr>
          <p:cNvPr id="191" name="Line 36"/>
          <p:cNvSpPr>
            <a:spLocks noChangeShapeType="1"/>
          </p:cNvSpPr>
          <p:nvPr/>
        </p:nvSpPr>
        <p:spPr bwMode="auto">
          <a:xfrm>
            <a:off x="4665575" y="4250068"/>
            <a:ext cx="1680954" cy="16338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92" name="Line 36"/>
          <p:cNvSpPr>
            <a:spLocks noChangeShapeType="1"/>
          </p:cNvSpPr>
          <p:nvPr/>
        </p:nvSpPr>
        <p:spPr bwMode="auto">
          <a:xfrm>
            <a:off x="4665575" y="4876006"/>
            <a:ext cx="1680954" cy="16338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93" name="Line 36"/>
          <p:cNvSpPr>
            <a:spLocks noChangeShapeType="1"/>
          </p:cNvSpPr>
          <p:nvPr/>
        </p:nvSpPr>
        <p:spPr bwMode="auto">
          <a:xfrm>
            <a:off x="4665575" y="5501944"/>
            <a:ext cx="1680954" cy="16338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94" name="Line 36"/>
          <p:cNvSpPr>
            <a:spLocks noChangeShapeType="1"/>
          </p:cNvSpPr>
          <p:nvPr/>
        </p:nvSpPr>
        <p:spPr bwMode="auto">
          <a:xfrm>
            <a:off x="4665575" y="6127882"/>
            <a:ext cx="1680954" cy="16338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95" name="Line 36"/>
          <p:cNvSpPr>
            <a:spLocks noChangeShapeType="1"/>
          </p:cNvSpPr>
          <p:nvPr/>
        </p:nvSpPr>
        <p:spPr bwMode="auto">
          <a:xfrm>
            <a:off x="4665575" y="6753820"/>
            <a:ext cx="1680954" cy="16338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28" y="451538"/>
            <a:ext cx="12088924" cy="130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Technical design (data flow - TPC)</a:t>
            </a:r>
            <a:endParaRPr lang="en-US" sz="6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0161" y="9232810"/>
            <a:ext cx="3034083" cy="519204"/>
          </a:xfrm>
          <a:prstGeom prst="rect">
            <a:avLst/>
          </a:prstGeom>
        </p:spPr>
        <p:txBody>
          <a:bodyPr lIns="130028" tIns="65014" rIns="130028" bIns="65014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Dec 13, 2016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42765" y="9232810"/>
            <a:ext cx="4117684" cy="519204"/>
          </a:xfrm>
          <a:prstGeom prst="rect">
            <a:avLst/>
          </a:prstGeom>
        </p:spPr>
        <p:txBody>
          <a:bodyPr lIns="130028" tIns="65014" rIns="130028" bIns="65014"/>
          <a:lstStyle/>
          <a:p>
            <a:pPr>
              <a:defRPr/>
            </a:pPr>
            <a:r>
              <a:rPr lang="en-US" dirty="0" smtClean="0"/>
              <a:t>PMG L2 DAQ/TRIGGER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9130" y="9232810"/>
            <a:ext cx="3034083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8" tIns="65014" rIns="130028" bIns="65014"/>
          <a:lstStyle>
            <a:lvl1pPr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56475" indent="-406337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25346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75484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25623" indent="-325069" eaLnBrk="0" hangingPunct="0"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5761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25900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76038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526176" indent="-32506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593BD-42C4-0748-8470-4DD2F5673EF8}" type="slidenum">
              <a:rPr lang="en-US" sz="1700">
                <a:solidFill>
                  <a:srgbClr val="898989"/>
                </a:solidFill>
                <a:ea typeface="MS PGothic" charset="0"/>
                <a:cs typeface="MS PGothic" charset="0"/>
              </a:rPr>
              <a:pPr eaLnBrk="1" hangingPunct="1"/>
              <a:t>9</a:t>
            </a:fld>
            <a:endParaRPr lang="en-US" sz="1700" dirty="0">
              <a:solidFill>
                <a:srgbClr val="898989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38856" y="8152606"/>
            <a:ext cx="6110350" cy="7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8" tIns="65014" rIns="130028" bIns="65014">
            <a:spAutoFit/>
          </a:bodyPr>
          <a:lstStyle/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DAM</a:t>
            </a:r>
            <a:r>
              <a:rPr lang="en-US" sz="2000" dirty="0">
                <a:solidFill>
                  <a:srgbClr val="000000"/>
                </a:solidFill>
              </a:rPr>
              <a:t>	  </a:t>
            </a:r>
            <a:r>
              <a:rPr lang="en-US" sz="2000" dirty="0" smtClean="0">
                <a:solidFill>
                  <a:srgbClr val="000000"/>
                </a:solidFill>
              </a:rPr>
              <a:t>Data Aggregation Module</a:t>
            </a:r>
            <a:endParaRPr lang="en-US" sz="2000" dirty="0">
              <a:solidFill>
                <a:srgbClr val="000000"/>
              </a:solidFill>
            </a:endParaRPr>
          </a:p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EBDC</a:t>
            </a:r>
            <a:r>
              <a:rPr lang="en-US" sz="2000" dirty="0">
                <a:solidFill>
                  <a:srgbClr val="000000"/>
                </a:solidFill>
              </a:rPr>
              <a:t>	  </a:t>
            </a:r>
            <a:r>
              <a:rPr lang="en-US" sz="2000" dirty="0" smtClean="0">
                <a:solidFill>
                  <a:srgbClr val="000000"/>
                </a:solidFill>
              </a:rPr>
              <a:t>Event Buffering and Data Compressor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105235" y="5557538"/>
            <a:ext cx="1196476" cy="584670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7980" tIns="66550" rIns="127980" bIns="66550" anchor="ctr"/>
          <a:lstStyle/>
          <a:p>
            <a:pPr algn="ctr">
              <a:lnSpc>
                <a:spcPct val="125000"/>
              </a:lnSpc>
              <a:tabLst>
                <a:tab pos="0" algn="l"/>
                <a:tab pos="650138" algn="l"/>
                <a:tab pos="1300277" algn="l"/>
                <a:tab pos="1950415" algn="l"/>
                <a:tab pos="2600554" algn="l"/>
                <a:tab pos="3250692" algn="l"/>
                <a:tab pos="3900830" algn="l"/>
                <a:tab pos="4550969" algn="l"/>
                <a:tab pos="5201107" algn="l"/>
                <a:tab pos="5851246" algn="l"/>
                <a:tab pos="6501384" algn="l"/>
                <a:tab pos="7151522" algn="l"/>
                <a:tab pos="7801661" algn="l"/>
                <a:tab pos="8451799" algn="l"/>
                <a:tab pos="9101938" algn="l"/>
                <a:tab pos="9752076" algn="l"/>
                <a:tab pos="10402214" algn="l"/>
                <a:tab pos="11052353" algn="l"/>
                <a:tab pos="11702491" algn="l"/>
                <a:tab pos="12352630" algn="l"/>
                <a:tab pos="13002768" algn="l"/>
              </a:tabLst>
              <a:defRPr/>
            </a:pPr>
            <a:r>
              <a:rPr lang="en-GB" sz="17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9430389" y="5851001"/>
            <a:ext cx="652417" cy="2258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0" name="Line 36"/>
          <p:cNvSpPr>
            <a:spLocks noChangeShapeType="1"/>
          </p:cNvSpPr>
          <p:nvPr/>
        </p:nvSpPr>
        <p:spPr bwMode="auto">
          <a:xfrm>
            <a:off x="4665575" y="3580606"/>
            <a:ext cx="1680954" cy="16338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2" name="Line 49"/>
          <p:cNvSpPr>
            <a:spLocks noChangeShapeType="1"/>
          </p:cNvSpPr>
          <p:nvPr/>
        </p:nvSpPr>
        <p:spPr bwMode="auto">
          <a:xfrm>
            <a:off x="7696627" y="4680566"/>
            <a:ext cx="544057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3" name="Line 50"/>
          <p:cNvSpPr>
            <a:spLocks noChangeShapeType="1"/>
          </p:cNvSpPr>
          <p:nvPr/>
        </p:nvSpPr>
        <p:spPr bwMode="auto">
          <a:xfrm>
            <a:off x="7696627" y="5332959"/>
            <a:ext cx="544057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4" name="Line 51"/>
          <p:cNvSpPr>
            <a:spLocks noChangeShapeType="1"/>
          </p:cNvSpPr>
          <p:nvPr/>
        </p:nvSpPr>
        <p:spPr bwMode="auto">
          <a:xfrm>
            <a:off x="7696627" y="5985349"/>
            <a:ext cx="544057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5" name="Line 52"/>
          <p:cNvSpPr>
            <a:spLocks noChangeShapeType="1"/>
          </p:cNvSpPr>
          <p:nvPr/>
        </p:nvSpPr>
        <p:spPr bwMode="auto">
          <a:xfrm>
            <a:off x="7696627" y="6639998"/>
            <a:ext cx="544057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6" name="Line 54"/>
          <p:cNvSpPr>
            <a:spLocks noChangeShapeType="1"/>
          </p:cNvSpPr>
          <p:nvPr/>
        </p:nvSpPr>
        <p:spPr bwMode="auto">
          <a:xfrm>
            <a:off x="7260929" y="4353243"/>
            <a:ext cx="979756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7" name="Line 55"/>
          <p:cNvSpPr>
            <a:spLocks noChangeShapeType="1"/>
          </p:cNvSpPr>
          <p:nvPr/>
        </p:nvSpPr>
        <p:spPr bwMode="auto">
          <a:xfrm>
            <a:off x="7260929" y="5007892"/>
            <a:ext cx="979756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7260929" y="5660282"/>
            <a:ext cx="979756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9" name="Line 57"/>
          <p:cNvSpPr>
            <a:spLocks noChangeShapeType="1"/>
          </p:cNvSpPr>
          <p:nvPr/>
        </p:nvSpPr>
        <p:spPr bwMode="auto">
          <a:xfrm>
            <a:off x="7260929" y="6312675"/>
            <a:ext cx="979756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70" name="Line 58"/>
          <p:cNvSpPr>
            <a:spLocks noChangeShapeType="1"/>
          </p:cNvSpPr>
          <p:nvPr/>
        </p:nvSpPr>
        <p:spPr bwMode="auto">
          <a:xfrm>
            <a:off x="7260929" y="6965065"/>
            <a:ext cx="979756" cy="225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72" name="Text Box 60"/>
          <p:cNvSpPr txBox="1">
            <a:spLocks noChangeArrowheads="1"/>
          </p:cNvSpPr>
          <p:nvPr/>
        </p:nvSpPr>
        <p:spPr bwMode="auto">
          <a:xfrm>
            <a:off x="10134729" y="5273105"/>
            <a:ext cx="1015077" cy="77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7980" tIns="66550" rIns="127980" bIns="6655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GB" sz="1700" dirty="0" smtClean="0"/>
              <a:t>To RCF/</a:t>
            </a:r>
            <a:endParaRPr lang="en-GB" sz="1700" dirty="0"/>
          </a:p>
          <a:p>
            <a:pPr>
              <a:lnSpc>
                <a:spcPct val="125000"/>
              </a:lnSpc>
              <a:defRPr/>
            </a:pPr>
            <a:r>
              <a:rPr lang="en-GB" sz="1700" dirty="0"/>
              <a:t>HPSS</a:t>
            </a:r>
          </a:p>
        </p:txBody>
      </p:sp>
      <p:sp>
        <p:nvSpPr>
          <p:cNvPr id="73" name="Rectangle 61"/>
          <p:cNvSpPr>
            <a:spLocks noChangeArrowheads="1"/>
          </p:cNvSpPr>
          <p:nvPr/>
        </p:nvSpPr>
        <p:spPr bwMode="auto">
          <a:xfrm>
            <a:off x="8105235" y="4907404"/>
            <a:ext cx="1196476" cy="584670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7980" tIns="66550" rIns="127980" bIns="66550" anchor="ctr"/>
          <a:lstStyle/>
          <a:p>
            <a:pPr algn="ctr">
              <a:lnSpc>
                <a:spcPct val="125000"/>
              </a:lnSpc>
              <a:tabLst>
                <a:tab pos="0" algn="l"/>
                <a:tab pos="650138" algn="l"/>
                <a:tab pos="1300277" algn="l"/>
                <a:tab pos="1950415" algn="l"/>
                <a:tab pos="2600554" algn="l"/>
                <a:tab pos="3250692" algn="l"/>
                <a:tab pos="3900830" algn="l"/>
                <a:tab pos="4550969" algn="l"/>
                <a:tab pos="5201107" algn="l"/>
                <a:tab pos="5851246" algn="l"/>
                <a:tab pos="6501384" algn="l"/>
                <a:tab pos="7151522" algn="l"/>
                <a:tab pos="7801661" algn="l"/>
                <a:tab pos="8451799" algn="l"/>
                <a:tab pos="9101938" algn="l"/>
                <a:tab pos="9752076" algn="l"/>
                <a:tab pos="10402214" algn="l"/>
                <a:tab pos="11052353" algn="l"/>
                <a:tab pos="11702491" algn="l"/>
                <a:tab pos="12352630" algn="l"/>
                <a:tab pos="13002768" algn="l"/>
              </a:tabLst>
              <a:defRPr/>
            </a:pPr>
            <a:r>
              <a:rPr lang="en-GB" sz="17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74" name="Line 62"/>
          <p:cNvSpPr>
            <a:spLocks noChangeShapeType="1"/>
          </p:cNvSpPr>
          <p:nvPr/>
        </p:nvSpPr>
        <p:spPr bwMode="auto">
          <a:xfrm>
            <a:off x="9430389" y="5200867"/>
            <a:ext cx="652417" cy="2258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75" name="Group 63"/>
          <p:cNvGrpSpPr>
            <a:grpSpLocks/>
          </p:cNvGrpSpPr>
          <p:nvPr/>
        </p:nvGrpSpPr>
        <p:grpSpPr bwMode="auto">
          <a:xfrm>
            <a:off x="8258745" y="3999925"/>
            <a:ext cx="1821805" cy="582412"/>
            <a:chOff x="4394" y="2004"/>
            <a:chExt cx="807" cy="258"/>
          </a:xfrm>
        </p:grpSpPr>
        <p:sp>
          <p:nvSpPr>
            <p:cNvPr id="76" name="Rectangle 64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77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8" name="Group 66"/>
          <p:cNvGrpSpPr>
            <a:grpSpLocks/>
          </p:cNvGrpSpPr>
          <p:nvPr/>
        </p:nvGrpSpPr>
        <p:grpSpPr bwMode="auto">
          <a:xfrm>
            <a:off x="8258745" y="4625228"/>
            <a:ext cx="1821805" cy="582412"/>
            <a:chOff x="4394" y="2281"/>
            <a:chExt cx="807" cy="258"/>
          </a:xfrm>
        </p:grpSpPr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4394" y="2281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80" name="Line 68"/>
            <p:cNvSpPr>
              <a:spLocks noChangeShapeType="1"/>
            </p:cNvSpPr>
            <p:nvPr/>
          </p:nvSpPr>
          <p:spPr bwMode="auto">
            <a:xfrm>
              <a:off x="4913" y="2411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81" name="Group 69"/>
          <p:cNvGrpSpPr>
            <a:grpSpLocks/>
          </p:cNvGrpSpPr>
          <p:nvPr/>
        </p:nvGrpSpPr>
        <p:grpSpPr bwMode="auto">
          <a:xfrm>
            <a:off x="8258745" y="5250530"/>
            <a:ext cx="1821805" cy="582412"/>
            <a:chOff x="4394" y="2558"/>
            <a:chExt cx="807" cy="258"/>
          </a:xfrm>
        </p:grpSpPr>
        <p:sp>
          <p:nvSpPr>
            <p:cNvPr id="82" name="Rectangle 70"/>
            <p:cNvSpPr>
              <a:spLocks noChangeArrowheads="1"/>
            </p:cNvSpPr>
            <p:nvPr/>
          </p:nvSpPr>
          <p:spPr bwMode="auto">
            <a:xfrm>
              <a:off x="4394" y="2558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83" name="Line 71"/>
            <p:cNvSpPr>
              <a:spLocks noChangeShapeType="1"/>
            </p:cNvSpPr>
            <p:nvPr/>
          </p:nvSpPr>
          <p:spPr bwMode="auto">
            <a:xfrm>
              <a:off x="4913" y="2688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84" name="Group 72"/>
          <p:cNvGrpSpPr>
            <a:grpSpLocks/>
          </p:cNvGrpSpPr>
          <p:nvPr/>
        </p:nvGrpSpPr>
        <p:grpSpPr bwMode="auto">
          <a:xfrm>
            <a:off x="8258745" y="5875833"/>
            <a:ext cx="1821805" cy="584669"/>
            <a:chOff x="4394" y="2835"/>
            <a:chExt cx="807" cy="259"/>
          </a:xfrm>
        </p:grpSpPr>
        <p:sp>
          <p:nvSpPr>
            <p:cNvPr id="85" name="Rectangle 73"/>
            <p:cNvSpPr>
              <a:spLocks noChangeArrowheads="1"/>
            </p:cNvSpPr>
            <p:nvPr/>
          </p:nvSpPr>
          <p:spPr bwMode="auto">
            <a:xfrm>
              <a:off x="4394" y="2835"/>
              <a:ext cx="529" cy="259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86" name="Line 74"/>
            <p:cNvSpPr>
              <a:spLocks noChangeShapeType="1"/>
            </p:cNvSpPr>
            <p:nvPr/>
          </p:nvSpPr>
          <p:spPr bwMode="auto">
            <a:xfrm>
              <a:off x="4913" y="2966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87" name="Group 75"/>
          <p:cNvGrpSpPr>
            <a:grpSpLocks/>
          </p:cNvGrpSpPr>
          <p:nvPr/>
        </p:nvGrpSpPr>
        <p:grpSpPr bwMode="auto">
          <a:xfrm>
            <a:off x="8258745" y="6503394"/>
            <a:ext cx="1821805" cy="582412"/>
            <a:chOff x="4394" y="3113"/>
            <a:chExt cx="807" cy="258"/>
          </a:xfrm>
        </p:grpSpPr>
        <p:sp>
          <p:nvSpPr>
            <p:cNvPr id="88" name="Rectangle 76"/>
            <p:cNvSpPr>
              <a:spLocks noChangeArrowheads="1"/>
            </p:cNvSpPr>
            <p:nvPr/>
          </p:nvSpPr>
          <p:spPr bwMode="auto">
            <a:xfrm>
              <a:off x="4394" y="3113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89" name="Line 77"/>
            <p:cNvSpPr>
              <a:spLocks noChangeShapeType="1"/>
            </p:cNvSpPr>
            <p:nvPr/>
          </p:nvSpPr>
          <p:spPr bwMode="auto">
            <a:xfrm>
              <a:off x="4913" y="3243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93" name="Text Box 103"/>
          <p:cNvSpPr txBox="1">
            <a:spLocks noChangeArrowheads="1"/>
          </p:cNvSpPr>
          <p:nvPr/>
        </p:nvSpPr>
        <p:spPr bwMode="auto">
          <a:xfrm>
            <a:off x="4450821" y="7074560"/>
            <a:ext cx="3171790" cy="47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980" tIns="63990" rIns="127980" bIns="6399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2300" b="1" dirty="0">
                <a:solidFill>
                  <a:srgbClr val="FFFFFF"/>
                </a:solidFill>
                <a:latin typeface="Arial Narrow" charset="0"/>
              </a:rPr>
              <a:t>Data Concentration</a:t>
            </a:r>
          </a:p>
        </p:txBody>
      </p:sp>
      <p:sp>
        <p:nvSpPr>
          <p:cNvPr id="94" name="Line 105"/>
          <p:cNvSpPr>
            <a:spLocks noChangeShapeType="1"/>
          </p:cNvSpPr>
          <p:nvPr/>
        </p:nvSpPr>
        <p:spPr bwMode="auto">
          <a:xfrm flipH="1">
            <a:off x="3315413" y="3724563"/>
            <a:ext cx="586951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5" name="Line 106"/>
          <p:cNvSpPr>
            <a:spLocks noChangeShapeType="1"/>
          </p:cNvSpPr>
          <p:nvPr/>
        </p:nvSpPr>
        <p:spPr bwMode="auto">
          <a:xfrm flipH="1">
            <a:off x="3430546" y="4340349"/>
            <a:ext cx="586951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7" name="Line 108"/>
          <p:cNvSpPr>
            <a:spLocks noChangeShapeType="1"/>
          </p:cNvSpPr>
          <p:nvPr/>
        </p:nvSpPr>
        <p:spPr bwMode="auto">
          <a:xfrm flipH="1">
            <a:off x="3430546" y="5033861"/>
            <a:ext cx="586951" cy="225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4" name="Line 124"/>
          <p:cNvSpPr>
            <a:spLocks noChangeShapeType="1"/>
          </p:cNvSpPr>
          <p:nvPr/>
        </p:nvSpPr>
        <p:spPr bwMode="auto">
          <a:xfrm flipH="1">
            <a:off x="3430547" y="5561806"/>
            <a:ext cx="58469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7" name="Line 132"/>
          <p:cNvSpPr>
            <a:spLocks noChangeShapeType="1"/>
          </p:cNvSpPr>
          <p:nvPr/>
        </p:nvSpPr>
        <p:spPr bwMode="auto">
          <a:xfrm flipH="1">
            <a:off x="3430547" y="6247606"/>
            <a:ext cx="58469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8" name="Line 133"/>
          <p:cNvSpPr>
            <a:spLocks noChangeShapeType="1"/>
          </p:cNvSpPr>
          <p:nvPr/>
        </p:nvSpPr>
        <p:spPr bwMode="auto">
          <a:xfrm flipH="1">
            <a:off x="3430547" y="6726918"/>
            <a:ext cx="58469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137" name="Group 126"/>
          <p:cNvGrpSpPr>
            <a:grpSpLocks/>
          </p:cNvGrpSpPr>
          <p:nvPr/>
        </p:nvGrpSpPr>
        <p:grpSpPr bwMode="auto">
          <a:xfrm>
            <a:off x="2276962" y="3198585"/>
            <a:ext cx="1176159" cy="848786"/>
            <a:chOff x="1236" y="3274"/>
            <a:chExt cx="521" cy="376"/>
          </a:xfrm>
          <a:solidFill>
            <a:srgbClr val="008000"/>
          </a:solidFill>
        </p:grpSpPr>
        <p:sp>
          <p:nvSpPr>
            <p:cNvPr id="138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9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40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41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42" name="Group 126"/>
          <p:cNvGrpSpPr>
            <a:grpSpLocks/>
          </p:cNvGrpSpPr>
          <p:nvPr/>
        </p:nvGrpSpPr>
        <p:grpSpPr bwMode="auto">
          <a:xfrm>
            <a:off x="2276962" y="3830660"/>
            <a:ext cx="1176159" cy="848786"/>
            <a:chOff x="1236" y="3274"/>
            <a:chExt cx="521" cy="376"/>
          </a:xfrm>
          <a:solidFill>
            <a:srgbClr val="008000"/>
          </a:solidFill>
        </p:grpSpPr>
        <p:sp>
          <p:nvSpPr>
            <p:cNvPr id="143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44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45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47" name="Group 126"/>
          <p:cNvGrpSpPr>
            <a:grpSpLocks/>
          </p:cNvGrpSpPr>
          <p:nvPr/>
        </p:nvGrpSpPr>
        <p:grpSpPr bwMode="auto">
          <a:xfrm>
            <a:off x="2276962" y="4462735"/>
            <a:ext cx="1176159" cy="848786"/>
            <a:chOff x="1236" y="3274"/>
            <a:chExt cx="521" cy="376"/>
          </a:xfrm>
          <a:solidFill>
            <a:srgbClr val="008000"/>
          </a:solidFill>
        </p:grpSpPr>
        <p:sp>
          <p:nvSpPr>
            <p:cNvPr id="148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49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50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51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52" name="Group 126"/>
          <p:cNvGrpSpPr>
            <a:grpSpLocks/>
          </p:cNvGrpSpPr>
          <p:nvPr/>
        </p:nvGrpSpPr>
        <p:grpSpPr bwMode="auto">
          <a:xfrm>
            <a:off x="2276962" y="5094810"/>
            <a:ext cx="1176159" cy="848786"/>
            <a:chOff x="1236" y="3274"/>
            <a:chExt cx="521" cy="376"/>
          </a:xfrm>
          <a:solidFill>
            <a:srgbClr val="008000"/>
          </a:solidFill>
        </p:grpSpPr>
        <p:sp>
          <p:nvSpPr>
            <p:cNvPr id="153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54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55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56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57" name="Group 126"/>
          <p:cNvGrpSpPr>
            <a:grpSpLocks/>
          </p:cNvGrpSpPr>
          <p:nvPr/>
        </p:nvGrpSpPr>
        <p:grpSpPr bwMode="auto">
          <a:xfrm>
            <a:off x="2276962" y="5726885"/>
            <a:ext cx="1176159" cy="848786"/>
            <a:chOff x="1236" y="3274"/>
            <a:chExt cx="521" cy="376"/>
          </a:xfrm>
          <a:solidFill>
            <a:srgbClr val="008000"/>
          </a:solidFill>
        </p:grpSpPr>
        <p:sp>
          <p:nvSpPr>
            <p:cNvPr id="158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59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60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61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62" name="Group 126"/>
          <p:cNvGrpSpPr>
            <a:grpSpLocks/>
          </p:cNvGrpSpPr>
          <p:nvPr/>
        </p:nvGrpSpPr>
        <p:grpSpPr bwMode="auto">
          <a:xfrm>
            <a:off x="2276962" y="6358960"/>
            <a:ext cx="1176159" cy="848786"/>
            <a:chOff x="1236" y="3274"/>
            <a:chExt cx="521" cy="376"/>
          </a:xfrm>
          <a:solidFill>
            <a:srgbClr val="008000"/>
          </a:solidFill>
        </p:grpSpPr>
        <p:sp>
          <p:nvSpPr>
            <p:cNvPr id="163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64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65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66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04623" y="3275806"/>
            <a:ext cx="1731722" cy="554854"/>
            <a:chOff x="2819622" y="2818606"/>
            <a:chExt cx="1731722" cy="554854"/>
          </a:xfrm>
        </p:grpSpPr>
        <p:sp>
          <p:nvSpPr>
            <p:cNvPr id="116" name="Rectangle 130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FFFFFF"/>
                  </a:solidFill>
                  <a:cs typeface="Arial" charset="0"/>
                </a:rPr>
                <a:t>DAM</a:t>
              </a:r>
              <a:endParaRPr lang="en-GB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000000"/>
                  </a:solidFill>
                  <a:cs typeface="Arial" charset="0"/>
                </a:rPr>
                <a:t>EBDC</a:t>
              </a:r>
              <a:endParaRPr lang="en-GB" sz="17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929007" y="3961606"/>
            <a:ext cx="1731722" cy="554854"/>
            <a:chOff x="2819622" y="2818606"/>
            <a:chExt cx="1731722" cy="554854"/>
          </a:xfrm>
        </p:grpSpPr>
        <p:sp>
          <p:nvSpPr>
            <p:cNvPr id="176" name="Rectangle 130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FFFFFF"/>
                  </a:solidFill>
                  <a:cs typeface="Arial" charset="0"/>
                </a:rPr>
                <a:t>DAM</a:t>
              </a:r>
              <a:endParaRPr lang="en-GB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7" name="Rectangle 20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000000"/>
                  </a:solidFill>
                  <a:cs typeface="Arial" charset="0"/>
                </a:rPr>
                <a:t>EBDC</a:t>
              </a:r>
              <a:endParaRPr lang="en-GB" sz="17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3929007" y="4625952"/>
            <a:ext cx="1731722" cy="554854"/>
            <a:chOff x="2819622" y="2818606"/>
            <a:chExt cx="1731722" cy="554854"/>
          </a:xfrm>
        </p:grpSpPr>
        <p:sp>
          <p:nvSpPr>
            <p:cNvPr id="180" name="Rectangle 130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FFFFFF"/>
                  </a:solidFill>
                  <a:cs typeface="Arial" charset="0"/>
                </a:rPr>
                <a:t>DAM</a:t>
              </a:r>
              <a:endParaRPr lang="en-GB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1" name="Rectangle 20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000000"/>
                  </a:solidFill>
                  <a:cs typeface="Arial" charset="0"/>
                </a:rPr>
                <a:t>EBDC</a:t>
              </a:r>
              <a:endParaRPr lang="en-GB" sz="17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3929007" y="5290298"/>
            <a:ext cx="1731722" cy="554854"/>
            <a:chOff x="2819622" y="2818606"/>
            <a:chExt cx="1731722" cy="554854"/>
          </a:xfrm>
        </p:grpSpPr>
        <p:sp>
          <p:nvSpPr>
            <p:cNvPr id="183" name="Rectangle 130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FFFFFF"/>
                  </a:solidFill>
                  <a:cs typeface="Arial" charset="0"/>
                </a:rPr>
                <a:t>DAM</a:t>
              </a:r>
              <a:endParaRPr lang="en-GB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4" name="Rectangle 20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000000"/>
                  </a:solidFill>
                  <a:cs typeface="Arial" charset="0"/>
                </a:rPr>
                <a:t>EBDC</a:t>
              </a:r>
              <a:endParaRPr lang="en-GB" sz="17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3929007" y="5954644"/>
            <a:ext cx="1731722" cy="554854"/>
            <a:chOff x="2819622" y="2818606"/>
            <a:chExt cx="1731722" cy="554854"/>
          </a:xfrm>
        </p:grpSpPr>
        <p:sp>
          <p:nvSpPr>
            <p:cNvPr id="186" name="Rectangle 130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FFFFFF"/>
                  </a:solidFill>
                  <a:cs typeface="Arial" charset="0"/>
                </a:rPr>
                <a:t>DAM</a:t>
              </a:r>
              <a:endParaRPr lang="en-GB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7" name="Rectangle 20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000000"/>
                  </a:solidFill>
                  <a:cs typeface="Arial" charset="0"/>
                </a:rPr>
                <a:t>EBDC</a:t>
              </a:r>
              <a:endParaRPr lang="en-GB" sz="17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929007" y="6618990"/>
            <a:ext cx="1731722" cy="554854"/>
            <a:chOff x="2819622" y="2818606"/>
            <a:chExt cx="1731722" cy="554854"/>
          </a:xfrm>
        </p:grpSpPr>
        <p:sp>
          <p:nvSpPr>
            <p:cNvPr id="189" name="Rectangle 130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FFFFFF"/>
                  </a:solidFill>
                  <a:cs typeface="Arial" charset="0"/>
                </a:rPr>
                <a:t>DAM</a:t>
              </a:r>
              <a:endParaRPr lang="en-GB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0" name="Rectangle 20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650138" algn="l"/>
                  <a:tab pos="1300277" algn="l"/>
                  <a:tab pos="1950415" algn="l"/>
                  <a:tab pos="2600554" algn="l"/>
                  <a:tab pos="3250692" algn="l"/>
                  <a:tab pos="3900830" algn="l"/>
                  <a:tab pos="4550969" algn="l"/>
                  <a:tab pos="5201107" algn="l"/>
                  <a:tab pos="5851246" algn="l"/>
                  <a:tab pos="6501384" algn="l"/>
                  <a:tab pos="7151522" algn="l"/>
                  <a:tab pos="7801661" algn="l"/>
                  <a:tab pos="8451799" algn="l"/>
                  <a:tab pos="9101938" algn="l"/>
                  <a:tab pos="9752076" algn="l"/>
                  <a:tab pos="10402214" algn="l"/>
                  <a:tab pos="11052353" algn="l"/>
                  <a:tab pos="11702491" algn="l"/>
                  <a:tab pos="12352630" algn="l"/>
                  <a:tab pos="13002768" algn="l"/>
                </a:tabLst>
                <a:defRPr/>
              </a:pPr>
              <a:r>
                <a:rPr lang="en-GB" sz="1700" dirty="0" smtClean="0">
                  <a:solidFill>
                    <a:srgbClr val="000000"/>
                  </a:solidFill>
                  <a:cs typeface="Arial" charset="0"/>
                </a:rPr>
                <a:t>EBDC</a:t>
              </a:r>
              <a:endParaRPr lang="en-GB" sz="17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6274883" y="3288882"/>
            <a:ext cx="1415453" cy="3949324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7980" tIns="66550" rIns="127980" bIns="66550" anchor="ctr"/>
          <a:lstStyle/>
          <a:p>
            <a:pPr algn="ctr">
              <a:lnSpc>
                <a:spcPct val="125000"/>
              </a:lnSpc>
              <a:tabLst>
                <a:tab pos="0" algn="l"/>
                <a:tab pos="650138" algn="l"/>
                <a:tab pos="1300277" algn="l"/>
                <a:tab pos="1950415" algn="l"/>
                <a:tab pos="2600554" algn="l"/>
                <a:tab pos="3250692" algn="l"/>
                <a:tab pos="3900830" algn="l"/>
                <a:tab pos="4550969" algn="l"/>
                <a:tab pos="5201107" algn="l"/>
                <a:tab pos="5851246" algn="l"/>
                <a:tab pos="6501384" algn="l"/>
                <a:tab pos="7151522" algn="l"/>
                <a:tab pos="7801661" algn="l"/>
                <a:tab pos="8451799" algn="l"/>
                <a:tab pos="9101938" algn="l"/>
                <a:tab pos="9752076" algn="l"/>
                <a:tab pos="10402214" algn="l"/>
                <a:tab pos="11052353" algn="l"/>
                <a:tab pos="11702491" algn="l"/>
                <a:tab pos="12352630" algn="l"/>
                <a:tab pos="13002768" algn="l"/>
              </a:tabLst>
              <a:defRPr/>
            </a:pPr>
            <a:r>
              <a:rPr lang="en-GB" sz="1700" dirty="0">
                <a:solidFill>
                  <a:srgbClr val="000000"/>
                </a:solidFill>
                <a:cs typeface="Arial" charset="0"/>
              </a:rPr>
              <a:t>10+ Gigabit</a:t>
            </a:r>
          </a:p>
          <a:p>
            <a:pPr algn="ctr">
              <a:lnSpc>
                <a:spcPct val="125000"/>
              </a:lnSpc>
              <a:tabLst>
                <a:tab pos="0" algn="l"/>
                <a:tab pos="650138" algn="l"/>
                <a:tab pos="1300277" algn="l"/>
                <a:tab pos="1950415" algn="l"/>
                <a:tab pos="2600554" algn="l"/>
                <a:tab pos="3250692" algn="l"/>
                <a:tab pos="3900830" algn="l"/>
                <a:tab pos="4550969" algn="l"/>
                <a:tab pos="5201107" algn="l"/>
                <a:tab pos="5851246" algn="l"/>
                <a:tab pos="6501384" algn="l"/>
                <a:tab pos="7151522" algn="l"/>
                <a:tab pos="7801661" algn="l"/>
                <a:tab pos="8451799" algn="l"/>
                <a:tab pos="9101938" algn="l"/>
                <a:tab pos="9752076" algn="l"/>
                <a:tab pos="10402214" algn="l"/>
                <a:tab pos="11052353" algn="l"/>
                <a:tab pos="11702491" algn="l"/>
                <a:tab pos="12352630" algn="l"/>
                <a:tab pos="13002768" algn="l"/>
              </a:tabLst>
              <a:defRPr/>
            </a:pPr>
            <a:r>
              <a:rPr lang="en-GB" sz="1700" dirty="0">
                <a:solidFill>
                  <a:srgbClr val="000000"/>
                </a:solidFill>
                <a:cs typeface="Arial" charset="0"/>
              </a:rPr>
              <a:t>Crossbar</a:t>
            </a:r>
          </a:p>
          <a:p>
            <a:pPr algn="ctr">
              <a:lnSpc>
                <a:spcPct val="125000"/>
              </a:lnSpc>
              <a:tabLst>
                <a:tab pos="0" algn="l"/>
                <a:tab pos="650138" algn="l"/>
                <a:tab pos="1300277" algn="l"/>
                <a:tab pos="1950415" algn="l"/>
                <a:tab pos="2600554" algn="l"/>
                <a:tab pos="3250692" algn="l"/>
                <a:tab pos="3900830" algn="l"/>
                <a:tab pos="4550969" algn="l"/>
                <a:tab pos="5201107" algn="l"/>
                <a:tab pos="5851246" algn="l"/>
                <a:tab pos="6501384" algn="l"/>
                <a:tab pos="7151522" algn="l"/>
                <a:tab pos="7801661" algn="l"/>
                <a:tab pos="8451799" algn="l"/>
                <a:tab pos="9101938" algn="l"/>
                <a:tab pos="9752076" algn="l"/>
                <a:tab pos="10402214" algn="l"/>
                <a:tab pos="11052353" algn="l"/>
                <a:tab pos="11702491" algn="l"/>
                <a:tab pos="12352630" algn="l"/>
                <a:tab pos="13002768" algn="l"/>
              </a:tabLst>
              <a:defRPr/>
            </a:pPr>
            <a:r>
              <a:rPr lang="en-GB" sz="1700" dirty="0">
                <a:solidFill>
                  <a:srgbClr val="000000"/>
                </a:solidFill>
                <a:cs typeface="Arial" charset="0"/>
              </a:rPr>
              <a:t>Switch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1545929" y="2742406"/>
            <a:ext cx="3754678" cy="4876800"/>
            <a:chOff x="329406" y="2285206"/>
            <a:chExt cx="2286000" cy="5486400"/>
          </a:xfrm>
        </p:grpSpPr>
        <p:sp>
          <p:nvSpPr>
            <p:cNvPr id="197" name="Rectangle 196"/>
            <p:cNvSpPr/>
            <p:nvPr/>
          </p:nvSpPr>
          <p:spPr bwMode="auto">
            <a:xfrm>
              <a:off x="329406" y="2285206"/>
              <a:ext cx="2286000" cy="54864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6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58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98" name="Text Box 112"/>
            <p:cNvSpPr txBox="1">
              <a:spLocks noChangeArrowheads="1"/>
            </p:cNvSpPr>
            <p:nvPr/>
          </p:nvSpPr>
          <p:spPr bwMode="auto">
            <a:xfrm rot="16200000">
              <a:off x="-559978" y="4410378"/>
              <a:ext cx="2438400" cy="47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980" tIns="63990" rIns="127980" bIns="6399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 algn="ctr">
                <a:defRPr/>
              </a:pPr>
              <a:r>
                <a:rPr lang="en-GB" sz="2300" b="1" dirty="0" smtClean="0">
                  <a:solidFill>
                    <a:srgbClr val="FF6600"/>
                  </a:solidFill>
                  <a:latin typeface="Arial Narrow" charset="0"/>
                </a:rPr>
                <a:t>Not in 1.7 Scope</a:t>
              </a:r>
              <a:endParaRPr lang="en-GB" sz="2300" b="1" dirty="0">
                <a:solidFill>
                  <a:srgbClr val="FF6600"/>
                </a:solidFill>
                <a:latin typeface="Arial Narrow" charset="0"/>
              </a:endParaRPr>
            </a:p>
          </p:txBody>
        </p:sp>
      </p:grpSp>
      <p:sp>
        <p:nvSpPr>
          <p:cNvPr id="199" name="Text Box 112"/>
          <p:cNvSpPr txBox="1">
            <a:spLocks noChangeArrowheads="1"/>
          </p:cNvSpPr>
          <p:nvPr/>
        </p:nvSpPr>
        <p:spPr bwMode="auto">
          <a:xfrm>
            <a:off x="6120606" y="7466806"/>
            <a:ext cx="5867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980" tIns="63990" rIns="127980" bIns="6399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marL="342900" indent="-342900">
              <a:buFont typeface="Arial"/>
              <a:buChar char="•"/>
              <a:defRPr/>
            </a:pPr>
            <a:r>
              <a:rPr lang="en-GB" sz="2300" dirty="0" smtClean="0">
                <a:solidFill>
                  <a:srgbClr val="0000FF"/>
                </a:solidFill>
                <a:latin typeface="Arial Narrow" charset="0"/>
              </a:rPr>
              <a:t>We currently envision the DAM to be a PCIe card in a generic computer that acts as EBDC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300" dirty="0" smtClean="0">
                <a:solidFill>
                  <a:srgbClr val="0000FF"/>
                </a:solidFill>
                <a:latin typeface="Arial Narrow" charset="0"/>
              </a:rPr>
              <a:t>The demarcation line between WBS 1.2 and 1.7 runs through the EBDC – budget-wise in 1.2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300" dirty="0" smtClean="0">
                <a:solidFill>
                  <a:srgbClr val="0000FF"/>
                </a:solidFill>
                <a:latin typeface="Arial Narrow" charset="0"/>
              </a:rPr>
              <a:t>Functionality-wise partially in 1.7 </a:t>
            </a:r>
            <a:endParaRPr lang="en-GB" sz="23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729" y="5638006"/>
            <a:ext cx="863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TPC</a:t>
            </a:r>
            <a:endParaRPr lang="en-US" sz="4800" dirty="0">
              <a:solidFill>
                <a:srgbClr val="FF6600"/>
              </a:solidFill>
            </a:endParaRPr>
          </a:p>
        </p:txBody>
      </p:sp>
      <p:sp>
        <p:nvSpPr>
          <p:cNvPr id="201" name="Text Box 112"/>
          <p:cNvSpPr txBox="1">
            <a:spLocks noChangeArrowheads="1"/>
          </p:cNvSpPr>
          <p:nvPr/>
        </p:nvSpPr>
        <p:spPr bwMode="auto">
          <a:xfrm>
            <a:off x="7949406" y="2285206"/>
            <a:ext cx="464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980" tIns="63990" rIns="127980" bIns="6399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en-GB" sz="2300" dirty="0" smtClean="0">
                <a:solidFill>
                  <a:srgbClr val="800000"/>
                </a:solidFill>
                <a:latin typeface="Arial Narrow" charset="0"/>
              </a:rPr>
              <a:t>The TPC features a </a:t>
            </a:r>
            <a:r>
              <a:rPr lang="en-GB" sz="2300" i="1" dirty="0" smtClean="0">
                <a:solidFill>
                  <a:srgbClr val="800000"/>
                </a:solidFill>
                <a:latin typeface="Arial Narrow" charset="0"/>
              </a:rPr>
              <a:t>continuous readout</a:t>
            </a:r>
            <a:r>
              <a:rPr lang="en-GB" sz="2300" dirty="0" smtClean="0">
                <a:solidFill>
                  <a:srgbClr val="800000"/>
                </a:solidFill>
                <a:latin typeface="Arial Narrow" charset="0"/>
              </a:rPr>
              <a:t> which is conceptually different from the calorimeter triggered readout</a:t>
            </a:r>
            <a:endParaRPr lang="en-GB" sz="2300" dirty="0">
              <a:solidFill>
                <a:srgbClr val="800000"/>
              </a:solidFill>
              <a:latin typeface="Arial Narrow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672806" y="7162006"/>
            <a:ext cx="144780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3366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64309</TotalTime>
  <Words>2365</Words>
  <Application>Microsoft Macintosh PowerPoint</Application>
  <PresentationFormat>Custom</PresentationFormat>
  <Paragraphs>548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27</vt:i4>
      </vt:variant>
      <vt:variant>
        <vt:lpstr>Slide Titles</vt:lpstr>
      </vt:variant>
      <vt:variant>
        <vt:i4>33</vt:i4>
      </vt:variant>
    </vt:vector>
  </HeadingPairs>
  <TitlesOfParts>
    <vt:vector size="60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WBS 1.7 – DAQ-Trigger</vt:lpstr>
      <vt:lpstr>Outline</vt:lpstr>
      <vt:lpstr>Technical Design and Scope</vt:lpstr>
      <vt:lpstr>Example</vt:lpstr>
      <vt:lpstr>Design Specs</vt:lpstr>
      <vt:lpstr>Design Specs - Components</vt:lpstr>
      <vt:lpstr>Design Specs – channel counts</vt:lpstr>
      <vt:lpstr>Technical design (data flow - calorimeters/INTT)</vt:lpstr>
      <vt:lpstr>Technical design (data flow - TPC)</vt:lpstr>
      <vt:lpstr>About re-using the good parts of PHENIX</vt:lpstr>
      <vt:lpstr>Data rates</vt:lpstr>
      <vt:lpstr>Timing System</vt:lpstr>
      <vt:lpstr>Global Level 1 Trigger</vt:lpstr>
      <vt:lpstr>Local Level 1 Triggers</vt:lpstr>
      <vt:lpstr>WBS Structure</vt:lpstr>
      <vt:lpstr>WBS Dictionary example</vt:lpstr>
      <vt:lpstr>WBS Dictionary example (2)</vt:lpstr>
      <vt:lpstr>Cost estimate and profile</vt:lpstr>
      <vt:lpstr>Cost estimates</vt:lpstr>
      <vt:lpstr>g) Risk analysis</vt:lpstr>
      <vt:lpstr>g) Risk analysis (2)</vt:lpstr>
      <vt:lpstr>h) Roadmap towards CD-1 – key dates</vt:lpstr>
      <vt:lpstr>h) Roadmap towards CD-1</vt:lpstr>
      <vt:lpstr>Summary</vt:lpstr>
      <vt:lpstr> </vt:lpstr>
      <vt:lpstr> DAQ prototype</vt:lpstr>
      <vt:lpstr> DAQ prototype test beam and R&amp;D support</vt:lpstr>
      <vt:lpstr> DCM2 readout chain</vt:lpstr>
      <vt:lpstr>Data compression</vt:lpstr>
      <vt:lpstr>Switch Development</vt:lpstr>
      <vt:lpstr>The buffering effect</vt:lpstr>
      <vt:lpstr>Schedule and Milestones</vt:lpstr>
      <vt:lpstr>Cost estimate in numbers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Ming Liu (LANL)</cp:lastModifiedBy>
  <cp:revision>275</cp:revision>
  <cp:lastPrinted>1601-01-01T00:00:00Z</cp:lastPrinted>
  <dcterms:created xsi:type="dcterms:W3CDTF">1601-01-01T00:00:00Z</dcterms:created>
  <dcterms:modified xsi:type="dcterms:W3CDTF">2016-12-14T04:59:14Z</dcterms:modified>
</cp:coreProperties>
</file>