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63" r:id="rId3"/>
    <p:sldId id="265" r:id="rId4"/>
    <p:sldId id="264" r:id="rId5"/>
    <p:sldId id="261" r:id="rId6"/>
    <p:sldId id="262" r:id="rId7"/>
  </p:sldIdLst>
  <p:sldSz cx="12192000" cy="6858000"/>
  <p:notesSz cx="6858000" cy="9144000"/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5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8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6AB4A-A0DB-4577-ABAA-2C3E061032FA}" type="datetimeFigureOut">
              <a:rPr lang="nb-NO" smtClean="0"/>
              <a:t>17.01.2017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62356-20CA-4A61-AD08-E9FB375C26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0027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1219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4887384" y="4702176"/>
            <a:ext cx="2360083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3600"/>
          </a:p>
        </p:txBody>
      </p:sp>
      <p:grpSp>
        <p:nvGrpSpPr>
          <p:cNvPr id="6" name="Gruppe 11"/>
          <p:cNvGrpSpPr>
            <a:grpSpLocks/>
          </p:cNvGrpSpPr>
          <p:nvPr/>
        </p:nvGrpSpPr>
        <p:grpSpPr bwMode="auto">
          <a:xfrm>
            <a:off x="2235200" y="250825"/>
            <a:ext cx="7721600" cy="558800"/>
            <a:chOff x="1743592" y="159840"/>
            <a:chExt cx="5791879" cy="558575"/>
          </a:xfrm>
        </p:grpSpPr>
        <p:grpSp>
          <p:nvGrpSpPr>
            <p:cNvPr id="7" name="Gruppe 12"/>
            <p:cNvGrpSpPr>
              <a:grpSpLocks/>
            </p:cNvGrpSpPr>
            <p:nvPr/>
          </p:nvGrpSpPr>
          <p:grpSpPr bwMode="auto">
            <a:xfrm>
              <a:off x="1876465" y="159840"/>
              <a:ext cx="5431839" cy="70664"/>
              <a:chOff x="1876465" y="159840"/>
              <a:chExt cx="5431839" cy="70664"/>
            </a:xfrm>
          </p:grpSpPr>
          <p:grpSp>
            <p:nvGrpSpPr>
              <p:cNvPr id="9" name="Gruppe 14"/>
              <p:cNvGrpSpPr>
                <a:grpSpLocks/>
              </p:cNvGrpSpPr>
              <p:nvPr/>
            </p:nvGrpSpPr>
            <p:grpSpPr bwMode="auto">
              <a:xfrm>
                <a:off x="1876465" y="159840"/>
                <a:ext cx="2756914" cy="28800"/>
                <a:chOff x="1876465" y="126156"/>
                <a:chExt cx="2756914" cy="28800"/>
              </a:xfrm>
            </p:grpSpPr>
            <p:sp>
              <p:nvSpPr>
                <p:cNvPr id="11" name="Rektangel 16"/>
                <p:cNvSpPr>
                  <a:spLocks noChangeArrowheads="1"/>
                </p:cNvSpPr>
                <p:nvPr/>
              </p:nvSpPr>
              <p:spPr bwMode="auto">
                <a:xfrm>
                  <a:off x="1876465" y="126156"/>
                  <a:ext cx="550800" cy="288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 sz="3600"/>
                </a:p>
              </p:txBody>
            </p:sp>
            <p:sp>
              <p:nvSpPr>
                <p:cNvPr id="12" name="Rektangel 17"/>
                <p:cNvSpPr>
                  <a:spLocks noChangeArrowheads="1"/>
                </p:cNvSpPr>
                <p:nvPr/>
              </p:nvSpPr>
              <p:spPr bwMode="auto">
                <a:xfrm>
                  <a:off x="2426803" y="126156"/>
                  <a:ext cx="550800" cy="288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 sz="3600"/>
                </a:p>
              </p:txBody>
            </p:sp>
            <p:sp>
              <p:nvSpPr>
                <p:cNvPr id="13" name="Rektangel 18"/>
                <p:cNvSpPr>
                  <a:spLocks noChangeArrowheads="1"/>
                </p:cNvSpPr>
                <p:nvPr/>
              </p:nvSpPr>
              <p:spPr bwMode="auto">
                <a:xfrm>
                  <a:off x="2977141" y="126156"/>
                  <a:ext cx="550800" cy="2880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 sz="3600"/>
                </a:p>
              </p:txBody>
            </p:sp>
            <p:sp>
              <p:nvSpPr>
                <p:cNvPr id="14" name="Rektangel 19"/>
                <p:cNvSpPr>
                  <a:spLocks noChangeArrowheads="1"/>
                </p:cNvSpPr>
                <p:nvPr/>
              </p:nvSpPr>
              <p:spPr bwMode="auto">
                <a:xfrm>
                  <a:off x="3532241" y="126156"/>
                  <a:ext cx="550800" cy="28800"/>
                </a:xfrm>
                <a:prstGeom prst="rect">
                  <a:avLst/>
                </a:prstGeom>
                <a:solidFill>
                  <a:srgbClr val="00BB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 sz="3600"/>
                </a:p>
              </p:txBody>
            </p:sp>
            <p:sp>
              <p:nvSpPr>
                <p:cNvPr id="15" name="Rektangel 20"/>
                <p:cNvSpPr>
                  <a:spLocks noChangeArrowheads="1"/>
                </p:cNvSpPr>
                <p:nvPr/>
              </p:nvSpPr>
              <p:spPr bwMode="auto">
                <a:xfrm>
                  <a:off x="4082579" y="126156"/>
                  <a:ext cx="550800" cy="28800"/>
                </a:xfrm>
                <a:prstGeom prst="rect">
                  <a:avLst/>
                </a:prstGeom>
                <a:solidFill>
                  <a:srgbClr val="4E4A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 sz="3600"/>
                </a:p>
              </p:txBody>
            </p:sp>
          </p:grpSp>
          <p:cxnSp>
            <p:nvCxnSpPr>
              <p:cNvPr id="10" name="Rett linje 15"/>
              <p:cNvCxnSpPr>
                <a:cxnSpLocks noChangeShapeType="1"/>
              </p:cNvCxnSpPr>
              <p:nvPr/>
            </p:nvCxnSpPr>
            <p:spPr bwMode="auto">
              <a:xfrm>
                <a:off x="1876465" y="230504"/>
                <a:ext cx="5431839" cy="0"/>
              </a:xfrm>
              <a:prstGeom prst="line">
                <a:avLst/>
              </a:prstGeom>
              <a:noFill/>
              <a:ln w="9525" algn="ctr">
                <a:solidFill>
                  <a:srgbClr val="4E4A48">
                    <a:alpha val="52156"/>
                  </a:srgbClr>
                </a:solidFill>
                <a:prstDash val="sys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" name="TekstSylinder 7"/>
            <p:cNvSpPr txBox="1"/>
            <p:nvPr/>
          </p:nvSpPr>
          <p:spPr>
            <a:xfrm>
              <a:off x="1743592" y="364546"/>
              <a:ext cx="5791879" cy="3538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nb-NO" sz="1640" spc="1160" dirty="0">
                  <a:solidFill>
                    <a:schemeClr val="bg2"/>
                  </a:solidFill>
                  <a:latin typeface="+mj-lt"/>
                </a:rPr>
                <a:t>UNIVERSITETET</a:t>
              </a:r>
              <a:r>
                <a:rPr lang="nb-NO" sz="1640" spc="1190" dirty="0">
                  <a:solidFill>
                    <a:schemeClr val="bg2"/>
                  </a:solidFill>
                  <a:latin typeface="+mj-lt"/>
                </a:rPr>
                <a:t> I BERGEN</a:t>
              </a:r>
            </a:p>
          </p:txBody>
        </p: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301477"/>
            <a:ext cx="103632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b-NO" noProof="0" smtClean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492375"/>
            <a:ext cx="85344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nb-NO" noProof="0" dirty="0" smtClean="0"/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27th January 2017</a:t>
            </a:r>
            <a:endParaRPr lang="nb-NO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6918" y="855663"/>
            <a:ext cx="6498167" cy="215900"/>
          </a:xfrm>
        </p:spPr>
        <p:txBody>
          <a:bodyPr/>
          <a:lstStyle>
            <a:lvl1pPr algn="ct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smtClean="0"/>
              <a:t>ITS Upgrade EDR</a:t>
            </a: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E0804-7702-4A8A-9E74-031AC7478B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135188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27th January 2017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ITS Upgrade EDR</a:t>
            </a: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FE0804-7702-4A8A-9E74-031AC7478B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288734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51900" y="347663"/>
            <a:ext cx="2745317" cy="577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1" y="347663"/>
            <a:ext cx="8039100" cy="57785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27th January 2017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ITS Upgrade EDR</a:t>
            </a: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FE0804-7702-4A8A-9E74-031AC7478B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120300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27th January 2017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smtClean="0"/>
              <a:t>ITS Upgrade EDR</a:t>
            </a: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E0804-7702-4A8A-9E74-031AC7478B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73204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27th January 2017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ITS Upgrade EDR</a:t>
            </a: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FE0804-7702-4A8A-9E74-031AC7478B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851223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196975"/>
            <a:ext cx="53848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196975"/>
            <a:ext cx="53848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27th January 2017</a:t>
            </a: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ITS Upgrade EDR</a:t>
            </a: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FE0804-7702-4A8A-9E74-031AC7478B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89380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27th January 2017</a:t>
            </a: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ITS Upgrade EDR</a:t>
            </a: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FE0804-7702-4A8A-9E74-031AC7478B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118737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re titte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8751" y="3979882"/>
            <a:ext cx="6777567" cy="159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159001" y="5589589"/>
            <a:ext cx="7852833" cy="288925"/>
          </a:xfrm>
        </p:spPr>
        <p:txBody>
          <a:bodyPr/>
          <a:lstStyle>
            <a:lvl1pPr algn="ctr">
              <a:defRPr sz="1700" i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nb-NO" smtClean="0"/>
              <a:t>ITS Upgrade EDR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89980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27th January 2017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ITS Upgrade EDR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FE0804-7702-4A8A-9E74-031AC7478B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89943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27th January 2017</a:t>
            </a: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ITS Upgrade EDR</a:t>
            </a: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FE0804-7702-4A8A-9E74-031AC7478B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563011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27th January 2017</a:t>
            </a: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ITS Upgrade EDR</a:t>
            </a: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FE0804-7702-4A8A-9E74-031AC7478B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56228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347663"/>
            <a:ext cx="109728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pic>
        <p:nvPicPr>
          <p:cNvPr id="1027" name="Picture 9" descr="testtilpptgraf_w10-ny_hor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0"/>
            <a:ext cx="12192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96975"/>
            <a:ext cx="109728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97614"/>
            <a:ext cx="5486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r>
              <a:rPr lang="nb-NO" smtClean="0"/>
              <a:t>27th January 2017</a:t>
            </a:r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2885" y="0"/>
            <a:ext cx="649816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r>
              <a:rPr lang="nb-NO" smtClean="0"/>
              <a:t>ITS Upgrade EDR</a:t>
            </a: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1" y="6519864"/>
            <a:ext cx="260561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fld id="{DDFE0804-7702-4A8A-9E74-031AC7478B18}" type="slidenum">
              <a:rPr lang="nb-NO" smtClean="0"/>
              <a:t>‹#›</a:t>
            </a:fld>
            <a:endParaRPr lang="nb-NO"/>
          </a:p>
        </p:txBody>
      </p:sp>
      <p:pic>
        <p:nvPicPr>
          <p:cNvPr id="1032" name="Bild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71614" y="5758965"/>
            <a:ext cx="1022417" cy="7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kstSylinder 2"/>
          <p:cNvSpPr txBox="1">
            <a:spLocks noChangeArrowheads="1"/>
          </p:cNvSpPr>
          <p:nvPr/>
        </p:nvSpPr>
        <p:spPr bwMode="auto">
          <a:xfrm>
            <a:off x="11186584" y="6519864"/>
            <a:ext cx="6014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b-NO" sz="1200" smtClean="0">
                <a:solidFill>
                  <a:srgbClr val="4E4A48"/>
                </a:solidFill>
              </a:rPr>
              <a:t>uib.no</a:t>
            </a:r>
          </a:p>
        </p:txBody>
      </p:sp>
    </p:spTree>
    <p:extLst>
      <p:ext uri="{BB962C8B-B14F-4D97-AF65-F5344CB8AC3E}">
        <p14:creationId xmlns:p14="http://schemas.microsoft.com/office/powerpoint/2010/main" val="58832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han.alme@uib.no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foa.org/tech/ref/1pstandards/FOA-3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foa.org/tech/lossbudg.htm" TargetMode="External"/><Relationship Id="rId2" Type="http://schemas.openxmlformats.org/officeDocument/2006/relationships/hyperlink" Target="http://www.thefoa.org/tech/ref/testing/test/couplers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Trigger Distribution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ITS Upgrade - Readout Electronics Engineering Design </a:t>
            </a:r>
            <a:r>
              <a:rPr lang="en-US" dirty="0" smtClean="0"/>
              <a:t>Review</a:t>
            </a:r>
          </a:p>
          <a:p>
            <a:r>
              <a:rPr lang="en-US" dirty="0" smtClean="0"/>
              <a:t>Friday 27</a:t>
            </a:r>
            <a:r>
              <a:rPr lang="en-US" baseline="30000" dirty="0" smtClean="0"/>
              <a:t>th</a:t>
            </a:r>
            <a:r>
              <a:rPr lang="en-US" dirty="0" smtClean="0"/>
              <a:t> January 2017</a:t>
            </a:r>
          </a:p>
          <a:p>
            <a:r>
              <a:rPr lang="en-US" dirty="0" smtClean="0"/>
              <a:t>Johan Alme – </a:t>
            </a:r>
            <a:r>
              <a:rPr lang="en-US" dirty="0" smtClean="0">
                <a:hlinkClick r:id="rId2"/>
              </a:rPr>
              <a:t>johan.alme@uib.no</a:t>
            </a:r>
            <a:r>
              <a:rPr lang="en-US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139559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– Local Trigger Unit interface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6975"/>
            <a:ext cx="10972800" cy="726105"/>
          </a:xfrm>
        </p:spPr>
        <p:txBody>
          <a:bodyPr/>
          <a:lstStyle/>
          <a:p>
            <a:r>
              <a:rPr lang="en-US" sz="1400" dirty="0"/>
              <a:t>The CTP directly drive a set of Local Trigger Units (LTUs), each responsible for delivering the trigger to a specific detector. </a:t>
            </a:r>
            <a:endParaRPr lang="en-US" sz="1400" dirty="0" smtClean="0"/>
          </a:p>
          <a:p>
            <a:pPr lvl="1"/>
            <a:r>
              <a:rPr lang="en-US" sz="1400" dirty="0" smtClean="0"/>
              <a:t>ITS </a:t>
            </a:r>
            <a:r>
              <a:rPr lang="en-US" sz="1400" dirty="0"/>
              <a:t>will have its own LTU. </a:t>
            </a:r>
            <a:endParaRPr lang="en-US" sz="1400" dirty="0" smtClean="0"/>
          </a:p>
          <a:p>
            <a:pPr lvl="1"/>
            <a:r>
              <a:rPr lang="en-US" sz="1400" dirty="0" smtClean="0"/>
              <a:t>ITS </a:t>
            </a:r>
            <a:r>
              <a:rPr lang="en-US" sz="1400" dirty="0"/>
              <a:t>LTU will drive 12 (or 6) Single Mode, 1030nm SFP+ Modules</a:t>
            </a:r>
            <a:r>
              <a:rPr lang="en-US" sz="1400" dirty="0" smtClean="0"/>
              <a:t>. </a:t>
            </a:r>
          </a:p>
          <a:p>
            <a:endParaRPr lang="en-US" sz="1400" dirty="0"/>
          </a:p>
          <a:p>
            <a:endParaRPr lang="nb-NO" sz="1400" dirty="0"/>
          </a:p>
        </p:txBody>
      </p:sp>
      <p:sp>
        <p:nvSpPr>
          <p:cNvPr id="4" name="Rectangle 3"/>
          <p:cNvSpPr/>
          <p:nvPr/>
        </p:nvSpPr>
        <p:spPr>
          <a:xfrm rot="5400000">
            <a:off x="868151" y="2572149"/>
            <a:ext cx="3545999" cy="23788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190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lIns="36000" tIns="36000" rIns="36000" bIns="36000" rtlCol="0" anchor="t"/>
          <a:lstStyle/>
          <a:p>
            <a:pPr algn="ctr"/>
            <a:r>
              <a:rPr lang="en-US" sz="1600" b="1" dirty="0" smtClean="0">
                <a:latin typeface="Calibri Light" panose="020F0302020204030204" pitchFamily="34" charset="0"/>
              </a:rPr>
              <a:t>Low radiation area</a:t>
            </a:r>
            <a:endParaRPr lang="en-US" sz="1600" b="1" dirty="0">
              <a:latin typeface="Calibri Light" panose="020F03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4275001" y="1544143"/>
            <a:ext cx="3501238" cy="4390096"/>
          </a:xfrm>
          <a:prstGeom prst="rect">
            <a:avLst/>
          </a:prstGeom>
          <a:gradFill flip="none" rotWithShape="1">
            <a:gsLst>
              <a:gs pos="0">
                <a:srgbClr val="FFCC66"/>
              </a:gs>
              <a:gs pos="100000">
                <a:schemeClr val="bg1"/>
              </a:gs>
            </a:gsLst>
            <a:lin ang="0" scaled="1"/>
            <a:tileRect/>
          </a:gradFill>
          <a:ln w="190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lIns="36000" tIns="36000" rIns="36000" bIns="36000" rtlCol="0" anchor="t"/>
          <a:lstStyle/>
          <a:p>
            <a:pPr algn="ctr"/>
            <a:r>
              <a:rPr lang="en-US" sz="1600" b="1" dirty="0" smtClean="0">
                <a:latin typeface="Calibri Light" panose="020F0302020204030204" pitchFamily="34" charset="0"/>
              </a:rPr>
              <a:t>Mini-frame</a:t>
            </a:r>
            <a:endParaRPr lang="en-US" sz="1600" b="1" dirty="0"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7549915" y="2659328"/>
            <a:ext cx="3501239" cy="21597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190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lIns="36000" tIns="36000" rIns="36000" bIns="36000" rtlCol="0" anchor="t"/>
          <a:lstStyle/>
          <a:p>
            <a:pPr algn="ctr"/>
            <a:r>
              <a:rPr lang="en-US" sz="1600" b="1" dirty="0" smtClean="0">
                <a:latin typeface="Calibri Light" panose="020F0302020204030204" pitchFamily="34" charset="0"/>
              </a:rPr>
              <a:t>ITS</a:t>
            </a:r>
            <a:endParaRPr lang="en-US" sz="1600" b="1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39" b="97020" l="16234" r="83442"/>
                    </a14:imgEffect>
                  </a14:imgLayer>
                </a14:imgProps>
              </a:ext>
            </a:extLst>
          </a:blip>
          <a:srcRect l="14264" t="2007" r="14107" b="2657"/>
          <a:stretch/>
        </p:blipFill>
        <p:spPr>
          <a:xfrm>
            <a:off x="1667760" y="2258770"/>
            <a:ext cx="1158585" cy="459923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603890" y="5273780"/>
            <a:ext cx="1152160" cy="0"/>
          </a:xfrm>
          <a:prstGeom prst="straightConnector1">
            <a:avLst/>
          </a:prstGeom>
          <a:ln w="19050">
            <a:solidFill>
              <a:srgbClr val="FF00FF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603890" y="5561820"/>
            <a:ext cx="1152160" cy="0"/>
          </a:xfrm>
          <a:prstGeom prst="straightConnector1">
            <a:avLst/>
          </a:prstGeom>
          <a:ln w="19050">
            <a:solidFill>
              <a:srgbClr val="FF00FF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603890" y="5849860"/>
            <a:ext cx="1152160" cy="0"/>
          </a:xfrm>
          <a:prstGeom prst="straightConnector1">
            <a:avLst/>
          </a:prstGeom>
          <a:ln w="19050">
            <a:solidFill>
              <a:srgbClr val="FF00FF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603890" y="6137900"/>
            <a:ext cx="1152160" cy="0"/>
          </a:xfrm>
          <a:prstGeom prst="straightConnector1">
            <a:avLst/>
          </a:prstGeom>
          <a:ln w="19050">
            <a:solidFill>
              <a:srgbClr val="FF00FF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03890" y="4697700"/>
            <a:ext cx="1440200" cy="0"/>
          </a:xfrm>
          <a:prstGeom prst="straightConnector1">
            <a:avLst/>
          </a:prstGeom>
          <a:ln w="19050">
            <a:solidFill>
              <a:srgbClr val="FF00FF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03890" y="4985740"/>
            <a:ext cx="1152160" cy="0"/>
          </a:xfrm>
          <a:prstGeom prst="straightConnector1">
            <a:avLst/>
          </a:prstGeom>
          <a:ln w="19050">
            <a:solidFill>
              <a:srgbClr val="FF00FF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044090" y="4049610"/>
            <a:ext cx="1296000" cy="1296180"/>
          </a:xfrm>
          <a:prstGeom prst="rect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libri Light" panose="020F0302020204030204" pitchFamily="34" charset="0"/>
              </a:rPr>
              <a:t>Passive optical splitting 1:16 (1:32 also possible)</a:t>
            </a:r>
            <a:endParaRPr lang="en-US" sz="1600" dirty="0">
              <a:latin typeface="Calibri Light" panose="020F03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47768" y="2897450"/>
            <a:ext cx="1296000" cy="576000"/>
          </a:xfrm>
          <a:prstGeom prst="rect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 Light" panose="020F03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348590" y="3545540"/>
            <a:ext cx="1296000" cy="288000"/>
            <a:chOff x="251400" y="3429000"/>
            <a:chExt cx="718164" cy="315103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251400" y="3429001"/>
              <a:ext cx="0" cy="315100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51400" y="3429000"/>
              <a:ext cx="718164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969564" y="3429000"/>
              <a:ext cx="0" cy="315103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348590" y="3941307"/>
            <a:ext cx="1296000" cy="288000"/>
            <a:chOff x="251400" y="3429000"/>
            <a:chExt cx="718164" cy="315103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51400" y="3429001"/>
              <a:ext cx="0" cy="315100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51400" y="3429000"/>
              <a:ext cx="718164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969564" y="3429000"/>
              <a:ext cx="0" cy="315103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348338" y="4301973"/>
            <a:ext cx="1296000" cy="288000"/>
            <a:chOff x="251400" y="3429000"/>
            <a:chExt cx="718164" cy="315103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251400" y="3429001"/>
              <a:ext cx="0" cy="315100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251400" y="3429000"/>
              <a:ext cx="718164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969564" y="3429000"/>
              <a:ext cx="0" cy="315103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348338" y="4697740"/>
            <a:ext cx="1296000" cy="288000"/>
            <a:chOff x="251400" y="3429000"/>
            <a:chExt cx="718164" cy="315103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251400" y="3429001"/>
              <a:ext cx="0" cy="315100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51400" y="3429000"/>
              <a:ext cx="718164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69564" y="3429000"/>
              <a:ext cx="0" cy="315103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340090" y="3234846"/>
            <a:ext cx="1006190" cy="1534863"/>
            <a:chOff x="3995740" y="2276840"/>
            <a:chExt cx="575690" cy="1584220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4067930" y="2276840"/>
              <a:ext cx="50350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995740" y="3861060"/>
              <a:ext cx="7219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4067930" y="2276840"/>
              <a:ext cx="0" cy="1584220"/>
            </a:xfrm>
            <a:prstGeom prst="straightConnector1">
              <a:avLst/>
            </a:prstGeom>
            <a:ln w="19050">
              <a:solidFill>
                <a:srgbClr val="FF00FF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340090" y="3725436"/>
            <a:ext cx="1006190" cy="1116284"/>
            <a:chOff x="3923550" y="2276819"/>
            <a:chExt cx="575690" cy="1152181"/>
          </a:xfrm>
        </p:grpSpPr>
        <p:cxnSp>
          <p:nvCxnSpPr>
            <p:cNvPr id="37" name="Straight Arrow Connector 36"/>
            <p:cNvCxnSpPr/>
            <p:nvPr/>
          </p:nvCxnSpPr>
          <p:spPr>
            <a:xfrm flipV="1">
              <a:off x="4067930" y="2276819"/>
              <a:ext cx="431310" cy="21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3923550" y="3429000"/>
              <a:ext cx="14438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067930" y="2276840"/>
              <a:ext cx="0" cy="115216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340270" y="4076292"/>
            <a:ext cx="1006190" cy="846358"/>
            <a:chOff x="3923550" y="2276284"/>
            <a:chExt cx="575690" cy="873575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4139580" y="2276284"/>
              <a:ext cx="359660" cy="536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3923550" y="3140939"/>
              <a:ext cx="21603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4139580" y="2276840"/>
              <a:ext cx="0" cy="873019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5340270" y="4427622"/>
            <a:ext cx="1006802" cy="558593"/>
            <a:chOff x="3851540" y="2276284"/>
            <a:chExt cx="576040" cy="576556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4139580" y="2276284"/>
              <a:ext cx="28800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851540" y="2852364"/>
              <a:ext cx="28800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139580" y="2276840"/>
              <a:ext cx="0" cy="57600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5340269" y="4847990"/>
            <a:ext cx="1006889" cy="209809"/>
            <a:chOff x="3779490" y="2276284"/>
            <a:chExt cx="576090" cy="216556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4139580" y="2276284"/>
              <a:ext cx="21600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3779490" y="2492790"/>
              <a:ext cx="36000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4139580" y="2276840"/>
              <a:ext cx="0" cy="21600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6347768" y="4985740"/>
            <a:ext cx="1296000" cy="432060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16×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91930" y="6425940"/>
            <a:ext cx="864120" cy="360050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12×</a:t>
            </a:r>
          </a:p>
        </p:txBody>
      </p:sp>
      <p:sp>
        <p:nvSpPr>
          <p:cNvPr id="54" name="Rectangle 53"/>
          <p:cNvSpPr/>
          <p:nvPr/>
        </p:nvSpPr>
        <p:spPr>
          <a:xfrm>
            <a:off x="9015466" y="2897390"/>
            <a:ext cx="718164" cy="288000"/>
          </a:xfrm>
          <a:prstGeom prst="rect">
            <a:avLst/>
          </a:prstGeom>
          <a:ln w="190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9013530" y="2609410"/>
            <a:ext cx="718164" cy="287980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Sensor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9013530" y="3617550"/>
            <a:ext cx="718164" cy="288040"/>
            <a:chOff x="251400" y="3429000"/>
            <a:chExt cx="718164" cy="288040"/>
          </a:xfrm>
        </p:grpSpPr>
        <p:cxnSp>
          <p:nvCxnSpPr>
            <p:cNvPr id="57" name="Straight Connector 56"/>
            <p:cNvCxnSpPr/>
            <p:nvPr/>
          </p:nvCxnSpPr>
          <p:spPr>
            <a:xfrm flipV="1">
              <a:off x="251400" y="3429000"/>
              <a:ext cx="0" cy="288040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251400" y="3429000"/>
              <a:ext cx="718164" cy="0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69564" y="3429000"/>
              <a:ext cx="0" cy="288040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6348338" y="2609011"/>
            <a:ext cx="1295430" cy="287980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Readout Unit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9012295" y="3257515"/>
            <a:ext cx="718164" cy="288040"/>
            <a:chOff x="251400" y="3429000"/>
            <a:chExt cx="718164" cy="288040"/>
          </a:xfrm>
        </p:grpSpPr>
        <p:cxnSp>
          <p:nvCxnSpPr>
            <p:cNvPr id="62" name="Straight Connector 61"/>
            <p:cNvCxnSpPr/>
            <p:nvPr/>
          </p:nvCxnSpPr>
          <p:spPr>
            <a:xfrm flipV="1">
              <a:off x="251400" y="3429000"/>
              <a:ext cx="0" cy="288040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251400" y="3429000"/>
              <a:ext cx="718164" cy="0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969564" y="3429000"/>
              <a:ext cx="0" cy="288040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9012295" y="3977615"/>
            <a:ext cx="718164" cy="288040"/>
            <a:chOff x="251400" y="3429000"/>
            <a:chExt cx="718164" cy="288040"/>
          </a:xfrm>
        </p:grpSpPr>
        <p:cxnSp>
          <p:nvCxnSpPr>
            <p:cNvPr id="66" name="Straight Connector 65"/>
            <p:cNvCxnSpPr/>
            <p:nvPr/>
          </p:nvCxnSpPr>
          <p:spPr>
            <a:xfrm flipV="1">
              <a:off x="251400" y="3429000"/>
              <a:ext cx="0" cy="288040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251400" y="3429000"/>
              <a:ext cx="718164" cy="0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969564" y="3429000"/>
              <a:ext cx="0" cy="288040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9012295" y="4337665"/>
            <a:ext cx="718164" cy="288040"/>
            <a:chOff x="251400" y="3429000"/>
            <a:chExt cx="718164" cy="288040"/>
          </a:xfrm>
        </p:grpSpPr>
        <p:cxnSp>
          <p:nvCxnSpPr>
            <p:cNvPr id="70" name="Straight Connector 69"/>
            <p:cNvCxnSpPr/>
            <p:nvPr/>
          </p:nvCxnSpPr>
          <p:spPr>
            <a:xfrm flipV="1">
              <a:off x="251400" y="3429000"/>
              <a:ext cx="0" cy="288040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251400" y="3429000"/>
              <a:ext cx="718164" cy="0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969564" y="3429000"/>
              <a:ext cx="0" cy="288040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8725490" y="4985740"/>
            <a:ext cx="1296000" cy="432060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Up to 28×</a:t>
            </a:r>
          </a:p>
        </p:txBody>
      </p:sp>
      <p:grpSp>
        <p:nvGrpSpPr>
          <p:cNvPr id="74" name="Group 73"/>
          <p:cNvGrpSpPr/>
          <p:nvPr/>
        </p:nvGrpSpPr>
        <p:grpSpPr>
          <a:xfrm flipV="1">
            <a:off x="7643768" y="3185389"/>
            <a:ext cx="1367704" cy="251892"/>
            <a:chOff x="3779490" y="2276284"/>
            <a:chExt cx="576090" cy="151425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4139580" y="2276284"/>
              <a:ext cx="21600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3779490" y="2427648"/>
              <a:ext cx="36000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H="1">
              <a:off x="4139490" y="2276840"/>
              <a:ext cx="90" cy="150869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 flipV="1">
            <a:off x="7643768" y="3401520"/>
            <a:ext cx="1367704" cy="1080726"/>
            <a:chOff x="3923550" y="2276819"/>
            <a:chExt cx="575690" cy="1152322"/>
          </a:xfrm>
        </p:grpSpPr>
        <p:cxnSp>
          <p:nvCxnSpPr>
            <p:cNvPr id="79" name="Straight Arrow Connector 78"/>
            <p:cNvCxnSpPr/>
            <p:nvPr/>
          </p:nvCxnSpPr>
          <p:spPr>
            <a:xfrm flipV="1">
              <a:off x="4067930" y="2276819"/>
              <a:ext cx="431310" cy="21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3923550" y="3429141"/>
              <a:ext cx="14438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4067930" y="2276840"/>
              <a:ext cx="0" cy="115216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 flipV="1">
            <a:off x="7643768" y="3329509"/>
            <a:ext cx="1367704" cy="798369"/>
            <a:chOff x="3923550" y="2276284"/>
            <a:chExt cx="575690" cy="885417"/>
          </a:xfrm>
        </p:grpSpPr>
        <p:cxnSp>
          <p:nvCxnSpPr>
            <p:cNvPr id="83" name="Straight Arrow Connector 82"/>
            <p:cNvCxnSpPr/>
            <p:nvPr/>
          </p:nvCxnSpPr>
          <p:spPr>
            <a:xfrm>
              <a:off x="4139580" y="2276284"/>
              <a:ext cx="359660" cy="536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3923550" y="3161701"/>
              <a:ext cx="21603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4139580" y="2276840"/>
              <a:ext cx="0" cy="873019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 flipV="1">
            <a:off x="7643768" y="3257499"/>
            <a:ext cx="1367704" cy="503693"/>
            <a:chOff x="3923550" y="2276820"/>
            <a:chExt cx="575690" cy="763783"/>
          </a:xfrm>
        </p:grpSpPr>
        <p:cxnSp>
          <p:nvCxnSpPr>
            <p:cNvPr id="87" name="Straight Arrow Connector 86"/>
            <p:cNvCxnSpPr/>
            <p:nvPr/>
          </p:nvCxnSpPr>
          <p:spPr>
            <a:xfrm flipV="1">
              <a:off x="4211556" y="2276820"/>
              <a:ext cx="287684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3923550" y="3040603"/>
              <a:ext cx="288006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>
              <a:off x="4211556" y="2276838"/>
              <a:ext cx="776" cy="763765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3970447" y="5445048"/>
            <a:ext cx="6929685" cy="1340942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 anchor="t" anchorCtr="0">
            <a:noAutofit/>
          </a:bodyPr>
          <a:lstStyle/>
          <a:p>
            <a:pPr marL="179388" indent="-179388" algn="l" defTabSz="519113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Each optical line is split into 16/32 lines by a </a:t>
            </a:r>
            <a:r>
              <a:rPr lang="en-US" sz="1600" i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passive optical splitter</a:t>
            </a:r>
            <a:r>
              <a:rPr lang="en-US" sz="16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, which can withstand with no problem the foreseen TID level (10 </a:t>
            </a:r>
            <a:r>
              <a:rPr lang="en-US" sz="1600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kRad</a:t>
            </a:r>
            <a:r>
              <a:rPr lang="en-US" sz="16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) and does not suffer from SEU.</a:t>
            </a:r>
          </a:p>
          <a:p>
            <a:pPr marL="179388" indent="-179388" algn="l" defTabSz="519113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As each LTU has 12 optical drivers, even a </a:t>
            </a:r>
            <a:r>
              <a:rPr lang="en-US" sz="16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1:16</a:t>
            </a:r>
            <a:r>
              <a:rPr lang="en-US" sz="16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splitting ratio will be ok, even if measurements did prove that </a:t>
            </a:r>
            <a:r>
              <a:rPr lang="en-US" sz="16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1:32 </a:t>
            </a:r>
            <a:r>
              <a:rPr lang="en-US" sz="16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is achievable with enough margin.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7644518" y="3052143"/>
            <a:ext cx="1367704" cy="61372"/>
            <a:chOff x="3779490" y="2276284"/>
            <a:chExt cx="576090" cy="151425"/>
          </a:xfrm>
        </p:grpSpPr>
        <p:cxnSp>
          <p:nvCxnSpPr>
            <p:cNvPr id="92" name="Straight Arrow Connector 91"/>
            <p:cNvCxnSpPr/>
            <p:nvPr/>
          </p:nvCxnSpPr>
          <p:spPr>
            <a:xfrm>
              <a:off x="4139580" y="2276284"/>
              <a:ext cx="21600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olid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3779490" y="2427648"/>
              <a:ext cx="36000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olid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H="1">
              <a:off x="4139490" y="2276840"/>
              <a:ext cx="90" cy="150869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olid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Straight Arrow Connector 94"/>
          <p:cNvCxnSpPr/>
          <p:nvPr/>
        </p:nvCxnSpPr>
        <p:spPr>
          <a:xfrm>
            <a:off x="2387860" y="5417800"/>
            <a:ext cx="1152160" cy="0"/>
          </a:xfrm>
          <a:prstGeom prst="straightConnector1">
            <a:avLst/>
          </a:prstGeom>
          <a:ln w="19050">
            <a:solidFill>
              <a:srgbClr val="FF00FF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2387860" y="5705840"/>
            <a:ext cx="1152160" cy="0"/>
          </a:xfrm>
          <a:prstGeom prst="straightConnector1">
            <a:avLst/>
          </a:prstGeom>
          <a:ln w="19050">
            <a:solidFill>
              <a:srgbClr val="FF00FF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2387860" y="5993880"/>
            <a:ext cx="1152160" cy="0"/>
          </a:xfrm>
          <a:prstGeom prst="straightConnector1">
            <a:avLst/>
          </a:prstGeom>
          <a:ln w="19050">
            <a:solidFill>
              <a:srgbClr val="FF00FF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2387860" y="6281920"/>
            <a:ext cx="1152160" cy="0"/>
          </a:xfrm>
          <a:prstGeom prst="straightConnector1">
            <a:avLst/>
          </a:prstGeom>
          <a:ln w="19050">
            <a:solidFill>
              <a:srgbClr val="FF00FF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387860" y="4841720"/>
            <a:ext cx="1152160" cy="0"/>
          </a:xfrm>
          <a:prstGeom prst="straightConnector1">
            <a:avLst/>
          </a:prstGeom>
          <a:ln w="19050">
            <a:solidFill>
              <a:srgbClr val="FF00FF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2387860" y="5129760"/>
            <a:ext cx="1152160" cy="0"/>
          </a:xfrm>
          <a:prstGeom prst="straightConnector1">
            <a:avLst/>
          </a:prstGeom>
          <a:ln w="19050">
            <a:solidFill>
              <a:srgbClr val="FF00FF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3036040" y="4481700"/>
            <a:ext cx="648000" cy="216000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optical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556390" y="2969460"/>
            <a:ext cx="648000" cy="216000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optical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788610" y="2897480"/>
            <a:ext cx="648000" cy="216000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copper</a:t>
            </a:r>
          </a:p>
        </p:txBody>
      </p:sp>
      <p:sp>
        <p:nvSpPr>
          <p:cNvPr id="104" name="Date Placeholder 10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27th January 2017</a:t>
            </a:r>
            <a:endParaRPr lang="nb-NO"/>
          </a:p>
        </p:txBody>
      </p:sp>
      <p:sp>
        <p:nvSpPr>
          <p:cNvPr id="105" name="Footer Placeholder 10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ITS Upgrade EDR</a:t>
            </a:r>
            <a:endParaRPr lang="nb-NO"/>
          </a:p>
        </p:txBody>
      </p:sp>
      <p:sp>
        <p:nvSpPr>
          <p:cNvPr id="106" name="Slide Number Placeholder 10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0804-7702-4A8A-9E74-031AC7478B1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575740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Justification</a:t>
            </a:r>
            <a:r>
              <a:rPr lang="nb-NO" dirty="0" smtClean="0"/>
              <a:t> for </a:t>
            </a:r>
            <a:r>
              <a:rPr lang="nb-NO" dirty="0" err="1" smtClean="0"/>
              <a:t>direct</a:t>
            </a:r>
            <a:r>
              <a:rPr lang="nb-NO" dirty="0" smtClean="0"/>
              <a:t> link </a:t>
            </a:r>
            <a:r>
              <a:rPr lang="nb-NO" dirty="0" err="1" smtClean="0"/>
              <a:t>between</a:t>
            </a:r>
            <a:r>
              <a:rPr lang="nb-NO" dirty="0" smtClean="0"/>
              <a:t> LTU </a:t>
            </a:r>
            <a:r>
              <a:rPr lang="nb-NO" dirty="0" smtClean="0">
                <a:sym typeface="Wingdings" panose="05000000000000000000" pitchFamily="2" charset="2"/>
              </a:rPr>
              <a:t> FEE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549" y="1203325"/>
            <a:ext cx="5920812" cy="4929188"/>
          </a:xfrm>
        </p:spPr>
        <p:txBody>
          <a:bodyPr/>
          <a:lstStyle/>
          <a:p>
            <a:r>
              <a:rPr lang="nb-NO" sz="1800" dirty="0" err="1" smtClean="0"/>
              <a:t>Other</a:t>
            </a:r>
            <a:r>
              <a:rPr lang="nb-NO" sz="1800" dirty="0" smtClean="0"/>
              <a:t> </a:t>
            </a:r>
            <a:r>
              <a:rPr lang="nb-NO" sz="1800" dirty="0" err="1" smtClean="0"/>
              <a:t>detectors</a:t>
            </a:r>
            <a:r>
              <a:rPr lang="nb-NO" sz="1800" dirty="0" smtClean="0"/>
              <a:t> (type I):</a:t>
            </a:r>
            <a:endParaRPr lang="nb-NO" sz="1800" dirty="0" smtClean="0"/>
          </a:p>
          <a:p>
            <a:pPr lvl="1"/>
            <a:r>
              <a:rPr lang="nb-NO" sz="1600" dirty="0" smtClean="0"/>
              <a:t>Trigger </a:t>
            </a:r>
            <a:r>
              <a:rPr lang="nb-NO" sz="1600" dirty="0" err="1" smtClean="0"/>
              <a:t>information</a:t>
            </a:r>
            <a:r>
              <a:rPr lang="nb-NO" sz="1600" dirty="0" smtClean="0"/>
              <a:t> </a:t>
            </a:r>
            <a:r>
              <a:rPr lang="nb-NO" sz="1600" dirty="0" err="1" smtClean="0"/>
              <a:t>distributed</a:t>
            </a:r>
            <a:r>
              <a:rPr lang="nb-NO" sz="1600" dirty="0" smtClean="0"/>
              <a:t> to FEE by CRU</a:t>
            </a:r>
          </a:p>
          <a:p>
            <a:r>
              <a:rPr lang="nb-NO" sz="1800" dirty="0" smtClean="0"/>
              <a:t>ITS (type II):</a:t>
            </a:r>
            <a:endParaRPr lang="nb-NO" sz="1800" dirty="0" smtClean="0"/>
          </a:p>
          <a:p>
            <a:pPr lvl="1"/>
            <a:r>
              <a:rPr lang="nb-NO" sz="1600" dirty="0" smtClean="0"/>
              <a:t>Trigger </a:t>
            </a:r>
            <a:r>
              <a:rPr lang="nb-NO" sz="1600" dirty="0" err="1" smtClean="0"/>
              <a:t>information</a:t>
            </a:r>
            <a:r>
              <a:rPr lang="nb-NO" sz="1600" dirty="0" smtClean="0"/>
              <a:t> </a:t>
            </a:r>
            <a:r>
              <a:rPr lang="nb-NO" sz="1600" dirty="0" err="1" smtClean="0"/>
              <a:t>distributed</a:t>
            </a:r>
            <a:r>
              <a:rPr lang="nb-NO" sz="1600" dirty="0" smtClean="0"/>
              <a:t> to FEE </a:t>
            </a:r>
            <a:r>
              <a:rPr lang="nb-NO" sz="1600" dirty="0" err="1" smtClean="0"/>
              <a:t>directly</a:t>
            </a:r>
            <a:r>
              <a:rPr lang="nb-NO" sz="1600" dirty="0" smtClean="0"/>
              <a:t> by </a:t>
            </a:r>
            <a:r>
              <a:rPr lang="nb-NO" sz="1600" dirty="0" err="1" smtClean="0"/>
              <a:t>the</a:t>
            </a:r>
            <a:r>
              <a:rPr lang="nb-NO" sz="1600" dirty="0" smtClean="0"/>
              <a:t> LTU</a:t>
            </a:r>
          </a:p>
          <a:p>
            <a:endParaRPr lang="nb-NO" sz="1800" dirty="0"/>
          </a:p>
          <a:p>
            <a:r>
              <a:rPr lang="nb-NO" sz="1800" dirty="0" err="1" smtClean="0"/>
              <a:t>Reason</a:t>
            </a:r>
            <a:r>
              <a:rPr lang="nb-NO" sz="1800" dirty="0" smtClean="0"/>
              <a:t>:</a:t>
            </a:r>
          </a:p>
          <a:p>
            <a:pPr lvl="1"/>
            <a:r>
              <a:rPr lang="nb-NO" sz="1600" dirty="0" smtClean="0"/>
              <a:t>ITS has a </a:t>
            </a:r>
            <a:r>
              <a:rPr lang="nb-NO" sz="1600" dirty="0" err="1" smtClean="0"/>
              <a:t>strict</a:t>
            </a:r>
            <a:r>
              <a:rPr lang="nb-NO" sz="1600" dirty="0" smtClean="0"/>
              <a:t> trigger timing </a:t>
            </a:r>
            <a:r>
              <a:rPr lang="nb-NO" sz="1600" dirty="0" err="1" smtClean="0"/>
              <a:t>requirement</a:t>
            </a:r>
            <a:r>
              <a:rPr lang="nb-NO" sz="1600" dirty="0" smtClean="0"/>
              <a:t> </a:t>
            </a:r>
          </a:p>
          <a:p>
            <a:pPr lvl="2"/>
            <a:r>
              <a:rPr lang="nb-NO" sz="1400" dirty="0" err="1" smtClean="0"/>
              <a:t>Low</a:t>
            </a:r>
            <a:r>
              <a:rPr lang="nb-NO" sz="1400" dirty="0" smtClean="0"/>
              <a:t> </a:t>
            </a:r>
            <a:r>
              <a:rPr lang="nb-NO" sz="1400" dirty="0" err="1" smtClean="0"/>
              <a:t>latency</a:t>
            </a:r>
            <a:r>
              <a:rPr lang="nb-NO" sz="1400" dirty="0" smtClean="0"/>
              <a:t> trigger </a:t>
            </a:r>
            <a:r>
              <a:rPr lang="nb-NO" sz="1400" dirty="0" smtClean="0">
                <a:sym typeface="Wingdings" panose="05000000000000000000" pitchFamily="2" charset="2"/>
              </a:rPr>
              <a:t> </a:t>
            </a:r>
            <a:r>
              <a:rPr lang="nb-NO" sz="1400" dirty="0" err="1" smtClean="0">
                <a:sym typeface="Wingdings" panose="05000000000000000000" pitchFamily="2" charset="2"/>
              </a:rPr>
              <a:t>improved</a:t>
            </a:r>
            <a:r>
              <a:rPr lang="nb-NO" sz="1400" dirty="0" smtClean="0">
                <a:sym typeface="Wingdings" panose="05000000000000000000" pitchFamily="2" charset="2"/>
              </a:rPr>
              <a:t> time </a:t>
            </a:r>
            <a:r>
              <a:rPr lang="nb-NO" sz="1400" dirty="0" err="1" smtClean="0">
                <a:sym typeface="Wingdings" panose="05000000000000000000" pitchFamily="2" charset="2"/>
              </a:rPr>
              <a:t>resolution</a:t>
            </a:r>
            <a:endParaRPr lang="nb-NO" sz="1400" dirty="0" smtClean="0">
              <a:sym typeface="Wingdings" panose="05000000000000000000" pitchFamily="2" charset="2"/>
            </a:endParaRPr>
          </a:p>
          <a:p>
            <a:pPr lvl="2"/>
            <a:r>
              <a:rPr lang="nb-NO" sz="1400" dirty="0" err="1" smtClean="0">
                <a:sym typeface="Wingdings" panose="05000000000000000000" pitchFamily="2" charset="2"/>
              </a:rPr>
              <a:t>Currently</a:t>
            </a:r>
            <a:r>
              <a:rPr lang="nb-NO" sz="1400" dirty="0" smtClean="0">
                <a:sym typeface="Wingdings" panose="05000000000000000000" pitchFamily="2" charset="2"/>
              </a:rPr>
              <a:t> ~1.2 </a:t>
            </a:r>
            <a:r>
              <a:rPr lang="nb-NO" sz="1400" dirty="0" err="1" smtClean="0">
                <a:sym typeface="Wingdings" panose="05000000000000000000" pitchFamily="2" charset="2"/>
              </a:rPr>
              <a:t>us</a:t>
            </a:r>
            <a:r>
              <a:rPr lang="nb-NO" sz="1400" dirty="0" smtClean="0">
                <a:sym typeface="Wingdings" panose="05000000000000000000" pitchFamily="2" charset="2"/>
              </a:rPr>
              <a:t> (</a:t>
            </a:r>
            <a:r>
              <a:rPr lang="nb-NO" sz="1400" dirty="0" err="1" smtClean="0">
                <a:sym typeface="Wingdings" panose="05000000000000000000" pitchFamily="2" charset="2"/>
              </a:rPr>
              <a:t>matched</a:t>
            </a:r>
            <a:r>
              <a:rPr lang="nb-NO" sz="1400" dirty="0" smtClean="0">
                <a:sym typeface="Wingdings" panose="05000000000000000000" pitchFamily="2" charset="2"/>
              </a:rPr>
              <a:t> to analog shaping time)</a:t>
            </a:r>
            <a:endParaRPr lang="nb-NO" sz="1400" dirty="0" smtClean="0"/>
          </a:p>
          <a:p>
            <a:pPr lvl="1"/>
            <a:r>
              <a:rPr lang="nb-NO" sz="1600" dirty="0" smtClean="0"/>
              <a:t>CRU </a:t>
            </a:r>
            <a:r>
              <a:rPr lang="nb-NO" sz="1600" dirty="0" err="1" smtClean="0"/>
              <a:t>adds</a:t>
            </a:r>
            <a:r>
              <a:rPr lang="nb-NO" sz="1600" dirty="0" smtClean="0"/>
              <a:t> a </a:t>
            </a:r>
            <a:r>
              <a:rPr lang="nb-NO" sz="1600" dirty="0" err="1" smtClean="0"/>
              <a:t>latency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~300 </a:t>
            </a:r>
            <a:r>
              <a:rPr lang="nb-NO" sz="1600" dirty="0" err="1" smtClean="0"/>
              <a:t>ns</a:t>
            </a:r>
            <a:r>
              <a:rPr lang="nb-NO" sz="1600" dirty="0" smtClean="0"/>
              <a:t> </a:t>
            </a:r>
            <a:endParaRPr lang="nb-NO" sz="1600" dirty="0" smtClean="0"/>
          </a:p>
          <a:p>
            <a:pPr lvl="2"/>
            <a:r>
              <a:rPr lang="nb-NO" sz="1400" dirty="0" smtClean="0"/>
              <a:t>PON </a:t>
            </a:r>
            <a:r>
              <a:rPr lang="nb-NO" sz="1400" dirty="0" err="1" smtClean="0"/>
              <a:t>latency</a:t>
            </a:r>
            <a:r>
              <a:rPr lang="nb-NO" sz="1400" dirty="0" smtClean="0"/>
              <a:t> </a:t>
            </a:r>
            <a:r>
              <a:rPr lang="nb-NO" sz="1400" dirty="0" err="1" smtClean="0"/>
              <a:t>comes</a:t>
            </a:r>
            <a:r>
              <a:rPr lang="nb-NO" sz="1400" dirty="0" smtClean="0"/>
              <a:t> in </a:t>
            </a:r>
            <a:r>
              <a:rPr lang="nb-NO" sz="1400" dirty="0" err="1" smtClean="0"/>
              <a:t>addition</a:t>
            </a:r>
            <a:endParaRPr lang="nb-NO" sz="1400" dirty="0" smtClean="0"/>
          </a:p>
          <a:p>
            <a:pPr lvl="2"/>
            <a:r>
              <a:rPr lang="nb-NO" sz="1400" dirty="0" smtClean="0"/>
              <a:t>This is not </a:t>
            </a:r>
            <a:r>
              <a:rPr lang="nb-NO" sz="1400" dirty="0" err="1" smtClean="0"/>
              <a:t>acceptable</a:t>
            </a:r>
            <a:r>
              <a:rPr lang="nb-NO" sz="1400" dirty="0" smtClean="0"/>
              <a:t> – trigger </a:t>
            </a:r>
            <a:r>
              <a:rPr lang="nb-NO" sz="1400" dirty="0" err="1" smtClean="0"/>
              <a:t>will</a:t>
            </a:r>
            <a:r>
              <a:rPr lang="nb-NO" sz="1400" dirty="0" smtClean="0"/>
              <a:t> </a:t>
            </a:r>
            <a:r>
              <a:rPr lang="nb-NO" sz="1400" dirty="0" err="1" smtClean="0"/>
              <a:t>arrive</a:t>
            </a:r>
            <a:r>
              <a:rPr lang="nb-NO" sz="1400" dirty="0" smtClean="0"/>
              <a:t> </a:t>
            </a:r>
            <a:r>
              <a:rPr lang="nb-NO" sz="1400" dirty="0" err="1" smtClean="0"/>
              <a:t>too</a:t>
            </a:r>
            <a:r>
              <a:rPr lang="nb-NO" sz="1400" dirty="0" smtClean="0"/>
              <a:t> late.</a:t>
            </a:r>
          </a:p>
          <a:p>
            <a:pPr lvl="2"/>
            <a:r>
              <a:rPr lang="nb-NO" sz="1400" b="1" dirty="0" err="1" smtClean="0"/>
              <a:t>Outcome</a:t>
            </a:r>
            <a:r>
              <a:rPr lang="nb-NO" sz="1400" dirty="0" smtClean="0"/>
              <a:t>: Hits </a:t>
            </a:r>
            <a:r>
              <a:rPr lang="nb-NO" sz="1400" dirty="0" err="1" smtClean="0"/>
              <a:t>potentially</a:t>
            </a:r>
            <a:r>
              <a:rPr lang="nb-NO" sz="1400" dirty="0" smtClean="0"/>
              <a:t> not </a:t>
            </a:r>
            <a:r>
              <a:rPr lang="nb-NO" sz="1400" dirty="0" err="1" smtClean="0"/>
              <a:t>latched</a:t>
            </a:r>
            <a:r>
              <a:rPr lang="nb-NO" sz="1400" dirty="0" smtClean="0"/>
              <a:t> in </a:t>
            </a:r>
            <a:r>
              <a:rPr lang="nb-NO" sz="1400" dirty="0" err="1" smtClean="0"/>
              <a:t>pixel</a:t>
            </a:r>
            <a:r>
              <a:rPr lang="nb-NO" sz="1400" dirty="0" smtClean="0"/>
              <a:t> </a:t>
            </a:r>
            <a:r>
              <a:rPr lang="nb-NO" sz="1400" dirty="0" err="1" smtClean="0"/>
              <a:t>memory</a:t>
            </a:r>
            <a:r>
              <a:rPr lang="nb-NO" sz="1400" dirty="0" smtClean="0"/>
              <a:t> </a:t>
            </a:r>
            <a:r>
              <a:rPr lang="nb-NO" sz="1400" dirty="0" smtClean="0">
                <a:sym typeface="Wingdings" panose="05000000000000000000" pitchFamily="2" charset="2"/>
              </a:rPr>
              <a:t> DATA LOSS</a:t>
            </a:r>
            <a:endParaRPr lang="nb-NO" sz="1400" dirty="0" smtClean="0"/>
          </a:p>
          <a:p>
            <a:endParaRPr lang="nb-NO" sz="1600" dirty="0"/>
          </a:p>
          <a:p>
            <a:endParaRPr lang="nb-NO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 smtClean="0"/>
              <a:t>27th </a:t>
            </a:r>
            <a:r>
              <a:rPr lang="nb-NO" dirty="0" err="1" smtClean="0"/>
              <a:t>January</a:t>
            </a:r>
            <a:r>
              <a:rPr lang="nb-NO" dirty="0" smtClean="0"/>
              <a:t> 2017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ITS Upgrade EDR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0804-7702-4A8A-9E74-031AC7478B18}" type="slidenum">
              <a:rPr lang="nb-NO" smtClean="0"/>
              <a:t>3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644" y="605626"/>
            <a:ext cx="4999411" cy="4834140"/>
          </a:xfrm>
          <a:prstGeom prst="rect">
            <a:avLst/>
          </a:prstGeom>
        </p:spPr>
      </p:pic>
      <p:cxnSp>
        <p:nvCxnSpPr>
          <p:cNvPr id="9" name="Elbow Connector 8"/>
          <p:cNvCxnSpPr/>
          <p:nvPr/>
        </p:nvCxnSpPr>
        <p:spPr bwMode="auto">
          <a:xfrm rot="5400000">
            <a:off x="7284922" y="1955968"/>
            <a:ext cx="1895412" cy="817510"/>
          </a:xfrm>
          <a:prstGeom prst="bentConnector3">
            <a:avLst>
              <a:gd name="adj1" fmla="val 99840"/>
            </a:avLst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10058400" y="1417017"/>
            <a:ext cx="0" cy="1951026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7823874" y="3368043"/>
            <a:ext cx="2234526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9715998" y="1995391"/>
            <a:ext cx="684803" cy="3693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nb-NO" sz="1800" dirty="0" smtClean="0"/>
              <a:t>PON</a:t>
            </a:r>
            <a:endParaRPr lang="nb-NO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8311806" y="2005093"/>
            <a:ext cx="659155" cy="3693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nb-NO" sz="1800" dirty="0" smtClean="0"/>
              <a:t>GBT</a:t>
            </a:r>
            <a:endParaRPr lang="nb-NO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9121802" y="3238378"/>
            <a:ext cx="470315" cy="2616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dirty="0" smtClean="0"/>
              <a:t>GBT</a:t>
            </a:r>
            <a:endParaRPr lang="nb-NO" sz="1100" dirty="0"/>
          </a:p>
        </p:txBody>
      </p:sp>
      <p:sp>
        <p:nvSpPr>
          <p:cNvPr id="20" name="Multiply 19"/>
          <p:cNvSpPr/>
          <p:nvPr/>
        </p:nvSpPr>
        <p:spPr bwMode="auto">
          <a:xfrm>
            <a:off x="8724421" y="3089484"/>
            <a:ext cx="526840" cy="557118"/>
          </a:xfrm>
          <a:prstGeom prst="mathMultiply">
            <a:avLst>
              <a:gd name="adj1" fmla="val 9727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18523" t="17105" r="37020" b="29813"/>
          <a:stretch/>
        </p:blipFill>
        <p:spPr>
          <a:xfrm>
            <a:off x="6728585" y="4083102"/>
            <a:ext cx="4215294" cy="27367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Rectangle 22"/>
          <p:cNvSpPr/>
          <p:nvPr/>
        </p:nvSpPr>
        <p:spPr bwMode="auto">
          <a:xfrm>
            <a:off x="7110167" y="3238378"/>
            <a:ext cx="735356" cy="189108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20987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Optical fiber </a:t>
            </a:r>
            <a:r>
              <a:rPr lang="nb-NO" dirty="0" err="1" smtClean="0"/>
              <a:t>power</a:t>
            </a:r>
            <a:r>
              <a:rPr lang="nb-NO" dirty="0" smtClean="0"/>
              <a:t> loss 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6975"/>
            <a:ext cx="5918368" cy="4929188"/>
          </a:xfrm>
        </p:spPr>
        <p:txBody>
          <a:bodyPr/>
          <a:lstStyle/>
          <a:p>
            <a:r>
              <a:rPr lang="en-US" sz="2000" dirty="0"/>
              <a:t>FOA-3 standard for "</a:t>
            </a:r>
            <a:r>
              <a:rPr lang="en-US" sz="2000" i="1" dirty="0"/>
              <a:t>Measuring Optical Power In Fiber Optic Systems</a:t>
            </a:r>
            <a:r>
              <a:rPr lang="en-US" sz="2000" dirty="0"/>
              <a:t>“ followed</a:t>
            </a:r>
            <a:r>
              <a:rPr lang="en-US" sz="2000" baseline="30000" dirty="0"/>
              <a:t>1</a:t>
            </a:r>
            <a:endParaRPr lang="nb-NO" sz="2000" baseline="30000" dirty="0"/>
          </a:p>
          <a:p>
            <a:r>
              <a:rPr lang="nb-NO" sz="2000" dirty="0" smtClean="0"/>
              <a:t>Devices under test:</a:t>
            </a:r>
          </a:p>
          <a:p>
            <a:pPr lvl="1"/>
            <a:r>
              <a:rPr lang="nb-NO" sz="1800" dirty="0" smtClean="0"/>
              <a:t>2x </a:t>
            </a:r>
            <a:r>
              <a:rPr lang="nb-NO" sz="1800" dirty="0"/>
              <a:t>1:2 splitters (SM)</a:t>
            </a:r>
          </a:p>
          <a:p>
            <a:pPr lvl="1"/>
            <a:r>
              <a:rPr lang="nb-NO" sz="1800" dirty="0"/>
              <a:t>1x 1:4 splitter (SM)</a:t>
            </a:r>
          </a:p>
          <a:p>
            <a:pPr lvl="1"/>
            <a:r>
              <a:rPr lang="nb-NO" sz="1800" dirty="0"/>
              <a:t>1x 1:32 splitter (SM)</a:t>
            </a:r>
          </a:p>
          <a:p>
            <a:pPr lvl="1"/>
            <a:r>
              <a:rPr lang="nb-NO" sz="1800" dirty="0"/>
              <a:t>1:8 and 1:16 </a:t>
            </a:r>
            <a:r>
              <a:rPr lang="nb-NO" sz="1800" dirty="0" err="1"/>
              <a:t>was</a:t>
            </a:r>
            <a:r>
              <a:rPr lang="nb-NO" sz="1800" dirty="0"/>
              <a:t> </a:t>
            </a:r>
            <a:r>
              <a:rPr lang="nb-NO" sz="1800" dirty="0" err="1"/>
              <a:t>tested</a:t>
            </a:r>
            <a:r>
              <a:rPr lang="nb-NO" sz="1800" dirty="0"/>
              <a:t> by </a:t>
            </a:r>
            <a:r>
              <a:rPr lang="nb-NO" sz="1800" dirty="0" err="1"/>
              <a:t>using</a:t>
            </a:r>
            <a:r>
              <a:rPr lang="nb-NO" sz="1800" dirty="0"/>
              <a:t> combinations </a:t>
            </a:r>
            <a:r>
              <a:rPr lang="nb-NO" sz="1800" dirty="0" err="1"/>
              <a:t>of</a:t>
            </a:r>
            <a:r>
              <a:rPr lang="nb-NO" sz="1800" dirty="0"/>
              <a:t> </a:t>
            </a:r>
            <a:r>
              <a:rPr lang="nb-NO" sz="1800" dirty="0" err="1"/>
              <a:t>the</a:t>
            </a:r>
            <a:r>
              <a:rPr lang="nb-NO" sz="1800" dirty="0"/>
              <a:t> </a:t>
            </a:r>
            <a:r>
              <a:rPr lang="nb-NO" sz="1800" dirty="0" err="1"/>
              <a:t>other</a:t>
            </a:r>
            <a:r>
              <a:rPr lang="nb-NO" sz="1800" dirty="0"/>
              <a:t> splitters</a:t>
            </a:r>
            <a:r>
              <a:rPr lang="nb-NO" sz="1800" dirty="0" smtClean="0"/>
              <a:t>.</a:t>
            </a:r>
          </a:p>
          <a:p>
            <a:endParaRPr lang="nb-NO" sz="1800" dirty="0" smtClean="0"/>
          </a:p>
          <a:p>
            <a:r>
              <a:rPr lang="nb-NO" sz="2000" dirty="0" smtClean="0"/>
              <a:t>Test </a:t>
            </a:r>
            <a:r>
              <a:rPr lang="nb-NO" sz="2000" dirty="0" err="1" smtClean="0"/>
              <a:t>equipment</a:t>
            </a:r>
            <a:r>
              <a:rPr lang="nb-NO" sz="2000" dirty="0" smtClean="0"/>
              <a:t> (from CERN </a:t>
            </a:r>
            <a:r>
              <a:rPr lang="nb-NO" sz="2000" dirty="0" err="1" smtClean="0"/>
              <a:t>electronics</a:t>
            </a:r>
            <a:r>
              <a:rPr lang="nb-NO" sz="2000" dirty="0" smtClean="0"/>
              <a:t> pool):</a:t>
            </a:r>
            <a:endParaRPr lang="nb-NO" sz="2000" dirty="0"/>
          </a:p>
          <a:p>
            <a:pPr lvl="1"/>
            <a:r>
              <a:rPr lang="nb-NO" sz="1800" dirty="0" smtClean="0"/>
              <a:t>ACTERNA </a:t>
            </a:r>
            <a:r>
              <a:rPr lang="nb-NO" sz="1800" dirty="0"/>
              <a:t>OMK-5 Fiber </a:t>
            </a:r>
            <a:r>
              <a:rPr lang="nb-NO" sz="1800" dirty="0" err="1"/>
              <a:t>Optic</a:t>
            </a:r>
            <a:r>
              <a:rPr lang="nb-NO" sz="1800" dirty="0"/>
              <a:t> Test Kit</a:t>
            </a:r>
          </a:p>
          <a:p>
            <a:pPr lvl="1"/>
            <a:r>
              <a:rPr lang="nb-NO" sz="1800" dirty="0"/>
              <a:t>OLP-5 Power Meter (SM/MM)</a:t>
            </a:r>
          </a:p>
          <a:p>
            <a:pPr lvl="1"/>
            <a:r>
              <a:rPr lang="nb-NO" sz="1800" dirty="0"/>
              <a:t>OLS-5 Source (</a:t>
            </a:r>
            <a:r>
              <a:rPr lang="nb-NO" sz="1800" dirty="0" smtClean="0"/>
              <a:t>MM)</a:t>
            </a:r>
            <a:r>
              <a:rPr lang="nb-NO" sz="1800" baseline="30000" dirty="0" smtClean="0"/>
              <a:t>2</a:t>
            </a:r>
            <a:r>
              <a:rPr lang="nb-NO" sz="1800" dirty="0" smtClean="0"/>
              <a:t> </a:t>
            </a:r>
            <a:endParaRPr lang="nb-NO" sz="1800" dirty="0"/>
          </a:p>
          <a:p>
            <a:pPr lvl="1"/>
            <a:r>
              <a:rPr lang="nb-NO" sz="1800" dirty="0"/>
              <a:t>ST to LC </a:t>
            </a:r>
            <a:r>
              <a:rPr lang="nb-NO" sz="1800" dirty="0" err="1"/>
              <a:t>patch</a:t>
            </a:r>
            <a:r>
              <a:rPr lang="nb-NO" sz="1800" dirty="0"/>
              <a:t> </a:t>
            </a:r>
            <a:r>
              <a:rPr lang="nb-NO" sz="1800" dirty="0" err="1"/>
              <a:t>cable</a:t>
            </a:r>
            <a:r>
              <a:rPr lang="nb-NO" sz="1800" dirty="0"/>
              <a:t> (MM OM3 50/125 </a:t>
            </a:r>
            <a:r>
              <a:rPr lang="el-GR" sz="1800" dirty="0"/>
              <a:t>μ</a:t>
            </a:r>
            <a:r>
              <a:rPr lang="nb-NO" sz="1800" dirty="0"/>
              <a:t>m fiber)</a:t>
            </a:r>
          </a:p>
          <a:p>
            <a:pPr lvl="1"/>
            <a:r>
              <a:rPr lang="nb-NO" sz="1800" dirty="0"/>
              <a:t>MM/SM </a:t>
            </a:r>
            <a:r>
              <a:rPr lang="nb-NO" sz="1800" dirty="0" err="1"/>
              <a:t>couplers</a:t>
            </a:r>
            <a:endParaRPr lang="nb-NO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446" y="1196975"/>
            <a:ext cx="4779771" cy="35848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817446" y="4864448"/>
            <a:ext cx="45878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1400" baseline="30000" dirty="0" smtClean="0"/>
              <a:t>1</a:t>
            </a:r>
            <a:r>
              <a:rPr lang="nb-NO" sz="1400" dirty="0"/>
              <a:t> </a:t>
            </a:r>
            <a:r>
              <a:rPr lang="nb-NO" sz="1400" dirty="0">
                <a:hlinkClick r:id="rId3"/>
              </a:rPr>
              <a:t>http://</a:t>
            </a:r>
            <a:r>
              <a:rPr lang="nb-NO" sz="1400" dirty="0" smtClean="0">
                <a:hlinkClick r:id="rId3"/>
              </a:rPr>
              <a:t>www.thefoa.org/tech/ref/1pstandards/FOA-3.pdf</a:t>
            </a:r>
            <a:r>
              <a:rPr lang="nb-NO" sz="1400" dirty="0" smtClean="0"/>
              <a:t> </a:t>
            </a:r>
            <a:endParaRPr lang="nb-NO" sz="1400" baseline="30000" dirty="0" smtClean="0"/>
          </a:p>
          <a:p>
            <a:pPr algn="l"/>
            <a:r>
              <a:rPr lang="nb-NO" sz="1400" baseline="30000" dirty="0" smtClean="0"/>
              <a:t>2</a:t>
            </a:r>
            <a:r>
              <a:rPr lang="nb-NO" sz="1400" dirty="0" smtClean="0"/>
              <a:t> MM </a:t>
            </a:r>
            <a:r>
              <a:rPr lang="nb-NO" sz="1400" dirty="0" smtClean="0">
                <a:sym typeface="Wingdings" panose="05000000000000000000" pitchFamily="2" charset="2"/>
              </a:rPr>
              <a:t> SM =&gt; </a:t>
            </a:r>
            <a:r>
              <a:rPr lang="nb-NO" sz="1400" dirty="0" err="1" smtClean="0">
                <a:sym typeface="Wingdings" panose="05000000000000000000" pitchFamily="2" charset="2"/>
              </a:rPr>
              <a:t>constant</a:t>
            </a:r>
            <a:r>
              <a:rPr lang="nb-NO" sz="1400" dirty="0" smtClean="0">
                <a:sym typeface="Wingdings" panose="05000000000000000000" pitchFamily="2" charset="2"/>
              </a:rPr>
              <a:t> 20 dB loss</a:t>
            </a:r>
          </a:p>
          <a:p>
            <a:pPr algn="l"/>
            <a:endParaRPr lang="nb-NO" sz="1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27th January 2017</a:t>
            </a:r>
            <a:endParaRPr lang="nb-NO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ITS Upgrade EDR</a:t>
            </a:r>
            <a:endParaRPr lang="nb-N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0804-7702-4A8A-9E74-031AC7478B1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449498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Results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tests</a:t>
            </a:r>
            <a:endParaRPr lang="nb-NO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8864825"/>
              </p:ext>
            </p:extLst>
          </p:nvPr>
        </p:nvGraphicFramePr>
        <p:xfrm>
          <a:off x="609600" y="1196975"/>
          <a:ext cx="5948645" cy="279908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253207">
                  <a:extLst>
                    <a:ext uri="{9D8B030D-6E8A-4147-A177-3AD203B41FA5}">
                      <a16:colId xmlns:a16="http://schemas.microsoft.com/office/drawing/2014/main" val="3120771349"/>
                    </a:ext>
                  </a:extLst>
                </a:gridCol>
                <a:gridCol w="1126251">
                  <a:extLst>
                    <a:ext uri="{9D8B030D-6E8A-4147-A177-3AD203B41FA5}">
                      <a16:colId xmlns:a16="http://schemas.microsoft.com/office/drawing/2014/main" val="2003599694"/>
                    </a:ext>
                  </a:extLst>
                </a:gridCol>
                <a:gridCol w="1189729">
                  <a:extLst>
                    <a:ext uri="{9D8B030D-6E8A-4147-A177-3AD203B41FA5}">
                      <a16:colId xmlns:a16="http://schemas.microsoft.com/office/drawing/2014/main" val="1732942668"/>
                    </a:ext>
                  </a:extLst>
                </a:gridCol>
                <a:gridCol w="1189729">
                  <a:extLst>
                    <a:ext uri="{9D8B030D-6E8A-4147-A177-3AD203B41FA5}">
                      <a16:colId xmlns:a16="http://schemas.microsoft.com/office/drawing/2014/main" val="4279231258"/>
                    </a:ext>
                  </a:extLst>
                </a:gridCol>
                <a:gridCol w="1189729">
                  <a:extLst>
                    <a:ext uri="{9D8B030D-6E8A-4147-A177-3AD203B41FA5}">
                      <a16:colId xmlns:a16="http://schemas.microsoft.com/office/drawing/2014/main" val="24913612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Splitter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Power loss</a:t>
                      </a:r>
                      <a:endParaRPr lang="nb-NO" sz="1400" baseline="0" dirty="0" smtClean="0"/>
                    </a:p>
                    <a:p>
                      <a:r>
                        <a:rPr lang="nb-NO" sz="1400" baseline="0" dirty="0" smtClean="0"/>
                        <a:t>Ideal splitter</a:t>
                      </a:r>
                    </a:p>
                    <a:p>
                      <a:r>
                        <a:rPr lang="nb-NO" sz="1400" baseline="0" dirty="0" smtClean="0"/>
                        <a:t>[</a:t>
                      </a:r>
                      <a:r>
                        <a:rPr lang="nb-NO" sz="1400" baseline="0" dirty="0" err="1" smtClean="0"/>
                        <a:t>dBm</a:t>
                      </a:r>
                      <a:r>
                        <a:rPr lang="nb-NO" sz="1400" baseline="0" dirty="0" smtClean="0"/>
                        <a:t>]</a:t>
                      </a:r>
                      <a:r>
                        <a:rPr lang="nb-NO" sz="1400" baseline="30000" dirty="0" smtClean="0"/>
                        <a:t>1</a:t>
                      </a:r>
                      <a:endParaRPr lang="nb-NO" sz="1400" baseline="300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Power loss</a:t>
                      </a:r>
                      <a:r>
                        <a:rPr lang="nb-NO" sz="1400" baseline="0" dirty="0" smtClean="0"/>
                        <a:t> </a:t>
                      </a:r>
                      <a:r>
                        <a:rPr lang="nb-NO" sz="1400" baseline="0" dirty="0" err="1" smtClean="0"/>
                        <a:t>Typical</a:t>
                      </a:r>
                      <a:r>
                        <a:rPr lang="nb-NO" sz="1400" baseline="0" dirty="0" smtClean="0"/>
                        <a:t> splitter</a:t>
                      </a:r>
                      <a:endParaRPr lang="nb-NO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aseline="0" dirty="0" smtClean="0"/>
                        <a:t>[</a:t>
                      </a:r>
                      <a:r>
                        <a:rPr lang="nb-NO" sz="1400" baseline="0" dirty="0" err="1" smtClean="0"/>
                        <a:t>dBm</a:t>
                      </a:r>
                      <a:r>
                        <a:rPr lang="nb-NO" sz="1400" baseline="0" dirty="0" smtClean="0"/>
                        <a:t>]</a:t>
                      </a:r>
                      <a:r>
                        <a:rPr lang="nb-NO" sz="1400" baseline="30000" dirty="0" smtClean="0"/>
                        <a:t>1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/>
                        <a:t>Power loss </a:t>
                      </a:r>
                      <a:r>
                        <a:rPr lang="nb-NO" sz="1400" dirty="0" err="1" smtClean="0"/>
                        <a:t>Measured</a:t>
                      </a:r>
                      <a:r>
                        <a:rPr lang="nb-NO" sz="1400" dirty="0" smtClean="0"/>
                        <a:t> [</a:t>
                      </a:r>
                      <a:r>
                        <a:rPr lang="nb-NO" sz="1400" dirty="0" err="1" smtClean="0"/>
                        <a:t>dBm</a:t>
                      </a:r>
                      <a:r>
                        <a:rPr lang="nb-NO" sz="1400" dirty="0" smtClean="0"/>
                        <a:t>]</a:t>
                      </a:r>
                    </a:p>
                    <a:p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Margin [</a:t>
                      </a:r>
                      <a:r>
                        <a:rPr lang="nb-NO" sz="1400" dirty="0" err="1" smtClean="0"/>
                        <a:t>dBm</a:t>
                      </a:r>
                      <a:r>
                        <a:rPr lang="nb-NO" sz="1400" dirty="0" smtClean="0"/>
                        <a:t>]</a:t>
                      </a:r>
                      <a:r>
                        <a:rPr lang="nb-NO" sz="1400" baseline="30000" dirty="0" smtClean="0"/>
                        <a:t>2</a:t>
                      </a:r>
                      <a:endParaRPr lang="nb-NO" sz="1400" baseline="30000" dirty="0"/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383414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1:2 splitter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3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4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3.686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16.689</a:t>
                      </a:r>
                      <a:endParaRPr lang="nb-NO" sz="1400" dirty="0"/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2706004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1:4 splitter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6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7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6.838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13.539</a:t>
                      </a:r>
                      <a:endParaRPr lang="nb-NO" sz="1400" dirty="0"/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2037776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1:8 splitter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9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11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10.535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9.841</a:t>
                      </a:r>
                      <a:endParaRPr lang="nb-NO" sz="1400" dirty="0"/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1437062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1:16 splitter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12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15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14.333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6.044</a:t>
                      </a:r>
                      <a:endParaRPr lang="nb-NO" sz="1400" dirty="0"/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2079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1:32 splitter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15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19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16.359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4.983</a:t>
                      </a:r>
                      <a:endParaRPr lang="nb-NO" sz="1400" dirty="0"/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3418984016"/>
                  </a:ext>
                </a:extLst>
              </a:tr>
            </a:tbl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921584" y="1196975"/>
            <a:ext cx="4660816" cy="4929188"/>
          </a:xfrm>
        </p:spPr>
        <p:txBody>
          <a:bodyPr/>
          <a:lstStyle/>
          <a:p>
            <a:r>
              <a:rPr lang="en-US" sz="2000" dirty="0"/>
              <a:t>As a general rule, the </a:t>
            </a:r>
            <a:r>
              <a:rPr lang="en-US" sz="2000" dirty="0" smtClean="0"/>
              <a:t>link loss margin </a:t>
            </a:r>
            <a:r>
              <a:rPr lang="en-US" sz="2000" dirty="0"/>
              <a:t>should be greater than approximately 3 dB to allow for link degradation over </a:t>
            </a:r>
            <a:r>
              <a:rPr lang="en-US" sz="2000" dirty="0" smtClean="0"/>
              <a:t>time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The power tests shows that all topologies have a margin &gt; 3 </a:t>
            </a:r>
            <a:r>
              <a:rPr lang="en-US" sz="2000" dirty="0" err="1" smtClean="0"/>
              <a:t>dBm</a:t>
            </a:r>
            <a:endParaRPr lang="en-US" sz="2000" dirty="0" smtClean="0"/>
          </a:p>
          <a:p>
            <a:endParaRPr lang="en-US" sz="2000" dirty="0"/>
          </a:p>
          <a:p>
            <a:endParaRPr lang="nb-NO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61319" y="4117828"/>
            <a:ext cx="693074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1600" i="1" baseline="30000" dirty="0" smtClean="0"/>
              <a:t>1</a:t>
            </a:r>
            <a:r>
              <a:rPr lang="nb-NO" sz="1600" i="1" dirty="0" smtClean="0"/>
              <a:t> The </a:t>
            </a:r>
            <a:r>
              <a:rPr lang="nb-NO" sz="1600" i="1" dirty="0" err="1" smtClean="0"/>
              <a:t>numbers</a:t>
            </a:r>
            <a:r>
              <a:rPr lang="nb-NO" sz="1600" i="1" dirty="0" smtClean="0"/>
              <a:t> for </a:t>
            </a:r>
            <a:r>
              <a:rPr lang="nb-NO" sz="1600" i="1" dirty="0" err="1" smtClean="0"/>
              <a:t>power</a:t>
            </a:r>
            <a:r>
              <a:rPr lang="nb-NO" sz="1600" i="1" dirty="0" smtClean="0"/>
              <a:t> loss (ideal and </a:t>
            </a:r>
            <a:r>
              <a:rPr lang="nb-NO" sz="1600" i="1" dirty="0" err="1" smtClean="0"/>
              <a:t>typical</a:t>
            </a:r>
            <a:r>
              <a:rPr lang="nb-NO" sz="1600" i="1" dirty="0" smtClean="0"/>
              <a:t>) is </a:t>
            </a:r>
            <a:r>
              <a:rPr lang="nb-NO" sz="1600" i="1" dirty="0" err="1" smtClean="0"/>
              <a:t>taken</a:t>
            </a:r>
            <a:r>
              <a:rPr lang="nb-NO" sz="1600" i="1" dirty="0" smtClean="0"/>
              <a:t> from</a:t>
            </a:r>
          </a:p>
          <a:p>
            <a:pPr algn="l"/>
            <a:r>
              <a:rPr lang="nb-NO" sz="1600" i="1" dirty="0">
                <a:hlinkClick r:id="rId2"/>
              </a:rPr>
              <a:t>http://</a:t>
            </a:r>
            <a:r>
              <a:rPr lang="nb-NO" sz="1600" i="1" dirty="0" smtClean="0">
                <a:hlinkClick r:id="rId2"/>
              </a:rPr>
              <a:t>www.thefoa.org/tech/ref/testing/test/couplers.html</a:t>
            </a:r>
            <a:r>
              <a:rPr lang="nb-NO" sz="1600" i="1" dirty="0" smtClean="0"/>
              <a:t> </a:t>
            </a:r>
          </a:p>
          <a:p>
            <a:pPr algn="l"/>
            <a:r>
              <a:rPr lang="nb-NO" sz="1800" i="1" baseline="30000" dirty="0"/>
              <a:t>2</a:t>
            </a:r>
            <a:r>
              <a:rPr lang="nb-NO" sz="1800" i="1" dirty="0"/>
              <a:t> Margin is given </a:t>
            </a:r>
            <a:r>
              <a:rPr lang="nb-NO" sz="1800" i="1" dirty="0" err="1"/>
              <a:t>based</a:t>
            </a:r>
            <a:r>
              <a:rPr lang="nb-NO" sz="1800" i="1" dirty="0"/>
              <a:t> </a:t>
            </a:r>
            <a:r>
              <a:rPr lang="nb-NO" sz="1800" i="1" dirty="0" err="1"/>
              <a:t>on</a:t>
            </a:r>
            <a:r>
              <a:rPr lang="nb-NO" sz="1800" i="1" dirty="0"/>
              <a:t>: </a:t>
            </a:r>
          </a:p>
          <a:p>
            <a:pPr algn="l"/>
            <a:r>
              <a:rPr lang="nb-NO" sz="1600" i="1" dirty="0"/>
              <a:t>  - </a:t>
            </a:r>
            <a:r>
              <a:rPr lang="nb-NO" sz="1600" i="1" dirty="0" err="1"/>
              <a:t>the</a:t>
            </a:r>
            <a:r>
              <a:rPr lang="nb-NO" sz="1600" i="1" dirty="0"/>
              <a:t> </a:t>
            </a:r>
            <a:r>
              <a:rPr lang="nb-NO" sz="1600" i="1" dirty="0" err="1"/>
              <a:t>Avago</a:t>
            </a:r>
            <a:r>
              <a:rPr lang="nb-NO" sz="1600" i="1" dirty="0"/>
              <a:t> AFCT-57D3ANMZ transmitter (</a:t>
            </a:r>
            <a:r>
              <a:rPr lang="nb-NO" sz="1600" i="1" dirty="0" err="1"/>
              <a:t>optical</a:t>
            </a:r>
            <a:r>
              <a:rPr lang="nb-NO" sz="1600" i="1" dirty="0"/>
              <a:t> </a:t>
            </a:r>
            <a:r>
              <a:rPr lang="nb-NO" sz="1600" i="1" dirty="0" err="1"/>
              <a:t>power</a:t>
            </a:r>
            <a:r>
              <a:rPr lang="nb-NO" sz="1600" i="1" dirty="0"/>
              <a:t> output </a:t>
            </a:r>
            <a:r>
              <a:rPr lang="nb-NO" sz="1600" b="1" i="1" dirty="0"/>
              <a:t>+5 </a:t>
            </a:r>
            <a:r>
              <a:rPr lang="nb-NO" sz="1600" b="1" i="1" dirty="0" err="1"/>
              <a:t>dBm</a:t>
            </a:r>
            <a:r>
              <a:rPr lang="nb-NO" sz="1600" i="1" dirty="0"/>
              <a:t>) </a:t>
            </a:r>
          </a:p>
          <a:p>
            <a:pPr algn="l"/>
            <a:r>
              <a:rPr lang="nb-NO" sz="1600" i="1" dirty="0"/>
              <a:t>  - </a:t>
            </a:r>
            <a:r>
              <a:rPr lang="nb-NO" sz="1600" i="1" dirty="0" err="1"/>
              <a:t>the</a:t>
            </a:r>
            <a:r>
              <a:rPr lang="nb-NO" sz="1600" i="1" dirty="0"/>
              <a:t> </a:t>
            </a:r>
            <a:r>
              <a:rPr lang="nb-NO" sz="1600" i="1" dirty="0" err="1"/>
              <a:t>VTRx</a:t>
            </a:r>
            <a:r>
              <a:rPr lang="nb-NO" sz="1600" i="1" dirty="0"/>
              <a:t> </a:t>
            </a:r>
            <a:r>
              <a:rPr lang="nb-NO" sz="1600" i="1" dirty="0" err="1"/>
              <a:t>sensitivity</a:t>
            </a:r>
            <a:r>
              <a:rPr lang="nb-NO" sz="1600" i="1" dirty="0"/>
              <a:t> (</a:t>
            </a:r>
            <a:r>
              <a:rPr lang="nb-NO" sz="1600" b="1" i="1" dirty="0"/>
              <a:t>-15.376 </a:t>
            </a:r>
            <a:r>
              <a:rPr lang="nb-NO" sz="1600" b="1" i="1" dirty="0" err="1"/>
              <a:t>dBm</a:t>
            </a:r>
            <a:r>
              <a:rPr lang="nb-NO" sz="1600" i="1" dirty="0"/>
              <a:t>)</a:t>
            </a:r>
          </a:p>
          <a:p>
            <a:pPr algn="l"/>
            <a:r>
              <a:rPr lang="nb-NO" sz="1600" i="1" baseline="30000" dirty="0"/>
              <a:t>3</a:t>
            </a:r>
            <a:r>
              <a:rPr lang="nb-NO" sz="1600" i="1" dirty="0"/>
              <a:t> </a:t>
            </a:r>
            <a:r>
              <a:rPr lang="nb-NO" sz="1600" i="1" dirty="0" smtClean="0"/>
              <a:t>Fiber </a:t>
            </a:r>
            <a:r>
              <a:rPr lang="nb-NO" sz="1600" i="1" dirty="0" err="1" smtClean="0"/>
              <a:t>optics</a:t>
            </a:r>
            <a:r>
              <a:rPr lang="nb-NO" sz="1600" i="1" dirty="0" smtClean="0"/>
              <a:t> </a:t>
            </a:r>
            <a:r>
              <a:rPr lang="nb-NO" sz="1600" i="1" dirty="0" err="1" smtClean="0"/>
              <a:t>association</a:t>
            </a:r>
            <a:r>
              <a:rPr lang="nb-NO" sz="1600" i="1" dirty="0" smtClean="0"/>
              <a:t>: </a:t>
            </a:r>
            <a:r>
              <a:rPr lang="nb-NO" sz="1600" i="1" dirty="0" smtClean="0">
                <a:hlinkClick r:id="rId3"/>
              </a:rPr>
              <a:t>http</a:t>
            </a:r>
            <a:r>
              <a:rPr lang="nb-NO" sz="1600" i="1" dirty="0">
                <a:hlinkClick r:id="rId3"/>
              </a:rPr>
              <a:t>://</a:t>
            </a:r>
            <a:r>
              <a:rPr lang="nb-NO" sz="1600" i="1" dirty="0" smtClean="0">
                <a:hlinkClick r:id="rId3"/>
              </a:rPr>
              <a:t>www.thefoa.org/tech/lossbudg.htm</a:t>
            </a:r>
            <a:r>
              <a:rPr lang="nb-NO" sz="1600" i="1" dirty="0" smtClean="0"/>
              <a:t> </a:t>
            </a:r>
            <a:endParaRPr lang="nb-NO" sz="1600" i="1" dirty="0"/>
          </a:p>
          <a:p>
            <a:pPr algn="l"/>
            <a:r>
              <a:rPr lang="nb-NO" sz="1600" i="1" dirty="0" smtClean="0"/>
              <a:t> </a:t>
            </a:r>
            <a:endParaRPr lang="nb-NO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4886893"/>
            <a:ext cx="242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nb-NO" sz="1600" i="1" dirty="0" smtClean="0"/>
          </a:p>
          <a:p>
            <a:pPr algn="l"/>
            <a:r>
              <a:rPr lang="nb-NO" sz="1600" i="1" dirty="0" smtClean="0"/>
              <a:t> </a:t>
            </a:r>
            <a:endParaRPr lang="nb-NO" sz="16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9" t="17820" r="16998" b="16485"/>
          <a:stretch/>
        </p:blipFill>
        <p:spPr>
          <a:xfrm>
            <a:off x="7540343" y="3843938"/>
            <a:ext cx="3205371" cy="27474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27th January 2017</a:t>
            </a:r>
            <a:endParaRPr lang="nb-NO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ITS Upgrade EDR</a:t>
            </a:r>
            <a:endParaRPr lang="nb-NO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0804-7702-4A8A-9E74-031AC7478B1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839767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Verification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6975"/>
            <a:ext cx="5318861" cy="4929188"/>
          </a:xfrm>
        </p:spPr>
        <p:txBody>
          <a:bodyPr/>
          <a:lstStyle/>
          <a:p>
            <a:r>
              <a:rPr lang="nb-NO" sz="2000" dirty="0" smtClean="0"/>
              <a:t>Loopback test </a:t>
            </a:r>
            <a:r>
              <a:rPr lang="nb-NO" sz="2000" dirty="0" err="1" smtClean="0"/>
              <a:t>planned</a:t>
            </a:r>
            <a:r>
              <a:rPr lang="nb-NO" sz="2000" dirty="0" smtClean="0"/>
              <a:t> for </a:t>
            </a:r>
            <a:r>
              <a:rPr lang="nb-NO" sz="2000" dirty="0" err="1" smtClean="0"/>
              <a:t>verification</a:t>
            </a:r>
            <a:r>
              <a:rPr lang="nb-NO" sz="2000" dirty="0" smtClean="0"/>
              <a:t>:</a:t>
            </a:r>
          </a:p>
          <a:p>
            <a:pPr lvl="1"/>
            <a:r>
              <a:rPr lang="nb-NO" sz="1800" dirty="0" err="1" smtClean="0"/>
              <a:t>Actual</a:t>
            </a:r>
            <a:r>
              <a:rPr lang="nb-NO" sz="1800" dirty="0" smtClean="0"/>
              <a:t> SFP transmitter &amp; </a:t>
            </a:r>
            <a:r>
              <a:rPr lang="nb-NO" sz="1800" dirty="0" err="1" smtClean="0"/>
              <a:t>receiver</a:t>
            </a:r>
            <a:endParaRPr lang="nb-NO" sz="1800" dirty="0" smtClean="0"/>
          </a:p>
          <a:p>
            <a:pPr lvl="1"/>
            <a:r>
              <a:rPr lang="nb-NO" sz="1800" dirty="0" smtClean="0"/>
              <a:t>1:XX splitters</a:t>
            </a:r>
          </a:p>
          <a:p>
            <a:pPr lvl="1"/>
            <a:r>
              <a:rPr lang="nb-NO" sz="1800" dirty="0" err="1" smtClean="0"/>
              <a:t>Adjustable</a:t>
            </a:r>
            <a:r>
              <a:rPr lang="nb-NO" sz="1800" dirty="0" smtClean="0"/>
              <a:t> </a:t>
            </a:r>
            <a:r>
              <a:rPr lang="nb-NO" sz="1800" dirty="0" err="1" smtClean="0"/>
              <a:t>attenuators</a:t>
            </a:r>
            <a:endParaRPr lang="nb-NO" sz="1800" dirty="0" smtClean="0"/>
          </a:p>
          <a:p>
            <a:endParaRPr lang="nb-NO" sz="2000" dirty="0"/>
          </a:p>
          <a:p>
            <a:r>
              <a:rPr lang="nb-NO" sz="2000" dirty="0" smtClean="0"/>
              <a:t>Test: </a:t>
            </a:r>
            <a:r>
              <a:rPr lang="nb-NO" sz="2000" dirty="0" err="1" smtClean="0"/>
              <a:t>adjust</a:t>
            </a:r>
            <a:r>
              <a:rPr lang="nb-NO" sz="2000" dirty="0" smtClean="0"/>
              <a:t> </a:t>
            </a:r>
            <a:r>
              <a:rPr lang="nb-NO" sz="2000" dirty="0" err="1" smtClean="0"/>
              <a:t>attenuation</a:t>
            </a:r>
            <a:r>
              <a:rPr lang="nb-NO" sz="2000" dirty="0" smtClean="0"/>
              <a:t> </a:t>
            </a:r>
            <a:r>
              <a:rPr lang="nb-NO" sz="2000" dirty="0" err="1" smtClean="0"/>
              <a:t>until</a:t>
            </a:r>
            <a:r>
              <a:rPr lang="nb-NO" sz="2000" dirty="0" smtClean="0"/>
              <a:t> bit-</a:t>
            </a:r>
            <a:r>
              <a:rPr lang="nb-NO" sz="2000" dirty="0" err="1" smtClean="0"/>
              <a:t>errors</a:t>
            </a:r>
            <a:r>
              <a:rPr lang="nb-NO" sz="2000" dirty="0" smtClean="0"/>
              <a:t> </a:t>
            </a:r>
            <a:r>
              <a:rPr lang="nb-NO" sz="2000" dirty="0" err="1" smtClean="0"/>
              <a:t>are</a:t>
            </a:r>
            <a:r>
              <a:rPr lang="nb-NO" sz="2000" dirty="0" smtClean="0"/>
              <a:t> </a:t>
            </a:r>
            <a:r>
              <a:rPr lang="nb-NO" sz="2000" dirty="0" err="1" smtClean="0"/>
              <a:t>detected</a:t>
            </a:r>
            <a:r>
              <a:rPr lang="nb-NO" sz="2000" dirty="0" smtClean="0"/>
              <a:t>.</a:t>
            </a:r>
          </a:p>
          <a:p>
            <a:endParaRPr lang="nb-NO" sz="2000" dirty="0"/>
          </a:p>
          <a:p>
            <a:r>
              <a:rPr lang="nb-NO" sz="2000" dirty="0" smtClean="0"/>
              <a:t>To be </a:t>
            </a:r>
            <a:r>
              <a:rPr lang="nb-NO" sz="2000" dirty="0" err="1" smtClean="0"/>
              <a:t>performed</a:t>
            </a:r>
            <a:r>
              <a:rPr lang="nb-NO" sz="2000" dirty="0" smtClean="0"/>
              <a:t> as </a:t>
            </a:r>
            <a:r>
              <a:rPr lang="nb-NO" sz="2000" dirty="0" err="1" smtClean="0"/>
              <a:t>soon</a:t>
            </a:r>
            <a:r>
              <a:rPr lang="nb-NO" sz="2000" dirty="0" smtClean="0"/>
              <a:t> as </a:t>
            </a:r>
            <a:r>
              <a:rPr lang="nb-NO" sz="2000" dirty="0" err="1" smtClean="0"/>
              <a:t>possible</a:t>
            </a:r>
            <a:r>
              <a:rPr lang="nb-NO" sz="2000" dirty="0" smtClean="0"/>
              <a:t>.</a:t>
            </a:r>
          </a:p>
          <a:p>
            <a:pPr lvl="1"/>
            <a:r>
              <a:rPr lang="nb-NO" sz="1800" dirty="0" err="1"/>
              <a:t>Firmware</a:t>
            </a:r>
            <a:r>
              <a:rPr lang="nb-NO" sz="1800" dirty="0"/>
              <a:t> is </a:t>
            </a:r>
            <a:r>
              <a:rPr lang="nb-NO" sz="1800" dirty="0" err="1"/>
              <a:t>ready</a:t>
            </a:r>
            <a:r>
              <a:rPr lang="nb-NO" sz="1800" dirty="0"/>
              <a:t> (</a:t>
            </a:r>
            <a:r>
              <a:rPr lang="nb-NO" sz="1800" dirty="0" err="1"/>
              <a:t>J.Schambach</a:t>
            </a:r>
            <a:r>
              <a:rPr lang="nb-NO" sz="1800" dirty="0" smtClean="0"/>
              <a:t>)</a:t>
            </a:r>
          </a:p>
          <a:p>
            <a:pPr lvl="1"/>
            <a:r>
              <a:rPr lang="nb-NO" sz="1800" dirty="0" err="1" smtClean="0"/>
              <a:t>Adjustable</a:t>
            </a:r>
            <a:r>
              <a:rPr lang="nb-NO" sz="1800" dirty="0" smtClean="0"/>
              <a:t> </a:t>
            </a:r>
            <a:r>
              <a:rPr lang="nb-NO" sz="1800" dirty="0" err="1" smtClean="0"/>
              <a:t>attenuator</a:t>
            </a:r>
            <a:r>
              <a:rPr lang="nb-NO" sz="1800" dirty="0" smtClean="0"/>
              <a:t> to be </a:t>
            </a:r>
            <a:r>
              <a:rPr lang="nb-NO" sz="1800" dirty="0" err="1" smtClean="0"/>
              <a:t>ordered</a:t>
            </a:r>
            <a:r>
              <a:rPr lang="nb-NO" sz="1800" dirty="0" smtClean="0"/>
              <a:t>.</a:t>
            </a:r>
            <a:endParaRPr lang="nb-NO" sz="1800" dirty="0"/>
          </a:p>
          <a:p>
            <a:pPr lvl="1"/>
            <a:endParaRPr lang="nb-NO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817" y="981075"/>
            <a:ext cx="5941404" cy="1897137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27th January 2017</a:t>
            </a:r>
            <a:endParaRPr lang="nb-NO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ITS Upgrade EDR</a:t>
            </a:r>
            <a:endParaRPr lang="nb-N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0804-7702-4A8A-9E74-031AC7478B18}" type="slidenum">
              <a:rPr lang="nb-NO" smtClean="0"/>
              <a:t>6</a:t>
            </a:fld>
            <a:endParaRPr lang="nb-NO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484" y="3077617"/>
            <a:ext cx="4589662" cy="34422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674829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UiB_04_LysarkSkjerm0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HovedMal_no</Template>
  <TotalTime>1883</TotalTime>
  <Words>602</Words>
  <Application>Microsoft Office PowerPoint</Application>
  <PresentationFormat>Widescreen</PresentationFormat>
  <Paragraphs>127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Times New Roman</vt:lpstr>
      <vt:lpstr>Wingdings</vt:lpstr>
      <vt:lpstr>AA-UiB-Institusjonell-mal-rev03</vt:lpstr>
      <vt:lpstr>Trigger Distribution</vt:lpstr>
      <vt:lpstr>Layout – Local Trigger Unit interface</vt:lpstr>
      <vt:lpstr>Justification for direct link between LTU  FEE</vt:lpstr>
      <vt:lpstr>Optical fiber power loss test</vt:lpstr>
      <vt:lpstr>Results of tests</vt:lpstr>
      <vt:lpstr>Verification of test</vt:lpstr>
    </vt:vector>
  </TitlesOfParts>
  <Company>UiB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Fiber test</dc:title>
  <dc:creator>Johan Alme</dc:creator>
  <cp:lastModifiedBy>Johan Alme</cp:lastModifiedBy>
  <cp:revision>32</cp:revision>
  <dcterms:created xsi:type="dcterms:W3CDTF">2016-09-16T09:22:07Z</dcterms:created>
  <dcterms:modified xsi:type="dcterms:W3CDTF">2017-01-17T13:32:33Z</dcterms:modified>
</cp:coreProperties>
</file>