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85" r:id="rId2"/>
    <p:sldId id="635" r:id="rId3"/>
    <p:sldId id="637" r:id="rId4"/>
    <p:sldId id="595" r:id="rId5"/>
    <p:sldId id="633" r:id="rId6"/>
    <p:sldId id="638" r:id="rId7"/>
    <p:sldId id="619" r:id="rId8"/>
    <p:sldId id="596" r:id="rId9"/>
    <p:sldId id="597" r:id="rId10"/>
    <p:sldId id="598" r:id="rId11"/>
    <p:sldId id="599" r:id="rId12"/>
    <p:sldId id="629" r:id="rId13"/>
    <p:sldId id="600" r:id="rId14"/>
    <p:sldId id="636" r:id="rId15"/>
    <p:sldId id="601" r:id="rId16"/>
    <p:sldId id="627" r:id="rId17"/>
    <p:sldId id="628" r:id="rId18"/>
    <p:sldId id="623" r:id="rId19"/>
    <p:sldId id="606" r:id="rId20"/>
    <p:sldId id="624" r:id="rId21"/>
    <p:sldId id="625" r:id="rId22"/>
    <p:sldId id="630" r:id="rId23"/>
    <p:sldId id="622" r:id="rId24"/>
    <p:sldId id="621" r:id="rId25"/>
    <p:sldId id="62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>
          <p15:clr>
            <a:srgbClr val="A4A3A4"/>
          </p15:clr>
        </p15:guide>
        <p15:guide id="2" pos="68">
          <p15:clr>
            <a:srgbClr val="A4A3A4"/>
          </p15:clr>
        </p15:guide>
        <p15:guide id="3" pos="56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00FF"/>
    <a:srgbClr val="FF9900"/>
    <a:srgbClr val="9966FF"/>
    <a:srgbClr val="663300"/>
    <a:srgbClr val="FF33CC"/>
    <a:srgbClr val="FFCC66"/>
    <a:srgbClr val="FFFFCC"/>
    <a:srgbClr val="33CC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6" autoAdjust="0"/>
    <p:restoredTop sz="94624" autoAdjust="0"/>
  </p:normalViewPr>
  <p:slideViewPr>
    <p:cSldViewPr showGuides="1">
      <p:cViewPr varScale="1">
        <p:scale>
          <a:sx n="127" d="100"/>
          <a:sy n="127" d="100"/>
        </p:scale>
        <p:origin x="1541" y="86"/>
      </p:cViewPr>
      <p:guideLst>
        <p:guide orient="horz" pos="4201"/>
        <p:guide pos="68"/>
        <p:guide pos="5692"/>
      </p:guideLst>
    </p:cSldViewPr>
  </p:slideViewPr>
  <p:outlineViewPr>
    <p:cViewPr>
      <p:scale>
        <a:sx n="33" d="100"/>
        <a:sy n="33" d="100"/>
      </p:scale>
      <p:origin x="0" y="1392"/>
    </p:cViewPr>
  </p:outlin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95023-7B5E-4822-B0D3-389E906AA38B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F9A83-1426-475F-9C7D-E54EBD357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8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100" y="2709200"/>
            <a:ext cx="1440000" cy="1440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707880" y="1989200"/>
            <a:ext cx="1728240" cy="72000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ALICE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07950" y="6309200"/>
            <a:ext cx="8928100" cy="36025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ITS Readout Electronic</a:t>
            </a:r>
            <a:r>
              <a:rPr lang="en-US" sz="2000" b="0" i="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–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Engineering Design Review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– 27 Jan 2017 – CERN</a:t>
            </a:r>
            <a:endParaRPr lang="en-US" sz="20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92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5458" y="6597440"/>
            <a:ext cx="1368230" cy="1440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ALICE ITS UPGRADE</a:t>
            </a:r>
            <a:endParaRPr lang="en-US" sz="1200" b="1" dirty="0">
              <a:solidFill>
                <a:srgbClr val="C00000"/>
              </a:solidFill>
            </a:endParaRPr>
          </a:p>
        </p:txBody>
      </p:sp>
      <p:cxnSp>
        <p:nvCxnSpPr>
          <p:cNvPr id="9" name="Straight Connector 8"/>
          <p:cNvCxnSpPr>
            <a:stCxn id="3" idx="1"/>
            <a:endCxn id="8" idx="3"/>
          </p:cNvCxnSpPr>
          <p:nvPr userDrawn="1"/>
        </p:nvCxnSpPr>
        <p:spPr>
          <a:xfrm flipH="1" flipV="1">
            <a:off x="1383688" y="6669450"/>
            <a:ext cx="7364892" cy="503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8748580" y="6530485"/>
            <a:ext cx="360000" cy="288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fld id="{5A66A5A2-A1A2-4C84-BB8D-1231440C4C59}" type="slidenum">
              <a:rPr lang="en-US" sz="1600" b="1" smtClean="0">
                <a:solidFill>
                  <a:schemeClr val="tx2"/>
                </a:solidFill>
              </a:rPr>
              <a:pPr algn="ctr"/>
              <a:t>‹#›</a:t>
            </a:fld>
            <a:endParaRPr lang="en-US" sz="1600" b="1" dirty="0" smtClean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100" y="27092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92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07950" y="476590"/>
            <a:ext cx="8928100" cy="0"/>
          </a:xfrm>
          <a:prstGeom prst="line">
            <a:avLst/>
          </a:prstGeom>
          <a:ln w="28575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5458" y="6597440"/>
            <a:ext cx="1368230" cy="1440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ALICE ITS UPGRADE</a:t>
            </a:r>
            <a:endParaRPr lang="en-US" sz="1200" b="1" dirty="0">
              <a:solidFill>
                <a:srgbClr val="C00000"/>
              </a:solidFill>
            </a:endParaRPr>
          </a:p>
        </p:txBody>
      </p:sp>
      <p:cxnSp>
        <p:nvCxnSpPr>
          <p:cNvPr id="9" name="Straight Connector 8"/>
          <p:cNvCxnSpPr>
            <a:stCxn id="3" idx="1"/>
            <a:endCxn id="8" idx="3"/>
          </p:cNvCxnSpPr>
          <p:nvPr userDrawn="1"/>
        </p:nvCxnSpPr>
        <p:spPr>
          <a:xfrm flipH="1" flipV="1">
            <a:off x="1383688" y="6669450"/>
            <a:ext cx="7364892" cy="503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8748580" y="6530485"/>
            <a:ext cx="360000" cy="288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fld id="{5A66A5A2-A1A2-4C84-BB8D-1231440C4C59}" type="slidenum">
              <a:rPr lang="en-US" sz="1600" b="1" smtClean="0">
                <a:solidFill>
                  <a:schemeClr val="tx2"/>
                </a:solidFill>
              </a:rPr>
              <a:pPr algn="ctr"/>
              <a:t>‹#›</a:t>
            </a:fld>
            <a:endParaRPr lang="en-US" sz="16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7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28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950" y="4149200"/>
            <a:ext cx="8928100" cy="72000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pPr algn="ctr"/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System timing </a:t>
            </a:r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and </a:t>
            </a:r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trigger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5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121"/>
          <p:cNvSpPr txBox="1"/>
          <p:nvPr/>
        </p:nvSpPr>
        <p:spPr>
          <a:xfrm rot="16200000">
            <a:off x="2915810" y="3717000"/>
            <a:ext cx="864000" cy="288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200" b="1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Trg</a:t>
            </a:r>
            <a:r>
              <a:rPr lang="en-US" sz="12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. #0</a:t>
            </a:r>
          </a:p>
        </p:txBody>
      </p:sp>
      <p:grpSp>
        <p:nvGrpSpPr>
          <p:cNvPr id="109" name="Group 108"/>
          <p:cNvGrpSpPr/>
          <p:nvPr/>
        </p:nvGrpSpPr>
        <p:grpSpPr>
          <a:xfrm>
            <a:off x="107380" y="3429000"/>
            <a:ext cx="8928730" cy="869050"/>
            <a:chOff x="107380" y="3429000"/>
            <a:chExt cx="8928730" cy="869050"/>
          </a:xfrm>
        </p:grpSpPr>
        <p:grpSp>
          <p:nvGrpSpPr>
            <p:cNvPr id="110" name="Group 109"/>
            <p:cNvGrpSpPr/>
            <p:nvPr/>
          </p:nvGrpSpPr>
          <p:grpSpPr>
            <a:xfrm>
              <a:off x="107380" y="3429000"/>
              <a:ext cx="8928100" cy="869050"/>
              <a:chOff x="107380" y="3429000"/>
              <a:chExt cx="8928100" cy="869050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108520" y="3434050"/>
                <a:ext cx="8926960" cy="864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 rot="16200000">
                <a:off x="-108620" y="3645000"/>
                <a:ext cx="864000" cy="43200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2"/>
                    </a:solidFill>
                    <a:latin typeface="Calibri Light" panose="020F0302020204030204" pitchFamily="34" charset="0"/>
                  </a:rPr>
                  <a:t>pixel buffer input</a:t>
                </a:r>
                <a:endParaRPr lang="en-US" sz="1200" dirty="0">
                  <a:solidFill>
                    <a:schemeClr val="tx2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539380" y="3434020"/>
                <a:ext cx="432120" cy="282989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>
                <a:no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2"/>
                    </a:solidFill>
                    <a:latin typeface="Calibri Light" panose="020F0302020204030204" pitchFamily="34" charset="0"/>
                  </a:rPr>
                  <a:t>#1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539440" y="3722091"/>
                <a:ext cx="432120" cy="282989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>
                <a:no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2"/>
                    </a:solidFill>
                    <a:latin typeface="Calibri Light" panose="020F0302020204030204" pitchFamily="34" charset="0"/>
                  </a:rPr>
                  <a:t>#2</a:t>
                </a: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539440" y="4010131"/>
                <a:ext cx="432120" cy="282989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>
                <a:no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2"/>
                    </a:solidFill>
                    <a:latin typeface="Calibri Light" panose="020F0302020204030204" pitchFamily="34" charset="0"/>
                  </a:rPr>
                  <a:t>#3</a:t>
                </a:r>
              </a:p>
            </p:txBody>
          </p:sp>
        </p:grpSp>
        <p:cxnSp>
          <p:nvCxnSpPr>
            <p:cNvPr id="111" name="Straight Connector 110"/>
            <p:cNvCxnSpPr/>
            <p:nvPr/>
          </p:nvCxnSpPr>
          <p:spPr>
            <a:xfrm>
              <a:off x="539380" y="3717040"/>
              <a:ext cx="849667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539440" y="4005080"/>
              <a:ext cx="849667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Rectangle 132"/>
          <p:cNvSpPr/>
          <p:nvPr/>
        </p:nvSpPr>
        <p:spPr>
          <a:xfrm>
            <a:off x="3635870" y="3429000"/>
            <a:ext cx="720100" cy="288000"/>
          </a:xfrm>
          <a:prstGeom prst="rect">
            <a:avLst/>
          </a:prstGeom>
          <a:pattFill prst="wdUpDiag">
            <a:fgClr>
              <a:srgbClr val="FF99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3491698" y="3429050"/>
            <a:ext cx="216000" cy="288000"/>
          </a:xfrm>
          <a:prstGeom prst="rect">
            <a:avLst/>
          </a:prstGeom>
          <a:pattFill prst="lgCheck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>
            <a:endCxn id="121" idx="1"/>
          </p:cNvCxnSpPr>
          <p:nvPr/>
        </p:nvCxnSpPr>
        <p:spPr>
          <a:xfrm flipH="1">
            <a:off x="2411699" y="3429208"/>
            <a:ext cx="1" cy="863882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132" idx="1"/>
          </p:cNvCxnSpPr>
          <p:nvPr/>
        </p:nvCxnSpPr>
        <p:spPr>
          <a:xfrm>
            <a:off x="3850760" y="3429208"/>
            <a:ext cx="1289" cy="863882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 rot="16200000">
            <a:off x="1835719" y="3717059"/>
            <a:ext cx="863882" cy="288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E0</a:t>
            </a:r>
          </a:p>
        </p:txBody>
      </p:sp>
      <p:sp>
        <p:nvSpPr>
          <p:cNvPr id="75" name="TextBox 74"/>
          <p:cNvSpPr txBox="1"/>
          <p:nvPr/>
        </p:nvSpPr>
        <p:spPr>
          <a:xfrm rot="16200000">
            <a:off x="3275919" y="3717059"/>
            <a:ext cx="863882" cy="288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E1</a:t>
            </a:r>
          </a:p>
        </p:txBody>
      </p:sp>
      <p:grpSp>
        <p:nvGrpSpPr>
          <p:cNvPr id="172" name="Group 171"/>
          <p:cNvGrpSpPr/>
          <p:nvPr/>
        </p:nvGrpSpPr>
        <p:grpSpPr>
          <a:xfrm>
            <a:off x="35370" y="2636890"/>
            <a:ext cx="9001250" cy="360010"/>
            <a:chOff x="35370" y="5733360"/>
            <a:chExt cx="9001250" cy="360010"/>
          </a:xfrm>
        </p:grpSpPr>
        <p:cxnSp>
          <p:nvCxnSpPr>
            <p:cNvPr id="173" name="Straight Arrow Connector 172"/>
            <p:cNvCxnSpPr/>
            <p:nvPr/>
          </p:nvCxnSpPr>
          <p:spPr>
            <a:xfrm>
              <a:off x="108520" y="5733390"/>
              <a:ext cx="89281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extBox 173"/>
            <p:cNvSpPr txBox="1"/>
            <p:nvPr/>
          </p:nvSpPr>
          <p:spPr>
            <a:xfrm>
              <a:off x="35370" y="5877370"/>
              <a:ext cx="792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Time [µs]</a:t>
              </a:r>
            </a:p>
          </p:txBody>
        </p:sp>
        <p:cxnSp>
          <p:nvCxnSpPr>
            <p:cNvPr id="175" name="Straight Arrow Connector 174"/>
            <p:cNvCxnSpPr/>
            <p:nvPr/>
          </p:nvCxnSpPr>
          <p:spPr>
            <a:xfrm flipV="1">
              <a:off x="9715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/>
            <p:nvPr/>
          </p:nvCxnSpPr>
          <p:spPr>
            <a:xfrm flipV="1">
              <a:off x="31318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/>
            <p:nvPr/>
          </p:nvCxnSpPr>
          <p:spPr>
            <a:xfrm flipV="1">
              <a:off x="45720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 flipV="1">
              <a:off x="52921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/>
            <p:nvPr/>
          </p:nvCxnSpPr>
          <p:spPr>
            <a:xfrm flipV="1">
              <a:off x="60122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/>
            <p:nvPr/>
          </p:nvCxnSpPr>
          <p:spPr>
            <a:xfrm flipV="1">
              <a:off x="67323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 flipV="1">
              <a:off x="74524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Straight Arrow Connector 181"/>
            <p:cNvCxnSpPr/>
            <p:nvPr/>
          </p:nvCxnSpPr>
          <p:spPr>
            <a:xfrm flipV="1">
              <a:off x="81725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/>
            <p:nvPr/>
          </p:nvCxnSpPr>
          <p:spPr>
            <a:xfrm flipV="1">
              <a:off x="38519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/>
            <p:nvPr/>
          </p:nvCxnSpPr>
          <p:spPr>
            <a:xfrm flipV="1">
              <a:off x="24117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 flipV="1">
              <a:off x="16916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6" name="TextBox 185"/>
            <p:cNvSpPr txBox="1"/>
            <p:nvPr/>
          </p:nvSpPr>
          <p:spPr>
            <a:xfrm>
              <a:off x="15475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8275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-1</a:t>
              </a: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22677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29877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37079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4280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51480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58682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65882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7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73084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8</a:t>
              </a: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80285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9</a:t>
              </a:r>
            </a:p>
          </p:txBody>
        </p:sp>
      </p:grpSp>
      <p:sp>
        <p:nvSpPr>
          <p:cNvPr id="171" name="Rectangle 170"/>
          <p:cNvSpPr/>
          <p:nvPr/>
        </p:nvSpPr>
        <p:spPr>
          <a:xfrm>
            <a:off x="4067930" y="2276840"/>
            <a:ext cx="2808389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2"/>
                </a:solidFill>
                <a:latin typeface="Calibri Light" panose="020F0302020204030204" pitchFamily="34" charset="0"/>
              </a:rPr>
              <a:t>Evn</a:t>
            </a:r>
            <a:r>
              <a:rPr lang="en-US" sz="1200" dirty="0">
                <a:solidFill>
                  <a:schemeClr val="tx2"/>
                </a:solidFill>
                <a:latin typeface="Calibri Light" panose="020F0302020204030204" pitchFamily="34" charset="0"/>
              </a:rPr>
              <a:t>. </a:t>
            </a:r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#1 </a:t>
            </a:r>
            <a:r>
              <a:rPr lang="en-US" sz="1200" dirty="0">
                <a:solidFill>
                  <a:schemeClr val="tx2"/>
                </a:solidFill>
                <a:latin typeface="Calibri Light" panose="020F0302020204030204" pitchFamily="34" charset="0"/>
              </a:rPr>
              <a:t>active time (pulse length</a:t>
            </a:r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)</a:t>
            </a:r>
            <a:endParaRPr lang="en-US" sz="12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2627731" y="1916790"/>
            <a:ext cx="2808389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Evn</a:t>
            </a:r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. #0 active time (pulse length)</a:t>
            </a:r>
            <a:endParaRPr lang="en-US" sz="12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380" y="44530"/>
            <a:ext cx="8928100" cy="43200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Timing </a:t>
            </a:r>
            <a:r>
              <a:rPr lang="en-US" sz="24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– strobe re-latching previous strobe data</a:t>
            </a:r>
            <a:endParaRPr lang="en-US" sz="24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691600" y="1196890"/>
            <a:ext cx="0" cy="1584000"/>
          </a:xfrm>
          <a:prstGeom prst="straightConnector1">
            <a:avLst/>
          </a:prstGeom>
          <a:ln w="28575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08257" y="764630"/>
            <a:ext cx="855353" cy="4320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Comparator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output</a:t>
            </a:r>
            <a:endParaRPr lang="en-US" sz="12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411700" y="841777"/>
            <a:ext cx="3839183" cy="1763949"/>
          </a:xfrm>
          <a:custGeom>
            <a:avLst/>
            <a:gdLst>
              <a:gd name="connsiteX0" fmla="*/ 0 w 3839183"/>
              <a:gd name="connsiteY0" fmla="*/ 1757464 h 1763949"/>
              <a:gd name="connsiteX1" fmla="*/ 1154349 w 3839183"/>
              <a:gd name="connsiteY1" fmla="*/ 0 h 1763949"/>
              <a:gd name="connsiteX2" fmla="*/ 3839183 w 3839183"/>
              <a:gd name="connsiteY2" fmla="*/ 1763949 h 176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9183" h="1763949">
                <a:moveTo>
                  <a:pt x="0" y="1757464"/>
                </a:moveTo>
                <a:cubicBezTo>
                  <a:pt x="257242" y="878191"/>
                  <a:pt x="514485" y="-1081"/>
                  <a:pt x="1154349" y="0"/>
                </a:cubicBezTo>
                <a:cubicBezTo>
                  <a:pt x="1794213" y="1081"/>
                  <a:pt x="3389549" y="1373762"/>
                  <a:pt x="3839183" y="1763949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55358" y="1911820"/>
            <a:ext cx="76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87530" y="135175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</a:t>
            </a:r>
            <a:endParaRPr lang="en-US" sz="1200" b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971500" y="1911819"/>
            <a:ext cx="7849090" cy="1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5270" y="1772770"/>
            <a:ext cx="694220" cy="2160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Threshold</a:t>
            </a:r>
            <a:endParaRPr lang="en-US" sz="1200" dirty="0">
              <a:solidFill>
                <a:schemeClr val="tx2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2051650" y="1911819"/>
            <a:ext cx="864000" cy="1484381"/>
            <a:chOff x="2051650" y="2664659"/>
            <a:chExt cx="864000" cy="1484381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2399130" y="3389730"/>
              <a:ext cx="0" cy="275511"/>
            </a:xfrm>
            <a:prstGeom prst="straightConnector1">
              <a:avLst/>
            </a:prstGeom>
            <a:ln w="19050"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2627730" y="2664659"/>
              <a:ext cx="0" cy="1000582"/>
            </a:xfrm>
            <a:prstGeom prst="straightConnector1">
              <a:avLst/>
            </a:prstGeom>
            <a:ln w="19050"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403994" y="3665241"/>
              <a:ext cx="216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051650" y="3717040"/>
              <a:ext cx="864000" cy="43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Time walk</a:t>
              </a:r>
            </a:p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≈ </a:t>
              </a:r>
              <a:r>
                <a:rPr lang="en-US" sz="1200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0.3 </a:t>
              </a:r>
              <a:r>
                <a:rPr lang="en-US" sz="1200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µs</a:t>
              </a:r>
              <a:endParaRPr lang="en-US" sz="1200" dirty="0">
                <a:solidFill>
                  <a:schemeClr val="tx2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34" name="Freeform 33"/>
          <p:cNvSpPr/>
          <p:nvPr/>
        </p:nvSpPr>
        <p:spPr>
          <a:xfrm>
            <a:off x="3851900" y="836640"/>
            <a:ext cx="3839183" cy="1763949"/>
          </a:xfrm>
          <a:custGeom>
            <a:avLst/>
            <a:gdLst>
              <a:gd name="connsiteX0" fmla="*/ 0 w 3839183"/>
              <a:gd name="connsiteY0" fmla="*/ 1757464 h 1763949"/>
              <a:gd name="connsiteX1" fmla="*/ 1154349 w 3839183"/>
              <a:gd name="connsiteY1" fmla="*/ 0 h 1763949"/>
              <a:gd name="connsiteX2" fmla="*/ 3839183 w 3839183"/>
              <a:gd name="connsiteY2" fmla="*/ 1763949 h 176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9183" h="1763949">
                <a:moveTo>
                  <a:pt x="0" y="1757464"/>
                </a:moveTo>
                <a:cubicBezTo>
                  <a:pt x="257242" y="878191"/>
                  <a:pt x="514485" y="-1081"/>
                  <a:pt x="1154349" y="0"/>
                </a:cubicBezTo>
                <a:cubicBezTo>
                  <a:pt x="1794213" y="1081"/>
                  <a:pt x="3389549" y="1373762"/>
                  <a:pt x="3839183" y="1763949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051023" y="548600"/>
            <a:ext cx="1008000" cy="2160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sz="1200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Evn</a:t>
            </a:r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. #0 pulse</a:t>
            </a:r>
            <a:endParaRPr lang="en-US" sz="12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87530" y="214386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</a:t>
            </a:r>
            <a:endParaRPr lang="en-US" sz="1200" b="1" dirty="0"/>
          </a:p>
        </p:txBody>
      </p:sp>
      <p:grpSp>
        <p:nvGrpSpPr>
          <p:cNvPr id="52" name="Group 51"/>
          <p:cNvGrpSpPr/>
          <p:nvPr/>
        </p:nvGrpSpPr>
        <p:grpSpPr>
          <a:xfrm>
            <a:off x="3563980" y="1911820"/>
            <a:ext cx="864000" cy="1484440"/>
            <a:chOff x="2051770" y="2664600"/>
            <a:chExt cx="864000" cy="1484440"/>
          </a:xfrm>
        </p:grpSpPr>
        <p:cxnSp>
          <p:nvCxnSpPr>
            <p:cNvPr id="53" name="Straight Arrow Connector 52"/>
            <p:cNvCxnSpPr/>
            <p:nvPr/>
          </p:nvCxnSpPr>
          <p:spPr>
            <a:xfrm flipV="1">
              <a:off x="2339690" y="3389730"/>
              <a:ext cx="0" cy="275511"/>
            </a:xfrm>
            <a:prstGeom prst="straightConnector1">
              <a:avLst/>
            </a:prstGeom>
            <a:ln w="19050"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2555720" y="2664600"/>
              <a:ext cx="0" cy="1000641"/>
            </a:xfrm>
            <a:prstGeom prst="straightConnector1">
              <a:avLst/>
            </a:prstGeom>
            <a:ln w="19050"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2344554" y="3665241"/>
              <a:ext cx="216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2051770" y="3717040"/>
              <a:ext cx="864000" cy="43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Time walk</a:t>
              </a:r>
            </a:p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≈ </a:t>
              </a:r>
              <a:r>
                <a:rPr lang="en-US" sz="1200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0.3 µs</a:t>
              </a:r>
            </a:p>
          </p:txBody>
        </p:sp>
      </p:grpSp>
      <p:cxnSp>
        <p:nvCxnSpPr>
          <p:cNvPr id="118" name="Straight Connector 117"/>
          <p:cNvCxnSpPr/>
          <p:nvPr/>
        </p:nvCxnSpPr>
        <p:spPr>
          <a:xfrm flipH="1">
            <a:off x="3491698" y="3429000"/>
            <a:ext cx="152" cy="864090"/>
          </a:xfrm>
          <a:prstGeom prst="line">
            <a:avLst/>
          </a:prstGeom>
          <a:ln w="38100">
            <a:solidFill>
              <a:srgbClr val="FF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411699" y="4077090"/>
            <a:ext cx="1080001" cy="432000"/>
            <a:chOff x="2411699" y="4149100"/>
            <a:chExt cx="1080001" cy="432000"/>
          </a:xfrm>
        </p:grpSpPr>
        <p:cxnSp>
          <p:nvCxnSpPr>
            <p:cNvPr id="119" name="Straight Arrow Connector 118"/>
            <p:cNvCxnSpPr/>
            <p:nvPr/>
          </p:nvCxnSpPr>
          <p:spPr>
            <a:xfrm>
              <a:off x="2411700" y="4149100"/>
              <a:ext cx="108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2411699" y="4149100"/>
              <a:ext cx="1080000" cy="43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Trigger latency (1.2 µs)</a:t>
              </a:r>
              <a:endParaRPr lang="en-US" sz="1200" dirty="0">
                <a:solidFill>
                  <a:schemeClr val="tx2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123" name="TextBox 122"/>
          <p:cNvSpPr txBox="1"/>
          <p:nvPr/>
        </p:nvSpPr>
        <p:spPr>
          <a:xfrm rot="16200000">
            <a:off x="4500069" y="3572981"/>
            <a:ext cx="575962" cy="288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200" b="1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Trg</a:t>
            </a:r>
            <a:r>
              <a:rPr lang="en-US" sz="12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. #1</a:t>
            </a:r>
          </a:p>
        </p:txBody>
      </p:sp>
      <p:cxnSp>
        <p:nvCxnSpPr>
          <p:cNvPr id="124" name="Straight Connector 123"/>
          <p:cNvCxnSpPr/>
          <p:nvPr/>
        </p:nvCxnSpPr>
        <p:spPr>
          <a:xfrm flipH="1">
            <a:off x="4932049" y="3429000"/>
            <a:ext cx="1" cy="864090"/>
          </a:xfrm>
          <a:prstGeom prst="line">
            <a:avLst/>
          </a:prstGeom>
          <a:ln w="38100">
            <a:solidFill>
              <a:srgbClr val="FF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4500130" y="548600"/>
            <a:ext cx="1008000" cy="2160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sz="1200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Evn</a:t>
            </a:r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. #1 pulse</a:t>
            </a:r>
            <a:endParaRPr lang="en-US" sz="12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07380" y="5216771"/>
            <a:ext cx="8928100" cy="1308490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 anchor="t" anchorCtr="0">
            <a:noAutofit/>
          </a:bodyPr>
          <a:lstStyle/>
          <a:p>
            <a:pPr marL="177800" indent="-177800" defTabSz="51911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Drawings are (reasonably) to scale. Timing figures are approximated, not precise!</a:t>
            </a:r>
          </a:p>
          <a:p>
            <a:pPr marL="177800" indent="-177800" defTabSz="5191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Strobe signal is driven by trigger.</a:t>
            </a:r>
          </a:p>
          <a:p>
            <a:pPr marL="177800" indent="-177800" defTabSz="51911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In this example, </a:t>
            </a:r>
            <a:r>
              <a:rPr lang="en-US" sz="20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the second trigger (</a:t>
            </a:r>
            <a:r>
              <a:rPr lang="en-US" sz="2000" dirty="0" err="1" smtClean="0">
                <a:solidFill>
                  <a:srgbClr val="C00000"/>
                </a:solidFill>
                <a:latin typeface="Calibri Light" panose="020F0302020204030204" pitchFamily="34" charset="0"/>
              </a:rPr>
              <a:t>Trg</a:t>
            </a:r>
            <a:r>
              <a:rPr lang="en-US" sz="20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. #1) actually stores </a:t>
            </a:r>
            <a:r>
              <a:rPr lang="en-US" sz="2000" dirty="0" err="1" smtClean="0">
                <a:solidFill>
                  <a:srgbClr val="C00000"/>
                </a:solidFill>
                <a:latin typeface="Calibri Light" panose="020F0302020204030204" pitchFamily="34" charset="0"/>
              </a:rPr>
              <a:t>Evn</a:t>
            </a:r>
            <a:r>
              <a:rPr lang="en-US" sz="20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. #1 and </a:t>
            </a:r>
            <a:r>
              <a:rPr lang="en-US" sz="2000" dirty="0" err="1" smtClean="0">
                <a:solidFill>
                  <a:srgbClr val="C00000"/>
                </a:solidFill>
                <a:latin typeface="Calibri Light" panose="020F0302020204030204" pitchFamily="34" charset="0"/>
              </a:rPr>
              <a:t>Evn</a:t>
            </a:r>
            <a:r>
              <a:rPr lang="en-US" sz="20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. #0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.</a:t>
            </a:r>
          </a:p>
          <a:p>
            <a:pPr marL="177800" indent="-177800" defTabSz="51911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For simplicity, strobe delay and width are not illustrated here.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852049" y="4077090"/>
            <a:ext cx="1080001" cy="432000"/>
            <a:chOff x="3852049" y="4149100"/>
            <a:chExt cx="1080001" cy="432000"/>
          </a:xfrm>
        </p:grpSpPr>
        <p:cxnSp>
          <p:nvCxnSpPr>
            <p:cNvPr id="131" name="Straight Arrow Connector 130"/>
            <p:cNvCxnSpPr/>
            <p:nvPr/>
          </p:nvCxnSpPr>
          <p:spPr>
            <a:xfrm>
              <a:off x="3852050" y="4149100"/>
              <a:ext cx="108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3852049" y="4149100"/>
              <a:ext cx="1080000" cy="43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Trigger latency (1.2 µs)</a:t>
              </a:r>
              <a:endParaRPr lang="en-US" sz="1200" dirty="0">
                <a:solidFill>
                  <a:schemeClr val="tx2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411700" y="4581160"/>
            <a:ext cx="1440350" cy="432060"/>
            <a:chOff x="2411700" y="4653170"/>
            <a:chExt cx="1440350" cy="432060"/>
          </a:xfrm>
        </p:grpSpPr>
        <p:sp>
          <p:nvSpPr>
            <p:cNvPr id="170" name="TextBox 169"/>
            <p:cNvSpPr txBox="1"/>
            <p:nvPr/>
          </p:nvSpPr>
          <p:spPr>
            <a:xfrm>
              <a:off x="2411700" y="4653230"/>
              <a:ext cx="1440000" cy="43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Events separation (2µs in this example)</a:t>
              </a:r>
              <a:endParaRPr lang="en-US" sz="1200" dirty="0">
                <a:solidFill>
                  <a:schemeClr val="tx2"/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168" name="Straight Arrow Connector 167"/>
            <p:cNvCxnSpPr/>
            <p:nvPr/>
          </p:nvCxnSpPr>
          <p:spPr>
            <a:xfrm>
              <a:off x="2411700" y="4653170"/>
              <a:ext cx="14403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3491850" y="1772770"/>
            <a:ext cx="108000" cy="1623430"/>
            <a:chOff x="3131800" y="836640"/>
            <a:chExt cx="576200" cy="5082042"/>
          </a:xfrm>
        </p:grpSpPr>
        <p:cxnSp>
          <p:nvCxnSpPr>
            <p:cNvPr id="99" name="Straight Connector 98"/>
            <p:cNvCxnSpPr/>
            <p:nvPr/>
          </p:nvCxnSpPr>
          <p:spPr>
            <a:xfrm flipH="1">
              <a:off x="3707880" y="1052640"/>
              <a:ext cx="120" cy="2376000"/>
            </a:xfrm>
            <a:prstGeom prst="line">
              <a:avLst/>
            </a:prstGeom>
            <a:ln w="19050">
              <a:solidFill>
                <a:srgbClr val="FF00F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3132440" y="1052640"/>
              <a:ext cx="0" cy="4866042"/>
            </a:xfrm>
            <a:prstGeom prst="line">
              <a:avLst/>
            </a:prstGeom>
            <a:ln w="19050">
              <a:solidFill>
                <a:srgbClr val="FF00F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Left Brace 100"/>
            <p:cNvSpPr/>
            <p:nvPr/>
          </p:nvSpPr>
          <p:spPr>
            <a:xfrm rot="5400000">
              <a:off x="3311780" y="656660"/>
              <a:ext cx="216000" cy="575960"/>
            </a:xfrm>
            <a:prstGeom prst="leftBrace">
              <a:avLst>
                <a:gd name="adj1" fmla="val 36996"/>
                <a:gd name="adj2" fmla="val 50000"/>
              </a:avLst>
            </a:prstGeom>
            <a:ln w="19050">
              <a:solidFill>
                <a:srgbClr val="FF00F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4932050" y="1772770"/>
            <a:ext cx="108000" cy="1623430"/>
            <a:chOff x="3131800" y="836640"/>
            <a:chExt cx="576200" cy="5082042"/>
          </a:xfrm>
        </p:grpSpPr>
        <p:cxnSp>
          <p:nvCxnSpPr>
            <p:cNvPr id="104" name="Straight Connector 103"/>
            <p:cNvCxnSpPr/>
            <p:nvPr/>
          </p:nvCxnSpPr>
          <p:spPr>
            <a:xfrm flipH="1">
              <a:off x="3707880" y="1052640"/>
              <a:ext cx="120" cy="2376000"/>
            </a:xfrm>
            <a:prstGeom prst="line">
              <a:avLst/>
            </a:prstGeom>
            <a:ln w="19050">
              <a:solidFill>
                <a:srgbClr val="FF00F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3132440" y="1052640"/>
              <a:ext cx="0" cy="4866042"/>
            </a:xfrm>
            <a:prstGeom prst="line">
              <a:avLst/>
            </a:prstGeom>
            <a:ln w="19050">
              <a:solidFill>
                <a:srgbClr val="FF00F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Left Brace 105"/>
            <p:cNvSpPr/>
            <p:nvPr/>
          </p:nvSpPr>
          <p:spPr>
            <a:xfrm rot="5400000">
              <a:off x="3311780" y="656660"/>
              <a:ext cx="216000" cy="575960"/>
            </a:xfrm>
            <a:prstGeom prst="leftBrace">
              <a:avLst>
                <a:gd name="adj1" fmla="val 36996"/>
                <a:gd name="adj2" fmla="val 50000"/>
              </a:avLst>
            </a:prstGeom>
            <a:ln w="19050">
              <a:solidFill>
                <a:srgbClr val="FF00F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3131800" y="1340770"/>
            <a:ext cx="792000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rgbClr val="FF00FF"/>
                </a:solidFill>
                <a:latin typeface="Calibri Light" panose="020F0302020204030204" pitchFamily="34" charset="0"/>
              </a:rPr>
              <a:t>Strobe window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572000" y="1340710"/>
            <a:ext cx="792000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rgbClr val="FF00FF"/>
                </a:solidFill>
                <a:latin typeface="Calibri Light" panose="020F0302020204030204" pitchFamily="34" charset="0"/>
              </a:rPr>
              <a:t>Strobe window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5364110" y="3717080"/>
            <a:ext cx="1872000" cy="288000"/>
          </a:xfrm>
          <a:prstGeom prst="rect">
            <a:avLst/>
          </a:prstGeom>
          <a:pattFill prst="wdUpDiag">
            <a:fgClr>
              <a:srgbClr val="FF99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Readout…</a:t>
            </a:r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134" name="Group 133"/>
          <p:cNvGrpSpPr/>
          <p:nvPr/>
        </p:nvGrpSpPr>
        <p:grpSpPr>
          <a:xfrm>
            <a:off x="5146907" y="4005040"/>
            <a:ext cx="2809563" cy="972190"/>
            <a:chOff x="3184536" y="2472713"/>
            <a:chExt cx="2809563" cy="972190"/>
          </a:xfrm>
        </p:grpSpPr>
        <p:cxnSp>
          <p:nvCxnSpPr>
            <p:cNvPr id="135" name="Straight Arrow Connector 134"/>
            <p:cNvCxnSpPr>
              <a:stCxn id="136" idx="1"/>
              <a:endCxn id="198" idx="2"/>
            </p:cNvCxnSpPr>
            <p:nvPr/>
          </p:nvCxnSpPr>
          <p:spPr>
            <a:xfrm flipH="1" flipV="1">
              <a:off x="3184536" y="2472713"/>
              <a:ext cx="433553" cy="648190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/>
            <p:cNvSpPr txBox="1"/>
            <p:nvPr/>
          </p:nvSpPr>
          <p:spPr>
            <a:xfrm>
              <a:off x="3618089" y="2796903"/>
              <a:ext cx="2376010" cy="648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In </a:t>
              </a:r>
              <a:r>
                <a:rPr lang="en-US" sz="1200" b="1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buffer #2</a:t>
              </a:r>
              <a:r>
                <a:rPr lang="en-US" sz="1200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 are stored both </a:t>
              </a:r>
              <a:r>
                <a:rPr lang="en-US" sz="1200" b="1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Event #0</a:t>
              </a:r>
              <a:r>
                <a:rPr lang="en-US" sz="1200" b="1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 </a:t>
              </a:r>
              <a:r>
                <a:rPr lang="en-US" sz="1200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and </a:t>
              </a:r>
              <a:r>
                <a:rPr lang="en-US" sz="1200" b="1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Event #1</a:t>
              </a:r>
              <a:r>
                <a:rPr lang="en-US" sz="1200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, even if event #0 has been already stored in buffer #1</a:t>
              </a:r>
              <a:endParaRPr lang="en-US" sz="1200" dirty="0">
                <a:solidFill>
                  <a:schemeClr val="tx2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198" name="Rectangle 197"/>
          <p:cNvSpPr/>
          <p:nvPr/>
        </p:nvSpPr>
        <p:spPr>
          <a:xfrm>
            <a:off x="4930907" y="3717040"/>
            <a:ext cx="432000" cy="288000"/>
          </a:xfrm>
          <a:prstGeom prst="rect">
            <a:avLst/>
          </a:prstGeom>
          <a:pattFill prst="lgCheck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07380" y="3429000"/>
            <a:ext cx="8928730" cy="869050"/>
            <a:chOff x="107380" y="3429000"/>
            <a:chExt cx="8928730" cy="869050"/>
          </a:xfrm>
        </p:grpSpPr>
        <p:grpSp>
          <p:nvGrpSpPr>
            <p:cNvPr id="5" name="Group 4"/>
            <p:cNvGrpSpPr/>
            <p:nvPr/>
          </p:nvGrpSpPr>
          <p:grpSpPr>
            <a:xfrm>
              <a:off x="107380" y="3429000"/>
              <a:ext cx="8928100" cy="869050"/>
              <a:chOff x="107380" y="3429000"/>
              <a:chExt cx="8928100" cy="869050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108520" y="3434050"/>
                <a:ext cx="8926960" cy="864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 rot="16200000">
                <a:off x="-108620" y="3645000"/>
                <a:ext cx="864000" cy="43200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2"/>
                    </a:solidFill>
                    <a:latin typeface="Calibri Light" panose="020F0302020204030204" pitchFamily="34" charset="0"/>
                  </a:rPr>
                  <a:t>pixel buffer input</a:t>
                </a:r>
                <a:endParaRPr lang="en-US" sz="1200" dirty="0">
                  <a:solidFill>
                    <a:schemeClr val="tx2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539380" y="3434020"/>
                <a:ext cx="432120" cy="282989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>
                <a:no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2"/>
                    </a:solidFill>
                    <a:latin typeface="Calibri Light" panose="020F0302020204030204" pitchFamily="34" charset="0"/>
                  </a:rPr>
                  <a:t>#1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539440" y="3722091"/>
                <a:ext cx="432120" cy="282989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>
                <a:no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2"/>
                    </a:solidFill>
                    <a:latin typeface="Calibri Light" panose="020F0302020204030204" pitchFamily="34" charset="0"/>
                  </a:rPr>
                  <a:t>#2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539440" y="4010131"/>
                <a:ext cx="432120" cy="282989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>
                <a:no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2"/>
                    </a:solidFill>
                    <a:latin typeface="Calibri Light" panose="020F0302020204030204" pitchFamily="34" charset="0"/>
                  </a:rPr>
                  <a:t>#3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539380" y="3717040"/>
              <a:ext cx="849667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539440" y="4005080"/>
              <a:ext cx="849667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ectangle 124"/>
          <p:cNvSpPr/>
          <p:nvPr/>
        </p:nvSpPr>
        <p:spPr>
          <a:xfrm>
            <a:off x="3923910" y="3426040"/>
            <a:ext cx="2016000" cy="288000"/>
          </a:xfrm>
          <a:prstGeom prst="rect">
            <a:avLst/>
          </a:prstGeom>
          <a:pattFill prst="wdUpDiag">
            <a:fgClr>
              <a:srgbClr val="FF99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3491850" y="3429050"/>
            <a:ext cx="432000" cy="288000"/>
          </a:xfrm>
          <a:prstGeom prst="rect">
            <a:avLst/>
          </a:prstGeom>
          <a:pattFill prst="lgCheck">
            <a:fgClr>
              <a:schemeClr val="accent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 flipH="1">
            <a:off x="2411660" y="3429208"/>
            <a:ext cx="40" cy="86400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202670" y="3429208"/>
            <a:ext cx="0" cy="86400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 rot="16200000">
            <a:off x="1835719" y="3717059"/>
            <a:ext cx="863882" cy="288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E0</a:t>
            </a:r>
          </a:p>
        </p:txBody>
      </p:sp>
      <p:sp>
        <p:nvSpPr>
          <p:cNvPr id="75" name="TextBox 74"/>
          <p:cNvSpPr txBox="1"/>
          <p:nvPr/>
        </p:nvSpPr>
        <p:spPr>
          <a:xfrm rot="16200000">
            <a:off x="2627869" y="3717059"/>
            <a:ext cx="863882" cy="288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E1</a:t>
            </a:r>
          </a:p>
        </p:txBody>
      </p:sp>
      <p:grpSp>
        <p:nvGrpSpPr>
          <p:cNvPr id="172" name="Group 171"/>
          <p:cNvGrpSpPr/>
          <p:nvPr/>
        </p:nvGrpSpPr>
        <p:grpSpPr>
          <a:xfrm>
            <a:off x="35370" y="2636890"/>
            <a:ext cx="9001250" cy="360010"/>
            <a:chOff x="35370" y="5733360"/>
            <a:chExt cx="9001250" cy="360010"/>
          </a:xfrm>
        </p:grpSpPr>
        <p:cxnSp>
          <p:nvCxnSpPr>
            <p:cNvPr id="173" name="Straight Arrow Connector 172"/>
            <p:cNvCxnSpPr/>
            <p:nvPr/>
          </p:nvCxnSpPr>
          <p:spPr>
            <a:xfrm>
              <a:off x="108520" y="5733390"/>
              <a:ext cx="89281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extBox 173"/>
            <p:cNvSpPr txBox="1"/>
            <p:nvPr/>
          </p:nvSpPr>
          <p:spPr>
            <a:xfrm>
              <a:off x="35370" y="5877370"/>
              <a:ext cx="792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Time [µs]</a:t>
              </a:r>
            </a:p>
          </p:txBody>
        </p:sp>
        <p:cxnSp>
          <p:nvCxnSpPr>
            <p:cNvPr id="175" name="Straight Arrow Connector 174"/>
            <p:cNvCxnSpPr/>
            <p:nvPr/>
          </p:nvCxnSpPr>
          <p:spPr>
            <a:xfrm flipV="1">
              <a:off x="9715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/>
            <p:nvPr/>
          </p:nvCxnSpPr>
          <p:spPr>
            <a:xfrm flipV="1">
              <a:off x="31318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/>
            <p:nvPr/>
          </p:nvCxnSpPr>
          <p:spPr>
            <a:xfrm flipV="1">
              <a:off x="45720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 flipV="1">
              <a:off x="52921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/>
            <p:nvPr/>
          </p:nvCxnSpPr>
          <p:spPr>
            <a:xfrm flipV="1">
              <a:off x="60122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/>
            <p:nvPr/>
          </p:nvCxnSpPr>
          <p:spPr>
            <a:xfrm flipV="1">
              <a:off x="67323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 flipV="1">
              <a:off x="74524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Straight Arrow Connector 181"/>
            <p:cNvCxnSpPr/>
            <p:nvPr/>
          </p:nvCxnSpPr>
          <p:spPr>
            <a:xfrm flipV="1">
              <a:off x="81725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/>
            <p:nvPr/>
          </p:nvCxnSpPr>
          <p:spPr>
            <a:xfrm flipV="1">
              <a:off x="38519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/>
            <p:nvPr/>
          </p:nvCxnSpPr>
          <p:spPr>
            <a:xfrm flipV="1">
              <a:off x="24117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 flipV="1">
              <a:off x="16916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6" name="TextBox 185"/>
            <p:cNvSpPr txBox="1"/>
            <p:nvPr/>
          </p:nvSpPr>
          <p:spPr>
            <a:xfrm>
              <a:off x="15475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8275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-1</a:t>
              </a: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22677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29877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37079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4280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51480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58682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65882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7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73084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8</a:t>
              </a: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80285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9</a:t>
              </a:r>
            </a:p>
          </p:txBody>
        </p:sp>
      </p:grpSp>
      <p:sp>
        <p:nvSpPr>
          <p:cNvPr id="171" name="Rectangle 170"/>
          <p:cNvSpPr/>
          <p:nvPr/>
        </p:nvSpPr>
        <p:spPr>
          <a:xfrm>
            <a:off x="3397187" y="2276840"/>
            <a:ext cx="2808389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2"/>
                </a:solidFill>
                <a:latin typeface="Calibri Light" panose="020F0302020204030204" pitchFamily="34" charset="0"/>
              </a:rPr>
              <a:t>Evn</a:t>
            </a:r>
            <a:r>
              <a:rPr lang="en-US" sz="1200" dirty="0">
                <a:solidFill>
                  <a:schemeClr val="tx2"/>
                </a:solidFill>
                <a:latin typeface="Calibri Light" panose="020F0302020204030204" pitchFamily="34" charset="0"/>
              </a:rPr>
              <a:t>. </a:t>
            </a:r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#1 </a:t>
            </a:r>
            <a:r>
              <a:rPr lang="en-US" sz="1200" dirty="0">
                <a:solidFill>
                  <a:schemeClr val="tx2"/>
                </a:solidFill>
                <a:latin typeface="Calibri Light" panose="020F0302020204030204" pitchFamily="34" charset="0"/>
              </a:rPr>
              <a:t>active time (pulse length</a:t>
            </a:r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)</a:t>
            </a:r>
            <a:endParaRPr lang="en-US" sz="12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2627731" y="1916790"/>
            <a:ext cx="2808389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Evn</a:t>
            </a:r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. #0 active time (pulse length)</a:t>
            </a:r>
            <a:endParaRPr lang="en-US" sz="12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380" y="44530"/>
            <a:ext cx="8928100" cy="43200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Timing </a:t>
            </a:r>
            <a:r>
              <a:rPr lang="en-US" sz="24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– trigger overlapping and storing two times the data</a:t>
            </a:r>
            <a:endParaRPr lang="en-US" sz="24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691600" y="1196890"/>
            <a:ext cx="0" cy="1584000"/>
          </a:xfrm>
          <a:prstGeom prst="straightConnector1">
            <a:avLst/>
          </a:prstGeom>
          <a:ln w="28575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08257" y="764630"/>
            <a:ext cx="855353" cy="4320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Comparator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output</a:t>
            </a:r>
            <a:endParaRPr lang="en-US" sz="12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411700" y="841777"/>
            <a:ext cx="3839183" cy="1763949"/>
          </a:xfrm>
          <a:custGeom>
            <a:avLst/>
            <a:gdLst>
              <a:gd name="connsiteX0" fmla="*/ 0 w 3839183"/>
              <a:gd name="connsiteY0" fmla="*/ 1757464 h 1763949"/>
              <a:gd name="connsiteX1" fmla="*/ 1154349 w 3839183"/>
              <a:gd name="connsiteY1" fmla="*/ 0 h 1763949"/>
              <a:gd name="connsiteX2" fmla="*/ 3839183 w 3839183"/>
              <a:gd name="connsiteY2" fmla="*/ 1763949 h 176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9183" h="1763949">
                <a:moveTo>
                  <a:pt x="0" y="1757464"/>
                </a:moveTo>
                <a:cubicBezTo>
                  <a:pt x="257242" y="878191"/>
                  <a:pt x="514485" y="-1081"/>
                  <a:pt x="1154349" y="0"/>
                </a:cubicBezTo>
                <a:cubicBezTo>
                  <a:pt x="1794213" y="1081"/>
                  <a:pt x="3389549" y="1373762"/>
                  <a:pt x="3839183" y="1763949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55358" y="1911820"/>
            <a:ext cx="76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87530" y="135175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</a:t>
            </a:r>
            <a:endParaRPr lang="en-US" sz="1200" b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971500" y="1911819"/>
            <a:ext cx="7849090" cy="1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5270" y="1772770"/>
            <a:ext cx="694220" cy="2160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Threshold</a:t>
            </a:r>
            <a:endParaRPr lang="en-US" sz="1200" dirty="0">
              <a:solidFill>
                <a:schemeClr val="tx2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2051650" y="1911819"/>
            <a:ext cx="864000" cy="1484381"/>
            <a:chOff x="2051650" y="2664659"/>
            <a:chExt cx="864000" cy="1484381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2399130" y="3389730"/>
              <a:ext cx="0" cy="275511"/>
            </a:xfrm>
            <a:prstGeom prst="straightConnector1">
              <a:avLst/>
            </a:prstGeom>
            <a:ln w="19050"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2627730" y="2664659"/>
              <a:ext cx="0" cy="1000582"/>
            </a:xfrm>
            <a:prstGeom prst="straightConnector1">
              <a:avLst/>
            </a:prstGeom>
            <a:ln w="19050"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403994" y="3665241"/>
              <a:ext cx="216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051650" y="3717040"/>
              <a:ext cx="864000" cy="43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Time walk</a:t>
              </a:r>
            </a:p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≈ 0.3 µs</a:t>
              </a:r>
              <a:endParaRPr lang="en-US" sz="1200" dirty="0">
                <a:solidFill>
                  <a:schemeClr val="tx2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34" name="Freeform 33"/>
          <p:cNvSpPr/>
          <p:nvPr/>
        </p:nvSpPr>
        <p:spPr>
          <a:xfrm>
            <a:off x="3181157" y="836640"/>
            <a:ext cx="3839183" cy="1763949"/>
          </a:xfrm>
          <a:custGeom>
            <a:avLst/>
            <a:gdLst>
              <a:gd name="connsiteX0" fmla="*/ 0 w 3839183"/>
              <a:gd name="connsiteY0" fmla="*/ 1757464 h 1763949"/>
              <a:gd name="connsiteX1" fmla="*/ 1154349 w 3839183"/>
              <a:gd name="connsiteY1" fmla="*/ 0 h 1763949"/>
              <a:gd name="connsiteX2" fmla="*/ 3839183 w 3839183"/>
              <a:gd name="connsiteY2" fmla="*/ 1763949 h 176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9183" h="1763949">
                <a:moveTo>
                  <a:pt x="0" y="1757464"/>
                </a:moveTo>
                <a:cubicBezTo>
                  <a:pt x="257242" y="878191"/>
                  <a:pt x="514485" y="-1081"/>
                  <a:pt x="1154349" y="0"/>
                </a:cubicBezTo>
                <a:cubicBezTo>
                  <a:pt x="1794213" y="1081"/>
                  <a:pt x="3389549" y="1373762"/>
                  <a:pt x="3839183" y="1763949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843760" y="548600"/>
            <a:ext cx="1008000" cy="2160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sz="1200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Evn</a:t>
            </a:r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. #0 pulse</a:t>
            </a:r>
            <a:endParaRPr lang="en-US" sz="12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87530" y="214386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</a:t>
            </a:r>
            <a:endParaRPr lang="en-US" sz="1200" b="1" dirty="0"/>
          </a:p>
        </p:txBody>
      </p:sp>
      <p:grpSp>
        <p:nvGrpSpPr>
          <p:cNvPr id="52" name="Group 51"/>
          <p:cNvGrpSpPr/>
          <p:nvPr/>
        </p:nvGrpSpPr>
        <p:grpSpPr>
          <a:xfrm>
            <a:off x="2893237" y="1911820"/>
            <a:ext cx="864000" cy="1484440"/>
            <a:chOff x="2051770" y="2664600"/>
            <a:chExt cx="864000" cy="1484440"/>
          </a:xfrm>
        </p:grpSpPr>
        <p:cxnSp>
          <p:nvCxnSpPr>
            <p:cNvPr id="53" name="Straight Arrow Connector 52"/>
            <p:cNvCxnSpPr/>
            <p:nvPr/>
          </p:nvCxnSpPr>
          <p:spPr>
            <a:xfrm flipV="1">
              <a:off x="2339690" y="3389730"/>
              <a:ext cx="0" cy="275511"/>
            </a:xfrm>
            <a:prstGeom prst="straightConnector1">
              <a:avLst/>
            </a:prstGeom>
            <a:ln w="19050"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2555720" y="2664600"/>
              <a:ext cx="0" cy="1000641"/>
            </a:xfrm>
            <a:prstGeom prst="straightConnector1">
              <a:avLst/>
            </a:prstGeom>
            <a:ln w="19050"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2344554" y="3665241"/>
              <a:ext cx="216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2051770" y="3717040"/>
              <a:ext cx="864000" cy="43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Time walk</a:t>
              </a:r>
            </a:p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≈ 0.3 </a:t>
              </a:r>
              <a:r>
                <a:rPr lang="en-US" sz="1200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µs</a:t>
              </a:r>
            </a:p>
          </p:txBody>
        </p:sp>
      </p:grpSp>
      <p:cxnSp>
        <p:nvCxnSpPr>
          <p:cNvPr id="118" name="Straight Connector 117"/>
          <p:cNvCxnSpPr/>
          <p:nvPr/>
        </p:nvCxnSpPr>
        <p:spPr>
          <a:xfrm flipH="1">
            <a:off x="3491699" y="3429000"/>
            <a:ext cx="151" cy="864000"/>
          </a:xfrm>
          <a:prstGeom prst="line">
            <a:avLst/>
          </a:prstGeom>
          <a:ln w="38100">
            <a:solidFill>
              <a:srgbClr val="FF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2411699" y="4437140"/>
            <a:ext cx="1080001" cy="432060"/>
            <a:chOff x="2411699" y="4149100"/>
            <a:chExt cx="1080001" cy="432060"/>
          </a:xfrm>
        </p:grpSpPr>
        <p:cxnSp>
          <p:nvCxnSpPr>
            <p:cNvPr id="119" name="Straight Arrow Connector 118"/>
            <p:cNvCxnSpPr/>
            <p:nvPr/>
          </p:nvCxnSpPr>
          <p:spPr>
            <a:xfrm>
              <a:off x="2411700" y="4149100"/>
              <a:ext cx="108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2411699" y="4149160"/>
              <a:ext cx="1080000" cy="43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Trigger latency (1.2 µs)</a:t>
              </a:r>
              <a:endParaRPr lang="en-US" sz="1200" dirty="0">
                <a:solidFill>
                  <a:schemeClr val="tx2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122" name="TextBox 121"/>
          <p:cNvSpPr txBox="1"/>
          <p:nvPr/>
        </p:nvSpPr>
        <p:spPr>
          <a:xfrm rot="16200000">
            <a:off x="2915811" y="3717000"/>
            <a:ext cx="864000" cy="288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200" b="1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Trg</a:t>
            </a:r>
            <a:r>
              <a:rPr lang="en-US" sz="12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. #0</a:t>
            </a:r>
          </a:p>
        </p:txBody>
      </p:sp>
      <p:sp>
        <p:nvSpPr>
          <p:cNvPr id="123" name="TextBox 122"/>
          <p:cNvSpPr txBox="1"/>
          <p:nvPr/>
        </p:nvSpPr>
        <p:spPr>
          <a:xfrm rot="16200000">
            <a:off x="3707960" y="3717000"/>
            <a:ext cx="864000" cy="288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200" b="1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Trg</a:t>
            </a:r>
            <a:r>
              <a:rPr lang="en-US" sz="12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. #1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924050" y="548600"/>
            <a:ext cx="1008000" cy="2160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sz="1200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Evn</a:t>
            </a:r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. #1 pulse</a:t>
            </a:r>
            <a:endParaRPr lang="en-US" sz="12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051870" y="4941210"/>
            <a:ext cx="1584000" cy="432060"/>
            <a:chOff x="2051870" y="4653170"/>
            <a:chExt cx="1584000" cy="432060"/>
          </a:xfrm>
        </p:grpSpPr>
        <p:cxnSp>
          <p:nvCxnSpPr>
            <p:cNvPr id="168" name="Straight Arrow Connector 167"/>
            <p:cNvCxnSpPr/>
            <p:nvPr/>
          </p:nvCxnSpPr>
          <p:spPr>
            <a:xfrm>
              <a:off x="2411700" y="4653170"/>
              <a:ext cx="79097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69"/>
            <p:cNvSpPr txBox="1"/>
            <p:nvPr/>
          </p:nvSpPr>
          <p:spPr>
            <a:xfrm>
              <a:off x="2051870" y="4653230"/>
              <a:ext cx="1584000" cy="43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Events separation (1.1µs in this example)</a:t>
              </a:r>
              <a:endParaRPr lang="en-US" sz="1200" dirty="0">
                <a:solidFill>
                  <a:schemeClr val="tx2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107380" y="5517290"/>
            <a:ext cx="8928100" cy="1007972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 anchor="t" anchorCtr="0">
            <a:noAutofit/>
          </a:bodyPr>
          <a:lstStyle/>
          <a:p>
            <a:pPr defTabSz="519113"/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In this example, </a:t>
            </a:r>
            <a:r>
              <a:rPr lang="en-US" sz="20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the second trigger (</a:t>
            </a:r>
            <a:r>
              <a:rPr lang="en-US" sz="2000" dirty="0" err="1" smtClean="0">
                <a:solidFill>
                  <a:srgbClr val="C00000"/>
                </a:solidFill>
                <a:latin typeface="Calibri Light" panose="020F0302020204030204" pitchFamily="34" charset="0"/>
              </a:rPr>
              <a:t>Trg</a:t>
            </a:r>
            <a:r>
              <a:rPr lang="en-US" sz="20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. #1) is useless, as both </a:t>
            </a:r>
            <a:r>
              <a:rPr lang="en-US" sz="2000" dirty="0" err="1" smtClean="0">
                <a:solidFill>
                  <a:srgbClr val="C00000"/>
                </a:solidFill>
                <a:latin typeface="Calibri Light" panose="020F0302020204030204" pitchFamily="34" charset="0"/>
              </a:rPr>
              <a:t>Evn</a:t>
            </a:r>
            <a:r>
              <a:rPr lang="en-US" sz="20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. #0 and </a:t>
            </a:r>
            <a:r>
              <a:rPr lang="en-US" sz="2000" dirty="0" err="1" smtClean="0">
                <a:solidFill>
                  <a:srgbClr val="C00000"/>
                </a:solidFill>
                <a:latin typeface="Calibri Light" panose="020F0302020204030204" pitchFamily="34" charset="0"/>
              </a:rPr>
              <a:t>Evn</a:t>
            </a:r>
            <a:r>
              <a:rPr lang="en-US" sz="20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. #1 are stored at the occurrence of </a:t>
            </a:r>
            <a:r>
              <a:rPr lang="en-US" sz="2000" dirty="0" err="1" smtClean="0">
                <a:solidFill>
                  <a:srgbClr val="C00000"/>
                </a:solidFill>
                <a:latin typeface="Calibri Light" panose="020F0302020204030204" pitchFamily="34" charset="0"/>
              </a:rPr>
              <a:t>Trg</a:t>
            </a:r>
            <a:r>
              <a:rPr lang="en-US" sz="20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. #0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(look at the strobe window). </a:t>
            </a:r>
            <a:r>
              <a:rPr lang="en-US" sz="2000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Trg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. #1 will store again both events in a new buffer. Therefore we can “</a:t>
            </a:r>
            <a:r>
              <a:rPr lang="en-US" sz="2000" u="sng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filter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” such trigger (see next slide).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3491850" y="1772770"/>
            <a:ext cx="108000" cy="1623430"/>
            <a:chOff x="3131800" y="836640"/>
            <a:chExt cx="576200" cy="5082042"/>
          </a:xfrm>
        </p:grpSpPr>
        <p:cxnSp>
          <p:nvCxnSpPr>
            <p:cNvPr id="94" name="Straight Connector 93"/>
            <p:cNvCxnSpPr/>
            <p:nvPr/>
          </p:nvCxnSpPr>
          <p:spPr>
            <a:xfrm flipH="1">
              <a:off x="3707880" y="1052640"/>
              <a:ext cx="120" cy="2376000"/>
            </a:xfrm>
            <a:prstGeom prst="line">
              <a:avLst/>
            </a:prstGeom>
            <a:ln w="19050">
              <a:solidFill>
                <a:srgbClr val="FF00F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132440" y="1052640"/>
              <a:ext cx="0" cy="4866042"/>
            </a:xfrm>
            <a:prstGeom prst="line">
              <a:avLst/>
            </a:prstGeom>
            <a:ln w="19050">
              <a:solidFill>
                <a:srgbClr val="FF00F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Left Brace 96"/>
            <p:cNvSpPr/>
            <p:nvPr/>
          </p:nvSpPr>
          <p:spPr>
            <a:xfrm rot="5400000">
              <a:off x="3311780" y="656660"/>
              <a:ext cx="216000" cy="575960"/>
            </a:xfrm>
            <a:prstGeom prst="leftBrace">
              <a:avLst>
                <a:gd name="adj1" fmla="val 36996"/>
                <a:gd name="adj2" fmla="val 50000"/>
              </a:avLst>
            </a:prstGeom>
            <a:ln w="19050">
              <a:solidFill>
                <a:srgbClr val="FF00F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283960" y="1772770"/>
            <a:ext cx="108000" cy="1623430"/>
            <a:chOff x="3131800" y="836640"/>
            <a:chExt cx="576200" cy="5082042"/>
          </a:xfrm>
        </p:grpSpPr>
        <p:cxnSp>
          <p:nvCxnSpPr>
            <p:cNvPr id="99" name="Straight Connector 98"/>
            <p:cNvCxnSpPr/>
            <p:nvPr/>
          </p:nvCxnSpPr>
          <p:spPr>
            <a:xfrm flipH="1">
              <a:off x="3707880" y="1052640"/>
              <a:ext cx="120" cy="2376000"/>
            </a:xfrm>
            <a:prstGeom prst="line">
              <a:avLst/>
            </a:prstGeom>
            <a:ln w="19050">
              <a:solidFill>
                <a:srgbClr val="FF00F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3132440" y="1052640"/>
              <a:ext cx="0" cy="4866042"/>
            </a:xfrm>
            <a:prstGeom prst="line">
              <a:avLst/>
            </a:prstGeom>
            <a:ln w="19050">
              <a:solidFill>
                <a:srgbClr val="FF00F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Left Brace 100"/>
            <p:cNvSpPr/>
            <p:nvPr/>
          </p:nvSpPr>
          <p:spPr>
            <a:xfrm rot="5400000">
              <a:off x="3311780" y="656660"/>
              <a:ext cx="216000" cy="575960"/>
            </a:xfrm>
            <a:prstGeom prst="leftBrace">
              <a:avLst>
                <a:gd name="adj1" fmla="val 36996"/>
                <a:gd name="adj2" fmla="val 50000"/>
              </a:avLst>
            </a:prstGeom>
            <a:ln w="19050">
              <a:solidFill>
                <a:srgbClr val="FF00F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3941938" y="1340710"/>
            <a:ext cx="792000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rgbClr val="FF00FF"/>
                </a:solidFill>
                <a:latin typeface="Calibri Light" panose="020F0302020204030204" pitchFamily="34" charset="0"/>
              </a:rPr>
              <a:t>Strobe window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131800" y="1340710"/>
            <a:ext cx="792000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rgbClr val="FF00FF"/>
                </a:solidFill>
                <a:latin typeface="Calibri Light" panose="020F0302020204030204" pitchFamily="34" charset="0"/>
              </a:rPr>
              <a:t>Strobe window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4716020" y="3717040"/>
            <a:ext cx="2016000" cy="288000"/>
          </a:xfrm>
          <a:prstGeom prst="rect">
            <a:avLst/>
          </a:prstGeom>
          <a:pattFill prst="wdUpDiag">
            <a:fgClr>
              <a:srgbClr val="FF99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Readout…</a:t>
            </a:r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4317704" y="3717080"/>
            <a:ext cx="432000" cy="288000"/>
          </a:xfrm>
          <a:prstGeom prst="rect">
            <a:avLst/>
          </a:prstGeom>
          <a:pattFill prst="lgCheck">
            <a:fgClr>
              <a:schemeClr val="accent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Connector 123"/>
          <p:cNvCxnSpPr/>
          <p:nvPr/>
        </p:nvCxnSpPr>
        <p:spPr>
          <a:xfrm>
            <a:off x="4283960" y="3429000"/>
            <a:ext cx="0" cy="864000"/>
          </a:xfrm>
          <a:prstGeom prst="line">
            <a:avLst/>
          </a:prstGeom>
          <a:ln w="38100">
            <a:solidFill>
              <a:srgbClr val="FF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/>
          <p:cNvGrpSpPr/>
          <p:nvPr/>
        </p:nvGrpSpPr>
        <p:grpSpPr>
          <a:xfrm>
            <a:off x="3707850" y="3717050"/>
            <a:ext cx="1770832" cy="1548385"/>
            <a:chOff x="3039378" y="2184723"/>
            <a:chExt cx="1770832" cy="1548385"/>
          </a:xfrm>
        </p:grpSpPr>
        <p:cxnSp>
          <p:nvCxnSpPr>
            <p:cNvPr id="128" name="Straight Arrow Connector 127"/>
            <p:cNvCxnSpPr>
              <a:stCxn id="129" idx="1"/>
              <a:endCxn id="197" idx="2"/>
            </p:cNvCxnSpPr>
            <p:nvPr/>
          </p:nvCxnSpPr>
          <p:spPr>
            <a:xfrm flipH="1" flipV="1">
              <a:off x="3039378" y="2184723"/>
              <a:ext cx="258662" cy="1224385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3298040" y="3085108"/>
              <a:ext cx="1512170" cy="648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In </a:t>
              </a:r>
              <a:r>
                <a:rPr lang="en-US" sz="1200" b="1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buffer #0</a:t>
              </a:r>
              <a:r>
                <a:rPr lang="en-US" sz="1200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 both </a:t>
              </a:r>
              <a:r>
                <a:rPr lang="en-US" sz="1200" b="1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Event #0</a:t>
              </a:r>
              <a:r>
                <a:rPr lang="en-US" sz="1200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 and Event </a:t>
              </a:r>
              <a:r>
                <a:rPr lang="en-US" sz="1200" b="1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#1</a:t>
              </a:r>
              <a:r>
                <a:rPr lang="en-US" sz="1200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, get stored</a:t>
              </a:r>
              <a:endParaRPr lang="en-US" sz="1200" dirty="0">
                <a:solidFill>
                  <a:schemeClr val="tx2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4570890" y="4062353"/>
            <a:ext cx="2881510" cy="1198259"/>
            <a:chOff x="2171577" y="2566046"/>
            <a:chExt cx="2881510" cy="1198259"/>
          </a:xfrm>
        </p:grpSpPr>
        <p:cxnSp>
          <p:nvCxnSpPr>
            <p:cNvPr id="131" name="Straight Arrow Connector 130"/>
            <p:cNvCxnSpPr>
              <a:stCxn id="132" idx="1"/>
            </p:cNvCxnSpPr>
            <p:nvPr/>
          </p:nvCxnSpPr>
          <p:spPr>
            <a:xfrm flipH="1" flipV="1">
              <a:off x="2171577" y="2566046"/>
              <a:ext cx="1587931" cy="874259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3759508" y="3116305"/>
              <a:ext cx="1293579" cy="648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In </a:t>
              </a:r>
              <a:r>
                <a:rPr lang="en-US" sz="1200" b="1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buffer #1</a:t>
              </a:r>
              <a:r>
                <a:rPr lang="en-US" sz="1200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 again both </a:t>
              </a:r>
              <a:r>
                <a:rPr lang="en-US" sz="1200" b="1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Event #0</a:t>
              </a:r>
              <a:r>
                <a:rPr lang="en-US" sz="1200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 and</a:t>
              </a:r>
              <a:r>
                <a:rPr lang="en-US" sz="1200" b="1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 </a:t>
              </a:r>
              <a:r>
                <a:rPr lang="en-US" sz="1200" b="1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Event #1</a:t>
              </a:r>
              <a:r>
                <a:rPr lang="en-US" sz="1200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 get stored</a:t>
              </a:r>
              <a:endParaRPr lang="en-US" sz="1200" dirty="0">
                <a:solidFill>
                  <a:schemeClr val="tx2"/>
                </a:solidFill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967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0" y="4509040"/>
            <a:ext cx="1440200" cy="144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380" y="44530"/>
            <a:ext cx="8928100" cy="43200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Readout </a:t>
            </a:r>
            <a:r>
              <a:rPr lang="en-US" sz="24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– trigger filtering</a:t>
            </a:r>
            <a:endParaRPr lang="en-US" sz="24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07380" y="548600"/>
            <a:ext cx="8928100" cy="3096430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 anchor="t" anchorCtr="0">
            <a:noAutofit/>
          </a:bodyPr>
          <a:lstStyle/>
          <a:p>
            <a:pPr marL="177800" indent="-177800" defTabSz="519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From timing slides: </a:t>
            </a:r>
            <a:r>
              <a:rPr lang="en-US" sz="2000" u="sng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whenever a trigger arrives within a trigger latency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(</a:t>
            </a:r>
            <a:r>
              <a:rPr lang="en-US" sz="20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minus the analog signal time walk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) </a:t>
            </a:r>
            <a:r>
              <a:rPr lang="en-US" sz="2000" u="sng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from the previous trigger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, data events associated with this trigger have been already stored by the previous one.</a:t>
            </a:r>
          </a:p>
          <a:p>
            <a:pPr marL="177800" indent="-177800" defTabSz="519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This happens just because the system has been designed with such equivalent “analog” memory, i.e. the long (about 5 µs) shaping time.</a:t>
            </a:r>
          </a:p>
          <a:p>
            <a:pPr marL="177800" indent="-177800" defTabSz="519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Therefore, </a:t>
            </a:r>
            <a:r>
              <a:rPr lang="en-US" sz="2000" i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no trigger are sent to the sensor within a trigger delay windows</a:t>
            </a:r>
            <a:r>
              <a:rPr lang="en-US" sz="20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(minus all the other delays in the chain, both analog and digital).</a:t>
            </a:r>
          </a:p>
          <a:p>
            <a:pPr marL="177800" indent="-177800" defTabSz="519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Triggers from the CTP are filtered to a smaller (or equal) number of triggers sent to the detectors. Full trigger log is kept by the RU and associated to the outgoing data.</a:t>
            </a: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21" y="4869190"/>
            <a:ext cx="1405479" cy="720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555980" y="5434976"/>
            <a:ext cx="1872000" cy="0"/>
          </a:xfrm>
          <a:prstGeom prst="line">
            <a:avLst/>
          </a:prstGeom>
          <a:ln w="28575">
            <a:solidFill>
              <a:srgbClr val="FF99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555980" y="5002916"/>
            <a:ext cx="1872000" cy="0"/>
          </a:xfrm>
          <a:prstGeom prst="straightConnector1">
            <a:avLst/>
          </a:prstGeom>
          <a:ln w="28575" cap="sq" cmpd="sng">
            <a:solidFill>
              <a:srgbClr val="FF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555980" y="5146936"/>
            <a:ext cx="1872000" cy="0"/>
          </a:xfrm>
          <a:prstGeom prst="straightConnector1">
            <a:avLst/>
          </a:prstGeom>
          <a:ln w="28575" cap="sq" cmpd="sng">
            <a:solidFill>
              <a:schemeClr val="accent5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03810" y="4761190"/>
            <a:ext cx="576000" cy="216000"/>
          </a:xfrm>
          <a:prstGeom prst="rect">
            <a:avLst/>
          </a:prstGeom>
          <a:noFill/>
          <a:ln w="28575">
            <a:noFill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sz="1200" dirty="0" smtClean="0">
                <a:solidFill>
                  <a:srgbClr val="FF00FF"/>
                </a:solidFill>
              </a:rPr>
              <a:t>Clock</a:t>
            </a:r>
            <a:endParaRPr lang="en-US" sz="1200" dirty="0">
              <a:solidFill>
                <a:srgbClr val="FF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90" y="5445200"/>
            <a:ext cx="576000" cy="216000"/>
          </a:xfrm>
          <a:prstGeom prst="rect">
            <a:avLst/>
          </a:prstGeom>
          <a:noFill/>
          <a:ln w="28575">
            <a:noFill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sz="1200" dirty="0" smtClean="0">
                <a:solidFill>
                  <a:srgbClr val="FF9900"/>
                </a:solidFill>
              </a:rPr>
              <a:t>Data</a:t>
            </a:r>
            <a:endParaRPr lang="en-US" sz="1200" dirty="0">
              <a:solidFill>
                <a:srgbClr val="FF99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970" y="5146936"/>
            <a:ext cx="1728000" cy="216000"/>
          </a:xfrm>
          <a:prstGeom prst="rect">
            <a:avLst/>
          </a:prstGeom>
          <a:noFill/>
          <a:ln w="28575">
            <a:noFill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Control / trigger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9840" y="4005080"/>
            <a:ext cx="3168440" cy="7920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A trigger is passed ONLY if enough time has passed since the previous one (this time being ≈ </a:t>
            </a:r>
            <a:r>
              <a:rPr lang="en-US" sz="1200" b="1" dirty="0" smtClean="0">
                <a:solidFill>
                  <a:srgbClr val="C00000"/>
                </a:solidFill>
              </a:rPr>
              <a:t>trigger latency – active delay – other delays</a:t>
            </a:r>
            <a:r>
              <a:rPr lang="en-US" sz="1200" b="1" dirty="0" smtClean="0">
                <a:solidFill>
                  <a:schemeClr val="tx2"/>
                </a:solidFill>
              </a:rPr>
              <a:t>)</a:t>
            </a:r>
            <a:endParaRPr lang="en-US" sz="1200" b="1" dirty="0">
              <a:solidFill>
                <a:schemeClr val="tx2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652410" y="5013110"/>
            <a:ext cx="1872000" cy="0"/>
          </a:xfrm>
          <a:prstGeom prst="straightConnector1">
            <a:avLst/>
          </a:prstGeom>
          <a:ln w="28575" cap="sq" cmpd="sng">
            <a:solidFill>
              <a:srgbClr val="FF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84210" y="4771384"/>
            <a:ext cx="1152160" cy="216000"/>
          </a:xfrm>
          <a:prstGeom prst="rect">
            <a:avLst/>
          </a:prstGeom>
          <a:noFill/>
          <a:ln w="28575">
            <a:noFill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sz="1200" dirty="0" smtClean="0">
                <a:solidFill>
                  <a:srgbClr val="FF00FF"/>
                </a:solidFill>
              </a:rPr>
              <a:t>CTP main trigger</a:t>
            </a:r>
            <a:endParaRPr lang="en-US" sz="1200" dirty="0">
              <a:solidFill>
                <a:srgbClr val="FF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1900" y="5733210"/>
            <a:ext cx="2304320" cy="7920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Every CTP trigger is anyway stored, and associate with trigger signal sent to the sensor</a:t>
            </a:r>
            <a:endParaRPr lang="en-US" sz="1200" b="1" dirty="0">
              <a:solidFill>
                <a:schemeClr val="tx2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652150" y="5434976"/>
            <a:ext cx="1872000" cy="0"/>
          </a:xfrm>
          <a:prstGeom prst="line">
            <a:avLst/>
          </a:prstGeom>
          <a:ln w="28575">
            <a:solidFill>
              <a:srgbClr val="FF99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68180" y="5445200"/>
            <a:ext cx="1439960" cy="216000"/>
          </a:xfrm>
          <a:prstGeom prst="rect">
            <a:avLst/>
          </a:prstGeom>
          <a:noFill/>
          <a:ln w="28575">
            <a:noFill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sz="1200" dirty="0" smtClean="0">
                <a:solidFill>
                  <a:srgbClr val="FF9900"/>
                </a:solidFill>
              </a:rPr>
              <a:t>Referenced data</a:t>
            </a:r>
            <a:endParaRPr lang="en-US" sz="1200" dirty="0">
              <a:solidFill>
                <a:srgbClr val="FF99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652410" y="5157130"/>
            <a:ext cx="1872000" cy="0"/>
          </a:xfrm>
          <a:prstGeom prst="straightConnector1">
            <a:avLst/>
          </a:prstGeom>
          <a:ln w="28575" cap="sq" cmpd="sng">
            <a:solidFill>
              <a:schemeClr val="accent5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24160" y="5157160"/>
            <a:ext cx="1728000" cy="216000"/>
          </a:xfrm>
          <a:prstGeom prst="rect">
            <a:avLst/>
          </a:prstGeom>
          <a:noFill/>
          <a:ln w="28575">
            <a:noFill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Control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12022" y="4801929"/>
            <a:ext cx="914400" cy="914400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/>
          <a:p>
            <a:pPr algn="ctr"/>
            <a:r>
              <a:rPr lang="nb-NO" sz="11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Readout</a:t>
            </a:r>
            <a:endParaRPr lang="nb-NO" sz="1100" b="1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nb-NO" sz="11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Unit</a:t>
            </a:r>
            <a:endParaRPr lang="nb-NO" sz="1100" b="1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50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77"/>
          <p:cNvSpPr/>
          <p:nvPr/>
        </p:nvSpPr>
        <p:spPr>
          <a:xfrm>
            <a:off x="108520" y="548600"/>
            <a:ext cx="8926961" cy="144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00FF">
                  <a:alpha val="30000"/>
                </a:srgbClr>
              </a:gs>
            </a:gsLst>
            <a:lin ang="0" scaled="0"/>
            <a:tileRect/>
          </a:gradFill>
          <a:ln w="190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b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From CTP to RU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107380" y="2132820"/>
            <a:ext cx="8928100" cy="144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>
                  <a:lumMod val="50000"/>
                  <a:alpha val="30000"/>
                </a:schemeClr>
              </a:gs>
            </a:gsLst>
            <a:lin ang="0" scaled="0"/>
            <a:tileRect/>
          </a:gradFill>
          <a:ln w="190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b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From RU to sensor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107380" y="3717040"/>
            <a:ext cx="8929240" cy="144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9900">
                  <a:alpha val="30000"/>
                </a:srgbClr>
              </a:gs>
            </a:gsLst>
            <a:lin ang="0" scaled="0"/>
            <a:tileRect/>
          </a:gradFill>
          <a:ln w="190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b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From sensor to RU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5364240" y="3789230"/>
            <a:ext cx="719970" cy="647910"/>
          </a:xfrm>
          <a:prstGeom prst="rect">
            <a:avLst/>
          </a:prstGeom>
          <a:solidFill>
            <a:srgbClr val="FF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6372380" y="3789050"/>
            <a:ext cx="719970" cy="647910"/>
          </a:xfrm>
          <a:prstGeom prst="rect">
            <a:avLst/>
          </a:prstGeom>
          <a:solidFill>
            <a:srgbClr val="FF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2483690" y="3789300"/>
            <a:ext cx="1296200" cy="647910"/>
          </a:xfrm>
          <a:prstGeom prst="rect">
            <a:avLst/>
          </a:prstGeom>
          <a:solidFill>
            <a:srgbClr val="FF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7380" y="44530"/>
            <a:ext cx="8928100" cy="43200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Timing 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– </a:t>
            </a:r>
            <a:r>
              <a:rPr lang="en-US" sz="24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Readout Unit trigger filtering</a:t>
            </a:r>
            <a:endParaRPr lang="en-US" sz="24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7380" y="548600"/>
            <a:ext cx="1512100" cy="288040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Triggers from the CTP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123780" y="1772790"/>
            <a:ext cx="864000" cy="144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rgbClr val="FF00FF"/>
                </a:solidFill>
              </a:rPr>
              <a:t>≈ </a:t>
            </a:r>
            <a:r>
              <a:rPr lang="en-US" sz="1200" dirty="0" err="1" smtClean="0">
                <a:solidFill>
                  <a:srgbClr val="FF00FF"/>
                </a:solidFill>
              </a:rPr>
              <a:t>trg</a:t>
            </a:r>
            <a:r>
              <a:rPr lang="en-US" sz="1200" dirty="0" smtClean="0">
                <a:solidFill>
                  <a:srgbClr val="FF00FF"/>
                </a:solidFill>
              </a:rPr>
              <a:t> latency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2051650" y="620790"/>
            <a:ext cx="0" cy="647910"/>
          </a:xfrm>
          <a:prstGeom prst="line">
            <a:avLst/>
          </a:prstGeom>
          <a:ln w="38100">
            <a:solidFill>
              <a:srgbClr val="FF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411700" y="620820"/>
            <a:ext cx="0" cy="647910"/>
          </a:xfrm>
          <a:prstGeom prst="line">
            <a:avLst/>
          </a:prstGeom>
          <a:ln w="38100">
            <a:solidFill>
              <a:srgbClr val="FF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563860" y="620790"/>
            <a:ext cx="0" cy="647910"/>
          </a:xfrm>
          <a:prstGeom prst="line">
            <a:avLst/>
          </a:prstGeom>
          <a:ln w="38100">
            <a:solidFill>
              <a:srgbClr val="FF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932180" y="620790"/>
            <a:ext cx="0" cy="647910"/>
          </a:xfrm>
          <a:prstGeom prst="line">
            <a:avLst/>
          </a:prstGeom>
          <a:ln w="38100">
            <a:solidFill>
              <a:srgbClr val="FF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084340" y="620790"/>
            <a:ext cx="0" cy="647910"/>
          </a:xfrm>
          <a:prstGeom prst="line">
            <a:avLst/>
          </a:prstGeom>
          <a:ln w="38100">
            <a:solidFill>
              <a:srgbClr val="FF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372380" y="620820"/>
            <a:ext cx="0" cy="647910"/>
          </a:xfrm>
          <a:prstGeom prst="line">
            <a:avLst/>
          </a:prstGeom>
          <a:ln w="38100">
            <a:solidFill>
              <a:srgbClr val="FF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051650" y="2205010"/>
            <a:ext cx="0" cy="64791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563860" y="2205010"/>
            <a:ext cx="0" cy="64791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932180" y="2205010"/>
            <a:ext cx="0" cy="64791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084340" y="2205010"/>
            <a:ext cx="0" cy="64791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660420" y="620610"/>
            <a:ext cx="0" cy="647910"/>
          </a:xfrm>
          <a:prstGeom prst="line">
            <a:avLst/>
          </a:prstGeom>
          <a:ln w="38100">
            <a:solidFill>
              <a:srgbClr val="FF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07379" y="2132820"/>
            <a:ext cx="1583082" cy="648090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Triggers to the chips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Logged into the </a:t>
            </a:r>
            <a:r>
              <a:rPr lang="en-US" sz="1200" b="1" dirty="0" smtClean="0">
                <a:solidFill>
                  <a:schemeClr val="tx2"/>
                </a:solidFill>
              </a:rPr>
              <a:t>RU</a:t>
            </a:r>
            <a:r>
              <a:rPr lang="en-US" sz="1200" dirty="0" smtClean="0">
                <a:solidFill>
                  <a:schemeClr val="tx2"/>
                </a:solidFill>
              </a:rPr>
              <a:t> with time and trigger ID.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5370" y="1268520"/>
            <a:ext cx="7273050" cy="360190"/>
            <a:chOff x="35370" y="5733180"/>
            <a:chExt cx="7273050" cy="360190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108520" y="5733180"/>
              <a:ext cx="7199900" cy="21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5370" y="5877370"/>
              <a:ext cx="792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Time [µs]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9715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31318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45720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52921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60122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67323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38519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24117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16916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5475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275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-1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2677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9877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079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4280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1480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8682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5882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7</a:t>
              </a:r>
            </a:p>
          </p:txBody>
        </p:sp>
      </p:grpSp>
      <p:sp>
        <p:nvSpPr>
          <p:cNvPr id="12" name="Right Brace 11"/>
          <p:cNvSpPr/>
          <p:nvPr/>
        </p:nvSpPr>
        <p:spPr>
          <a:xfrm rot="5400000">
            <a:off x="2411765" y="1268765"/>
            <a:ext cx="216030" cy="936000"/>
          </a:xfrm>
          <a:prstGeom prst="rightBrace">
            <a:avLst>
              <a:gd name="adj1" fmla="val 8333"/>
              <a:gd name="adj2" fmla="val 99864"/>
            </a:avLst>
          </a:prstGeom>
          <a:ln w="19050">
            <a:solidFill>
              <a:srgbClr val="FF00FF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ight Brace 97"/>
          <p:cNvSpPr/>
          <p:nvPr/>
        </p:nvSpPr>
        <p:spPr>
          <a:xfrm rot="5400000">
            <a:off x="3923975" y="1268765"/>
            <a:ext cx="216030" cy="936000"/>
          </a:xfrm>
          <a:prstGeom prst="rightBrace">
            <a:avLst>
              <a:gd name="adj1" fmla="val 8333"/>
              <a:gd name="adj2" fmla="val 99864"/>
            </a:avLst>
          </a:prstGeom>
          <a:ln w="19050">
            <a:solidFill>
              <a:srgbClr val="FF00FF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ight Brace 98"/>
          <p:cNvSpPr/>
          <p:nvPr/>
        </p:nvSpPr>
        <p:spPr>
          <a:xfrm rot="5400000">
            <a:off x="5292295" y="1268765"/>
            <a:ext cx="216030" cy="936000"/>
          </a:xfrm>
          <a:prstGeom prst="rightBrace">
            <a:avLst>
              <a:gd name="adj1" fmla="val 8333"/>
              <a:gd name="adj2" fmla="val 99864"/>
            </a:avLst>
          </a:prstGeom>
          <a:ln w="19050">
            <a:solidFill>
              <a:srgbClr val="FF00FF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ight Brace 99"/>
          <p:cNvSpPr/>
          <p:nvPr/>
        </p:nvSpPr>
        <p:spPr>
          <a:xfrm rot="5400000">
            <a:off x="6444325" y="1268765"/>
            <a:ext cx="216030" cy="936000"/>
          </a:xfrm>
          <a:prstGeom prst="rightBrace">
            <a:avLst>
              <a:gd name="adj1" fmla="val 8333"/>
              <a:gd name="adj2" fmla="val 99864"/>
            </a:avLst>
          </a:prstGeom>
          <a:ln w="19050">
            <a:solidFill>
              <a:srgbClr val="FF00FF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103"/>
          <p:cNvGrpSpPr/>
          <p:nvPr/>
        </p:nvGrpSpPr>
        <p:grpSpPr>
          <a:xfrm>
            <a:off x="35370" y="2852780"/>
            <a:ext cx="7273050" cy="360190"/>
            <a:chOff x="35370" y="5733180"/>
            <a:chExt cx="7273050" cy="360190"/>
          </a:xfrm>
        </p:grpSpPr>
        <p:cxnSp>
          <p:nvCxnSpPr>
            <p:cNvPr id="105" name="Straight Arrow Connector 104"/>
            <p:cNvCxnSpPr/>
            <p:nvPr/>
          </p:nvCxnSpPr>
          <p:spPr>
            <a:xfrm flipV="1">
              <a:off x="108520" y="5733180"/>
              <a:ext cx="7199900" cy="21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35370" y="5877370"/>
              <a:ext cx="792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Time [µs]</a:t>
              </a:r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 flipV="1">
              <a:off x="9715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flipV="1">
              <a:off x="31318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V="1">
              <a:off x="45720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flipV="1">
              <a:off x="52921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V="1">
              <a:off x="60122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V="1">
              <a:off x="67323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V="1">
              <a:off x="38519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V="1">
              <a:off x="24117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 flipV="1">
              <a:off x="16916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15475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275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-1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22677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9877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7079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4280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1480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8682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5882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7</a:t>
              </a:r>
            </a:p>
          </p:txBody>
        </p:sp>
      </p:grpSp>
      <p:cxnSp>
        <p:nvCxnSpPr>
          <p:cNvPr id="125" name="Straight Connector 124"/>
          <p:cNvCxnSpPr/>
          <p:nvPr/>
        </p:nvCxnSpPr>
        <p:spPr>
          <a:xfrm>
            <a:off x="3779890" y="3789230"/>
            <a:ext cx="0" cy="647910"/>
          </a:xfrm>
          <a:prstGeom prst="line">
            <a:avLst/>
          </a:prstGeom>
          <a:ln w="38100"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7092350" y="3789230"/>
            <a:ext cx="0" cy="647910"/>
          </a:xfrm>
          <a:prstGeom prst="line">
            <a:avLst/>
          </a:prstGeom>
          <a:ln w="38100"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5076070" y="3068950"/>
            <a:ext cx="3096430" cy="7201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Busy condition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The RU can retrieve which trigger has failed even if the trailer is corrupted/missing</a:t>
            </a:r>
          </a:p>
        </p:txBody>
      </p:sp>
      <p:sp>
        <p:nvSpPr>
          <p:cNvPr id="130" name="TextBox 129"/>
          <p:cNvSpPr txBox="1"/>
          <p:nvPr/>
        </p:nvSpPr>
        <p:spPr>
          <a:xfrm rot="16200000">
            <a:off x="3599920" y="4041140"/>
            <a:ext cx="648000" cy="144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0001</a:t>
            </a:r>
            <a:endParaRPr lang="en-US" sz="1400" dirty="0" smtClean="0">
              <a:solidFill>
                <a:schemeClr val="tx2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 rot="16200000">
            <a:off x="6912380" y="4041050"/>
            <a:ext cx="648000" cy="144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0100</a:t>
            </a:r>
            <a:endParaRPr lang="en-US" sz="1400" dirty="0" smtClean="0">
              <a:solidFill>
                <a:schemeClr val="tx2"/>
              </a:solidFill>
            </a:endParaRPr>
          </a:p>
        </p:txBody>
      </p:sp>
      <p:cxnSp>
        <p:nvCxnSpPr>
          <p:cNvPr id="157" name="Straight Connector 156"/>
          <p:cNvCxnSpPr/>
          <p:nvPr/>
        </p:nvCxnSpPr>
        <p:spPr>
          <a:xfrm>
            <a:off x="6084210" y="3789160"/>
            <a:ext cx="0" cy="647910"/>
          </a:xfrm>
          <a:prstGeom prst="line">
            <a:avLst/>
          </a:prstGeom>
          <a:ln w="38100"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 rot="16200000">
            <a:off x="5904240" y="4041070"/>
            <a:ext cx="648000" cy="144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0011</a:t>
            </a:r>
            <a:endParaRPr lang="en-US" sz="1400" dirty="0" smtClean="0">
              <a:solidFill>
                <a:schemeClr val="tx2"/>
              </a:solidFill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4211950" y="3789230"/>
            <a:ext cx="719970" cy="647910"/>
          </a:xfrm>
          <a:prstGeom prst="rect">
            <a:avLst/>
          </a:prstGeom>
          <a:solidFill>
            <a:srgbClr val="FF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1" name="Straight Connector 160"/>
          <p:cNvCxnSpPr/>
          <p:nvPr/>
        </p:nvCxnSpPr>
        <p:spPr>
          <a:xfrm>
            <a:off x="4932050" y="3789141"/>
            <a:ext cx="0" cy="647910"/>
          </a:xfrm>
          <a:prstGeom prst="line">
            <a:avLst/>
          </a:prstGeom>
          <a:ln w="38100"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 rot="16200000">
            <a:off x="4752080" y="4041051"/>
            <a:ext cx="648000" cy="144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0010</a:t>
            </a:r>
            <a:endParaRPr lang="en-US" sz="1400" dirty="0" smtClean="0">
              <a:solidFill>
                <a:schemeClr val="tx2"/>
              </a:solidFill>
            </a:endParaRPr>
          </a:p>
        </p:txBody>
      </p:sp>
      <p:cxnSp>
        <p:nvCxnSpPr>
          <p:cNvPr id="163" name="Straight Connector 162"/>
          <p:cNvCxnSpPr/>
          <p:nvPr/>
        </p:nvCxnSpPr>
        <p:spPr>
          <a:xfrm>
            <a:off x="4860040" y="3789050"/>
            <a:ext cx="0" cy="64791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oup 133"/>
          <p:cNvGrpSpPr/>
          <p:nvPr/>
        </p:nvGrpSpPr>
        <p:grpSpPr>
          <a:xfrm>
            <a:off x="35370" y="4437000"/>
            <a:ext cx="7273050" cy="360190"/>
            <a:chOff x="35370" y="5733180"/>
            <a:chExt cx="7273050" cy="360190"/>
          </a:xfrm>
        </p:grpSpPr>
        <p:cxnSp>
          <p:nvCxnSpPr>
            <p:cNvPr id="135" name="Straight Arrow Connector 134"/>
            <p:cNvCxnSpPr/>
            <p:nvPr/>
          </p:nvCxnSpPr>
          <p:spPr>
            <a:xfrm flipV="1">
              <a:off x="108520" y="5733180"/>
              <a:ext cx="7199900" cy="21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/>
            <p:cNvSpPr txBox="1"/>
            <p:nvPr/>
          </p:nvSpPr>
          <p:spPr>
            <a:xfrm>
              <a:off x="35370" y="5877370"/>
              <a:ext cx="792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Time [µs]</a:t>
              </a:r>
            </a:p>
          </p:txBody>
        </p:sp>
        <p:cxnSp>
          <p:nvCxnSpPr>
            <p:cNvPr id="137" name="Straight Arrow Connector 136"/>
            <p:cNvCxnSpPr/>
            <p:nvPr/>
          </p:nvCxnSpPr>
          <p:spPr>
            <a:xfrm flipV="1">
              <a:off x="9715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 flipV="1">
              <a:off x="31318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 flipV="1">
              <a:off x="45720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/>
            <p:nvPr/>
          </p:nvCxnSpPr>
          <p:spPr>
            <a:xfrm flipV="1">
              <a:off x="52921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 flipV="1">
              <a:off x="60122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 flipV="1">
              <a:off x="67323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flipV="1">
              <a:off x="38519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 flipV="1">
              <a:off x="24117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 flipV="1">
              <a:off x="16916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15475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8275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-1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2677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9877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7079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44280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1480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8682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5882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7</a:t>
              </a:r>
            </a:p>
          </p:txBody>
        </p:sp>
      </p:grpSp>
      <p:sp>
        <p:nvSpPr>
          <p:cNvPr id="164" name="TextBox 163"/>
          <p:cNvSpPr txBox="1"/>
          <p:nvPr/>
        </p:nvSpPr>
        <p:spPr>
          <a:xfrm>
            <a:off x="107380" y="3717040"/>
            <a:ext cx="1592470" cy="648090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Data from the sensor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Matched to logged triggers into the </a:t>
            </a:r>
            <a:r>
              <a:rPr lang="en-US" sz="1200" b="1" dirty="0" smtClean="0">
                <a:solidFill>
                  <a:schemeClr val="tx2"/>
                </a:solidFill>
              </a:rPr>
              <a:t>RU</a:t>
            </a:r>
            <a:r>
              <a:rPr lang="en-US" sz="1200" dirty="0" smtClean="0">
                <a:solidFill>
                  <a:schemeClr val="tx2"/>
                </a:solidFill>
              </a:rPr>
              <a:t>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860040" y="3284980"/>
            <a:ext cx="216030" cy="43206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6444380" y="1880876"/>
            <a:ext cx="2663100" cy="7201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Multiple CTP triggers </a:t>
            </a:r>
            <a:r>
              <a:rPr lang="en-US" sz="1200" dirty="0" smtClean="0">
                <a:solidFill>
                  <a:schemeClr val="tx2"/>
                </a:solidFill>
              </a:rPr>
              <a:t>can be grouped into a single trigger sent to the sensor to the same trigger</a:t>
            </a:r>
          </a:p>
        </p:txBody>
      </p:sp>
      <p:cxnSp>
        <p:nvCxnSpPr>
          <p:cNvPr id="167" name="Straight Arrow Connector 166"/>
          <p:cNvCxnSpPr>
            <a:stCxn id="166" idx="1"/>
          </p:cNvCxnSpPr>
          <p:nvPr/>
        </p:nvCxnSpPr>
        <p:spPr>
          <a:xfrm flipH="1" flipV="1">
            <a:off x="6227209" y="1808866"/>
            <a:ext cx="217171" cy="43206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4292340" y="4725180"/>
            <a:ext cx="2583980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The RU </a:t>
            </a:r>
            <a:r>
              <a:rPr lang="en-US" sz="1200" dirty="0" smtClean="0">
                <a:solidFill>
                  <a:schemeClr val="tx2"/>
                </a:solidFill>
              </a:rPr>
              <a:t>labels the data frame with all the CTP triggers associated to its </a:t>
            </a:r>
            <a:r>
              <a:rPr lang="en-US" sz="1200" dirty="0" err="1" smtClean="0">
                <a:solidFill>
                  <a:schemeClr val="tx2"/>
                </a:solidFill>
              </a:rPr>
              <a:t>trgID</a:t>
            </a:r>
            <a:endParaRPr lang="en-US" sz="1200" dirty="0" smtClean="0">
              <a:solidFill>
                <a:schemeClr val="tx2"/>
              </a:solidFill>
            </a:endParaRPr>
          </a:p>
        </p:txBody>
      </p:sp>
      <p:cxnSp>
        <p:nvCxnSpPr>
          <p:cNvPr id="172" name="Straight Arrow Connector 171"/>
          <p:cNvCxnSpPr/>
          <p:nvPr/>
        </p:nvCxnSpPr>
        <p:spPr>
          <a:xfrm flipH="1" flipV="1">
            <a:off x="3987540" y="4293120"/>
            <a:ext cx="304800" cy="64826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107380" y="5229250"/>
            <a:ext cx="8928100" cy="1296010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 anchor="t" anchorCtr="0">
            <a:noAutofit/>
          </a:bodyPr>
          <a:lstStyle/>
          <a:p>
            <a:pPr defTabSz="519113"/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Triggers close in time re-record the same information, and the sensor can handle a minimum trigger spacing of about 1 µs (less than 0.1% probability at 100 kHz). The RU will therefore “filter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” close-in-time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(≈ &lt; 1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µs) triggers. This also allow for the busy flag to be propagated to the readout unit before another trigger is issued (see next slide).</a:t>
            </a:r>
          </a:p>
        </p:txBody>
      </p:sp>
    </p:spTree>
    <p:extLst>
      <p:ext uri="{BB962C8B-B14F-4D97-AF65-F5344CB8AC3E}">
        <p14:creationId xmlns:p14="http://schemas.microsoft.com/office/powerpoint/2010/main" val="3300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400" y="4149200"/>
            <a:ext cx="8641200" cy="72000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Continuous operations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100" y="27092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2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107380" y="4293120"/>
            <a:ext cx="8928100" cy="2231948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 anchor="t" anchorCtr="0">
            <a:noAutofit/>
          </a:bodyPr>
          <a:lstStyle/>
          <a:p>
            <a:pPr marL="177800" indent="-177800" defTabSz="5191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Calibri Light" panose="020F0302020204030204" pitchFamily="34" charset="0"/>
              </a:rPr>
              <a:t>Event rate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– </a:t>
            </a:r>
            <a:r>
              <a:rPr lang="en-US" sz="2000" u="sng" dirty="0">
                <a:solidFill>
                  <a:schemeClr val="tx2"/>
                </a:solidFill>
                <a:latin typeface="Calibri Light" panose="020F0302020204030204" pitchFamily="34" charset="0"/>
              </a:rPr>
              <a:t>average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 number of interactions per second, Poisson distributed.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Design goal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is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100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kHz Pb-Pb collisions and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400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kHz p-p collisions.</a:t>
            </a:r>
          </a:p>
          <a:p>
            <a:pPr marL="177800" indent="-177800" defTabSz="5191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9900"/>
                </a:solidFill>
                <a:latin typeface="Calibri Light" panose="020F0302020204030204" pitchFamily="34" charset="0"/>
              </a:rPr>
              <a:t>Background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 – QED interactions, depends linearly to the beam intensity and on integration time. It significantly affects the inner layers only.</a:t>
            </a:r>
          </a:p>
          <a:p>
            <a:pPr marL="177800" indent="-177800" defTabSz="5191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 Light" panose="020F0302020204030204" pitchFamily="34" charset="0"/>
              </a:rPr>
              <a:t>Noise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 – electronic pixel noise (thermal, RTS, etc.), generates fake pixel hits. </a:t>
            </a:r>
          </a:p>
          <a:p>
            <a:pPr marL="177800" indent="-177800" defTabSz="51911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FF"/>
                </a:solidFill>
                <a:latin typeface="Calibri Light" panose="020F0302020204030204" pitchFamily="34" charset="0"/>
              </a:rPr>
              <a:t>Frame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– time period defined by the strobe window: every signal over threshold is recorded. Time lost between frames is negligible (few ns).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380" y="44530"/>
            <a:ext cx="8928100" cy="43200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Timing </a:t>
            </a:r>
            <a:r>
              <a:rPr lang="en-US" sz="24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– sensor operations (</a:t>
            </a:r>
            <a:r>
              <a:rPr lang="en-US" sz="24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continuous</a:t>
            </a:r>
            <a:r>
              <a:rPr lang="en-US" sz="24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)</a:t>
            </a:r>
            <a:endParaRPr lang="en-US" sz="24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7380" y="3861090"/>
            <a:ext cx="89281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7380" y="3861060"/>
            <a:ext cx="914400" cy="288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Time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195670" y="620640"/>
            <a:ext cx="720000" cy="216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Frame n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780010" y="620610"/>
            <a:ext cx="864000" cy="216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Frame n+1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07379" y="3429100"/>
            <a:ext cx="8928671" cy="431569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Frame width is defined by the strobe signal. </a:t>
            </a:r>
            <a:r>
              <a:rPr lang="en-US" sz="1200" u="sng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Analog shaping time (≈ 5 µs) makes it possible for the same signal being recorded in two frames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436120" y="620970"/>
            <a:ext cx="864000" cy="216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Frame n+2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7092350" y="620610"/>
            <a:ext cx="864000" cy="216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Frame n+…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539440" y="620610"/>
            <a:ext cx="720000" cy="216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Frame n-1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107380" y="1268700"/>
            <a:ext cx="8926960" cy="648090"/>
            <a:chOff x="107380" y="1268700"/>
            <a:chExt cx="8926960" cy="648090"/>
          </a:xfrm>
        </p:grpSpPr>
        <p:sp>
          <p:nvSpPr>
            <p:cNvPr id="115" name="Rectangle 114"/>
            <p:cNvSpPr/>
            <p:nvPr/>
          </p:nvSpPr>
          <p:spPr>
            <a:xfrm>
              <a:off x="107380" y="1268819"/>
              <a:ext cx="8926960" cy="647971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2771750" y="1268700"/>
              <a:ext cx="576080" cy="648089"/>
              <a:chOff x="323410" y="1052670"/>
              <a:chExt cx="576080" cy="648089"/>
            </a:xfrm>
          </p:grpSpPr>
          <p:cxnSp>
            <p:nvCxnSpPr>
              <p:cNvPr id="173" name="Straight Connector 172"/>
              <p:cNvCxnSpPr/>
              <p:nvPr/>
            </p:nvCxnSpPr>
            <p:spPr>
              <a:xfrm>
                <a:off x="611450" y="1052670"/>
                <a:ext cx="0" cy="647882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4" name="Group 173"/>
              <p:cNvGrpSpPr/>
              <p:nvPr/>
            </p:nvGrpSpPr>
            <p:grpSpPr>
              <a:xfrm>
                <a:off x="323410" y="1052670"/>
                <a:ext cx="576080" cy="648089"/>
                <a:chOff x="323410" y="1268700"/>
                <a:chExt cx="576080" cy="648089"/>
              </a:xfrm>
            </p:grpSpPr>
            <p:sp>
              <p:nvSpPr>
                <p:cNvPr id="175" name="TextBox 174"/>
                <p:cNvSpPr txBox="1"/>
                <p:nvPr/>
              </p:nvSpPr>
              <p:spPr>
                <a:xfrm rot="16200000">
                  <a:off x="143469" y="1448848"/>
                  <a:ext cx="647882" cy="288000"/>
                </a:xfrm>
                <a:prstGeom prst="rect">
                  <a:avLst/>
                </a:prstGeom>
                <a:noFill/>
              </p:spPr>
              <p:txBody>
                <a:bodyPr wrap="none" lIns="36000" tIns="36000" rIns="36000" bIns="36000" rtlCol="0" anchor="ctr" anchorCtr="0">
                  <a:noAutofit/>
                </a:bodyPr>
                <a:lstStyle/>
                <a:p>
                  <a:pPr algn="ctr"/>
                  <a:r>
                    <a:rPr lang="en-US" sz="1200" b="1" dirty="0" err="1" smtClean="0">
                      <a:solidFill>
                        <a:schemeClr val="tx2"/>
                      </a:solidFill>
                    </a:rPr>
                    <a:t>Ev</a:t>
                  </a:r>
                  <a:r>
                    <a:rPr lang="en-US" sz="1200" b="1" dirty="0" smtClean="0">
                      <a:solidFill>
                        <a:schemeClr val="tx2"/>
                      </a:solidFill>
                    </a:rPr>
                    <a:t>. n+1</a:t>
                  </a:r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611450" y="1268700"/>
                  <a:ext cx="288040" cy="647910"/>
                </a:xfrm>
                <a:prstGeom prst="rect">
                  <a:avLst/>
                </a:prstGeom>
                <a:solidFill>
                  <a:srgbClr val="C0000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7" name="Group 116"/>
            <p:cNvGrpSpPr/>
            <p:nvPr/>
          </p:nvGrpSpPr>
          <p:grpSpPr>
            <a:xfrm>
              <a:off x="4355970" y="1268700"/>
              <a:ext cx="576080" cy="648089"/>
              <a:chOff x="323410" y="1052670"/>
              <a:chExt cx="576080" cy="648089"/>
            </a:xfrm>
          </p:grpSpPr>
          <p:cxnSp>
            <p:nvCxnSpPr>
              <p:cNvPr id="169" name="Straight Connector 168"/>
              <p:cNvCxnSpPr/>
              <p:nvPr/>
            </p:nvCxnSpPr>
            <p:spPr>
              <a:xfrm>
                <a:off x="611450" y="1052670"/>
                <a:ext cx="0" cy="647882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0" name="Group 169"/>
              <p:cNvGrpSpPr/>
              <p:nvPr/>
            </p:nvGrpSpPr>
            <p:grpSpPr>
              <a:xfrm>
                <a:off x="323410" y="1052670"/>
                <a:ext cx="576080" cy="648089"/>
                <a:chOff x="323410" y="1268700"/>
                <a:chExt cx="576080" cy="648089"/>
              </a:xfrm>
            </p:grpSpPr>
            <p:sp>
              <p:nvSpPr>
                <p:cNvPr id="171" name="TextBox 170"/>
                <p:cNvSpPr txBox="1"/>
                <p:nvPr/>
              </p:nvSpPr>
              <p:spPr>
                <a:xfrm rot="16200000">
                  <a:off x="143469" y="1448848"/>
                  <a:ext cx="647882" cy="288000"/>
                </a:xfrm>
                <a:prstGeom prst="rect">
                  <a:avLst/>
                </a:prstGeom>
                <a:noFill/>
              </p:spPr>
              <p:txBody>
                <a:bodyPr wrap="none" lIns="36000" tIns="36000" rIns="36000" bIns="36000" rtlCol="0" anchor="ctr" anchorCtr="0">
                  <a:noAutofit/>
                </a:bodyPr>
                <a:lstStyle/>
                <a:p>
                  <a:pPr algn="ctr"/>
                  <a:r>
                    <a:rPr lang="en-US" sz="1200" b="1" dirty="0" err="1" smtClean="0">
                      <a:solidFill>
                        <a:schemeClr val="tx2"/>
                      </a:solidFill>
                    </a:rPr>
                    <a:t>Ev</a:t>
                  </a:r>
                  <a:r>
                    <a:rPr lang="en-US" sz="1200" b="1" dirty="0" smtClean="0">
                      <a:solidFill>
                        <a:schemeClr val="tx2"/>
                      </a:solidFill>
                    </a:rPr>
                    <a:t>. n+2</a:t>
                  </a:r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611450" y="1268700"/>
                  <a:ext cx="288040" cy="647910"/>
                </a:xfrm>
                <a:prstGeom prst="rect">
                  <a:avLst/>
                </a:prstGeom>
                <a:solidFill>
                  <a:srgbClr val="C0000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8" name="Group 117"/>
            <p:cNvGrpSpPr/>
            <p:nvPr/>
          </p:nvGrpSpPr>
          <p:grpSpPr>
            <a:xfrm>
              <a:off x="6732300" y="1268700"/>
              <a:ext cx="576080" cy="648089"/>
              <a:chOff x="323410" y="1052670"/>
              <a:chExt cx="576080" cy="648089"/>
            </a:xfrm>
          </p:grpSpPr>
          <p:cxnSp>
            <p:nvCxnSpPr>
              <p:cNvPr id="165" name="Straight Connector 164"/>
              <p:cNvCxnSpPr/>
              <p:nvPr/>
            </p:nvCxnSpPr>
            <p:spPr>
              <a:xfrm>
                <a:off x="611450" y="1052670"/>
                <a:ext cx="0" cy="647882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6" name="Group 165"/>
              <p:cNvGrpSpPr/>
              <p:nvPr/>
            </p:nvGrpSpPr>
            <p:grpSpPr>
              <a:xfrm>
                <a:off x="323410" y="1052670"/>
                <a:ext cx="576080" cy="648089"/>
                <a:chOff x="323410" y="1268700"/>
                <a:chExt cx="576080" cy="648089"/>
              </a:xfrm>
            </p:grpSpPr>
            <p:sp>
              <p:nvSpPr>
                <p:cNvPr id="167" name="TextBox 166"/>
                <p:cNvSpPr txBox="1"/>
                <p:nvPr/>
              </p:nvSpPr>
              <p:spPr>
                <a:xfrm rot="16200000">
                  <a:off x="143469" y="1448848"/>
                  <a:ext cx="647882" cy="288000"/>
                </a:xfrm>
                <a:prstGeom prst="rect">
                  <a:avLst/>
                </a:prstGeom>
                <a:noFill/>
              </p:spPr>
              <p:txBody>
                <a:bodyPr wrap="none" lIns="36000" tIns="36000" rIns="36000" bIns="36000" rtlCol="0" anchor="ctr" anchorCtr="0">
                  <a:noAutofit/>
                </a:bodyPr>
                <a:lstStyle/>
                <a:p>
                  <a:pPr algn="ctr"/>
                  <a:r>
                    <a:rPr lang="en-US" sz="1200" b="1" dirty="0" err="1" smtClean="0">
                      <a:solidFill>
                        <a:schemeClr val="tx2"/>
                      </a:solidFill>
                    </a:rPr>
                    <a:t>Ev</a:t>
                  </a:r>
                  <a:r>
                    <a:rPr lang="en-US" sz="1200" b="1" dirty="0" smtClean="0">
                      <a:solidFill>
                        <a:schemeClr val="tx2"/>
                      </a:solidFill>
                    </a:rPr>
                    <a:t>. n+5</a:t>
                  </a:r>
                </a:p>
              </p:txBody>
            </p:sp>
            <p:sp>
              <p:nvSpPr>
                <p:cNvPr id="168" name="Rectangle 167"/>
                <p:cNvSpPr/>
                <p:nvPr/>
              </p:nvSpPr>
              <p:spPr>
                <a:xfrm>
                  <a:off x="611450" y="1268700"/>
                  <a:ext cx="288040" cy="647910"/>
                </a:xfrm>
                <a:prstGeom prst="rect">
                  <a:avLst/>
                </a:prstGeom>
                <a:solidFill>
                  <a:srgbClr val="C0000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9" name="Group 118"/>
            <p:cNvGrpSpPr/>
            <p:nvPr/>
          </p:nvGrpSpPr>
          <p:grpSpPr>
            <a:xfrm>
              <a:off x="323410" y="1268701"/>
              <a:ext cx="576080" cy="648089"/>
              <a:chOff x="323410" y="1052670"/>
              <a:chExt cx="576080" cy="648089"/>
            </a:xfrm>
          </p:grpSpPr>
          <p:cxnSp>
            <p:nvCxnSpPr>
              <p:cNvPr id="161" name="Straight Connector 160"/>
              <p:cNvCxnSpPr/>
              <p:nvPr/>
            </p:nvCxnSpPr>
            <p:spPr>
              <a:xfrm>
                <a:off x="611450" y="1052670"/>
                <a:ext cx="0" cy="647882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2" name="Group 161"/>
              <p:cNvGrpSpPr/>
              <p:nvPr/>
            </p:nvGrpSpPr>
            <p:grpSpPr>
              <a:xfrm>
                <a:off x="323410" y="1052670"/>
                <a:ext cx="576080" cy="648089"/>
                <a:chOff x="323410" y="1268700"/>
                <a:chExt cx="576080" cy="648089"/>
              </a:xfrm>
            </p:grpSpPr>
            <p:sp>
              <p:nvSpPr>
                <p:cNvPr id="163" name="TextBox 162"/>
                <p:cNvSpPr txBox="1"/>
                <p:nvPr/>
              </p:nvSpPr>
              <p:spPr>
                <a:xfrm rot="16200000">
                  <a:off x="143469" y="1448848"/>
                  <a:ext cx="647882" cy="288000"/>
                </a:xfrm>
                <a:prstGeom prst="rect">
                  <a:avLst/>
                </a:prstGeom>
                <a:noFill/>
              </p:spPr>
              <p:txBody>
                <a:bodyPr wrap="none" lIns="36000" tIns="36000" rIns="36000" bIns="36000" rtlCol="0" anchor="ctr" anchorCtr="0">
                  <a:noAutofit/>
                </a:bodyPr>
                <a:lstStyle/>
                <a:p>
                  <a:pPr algn="ctr"/>
                  <a:r>
                    <a:rPr lang="en-US" sz="1200" b="1" dirty="0" err="1" smtClean="0">
                      <a:solidFill>
                        <a:schemeClr val="tx2"/>
                      </a:solidFill>
                    </a:rPr>
                    <a:t>Ev</a:t>
                  </a:r>
                  <a:r>
                    <a:rPr lang="en-US" sz="1200" b="1" dirty="0" smtClean="0">
                      <a:solidFill>
                        <a:schemeClr val="tx2"/>
                      </a:solidFill>
                    </a:rPr>
                    <a:t>. n-1</a:t>
                  </a:r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>
                  <a:off x="611450" y="1268700"/>
                  <a:ext cx="288040" cy="647910"/>
                </a:xfrm>
                <a:prstGeom prst="rect">
                  <a:avLst/>
                </a:prstGeom>
                <a:solidFill>
                  <a:srgbClr val="C0000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0" name="Group 119"/>
            <p:cNvGrpSpPr/>
            <p:nvPr/>
          </p:nvGrpSpPr>
          <p:grpSpPr>
            <a:xfrm>
              <a:off x="1259540" y="1268700"/>
              <a:ext cx="576080" cy="648089"/>
              <a:chOff x="323410" y="1052670"/>
              <a:chExt cx="576080" cy="648089"/>
            </a:xfrm>
          </p:grpSpPr>
          <p:cxnSp>
            <p:nvCxnSpPr>
              <p:cNvPr id="157" name="Straight Connector 156"/>
              <p:cNvCxnSpPr/>
              <p:nvPr/>
            </p:nvCxnSpPr>
            <p:spPr>
              <a:xfrm>
                <a:off x="611450" y="1052670"/>
                <a:ext cx="0" cy="647882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8" name="Group 157"/>
              <p:cNvGrpSpPr/>
              <p:nvPr/>
            </p:nvGrpSpPr>
            <p:grpSpPr>
              <a:xfrm>
                <a:off x="323410" y="1052670"/>
                <a:ext cx="576080" cy="648089"/>
                <a:chOff x="323410" y="1268700"/>
                <a:chExt cx="576080" cy="648089"/>
              </a:xfrm>
            </p:grpSpPr>
            <p:sp>
              <p:nvSpPr>
                <p:cNvPr id="159" name="TextBox 158"/>
                <p:cNvSpPr txBox="1"/>
                <p:nvPr/>
              </p:nvSpPr>
              <p:spPr>
                <a:xfrm rot="16200000">
                  <a:off x="143469" y="1448848"/>
                  <a:ext cx="647882" cy="288000"/>
                </a:xfrm>
                <a:prstGeom prst="rect">
                  <a:avLst/>
                </a:prstGeom>
                <a:noFill/>
              </p:spPr>
              <p:txBody>
                <a:bodyPr wrap="none" lIns="36000" tIns="36000" rIns="36000" bIns="36000" rtlCol="0" anchor="ctr" anchorCtr="0">
                  <a:noAutofit/>
                </a:bodyPr>
                <a:lstStyle/>
                <a:p>
                  <a:pPr algn="ctr"/>
                  <a:r>
                    <a:rPr lang="en-US" sz="1200" b="1" dirty="0" err="1" smtClean="0">
                      <a:solidFill>
                        <a:schemeClr val="tx2"/>
                      </a:solidFill>
                    </a:rPr>
                    <a:t>Ev</a:t>
                  </a:r>
                  <a:r>
                    <a:rPr lang="en-US" sz="1200" b="1" dirty="0" smtClean="0">
                      <a:solidFill>
                        <a:schemeClr val="tx2"/>
                      </a:solidFill>
                    </a:rPr>
                    <a:t>. n</a:t>
                  </a:r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>
                  <a:off x="611450" y="1268700"/>
                  <a:ext cx="288040" cy="647910"/>
                </a:xfrm>
                <a:prstGeom prst="rect">
                  <a:avLst/>
                </a:prstGeom>
                <a:solidFill>
                  <a:srgbClr val="C0000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1" name="Group 120"/>
            <p:cNvGrpSpPr/>
            <p:nvPr/>
          </p:nvGrpSpPr>
          <p:grpSpPr>
            <a:xfrm>
              <a:off x="5148080" y="1268700"/>
              <a:ext cx="576080" cy="648089"/>
              <a:chOff x="323410" y="1052670"/>
              <a:chExt cx="576080" cy="648089"/>
            </a:xfrm>
          </p:grpSpPr>
          <p:cxnSp>
            <p:nvCxnSpPr>
              <p:cNvPr id="153" name="Straight Connector 152"/>
              <p:cNvCxnSpPr/>
              <p:nvPr/>
            </p:nvCxnSpPr>
            <p:spPr>
              <a:xfrm>
                <a:off x="611450" y="1052670"/>
                <a:ext cx="0" cy="647882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4" name="Group 153"/>
              <p:cNvGrpSpPr/>
              <p:nvPr/>
            </p:nvGrpSpPr>
            <p:grpSpPr>
              <a:xfrm>
                <a:off x="323410" y="1052670"/>
                <a:ext cx="576080" cy="648089"/>
                <a:chOff x="323410" y="1268700"/>
                <a:chExt cx="576080" cy="648089"/>
              </a:xfrm>
            </p:grpSpPr>
            <p:sp>
              <p:nvSpPr>
                <p:cNvPr id="155" name="TextBox 154"/>
                <p:cNvSpPr txBox="1"/>
                <p:nvPr/>
              </p:nvSpPr>
              <p:spPr>
                <a:xfrm rot="16200000">
                  <a:off x="143469" y="1448848"/>
                  <a:ext cx="647882" cy="288000"/>
                </a:xfrm>
                <a:prstGeom prst="rect">
                  <a:avLst/>
                </a:prstGeom>
                <a:noFill/>
              </p:spPr>
              <p:txBody>
                <a:bodyPr wrap="none" lIns="36000" tIns="36000" rIns="36000" bIns="36000" rtlCol="0" anchor="ctr" anchorCtr="0">
                  <a:noAutofit/>
                </a:bodyPr>
                <a:lstStyle/>
                <a:p>
                  <a:pPr algn="ctr"/>
                  <a:r>
                    <a:rPr lang="en-US" sz="1200" b="1" dirty="0" err="1" smtClean="0">
                      <a:solidFill>
                        <a:schemeClr val="tx2"/>
                      </a:solidFill>
                    </a:rPr>
                    <a:t>Ev</a:t>
                  </a:r>
                  <a:r>
                    <a:rPr lang="en-US" sz="1200" b="1" dirty="0" smtClean="0">
                      <a:solidFill>
                        <a:schemeClr val="tx2"/>
                      </a:solidFill>
                    </a:rPr>
                    <a:t>. n+3</a:t>
                  </a:r>
                </a:p>
              </p:txBody>
            </p:sp>
            <p:sp>
              <p:nvSpPr>
                <p:cNvPr id="156" name="Rectangle 155"/>
                <p:cNvSpPr/>
                <p:nvPr/>
              </p:nvSpPr>
              <p:spPr>
                <a:xfrm>
                  <a:off x="611450" y="1268700"/>
                  <a:ext cx="288040" cy="647910"/>
                </a:xfrm>
                <a:prstGeom prst="rect">
                  <a:avLst/>
                </a:prstGeom>
                <a:solidFill>
                  <a:srgbClr val="C0000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3" name="Group 142"/>
            <p:cNvGrpSpPr/>
            <p:nvPr/>
          </p:nvGrpSpPr>
          <p:grpSpPr>
            <a:xfrm>
              <a:off x="5724160" y="1268700"/>
              <a:ext cx="576080" cy="648089"/>
              <a:chOff x="323410" y="1052670"/>
              <a:chExt cx="576080" cy="648089"/>
            </a:xfrm>
          </p:grpSpPr>
          <p:cxnSp>
            <p:nvCxnSpPr>
              <p:cNvPr id="149" name="Straight Connector 148"/>
              <p:cNvCxnSpPr/>
              <p:nvPr/>
            </p:nvCxnSpPr>
            <p:spPr>
              <a:xfrm>
                <a:off x="611450" y="1052670"/>
                <a:ext cx="0" cy="647882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0" name="Group 149"/>
              <p:cNvGrpSpPr/>
              <p:nvPr/>
            </p:nvGrpSpPr>
            <p:grpSpPr>
              <a:xfrm>
                <a:off x="323410" y="1052670"/>
                <a:ext cx="576080" cy="648089"/>
                <a:chOff x="323410" y="1268700"/>
                <a:chExt cx="576080" cy="648089"/>
              </a:xfrm>
            </p:grpSpPr>
            <p:sp>
              <p:nvSpPr>
                <p:cNvPr id="151" name="TextBox 150"/>
                <p:cNvSpPr txBox="1"/>
                <p:nvPr/>
              </p:nvSpPr>
              <p:spPr>
                <a:xfrm rot="16200000">
                  <a:off x="143469" y="1448848"/>
                  <a:ext cx="647882" cy="288000"/>
                </a:xfrm>
                <a:prstGeom prst="rect">
                  <a:avLst/>
                </a:prstGeom>
                <a:noFill/>
              </p:spPr>
              <p:txBody>
                <a:bodyPr wrap="none" lIns="36000" tIns="36000" rIns="36000" bIns="36000" rtlCol="0" anchor="ctr" anchorCtr="0">
                  <a:noAutofit/>
                </a:bodyPr>
                <a:lstStyle/>
                <a:p>
                  <a:pPr algn="ctr"/>
                  <a:r>
                    <a:rPr lang="en-US" sz="1200" b="1" dirty="0" err="1" smtClean="0">
                      <a:solidFill>
                        <a:schemeClr val="tx2"/>
                      </a:solidFill>
                    </a:rPr>
                    <a:t>Ev</a:t>
                  </a:r>
                  <a:r>
                    <a:rPr lang="en-US" sz="1200" b="1" dirty="0" smtClean="0">
                      <a:solidFill>
                        <a:schemeClr val="tx2"/>
                      </a:solidFill>
                    </a:rPr>
                    <a:t>. n+4</a:t>
                  </a:r>
                </a:p>
              </p:txBody>
            </p:sp>
            <p:sp>
              <p:nvSpPr>
                <p:cNvPr id="152" name="Rectangle 151"/>
                <p:cNvSpPr/>
                <p:nvPr/>
              </p:nvSpPr>
              <p:spPr>
                <a:xfrm>
                  <a:off x="611450" y="1268700"/>
                  <a:ext cx="288040" cy="647910"/>
                </a:xfrm>
                <a:prstGeom prst="rect">
                  <a:avLst/>
                </a:prstGeom>
                <a:solidFill>
                  <a:srgbClr val="C0000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4" name="Group 143"/>
            <p:cNvGrpSpPr/>
            <p:nvPr/>
          </p:nvGrpSpPr>
          <p:grpSpPr>
            <a:xfrm>
              <a:off x="7884460" y="1268700"/>
              <a:ext cx="576080" cy="648089"/>
              <a:chOff x="323410" y="1052670"/>
              <a:chExt cx="576080" cy="648089"/>
            </a:xfrm>
          </p:grpSpPr>
          <p:cxnSp>
            <p:nvCxnSpPr>
              <p:cNvPr id="145" name="Straight Connector 144"/>
              <p:cNvCxnSpPr/>
              <p:nvPr/>
            </p:nvCxnSpPr>
            <p:spPr>
              <a:xfrm>
                <a:off x="611450" y="1052670"/>
                <a:ext cx="0" cy="647882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6" name="Group 145"/>
              <p:cNvGrpSpPr/>
              <p:nvPr/>
            </p:nvGrpSpPr>
            <p:grpSpPr>
              <a:xfrm>
                <a:off x="323410" y="1052670"/>
                <a:ext cx="576080" cy="648089"/>
                <a:chOff x="323410" y="1268700"/>
                <a:chExt cx="576080" cy="648089"/>
              </a:xfrm>
            </p:grpSpPr>
            <p:sp>
              <p:nvSpPr>
                <p:cNvPr id="147" name="TextBox 146"/>
                <p:cNvSpPr txBox="1"/>
                <p:nvPr/>
              </p:nvSpPr>
              <p:spPr>
                <a:xfrm rot="16200000">
                  <a:off x="143469" y="1448848"/>
                  <a:ext cx="647882" cy="288000"/>
                </a:xfrm>
                <a:prstGeom prst="rect">
                  <a:avLst/>
                </a:prstGeom>
                <a:noFill/>
              </p:spPr>
              <p:txBody>
                <a:bodyPr wrap="none" lIns="36000" tIns="36000" rIns="36000" bIns="36000" rtlCol="0" anchor="ctr" anchorCtr="0">
                  <a:noAutofit/>
                </a:bodyPr>
                <a:lstStyle/>
                <a:p>
                  <a:pPr algn="ctr"/>
                  <a:r>
                    <a:rPr lang="en-US" sz="1200" b="1" dirty="0" err="1" smtClean="0">
                      <a:solidFill>
                        <a:schemeClr val="tx2"/>
                      </a:solidFill>
                    </a:rPr>
                    <a:t>Ev</a:t>
                  </a:r>
                  <a:r>
                    <a:rPr lang="en-US" sz="1200" b="1" dirty="0" smtClean="0">
                      <a:solidFill>
                        <a:schemeClr val="tx2"/>
                      </a:solidFill>
                    </a:rPr>
                    <a:t>. n+6</a:t>
                  </a:r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>
                  <a:off x="611450" y="1268700"/>
                  <a:ext cx="288040" cy="647910"/>
                </a:xfrm>
                <a:prstGeom prst="rect">
                  <a:avLst/>
                </a:prstGeom>
                <a:solidFill>
                  <a:srgbClr val="C0000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77" name="Group 176"/>
          <p:cNvGrpSpPr/>
          <p:nvPr/>
        </p:nvGrpSpPr>
        <p:grpSpPr>
          <a:xfrm>
            <a:off x="107380" y="1988800"/>
            <a:ext cx="8926960" cy="648000"/>
            <a:chOff x="107380" y="1988800"/>
            <a:chExt cx="8926960" cy="648000"/>
          </a:xfrm>
        </p:grpSpPr>
        <p:sp>
          <p:nvSpPr>
            <p:cNvPr id="178" name="Rectangle 177"/>
            <p:cNvSpPr/>
            <p:nvPr/>
          </p:nvSpPr>
          <p:spPr>
            <a:xfrm>
              <a:off x="107380" y="1988801"/>
              <a:ext cx="8926960" cy="647999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9" name="Group 178"/>
            <p:cNvGrpSpPr/>
            <p:nvPr/>
          </p:nvGrpSpPr>
          <p:grpSpPr>
            <a:xfrm>
              <a:off x="323410" y="1988800"/>
              <a:ext cx="290177" cy="647910"/>
              <a:chOff x="323410" y="1988800"/>
              <a:chExt cx="290177" cy="647910"/>
            </a:xfrm>
          </p:grpSpPr>
          <p:sp>
            <p:nvSpPr>
              <p:cNvPr id="234" name="Rectangle 233"/>
              <p:cNvSpPr/>
              <p:nvPr/>
            </p:nvSpPr>
            <p:spPr>
              <a:xfrm>
                <a:off x="325547" y="1988800"/>
                <a:ext cx="288040" cy="647910"/>
              </a:xfrm>
              <a:prstGeom prst="rect">
                <a:avLst/>
              </a:pr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5" name="Straight Connector 234"/>
              <p:cNvCxnSpPr/>
              <p:nvPr/>
            </p:nvCxnSpPr>
            <p:spPr>
              <a:xfrm>
                <a:off x="323410" y="1988800"/>
                <a:ext cx="0" cy="64791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Group 179"/>
            <p:cNvGrpSpPr/>
            <p:nvPr/>
          </p:nvGrpSpPr>
          <p:grpSpPr>
            <a:xfrm>
              <a:off x="683460" y="1988800"/>
              <a:ext cx="290177" cy="647910"/>
              <a:chOff x="323410" y="1988800"/>
              <a:chExt cx="290177" cy="647910"/>
            </a:xfrm>
          </p:grpSpPr>
          <p:sp>
            <p:nvSpPr>
              <p:cNvPr id="232" name="Rectangle 231"/>
              <p:cNvSpPr/>
              <p:nvPr/>
            </p:nvSpPr>
            <p:spPr>
              <a:xfrm>
                <a:off x="325547" y="1988800"/>
                <a:ext cx="288040" cy="647910"/>
              </a:xfrm>
              <a:prstGeom prst="rect">
                <a:avLst/>
              </a:pr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3" name="Straight Connector 232"/>
              <p:cNvCxnSpPr/>
              <p:nvPr/>
            </p:nvCxnSpPr>
            <p:spPr>
              <a:xfrm>
                <a:off x="323410" y="1988800"/>
                <a:ext cx="0" cy="64791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Group 180"/>
            <p:cNvGrpSpPr/>
            <p:nvPr/>
          </p:nvGrpSpPr>
          <p:grpSpPr>
            <a:xfrm>
              <a:off x="1329413" y="1988800"/>
              <a:ext cx="290177" cy="647910"/>
              <a:chOff x="323410" y="1988800"/>
              <a:chExt cx="290177" cy="647910"/>
            </a:xfrm>
          </p:grpSpPr>
          <p:sp>
            <p:nvSpPr>
              <p:cNvPr id="230" name="Rectangle 229"/>
              <p:cNvSpPr/>
              <p:nvPr/>
            </p:nvSpPr>
            <p:spPr>
              <a:xfrm>
                <a:off x="325547" y="1988800"/>
                <a:ext cx="288040" cy="647910"/>
              </a:xfrm>
              <a:prstGeom prst="rect">
                <a:avLst/>
              </a:pr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1" name="Straight Connector 230"/>
              <p:cNvCxnSpPr/>
              <p:nvPr/>
            </p:nvCxnSpPr>
            <p:spPr>
              <a:xfrm>
                <a:off x="323410" y="1988800"/>
                <a:ext cx="0" cy="64791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/>
            <p:cNvGrpSpPr/>
            <p:nvPr/>
          </p:nvGrpSpPr>
          <p:grpSpPr>
            <a:xfrm>
              <a:off x="1833483" y="1988800"/>
              <a:ext cx="290177" cy="647910"/>
              <a:chOff x="323410" y="1988800"/>
              <a:chExt cx="290177" cy="647910"/>
            </a:xfrm>
          </p:grpSpPr>
          <p:sp>
            <p:nvSpPr>
              <p:cNvPr id="228" name="Rectangle 227"/>
              <p:cNvSpPr/>
              <p:nvPr/>
            </p:nvSpPr>
            <p:spPr>
              <a:xfrm>
                <a:off x="325547" y="1988800"/>
                <a:ext cx="288040" cy="647910"/>
              </a:xfrm>
              <a:prstGeom prst="rect">
                <a:avLst/>
              </a:pr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9" name="Straight Connector 228"/>
              <p:cNvCxnSpPr/>
              <p:nvPr/>
            </p:nvCxnSpPr>
            <p:spPr>
              <a:xfrm>
                <a:off x="323410" y="1988800"/>
                <a:ext cx="0" cy="64791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Group 182"/>
            <p:cNvGrpSpPr/>
            <p:nvPr/>
          </p:nvGrpSpPr>
          <p:grpSpPr>
            <a:xfrm>
              <a:off x="1977503" y="1988800"/>
              <a:ext cx="290177" cy="647910"/>
              <a:chOff x="323410" y="1988800"/>
              <a:chExt cx="290177" cy="64791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325547" y="1988800"/>
                <a:ext cx="288040" cy="647910"/>
              </a:xfrm>
              <a:prstGeom prst="rect">
                <a:avLst/>
              </a:pr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7" name="Straight Connector 226"/>
              <p:cNvCxnSpPr/>
              <p:nvPr/>
            </p:nvCxnSpPr>
            <p:spPr>
              <a:xfrm>
                <a:off x="323410" y="1988800"/>
                <a:ext cx="0" cy="64791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Group 183"/>
            <p:cNvGrpSpPr/>
            <p:nvPr/>
          </p:nvGrpSpPr>
          <p:grpSpPr>
            <a:xfrm>
              <a:off x="2481573" y="1988800"/>
              <a:ext cx="290177" cy="647910"/>
              <a:chOff x="323410" y="1988800"/>
              <a:chExt cx="290177" cy="647910"/>
            </a:xfrm>
          </p:grpSpPr>
          <p:sp>
            <p:nvSpPr>
              <p:cNvPr id="224" name="Rectangle 223"/>
              <p:cNvSpPr/>
              <p:nvPr/>
            </p:nvSpPr>
            <p:spPr>
              <a:xfrm>
                <a:off x="325547" y="1988800"/>
                <a:ext cx="288040" cy="647910"/>
              </a:xfrm>
              <a:prstGeom prst="rect">
                <a:avLst/>
              </a:pr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5" name="Straight Connector 224"/>
              <p:cNvCxnSpPr/>
              <p:nvPr/>
            </p:nvCxnSpPr>
            <p:spPr>
              <a:xfrm>
                <a:off x="323410" y="1988800"/>
                <a:ext cx="0" cy="64791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5" name="Group 184"/>
            <p:cNvGrpSpPr/>
            <p:nvPr/>
          </p:nvGrpSpPr>
          <p:grpSpPr>
            <a:xfrm>
              <a:off x="2913633" y="1988800"/>
              <a:ext cx="290177" cy="647910"/>
              <a:chOff x="323410" y="1988800"/>
              <a:chExt cx="290177" cy="647910"/>
            </a:xfrm>
          </p:grpSpPr>
          <p:sp>
            <p:nvSpPr>
              <p:cNvPr id="222" name="Rectangle 221"/>
              <p:cNvSpPr/>
              <p:nvPr/>
            </p:nvSpPr>
            <p:spPr>
              <a:xfrm>
                <a:off x="325547" y="1988800"/>
                <a:ext cx="288040" cy="647910"/>
              </a:xfrm>
              <a:prstGeom prst="rect">
                <a:avLst/>
              </a:pr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3" name="Straight Connector 222"/>
              <p:cNvCxnSpPr/>
              <p:nvPr/>
            </p:nvCxnSpPr>
            <p:spPr>
              <a:xfrm>
                <a:off x="323410" y="1988800"/>
                <a:ext cx="0" cy="64791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6" name="Group 185"/>
            <p:cNvGrpSpPr/>
            <p:nvPr/>
          </p:nvGrpSpPr>
          <p:grpSpPr>
            <a:xfrm>
              <a:off x="3345693" y="1988800"/>
              <a:ext cx="290177" cy="647910"/>
              <a:chOff x="323410" y="1988800"/>
              <a:chExt cx="290177" cy="64791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325547" y="1988800"/>
                <a:ext cx="288040" cy="647910"/>
              </a:xfrm>
              <a:prstGeom prst="rect">
                <a:avLst/>
              </a:pr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1" name="Straight Connector 220"/>
              <p:cNvCxnSpPr/>
              <p:nvPr/>
            </p:nvCxnSpPr>
            <p:spPr>
              <a:xfrm>
                <a:off x="323410" y="1988800"/>
                <a:ext cx="0" cy="64791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7" name="Group 186"/>
            <p:cNvGrpSpPr/>
            <p:nvPr/>
          </p:nvGrpSpPr>
          <p:grpSpPr>
            <a:xfrm>
              <a:off x="3993783" y="1988800"/>
              <a:ext cx="290177" cy="647910"/>
              <a:chOff x="323410" y="1988800"/>
              <a:chExt cx="290177" cy="647910"/>
            </a:xfrm>
          </p:grpSpPr>
          <p:sp>
            <p:nvSpPr>
              <p:cNvPr id="218" name="Rectangle 217"/>
              <p:cNvSpPr/>
              <p:nvPr/>
            </p:nvSpPr>
            <p:spPr>
              <a:xfrm>
                <a:off x="325547" y="1988800"/>
                <a:ext cx="288040" cy="647910"/>
              </a:xfrm>
              <a:prstGeom prst="rect">
                <a:avLst/>
              </a:pr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9" name="Straight Connector 218"/>
              <p:cNvCxnSpPr/>
              <p:nvPr/>
            </p:nvCxnSpPr>
            <p:spPr>
              <a:xfrm>
                <a:off x="323410" y="1988800"/>
                <a:ext cx="0" cy="64791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8" name="Group 187"/>
            <p:cNvGrpSpPr/>
            <p:nvPr/>
          </p:nvGrpSpPr>
          <p:grpSpPr>
            <a:xfrm>
              <a:off x="4353833" y="1988800"/>
              <a:ext cx="290177" cy="647910"/>
              <a:chOff x="323410" y="1988800"/>
              <a:chExt cx="290177" cy="647910"/>
            </a:xfrm>
          </p:grpSpPr>
          <p:sp>
            <p:nvSpPr>
              <p:cNvPr id="216" name="Rectangle 215"/>
              <p:cNvSpPr/>
              <p:nvPr/>
            </p:nvSpPr>
            <p:spPr>
              <a:xfrm>
                <a:off x="325547" y="1988800"/>
                <a:ext cx="288040" cy="647910"/>
              </a:xfrm>
              <a:prstGeom prst="rect">
                <a:avLst/>
              </a:pr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7" name="Straight Connector 216"/>
              <p:cNvCxnSpPr/>
              <p:nvPr/>
            </p:nvCxnSpPr>
            <p:spPr>
              <a:xfrm>
                <a:off x="323410" y="1988800"/>
                <a:ext cx="0" cy="64791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9" name="Group 188"/>
            <p:cNvGrpSpPr/>
            <p:nvPr/>
          </p:nvGrpSpPr>
          <p:grpSpPr>
            <a:xfrm>
              <a:off x="5073933" y="1988800"/>
              <a:ext cx="290177" cy="647910"/>
              <a:chOff x="323410" y="1988800"/>
              <a:chExt cx="290177" cy="647910"/>
            </a:xfrm>
          </p:grpSpPr>
          <p:sp>
            <p:nvSpPr>
              <p:cNvPr id="214" name="Rectangle 213"/>
              <p:cNvSpPr/>
              <p:nvPr/>
            </p:nvSpPr>
            <p:spPr>
              <a:xfrm>
                <a:off x="325547" y="1988800"/>
                <a:ext cx="288040" cy="647910"/>
              </a:xfrm>
              <a:prstGeom prst="rect">
                <a:avLst/>
              </a:pr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5" name="Straight Connector 214"/>
              <p:cNvCxnSpPr/>
              <p:nvPr/>
            </p:nvCxnSpPr>
            <p:spPr>
              <a:xfrm>
                <a:off x="323410" y="1988800"/>
                <a:ext cx="0" cy="64791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0" name="Group 189"/>
            <p:cNvGrpSpPr/>
            <p:nvPr/>
          </p:nvGrpSpPr>
          <p:grpSpPr>
            <a:xfrm>
              <a:off x="5578003" y="1988800"/>
              <a:ext cx="290177" cy="647910"/>
              <a:chOff x="323410" y="1988800"/>
              <a:chExt cx="290177" cy="64791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325547" y="1988800"/>
                <a:ext cx="288040" cy="647910"/>
              </a:xfrm>
              <a:prstGeom prst="rect">
                <a:avLst/>
              </a:pr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3" name="Straight Connector 212"/>
              <p:cNvCxnSpPr/>
              <p:nvPr/>
            </p:nvCxnSpPr>
            <p:spPr>
              <a:xfrm>
                <a:off x="323410" y="1988800"/>
                <a:ext cx="0" cy="64791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1" name="Group 190"/>
            <p:cNvGrpSpPr/>
            <p:nvPr/>
          </p:nvGrpSpPr>
          <p:grpSpPr>
            <a:xfrm>
              <a:off x="5794033" y="1988800"/>
              <a:ext cx="290177" cy="647910"/>
              <a:chOff x="323410" y="1988800"/>
              <a:chExt cx="290177" cy="647910"/>
            </a:xfrm>
          </p:grpSpPr>
          <p:sp>
            <p:nvSpPr>
              <p:cNvPr id="210" name="Rectangle 209"/>
              <p:cNvSpPr/>
              <p:nvPr/>
            </p:nvSpPr>
            <p:spPr>
              <a:xfrm>
                <a:off x="325547" y="1988800"/>
                <a:ext cx="288040" cy="647910"/>
              </a:xfrm>
              <a:prstGeom prst="rect">
                <a:avLst/>
              </a:pr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1" name="Straight Connector 210"/>
              <p:cNvCxnSpPr/>
              <p:nvPr/>
            </p:nvCxnSpPr>
            <p:spPr>
              <a:xfrm>
                <a:off x="323410" y="1988800"/>
                <a:ext cx="0" cy="64791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2" name="Group 191"/>
            <p:cNvGrpSpPr/>
            <p:nvPr/>
          </p:nvGrpSpPr>
          <p:grpSpPr>
            <a:xfrm>
              <a:off x="5940190" y="1988800"/>
              <a:ext cx="290177" cy="647910"/>
              <a:chOff x="323410" y="1988800"/>
              <a:chExt cx="290177" cy="647910"/>
            </a:xfrm>
          </p:grpSpPr>
          <p:sp>
            <p:nvSpPr>
              <p:cNvPr id="208" name="Rectangle 207"/>
              <p:cNvSpPr/>
              <p:nvPr/>
            </p:nvSpPr>
            <p:spPr>
              <a:xfrm>
                <a:off x="325547" y="1988800"/>
                <a:ext cx="288040" cy="647910"/>
              </a:xfrm>
              <a:prstGeom prst="rect">
                <a:avLst/>
              </a:pr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9" name="Straight Connector 208"/>
              <p:cNvCxnSpPr/>
              <p:nvPr/>
            </p:nvCxnSpPr>
            <p:spPr>
              <a:xfrm>
                <a:off x="323410" y="1988800"/>
                <a:ext cx="0" cy="64791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3" name="Group 192"/>
            <p:cNvGrpSpPr/>
            <p:nvPr/>
          </p:nvGrpSpPr>
          <p:grpSpPr>
            <a:xfrm>
              <a:off x="6442123" y="1988800"/>
              <a:ext cx="290177" cy="647910"/>
              <a:chOff x="323410" y="1988800"/>
              <a:chExt cx="290177" cy="64791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325547" y="1988800"/>
                <a:ext cx="288040" cy="647910"/>
              </a:xfrm>
              <a:prstGeom prst="rect">
                <a:avLst/>
              </a:pr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7" name="Straight Connector 206"/>
              <p:cNvCxnSpPr/>
              <p:nvPr/>
            </p:nvCxnSpPr>
            <p:spPr>
              <a:xfrm>
                <a:off x="323410" y="1988800"/>
                <a:ext cx="0" cy="64791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Group 193"/>
            <p:cNvGrpSpPr/>
            <p:nvPr/>
          </p:nvGrpSpPr>
          <p:grpSpPr>
            <a:xfrm>
              <a:off x="7306243" y="1988800"/>
              <a:ext cx="290177" cy="647910"/>
              <a:chOff x="323410" y="1988800"/>
              <a:chExt cx="290177" cy="647910"/>
            </a:xfrm>
          </p:grpSpPr>
          <p:sp>
            <p:nvSpPr>
              <p:cNvPr id="204" name="Rectangle 203"/>
              <p:cNvSpPr/>
              <p:nvPr/>
            </p:nvSpPr>
            <p:spPr>
              <a:xfrm>
                <a:off x="325547" y="1988800"/>
                <a:ext cx="288040" cy="647910"/>
              </a:xfrm>
              <a:prstGeom prst="rect">
                <a:avLst/>
              </a:pr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5" name="Straight Connector 204"/>
              <p:cNvCxnSpPr/>
              <p:nvPr/>
            </p:nvCxnSpPr>
            <p:spPr>
              <a:xfrm>
                <a:off x="323410" y="1988800"/>
                <a:ext cx="0" cy="64791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5" name="Group 194"/>
            <p:cNvGrpSpPr/>
            <p:nvPr/>
          </p:nvGrpSpPr>
          <p:grpSpPr>
            <a:xfrm>
              <a:off x="7524410" y="1988800"/>
              <a:ext cx="290177" cy="647910"/>
              <a:chOff x="323410" y="1988800"/>
              <a:chExt cx="290177" cy="647910"/>
            </a:xfrm>
          </p:grpSpPr>
          <p:sp>
            <p:nvSpPr>
              <p:cNvPr id="202" name="Rectangle 201"/>
              <p:cNvSpPr/>
              <p:nvPr/>
            </p:nvSpPr>
            <p:spPr>
              <a:xfrm>
                <a:off x="325547" y="1988800"/>
                <a:ext cx="288040" cy="647910"/>
              </a:xfrm>
              <a:prstGeom prst="rect">
                <a:avLst/>
              </a:pr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3" name="Straight Connector 202"/>
              <p:cNvCxnSpPr/>
              <p:nvPr/>
            </p:nvCxnSpPr>
            <p:spPr>
              <a:xfrm>
                <a:off x="323410" y="1988800"/>
                <a:ext cx="0" cy="64791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" name="Group 195"/>
            <p:cNvGrpSpPr/>
            <p:nvPr/>
          </p:nvGrpSpPr>
          <p:grpSpPr>
            <a:xfrm>
              <a:off x="8098353" y="1988800"/>
              <a:ext cx="290177" cy="647910"/>
              <a:chOff x="323410" y="1988800"/>
              <a:chExt cx="290177" cy="64791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325547" y="1988800"/>
                <a:ext cx="288040" cy="647910"/>
              </a:xfrm>
              <a:prstGeom prst="rect">
                <a:avLst/>
              </a:pr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1" name="Straight Connector 200"/>
              <p:cNvCxnSpPr/>
              <p:nvPr/>
            </p:nvCxnSpPr>
            <p:spPr>
              <a:xfrm>
                <a:off x="323410" y="1988800"/>
                <a:ext cx="0" cy="64791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7" name="Group 196"/>
            <p:cNvGrpSpPr/>
            <p:nvPr/>
          </p:nvGrpSpPr>
          <p:grpSpPr>
            <a:xfrm>
              <a:off x="8532550" y="1988800"/>
              <a:ext cx="290177" cy="647910"/>
              <a:chOff x="323410" y="1988800"/>
              <a:chExt cx="290177" cy="647910"/>
            </a:xfrm>
          </p:grpSpPr>
          <p:sp>
            <p:nvSpPr>
              <p:cNvPr id="198" name="Rectangle 197"/>
              <p:cNvSpPr/>
              <p:nvPr/>
            </p:nvSpPr>
            <p:spPr>
              <a:xfrm>
                <a:off x="325547" y="1988800"/>
                <a:ext cx="288040" cy="647910"/>
              </a:xfrm>
              <a:prstGeom prst="rect">
                <a:avLst/>
              </a:pr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9" name="Straight Connector 198"/>
              <p:cNvCxnSpPr/>
              <p:nvPr/>
            </p:nvCxnSpPr>
            <p:spPr>
              <a:xfrm>
                <a:off x="323410" y="1988800"/>
                <a:ext cx="0" cy="64791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6" name="Group 235"/>
          <p:cNvGrpSpPr/>
          <p:nvPr/>
        </p:nvGrpSpPr>
        <p:grpSpPr>
          <a:xfrm>
            <a:off x="107380" y="2780910"/>
            <a:ext cx="8926960" cy="648000"/>
            <a:chOff x="107380" y="2780910"/>
            <a:chExt cx="8926960" cy="648000"/>
          </a:xfrm>
        </p:grpSpPr>
        <p:sp>
          <p:nvSpPr>
            <p:cNvPr id="237" name="Rectangle 236"/>
            <p:cNvSpPr/>
            <p:nvPr/>
          </p:nvSpPr>
          <p:spPr>
            <a:xfrm>
              <a:off x="107380" y="2780910"/>
              <a:ext cx="8926960" cy="648000"/>
            </a:xfrm>
            <a:prstGeom prst="rect">
              <a:avLst/>
            </a:prstGeom>
            <a:solidFill>
              <a:schemeClr val="accent4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8" name="Group 237"/>
            <p:cNvGrpSpPr/>
            <p:nvPr/>
          </p:nvGrpSpPr>
          <p:grpSpPr>
            <a:xfrm>
              <a:off x="179390" y="2780910"/>
              <a:ext cx="288040" cy="647911"/>
              <a:chOff x="-252670" y="2780910"/>
              <a:chExt cx="288040" cy="647911"/>
            </a:xfrm>
          </p:grpSpPr>
          <p:sp>
            <p:nvSpPr>
              <p:cNvPr id="245" name="Rectangle 244"/>
              <p:cNvSpPr/>
              <p:nvPr/>
            </p:nvSpPr>
            <p:spPr>
              <a:xfrm>
                <a:off x="-252670" y="2780910"/>
                <a:ext cx="288040" cy="647910"/>
              </a:xfrm>
              <a:prstGeom prst="rect">
                <a:avLst/>
              </a:prstGeom>
              <a:solidFill>
                <a:schemeClr val="accent4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6" name="Straight Connector 245"/>
              <p:cNvCxnSpPr/>
              <p:nvPr/>
            </p:nvCxnSpPr>
            <p:spPr>
              <a:xfrm>
                <a:off x="-252670" y="2780910"/>
                <a:ext cx="0" cy="647911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9" name="Group 238"/>
            <p:cNvGrpSpPr/>
            <p:nvPr/>
          </p:nvGrpSpPr>
          <p:grpSpPr>
            <a:xfrm>
              <a:off x="1835620" y="2780910"/>
              <a:ext cx="288040" cy="647911"/>
              <a:chOff x="-180660" y="2780910"/>
              <a:chExt cx="288040" cy="647911"/>
            </a:xfrm>
          </p:grpSpPr>
          <p:sp>
            <p:nvSpPr>
              <p:cNvPr id="243" name="Rectangle 242"/>
              <p:cNvSpPr/>
              <p:nvPr/>
            </p:nvSpPr>
            <p:spPr>
              <a:xfrm>
                <a:off x="-180660" y="2780910"/>
                <a:ext cx="288040" cy="647910"/>
              </a:xfrm>
              <a:prstGeom prst="rect">
                <a:avLst/>
              </a:prstGeom>
              <a:solidFill>
                <a:schemeClr val="accent4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4" name="Straight Connector 243"/>
              <p:cNvCxnSpPr/>
              <p:nvPr/>
            </p:nvCxnSpPr>
            <p:spPr>
              <a:xfrm>
                <a:off x="-180660" y="2780910"/>
                <a:ext cx="0" cy="647911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0" name="Group 239"/>
            <p:cNvGrpSpPr/>
            <p:nvPr/>
          </p:nvGrpSpPr>
          <p:grpSpPr>
            <a:xfrm>
              <a:off x="6804310" y="2780910"/>
              <a:ext cx="288040" cy="647911"/>
              <a:chOff x="2411700" y="2780910"/>
              <a:chExt cx="288040" cy="647911"/>
            </a:xfrm>
          </p:grpSpPr>
          <p:sp>
            <p:nvSpPr>
              <p:cNvPr id="241" name="Rectangle 240"/>
              <p:cNvSpPr/>
              <p:nvPr/>
            </p:nvSpPr>
            <p:spPr>
              <a:xfrm>
                <a:off x="2411700" y="2780910"/>
                <a:ext cx="288040" cy="647910"/>
              </a:xfrm>
              <a:prstGeom prst="rect">
                <a:avLst/>
              </a:prstGeom>
              <a:solidFill>
                <a:schemeClr val="accent4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2" name="Straight Connector 241"/>
              <p:cNvCxnSpPr/>
              <p:nvPr/>
            </p:nvCxnSpPr>
            <p:spPr>
              <a:xfrm>
                <a:off x="2411700" y="2780910"/>
                <a:ext cx="0" cy="647911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7" name="Rectangle 246"/>
          <p:cNvSpPr/>
          <p:nvPr/>
        </p:nvSpPr>
        <p:spPr>
          <a:xfrm>
            <a:off x="3491850" y="2780910"/>
            <a:ext cx="288040" cy="64791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8" name="Straight Connector 247"/>
          <p:cNvCxnSpPr/>
          <p:nvPr/>
        </p:nvCxnSpPr>
        <p:spPr>
          <a:xfrm>
            <a:off x="3491850" y="2780910"/>
            <a:ext cx="0" cy="647911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Rectangle 248"/>
          <p:cNvSpPr/>
          <p:nvPr/>
        </p:nvSpPr>
        <p:spPr>
          <a:xfrm>
            <a:off x="5148080" y="2780910"/>
            <a:ext cx="288040" cy="64791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0" name="Straight Connector 249"/>
          <p:cNvCxnSpPr/>
          <p:nvPr/>
        </p:nvCxnSpPr>
        <p:spPr>
          <a:xfrm>
            <a:off x="5148080" y="2780910"/>
            <a:ext cx="0" cy="647911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Rectangle 250"/>
          <p:cNvSpPr/>
          <p:nvPr/>
        </p:nvSpPr>
        <p:spPr>
          <a:xfrm>
            <a:off x="8532550" y="2780910"/>
            <a:ext cx="288040" cy="64791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2" name="Straight Connector 251"/>
          <p:cNvCxnSpPr/>
          <p:nvPr/>
        </p:nvCxnSpPr>
        <p:spPr>
          <a:xfrm>
            <a:off x="8532550" y="2780910"/>
            <a:ext cx="0" cy="647911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107380" y="836640"/>
            <a:ext cx="1584000" cy="2564888"/>
            <a:chOff x="2195670" y="863752"/>
            <a:chExt cx="1513487" cy="2564888"/>
          </a:xfrm>
        </p:grpSpPr>
        <p:cxnSp>
          <p:nvCxnSpPr>
            <p:cNvPr id="139" name="Straight Connector 138"/>
            <p:cNvCxnSpPr/>
            <p:nvPr/>
          </p:nvCxnSpPr>
          <p:spPr>
            <a:xfrm flipH="1">
              <a:off x="3707880" y="1052640"/>
              <a:ext cx="120" cy="2376000"/>
            </a:xfrm>
            <a:prstGeom prst="line">
              <a:avLst/>
            </a:prstGeom>
            <a:ln w="19050">
              <a:solidFill>
                <a:srgbClr val="FF00F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2195670" y="1052640"/>
              <a:ext cx="0" cy="2376000"/>
            </a:xfrm>
            <a:prstGeom prst="line">
              <a:avLst/>
            </a:prstGeom>
            <a:ln w="19050">
              <a:solidFill>
                <a:srgbClr val="FF00F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Left Brace 140"/>
            <p:cNvSpPr/>
            <p:nvPr/>
          </p:nvSpPr>
          <p:spPr>
            <a:xfrm rot="5400000">
              <a:off x="2844414" y="215008"/>
              <a:ext cx="216000" cy="1513487"/>
            </a:xfrm>
            <a:prstGeom prst="leftBrace">
              <a:avLst>
                <a:gd name="adj1" fmla="val 36996"/>
                <a:gd name="adj2" fmla="val 50000"/>
              </a:avLst>
            </a:prstGeom>
            <a:ln w="19050">
              <a:solidFill>
                <a:srgbClr val="FF00F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763610" y="863752"/>
            <a:ext cx="1584000" cy="2564888"/>
            <a:chOff x="2195670" y="863752"/>
            <a:chExt cx="1513487" cy="2564888"/>
          </a:xfrm>
        </p:grpSpPr>
        <p:cxnSp>
          <p:nvCxnSpPr>
            <p:cNvPr id="61" name="Straight Connector 60"/>
            <p:cNvCxnSpPr/>
            <p:nvPr/>
          </p:nvCxnSpPr>
          <p:spPr>
            <a:xfrm flipH="1">
              <a:off x="3707880" y="1052640"/>
              <a:ext cx="120" cy="2376000"/>
            </a:xfrm>
            <a:prstGeom prst="line">
              <a:avLst/>
            </a:prstGeom>
            <a:ln w="19050">
              <a:solidFill>
                <a:srgbClr val="FF00F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195670" y="1052640"/>
              <a:ext cx="0" cy="2376000"/>
            </a:xfrm>
            <a:prstGeom prst="line">
              <a:avLst/>
            </a:prstGeom>
            <a:ln w="19050">
              <a:solidFill>
                <a:srgbClr val="FF00F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Left Brace 74"/>
            <p:cNvSpPr/>
            <p:nvPr/>
          </p:nvSpPr>
          <p:spPr>
            <a:xfrm rot="5400000">
              <a:off x="2844414" y="215008"/>
              <a:ext cx="216000" cy="1513487"/>
            </a:xfrm>
            <a:prstGeom prst="leftBrace">
              <a:avLst>
                <a:gd name="adj1" fmla="val 36996"/>
                <a:gd name="adj2" fmla="val 50000"/>
              </a:avLst>
            </a:prstGeom>
            <a:ln w="19050">
              <a:solidFill>
                <a:srgbClr val="FF00F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420060" y="864112"/>
            <a:ext cx="1584000" cy="2564888"/>
            <a:chOff x="2195670" y="863752"/>
            <a:chExt cx="1513487" cy="2564888"/>
          </a:xfrm>
        </p:grpSpPr>
        <p:cxnSp>
          <p:nvCxnSpPr>
            <p:cNvPr id="104" name="Straight Connector 103"/>
            <p:cNvCxnSpPr/>
            <p:nvPr/>
          </p:nvCxnSpPr>
          <p:spPr>
            <a:xfrm flipH="1">
              <a:off x="3707880" y="1052640"/>
              <a:ext cx="120" cy="2376000"/>
            </a:xfrm>
            <a:prstGeom prst="line">
              <a:avLst/>
            </a:prstGeom>
            <a:ln w="19050">
              <a:solidFill>
                <a:srgbClr val="FF00F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195670" y="1052640"/>
              <a:ext cx="0" cy="2376000"/>
            </a:xfrm>
            <a:prstGeom prst="line">
              <a:avLst/>
            </a:prstGeom>
            <a:ln w="19050">
              <a:solidFill>
                <a:srgbClr val="FF00F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Left Brace 107"/>
            <p:cNvSpPr/>
            <p:nvPr/>
          </p:nvSpPr>
          <p:spPr>
            <a:xfrm rot="5400000">
              <a:off x="2844414" y="215008"/>
              <a:ext cx="216000" cy="1513487"/>
            </a:xfrm>
            <a:prstGeom prst="leftBrace">
              <a:avLst>
                <a:gd name="adj1" fmla="val 36996"/>
                <a:gd name="adj2" fmla="val 50000"/>
              </a:avLst>
            </a:prstGeom>
            <a:ln w="19050">
              <a:solidFill>
                <a:srgbClr val="FF00F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5076290" y="863752"/>
            <a:ext cx="1584000" cy="2564888"/>
            <a:chOff x="2195670" y="863752"/>
            <a:chExt cx="1513487" cy="2564888"/>
          </a:xfrm>
        </p:grpSpPr>
        <p:cxnSp>
          <p:nvCxnSpPr>
            <p:cNvPr id="111" name="Straight Connector 110"/>
            <p:cNvCxnSpPr/>
            <p:nvPr/>
          </p:nvCxnSpPr>
          <p:spPr>
            <a:xfrm flipH="1">
              <a:off x="3707880" y="1052640"/>
              <a:ext cx="120" cy="2376000"/>
            </a:xfrm>
            <a:prstGeom prst="line">
              <a:avLst/>
            </a:prstGeom>
            <a:ln w="19050">
              <a:solidFill>
                <a:srgbClr val="FF00F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2195670" y="1052640"/>
              <a:ext cx="0" cy="2376000"/>
            </a:xfrm>
            <a:prstGeom prst="line">
              <a:avLst/>
            </a:prstGeom>
            <a:ln w="19050">
              <a:solidFill>
                <a:srgbClr val="FF00F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Left Brace 130"/>
            <p:cNvSpPr/>
            <p:nvPr/>
          </p:nvSpPr>
          <p:spPr>
            <a:xfrm rot="5400000">
              <a:off x="2844414" y="215008"/>
              <a:ext cx="216000" cy="1513487"/>
            </a:xfrm>
            <a:prstGeom prst="leftBrace">
              <a:avLst>
                <a:gd name="adj1" fmla="val 36996"/>
                <a:gd name="adj2" fmla="val 50000"/>
              </a:avLst>
            </a:prstGeom>
            <a:ln w="19050">
              <a:solidFill>
                <a:srgbClr val="FF00F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6732520" y="864112"/>
            <a:ext cx="1584000" cy="2564888"/>
            <a:chOff x="2195670" y="863752"/>
            <a:chExt cx="1513487" cy="2564888"/>
          </a:xfrm>
        </p:grpSpPr>
        <p:cxnSp>
          <p:nvCxnSpPr>
            <p:cNvPr id="134" name="Straight Connector 133"/>
            <p:cNvCxnSpPr/>
            <p:nvPr/>
          </p:nvCxnSpPr>
          <p:spPr>
            <a:xfrm flipH="1">
              <a:off x="3707880" y="1052640"/>
              <a:ext cx="120" cy="2376000"/>
            </a:xfrm>
            <a:prstGeom prst="line">
              <a:avLst/>
            </a:prstGeom>
            <a:ln w="19050">
              <a:solidFill>
                <a:srgbClr val="FF00F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2195670" y="1052640"/>
              <a:ext cx="0" cy="2376000"/>
            </a:xfrm>
            <a:prstGeom prst="line">
              <a:avLst/>
            </a:prstGeom>
            <a:ln w="19050">
              <a:solidFill>
                <a:srgbClr val="FF00F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Left Brace 135"/>
            <p:cNvSpPr/>
            <p:nvPr/>
          </p:nvSpPr>
          <p:spPr>
            <a:xfrm rot="5400000">
              <a:off x="2844414" y="215008"/>
              <a:ext cx="216000" cy="1513487"/>
            </a:xfrm>
            <a:prstGeom prst="leftBrace">
              <a:avLst>
                <a:gd name="adj1" fmla="val 36996"/>
                <a:gd name="adj2" fmla="val 50000"/>
              </a:avLst>
            </a:prstGeom>
            <a:ln w="19050">
              <a:solidFill>
                <a:srgbClr val="FF00F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367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roup 229"/>
          <p:cNvGrpSpPr/>
          <p:nvPr/>
        </p:nvGrpSpPr>
        <p:grpSpPr>
          <a:xfrm>
            <a:off x="7020340" y="836640"/>
            <a:ext cx="323777" cy="1763949"/>
            <a:chOff x="2736013" y="841777"/>
            <a:chExt cx="323777" cy="1763949"/>
          </a:xfrm>
        </p:grpSpPr>
        <p:sp>
          <p:nvSpPr>
            <p:cNvPr id="231" name="Rectangle 230"/>
            <p:cNvSpPr/>
            <p:nvPr/>
          </p:nvSpPr>
          <p:spPr>
            <a:xfrm>
              <a:off x="2771780" y="1916790"/>
              <a:ext cx="216000" cy="360000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2"/>
                </a:solidFill>
              </a:endParaRPr>
            </a:p>
          </p:txBody>
        </p:sp>
        <p:grpSp>
          <p:nvGrpSpPr>
            <p:cNvPr id="232" name="Group 231"/>
            <p:cNvGrpSpPr/>
            <p:nvPr/>
          </p:nvGrpSpPr>
          <p:grpSpPr>
            <a:xfrm>
              <a:off x="2736013" y="841777"/>
              <a:ext cx="323777" cy="1763949"/>
              <a:chOff x="2411700" y="841777"/>
              <a:chExt cx="323777" cy="1763949"/>
            </a:xfrm>
          </p:grpSpPr>
          <p:sp>
            <p:nvSpPr>
              <p:cNvPr id="233" name="Freeform 232"/>
              <p:cNvSpPr/>
              <p:nvPr/>
            </p:nvSpPr>
            <p:spPr>
              <a:xfrm>
                <a:off x="2430000" y="843728"/>
                <a:ext cx="234000" cy="1063122"/>
              </a:xfrm>
              <a:custGeom>
                <a:avLst/>
                <a:gdLst>
                  <a:gd name="connsiteX0" fmla="*/ 0 w 3839183"/>
                  <a:gd name="connsiteY0" fmla="*/ 1757464 h 1763949"/>
                  <a:gd name="connsiteX1" fmla="*/ 1154349 w 3839183"/>
                  <a:gd name="connsiteY1" fmla="*/ 0 h 1763949"/>
                  <a:gd name="connsiteX2" fmla="*/ 3839183 w 3839183"/>
                  <a:gd name="connsiteY2" fmla="*/ 1763949 h 1763949"/>
                  <a:gd name="connsiteX0" fmla="*/ 0 w 3839183"/>
                  <a:gd name="connsiteY0" fmla="*/ 1745783 h 1752268"/>
                  <a:gd name="connsiteX1" fmla="*/ 1289640 w 3839183"/>
                  <a:gd name="connsiteY1" fmla="*/ 2 h 1752268"/>
                  <a:gd name="connsiteX2" fmla="*/ 3839183 w 3839183"/>
                  <a:gd name="connsiteY2" fmla="*/ 1752268 h 1752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39183" h="1752268">
                    <a:moveTo>
                      <a:pt x="0" y="1745783"/>
                    </a:moveTo>
                    <a:cubicBezTo>
                      <a:pt x="257242" y="866510"/>
                      <a:pt x="649776" y="-1079"/>
                      <a:pt x="1289640" y="2"/>
                    </a:cubicBezTo>
                    <a:cubicBezTo>
                      <a:pt x="1929504" y="1083"/>
                      <a:pt x="3389549" y="1362081"/>
                      <a:pt x="3839183" y="1752268"/>
                    </a:cubicBezTo>
                  </a:path>
                </a:pathLst>
              </a:custGeom>
              <a:pattFill prst="wdUpDiag">
                <a:fgClr>
                  <a:schemeClr val="accent6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4" name="Freeform 233"/>
              <p:cNvSpPr/>
              <p:nvPr/>
            </p:nvSpPr>
            <p:spPr>
              <a:xfrm>
                <a:off x="2411700" y="841777"/>
                <a:ext cx="323777" cy="1763949"/>
              </a:xfrm>
              <a:custGeom>
                <a:avLst/>
                <a:gdLst>
                  <a:gd name="connsiteX0" fmla="*/ 0 w 3839183"/>
                  <a:gd name="connsiteY0" fmla="*/ 1757464 h 1763949"/>
                  <a:gd name="connsiteX1" fmla="*/ 1154349 w 3839183"/>
                  <a:gd name="connsiteY1" fmla="*/ 0 h 1763949"/>
                  <a:gd name="connsiteX2" fmla="*/ 3839183 w 3839183"/>
                  <a:gd name="connsiteY2" fmla="*/ 1763949 h 1763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39183" h="1763949">
                    <a:moveTo>
                      <a:pt x="0" y="1757464"/>
                    </a:moveTo>
                    <a:cubicBezTo>
                      <a:pt x="257242" y="878191"/>
                      <a:pt x="514485" y="-1081"/>
                      <a:pt x="1154349" y="0"/>
                    </a:cubicBezTo>
                    <a:cubicBezTo>
                      <a:pt x="1794213" y="1081"/>
                      <a:pt x="3389549" y="1373762"/>
                      <a:pt x="3839183" y="1763949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35" name="Group 234"/>
          <p:cNvGrpSpPr/>
          <p:nvPr/>
        </p:nvGrpSpPr>
        <p:grpSpPr>
          <a:xfrm>
            <a:off x="7632693" y="836640"/>
            <a:ext cx="323777" cy="1763949"/>
            <a:chOff x="2736013" y="841777"/>
            <a:chExt cx="323777" cy="1763949"/>
          </a:xfrm>
        </p:grpSpPr>
        <p:sp>
          <p:nvSpPr>
            <p:cNvPr id="236" name="Rectangle 235"/>
            <p:cNvSpPr/>
            <p:nvPr/>
          </p:nvSpPr>
          <p:spPr>
            <a:xfrm>
              <a:off x="2771780" y="1916790"/>
              <a:ext cx="216000" cy="360000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2"/>
                </a:solidFill>
              </a:endParaRPr>
            </a:p>
          </p:txBody>
        </p:sp>
        <p:grpSp>
          <p:nvGrpSpPr>
            <p:cNvPr id="237" name="Group 236"/>
            <p:cNvGrpSpPr/>
            <p:nvPr/>
          </p:nvGrpSpPr>
          <p:grpSpPr>
            <a:xfrm>
              <a:off x="2736013" y="841777"/>
              <a:ext cx="323777" cy="1763949"/>
              <a:chOff x="2411700" y="841777"/>
              <a:chExt cx="323777" cy="1763949"/>
            </a:xfrm>
          </p:grpSpPr>
          <p:sp>
            <p:nvSpPr>
              <p:cNvPr id="238" name="Freeform 237"/>
              <p:cNvSpPr/>
              <p:nvPr/>
            </p:nvSpPr>
            <p:spPr>
              <a:xfrm>
                <a:off x="2430000" y="843728"/>
                <a:ext cx="234000" cy="1063122"/>
              </a:xfrm>
              <a:custGeom>
                <a:avLst/>
                <a:gdLst>
                  <a:gd name="connsiteX0" fmla="*/ 0 w 3839183"/>
                  <a:gd name="connsiteY0" fmla="*/ 1757464 h 1763949"/>
                  <a:gd name="connsiteX1" fmla="*/ 1154349 w 3839183"/>
                  <a:gd name="connsiteY1" fmla="*/ 0 h 1763949"/>
                  <a:gd name="connsiteX2" fmla="*/ 3839183 w 3839183"/>
                  <a:gd name="connsiteY2" fmla="*/ 1763949 h 1763949"/>
                  <a:gd name="connsiteX0" fmla="*/ 0 w 3839183"/>
                  <a:gd name="connsiteY0" fmla="*/ 1745783 h 1752268"/>
                  <a:gd name="connsiteX1" fmla="*/ 1289640 w 3839183"/>
                  <a:gd name="connsiteY1" fmla="*/ 2 h 1752268"/>
                  <a:gd name="connsiteX2" fmla="*/ 3839183 w 3839183"/>
                  <a:gd name="connsiteY2" fmla="*/ 1752268 h 1752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39183" h="1752268">
                    <a:moveTo>
                      <a:pt x="0" y="1745783"/>
                    </a:moveTo>
                    <a:cubicBezTo>
                      <a:pt x="257242" y="866510"/>
                      <a:pt x="649776" y="-1079"/>
                      <a:pt x="1289640" y="2"/>
                    </a:cubicBezTo>
                    <a:cubicBezTo>
                      <a:pt x="1929504" y="1083"/>
                      <a:pt x="3389549" y="1362081"/>
                      <a:pt x="3839183" y="1752268"/>
                    </a:cubicBezTo>
                  </a:path>
                </a:pathLst>
              </a:custGeom>
              <a:pattFill prst="wdUpDiag">
                <a:fgClr>
                  <a:schemeClr val="accent6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9" name="Freeform 238"/>
              <p:cNvSpPr/>
              <p:nvPr/>
            </p:nvSpPr>
            <p:spPr>
              <a:xfrm>
                <a:off x="2411700" y="841777"/>
                <a:ext cx="323777" cy="1763949"/>
              </a:xfrm>
              <a:custGeom>
                <a:avLst/>
                <a:gdLst>
                  <a:gd name="connsiteX0" fmla="*/ 0 w 3839183"/>
                  <a:gd name="connsiteY0" fmla="*/ 1757464 h 1763949"/>
                  <a:gd name="connsiteX1" fmla="*/ 1154349 w 3839183"/>
                  <a:gd name="connsiteY1" fmla="*/ 0 h 1763949"/>
                  <a:gd name="connsiteX2" fmla="*/ 3839183 w 3839183"/>
                  <a:gd name="connsiteY2" fmla="*/ 1763949 h 1763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39183" h="1763949">
                    <a:moveTo>
                      <a:pt x="0" y="1757464"/>
                    </a:moveTo>
                    <a:cubicBezTo>
                      <a:pt x="257242" y="878191"/>
                      <a:pt x="514485" y="-1081"/>
                      <a:pt x="1154349" y="0"/>
                    </a:cubicBezTo>
                    <a:cubicBezTo>
                      <a:pt x="1794213" y="1081"/>
                      <a:pt x="3389549" y="1373762"/>
                      <a:pt x="3839183" y="1763949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4032193" y="836640"/>
            <a:ext cx="323777" cy="1763949"/>
            <a:chOff x="2736013" y="841777"/>
            <a:chExt cx="323777" cy="1763949"/>
          </a:xfrm>
        </p:grpSpPr>
        <p:sp>
          <p:nvSpPr>
            <p:cNvPr id="116" name="Rectangle 115"/>
            <p:cNvSpPr/>
            <p:nvPr/>
          </p:nvSpPr>
          <p:spPr>
            <a:xfrm>
              <a:off x="2771780" y="1916790"/>
              <a:ext cx="216000" cy="360000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2"/>
                </a:solidFill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2736013" y="841777"/>
              <a:ext cx="323777" cy="1763949"/>
              <a:chOff x="2411700" y="841777"/>
              <a:chExt cx="323777" cy="1763949"/>
            </a:xfrm>
          </p:grpSpPr>
          <p:sp>
            <p:nvSpPr>
              <p:cNvPr id="123" name="Freeform 122"/>
              <p:cNvSpPr/>
              <p:nvPr/>
            </p:nvSpPr>
            <p:spPr>
              <a:xfrm>
                <a:off x="2430000" y="843728"/>
                <a:ext cx="234000" cy="1063122"/>
              </a:xfrm>
              <a:custGeom>
                <a:avLst/>
                <a:gdLst>
                  <a:gd name="connsiteX0" fmla="*/ 0 w 3839183"/>
                  <a:gd name="connsiteY0" fmla="*/ 1757464 h 1763949"/>
                  <a:gd name="connsiteX1" fmla="*/ 1154349 w 3839183"/>
                  <a:gd name="connsiteY1" fmla="*/ 0 h 1763949"/>
                  <a:gd name="connsiteX2" fmla="*/ 3839183 w 3839183"/>
                  <a:gd name="connsiteY2" fmla="*/ 1763949 h 1763949"/>
                  <a:gd name="connsiteX0" fmla="*/ 0 w 3839183"/>
                  <a:gd name="connsiteY0" fmla="*/ 1745783 h 1752268"/>
                  <a:gd name="connsiteX1" fmla="*/ 1289640 w 3839183"/>
                  <a:gd name="connsiteY1" fmla="*/ 2 h 1752268"/>
                  <a:gd name="connsiteX2" fmla="*/ 3839183 w 3839183"/>
                  <a:gd name="connsiteY2" fmla="*/ 1752268 h 1752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39183" h="1752268">
                    <a:moveTo>
                      <a:pt x="0" y="1745783"/>
                    </a:moveTo>
                    <a:cubicBezTo>
                      <a:pt x="257242" y="866510"/>
                      <a:pt x="649776" y="-1079"/>
                      <a:pt x="1289640" y="2"/>
                    </a:cubicBezTo>
                    <a:cubicBezTo>
                      <a:pt x="1929504" y="1083"/>
                      <a:pt x="3389549" y="1362081"/>
                      <a:pt x="3839183" y="1752268"/>
                    </a:cubicBezTo>
                  </a:path>
                </a:pathLst>
              </a:custGeom>
              <a:pattFill prst="wdUpDiag">
                <a:fgClr>
                  <a:schemeClr val="accent6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Freeform 123"/>
              <p:cNvSpPr/>
              <p:nvPr/>
            </p:nvSpPr>
            <p:spPr>
              <a:xfrm>
                <a:off x="2411700" y="841777"/>
                <a:ext cx="323777" cy="1763949"/>
              </a:xfrm>
              <a:custGeom>
                <a:avLst/>
                <a:gdLst>
                  <a:gd name="connsiteX0" fmla="*/ 0 w 3839183"/>
                  <a:gd name="connsiteY0" fmla="*/ 1757464 h 1763949"/>
                  <a:gd name="connsiteX1" fmla="*/ 1154349 w 3839183"/>
                  <a:gd name="connsiteY1" fmla="*/ 0 h 1763949"/>
                  <a:gd name="connsiteX2" fmla="*/ 3839183 w 3839183"/>
                  <a:gd name="connsiteY2" fmla="*/ 1763949 h 1763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39183" h="1763949">
                    <a:moveTo>
                      <a:pt x="0" y="1757464"/>
                    </a:moveTo>
                    <a:cubicBezTo>
                      <a:pt x="257242" y="878191"/>
                      <a:pt x="514485" y="-1081"/>
                      <a:pt x="1154349" y="0"/>
                    </a:cubicBezTo>
                    <a:cubicBezTo>
                      <a:pt x="1794213" y="1081"/>
                      <a:pt x="3389549" y="1373762"/>
                      <a:pt x="3839183" y="1763949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25" name="Group 124"/>
          <p:cNvGrpSpPr/>
          <p:nvPr/>
        </p:nvGrpSpPr>
        <p:grpSpPr>
          <a:xfrm>
            <a:off x="4211950" y="836640"/>
            <a:ext cx="323777" cy="1763949"/>
            <a:chOff x="2736013" y="841777"/>
            <a:chExt cx="323777" cy="1763949"/>
          </a:xfrm>
        </p:grpSpPr>
        <p:sp>
          <p:nvSpPr>
            <p:cNvPr id="126" name="Rectangle 125"/>
            <p:cNvSpPr/>
            <p:nvPr/>
          </p:nvSpPr>
          <p:spPr>
            <a:xfrm>
              <a:off x="2771780" y="1916790"/>
              <a:ext cx="216000" cy="360000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2"/>
                </a:solidFill>
              </a:endParaRPr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2736013" y="841777"/>
              <a:ext cx="323777" cy="1763949"/>
              <a:chOff x="2411700" y="841777"/>
              <a:chExt cx="323777" cy="1763949"/>
            </a:xfrm>
          </p:grpSpPr>
          <p:sp>
            <p:nvSpPr>
              <p:cNvPr id="128" name="Freeform 127"/>
              <p:cNvSpPr/>
              <p:nvPr/>
            </p:nvSpPr>
            <p:spPr>
              <a:xfrm>
                <a:off x="2430000" y="843728"/>
                <a:ext cx="234000" cy="1063122"/>
              </a:xfrm>
              <a:custGeom>
                <a:avLst/>
                <a:gdLst>
                  <a:gd name="connsiteX0" fmla="*/ 0 w 3839183"/>
                  <a:gd name="connsiteY0" fmla="*/ 1757464 h 1763949"/>
                  <a:gd name="connsiteX1" fmla="*/ 1154349 w 3839183"/>
                  <a:gd name="connsiteY1" fmla="*/ 0 h 1763949"/>
                  <a:gd name="connsiteX2" fmla="*/ 3839183 w 3839183"/>
                  <a:gd name="connsiteY2" fmla="*/ 1763949 h 1763949"/>
                  <a:gd name="connsiteX0" fmla="*/ 0 w 3839183"/>
                  <a:gd name="connsiteY0" fmla="*/ 1745783 h 1752268"/>
                  <a:gd name="connsiteX1" fmla="*/ 1289640 w 3839183"/>
                  <a:gd name="connsiteY1" fmla="*/ 2 h 1752268"/>
                  <a:gd name="connsiteX2" fmla="*/ 3839183 w 3839183"/>
                  <a:gd name="connsiteY2" fmla="*/ 1752268 h 1752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39183" h="1752268">
                    <a:moveTo>
                      <a:pt x="0" y="1745783"/>
                    </a:moveTo>
                    <a:cubicBezTo>
                      <a:pt x="257242" y="866510"/>
                      <a:pt x="649776" y="-1079"/>
                      <a:pt x="1289640" y="2"/>
                    </a:cubicBezTo>
                    <a:cubicBezTo>
                      <a:pt x="1929504" y="1083"/>
                      <a:pt x="3389549" y="1362081"/>
                      <a:pt x="3839183" y="1752268"/>
                    </a:cubicBezTo>
                  </a:path>
                </a:pathLst>
              </a:custGeom>
              <a:pattFill prst="wdUpDiag">
                <a:fgClr>
                  <a:schemeClr val="accent6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Freeform 128"/>
              <p:cNvSpPr/>
              <p:nvPr/>
            </p:nvSpPr>
            <p:spPr>
              <a:xfrm>
                <a:off x="2411700" y="841777"/>
                <a:ext cx="323777" cy="1763949"/>
              </a:xfrm>
              <a:custGeom>
                <a:avLst/>
                <a:gdLst>
                  <a:gd name="connsiteX0" fmla="*/ 0 w 3839183"/>
                  <a:gd name="connsiteY0" fmla="*/ 1757464 h 1763949"/>
                  <a:gd name="connsiteX1" fmla="*/ 1154349 w 3839183"/>
                  <a:gd name="connsiteY1" fmla="*/ 0 h 1763949"/>
                  <a:gd name="connsiteX2" fmla="*/ 3839183 w 3839183"/>
                  <a:gd name="connsiteY2" fmla="*/ 1763949 h 1763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39183" h="1763949">
                    <a:moveTo>
                      <a:pt x="0" y="1757464"/>
                    </a:moveTo>
                    <a:cubicBezTo>
                      <a:pt x="257242" y="878191"/>
                      <a:pt x="514485" y="-1081"/>
                      <a:pt x="1154349" y="0"/>
                    </a:cubicBezTo>
                    <a:cubicBezTo>
                      <a:pt x="1794213" y="1081"/>
                      <a:pt x="3389549" y="1373762"/>
                      <a:pt x="3839183" y="1763949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31" name="Group 130"/>
          <p:cNvGrpSpPr/>
          <p:nvPr/>
        </p:nvGrpSpPr>
        <p:grpSpPr>
          <a:xfrm>
            <a:off x="4680283" y="836640"/>
            <a:ext cx="323777" cy="1763949"/>
            <a:chOff x="2736013" y="841777"/>
            <a:chExt cx="323777" cy="1763949"/>
          </a:xfrm>
        </p:grpSpPr>
        <p:sp>
          <p:nvSpPr>
            <p:cNvPr id="132" name="Rectangle 131"/>
            <p:cNvSpPr/>
            <p:nvPr/>
          </p:nvSpPr>
          <p:spPr>
            <a:xfrm>
              <a:off x="2771780" y="1916790"/>
              <a:ext cx="216000" cy="360000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2"/>
                </a:solidFill>
              </a:endParaRP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2736013" y="841777"/>
              <a:ext cx="323777" cy="1763949"/>
              <a:chOff x="2411700" y="841777"/>
              <a:chExt cx="323777" cy="1763949"/>
            </a:xfrm>
          </p:grpSpPr>
          <p:sp>
            <p:nvSpPr>
              <p:cNvPr id="134" name="Freeform 133"/>
              <p:cNvSpPr/>
              <p:nvPr/>
            </p:nvSpPr>
            <p:spPr>
              <a:xfrm>
                <a:off x="2430000" y="843728"/>
                <a:ext cx="234000" cy="1063122"/>
              </a:xfrm>
              <a:custGeom>
                <a:avLst/>
                <a:gdLst>
                  <a:gd name="connsiteX0" fmla="*/ 0 w 3839183"/>
                  <a:gd name="connsiteY0" fmla="*/ 1757464 h 1763949"/>
                  <a:gd name="connsiteX1" fmla="*/ 1154349 w 3839183"/>
                  <a:gd name="connsiteY1" fmla="*/ 0 h 1763949"/>
                  <a:gd name="connsiteX2" fmla="*/ 3839183 w 3839183"/>
                  <a:gd name="connsiteY2" fmla="*/ 1763949 h 1763949"/>
                  <a:gd name="connsiteX0" fmla="*/ 0 w 3839183"/>
                  <a:gd name="connsiteY0" fmla="*/ 1745783 h 1752268"/>
                  <a:gd name="connsiteX1" fmla="*/ 1289640 w 3839183"/>
                  <a:gd name="connsiteY1" fmla="*/ 2 h 1752268"/>
                  <a:gd name="connsiteX2" fmla="*/ 3839183 w 3839183"/>
                  <a:gd name="connsiteY2" fmla="*/ 1752268 h 1752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39183" h="1752268">
                    <a:moveTo>
                      <a:pt x="0" y="1745783"/>
                    </a:moveTo>
                    <a:cubicBezTo>
                      <a:pt x="257242" y="866510"/>
                      <a:pt x="649776" y="-1079"/>
                      <a:pt x="1289640" y="2"/>
                    </a:cubicBezTo>
                    <a:cubicBezTo>
                      <a:pt x="1929504" y="1083"/>
                      <a:pt x="3389549" y="1362081"/>
                      <a:pt x="3839183" y="1752268"/>
                    </a:cubicBezTo>
                  </a:path>
                </a:pathLst>
              </a:custGeom>
              <a:pattFill prst="wdUpDiag">
                <a:fgClr>
                  <a:schemeClr val="accent6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5" name="Freeform 134"/>
              <p:cNvSpPr/>
              <p:nvPr/>
            </p:nvSpPr>
            <p:spPr>
              <a:xfrm>
                <a:off x="2411700" y="841777"/>
                <a:ext cx="323777" cy="1763949"/>
              </a:xfrm>
              <a:custGeom>
                <a:avLst/>
                <a:gdLst>
                  <a:gd name="connsiteX0" fmla="*/ 0 w 3839183"/>
                  <a:gd name="connsiteY0" fmla="*/ 1757464 h 1763949"/>
                  <a:gd name="connsiteX1" fmla="*/ 1154349 w 3839183"/>
                  <a:gd name="connsiteY1" fmla="*/ 0 h 1763949"/>
                  <a:gd name="connsiteX2" fmla="*/ 3839183 w 3839183"/>
                  <a:gd name="connsiteY2" fmla="*/ 1763949 h 1763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39183" h="1763949">
                    <a:moveTo>
                      <a:pt x="0" y="1757464"/>
                    </a:moveTo>
                    <a:cubicBezTo>
                      <a:pt x="257242" y="878191"/>
                      <a:pt x="514485" y="-1081"/>
                      <a:pt x="1154349" y="0"/>
                    </a:cubicBezTo>
                    <a:cubicBezTo>
                      <a:pt x="1794213" y="1081"/>
                      <a:pt x="3389549" y="1373762"/>
                      <a:pt x="3839183" y="1763949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25" name="Group 224"/>
          <p:cNvGrpSpPr/>
          <p:nvPr/>
        </p:nvGrpSpPr>
        <p:grpSpPr>
          <a:xfrm>
            <a:off x="6048433" y="836640"/>
            <a:ext cx="323777" cy="1763949"/>
            <a:chOff x="2736013" y="841777"/>
            <a:chExt cx="323777" cy="1763949"/>
          </a:xfrm>
        </p:grpSpPr>
        <p:sp>
          <p:nvSpPr>
            <p:cNvPr id="226" name="Rectangle 225"/>
            <p:cNvSpPr/>
            <p:nvPr/>
          </p:nvSpPr>
          <p:spPr>
            <a:xfrm>
              <a:off x="2771780" y="1916790"/>
              <a:ext cx="216000" cy="360000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2"/>
                </a:solidFill>
              </a:endParaRPr>
            </a:p>
          </p:txBody>
        </p:sp>
        <p:grpSp>
          <p:nvGrpSpPr>
            <p:cNvPr id="227" name="Group 226"/>
            <p:cNvGrpSpPr/>
            <p:nvPr/>
          </p:nvGrpSpPr>
          <p:grpSpPr>
            <a:xfrm>
              <a:off x="2736013" y="841777"/>
              <a:ext cx="323777" cy="1763949"/>
              <a:chOff x="2411700" y="841777"/>
              <a:chExt cx="323777" cy="1763949"/>
            </a:xfrm>
          </p:grpSpPr>
          <p:sp>
            <p:nvSpPr>
              <p:cNvPr id="228" name="Freeform 227"/>
              <p:cNvSpPr/>
              <p:nvPr/>
            </p:nvSpPr>
            <p:spPr>
              <a:xfrm>
                <a:off x="2430000" y="843728"/>
                <a:ext cx="234000" cy="1063122"/>
              </a:xfrm>
              <a:custGeom>
                <a:avLst/>
                <a:gdLst>
                  <a:gd name="connsiteX0" fmla="*/ 0 w 3839183"/>
                  <a:gd name="connsiteY0" fmla="*/ 1757464 h 1763949"/>
                  <a:gd name="connsiteX1" fmla="*/ 1154349 w 3839183"/>
                  <a:gd name="connsiteY1" fmla="*/ 0 h 1763949"/>
                  <a:gd name="connsiteX2" fmla="*/ 3839183 w 3839183"/>
                  <a:gd name="connsiteY2" fmla="*/ 1763949 h 1763949"/>
                  <a:gd name="connsiteX0" fmla="*/ 0 w 3839183"/>
                  <a:gd name="connsiteY0" fmla="*/ 1745783 h 1752268"/>
                  <a:gd name="connsiteX1" fmla="*/ 1289640 w 3839183"/>
                  <a:gd name="connsiteY1" fmla="*/ 2 h 1752268"/>
                  <a:gd name="connsiteX2" fmla="*/ 3839183 w 3839183"/>
                  <a:gd name="connsiteY2" fmla="*/ 1752268 h 1752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39183" h="1752268">
                    <a:moveTo>
                      <a:pt x="0" y="1745783"/>
                    </a:moveTo>
                    <a:cubicBezTo>
                      <a:pt x="257242" y="866510"/>
                      <a:pt x="649776" y="-1079"/>
                      <a:pt x="1289640" y="2"/>
                    </a:cubicBezTo>
                    <a:cubicBezTo>
                      <a:pt x="1929504" y="1083"/>
                      <a:pt x="3389549" y="1362081"/>
                      <a:pt x="3839183" y="1752268"/>
                    </a:cubicBezTo>
                  </a:path>
                </a:pathLst>
              </a:custGeom>
              <a:pattFill prst="wdUpDiag">
                <a:fgClr>
                  <a:schemeClr val="accent6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9" name="Freeform 228"/>
              <p:cNvSpPr/>
              <p:nvPr/>
            </p:nvSpPr>
            <p:spPr>
              <a:xfrm>
                <a:off x="2411700" y="841777"/>
                <a:ext cx="323777" cy="1763949"/>
              </a:xfrm>
              <a:custGeom>
                <a:avLst/>
                <a:gdLst>
                  <a:gd name="connsiteX0" fmla="*/ 0 w 3839183"/>
                  <a:gd name="connsiteY0" fmla="*/ 1757464 h 1763949"/>
                  <a:gd name="connsiteX1" fmla="*/ 1154349 w 3839183"/>
                  <a:gd name="connsiteY1" fmla="*/ 0 h 1763949"/>
                  <a:gd name="connsiteX2" fmla="*/ 3839183 w 3839183"/>
                  <a:gd name="connsiteY2" fmla="*/ 1763949 h 1763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39183" h="1763949">
                    <a:moveTo>
                      <a:pt x="0" y="1757464"/>
                    </a:moveTo>
                    <a:cubicBezTo>
                      <a:pt x="257242" y="878191"/>
                      <a:pt x="514485" y="-1081"/>
                      <a:pt x="1154349" y="0"/>
                    </a:cubicBezTo>
                    <a:cubicBezTo>
                      <a:pt x="1794213" y="1081"/>
                      <a:pt x="3389549" y="1373762"/>
                      <a:pt x="3839183" y="1763949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01" name="Group 200"/>
          <p:cNvGrpSpPr/>
          <p:nvPr/>
        </p:nvGrpSpPr>
        <p:grpSpPr>
          <a:xfrm>
            <a:off x="107380" y="3429000"/>
            <a:ext cx="8928730" cy="869050"/>
            <a:chOff x="107380" y="3429000"/>
            <a:chExt cx="8928730" cy="869050"/>
          </a:xfrm>
        </p:grpSpPr>
        <p:grpSp>
          <p:nvGrpSpPr>
            <p:cNvPr id="202" name="Group 201"/>
            <p:cNvGrpSpPr/>
            <p:nvPr/>
          </p:nvGrpSpPr>
          <p:grpSpPr>
            <a:xfrm>
              <a:off x="107380" y="3429000"/>
              <a:ext cx="8928100" cy="869050"/>
              <a:chOff x="107380" y="3429000"/>
              <a:chExt cx="8928100" cy="869050"/>
            </a:xfrm>
          </p:grpSpPr>
          <p:sp>
            <p:nvSpPr>
              <p:cNvPr id="205" name="Rectangle 204"/>
              <p:cNvSpPr/>
              <p:nvPr/>
            </p:nvSpPr>
            <p:spPr>
              <a:xfrm>
                <a:off x="108520" y="3434050"/>
                <a:ext cx="8926960" cy="864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 rot="16200000">
                <a:off x="-108620" y="3645000"/>
                <a:ext cx="864000" cy="43200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2"/>
                    </a:solidFill>
                    <a:latin typeface="Calibri Light" panose="020F0302020204030204" pitchFamily="34" charset="0"/>
                  </a:rPr>
                  <a:t>pixel buffer input</a:t>
                </a:r>
                <a:endParaRPr lang="en-US" sz="1200" dirty="0">
                  <a:solidFill>
                    <a:schemeClr val="tx2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207" name="TextBox 206"/>
              <p:cNvSpPr txBox="1"/>
              <p:nvPr/>
            </p:nvSpPr>
            <p:spPr>
              <a:xfrm>
                <a:off x="539380" y="3434020"/>
                <a:ext cx="432120" cy="282989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>
                <a:no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2"/>
                    </a:solidFill>
                    <a:latin typeface="Calibri Light" panose="020F0302020204030204" pitchFamily="34" charset="0"/>
                  </a:rPr>
                  <a:t>#1</a:t>
                </a:r>
              </a:p>
            </p:txBody>
          </p:sp>
          <p:sp>
            <p:nvSpPr>
              <p:cNvPr id="208" name="TextBox 207"/>
              <p:cNvSpPr txBox="1"/>
              <p:nvPr/>
            </p:nvSpPr>
            <p:spPr>
              <a:xfrm>
                <a:off x="539440" y="3722091"/>
                <a:ext cx="432120" cy="282989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>
                <a:no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2"/>
                    </a:solidFill>
                    <a:latin typeface="Calibri Light" panose="020F0302020204030204" pitchFamily="34" charset="0"/>
                  </a:rPr>
                  <a:t>#2</a:t>
                </a:r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>
                <a:off x="539440" y="4010131"/>
                <a:ext cx="432120" cy="282989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>
                <a:no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2"/>
                    </a:solidFill>
                    <a:latin typeface="Calibri Light" panose="020F0302020204030204" pitchFamily="34" charset="0"/>
                  </a:rPr>
                  <a:t>#3</a:t>
                </a:r>
              </a:p>
            </p:txBody>
          </p:sp>
        </p:grpSp>
        <p:cxnSp>
          <p:nvCxnSpPr>
            <p:cNvPr id="203" name="Straight Connector 202"/>
            <p:cNvCxnSpPr/>
            <p:nvPr/>
          </p:nvCxnSpPr>
          <p:spPr>
            <a:xfrm>
              <a:off x="539380" y="3717040"/>
              <a:ext cx="849667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539440" y="4005080"/>
              <a:ext cx="849667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1" name="Rectangle 210"/>
          <p:cNvSpPr/>
          <p:nvPr/>
        </p:nvSpPr>
        <p:spPr>
          <a:xfrm>
            <a:off x="5220090" y="3717080"/>
            <a:ext cx="1188120" cy="288000"/>
          </a:xfrm>
          <a:prstGeom prst="rect">
            <a:avLst/>
          </a:prstGeom>
          <a:pattFill prst="wdUpDiag">
            <a:fgClr>
              <a:srgbClr val="FF99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6696340" y="4005120"/>
            <a:ext cx="1188120" cy="288000"/>
          </a:xfrm>
          <a:prstGeom prst="rect">
            <a:avLst/>
          </a:prstGeom>
          <a:pattFill prst="wdUpDiag">
            <a:fgClr>
              <a:srgbClr val="FF99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3779890" y="3429000"/>
            <a:ext cx="1188120" cy="288000"/>
          </a:xfrm>
          <a:prstGeom prst="rect">
            <a:avLst/>
          </a:prstGeom>
          <a:pattFill prst="wdUpDiag">
            <a:fgClr>
              <a:srgbClr val="FF99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11740" y="3429000"/>
            <a:ext cx="504000" cy="864001"/>
            <a:chOff x="2411740" y="3429000"/>
            <a:chExt cx="504000" cy="864001"/>
          </a:xfrm>
        </p:grpSpPr>
        <p:sp>
          <p:nvSpPr>
            <p:cNvPr id="197" name="Rectangle 196"/>
            <p:cNvSpPr/>
            <p:nvPr/>
          </p:nvSpPr>
          <p:spPr>
            <a:xfrm>
              <a:off x="2699740" y="3429000"/>
              <a:ext cx="216000" cy="288000"/>
            </a:xfrm>
            <a:prstGeom prst="rect">
              <a:avLst/>
            </a:prstGeom>
            <a:pattFill prst="lgCheck">
              <a:fgClr>
                <a:srgbClr val="C0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2699740" y="3429206"/>
              <a:ext cx="0" cy="863794"/>
            </a:xfrm>
            <a:prstGeom prst="line">
              <a:avLst/>
            </a:prstGeom>
            <a:ln w="381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 rot="16200000">
              <a:off x="2123797" y="3717058"/>
              <a:ext cx="863886" cy="28800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r>
                <a:rPr lang="en-US" sz="1200" b="1" dirty="0" smtClean="0">
                  <a:solidFill>
                    <a:schemeClr val="tx2"/>
                  </a:solidFill>
                </a:rPr>
                <a:t>E0</a:t>
              </a: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35370" y="2636890"/>
            <a:ext cx="9001250" cy="360010"/>
            <a:chOff x="35370" y="5733360"/>
            <a:chExt cx="9001250" cy="360010"/>
          </a:xfrm>
        </p:grpSpPr>
        <p:cxnSp>
          <p:nvCxnSpPr>
            <p:cNvPr id="173" name="Straight Arrow Connector 172"/>
            <p:cNvCxnSpPr/>
            <p:nvPr/>
          </p:nvCxnSpPr>
          <p:spPr>
            <a:xfrm>
              <a:off x="108520" y="5733390"/>
              <a:ext cx="89281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extBox 173"/>
            <p:cNvSpPr txBox="1"/>
            <p:nvPr/>
          </p:nvSpPr>
          <p:spPr>
            <a:xfrm>
              <a:off x="35370" y="5877370"/>
              <a:ext cx="792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Time [µs]</a:t>
              </a:r>
            </a:p>
          </p:txBody>
        </p:sp>
        <p:cxnSp>
          <p:nvCxnSpPr>
            <p:cNvPr id="175" name="Straight Arrow Connector 174"/>
            <p:cNvCxnSpPr/>
            <p:nvPr/>
          </p:nvCxnSpPr>
          <p:spPr>
            <a:xfrm flipV="1">
              <a:off x="9715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/>
            <p:nvPr/>
          </p:nvCxnSpPr>
          <p:spPr>
            <a:xfrm flipV="1">
              <a:off x="31318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/>
            <p:nvPr/>
          </p:nvCxnSpPr>
          <p:spPr>
            <a:xfrm flipV="1">
              <a:off x="45720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 flipV="1">
              <a:off x="52921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/>
            <p:nvPr/>
          </p:nvCxnSpPr>
          <p:spPr>
            <a:xfrm flipV="1">
              <a:off x="60122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/>
            <p:nvPr/>
          </p:nvCxnSpPr>
          <p:spPr>
            <a:xfrm flipV="1">
              <a:off x="67323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 flipV="1">
              <a:off x="74524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Straight Arrow Connector 181"/>
            <p:cNvCxnSpPr/>
            <p:nvPr/>
          </p:nvCxnSpPr>
          <p:spPr>
            <a:xfrm flipV="1">
              <a:off x="81725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/>
            <p:nvPr/>
          </p:nvCxnSpPr>
          <p:spPr>
            <a:xfrm flipV="1">
              <a:off x="38519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/>
            <p:nvPr/>
          </p:nvCxnSpPr>
          <p:spPr>
            <a:xfrm flipV="1">
              <a:off x="24117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 flipV="1">
              <a:off x="16916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6" name="TextBox 185"/>
            <p:cNvSpPr txBox="1"/>
            <p:nvPr/>
          </p:nvSpPr>
          <p:spPr>
            <a:xfrm>
              <a:off x="15475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8275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-10</a:t>
              </a: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22677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10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29877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20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37079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30</a:t>
              </a: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4280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40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51480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50</a:t>
              </a: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58682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60</a:t>
              </a: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65882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70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73084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80</a:t>
              </a: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80285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90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7380" y="44530"/>
            <a:ext cx="8928100" cy="43200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Timing </a:t>
            </a:r>
            <a:r>
              <a:rPr lang="en-US" sz="24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– continuous mode strobe detail</a:t>
            </a:r>
            <a:endParaRPr lang="en-US" sz="24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691600" y="1196890"/>
            <a:ext cx="0" cy="1584000"/>
          </a:xfrm>
          <a:prstGeom prst="straightConnector1">
            <a:avLst/>
          </a:prstGeom>
          <a:ln w="28575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08257" y="764630"/>
            <a:ext cx="855353" cy="4320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Comparator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output</a:t>
            </a:r>
            <a:endParaRPr lang="en-US" sz="12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36013" y="841777"/>
            <a:ext cx="323777" cy="1763949"/>
            <a:chOff x="2736013" y="841777"/>
            <a:chExt cx="323777" cy="1763949"/>
          </a:xfrm>
        </p:grpSpPr>
        <p:sp>
          <p:nvSpPr>
            <p:cNvPr id="120" name="Rectangle 119"/>
            <p:cNvSpPr/>
            <p:nvPr/>
          </p:nvSpPr>
          <p:spPr>
            <a:xfrm>
              <a:off x="2771780" y="1916790"/>
              <a:ext cx="216000" cy="360000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2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736013" y="841777"/>
              <a:ext cx="323777" cy="1763949"/>
              <a:chOff x="2411700" y="841777"/>
              <a:chExt cx="323777" cy="1763949"/>
            </a:xfrm>
          </p:grpSpPr>
          <p:sp>
            <p:nvSpPr>
              <p:cNvPr id="109" name="Freeform 108"/>
              <p:cNvSpPr/>
              <p:nvPr/>
            </p:nvSpPr>
            <p:spPr>
              <a:xfrm>
                <a:off x="2430000" y="843728"/>
                <a:ext cx="234000" cy="1063122"/>
              </a:xfrm>
              <a:custGeom>
                <a:avLst/>
                <a:gdLst>
                  <a:gd name="connsiteX0" fmla="*/ 0 w 3839183"/>
                  <a:gd name="connsiteY0" fmla="*/ 1757464 h 1763949"/>
                  <a:gd name="connsiteX1" fmla="*/ 1154349 w 3839183"/>
                  <a:gd name="connsiteY1" fmla="*/ 0 h 1763949"/>
                  <a:gd name="connsiteX2" fmla="*/ 3839183 w 3839183"/>
                  <a:gd name="connsiteY2" fmla="*/ 1763949 h 1763949"/>
                  <a:gd name="connsiteX0" fmla="*/ 0 w 3839183"/>
                  <a:gd name="connsiteY0" fmla="*/ 1745783 h 1752268"/>
                  <a:gd name="connsiteX1" fmla="*/ 1289640 w 3839183"/>
                  <a:gd name="connsiteY1" fmla="*/ 2 h 1752268"/>
                  <a:gd name="connsiteX2" fmla="*/ 3839183 w 3839183"/>
                  <a:gd name="connsiteY2" fmla="*/ 1752268 h 1752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39183" h="1752268">
                    <a:moveTo>
                      <a:pt x="0" y="1745783"/>
                    </a:moveTo>
                    <a:cubicBezTo>
                      <a:pt x="257242" y="866510"/>
                      <a:pt x="649776" y="-1079"/>
                      <a:pt x="1289640" y="2"/>
                    </a:cubicBezTo>
                    <a:cubicBezTo>
                      <a:pt x="1929504" y="1083"/>
                      <a:pt x="3389549" y="1362081"/>
                      <a:pt x="3839183" y="1752268"/>
                    </a:cubicBezTo>
                  </a:path>
                </a:pathLst>
              </a:custGeom>
              <a:pattFill prst="wdUpDiag">
                <a:fgClr>
                  <a:schemeClr val="accent6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2411700" y="841777"/>
                <a:ext cx="323777" cy="1763949"/>
              </a:xfrm>
              <a:custGeom>
                <a:avLst/>
                <a:gdLst>
                  <a:gd name="connsiteX0" fmla="*/ 0 w 3839183"/>
                  <a:gd name="connsiteY0" fmla="*/ 1757464 h 1763949"/>
                  <a:gd name="connsiteX1" fmla="*/ 1154349 w 3839183"/>
                  <a:gd name="connsiteY1" fmla="*/ 0 h 1763949"/>
                  <a:gd name="connsiteX2" fmla="*/ 3839183 w 3839183"/>
                  <a:gd name="connsiteY2" fmla="*/ 1763949 h 1763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39183" h="1763949">
                    <a:moveTo>
                      <a:pt x="0" y="1757464"/>
                    </a:moveTo>
                    <a:cubicBezTo>
                      <a:pt x="257242" y="878191"/>
                      <a:pt x="514485" y="-1081"/>
                      <a:pt x="1154349" y="0"/>
                    </a:cubicBezTo>
                    <a:cubicBezTo>
                      <a:pt x="1794213" y="1081"/>
                      <a:pt x="3389549" y="1373762"/>
                      <a:pt x="3839183" y="1763949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16" name="Straight Connector 15"/>
          <p:cNvCxnSpPr/>
          <p:nvPr/>
        </p:nvCxnSpPr>
        <p:spPr>
          <a:xfrm>
            <a:off x="1655358" y="1911820"/>
            <a:ext cx="76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87530" y="135175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</a:t>
            </a:r>
            <a:endParaRPr lang="en-US" sz="1200" b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971500" y="1911819"/>
            <a:ext cx="7849090" cy="1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5270" y="1772770"/>
            <a:ext cx="694220" cy="2160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Threshold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39830" y="620640"/>
            <a:ext cx="1008000" cy="2160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sz="1200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Evn</a:t>
            </a:r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. #0 pulse</a:t>
            </a:r>
            <a:endParaRPr lang="en-US" sz="12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87530" y="214386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107380" y="5229612"/>
            <a:ext cx="8928100" cy="1295818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 anchor="t" anchorCtr="0">
            <a:noAutofit/>
          </a:bodyPr>
          <a:lstStyle/>
          <a:p>
            <a:pPr marL="177800" indent="-177800" defTabSz="51911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In continuous mode the strobe window is asserted for almost a full “frame”.</a:t>
            </a:r>
          </a:p>
          <a:p>
            <a:pPr marL="177800" indent="-177800" defTabSz="51911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Any signal over threshold is latched in the pixel buffer for the current strobe.</a:t>
            </a:r>
          </a:p>
          <a:p>
            <a:pPr marL="177800" indent="-177800" defTabSz="51911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When the strobe is de-asserted, the readout of the pixel buffers start, and immediately after a new strobe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23699" y="1700790"/>
            <a:ext cx="1656215" cy="2592210"/>
            <a:chOff x="2123699" y="1700790"/>
            <a:chExt cx="1656215" cy="2592210"/>
          </a:xfrm>
        </p:grpSpPr>
        <p:cxnSp>
          <p:nvCxnSpPr>
            <p:cNvPr id="118" name="Straight Connector 117"/>
            <p:cNvCxnSpPr/>
            <p:nvPr/>
          </p:nvCxnSpPr>
          <p:spPr>
            <a:xfrm flipH="1">
              <a:off x="2411699" y="3429000"/>
              <a:ext cx="1" cy="864000"/>
            </a:xfrm>
            <a:prstGeom prst="line">
              <a:avLst/>
            </a:prstGeom>
            <a:ln w="38100">
              <a:solidFill>
                <a:srgbClr val="FF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/>
            <p:cNvSpPr txBox="1"/>
            <p:nvPr/>
          </p:nvSpPr>
          <p:spPr>
            <a:xfrm rot="16200000">
              <a:off x="1835699" y="3717000"/>
              <a:ext cx="864000" cy="28800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200" b="1" dirty="0" err="1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Strb</a:t>
              </a:r>
              <a:r>
                <a:rPr lang="en-US" sz="1200" b="1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. #0</a:t>
              </a: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2411700" y="1700790"/>
              <a:ext cx="1368214" cy="1695410"/>
              <a:chOff x="3131790" y="611305"/>
              <a:chExt cx="7299661" cy="5307377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flipH="1">
                <a:off x="10431334" y="1052640"/>
                <a:ext cx="117" cy="2376000"/>
              </a:xfrm>
              <a:prstGeom prst="line">
                <a:avLst/>
              </a:prstGeom>
              <a:ln w="28575">
                <a:solidFill>
                  <a:srgbClr val="FF00FF"/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3132440" y="1052640"/>
                <a:ext cx="0" cy="4866042"/>
              </a:xfrm>
              <a:prstGeom prst="line">
                <a:avLst/>
              </a:prstGeom>
              <a:ln w="28575">
                <a:solidFill>
                  <a:srgbClr val="FF00FF"/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Left Brace 100"/>
              <p:cNvSpPr/>
              <p:nvPr/>
            </p:nvSpPr>
            <p:spPr>
              <a:xfrm rot="5400000">
                <a:off x="6442962" y="-2699867"/>
                <a:ext cx="676175" cy="7298519"/>
              </a:xfrm>
              <a:prstGeom prst="leftBrace">
                <a:avLst>
                  <a:gd name="adj1" fmla="val 36996"/>
                  <a:gd name="adj2" fmla="val 30284"/>
                </a:avLst>
              </a:prstGeom>
              <a:ln w="28575">
                <a:solidFill>
                  <a:srgbClr val="FF00FF"/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r"/>
                <a:endParaRPr lang="en-US">
                  <a:latin typeface="Calibri Light" panose="020F0302020204030204" pitchFamily="34" charset="0"/>
                </a:endParaRPr>
              </a:p>
            </p:txBody>
          </p:sp>
        </p:grpSp>
      </p:grpSp>
      <p:sp>
        <p:nvSpPr>
          <p:cNvPr id="107" name="TextBox 106"/>
          <p:cNvSpPr txBox="1"/>
          <p:nvPr/>
        </p:nvSpPr>
        <p:spPr>
          <a:xfrm>
            <a:off x="2987890" y="1318499"/>
            <a:ext cx="792000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rgbClr val="FF00FF"/>
                </a:solidFill>
                <a:latin typeface="Calibri Light" panose="020F0302020204030204" pitchFamily="34" charset="0"/>
              </a:rPr>
              <a:t>Strobe window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3563875" y="1700970"/>
            <a:ext cx="1656215" cy="2592030"/>
            <a:chOff x="2123699" y="1700790"/>
            <a:chExt cx="1656215" cy="2592030"/>
          </a:xfrm>
        </p:grpSpPr>
        <p:cxnSp>
          <p:nvCxnSpPr>
            <p:cNvPr id="88" name="Straight Connector 87"/>
            <p:cNvCxnSpPr/>
            <p:nvPr/>
          </p:nvCxnSpPr>
          <p:spPr>
            <a:xfrm flipH="1">
              <a:off x="2411699" y="3429000"/>
              <a:ext cx="1" cy="863820"/>
            </a:xfrm>
            <a:prstGeom prst="line">
              <a:avLst/>
            </a:prstGeom>
            <a:ln w="38100">
              <a:solidFill>
                <a:srgbClr val="FF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 rot="16200000">
              <a:off x="1835789" y="3716910"/>
              <a:ext cx="863820" cy="28800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200" b="1" dirty="0" err="1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Strb</a:t>
              </a:r>
              <a:r>
                <a:rPr lang="en-US" sz="1200" b="1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. #1</a:t>
              </a: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2411700" y="1700790"/>
              <a:ext cx="1368214" cy="1695410"/>
              <a:chOff x="3131790" y="611305"/>
              <a:chExt cx="7299661" cy="5307377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flipH="1">
                <a:off x="10431334" y="1052640"/>
                <a:ext cx="117" cy="2376000"/>
              </a:xfrm>
              <a:prstGeom prst="line">
                <a:avLst/>
              </a:prstGeom>
              <a:ln w="28575">
                <a:solidFill>
                  <a:srgbClr val="FF00FF"/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3132440" y="1052640"/>
                <a:ext cx="0" cy="4866042"/>
              </a:xfrm>
              <a:prstGeom prst="line">
                <a:avLst/>
              </a:prstGeom>
              <a:ln w="28575">
                <a:solidFill>
                  <a:srgbClr val="FF00FF"/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Left Brace 92"/>
              <p:cNvSpPr/>
              <p:nvPr/>
            </p:nvSpPr>
            <p:spPr>
              <a:xfrm rot="5400000">
                <a:off x="6442962" y="-2699867"/>
                <a:ext cx="676175" cy="7298519"/>
              </a:xfrm>
              <a:prstGeom prst="leftBrace">
                <a:avLst>
                  <a:gd name="adj1" fmla="val 36996"/>
                  <a:gd name="adj2" fmla="val 50000"/>
                </a:avLst>
              </a:prstGeom>
              <a:ln w="28575">
                <a:solidFill>
                  <a:srgbClr val="FF00FF"/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 panose="020F0302020204030204" pitchFamily="34" charset="0"/>
                </a:endParaRPr>
              </a:p>
            </p:txBody>
          </p:sp>
        </p:grpSp>
      </p:grpSp>
      <p:grpSp>
        <p:nvGrpSpPr>
          <p:cNvPr id="94" name="Group 93"/>
          <p:cNvGrpSpPr/>
          <p:nvPr/>
        </p:nvGrpSpPr>
        <p:grpSpPr>
          <a:xfrm>
            <a:off x="5004060" y="1700760"/>
            <a:ext cx="1656215" cy="2592240"/>
            <a:chOff x="2123699" y="1700790"/>
            <a:chExt cx="1656215" cy="2592240"/>
          </a:xfrm>
        </p:grpSpPr>
        <p:cxnSp>
          <p:nvCxnSpPr>
            <p:cNvPr id="95" name="Straight Connector 94"/>
            <p:cNvCxnSpPr/>
            <p:nvPr/>
          </p:nvCxnSpPr>
          <p:spPr>
            <a:xfrm flipH="1">
              <a:off x="2411699" y="3429000"/>
              <a:ext cx="1" cy="864030"/>
            </a:xfrm>
            <a:prstGeom prst="line">
              <a:avLst/>
            </a:prstGeom>
            <a:ln w="38100">
              <a:solidFill>
                <a:srgbClr val="FF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 rot="16200000">
              <a:off x="1835684" y="3717015"/>
              <a:ext cx="864030" cy="28800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200" b="1" dirty="0" err="1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Strb</a:t>
              </a:r>
              <a:r>
                <a:rPr lang="en-US" sz="1200" b="1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. #2</a:t>
              </a: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2411700" y="1700790"/>
              <a:ext cx="1368214" cy="1695410"/>
              <a:chOff x="3131790" y="611305"/>
              <a:chExt cx="7299661" cy="5307377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 flipH="1">
                <a:off x="10431334" y="1052640"/>
                <a:ext cx="117" cy="2376000"/>
              </a:xfrm>
              <a:prstGeom prst="line">
                <a:avLst/>
              </a:prstGeom>
              <a:ln w="28575">
                <a:solidFill>
                  <a:srgbClr val="FF00FF"/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3132440" y="1052640"/>
                <a:ext cx="0" cy="4866042"/>
              </a:xfrm>
              <a:prstGeom prst="line">
                <a:avLst/>
              </a:prstGeom>
              <a:ln w="28575">
                <a:solidFill>
                  <a:srgbClr val="FF00FF"/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Left Brace 103"/>
              <p:cNvSpPr/>
              <p:nvPr/>
            </p:nvSpPr>
            <p:spPr>
              <a:xfrm rot="5400000">
                <a:off x="6442962" y="-2699867"/>
                <a:ext cx="676175" cy="7298519"/>
              </a:xfrm>
              <a:prstGeom prst="leftBrace">
                <a:avLst>
                  <a:gd name="adj1" fmla="val 36996"/>
                  <a:gd name="adj2" fmla="val 50000"/>
                </a:avLst>
              </a:prstGeom>
              <a:ln w="28575">
                <a:solidFill>
                  <a:srgbClr val="FF00FF"/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 panose="020F0302020204030204" pitchFamily="34" charset="0"/>
                </a:endParaRP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6444260" y="1700760"/>
            <a:ext cx="1656215" cy="2592240"/>
            <a:chOff x="2123699" y="1700790"/>
            <a:chExt cx="1656215" cy="2592240"/>
          </a:xfrm>
        </p:grpSpPr>
        <p:cxnSp>
          <p:nvCxnSpPr>
            <p:cNvPr id="106" name="Straight Connector 105"/>
            <p:cNvCxnSpPr/>
            <p:nvPr/>
          </p:nvCxnSpPr>
          <p:spPr>
            <a:xfrm flipH="1">
              <a:off x="2411699" y="3429000"/>
              <a:ext cx="1" cy="864030"/>
            </a:xfrm>
            <a:prstGeom prst="line">
              <a:avLst/>
            </a:prstGeom>
            <a:ln w="38100">
              <a:solidFill>
                <a:srgbClr val="FF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 rot="16200000">
              <a:off x="1835684" y="3717015"/>
              <a:ext cx="864030" cy="28800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200" b="1" dirty="0" err="1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Strb</a:t>
              </a:r>
              <a:r>
                <a:rPr lang="en-US" sz="1200" b="1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. #3</a:t>
              </a:r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2411700" y="1700790"/>
              <a:ext cx="1368214" cy="1695410"/>
              <a:chOff x="3131790" y="611305"/>
              <a:chExt cx="7299661" cy="5307377"/>
            </a:xfrm>
          </p:grpSpPr>
          <p:cxnSp>
            <p:nvCxnSpPr>
              <p:cNvPr id="112" name="Straight Connector 111"/>
              <p:cNvCxnSpPr/>
              <p:nvPr/>
            </p:nvCxnSpPr>
            <p:spPr>
              <a:xfrm flipH="1">
                <a:off x="10431334" y="1052640"/>
                <a:ext cx="117" cy="2376000"/>
              </a:xfrm>
              <a:prstGeom prst="line">
                <a:avLst/>
              </a:prstGeom>
              <a:ln w="28575">
                <a:solidFill>
                  <a:srgbClr val="FF00FF"/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3132440" y="1052640"/>
                <a:ext cx="0" cy="4866042"/>
              </a:xfrm>
              <a:prstGeom prst="line">
                <a:avLst/>
              </a:prstGeom>
              <a:ln w="28575">
                <a:solidFill>
                  <a:srgbClr val="FF00FF"/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Left Brace 113"/>
              <p:cNvSpPr/>
              <p:nvPr/>
            </p:nvSpPr>
            <p:spPr>
              <a:xfrm rot="5400000">
                <a:off x="6442962" y="-2699867"/>
                <a:ext cx="676175" cy="7298519"/>
              </a:xfrm>
              <a:prstGeom prst="leftBrace">
                <a:avLst>
                  <a:gd name="adj1" fmla="val 36996"/>
                  <a:gd name="adj2" fmla="val 50000"/>
                </a:avLst>
              </a:prstGeom>
              <a:ln w="28575">
                <a:solidFill>
                  <a:srgbClr val="FF00FF"/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n-US">
                  <a:latin typeface="Calibri Light" panose="020F0302020204030204" pitchFamily="34" charset="0"/>
                </a:endParaRPr>
              </a:p>
            </p:txBody>
          </p:sp>
        </p:grpSp>
      </p:grpSp>
      <p:grpSp>
        <p:nvGrpSpPr>
          <p:cNvPr id="141" name="Group 140"/>
          <p:cNvGrpSpPr/>
          <p:nvPr/>
        </p:nvGrpSpPr>
        <p:grpSpPr>
          <a:xfrm>
            <a:off x="3707920" y="3429000"/>
            <a:ext cx="504000" cy="864120"/>
            <a:chOff x="2411740" y="3429115"/>
            <a:chExt cx="504000" cy="864120"/>
          </a:xfrm>
        </p:grpSpPr>
        <p:sp>
          <p:nvSpPr>
            <p:cNvPr id="142" name="Rectangle 141"/>
            <p:cNvSpPr/>
            <p:nvPr/>
          </p:nvSpPr>
          <p:spPr>
            <a:xfrm>
              <a:off x="2699740" y="3717155"/>
              <a:ext cx="216000" cy="288000"/>
            </a:xfrm>
            <a:prstGeom prst="rect">
              <a:avLst/>
            </a:prstGeom>
            <a:pattFill prst="lgCheck">
              <a:fgClr>
                <a:srgbClr val="C0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/>
            </a:p>
          </p:txBody>
        </p:sp>
        <p:cxnSp>
          <p:nvCxnSpPr>
            <p:cNvPr id="154" name="Straight Connector 153"/>
            <p:cNvCxnSpPr/>
            <p:nvPr/>
          </p:nvCxnSpPr>
          <p:spPr>
            <a:xfrm>
              <a:off x="2699740" y="3434135"/>
              <a:ext cx="0" cy="859100"/>
            </a:xfrm>
            <a:prstGeom prst="line">
              <a:avLst/>
            </a:prstGeom>
            <a:ln w="381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TextBox 165"/>
            <p:cNvSpPr txBox="1"/>
            <p:nvPr/>
          </p:nvSpPr>
          <p:spPr>
            <a:xfrm rot="16200000">
              <a:off x="2123772" y="3717083"/>
              <a:ext cx="863936" cy="28800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r>
                <a:rPr lang="en-US" sz="1200" b="1" dirty="0" smtClean="0">
                  <a:solidFill>
                    <a:schemeClr val="tx2"/>
                  </a:solidFill>
                </a:rPr>
                <a:t>E1</a:t>
              </a:r>
            </a:p>
          </p:txBody>
        </p:sp>
      </p:grpSp>
      <p:sp>
        <p:nvSpPr>
          <p:cNvPr id="213" name="Rectangle 212"/>
          <p:cNvSpPr/>
          <p:nvPr/>
        </p:nvSpPr>
        <p:spPr>
          <a:xfrm>
            <a:off x="8136540" y="3429040"/>
            <a:ext cx="899510" cy="288000"/>
          </a:xfrm>
          <a:prstGeom prst="rect">
            <a:avLst/>
          </a:prstGeom>
          <a:pattFill prst="wdUpDiag">
            <a:fgClr>
              <a:srgbClr val="FF99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Readout…</a:t>
            </a:r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214" name="Group 213"/>
          <p:cNvGrpSpPr/>
          <p:nvPr/>
        </p:nvGrpSpPr>
        <p:grpSpPr>
          <a:xfrm>
            <a:off x="7884475" y="1700760"/>
            <a:ext cx="1151575" cy="2592240"/>
            <a:chOff x="2123699" y="1700790"/>
            <a:chExt cx="1151575" cy="2592240"/>
          </a:xfrm>
        </p:grpSpPr>
        <p:cxnSp>
          <p:nvCxnSpPr>
            <p:cNvPr id="215" name="Straight Connector 214"/>
            <p:cNvCxnSpPr/>
            <p:nvPr/>
          </p:nvCxnSpPr>
          <p:spPr>
            <a:xfrm flipH="1">
              <a:off x="2411699" y="3429000"/>
              <a:ext cx="1" cy="864030"/>
            </a:xfrm>
            <a:prstGeom prst="line">
              <a:avLst/>
            </a:prstGeom>
            <a:ln w="38100">
              <a:solidFill>
                <a:srgbClr val="FF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TextBox 215"/>
            <p:cNvSpPr txBox="1"/>
            <p:nvPr/>
          </p:nvSpPr>
          <p:spPr>
            <a:xfrm rot="16200000">
              <a:off x="1835684" y="3717015"/>
              <a:ext cx="864030" cy="28800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200" b="1" dirty="0" err="1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Strb</a:t>
              </a:r>
              <a:r>
                <a:rPr lang="en-US" sz="1200" b="1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. #4</a:t>
              </a:r>
            </a:p>
          </p:txBody>
        </p:sp>
        <p:grpSp>
          <p:nvGrpSpPr>
            <p:cNvPr id="217" name="Group 216"/>
            <p:cNvGrpSpPr/>
            <p:nvPr/>
          </p:nvGrpSpPr>
          <p:grpSpPr>
            <a:xfrm>
              <a:off x="2411700" y="1700790"/>
              <a:ext cx="863574" cy="1695410"/>
              <a:chOff x="3131792" y="611303"/>
              <a:chExt cx="4607318" cy="5307379"/>
            </a:xfrm>
          </p:grpSpPr>
          <p:cxnSp>
            <p:nvCxnSpPr>
              <p:cNvPr id="219" name="Straight Connector 218"/>
              <p:cNvCxnSpPr/>
              <p:nvPr/>
            </p:nvCxnSpPr>
            <p:spPr>
              <a:xfrm>
                <a:off x="3132440" y="1052640"/>
                <a:ext cx="0" cy="4866042"/>
              </a:xfrm>
              <a:prstGeom prst="line">
                <a:avLst/>
              </a:prstGeom>
              <a:ln w="28575">
                <a:solidFill>
                  <a:srgbClr val="FF00FF"/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0" name="Left Brace 219"/>
              <p:cNvSpPr/>
              <p:nvPr/>
            </p:nvSpPr>
            <p:spPr>
              <a:xfrm rot="5400000">
                <a:off x="5097363" y="-1354268"/>
                <a:ext cx="676175" cy="4607318"/>
              </a:xfrm>
              <a:prstGeom prst="leftBrace">
                <a:avLst>
                  <a:gd name="adj1" fmla="val 36996"/>
                  <a:gd name="adj2" fmla="val 13738"/>
                </a:avLst>
              </a:prstGeom>
              <a:ln w="28575">
                <a:solidFill>
                  <a:srgbClr val="FF00FF"/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 panose="020F0302020204030204" pitchFamily="34" charset="0"/>
                </a:endParaRPr>
              </a:p>
            </p:txBody>
          </p:sp>
        </p:grpSp>
      </p:grpSp>
      <p:grpSp>
        <p:nvGrpSpPr>
          <p:cNvPr id="221" name="Group 220"/>
          <p:cNvGrpSpPr/>
          <p:nvPr/>
        </p:nvGrpSpPr>
        <p:grpSpPr>
          <a:xfrm>
            <a:off x="5724160" y="3423978"/>
            <a:ext cx="504000" cy="869102"/>
            <a:chOff x="2411740" y="3429115"/>
            <a:chExt cx="504000" cy="869102"/>
          </a:xfrm>
        </p:grpSpPr>
        <p:sp>
          <p:nvSpPr>
            <p:cNvPr id="222" name="Rectangle 221"/>
            <p:cNvSpPr/>
            <p:nvPr/>
          </p:nvSpPr>
          <p:spPr>
            <a:xfrm>
              <a:off x="2699740" y="4010217"/>
              <a:ext cx="216000" cy="288000"/>
            </a:xfrm>
            <a:prstGeom prst="rect">
              <a:avLst/>
            </a:prstGeom>
            <a:pattFill prst="lgCheck">
              <a:fgClr>
                <a:srgbClr val="C0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/>
            </a:p>
          </p:txBody>
        </p:sp>
        <p:cxnSp>
          <p:nvCxnSpPr>
            <p:cNvPr id="223" name="Straight Connector 222"/>
            <p:cNvCxnSpPr/>
            <p:nvPr/>
          </p:nvCxnSpPr>
          <p:spPr>
            <a:xfrm>
              <a:off x="2699740" y="3429206"/>
              <a:ext cx="0" cy="863794"/>
            </a:xfrm>
            <a:prstGeom prst="line">
              <a:avLst/>
            </a:prstGeom>
            <a:ln w="381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TextBox 223"/>
            <p:cNvSpPr txBox="1"/>
            <p:nvPr/>
          </p:nvSpPr>
          <p:spPr>
            <a:xfrm rot="16200000">
              <a:off x="2123797" y="3717058"/>
              <a:ext cx="863886" cy="28800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r>
                <a:rPr lang="en-US" sz="1200" b="1" dirty="0" smtClean="0">
                  <a:solidFill>
                    <a:schemeClr val="tx2"/>
                  </a:solidFill>
                </a:rPr>
                <a:t>E4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3923910" y="3429118"/>
            <a:ext cx="612040" cy="863882"/>
            <a:chOff x="2411740" y="3429115"/>
            <a:chExt cx="612040" cy="863882"/>
          </a:xfrm>
        </p:grpSpPr>
        <p:sp>
          <p:nvSpPr>
            <p:cNvPr id="198" name="Rectangle 197"/>
            <p:cNvSpPr/>
            <p:nvPr/>
          </p:nvSpPr>
          <p:spPr>
            <a:xfrm>
              <a:off x="2699780" y="3717037"/>
              <a:ext cx="324000" cy="288000"/>
            </a:xfrm>
            <a:prstGeom prst="rect">
              <a:avLst/>
            </a:prstGeom>
            <a:pattFill prst="lgCheck">
              <a:fgClr>
                <a:srgbClr val="C0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/>
            </a:p>
          </p:txBody>
        </p:sp>
        <p:cxnSp>
          <p:nvCxnSpPr>
            <p:cNvPr id="199" name="Straight Connector 198"/>
            <p:cNvCxnSpPr/>
            <p:nvPr/>
          </p:nvCxnSpPr>
          <p:spPr>
            <a:xfrm>
              <a:off x="2699740" y="3429206"/>
              <a:ext cx="0" cy="863791"/>
            </a:xfrm>
            <a:prstGeom prst="line">
              <a:avLst/>
            </a:prstGeom>
            <a:ln w="381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 rot="16200000">
              <a:off x="2123799" y="3717056"/>
              <a:ext cx="863881" cy="28800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r>
                <a:rPr lang="en-US" sz="1200" b="1" dirty="0" smtClean="0">
                  <a:solidFill>
                    <a:schemeClr val="tx2"/>
                  </a:solidFill>
                </a:rPr>
                <a:t>E2</a:t>
              </a: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4355970" y="3429065"/>
            <a:ext cx="504040" cy="863934"/>
            <a:chOff x="2411740" y="3429115"/>
            <a:chExt cx="504040" cy="863934"/>
          </a:xfrm>
        </p:grpSpPr>
        <p:sp>
          <p:nvSpPr>
            <p:cNvPr id="168" name="Rectangle 167"/>
            <p:cNvSpPr/>
            <p:nvPr/>
          </p:nvSpPr>
          <p:spPr>
            <a:xfrm>
              <a:off x="2699780" y="3717090"/>
              <a:ext cx="216000" cy="288000"/>
            </a:xfrm>
            <a:prstGeom prst="rect">
              <a:avLst/>
            </a:prstGeom>
            <a:pattFill prst="lgCheck">
              <a:fgClr>
                <a:srgbClr val="C0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/>
            </a:p>
          </p:txBody>
        </p:sp>
        <p:cxnSp>
          <p:nvCxnSpPr>
            <p:cNvPr id="169" name="Straight Connector 168"/>
            <p:cNvCxnSpPr/>
            <p:nvPr/>
          </p:nvCxnSpPr>
          <p:spPr>
            <a:xfrm>
              <a:off x="2699740" y="3429206"/>
              <a:ext cx="0" cy="863843"/>
            </a:xfrm>
            <a:prstGeom prst="line">
              <a:avLst/>
            </a:prstGeom>
            <a:ln w="381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69"/>
            <p:cNvSpPr txBox="1"/>
            <p:nvPr/>
          </p:nvSpPr>
          <p:spPr>
            <a:xfrm rot="16200000">
              <a:off x="2123773" y="3717082"/>
              <a:ext cx="863934" cy="28800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r>
                <a:rPr lang="en-US" sz="1200" b="1" dirty="0" smtClean="0">
                  <a:solidFill>
                    <a:schemeClr val="tx2"/>
                  </a:solidFill>
                </a:rPr>
                <a:t>E3</a:t>
              </a:r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6732300" y="3429000"/>
            <a:ext cx="504040" cy="864000"/>
            <a:chOff x="2411740" y="3428997"/>
            <a:chExt cx="504040" cy="864000"/>
          </a:xfrm>
        </p:grpSpPr>
        <p:sp>
          <p:nvSpPr>
            <p:cNvPr id="241" name="Rectangle 240"/>
            <p:cNvSpPr/>
            <p:nvPr/>
          </p:nvSpPr>
          <p:spPr>
            <a:xfrm>
              <a:off x="2699780" y="3428997"/>
              <a:ext cx="216000" cy="288000"/>
            </a:xfrm>
            <a:prstGeom prst="rect">
              <a:avLst/>
            </a:prstGeom>
            <a:pattFill prst="lgCheck">
              <a:fgClr>
                <a:srgbClr val="C0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/>
            </a:p>
          </p:txBody>
        </p:sp>
        <p:cxnSp>
          <p:nvCxnSpPr>
            <p:cNvPr id="242" name="Straight Connector 241"/>
            <p:cNvCxnSpPr/>
            <p:nvPr/>
          </p:nvCxnSpPr>
          <p:spPr>
            <a:xfrm>
              <a:off x="2699740" y="3429206"/>
              <a:ext cx="0" cy="863791"/>
            </a:xfrm>
            <a:prstGeom prst="line">
              <a:avLst/>
            </a:prstGeom>
            <a:ln w="381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TextBox 242"/>
            <p:cNvSpPr txBox="1"/>
            <p:nvPr/>
          </p:nvSpPr>
          <p:spPr>
            <a:xfrm rot="16200000">
              <a:off x="2123799" y="3717056"/>
              <a:ext cx="863881" cy="28800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r>
                <a:rPr lang="en-US" sz="1200" b="1" dirty="0" smtClean="0">
                  <a:solidFill>
                    <a:schemeClr val="tx2"/>
                  </a:solidFill>
                </a:rPr>
                <a:t>E5</a:t>
              </a:r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7308380" y="3429000"/>
            <a:ext cx="504040" cy="863999"/>
            <a:chOff x="2411740" y="3429050"/>
            <a:chExt cx="504040" cy="863999"/>
          </a:xfrm>
        </p:grpSpPr>
        <p:sp>
          <p:nvSpPr>
            <p:cNvPr id="245" name="Rectangle 244"/>
            <p:cNvSpPr/>
            <p:nvPr/>
          </p:nvSpPr>
          <p:spPr>
            <a:xfrm>
              <a:off x="2699780" y="3429050"/>
              <a:ext cx="216000" cy="288000"/>
            </a:xfrm>
            <a:prstGeom prst="rect">
              <a:avLst/>
            </a:prstGeom>
            <a:pattFill prst="lgCheck">
              <a:fgClr>
                <a:srgbClr val="C0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/>
            </a:p>
          </p:txBody>
        </p:sp>
        <p:cxnSp>
          <p:nvCxnSpPr>
            <p:cNvPr id="246" name="Straight Connector 245"/>
            <p:cNvCxnSpPr/>
            <p:nvPr/>
          </p:nvCxnSpPr>
          <p:spPr>
            <a:xfrm>
              <a:off x="2699740" y="3429206"/>
              <a:ext cx="0" cy="863843"/>
            </a:xfrm>
            <a:prstGeom prst="line">
              <a:avLst/>
            </a:prstGeom>
            <a:ln w="381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TextBox 246"/>
            <p:cNvSpPr txBox="1"/>
            <p:nvPr/>
          </p:nvSpPr>
          <p:spPr>
            <a:xfrm rot="16200000">
              <a:off x="2123773" y="3717082"/>
              <a:ext cx="863934" cy="28800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r>
                <a:rPr lang="en-US" sz="1200" b="1" dirty="0" smtClean="0">
                  <a:solidFill>
                    <a:schemeClr val="tx2"/>
                  </a:solidFill>
                </a:rPr>
                <a:t>E6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155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07380" y="3429000"/>
            <a:ext cx="8928730" cy="869050"/>
            <a:chOff x="107380" y="3429000"/>
            <a:chExt cx="8928730" cy="869050"/>
          </a:xfrm>
        </p:grpSpPr>
        <p:grpSp>
          <p:nvGrpSpPr>
            <p:cNvPr id="5" name="Group 4"/>
            <p:cNvGrpSpPr/>
            <p:nvPr/>
          </p:nvGrpSpPr>
          <p:grpSpPr>
            <a:xfrm>
              <a:off x="107380" y="3429000"/>
              <a:ext cx="8928100" cy="869050"/>
              <a:chOff x="107380" y="3429000"/>
              <a:chExt cx="8928100" cy="869050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108520" y="3434050"/>
                <a:ext cx="8926960" cy="864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 rot="16200000">
                <a:off x="-108620" y="3645000"/>
                <a:ext cx="864000" cy="43200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>
                <a:no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2"/>
                    </a:solidFill>
                    <a:latin typeface="Calibri Light" panose="020F0302020204030204" pitchFamily="34" charset="0"/>
                  </a:rPr>
                  <a:t>pixel buffer input</a:t>
                </a:r>
                <a:endParaRPr lang="en-US" sz="1200" dirty="0">
                  <a:solidFill>
                    <a:schemeClr val="tx2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539380" y="3434020"/>
                <a:ext cx="432120" cy="282989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>
                <a:no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2"/>
                    </a:solidFill>
                    <a:latin typeface="Calibri Light" panose="020F0302020204030204" pitchFamily="34" charset="0"/>
                  </a:rPr>
                  <a:t>#1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539440" y="3722091"/>
                <a:ext cx="432120" cy="282989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>
                <a:no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2"/>
                    </a:solidFill>
                    <a:latin typeface="Calibri Light" panose="020F0302020204030204" pitchFamily="34" charset="0"/>
                  </a:rPr>
                  <a:t>#2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539440" y="4010131"/>
                <a:ext cx="432120" cy="282989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>
                <a:no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2"/>
                    </a:solidFill>
                    <a:latin typeface="Calibri Light" panose="020F0302020204030204" pitchFamily="34" charset="0"/>
                  </a:rPr>
                  <a:t>#3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539380" y="3717040"/>
              <a:ext cx="849667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539440" y="4005080"/>
              <a:ext cx="849667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ectangle 124"/>
          <p:cNvSpPr/>
          <p:nvPr/>
        </p:nvSpPr>
        <p:spPr>
          <a:xfrm>
            <a:off x="5292100" y="3429000"/>
            <a:ext cx="2736380" cy="288000"/>
          </a:xfrm>
          <a:prstGeom prst="rect">
            <a:avLst/>
          </a:prstGeom>
          <a:pattFill prst="wdUpDiag">
            <a:fgClr>
              <a:srgbClr val="FF99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Frame #0 readout</a:t>
            </a:r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3131800" y="3429050"/>
            <a:ext cx="2159670" cy="288000"/>
          </a:xfrm>
          <a:prstGeom prst="rect">
            <a:avLst/>
          </a:prstGeom>
          <a:pattFill prst="lgCheck">
            <a:fgClr>
              <a:schemeClr val="accent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 flipH="1">
            <a:off x="2915730" y="3429208"/>
            <a:ext cx="40" cy="86400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 rot="16200000">
            <a:off x="2339789" y="3717059"/>
            <a:ext cx="863882" cy="288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E0</a:t>
            </a:r>
          </a:p>
        </p:txBody>
      </p:sp>
      <p:grpSp>
        <p:nvGrpSpPr>
          <p:cNvPr id="172" name="Group 171"/>
          <p:cNvGrpSpPr/>
          <p:nvPr/>
        </p:nvGrpSpPr>
        <p:grpSpPr>
          <a:xfrm>
            <a:off x="35370" y="2636890"/>
            <a:ext cx="9001250" cy="360010"/>
            <a:chOff x="35370" y="5733360"/>
            <a:chExt cx="9001250" cy="360010"/>
          </a:xfrm>
        </p:grpSpPr>
        <p:cxnSp>
          <p:nvCxnSpPr>
            <p:cNvPr id="173" name="Straight Arrow Connector 172"/>
            <p:cNvCxnSpPr/>
            <p:nvPr/>
          </p:nvCxnSpPr>
          <p:spPr>
            <a:xfrm>
              <a:off x="108520" y="5733390"/>
              <a:ext cx="89281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extBox 173"/>
            <p:cNvSpPr txBox="1"/>
            <p:nvPr/>
          </p:nvSpPr>
          <p:spPr>
            <a:xfrm>
              <a:off x="35370" y="5877370"/>
              <a:ext cx="792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Time [µs]</a:t>
              </a:r>
            </a:p>
          </p:txBody>
        </p:sp>
        <p:cxnSp>
          <p:nvCxnSpPr>
            <p:cNvPr id="175" name="Straight Arrow Connector 174"/>
            <p:cNvCxnSpPr/>
            <p:nvPr/>
          </p:nvCxnSpPr>
          <p:spPr>
            <a:xfrm flipV="1">
              <a:off x="9715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/>
            <p:nvPr/>
          </p:nvCxnSpPr>
          <p:spPr>
            <a:xfrm flipV="1">
              <a:off x="31318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/>
            <p:nvPr/>
          </p:nvCxnSpPr>
          <p:spPr>
            <a:xfrm flipV="1">
              <a:off x="45720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 flipV="1">
              <a:off x="52921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/>
            <p:nvPr/>
          </p:nvCxnSpPr>
          <p:spPr>
            <a:xfrm flipV="1">
              <a:off x="60122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/>
            <p:nvPr/>
          </p:nvCxnSpPr>
          <p:spPr>
            <a:xfrm flipV="1">
              <a:off x="67323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 flipV="1">
              <a:off x="74524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Straight Arrow Connector 181"/>
            <p:cNvCxnSpPr/>
            <p:nvPr/>
          </p:nvCxnSpPr>
          <p:spPr>
            <a:xfrm flipV="1">
              <a:off x="81725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/>
            <p:nvPr/>
          </p:nvCxnSpPr>
          <p:spPr>
            <a:xfrm flipV="1">
              <a:off x="38519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/>
            <p:nvPr/>
          </p:nvCxnSpPr>
          <p:spPr>
            <a:xfrm flipV="1">
              <a:off x="24117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 flipV="1">
              <a:off x="16916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6" name="TextBox 185"/>
            <p:cNvSpPr txBox="1"/>
            <p:nvPr/>
          </p:nvSpPr>
          <p:spPr>
            <a:xfrm>
              <a:off x="15475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8275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-1</a:t>
              </a: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22677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29877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37079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4280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51480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58682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65882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7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73084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8</a:t>
              </a: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80285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9</a:t>
              </a:r>
            </a:p>
          </p:txBody>
        </p:sp>
      </p:grpSp>
      <p:sp>
        <p:nvSpPr>
          <p:cNvPr id="120" name="Rectangle 119"/>
          <p:cNvSpPr/>
          <p:nvPr/>
        </p:nvSpPr>
        <p:spPr>
          <a:xfrm>
            <a:off x="3131801" y="1916790"/>
            <a:ext cx="2808389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Evn</a:t>
            </a:r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. #0 active time (pulse length)</a:t>
            </a:r>
            <a:endParaRPr lang="en-US" sz="12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380" y="44530"/>
            <a:ext cx="8928100" cy="43200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Timing </a:t>
            </a:r>
            <a:r>
              <a:rPr lang="en-US" sz="24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– continuous mode storing the same event in two frames</a:t>
            </a:r>
            <a:endParaRPr lang="en-US" sz="24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691600" y="1196890"/>
            <a:ext cx="0" cy="1584000"/>
          </a:xfrm>
          <a:prstGeom prst="straightConnector1">
            <a:avLst/>
          </a:prstGeom>
          <a:ln w="28575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08257" y="764630"/>
            <a:ext cx="855353" cy="4320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Comparator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output</a:t>
            </a:r>
            <a:endParaRPr lang="en-US" sz="12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915770" y="841777"/>
            <a:ext cx="3839183" cy="1763949"/>
          </a:xfrm>
          <a:custGeom>
            <a:avLst/>
            <a:gdLst>
              <a:gd name="connsiteX0" fmla="*/ 0 w 3839183"/>
              <a:gd name="connsiteY0" fmla="*/ 1757464 h 1763949"/>
              <a:gd name="connsiteX1" fmla="*/ 1154349 w 3839183"/>
              <a:gd name="connsiteY1" fmla="*/ 0 h 1763949"/>
              <a:gd name="connsiteX2" fmla="*/ 3839183 w 3839183"/>
              <a:gd name="connsiteY2" fmla="*/ 1763949 h 176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9183" h="1763949">
                <a:moveTo>
                  <a:pt x="0" y="1757464"/>
                </a:moveTo>
                <a:cubicBezTo>
                  <a:pt x="257242" y="878191"/>
                  <a:pt x="514485" y="-1081"/>
                  <a:pt x="1154349" y="0"/>
                </a:cubicBezTo>
                <a:cubicBezTo>
                  <a:pt x="1794213" y="1081"/>
                  <a:pt x="3389549" y="1373762"/>
                  <a:pt x="3839183" y="1763949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55358" y="1911820"/>
            <a:ext cx="76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87530" y="135175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</a:t>
            </a:r>
            <a:endParaRPr lang="en-US" sz="1200" b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971500" y="1911819"/>
            <a:ext cx="7849090" cy="1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5270" y="1772770"/>
            <a:ext cx="694220" cy="2160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Threshold</a:t>
            </a:r>
            <a:endParaRPr lang="en-US" sz="1200" dirty="0">
              <a:solidFill>
                <a:schemeClr val="tx2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2555720" y="1911819"/>
            <a:ext cx="864000" cy="1484381"/>
            <a:chOff x="2051650" y="2664659"/>
            <a:chExt cx="864000" cy="1484381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2399130" y="3389730"/>
              <a:ext cx="0" cy="275511"/>
            </a:xfrm>
            <a:prstGeom prst="straightConnector1">
              <a:avLst/>
            </a:prstGeom>
            <a:ln w="19050"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2627730" y="2664659"/>
              <a:ext cx="0" cy="1000582"/>
            </a:xfrm>
            <a:prstGeom prst="straightConnector1">
              <a:avLst/>
            </a:prstGeom>
            <a:ln w="19050"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403994" y="3665241"/>
              <a:ext cx="216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051650" y="3717040"/>
              <a:ext cx="864000" cy="43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Time walk</a:t>
              </a:r>
            </a:p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≈ 0.3 µs</a:t>
              </a:r>
              <a:endParaRPr lang="en-US" sz="1200" dirty="0">
                <a:solidFill>
                  <a:schemeClr val="tx2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843760" y="548600"/>
            <a:ext cx="1008000" cy="2160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sz="1200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Evn</a:t>
            </a:r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. #0 pulse</a:t>
            </a:r>
            <a:endParaRPr lang="en-US" sz="12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87530" y="214386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123" name="TextBox 122"/>
          <p:cNvSpPr txBox="1"/>
          <p:nvPr/>
        </p:nvSpPr>
        <p:spPr>
          <a:xfrm rot="16200000">
            <a:off x="4716060" y="3717000"/>
            <a:ext cx="864000" cy="288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200" b="1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Strb</a:t>
            </a:r>
            <a:r>
              <a:rPr lang="en-US" sz="12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. #1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07380" y="5188450"/>
            <a:ext cx="8928100" cy="1336812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 anchor="t" anchorCtr="0">
            <a:noAutofit/>
          </a:bodyPr>
          <a:lstStyle/>
          <a:p>
            <a:pPr marL="179388" indent="-179388" defTabSz="51911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In this example, the analog output of the front end stays over threshold across a frame change, hence being recorded in both frames (in different pixel buffers).</a:t>
            </a:r>
          </a:p>
          <a:p>
            <a:pPr marL="179388" indent="-179388" defTabSz="51911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The effect is clearly more important for short frame length (when compared to the about 5 us time over threshold of the front-end).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5292100" y="1700760"/>
            <a:ext cx="3780000" cy="1695440"/>
            <a:chOff x="3131763" y="611229"/>
            <a:chExt cx="20167040" cy="5307453"/>
          </a:xfrm>
        </p:grpSpPr>
        <p:cxnSp>
          <p:nvCxnSpPr>
            <p:cNvPr id="100" name="Straight Connector 99"/>
            <p:cNvCxnSpPr/>
            <p:nvPr/>
          </p:nvCxnSpPr>
          <p:spPr>
            <a:xfrm>
              <a:off x="3132440" y="1052640"/>
              <a:ext cx="0" cy="4866042"/>
            </a:xfrm>
            <a:prstGeom prst="line">
              <a:avLst/>
            </a:prstGeom>
            <a:ln w="19050">
              <a:solidFill>
                <a:srgbClr val="FF00F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Left Brace 100"/>
            <p:cNvSpPr/>
            <p:nvPr/>
          </p:nvSpPr>
          <p:spPr>
            <a:xfrm rot="5400000">
              <a:off x="12989892" y="-9246900"/>
              <a:ext cx="450782" cy="20167040"/>
            </a:xfrm>
            <a:prstGeom prst="leftBrace">
              <a:avLst>
                <a:gd name="adj1" fmla="val 36996"/>
                <a:gd name="adj2" fmla="val 50000"/>
              </a:avLst>
            </a:prstGeom>
            <a:ln w="19050">
              <a:solidFill>
                <a:srgbClr val="FF00F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6754953" y="1272485"/>
            <a:ext cx="792000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rgbClr val="FF00FF"/>
                </a:solidFill>
                <a:latin typeface="Calibri Light" panose="020F0302020204030204" pitchFamily="34" charset="0"/>
              </a:rPr>
              <a:t>Strobe window #1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915770" y="1268700"/>
            <a:ext cx="792000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rgbClr val="FF00FF"/>
                </a:solidFill>
                <a:latin typeface="Calibri Light" panose="020F0302020204030204" pitchFamily="34" charset="0"/>
              </a:rPr>
              <a:t>Strobe window #0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5325844" y="3717080"/>
            <a:ext cx="614346" cy="288000"/>
          </a:xfrm>
          <a:prstGeom prst="rect">
            <a:avLst/>
          </a:prstGeom>
          <a:pattFill prst="lgCheck">
            <a:fgClr>
              <a:schemeClr val="accent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Connector 123"/>
          <p:cNvCxnSpPr/>
          <p:nvPr/>
        </p:nvCxnSpPr>
        <p:spPr>
          <a:xfrm>
            <a:off x="5292100" y="3429000"/>
            <a:ext cx="0" cy="864000"/>
          </a:xfrm>
          <a:prstGeom prst="line">
            <a:avLst/>
          </a:prstGeom>
          <a:ln w="38100">
            <a:solidFill>
              <a:srgbClr val="FF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/>
          <p:cNvGrpSpPr/>
          <p:nvPr/>
        </p:nvGrpSpPr>
        <p:grpSpPr>
          <a:xfrm>
            <a:off x="1259580" y="3717050"/>
            <a:ext cx="2952055" cy="1430432"/>
            <a:chOff x="1023138" y="2184723"/>
            <a:chExt cx="2952055" cy="1430432"/>
          </a:xfrm>
        </p:grpSpPr>
        <p:cxnSp>
          <p:nvCxnSpPr>
            <p:cNvPr id="128" name="Straight Arrow Connector 127"/>
            <p:cNvCxnSpPr>
              <a:stCxn id="129" idx="3"/>
              <a:endCxn id="197" idx="2"/>
            </p:cNvCxnSpPr>
            <p:nvPr/>
          </p:nvCxnSpPr>
          <p:spPr>
            <a:xfrm flipV="1">
              <a:off x="2535308" y="2184723"/>
              <a:ext cx="1439885" cy="1106432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1023138" y="2967155"/>
              <a:ext cx="1512170" cy="648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lang="en-US" sz="1200" b="1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Event #0 </a:t>
              </a:r>
              <a:r>
                <a:rPr lang="en-US" sz="1200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gets stored in </a:t>
              </a:r>
              <a:r>
                <a:rPr lang="en-US" sz="1200" b="1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buffer #0</a:t>
              </a:r>
              <a:r>
                <a:rPr lang="en-US" sz="1200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 as the strobe #0 is high</a:t>
              </a:r>
              <a:endParaRPr lang="en-US" sz="1200" dirty="0">
                <a:solidFill>
                  <a:schemeClr val="tx2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5722981" y="4045728"/>
            <a:ext cx="2233489" cy="1183522"/>
            <a:chOff x="3323668" y="2549421"/>
            <a:chExt cx="2233489" cy="1183522"/>
          </a:xfrm>
        </p:grpSpPr>
        <p:cxnSp>
          <p:nvCxnSpPr>
            <p:cNvPr id="131" name="Straight Arrow Connector 130"/>
            <p:cNvCxnSpPr>
              <a:stCxn id="132" idx="1"/>
            </p:cNvCxnSpPr>
            <p:nvPr/>
          </p:nvCxnSpPr>
          <p:spPr>
            <a:xfrm flipH="1" flipV="1">
              <a:off x="3323668" y="2549421"/>
              <a:ext cx="579860" cy="859522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3903528" y="3084943"/>
              <a:ext cx="1653629" cy="648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As </a:t>
              </a:r>
              <a:r>
                <a:rPr lang="en-US" sz="1200" b="1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Event #0</a:t>
              </a:r>
              <a:r>
                <a:rPr lang="en-US" sz="1200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 is still over threshold, it is latched also into buffer #2</a:t>
              </a:r>
              <a:endParaRPr lang="en-US" sz="1200" dirty="0">
                <a:solidFill>
                  <a:schemeClr val="tx2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440090" y="1700760"/>
            <a:ext cx="3780000" cy="1695440"/>
            <a:chOff x="3131763" y="611229"/>
            <a:chExt cx="20167040" cy="5307453"/>
          </a:xfrm>
        </p:grpSpPr>
        <p:cxnSp>
          <p:nvCxnSpPr>
            <p:cNvPr id="110" name="Straight Connector 109"/>
            <p:cNvCxnSpPr/>
            <p:nvPr/>
          </p:nvCxnSpPr>
          <p:spPr>
            <a:xfrm>
              <a:off x="23298803" y="1052641"/>
              <a:ext cx="0" cy="4866041"/>
            </a:xfrm>
            <a:prstGeom prst="line">
              <a:avLst/>
            </a:prstGeom>
            <a:ln w="19050">
              <a:solidFill>
                <a:srgbClr val="FF00F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Left Brace 110"/>
            <p:cNvSpPr/>
            <p:nvPr/>
          </p:nvSpPr>
          <p:spPr>
            <a:xfrm rot="5400000">
              <a:off x="12989892" y="-9246900"/>
              <a:ext cx="450782" cy="20167040"/>
            </a:xfrm>
            <a:prstGeom prst="leftBrace">
              <a:avLst>
                <a:gd name="adj1" fmla="val 36996"/>
                <a:gd name="adj2" fmla="val 50000"/>
              </a:avLst>
            </a:prstGeom>
            <a:ln w="19050">
              <a:solidFill>
                <a:srgbClr val="FF00F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3047190" y="4293000"/>
            <a:ext cx="2100870" cy="864150"/>
            <a:chOff x="1010468" y="2400633"/>
            <a:chExt cx="2100870" cy="864150"/>
          </a:xfrm>
        </p:grpSpPr>
        <p:cxnSp>
          <p:nvCxnSpPr>
            <p:cNvPr id="113" name="Straight Arrow Connector 112"/>
            <p:cNvCxnSpPr>
              <a:stCxn id="114" idx="3"/>
              <a:endCxn id="123" idx="1"/>
            </p:cNvCxnSpPr>
            <p:nvPr/>
          </p:nvCxnSpPr>
          <p:spPr>
            <a:xfrm flipV="1">
              <a:off x="2679298" y="2400633"/>
              <a:ext cx="432040" cy="540150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1010468" y="2616783"/>
              <a:ext cx="1668830" cy="648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Frame #0 ends, strobe #1 is asserted and starts the new frame high</a:t>
              </a:r>
              <a:endParaRPr lang="en-US" sz="1200" dirty="0">
                <a:solidFill>
                  <a:schemeClr val="tx2"/>
                </a:solidFill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47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77"/>
          <p:cNvSpPr/>
          <p:nvPr/>
        </p:nvSpPr>
        <p:spPr>
          <a:xfrm>
            <a:off x="108520" y="548600"/>
            <a:ext cx="8926961" cy="144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00FF">
                  <a:alpha val="30000"/>
                </a:srgbClr>
              </a:gs>
            </a:gsLst>
            <a:lin ang="0" scaled="0"/>
            <a:tileRect/>
          </a:gradFill>
          <a:ln w="190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b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From CTP to RU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107380" y="2132820"/>
            <a:ext cx="8928100" cy="144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>
                  <a:lumMod val="50000"/>
                  <a:alpha val="30000"/>
                </a:schemeClr>
              </a:gs>
            </a:gsLst>
            <a:lin ang="0" scaled="0"/>
            <a:tileRect/>
          </a:gradFill>
          <a:ln w="190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b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From RU to sensor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380" y="44530"/>
            <a:ext cx="8928100" cy="43200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Timing 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– </a:t>
            </a:r>
            <a:r>
              <a:rPr lang="en-US" sz="24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continuous mode implemented as fixed-rate trigger mode</a:t>
            </a:r>
            <a:endParaRPr lang="en-US" sz="24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75720" y="1772390"/>
            <a:ext cx="1872110" cy="14401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rgbClr val="FF00FF"/>
                </a:solidFill>
              </a:rPr>
              <a:t>Heart Beat Frame (HBF)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691600" y="620790"/>
            <a:ext cx="0" cy="647910"/>
          </a:xfrm>
          <a:prstGeom prst="line">
            <a:avLst/>
          </a:prstGeom>
          <a:ln w="38100">
            <a:solidFill>
              <a:srgbClr val="FF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131800" y="620820"/>
            <a:ext cx="0" cy="647910"/>
          </a:xfrm>
          <a:prstGeom prst="line">
            <a:avLst/>
          </a:prstGeom>
          <a:ln w="38100">
            <a:solidFill>
              <a:srgbClr val="FF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572000" y="620790"/>
            <a:ext cx="0" cy="647910"/>
          </a:xfrm>
          <a:prstGeom prst="line">
            <a:avLst/>
          </a:prstGeom>
          <a:ln w="38100">
            <a:solidFill>
              <a:srgbClr val="FF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012200" y="620790"/>
            <a:ext cx="0" cy="647910"/>
          </a:xfrm>
          <a:prstGeom prst="line">
            <a:avLst/>
          </a:prstGeom>
          <a:ln w="38100">
            <a:solidFill>
              <a:srgbClr val="FF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07380" y="2198981"/>
            <a:ext cx="1512210" cy="653417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Triggers to the chips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Generated by the </a:t>
            </a:r>
            <a:r>
              <a:rPr lang="en-US" sz="1200" b="1" dirty="0" smtClean="0">
                <a:solidFill>
                  <a:schemeClr val="tx2"/>
                </a:solidFill>
              </a:rPr>
              <a:t>RU</a:t>
            </a:r>
            <a:r>
              <a:rPr lang="en-US" sz="1200" dirty="0" smtClean="0">
                <a:solidFill>
                  <a:schemeClr val="tx2"/>
                </a:solidFill>
              </a:rPr>
              <a:t> and logged.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5370" y="1268520"/>
            <a:ext cx="7273050" cy="360190"/>
            <a:chOff x="35370" y="5733180"/>
            <a:chExt cx="7273050" cy="360190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108520" y="5733180"/>
              <a:ext cx="7199900" cy="21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5370" y="5877370"/>
              <a:ext cx="792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Time [µs]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9715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31318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45720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52921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60122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67323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38519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24117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16916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5475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275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-40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2677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40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9877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80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079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120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4280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160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1480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200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8682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240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5882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280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691600" y="2205010"/>
            <a:ext cx="1080150" cy="647910"/>
            <a:chOff x="1691600" y="2205010"/>
            <a:chExt cx="1080150" cy="647910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1691600" y="2205010"/>
              <a:ext cx="0" cy="64791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051650" y="2205010"/>
              <a:ext cx="0" cy="64791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411700" y="2205010"/>
              <a:ext cx="0" cy="64791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771750" y="2205010"/>
              <a:ext cx="0" cy="64791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ight Brace 11"/>
          <p:cNvSpPr/>
          <p:nvPr/>
        </p:nvSpPr>
        <p:spPr>
          <a:xfrm rot="5400000">
            <a:off x="2339500" y="980600"/>
            <a:ext cx="144270" cy="1440070"/>
          </a:xfrm>
          <a:prstGeom prst="rightBrace">
            <a:avLst>
              <a:gd name="adj1" fmla="val 8333"/>
              <a:gd name="adj2" fmla="val 50268"/>
            </a:avLst>
          </a:prstGeom>
          <a:ln w="19050">
            <a:solidFill>
              <a:srgbClr val="FF00FF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/>
          <p:cNvSpPr txBox="1"/>
          <p:nvPr/>
        </p:nvSpPr>
        <p:spPr>
          <a:xfrm>
            <a:off x="5292099" y="3212940"/>
            <a:ext cx="3751761" cy="57611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Busy condition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The RU can either flush the current frame to correctly start the next one, or skip the next one to complete the current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91599" y="3788663"/>
            <a:ext cx="152401" cy="648547"/>
            <a:chOff x="1691599" y="3788663"/>
            <a:chExt cx="152401" cy="648547"/>
          </a:xfrm>
        </p:grpSpPr>
        <p:sp>
          <p:nvSpPr>
            <p:cNvPr id="155" name="Rectangle 154"/>
            <p:cNvSpPr/>
            <p:nvPr/>
          </p:nvSpPr>
          <p:spPr>
            <a:xfrm>
              <a:off x="1691600" y="3789300"/>
              <a:ext cx="152400" cy="647910"/>
            </a:xfrm>
            <a:prstGeom prst="rect">
              <a:avLst/>
            </a:prstGeom>
            <a:solidFill>
              <a:srgbClr val="FF99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Straight Connector 124"/>
            <p:cNvCxnSpPr/>
            <p:nvPr/>
          </p:nvCxnSpPr>
          <p:spPr>
            <a:xfrm>
              <a:off x="1835620" y="3789230"/>
              <a:ext cx="0" cy="647910"/>
            </a:xfrm>
            <a:prstGeom prst="line">
              <a:avLst/>
            </a:prstGeom>
            <a:ln w="3810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 rot="16200000">
              <a:off x="1438976" y="4041286"/>
              <a:ext cx="648127" cy="142881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</a:rPr>
                <a:t>0000</a:t>
              </a:r>
              <a:endParaRPr lang="en-US" sz="1400" dirty="0" smtClean="0">
                <a:solidFill>
                  <a:schemeClr val="tx2"/>
                </a:solidFill>
              </a:endParaRPr>
            </a:p>
          </p:txBody>
        </p:sp>
      </p:grpSp>
      <p:cxnSp>
        <p:nvCxnSpPr>
          <p:cNvPr id="163" name="Straight Connector 162"/>
          <p:cNvCxnSpPr/>
          <p:nvPr/>
        </p:nvCxnSpPr>
        <p:spPr>
          <a:xfrm>
            <a:off x="5004060" y="3789050"/>
            <a:ext cx="0" cy="64791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107380" y="3783202"/>
            <a:ext cx="1439022" cy="653447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Data from the sensor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labeled with Heart Beat ID and trigger ID.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004060" y="3284980"/>
            <a:ext cx="216030" cy="43206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4364350" y="4797250"/>
            <a:ext cx="3016040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The RU </a:t>
            </a:r>
            <a:r>
              <a:rPr lang="en-US" sz="1200" dirty="0" smtClean="0">
                <a:solidFill>
                  <a:schemeClr val="tx2"/>
                </a:solidFill>
              </a:rPr>
              <a:t>labels the data frame with the CTP heartbeats and the “internal” trigger ID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107380" y="5229612"/>
            <a:ext cx="8928100" cy="1295818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 anchor="t" anchorCtr="0">
            <a:noAutofit/>
          </a:bodyPr>
          <a:lstStyle/>
          <a:p>
            <a:pPr defTabSz="519113"/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The sensor has an embedded trigger generator</a:t>
            </a:r>
            <a:r>
              <a:rPr lang="en-US" sz="2000" i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, but we will instead issue trigger at a constant frequency from the Readout Unit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to operate in continuous mode, to ensure more flexibility in managing busy and potential error conditions, as well as implementing </a:t>
            </a:r>
            <a:r>
              <a:rPr lang="en-US" sz="2000" u="sng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local frame throttling/suppression schemes in case of need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7380" y="620278"/>
            <a:ext cx="1296180" cy="647830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Heartbeat triggers from the CTP</a:t>
            </a:r>
          </a:p>
        </p:txBody>
      </p:sp>
      <p:grpSp>
        <p:nvGrpSpPr>
          <p:cNvPr id="127" name="Group 126"/>
          <p:cNvGrpSpPr/>
          <p:nvPr/>
        </p:nvGrpSpPr>
        <p:grpSpPr>
          <a:xfrm>
            <a:off x="3131800" y="2205010"/>
            <a:ext cx="1080150" cy="647910"/>
            <a:chOff x="1691600" y="2205010"/>
            <a:chExt cx="1080150" cy="647910"/>
          </a:xfrm>
        </p:grpSpPr>
        <p:cxnSp>
          <p:nvCxnSpPr>
            <p:cNvPr id="132" name="Straight Connector 131"/>
            <p:cNvCxnSpPr/>
            <p:nvPr/>
          </p:nvCxnSpPr>
          <p:spPr>
            <a:xfrm>
              <a:off x="1691600" y="2205010"/>
              <a:ext cx="0" cy="64791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2051650" y="2205010"/>
              <a:ext cx="0" cy="64791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2411700" y="2205010"/>
              <a:ext cx="0" cy="64791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2771750" y="2205010"/>
              <a:ext cx="0" cy="64791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/>
        </p:nvGrpSpPr>
        <p:grpSpPr>
          <a:xfrm>
            <a:off x="4572000" y="2205010"/>
            <a:ext cx="1080150" cy="647910"/>
            <a:chOff x="1691600" y="2205010"/>
            <a:chExt cx="1080150" cy="647910"/>
          </a:xfrm>
        </p:grpSpPr>
        <p:cxnSp>
          <p:nvCxnSpPr>
            <p:cNvPr id="176" name="Straight Connector 175"/>
            <p:cNvCxnSpPr/>
            <p:nvPr/>
          </p:nvCxnSpPr>
          <p:spPr>
            <a:xfrm>
              <a:off x="1691600" y="2205010"/>
              <a:ext cx="0" cy="64791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2051650" y="2205010"/>
              <a:ext cx="0" cy="64791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2411700" y="2205010"/>
              <a:ext cx="0" cy="64791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2771750" y="2205010"/>
              <a:ext cx="0" cy="64791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/>
          <p:cNvGrpSpPr/>
          <p:nvPr/>
        </p:nvGrpSpPr>
        <p:grpSpPr>
          <a:xfrm>
            <a:off x="6012200" y="2205010"/>
            <a:ext cx="1080150" cy="647910"/>
            <a:chOff x="1691600" y="2205010"/>
            <a:chExt cx="1080150" cy="647910"/>
          </a:xfrm>
        </p:grpSpPr>
        <p:cxnSp>
          <p:nvCxnSpPr>
            <p:cNvPr id="188" name="Straight Connector 187"/>
            <p:cNvCxnSpPr/>
            <p:nvPr/>
          </p:nvCxnSpPr>
          <p:spPr>
            <a:xfrm>
              <a:off x="1691600" y="2205010"/>
              <a:ext cx="0" cy="64791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2051650" y="2205010"/>
              <a:ext cx="0" cy="64791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2411700" y="2205010"/>
              <a:ext cx="0" cy="64791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2771750" y="2205010"/>
              <a:ext cx="0" cy="64791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6" name="TextBox 195"/>
          <p:cNvSpPr txBox="1"/>
          <p:nvPr/>
        </p:nvSpPr>
        <p:spPr>
          <a:xfrm>
            <a:off x="1475720" y="3356680"/>
            <a:ext cx="791960" cy="14385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ITS frame</a:t>
            </a:r>
          </a:p>
        </p:txBody>
      </p:sp>
      <p:sp>
        <p:nvSpPr>
          <p:cNvPr id="197" name="Right Brace 196"/>
          <p:cNvSpPr/>
          <p:nvPr/>
        </p:nvSpPr>
        <p:spPr>
          <a:xfrm rot="5400000">
            <a:off x="1799556" y="3105116"/>
            <a:ext cx="144228" cy="359879"/>
          </a:xfrm>
          <a:prstGeom prst="rightBrace">
            <a:avLst>
              <a:gd name="adj1" fmla="val 8333"/>
              <a:gd name="adj2" fmla="val 53666"/>
            </a:avLst>
          </a:prstGeom>
          <a:ln w="19050">
            <a:solidFill>
              <a:schemeClr val="accent5">
                <a:lumMod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4" name="Group 213"/>
          <p:cNvGrpSpPr/>
          <p:nvPr/>
        </p:nvGrpSpPr>
        <p:grpSpPr>
          <a:xfrm>
            <a:off x="2043269" y="3788593"/>
            <a:ext cx="152401" cy="648547"/>
            <a:chOff x="1691599" y="3788663"/>
            <a:chExt cx="152401" cy="648547"/>
          </a:xfrm>
        </p:grpSpPr>
        <p:sp>
          <p:nvSpPr>
            <p:cNvPr id="215" name="Rectangle 214"/>
            <p:cNvSpPr/>
            <p:nvPr/>
          </p:nvSpPr>
          <p:spPr>
            <a:xfrm>
              <a:off x="1691600" y="3789300"/>
              <a:ext cx="152400" cy="647910"/>
            </a:xfrm>
            <a:prstGeom prst="rect">
              <a:avLst/>
            </a:prstGeom>
            <a:solidFill>
              <a:srgbClr val="FF99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6" name="Straight Connector 215"/>
            <p:cNvCxnSpPr/>
            <p:nvPr/>
          </p:nvCxnSpPr>
          <p:spPr>
            <a:xfrm>
              <a:off x="1835620" y="3789230"/>
              <a:ext cx="0" cy="647910"/>
            </a:xfrm>
            <a:prstGeom prst="line">
              <a:avLst/>
            </a:prstGeom>
            <a:ln w="3810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TextBox 216"/>
            <p:cNvSpPr txBox="1"/>
            <p:nvPr/>
          </p:nvSpPr>
          <p:spPr>
            <a:xfrm rot="16200000">
              <a:off x="1438976" y="4041286"/>
              <a:ext cx="648127" cy="142881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</a:rPr>
                <a:t>0001</a:t>
              </a:r>
              <a:endParaRPr lang="en-US" sz="1400" dirty="0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2411700" y="3788593"/>
            <a:ext cx="152401" cy="648547"/>
            <a:chOff x="1691599" y="3788663"/>
            <a:chExt cx="152401" cy="648547"/>
          </a:xfrm>
        </p:grpSpPr>
        <p:sp>
          <p:nvSpPr>
            <p:cNvPr id="219" name="Rectangle 218"/>
            <p:cNvSpPr/>
            <p:nvPr/>
          </p:nvSpPr>
          <p:spPr>
            <a:xfrm>
              <a:off x="1691600" y="3789300"/>
              <a:ext cx="152400" cy="647910"/>
            </a:xfrm>
            <a:prstGeom prst="rect">
              <a:avLst/>
            </a:prstGeom>
            <a:solidFill>
              <a:srgbClr val="FF99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0" name="Straight Connector 219"/>
            <p:cNvCxnSpPr/>
            <p:nvPr/>
          </p:nvCxnSpPr>
          <p:spPr>
            <a:xfrm>
              <a:off x="1835620" y="3789230"/>
              <a:ext cx="0" cy="647910"/>
            </a:xfrm>
            <a:prstGeom prst="line">
              <a:avLst/>
            </a:prstGeom>
            <a:ln w="3810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TextBox 220"/>
            <p:cNvSpPr txBox="1"/>
            <p:nvPr/>
          </p:nvSpPr>
          <p:spPr>
            <a:xfrm rot="16200000">
              <a:off x="1438976" y="4041286"/>
              <a:ext cx="648127" cy="142881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</a:rPr>
                <a:t>0010</a:t>
              </a:r>
              <a:endParaRPr lang="en-US" sz="1400" dirty="0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2763369" y="3788593"/>
            <a:ext cx="152401" cy="648547"/>
            <a:chOff x="1691599" y="3788663"/>
            <a:chExt cx="152401" cy="648547"/>
          </a:xfrm>
        </p:grpSpPr>
        <p:sp>
          <p:nvSpPr>
            <p:cNvPr id="223" name="Rectangle 222"/>
            <p:cNvSpPr/>
            <p:nvPr/>
          </p:nvSpPr>
          <p:spPr>
            <a:xfrm>
              <a:off x="1691600" y="3789300"/>
              <a:ext cx="152400" cy="647910"/>
            </a:xfrm>
            <a:prstGeom prst="rect">
              <a:avLst/>
            </a:prstGeom>
            <a:solidFill>
              <a:srgbClr val="FF99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4" name="Straight Connector 223"/>
            <p:cNvCxnSpPr/>
            <p:nvPr/>
          </p:nvCxnSpPr>
          <p:spPr>
            <a:xfrm>
              <a:off x="1835620" y="3789230"/>
              <a:ext cx="0" cy="647910"/>
            </a:xfrm>
            <a:prstGeom prst="line">
              <a:avLst/>
            </a:prstGeom>
            <a:ln w="3810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TextBox 224"/>
            <p:cNvSpPr txBox="1"/>
            <p:nvPr/>
          </p:nvSpPr>
          <p:spPr>
            <a:xfrm rot="16200000">
              <a:off x="1438976" y="4041286"/>
              <a:ext cx="648127" cy="142881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</a:rPr>
                <a:t>0011</a:t>
              </a:r>
              <a:endParaRPr lang="en-US" sz="1400" dirty="0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5370" y="2852780"/>
            <a:ext cx="7273050" cy="360190"/>
            <a:chOff x="35370" y="5733180"/>
            <a:chExt cx="7273050" cy="360190"/>
          </a:xfrm>
        </p:grpSpPr>
        <p:cxnSp>
          <p:nvCxnSpPr>
            <p:cNvPr id="105" name="Straight Arrow Connector 104"/>
            <p:cNvCxnSpPr/>
            <p:nvPr/>
          </p:nvCxnSpPr>
          <p:spPr>
            <a:xfrm flipV="1">
              <a:off x="108520" y="5733180"/>
              <a:ext cx="7199900" cy="21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35370" y="5877370"/>
              <a:ext cx="792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Time [µs]</a:t>
              </a:r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 flipV="1">
              <a:off x="9715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flipV="1">
              <a:off x="31318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V="1">
              <a:off x="45720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flipV="1">
              <a:off x="52921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V="1">
              <a:off x="60122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V="1">
              <a:off x="67323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V="1">
              <a:off x="38519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V="1">
              <a:off x="24117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 flipV="1">
              <a:off x="16916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15475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275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-40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22677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40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9877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80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7079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120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4280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160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1480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200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8682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240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5882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280</a:t>
              </a:r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3131799" y="3788593"/>
            <a:ext cx="152401" cy="648547"/>
            <a:chOff x="1691599" y="3788663"/>
            <a:chExt cx="152401" cy="648547"/>
          </a:xfrm>
        </p:grpSpPr>
        <p:sp>
          <p:nvSpPr>
            <p:cNvPr id="243" name="Rectangle 242"/>
            <p:cNvSpPr/>
            <p:nvPr/>
          </p:nvSpPr>
          <p:spPr>
            <a:xfrm>
              <a:off x="1691600" y="3789300"/>
              <a:ext cx="152400" cy="647910"/>
            </a:xfrm>
            <a:prstGeom prst="rect">
              <a:avLst/>
            </a:prstGeom>
            <a:solidFill>
              <a:srgbClr val="FF99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4" name="Straight Connector 243"/>
            <p:cNvCxnSpPr/>
            <p:nvPr/>
          </p:nvCxnSpPr>
          <p:spPr>
            <a:xfrm>
              <a:off x="1835620" y="3789230"/>
              <a:ext cx="0" cy="647910"/>
            </a:xfrm>
            <a:prstGeom prst="line">
              <a:avLst/>
            </a:prstGeom>
            <a:ln w="3810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TextBox 244"/>
            <p:cNvSpPr txBox="1"/>
            <p:nvPr/>
          </p:nvSpPr>
          <p:spPr>
            <a:xfrm rot="16200000">
              <a:off x="1438976" y="4041286"/>
              <a:ext cx="648127" cy="142881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</a:rPr>
                <a:t>0000</a:t>
              </a:r>
              <a:endParaRPr lang="en-US" sz="1400" dirty="0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3483469" y="3788523"/>
            <a:ext cx="152401" cy="648547"/>
            <a:chOff x="1691599" y="3788663"/>
            <a:chExt cx="152401" cy="648547"/>
          </a:xfrm>
        </p:grpSpPr>
        <p:sp>
          <p:nvSpPr>
            <p:cNvPr id="247" name="Rectangle 246"/>
            <p:cNvSpPr/>
            <p:nvPr/>
          </p:nvSpPr>
          <p:spPr>
            <a:xfrm>
              <a:off x="1691600" y="3789300"/>
              <a:ext cx="152400" cy="647910"/>
            </a:xfrm>
            <a:prstGeom prst="rect">
              <a:avLst/>
            </a:prstGeom>
            <a:solidFill>
              <a:srgbClr val="FF99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8" name="Straight Connector 247"/>
            <p:cNvCxnSpPr/>
            <p:nvPr/>
          </p:nvCxnSpPr>
          <p:spPr>
            <a:xfrm>
              <a:off x="1835620" y="3789230"/>
              <a:ext cx="0" cy="647910"/>
            </a:xfrm>
            <a:prstGeom prst="line">
              <a:avLst/>
            </a:prstGeom>
            <a:ln w="3810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9" name="TextBox 248"/>
            <p:cNvSpPr txBox="1"/>
            <p:nvPr/>
          </p:nvSpPr>
          <p:spPr>
            <a:xfrm rot="16200000">
              <a:off x="1438976" y="4041286"/>
              <a:ext cx="648127" cy="142881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</a:rPr>
                <a:t>0001</a:t>
              </a:r>
              <a:endParaRPr lang="en-US" sz="1400" dirty="0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250" name="Group 249"/>
          <p:cNvGrpSpPr/>
          <p:nvPr/>
        </p:nvGrpSpPr>
        <p:grpSpPr>
          <a:xfrm>
            <a:off x="3851900" y="3788523"/>
            <a:ext cx="152401" cy="648547"/>
            <a:chOff x="1691599" y="3788663"/>
            <a:chExt cx="152401" cy="648547"/>
          </a:xfrm>
        </p:grpSpPr>
        <p:sp>
          <p:nvSpPr>
            <p:cNvPr id="251" name="Rectangle 250"/>
            <p:cNvSpPr/>
            <p:nvPr/>
          </p:nvSpPr>
          <p:spPr>
            <a:xfrm>
              <a:off x="1691600" y="3789300"/>
              <a:ext cx="152400" cy="647910"/>
            </a:xfrm>
            <a:prstGeom prst="rect">
              <a:avLst/>
            </a:prstGeom>
            <a:solidFill>
              <a:srgbClr val="FF99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2" name="Straight Connector 251"/>
            <p:cNvCxnSpPr/>
            <p:nvPr/>
          </p:nvCxnSpPr>
          <p:spPr>
            <a:xfrm>
              <a:off x="1835620" y="3789230"/>
              <a:ext cx="0" cy="647910"/>
            </a:xfrm>
            <a:prstGeom prst="line">
              <a:avLst/>
            </a:prstGeom>
            <a:ln w="3810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3" name="TextBox 252"/>
            <p:cNvSpPr txBox="1"/>
            <p:nvPr/>
          </p:nvSpPr>
          <p:spPr>
            <a:xfrm rot="16200000">
              <a:off x="1438976" y="4041286"/>
              <a:ext cx="648127" cy="142881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</a:rPr>
                <a:t>0010</a:t>
              </a:r>
              <a:endParaRPr lang="en-US" sz="1400" dirty="0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4203569" y="3788523"/>
            <a:ext cx="152401" cy="648547"/>
            <a:chOff x="1691599" y="3788663"/>
            <a:chExt cx="152401" cy="648547"/>
          </a:xfrm>
        </p:grpSpPr>
        <p:sp>
          <p:nvSpPr>
            <p:cNvPr id="255" name="Rectangle 254"/>
            <p:cNvSpPr/>
            <p:nvPr/>
          </p:nvSpPr>
          <p:spPr>
            <a:xfrm>
              <a:off x="1691600" y="3789300"/>
              <a:ext cx="152400" cy="647910"/>
            </a:xfrm>
            <a:prstGeom prst="rect">
              <a:avLst/>
            </a:prstGeom>
            <a:solidFill>
              <a:srgbClr val="FF99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6" name="Straight Connector 255"/>
            <p:cNvCxnSpPr/>
            <p:nvPr/>
          </p:nvCxnSpPr>
          <p:spPr>
            <a:xfrm>
              <a:off x="1835620" y="3789230"/>
              <a:ext cx="0" cy="647910"/>
            </a:xfrm>
            <a:prstGeom prst="line">
              <a:avLst/>
            </a:prstGeom>
            <a:ln w="3810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TextBox 256"/>
            <p:cNvSpPr txBox="1"/>
            <p:nvPr/>
          </p:nvSpPr>
          <p:spPr>
            <a:xfrm rot="16200000">
              <a:off x="1438976" y="4041286"/>
              <a:ext cx="648127" cy="142881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</a:rPr>
                <a:t>0011</a:t>
              </a:r>
              <a:endParaRPr lang="en-US" sz="1400" dirty="0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4571999" y="3788593"/>
            <a:ext cx="152401" cy="648547"/>
            <a:chOff x="1691599" y="3788663"/>
            <a:chExt cx="152401" cy="648547"/>
          </a:xfrm>
        </p:grpSpPr>
        <p:sp>
          <p:nvSpPr>
            <p:cNvPr id="259" name="Rectangle 258"/>
            <p:cNvSpPr/>
            <p:nvPr/>
          </p:nvSpPr>
          <p:spPr>
            <a:xfrm>
              <a:off x="1691600" y="3789300"/>
              <a:ext cx="152400" cy="647910"/>
            </a:xfrm>
            <a:prstGeom prst="rect">
              <a:avLst/>
            </a:prstGeom>
            <a:solidFill>
              <a:srgbClr val="FF99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0" name="Straight Connector 259"/>
            <p:cNvCxnSpPr/>
            <p:nvPr/>
          </p:nvCxnSpPr>
          <p:spPr>
            <a:xfrm>
              <a:off x="1835620" y="3789230"/>
              <a:ext cx="0" cy="647910"/>
            </a:xfrm>
            <a:prstGeom prst="line">
              <a:avLst/>
            </a:prstGeom>
            <a:ln w="3810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" name="TextBox 260"/>
            <p:cNvSpPr txBox="1"/>
            <p:nvPr/>
          </p:nvSpPr>
          <p:spPr>
            <a:xfrm rot="16200000">
              <a:off x="1438976" y="4041286"/>
              <a:ext cx="648127" cy="142881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</a:rPr>
                <a:t>0000</a:t>
              </a:r>
              <a:endParaRPr lang="en-US" sz="1400" dirty="0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4923670" y="3788523"/>
            <a:ext cx="303662" cy="648547"/>
            <a:chOff x="1691600" y="3788663"/>
            <a:chExt cx="303662" cy="648547"/>
          </a:xfrm>
        </p:grpSpPr>
        <p:sp>
          <p:nvSpPr>
            <p:cNvPr id="263" name="Rectangle 262"/>
            <p:cNvSpPr/>
            <p:nvPr/>
          </p:nvSpPr>
          <p:spPr>
            <a:xfrm>
              <a:off x="1691600" y="3789300"/>
              <a:ext cx="303662" cy="647910"/>
            </a:xfrm>
            <a:prstGeom prst="rect">
              <a:avLst/>
            </a:prstGeom>
            <a:solidFill>
              <a:srgbClr val="FF99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4" name="Straight Connector 263"/>
            <p:cNvCxnSpPr/>
            <p:nvPr/>
          </p:nvCxnSpPr>
          <p:spPr>
            <a:xfrm>
              <a:off x="1988020" y="3789230"/>
              <a:ext cx="0" cy="647910"/>
            </a:xfrm>
            <a:prstGeom prst="line">
              <a:avLst/>
            </a:prstGeom>
            <a:ln w="38100">
              <a:solidFill>
                <a:srgbClr val="FF9900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TextBox 264"/>
            <p:cNvSpPr txBox="1"/>
            <p:nvPr/>
          </p:nvSpPr>
          <p:spPr>
            <a:xfrm rot="16200000">
              <a:off x="1592516" y="4041286"/>
              <a:ext cx="648127" cy="142881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</a:rPr>
                <a:t>0001</a:t>
              </a:r>
              <a:endParaRPr lang="en-US" sz="1400" dirty="0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5292100" y="3788523"/>
            <a:ext cx="152401" cy="648547"/>
            <a:chOff x="1691599" y="3788663"/>
            <a:chExt cx="152401" cy="648547"/>
          </a:xfrm>
        </p:grpSpPr>
        <p:sp>
          <p:nvSpPr>
            <p:cNvPr id="267" name="Rectangle 266"/>
            <p:cNvSpPr/>
            <p:nvPr/>
          </p:nvSpPr>
          <p:spPr>
            <a:xfrm>
              <a:off x="1691600" y="3789300"/>
              <a:ext cx="152400" cy="647910"/>
            </a:xfrm>
            <a:prstGeom prst="rect">
              <a:avLst/>
            </a:prstGeom>
            <a:solidFill>
              <a:srgbClr val="FF99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8" name="Straight Connector 267"/>
            <p:cNvCxnSpPr/>
            <p:nvPr/>
          </p:nvCxnSpPr>
          <p:spPr>
            <a:xfrm>
              <a:off x="1835620" y="3789230"/>
              <a:ext cx="0" cy="647910"/>
            </a:xfrm>
            <a:prstGeom prst="line">
              <a:avLst/>
            </a:prstGeom>
            <a:ln w="38100">
              <a:solidFill>
                <a:srgbClr val="FF9900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9" name="TextBox 268"/>
            <p:cNvSpPr txBox="1"/>
            <p:nvPr/>
          </p:nvSpPr>
          <p:spPr>
            <a:xfrm rot="16200000">
              <a:off x="1438976" y="4041286"/>
              <a:ext cx="648127" cy="142881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</a:rPr>
                <a:t>0010</a:t>
              </a:r>
              <a:endParaRPr lang="en-US" sz="1400" dirty="0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5643769" y="3788523"/>
            <a:ext cx="152401" cy="648547"/>
            <a:chOff x="1691599" y="3788663"/>
            <a:chExt cx="152401" cy="648547"/>
          </a:xfrm>
        </p:grpSpPr>
        <p:sp>
          <p:nvSpPr>
            <p:cNvPr id="271" name="Rectangle 270"/>
            <p:cNvSpPr/>
            <p:nvPr/>
          </p:nvSpPr>
          <p:spPr>
            <a:xfrm>
              <a:off x="1691600" y="3789300"/>
              <a:ext cx="152400" cy="647910"/>
            </a:xfrm>
            <a:prstGeom prst="rect">
              <a:avLst/>
            </a:prstGeom>
            <a:solidFill>
              <a:srgbClr val="FF99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2" name="Straight Connector 271"/>
            <p:cNvCxnSpPr/>
            <p:nvPr/>
          </p:nvCxnSpPr>
          <p:spPr>
            <a:xfrm>
              <a:off x="1835620" y="3789230"/>
              <a:ext cx="0" cy="647910"/>
            </a:xfrm>
            <a:prstGeom prst="line">
              <a:avLst/>
            </a:prstGeom>
            <a:ln w="3810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TextBox 272"/>
            <p:cNvSpPr txBox="1"/>
            <p:nvPr/>
          </p:nvSpPr>
          <p:spPr>
            <a:xfrm rot="16200000">
              <a:off x="1438976" y="4041286"/>
              <a:ext cx="648127" cy="142881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</a:rPr>
                <a:t>0011</a:t>
              </a:r>
              <a:endParaRPr lang="en-US" sz="1400" dirty="0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274" name="Group 273"/>
          <p:cNvGrpSpPr/>
          <p:nvPr/>
        </p:nvGrpSpPr>
        <p:grpSpPr>
          <a:xfrm>
            <a:off x="6012199" y="3788593"/>
            <a:ext cx="152401" cy="648547"/>
            <a:chOff x="1691599" y="3788663"/>
            <a:chExt cx="152401" cy="648547"/>
          </a:xfrm>
        </p:grpSpPr>
        <p:sp>
          <p:nvSpPr>
            <p:cNvPr id="275" name="Rectangle 274"/>
            <p:cNvSpPr/>
            <p:nvPr/>
          </p:nvSpPr>
          <p:spPr>
            <a:xfrm>
              <a:off x="1691600" y="3789300"/>
              <a:ext cx="152400" cy="647910"/>
            </a:xfrm>
            <a:prstGeom prst="rect">
              <a:avLst/>
            </a:prstGeom>
            <a:solidFill>
              <a:srgbClr val="FF99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6" name="Straight Connector 275"/>
            <p:cNvCxnSpPr/>
            <p:nvPr/>
          </p:nvCxnSpPr>
          <p:spPr>
            <a:xfrm>
              <a:off x="1835620" y="3789230"/>
              <a:ext cx="0" cy="647910"/>
            </a:xfrm>
            <a:prstGeom prst="line">
              <a:avLst/>
            </a:prstGeom>
            <a:ln w="3810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TextBox 276"/>
            <p:cNvSpPr txBox="1"/>
            <p:nvPr/>
          </p:nvSpPr>
          <p:spPr>
            <a:xfrm rot="16200000">
              <a:off x="1438976" y="4041286"/>
              <a:ext cx="648127" cy="142881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</a:rPr>
                <a:t>0000</a:t>
              </a:r>
              <a:endParaRPr lang="en-US" sz="1400" dirty="0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278" name="Group 277"/>
          <p:cNvGrpSpPr/>
          <p:nvPr/>
        </p:nvGrpSpPr>
        <p:grpSpPr>
          <a:xfrm>
            <a:off x="6363869" y="3788523"/>
            <a:ext cx="152401" cy="648547"/>
            <a:chOff x="1691599" y="3788663"/>
            <a:chExt cx="152401" cy="648547"/>
          </a:xfrm>
        </p:grpSpPr>
        <p:sp>
          <p:nvSpPr>
            <p:cNvPr id="279" name="Rectangle 278"/>
            <p:cNvSpPr/>
            <p:nvPr/>
          </p:nvSpPr>
          <p:spPr>
            <a:xfrm>
              <a:off x="1691600" y="3789300"/>
              <a:ext cx="152400" cy="647910"/>
            </a:xfrm>
            <a:prstGeom prst="rect">
              <a:avLst/>
            </a:prstGeom>
            <a:solidFill>
              <a:srgbClr val="FF99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0" name="Straight Connector 279"/>
            <p:cNvCxnSpPr/>
            <p:nvPr/>
          </p:nvCxnSpPr>
          <p:spPr>
            <a:xfrm>
              <a:off x="1835620" y="3789230"/>
              <a:ext cx="0" cy="647910"/>
            </a:xfrm>
            <a:prstGeom prst="line">
              <a:avLst/>
            </a:prstGeom>
            <a:ln w="3810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TextBox 280"/>
            <p:cNvSpPr txBox="1"/>
            <p:nvPr/>
          </p:nvSpPr>
          <p:spPr>
            <a:xfrm rot="16200000">
              <a:off x="1438976" y="4041286"/>
              <a:ext cx="648127" cy="142881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</a:rPr>
                <a:t>0001</a:t>
              </a:r>
              <a:endParaRPr lang="en-US" sz="1400" dirty="0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282" name="Group 281"/>
          <p:cNvGrpSpPr/>
          <p:nvPr/>
        </p:nvGrpSpPr>
        <p:grpSpPr>
          <a:xfrm>
            <a:off x="6732300" y="3788523"/>
            <a:ext cx="152401" cy="648547"/>
            <a:chOff x="1691599" y="3788663"/>
            <a:chExt cx="152401" cy="648547"/>
          </a:xfrm>
        </p:grpSpPr>
        <p:sp>
          <p:nvSpPr>
            <p:cNvPr id="283" name="Rectangle 282"/>
            <p:cNvSpPr/>
            <p:nvPr/>
          </p:nvSpPr>
          <p:spPr>
            <a:xfrm>
              <a:off x="1691600" y="3789300"/>
              <a:ext cx="152400" cy="647910"/>
            </a:xfrm>
            <a:prstGeom prst="rect">
              <a:avLst/>
            </a:prstGeom>
            <a:solidFill>
              <a:srgbClr val="FF99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4" name="Straight Connector 283"/>
            <p:cNvCxnSpPr/>
            <p:nvPr/>
          </p:nvCxnSpPr>
          <p:spPr>
            <a:xfrm>
              <a:off x="1835620" y="3789230"/>
              <a:ext cx="0" cy="647910"/>
            </a:xfrm>
            <a:prstGeom prst="line">
              <a:avLst/>
            </a:prstGeom>
            <a:ln w="3810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TextBox 284"/>
            <p:cNvSpPr txBox="1"/>
            <p:nvPr/>
          </p:nvSpPr>
          <p:spPr>
            <a:xfrm rot="16200000">
              <a:off x="1438976" y="4041286"/>
              <a:ext cx="648127" cy="142881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</a:rPr>
                <a:t>0010</a:t>
              </a:r>
              <a:endParaRPr lang="en-US" sz="1400" dirty="0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286" name="Group 285"/>
          <p:cNvGrpSpPr/>
          <p:nvPr/>
        </p:nvGrpSpPr>
        <p:grpSpPr>
          <a:xfrm>
            <a:off x="7083969" y="3788523"/>
            <a:ext cx="152401" cy="648547"/>
            <a:chOff x="1691599" y="3788663"/>
            <a:chExt cx="152401" cy="648547"/>
          </a:xfrm>
        </p:grpSpPr>
        <p:sp>
          <p:nvSpPr>
            <p:cNvPr id="287" name="Rectangle 286"/>
            <p:cNvSpPr/>
            <p:nvPr/>
          </p:nvSpPr>
          <p:spPr>
            <a:xfrm>
              <a:off x="1691600" y="3789300"/>
              <a:ext cx="152400" cy="647910"/>
            </a:xfrm>
            <a:prstGeom prst="rect">
              <a:avLst/>
            </a:prstGeom>
            <a:solidFill>
              <a:srgbClr val="FF99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8" name="Straight Connector 287"/>
            <p:cNvCxnSpPr/>
            <p:nvPr/>
          </p:nvCxnSpPr>
          <p:spPr>
            <a:xfrm>
              <a:off x="1835620" y="3789230"/>
              <a:ext cx="0" cy="647910"/>
            </a:xfrm>
            <a:prstGeom prst="line">
              <a:avLst/>
            </a:prstGeom>
            <a:ln w="3810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9" name="TextBox 288"/>
            <p:cNvSpPr txBox="1"/>
            <p:nvPr/>
          </p:nvSpPr>
          <p:spPr>
            <a:xfrm rot="16200000">
              <a:off x="1438976" y="4041286"/>
              <a:ext cx="648127" cy="142881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</a:rPr>
                <a:t>0011</a:t>
              </a:r>
              <a:endParaRPr lang="en-US" sz="1400" dirty="0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35370" y="4437000"/>
            <a:ext cx="7273050" cy="360190"/>
            <a:chOff x="35370" y="5733180"/>
            <a:chExt cx="7273050" cy="360190"/>
          </a:xfrm>
        </p:grpSpPr>
        <p:cxnSp>
          <p:nvCxnSpPr>
            <p:cNvPr id="135" name="Straight Arrow Connector 134"/>
            <p:cNvCxnSpPr/>
            <p:nvPr/>
          </p:nvCxnSpPr>
          <p:spPr>
            <a:xfrm flipV="1">
              <a:off x="108520" y="5733180"/>
              <a:ext cx="7199900" cy="21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/>
            <p:cNvSpPr txBox="1"/>
            <p:nvPr/>
          </p:nvSpPr>
          <p:spPr>
            <a:xfrm>
              <a:off x="35370" y="5877370"/>
              <a:ext cx="792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Time [µs]</a:t>
              </a:r>
            </a:p>
          </p:txBody>
        </p:sp>
        <p:cxnSp>
          <p:nvCxnSpPr>
            <p:cNvPr id="137" name="Straight Arrow Connector 136"/>
            <p:cNvCxnSpPr/>
            <p:nvPr/>
          </p:nvCxnSpPr>
          <p:spPr>
            <a:xfrm flipV="1">
              <a:off x="9715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 flipV="1">
              <a:off x="31318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 flipV="1">
              <a:off x="45720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/>
            <p:nvPr/>
          </p:nvCxnSpPr>
          <p:spPr>
            <a:xfrm flipV="1">
              <a:off x="52921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 flipV="1">
              <a:off x="60122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 flipV="1">
              <a:off x="67323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flipV="1">
              <a:off x="38519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 flipV="1">
              <a:off x="24117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 flipV="1">
              <a:off x="16916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15475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8275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-40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2677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40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9877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80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7079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120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44280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160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1480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200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8682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240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5882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280</a:t>
              </a:r>
            </a:p>
          </p:txBody>
        </p:sp>
      </p:grpSp>
      <p:cxnSp>
        <p:nvCxnSpPr>
          <p:cNvPr id="172" name="Straight Arrow Connector 171"/>
          <p:cNvCxnSpPr/>
          <p:nvPr/>
        </p:nvCxnSpPr>
        <p:spPr>
          <a:xfrm flipH="1" flipV="1">
            <a:off x="4103935" y="4509100"/>
            <a:ext cx="246240" cy="510129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02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500" y="4149200"/>
            <a:ext cx="7201000" cy="72000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Backup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100" y="27092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416680" y="2807616"/>
            <a:ext cx="3740481" cy="350178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190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ttp://aliceinfo.cern.ch/ITSUpgrade/sites/aliceinfo.cern.ch.ITSUpgrade/files/documents/WELCOME/its_layout_rev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7" r="11299"/>
          <a:stretch/>
        </p:blipFill>
        <p:spPr bwMode="auto">
          <a:xfrm>
            <a:off x="107380" y="2684249"/>
            <a:ext cx="3168199" cy="23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3" name="Left Arrow 382"/>
          <p:cNvSpPr/>
          <p:nvPr/>
        </p:nvSpPr>
        <p:spPr>
          <a:xfrm>
            <a:off x="3491849" y="2847799"/>
            <a:ext cx="1367950" cy="432000"/>
          </a:xfrm>
          <a:prstGeom prst="lef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Clock</a:t>
            </a:r>
            <a:endParaRPr lang="en-US" sz="8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380" y="44530"/>
            <a:ext cx="8928100" cy="43200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Recall </a:t>
            </a:r>
            <a:r>
              <a:rPr lang="en-US" sz="24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– readout electronics is organized in Readout Units</a:t>
            </a:r>
            <a:endParaRPr lang="en-US" sz="24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pic>
        <p:nvPicPr>
          <p:cNvPr id="381" name="Picture 380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35" t="17743" r="17087" b="52022"/>
          <a:stretch/>
        </p:blipFill>
        <p:spPr>
          <a:xfrm>
            <a:off x="3419840" y="3567869"/>
            <a:ext cx="1872260" cy="432000"/>
          </a:xfrm>
          <a:prstGeom prst="rect">
            <a:avLst/>
          </a:prstGeom>
        </p:spPr>
      </p:pic>
      <p:sp>
        <p:nvSpPr>
          <p:cNvPr id="382" name="Left-Right Arrow 381"/>
          <p:cNvSpPr/>
          <p:nvPr/>
        </p:nvSpPr>
        <p:spPr>
          <a:xfrm>
            <a:off x="3708119" y="3135839"/>
            <a:ext cx="1367950" cy="432000"/>
          </a:xfrm>
          <a:prstGeom prst="leftRight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Control</a:t>
            </a:r>
            <a:endParaRPr lang="en-US" sz="8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84" name="Right Arrow 383"/>
          <p:cNvSpPr/>
          <p:nvPr/>
        </p:nvSpPr>
        <p:spPr>
          <a:xfrm>
            <a:off x="3707878" y="4071969"/>
            <a:ext cx="1440201" cy="4320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Data (960 Mb/s max)</a:t>
            </a:r>
            <a:endParaRPr lang="en-US" sz="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85" name="Left Arrow 384"/>
          <p:cNvSpPr/>
          <p:nvPr/>
        </p:nvSpPr>
        <p:spPr>
          <a:xfrm rot="16200000">
            <a:off x="5829478" y="2304967"/>
            <a:ext cx="797564" cy="432000"/>
          </a:xfrm>
          <a:prstGeom prst="lef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Trigger</a:t>
            </a:r>
            <a:endParaRPr lang="en-US" sz="10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48080" y="1588688"/>
            <a:ext cx="1728240" cy="432000"/>
          </a:xfrm>
          <a:prstGeom prst="rect">
            <a:avLst/>
          </a:prstGeom>
          <a:noFill/>
          <a:ln w="19050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 Light" panose="020F0302020204030204" pitchFamily="34" charset="0"/>
              </a:rPr>
              <a:t>Central Trigger Processor</a:t>
            </a:r>
            <a:endParaRPr lang="en-US" sz="1200" dirty="0">
              <a:latin typeface="Calibri Light" panose="020F0302020204030204" pitchFamily="34" charset="0"/>
            </a:endParaRPr>
          </a:p>
        </p:txBody>
      </p:sp>
      <p:sp>
        <p:nvSpPr>
          <p:cNvPr id="393" name="TextBox 392"/>
          <p:cNvSpPr txBox="1"/>
          <p:nvPr/>
        </p:nvSpPr>
        <p:spPr>
          <a:xfrm rot="16200000">
            <a:off x="5436150" y="2266185"/>
            <a:ext cx="864000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GBT optical</a:t>
            </a:r>
          </a:p>
        </p:txBody>
      </p:sp>
      <p:sp>
        <p:nvSpPr>
          <p:cNvPr id="395" name="TextBox 394"/>
          <p:cNvSpPr txBox="1"/>
          <p:nvPr/>
        </p:nvSpPr>
        <p:spPr>
          <a:xfrm>
            <a:off x="7452401" y="3063829"/>
            <a:ext cx="919690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GBT optical</a:t>
            </a:r>
          </a:p>
        </p:txBody>
      </p:sp>
      <p:sp>
        <p:nvSpPr>
          <p:cNvPr id="397" name="Rectangle 396"/>
          <p:cNvSpPr/>
          <p:nvPr/>
        </p:nvSpPr>
        <p:spPr>
          <a:xfrm rot="16200000">
            <a:off x="7936528" y="3592962"/>
            <a:ext cx="1480023" cy="432000"/>
          </a:xfrm>
          <a:prstGeom prst="rect">
            <a:avLst/>
          </a:prstGeom>
          <a:noFill/>
          <a:ln w="19050">
            <a:solidFill>
              <a:srgbClr val="FF99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 Light" panose="020F0302020204030204" pitchFamily="34" charset="0"/>
              </a:rPr>
              <a:t>CRU &amp; O2</a:t>
            </a:r>
            <a:endParaRPr lang="en-US" sz="1200" dirty="0">
              <a:latin typeface="Calibri Light" panose="020F0302020204030204" pitchFamily="34" charset="0"/>
            </a:endParaRPr>
          </a:p>
        </p:txBody>
      </p:sp>
      <p:sp>
        <p:nvSpPr>
          <p:cNvPr id="398" name="Right Arrow 397"/>
          <p:cNvSpPr/>
          <p:nvPr/>
        </p:nvSpPr>
        <p:spPr>
          <a:xfrm>
            <a:off x="7236370" y="3861060"/>
            <a:ext cx="1144961" cy="4320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Data (9.6 Gb/s max)</a:t>
            </a:r>
            <a:endParaRPr lang="en-US" sz="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99" name="TextBox 398"/>
          <p:cNvSpPr txBox="1"/>
          <p:nvPr/>
        </p:nvSpPr>
        <p:spPr>
          <a:xfrm>
            <a:off x="3347830" y="2127639"/>
            <a:ext cx="2160240" cy="72003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Passive </a:t>
            </a:r>
            <a:r>
              <a:rPr lang="en-US" sz="1200" u="sng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electrical (copper) links</a:t>
            </a:r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, up to 1.2 Gb/s (data and control @ 40 Mb/s)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7730" y="5589300"/>
            <a:ext cx="775480" cy="725281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× 192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staves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07380" y="4869200"/>
            <a:ext cx="3043207" cy="804855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u="sng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Each Readout Unit is connected to one stave</a:t>
            </a:r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, both for in Inner and Outer Barrels</a:t>
            </a:r>
          </a:p>
        </p:txBody>
      </p:sp>
      <p:sp>
        <p:nvSpPr>
          <p:cNvPr id="391" name="Left-Right Arrow 390"/>
          <p:cNvSpPr/>
          <p:nvPr/>
        </p:nvSpPr>
        <p:spPr>
          <a:xfrm>
            <a:off x="7236371" y="3351869"/>
            <a:ext cx="1138880" cy="432000"/>
          </a:xfrm>
          <a:prstGeom prst="leftRight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Control</a:t>
            </a:r>
            <a:endParaRPr lang="en-US" sz="8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436589" y="2919749"/>
            <a:ext cx="1295531" cy="28798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Readout Units (RU)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35807" y="4792009"/>
            <a:ext cx="1296493" cy="28798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Power Board (PB)</a:t>
            </a:r>
          </a:p>
        </p:txBody>
      </p:sp>
      <p:sp>
        <p:nvSpPr>
          <p:cNvPr id="101" name="Left Arrow 100"/>
          <p:cNvSpPr/>
          <p:nvPr/>
        </p:nvSpPr>
        <p:spPr>
          <a:xfrm>
            <a:off x="3510637" y="5512169"/>
            <a:ext cx="1709453" cy="432000"/>
          </a:xfrm>
          <a:prstGeom prst="leftArrow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Monitored power</a:t>
            </a:r>
            <a:endParaRPr lang="en-US" sz="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88280" y="4503919"/>
            <a:ext cx="0" cy="576000"/>
          </a:xfrm>
          <a:prstGeom prst="straightConnector1">
            <a:avLst/>
          </a:prstGeom>
          <a:ln w="1905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6660290" y="4504049"/>
            <a:ext cx="0" cy="576000"/>
          </a:xfrm>
          <a:prstGeom prst="straightConnector1">
            <a:avLst/>
          </a:prstGeom>
          <a:ln w="1905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435807" y="5152239"/>
            <a:ext cx="1296493" cy="1296000"/>
            <a:chOff x="5500016" y="4578180"/>
            <a:chExt cx="1296493" cy="1296000"/>
          </a:xfrm>
        </p:grpSpPr>
        <p:sp>
          <p:nvSpPr>
            <p:cNvPr id="81" name="Rectangle 80"/>
            <p:cNvSpPr/>
            <p:nvPr/>
          </p:nvSpPr>
          <p:spPr>
            <a:xfrm>
              <a:off x="5500016" y="4578180"/>
              <a:ext cx="1296493" cy="1296000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/>
            </a:p>
          </p:txBody>
        </p:sp>
        <p:pic>
          <p:nvPicPr>
            <p:cNvPr id="103" name="Picture 102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914161" y="4699151"/>
              <a:ext cx="242059" cy="242059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202201" y="4699151"/>
              <a:ext cx="242059" cy="242059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490241" y="4699151"/>
              <a:ext cx="242059" cy="242059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914161" y="4987191"/>
              <a:ext cx="242059" cy="242059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202201" y="4987191"/>
              <a:ext cx="242059" cy="242059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490241" y="4987191"/>
              <a:ext cx="242059" cy="242059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914161" y="5275231"/>
              <a:ext cx="242059" cy="242059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202201" y="5275231"/>
              <a:ext cx="242059" cy="242059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490241" y="5275231"/>
              <a:ext cx="242059" cy="242059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914161" y="5563271"/>
              <a:ext cx="242059" cy="242059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202201" y="5563271"/>
              <a:ext cx="242059" cy="242059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490241" y="5563271"/>
              <a:ext cx="242059" cy="242059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626121" y="4699151"/>
              <a:ext cx="242059" cy="242059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626121" y="4987191"/>
              <a:ext cx="242059" cy="242059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626121" y="5275231"/>
              <a:ext cx="242059" cy="242059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626121" y="5563271"/>
              <a:ext cx="242059" cy="242059"/>
            </a:xfrm>
            <a:prstGeom prst="rect">
              <a:avLst/>
            </a:prstGeom>
          </p:spPr>
        </p:pic>
      </p:grpSp>
      <p:sp>
        <p:nvSpPr>
          <p:cNvPr id="130" name="Rectangle 129"/>
          <p:cNvSpPr/>
          <p:nvPr/>
        </p:nvSpPr>
        <p:spPr>
          <a:xfrm rot="16200000">
            <a:off x="7812540" y="5512259"/>
            <a:ext cx="1728000" cy="432000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 Light" panose="020F0302020204030204" pitchFamily="34" charset="0"/>
              </a:rPr>
              <a:t>Power supplies</a:t>
            </a:r>
            <a:endParaRPr lang="en-US" sz="1200" dirty="0">
              <a:latin typeface="Calibri Light" panose="020F0302020204030204" pitchFamily="34" charset="0"/>
            </a:endParaRPr>
          </a:p>
        </p:txBody>
      </p:sp>
      <p:sp>
        <p:nvSpPr>
          <p:cNvPr id="131" name="Left Arrow 130"/>
          <p:cNvSpPr/>
          <p:nvPr/>
        </p:nvSpPr>
        <p:spPr>
          <a:xfrm>
            <a:off x="7161722" y="5728139"/>
            <a:ext cx="1227181" cy="432000"/>
          </a:xfrm>
          <a:prstGeom prst="leftArrow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Power</a:t>
            </a:r>
            <a:endParaRPr lang="en-US" sz="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32" name="Bent-Up Arrow 131"/>
          <p:cNvSpPr/>
          <p:nvPr/>
        </p:nvSpPr>
        <p:spPr>
          <a:xfrm flipH="1">
            <a:off x="7092350" y="4899008"/>
            <a:ext cx="1287324" cy="541091"/>
          </a:xfrm>
          <a:prstGeom prst="bentUpArrow">
            <a:avLst>
              <a:gd name="adj1" fmla="val 43520"/>
              <a:gd name="adj2" fmla="val 42397"/>
              <a:gd name="adj3" fmla="val 45651"/>
            </a:avLst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Power</a:t>
            </a:r>
            <a:endParaRPr lang="en-US" sz="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07380" y="548600"/>
            <a:ext cx="8928100" cy="108015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The whole ITS front-end electronic is organized in modular Readout Units, with copper cables connecting each stave end with a single Readout Unit, which optically interfaces with both the Common Readout Unit and the Central Trigger Processor.</a:t>
            </a:r>
          </a:p>
        </p:txBody>
      </p:sp>
      <p:sp>
        <p:nvSpPr>
          <p:cNvPr id="8" name="Left Brace 7"/>
          <p:cNvSpPr/>
          <p:nvPr/>
        </p:nvSpPr>
        <p:spPr>
          <a:xfrm>
            <a:off x="3322274" y="2807616"/>
            <a:ext cx="169576" cy="3501784"/>
          </a:xfrm>
          <a:prstGeom prst="leftBrace">
            <a:avLst>
              <a:gd name="adj1" fmla="val 8333"/>
              <a:gd name="adj2" fmla="val 34621"/>
            </a:avLst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76161" y="2975280"/>
            <a:ext cx="1324800" cy="165600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 rot="16200000">
            <a:off x="8388559" y="2204859"/>
            <a:ext cx="576081" cy="432000"/>
          </a:xfrm>
          <a:prstGeom prst="rect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 Light" panose="020F0302020204030204" pitchFamily="34" charset="0"/>
              </a:rPr>
              <a:t>DCS</a:t>
            </a:r>
            <a:endParaRPr lang="en-US" sz="1200" dirty="0">
              <a:latin typeface="Calibri Light" panose="020F0302020204030204" pitchFamily="34" charset="0"/>
            </a:endParaRPr>
          </a:p>
        </p:txBody>
      </p:sp>
      <p:cxnSp>
        <p:nvCxnSpPr>
          <p:cNvPr id="48" name="Straight Arrow Connector 47"/>
          <p:cNvCxnSpPr>
            <a:stCxn id="47" idx="1"/>
            <a:endCxn id="397" idx="3"/>
          </p:cNvCxnSpPr>
          <p:nvPr/>
        </p:nvCxnSpPr>
        <p:spPr>
          <a:xfrm flipH="1">
            <a:off x="8676540" y="2708900"/>
            <a:ext cx="60" cy="360051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732300" y="2415678"/>
            <a:ext cx="0" cy="75228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732120" y="2415678"/>
            <a:ext cx="1728480" cy="5182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86884" y="4399148"/>
            <a:ext cx="396158" cy="237914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× 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08380" y="2204830"/>
            <a:ext cx="792109" cy="210909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CAN bus</a:t>
            </a:r>
          </a:p>
        </p:txBody>
      </p:sp>
    </p:spTree>
    <p:extLst>
      <p:ext uri="{BB962C8B-B14F-4D97-AF65-F5344CB8AC3E}">
        <p14:creationId xmlns:p14="http://schemas.microsoft.com/office/powerpoint/2010/main" val="35311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380" y="44530"/>
            <a:ext cx="8928100" cy="43200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Timing 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– </a:t>
            </a:r>
            <a:r>
              <a:rPr lang="en-US" sz="24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Heart Beat and Throttling</a:t>
            </a:r>
            <a:endParaRPr lang="en-US" sz="2400" b="1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08520" y="548600"/>
            <a:ext cx="8928100" cy="1079960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 anchor="t" anchorCtr="0">
            <a:noAutofit/>
          </a:bodyPr>
          <a:lstStyle/>
          <a:p>
            <a:pPr defTabSz="519113"/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The ALICE Central Trigger Processor (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CTP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) will issue an Heart Beat tick every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89.4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µs. Actual physics events triggers COULD be sent to the ITS. Data will be packed by the </a:t>
            </a:r>
            <a:r>
              <a:rPr lang="en-US" sz="2000" u="sng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Heart Beat Frame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(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HBT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) they belong to. 256 HBF will form a Time Frame (TF).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108520" y="1924237"/>
            <a:ext cx="8926961" cy="144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00FF">
                  <a:alpha val="30000"/>
                </a:srgbClr>
              </a:gs>
            </a:gsLst>
            <a:lin ang="0" scaled="0"/>
            <a:tileRect/>
          </a:gradFill>
          <a:ln w="190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b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From CTP to RU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1475720" y="3148027"/>
            <a:ext cx="1872110" cy="14401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rgbClr val="FF00FF"/>
                </a:solidFill>
              </a:rPr>
              <a:t>Heart Beat Frame (HBF)</a:t>
            </a:r>
          </a:p>
        </p:txBody>
      </p:sp>
      <p:cxnSp>
        <p:nvCxnSpPr>
          <p:cNvPr id="166" name="Straight Connector 165"/>
          <p:cNvCxnSpPr/>
          <p:nvPr/>
        </p:nvCxnSpPr>
        <p:spPr>
          <a:xfrm>
            <a:off x="1691600" y="1996427"/>
            <a:ext cx="0" cy="647910"/>
          </a:xfrm>
          <a:prstGeom prst="line">
            <a:avLst/>
          </a:prstGeom>
          <a:ln w="38100">
            <a:solidFill>
              <a:srgbClr val="FF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3131800" y="1996457"/>
            <a:ext cx="0" cy="647910"/>
          </a:xfrm>
          <a:prstGeom prst="line">
            <a:avLst/>
          </a:prstGeom>
          <a:ln w="38100">
            <a:solidFill>
              <a:srgbClr val="FF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4572000" y="1996427"/>
            <a:ext cx="0" cy="647910"/>
          </a:xfrm>
          <a:prstGeom prst="line">
            <a:avLst/>
          </a:prstGeom>
          <a:ln w="38100">
            <a:solidFill>
              <a:srgbClr val="FF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6012200" y="1996427"/>
            <a:ext cx="0" cy="647910"/>
          </a:xfrm>
          <a:prstGeom prst="line">
            <a:avLst/>
          </a:prstGeom>
          <a:ln w="38100">
            <a:solidFill>
              <a:srgbClr val="FF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Right Brace 232"/>
          <p:cNvSpPr/>
          <p:nvPr/>
        </p:nvSpPr>
        <p:spPr>
          <a:xfrm rot="5400000">
            <a:off x="2339500" y="2356237"/>
            <a:ext cx="144270" cy="1440070"/>
          </a:xfrm>
          <a:prstGeom prst="rightBrace">
            <a:avLst>
              <a:gd name="adj1" fmla="val 8333"/>
              <a:gd name="adj2" fmla="val 50268"/>
            </a:avLst>
          </a:prstGeom>
          <a:ln w="19050">
            <a:solidFill>
              <a:srgbClr val="FF00FF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TextBox 233"/>
          <p:cNvSpPr txBox="1"/>
          <p:nvPr/>
        </p:nvSpPr>
        <p:spPr>
          <a:xfrm>
            <a:off x="107380" y="1924237"/>
            <a:ext cx="1296180" cy="431990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/>
          <a:p>
            <a:r>
              <a:rPr lang="en-US" sz="1200" b="1" dirty="0" smtClean="0">
                <a:solidFill>
                  <a:srgbClr val="FF00FF"/>
                </a:solidFill>
              </a:rPr>
              <a:t>Heartbeat triggers from the CTP</a:t>
            </a:r>
          </a:p>
        </p:txBody>
      </p:sp>
      <p:cxnSp>
        <p:nvCxnSpPr>
          <p:cNvPr id="235" name="Straight Connector 234"/>
          <p:cNvCxnSpPr/>
          <p:nvPr/>
        </p:nvCxnSpPr>
        <p:spPr>
          <a:xfrm>
            <a:off x="2771750" y="2356227"/>
            <a:ext cx="0" cy="28793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>
            <a:off x="2051650" y="2356097"/>
            <a:ext cx="0" cy="28793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3635870" y="2356207"/>
            <a:ext cx="0" cy="28793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2915770" y="2356077"/>
            <a:ext cx="0" cy="28793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4716020" y="2356227"/>
            <a:ext cx="0" cy="28793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>
            <a:off x="3851900" y="2356097"/>
            <a:ext cx="0" cy="28793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6300240" y="2356227"/>
            <a:ext cx="0" cy="28793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5580140" y="2356097"/>
            <a:ext cx="0" cy="28793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123660" y="1918992"/>
            <a:ext cx="611516" cy="365295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/>
          <p:nvPr/>
        </p:nvCxnSpPr>
        <p:spPr>
          <a:xfrm>
            <a:off x="2716888" y="1924027"/>
            <a:ext cx="126872" cy="43184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TextBox 243"/>
          <p:cNvSpPr txBox="1"/>
          <p:nvPr/>
        </p:nvSpPr>
        <p:spPr>
          <a:xfrm>
            <a:off x="2123660" y="1700760"/>
            <a:ext cx="1451609" cy="215610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Physics events trigger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107950" y="3573020"/>
            <a:ext cx="8928100" cy="1079960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 anchor="t" anchorCtr="0">
            <a:noAutofit/>
          </a:bodyPr>
          <a:lstStyle/>
          <a:p>
            <a:pPr defTabSz="519113"/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The CTP also collects a busy condition from each Common Readout Unit. In case of excessive busy occurrence in one or more detectors, the CTP will </a:t>
            </a:r>
            <a:r>
              <a:rPr lang="en-US" sz="2000" u="sng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throttle down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the overall acquisition speed by suppressing triggers.</a:t>
            </a:r>
          </a:p>
        </p:txBody>
      </p:sp>
      <p:grpSp>
        <p:nvGrpSpPr>
          <p:cNvPr id="200" name="Group 199"/>
          <p:cNvGrpSpPr/>
          <p:nvPr/>
        </p:nvGrpSpPr>
        <p:grpSpPr>
          <a:xfrm>
            <a:off x="35370" y="2644007"/>
            <a:ext cx="8497180" cy="360340"/>
            <a:chOff x="35370" y="5733030"/>
            <a:chExt cx="8497180" cy="360340"/>
          </a:xfrm>
        </p:grpSpPr>
        <p:cxnSp>
          <p:nvCxnSpPr>
            <p:cNvPr id="201" name="Straight Arrow Connector 200"/>
            <p:cNvCxnSpPr/>
            <p:nvPr/>
          </p:nvCxnSpPr>
          <p:spPr>
            <a:xfrm flipV="1">
              <a:off x="108520" y="5733030"/>
              <a:ext cx="8424030" cy="3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TextBox 201"/>
            <p:cNvSpPr txBox="1"/>
            <p:nvPr/>
          </p:nvSpPr>
          <p:spPr>
            <a:xfrm>
              <a:off x="35370" y="5877370"/>
              <a:ext cx="792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Time [µs]</a:t>
              </a:r>
            </a:p>
          </p:txBody>
        </p:sp>
        <p:cxnSp>
          <p:nvCxnSpPr>
            <p:cNvPr id="203" name="Straight Arrow Connector 202"/>
            <p:cNvCxnSpPr/>
            <p:nvPr/>
          </p:nvCxnSpPr>
          <p:spPr>
            <a:xfrm flipV="1">
              <a:off x="9715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/>
            <p:nvPr/>
          </p:nvCxnSpPr>
          <p:spPr>
            <a:xfrm flipV="1">
              <a:off x="31318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Arrow Connector 204"/>
            <p:cNvCxnSpPr/>
            <p:nvPr/>
          </p:nvCxnSpPr>
          <p:spPr>
            <a:xfrm flipV="1">
              <a:off x="45720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Arrow Connector 205"/>
            <p:cNvCxnSpPr/>
            <p:nvPr/>
          </p:nvCxnSpPr>
          <p:spPr>
            <a:xfrm flipV="1">
              <a:off x="52921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traight Arrow Connector 206"/>
            <p:cNvCxnSpPr/>
            <p:nvPr/>
          </p:nvCxnSpPr>
          <p:spPr>
            <a:xfrm flipV="1">
              <a:off x="60122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Arrow Connector 207"/>
            <p:cNvCxnSpPr/>
            <p:nvPr/>
          </p:nvCxnSpPr>
          <p:spPr>
            <a:xfrm flipV="1">
              <a:off x="67323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/>
            <p:nvPr/>
          </p:nvCxnSpPr>
          <p:spPr>
            <a:xfrm flipV="1">
              <a:off x="38519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Straight Arrow Connector 209"/>
            <p:cNvCxnSpPr/>
            <p:nvPr/>
          </p:nvCxnSpPr>
          <p:spPr>
            <a:xfrm flipV="1">
              <a:off x="24117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/>
            <p:nvPr/>
          </p:nvCxnSpPr>
          <p:spPr>
            <a:xfrm flipV="1">
              <a:off x="16916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2" name="TextBox 211"/>
            <p:cNvSpPr txBox="1"/>
            <p:nvPr/>
          </p:nvSpPr>
          <p:spPr>
            <a:xfrm>
              <a:off x="15475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8275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-40</a:t>
              </a: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22677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40</a:t>
              </a: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29877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80</a:t>
              </a: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37079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120</a:t>
              </a: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44280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160</a:t>
              </a: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51480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200</a:t>
              </a: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58682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240</a:t>
              </a: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65882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280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8126" t="-1" r="590" b="38983"/>
          <a:stretch/>
        </p:blipFill>
        <p:spPr>
          <a:xfrm>
            <a:off x="360040" y="4652981"/>
            <a:ext cx="5134138" cy="18724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9430" y="5124817"/>
            <a:ext cx="432020" cy="216000"/>
          </a:xfrm>
          <a:prstGeom prst="rect">
            <a:avLst/>
          </a:prstGeom>
          <a:solidFill>
            <a:srgbClr val="FF9900"/>
          </a:solidFill>
        </p:spPr>
        <p:txBody>
          <a:bodyPr wrap="none" tIns="36000" bIns="36000" rtlCol="0" anchor="ctr" anchorCtr="0">
            <a:noAutofit/>
          </a:bodyPr>
          <a:lstStyle/>
          <a:p>
            <a:r>
              <a:rPr lang="en-US" sz="12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Calibri Light" panose="020F0302020204030204" pitchFamily="34" charset="0"/>
              </a:rPr>
              <a:t>CRU</a:t>
            </a:r>
          </a:p>
        </p:txBody>
      </p:sp>
      <p:sp>
        <p:nvSpPr>
          <p:cNvPr id="1218" name="TextBox 1217"/>
          <p:cNvSpPr txBox="1"/>
          <p:nvPr/>
        </p:nvSpPr>
        <p:spPr>
          <a:xfrm>
            <a:off x="179390" y="5447668"/>
            <a:ext cx="432020" cy="216000"/>
          </a:xfrm>
          <a:prstGeom prst="rect">
            <a:avLst/>
          </a:prstGeom>
          <a:solidFill>
            <a:srgbClr val="FF9900"/>
          </a:solidFill>
        </p:spPr>
        <p:txBody>
          <a:bodyPr wrap="none" tIns="36000" bIns="36000" rtlCol="0" anchor="ctr" anchorCtr="0">
            <a:noAutofit/>
          </a:bodyPr>
          <a:lstStyle/>
          <a:p>
            <a:r>
              <a:rPr lang="en-US" sz="12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Calibri Light" panose="020F0302020204030204" pitchFamily="34" charset="0"/>
              </a:rPr>
              <a:t>CRU</a:t>
            </a:r>
          </a:p>
        </p:txBody>
      </p:sp>
      <p:sp>
        <p:nvSpPr>
          <p:cNvPr id="1219" name="TextBox 1218"/>
          <p:cNvSpPr txBox="1"/>
          <p:nvPr/>
        </p:nvSpPr>
        <p:spPr>
          <a:xfrm>
            <a:off x="179390" y="5770519"/>
            <a:ext cx="432020" cy="216000"/>
          </a:xfrm>
          <a:prstGeom prst="rect">
            <a:avLst/>
          </a:prstGeom>
          <a:solidFill>
            <a:srgbClr val="FF9900"/>
          </a:solidFill>
        </p:spPr>
        <p:txBody>
          <a:bodyPr wrap="none" tIns="36000" bIns="36000" rtlCol="0" anchor="ctr" anchorCtr="0">
            <a:noAutofit/>
          </a:bodyPr>
          <a:lstStyle/>
          <a:p>
            <a:r>
              <a:rPr lang="en-US" sz="12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Calibri Light" panose="020F0302020204030204" pitchFamily="34" charset="0"/>
              </a:rPr>
              <a:t>CRU</a:t>
            </a:r>
          </a:p>
        </p:txBody>
      </p:sp>
      <p:sp>
        <p:nvSpPr>
          <p:cNvPr id="1220" name="TextBox 1219"/>
          <p:cNvSpPr txBox="1"/>
          <p:nvPr/>
        </p:nvSpPr>
        <p:spPr>
          <a:xfrm>
            <a:off x="179390" y="6093370"/>
            <a:ext cx="432020" cy="216000"/>
          </a:xfrm>
          <a:prstGeom prst="rect">
            <a:avLst/>
          </a:prstGeom>
          <a:solidFill>
            <a:srgbClr val="FF9900"/>
          </a:solidFill>
        </p:spPr>
        <p:txBody>
          <a:bodyPr wrap="none" tIns="36000" bIns="36000" rtlCol="0" anchor="ctr" anchorCtr="0">
            <a:noAutofit/>
          </a:bodyPr>
          <a:lstStyle/>
          <a:p>
            <a:r>
              <a:rPr lang="en-US" sz="12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Calibri Light" panose="020F0302020204030204" pitchFamily="34" charset="0"/>
              </a:rPr>
              <a:t>CRU</a:t>
            </a:r>
          </a:p>
        </p:txBody>
      </p:sp>
      <p:sp>
        <p:nvSpPr>
          <p:cNvPr id="1221" name="TextBox 1220"/>
          <p:cNvSpPr txBox="1"/>
          <p:nvPr/>
        </p:nvSpPr>
        <p:spPr>
          <a:xfrm>
            <a:off x="5652150" y="4673834"/>
            <a:ext cx="3383330" cy="843456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By skipping (grey rectangles) some Heart Beat triggers the CTP can effectively throttle down the acquisition bandwidth, therefore improving the likeliness of having frame from all detectors with valid data.</a:t>
            </a:r>
          </a:p>
        </p:txBody>
      </p:sp>
      <p:sp>
        <p:nvSpPr>
          <p:cNvPr id="1222" name="TextBox 1221"/>
          <p:cNvSpPr txBox="1"/>
          <p:nvPr/>
        </p:nvSpPr>
        <p:spPr>
          <a:xfrm>
            <a:off x="5652150" y="5661310"/>
            <a:ext cx="3383330" cy="843456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Each CRU decides whether to assert its own busy condition based on its internal FIFOs status and (if provided) by </a:t>
            </a:r>
            <a:r>
              <a:rPr lang="en-US" sz="1200" u="sng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additional information arriving from the detector front-end electronics</a:t>
            </a:r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678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380" y="44530"/>
            <a:ext cx="8928100" cy="43200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Timing 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– </a:t>
            </a:r>
            <a:r>
              <a:rPr lang="en-US" sz="24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busy reconstruction at CRU level</a:t>
            </a:r>
            <a:endParaRPr lang="en-US" sz="24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07380" y="548600"/>
            <a:ext cx="8928100" cy="1604076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 anchor="t" anchorCtr="0">
            <a:noAutofit/>
          </a:bodyPr>
          <a:lstStyle/>
          <a:p>
            <a:pPr defTabSz="519113"/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A sensor can answer to a trigger from the RU in three different basic ways:</a:t>
            </a:r>
          </a:p>
          <a:p>
            <a:pPr marL="179388" indent="-179388" defTabSz="519113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Good data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packet(s)</a:t>
            </a:r>
          </a:p>
          <a:p>
            <a:pPr marL="179388" indent="-179388" defTabSz="51911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Empty sensor packet (no data at all in that sensor)</a:t>
            </a:r>
          </a:p>
          <a:p>
            <a:pPr marL="179388" indent="-179388" defTabSz="519113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Busy flag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(alone or after some amount of data packets)</a:t>
            </a:r>
          </a:p>
          <a:p>
            <a:pPr defTabSz="519113"/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Empty packets will be flushed, while data and busy will be transmitted to the CRU.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07380" y="5517290"/>
            <a:ext cx="8928100" cy="1008140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 anchor="t" anchorCtr="0">
            <a:noAutofit/>
          </a:bodyPr>
          <a:lstStyle/>
          <a:p>
            <a:pPr defTabSz="519113"/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The CRU as therefore all the information to </a:t>
            </a:r>
            <a:r>
              <a:rPr lang="en-US" sz="2000" u="sng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internally compute a “busy map” of all the sensors is connected with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. It will then decide whether to assert o not a busy condition to the CTP accordingly to its own local busy map.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51900" y="2708900"/>
            <a:ext cx="2880400" cy="1800190"/>
          </a:xfrm>
          <a:prstGeom prst="rect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51900" y="2420860"/>
            <a:ext cx="576080" cy="287980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CRU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7452400" y="2420860"/>
            <a:ext cx="576080" cy="287980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CTP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7452400" y="2708899"/>
            <a:ext cx="1440200" cy="2572441"/>
          </a:xfrm>
          <a:prstGeom prst="rect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31800" y="3212970"/>
            <a:ext cx="720100" cy="0"/>
          </a:xfrm>
          <a:prstGeom prst="straightConnector1">
            <a:avLst/>
          </a:prstGeom>
          <a:ln w="41275" cmpd="dbl">
            <a:solidFill>
              <a:srgbClr val="FF99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Rectangle 197"/>
          <p:cNvSpPr/>
          <p:nvPr/>
        </p:nvSpPr>
        <p:spPr>
          <a:xfrm>
            <a:off x="1691600" y="2708900"/>
            <a:ext cx="1440200" cy="1008140"/>
          </a:xfrm>
          <a:prstGeom prst="rect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TextBox 198"/>
          <p:cNvSpPr txBox="1"/>
          <p:nvPr/>
        </p:nvSpPr>
        <p:spPr>
          <a:xfrm>
            <a:off x="1691600" y="2420860"/>
            <a:ext cx="576080" cy="287980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RU</a:t>
            </a:r>
          </a:p>
        </p:txBody>
      </p:sp>
      <p:sp>
        <p:nvSpPr>
          <p:cNvPr id="200" name="Rectangle 199"/>
          <p:cNvSpPr/>
          <p:nvPr/>
        </p:nvSpPr>
        <p:spPr>
          <a:xfrm>
            <a:off x="253336" y="2708840"/>
            <a:ext cx="718164" cy="288000"/>
          </a:xfrm>
          <a:prstGeom prst="rect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TextBox 200"/>
          <p:cNvSpPr txBox="1"/>
          <p:nvPr/>
        </p:nvSpPr>
        <p:spPr>
          <a:xfrm>
            <a:off x="251400" y="2420860"/>
            <a:ext cx="576080" cy="287980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Sensor</a:t>
            </a:r>
          </a:p>
        </p:txBody>
      </p:sp>
      <p:cxnSp>
        <p:nvCxnSpPr>
          <p:cNvPr id="202" name="Straight Arrow Connector 201"/>
          <p:cNvCxnSpPr/>
          <p:nvPr/>
        </p:nvCxnSpPr>
        <p:spPr>
          <a:xfrm>
            <a:off x="971500" y="2852920"/>
            <a:ext cx="720100" cy="0"/>
          </a:xfrm>
          <a:prstGeom prst="straightConnector1">
            <a:avLst/>
          </a:prstGeom>
          <a:ln w="22225" cmpd="sng">
            <a:solidFill>
              <a:srgbClr val="FF99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tangle 202"/>
          <p:cNvSpPr/>
          <p:nvPr/>
        </p:nvSpPr>
        <p:spPr>
          <a:xfrm>
            <a:off x="251400" y="3068990"/>
            <a:ext cx="718164" cy="288000"/>
          </a:xfrm>
          <a:prstGeom prst="rect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51400" y="3429000"/>
            <a:ext cx="718164" cy="288040"/>
            <a:chOff x="251400" y="3429000"/>
            <a:chExt cx="718164" cy="288040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251400" y="3429000"/>
              <a:ext cx="0" cy="288040"/>
            </a:xfrm>
            <a:prstGeom prst="line">
              <a:avLst/>
            </a:prstGeom>
            <a:ln w="19050">
              <a:solidFill>
                <a:schemeClr val="tx2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flipH="1">
              <a:off x="251400" y="3429000"/>
              <a:ext cx="718164" cy="0"/>
            </a:xfrm>
            <a:prstGeom prst="line">
              <a:avLst/>
            </a:prstGeom>
            <a:ln w="19050">
              <a:solidFill>
                <a:schemeClr val="tx2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969564" y="3429000"/>
              <a:ext cx="0" cy="288040"/>
            </a:xfrm>
            <a:prstGeom prst="line">
              <a:avLst/>
            </a:prstGeom>
            <a:ln w="19050">
              <a:solidFill>
                <a:schemeClr val="tx2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Group 206"/>
          <p:cNvGrpSpPr/>
          <p:nvPr/>
        </p:nvGrpSpPr>
        <p:grpSpPr>
          <a:xfrm>
            <a:off x="1700102" y="3880920"/>
            <a:ext cx="1431697" cy="628175"/>
            <a:chOff x="251400" y="3429000"/>
            <a:chExt cx="718164" cy="315103"/>
          </a:xfrm>
        </p:grpSpPr>
        <p:cxnSp>
          <p:nvCxnSpPr>
            <p:cNvPr id="208" name="Straight Connector 207"/>
            <p:cNvCxnSpPr/>
            <p:nvPr/>
          </p:nvCxnSpPr>
          <p:spPr>
            <a:xfrm flipV="1">
              <a:off x="251400" y="3429001"/>
              <a:ext cx="0" cy="315100"/>
            </a:xfrm>
            <a:prstGeom prst="line">
              <a:avLst/>
            </a:prstGeom>
            <a:ln w="19050">
              <a:solidFill>
                <a:schemeClr val="tx2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flipH="1">
              <a:off x="251400" y="3429000"/>
              <a:ext cx="718164" cy="0"/>
            </a:xfrm>
            <a:prstGeom prst="line">
              <a:avLst/>
            </a:prstGeom>
            <a:ln w="19050">
              <a:solidFill>
                <a:schemeClr val="tx2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969564" y="3429000"/>
              <a:ext cx="0" cy="315103"/>
            </a:xfrm>
            <a:prstGeom prst="line">
              <a:avLst/>
            </a:prstGeom>
            <a:ln w="19050">
              <a:solidFill>
                <a:schemeClr val="tx2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210"/>
          <p:cNvGrpSpPr/>
          <p:nvPr/>
        </p:nvGrpSpPr>
        <p:grpSpPr>
          <a:xfrm>
            <a:off x="1700103" y="4653170"/>
            <a:ext cx="1431697" cy="628175"/>
            <a:chOff x="251400" y="3429000"/>
            <a:chExt cx="718164" cy="315103"/>
          </a:xfrm>
        </p:grpSpPr>
        <p:cxnSp>
          <p:nvCxnSpPr>
            <p:cNvPr id="212" name="Straight Connector 211"/>
            <p:cNvCxnSpPr/>
            <p:nvPr/>
          </p:nvCxnSpPr>
          <p:spPr>
            <a:xfrm flipV="1">
              <a:off x="251400" y="3429001"/>
              <a:ext cx="0" cy="315100"/>
            </a:xfrm>
            <a:prstGeom prst="line">
              <a:avLst/>
            </a:prstGeom>
            <a:ln w="19050">
              <a:solidFill>
                <a:schemeClr val="tx2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flipH="1">
              <a:off x="251400" y="3429000"/>
              <a:ext cx="718164" cy="0"/>
            </a:xfrm>
            <a:prstGeom prst="line">
              <a:avLst/>
            </a:prstGeom>
            <a:ln w="19050">
              <a:solidFill>
                <a:schemeClr val="tx2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969564" y="3429000"/>
              <a:ext cx="0" cy="315103"/>
            </a:xfrm>
            <a:prstGeom prst="line">
              <a:avLst/>
            </a:prstGeom>
            <a:ln w="19050">
              <a:solidFill>
                <a:schemeClr val="tx2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8" name="Group 227"/>
          <p:cNvGrpSpPr/>
          <p:nvPr/>
        </p:nvGrpSpPr>
        <p:grpSpPr>
          <a:xfrm>
            <a:off x="3860403" y="4653170"/>
            <a:ext cx="2871897" cy="628175"/>
            <a:chOff x="251400" y="3429000"/>
            <a:chExt cx="718164" cy="315103"/>
          </a:xfrm>
        </p:grpSpPr>
        <p:cxnSp>
          <p:nvCxnSpPr>
            <p:cNvPr id="229" name="Straight Connector 228"/>
            <p:cNvCxnSpPr/>
            <p:nvPr/>
          </p:nvCxnSpPr>
          <p:spPr>
            <a:xfrm flipV="1">
              <a:off x="251400" y="3429001"/>
              <a:ext cx="0" cy="315100"/>
            </a:xfrm>
            <a:prstGeom prst="line">
              <a:avLst/>
            </a:prstGeom>
            <a:ln w="19050">
              <a:solidFill>
                <a:schemeClr val="tx2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H="1">
              <a:off x="251400" y="3429000"/>
              <a:ext cx="718164" cy="0"/>
            </a:xfrm>
            <a:prstGeom prst="line">
              <a:avLst/>
            </a:prstGeom>
            <a:ln w="19050">
              <a:solidFill>
                <a:schemeClr val="tx2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969564" y="3429000"/>
              <a:ext cx="0" cy="315103"/>
            </a:xfrm>
            <a:prstGeom prst="line">
              <a:avLst/>
            </a:prstGeom>
            <a:ln w="19050">
              <a:solidFill>
                <a:schemeClr val="tx2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Group 231"/>
          <p:cNvGrpSpPr/>
          <p:nvPr/>
        </p:nvGrpSpPr>
        <p:grpSpPr>
          <a:xfrm>
            <a:off x="251400" y="3861060"/>
            <a:ext cx="718164" cy="288040"/>
            <a:chOff x="251400" y="3429000"/>
            <a:chExt cx="718164" cy="288040"/>
          </a:xfrm>
        </p:grpSpPr>
        <p:cxnSp>
          <p:nvCxnSpPr>
            <p:cNvPr id="233" name="Straight Connector 232"/>
            <p:cNvCxnSpPr/>
            <p:nvPr/>
          </p:nvCxnSpPr>
          <p:spPr>
            <a:xfrm flipV="1">
              <a:off x="251400" y="3429000"/>
              <a:ext cx="0" cy="288040"/>
            </a:xfrm>
            <a:prstGeom prst="line">
              <a:avLst/>
            </a:prstGeom>
            <a:ln w="19050">
              <a:solidFill>
                <a:schemeClr val="tx2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H="1">
              <a:off x="251400" y="3429000"/>
              <a:ext cx="718164" cy="0"/>
            </a:xfrm>
            <a:prstGeom prst="line">
              <a:avLst/>
            </a:prstGeom>
            <a:ln w="19050">
              <a:solidFill>
                <a:schemeClr val="tx2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969564" y="3429000"/>
              <a:ext cx="0" cy="288040"/>
            </a:xfrm>
            <a:prstGeom prst="line">
              <a:avLst/>
            </a:prstGeom>
            <a:ln w="19050">
              <a:solidFill>
                <a:schemeClr val="tx2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" name="Group 235"/>
          <p:cNvGrpSpPr/>
          <p:nvPr/>
        </p:nvGrpSpPr>
        <p:grpSpPr>
          <a:xfrm>
            <a:off x="251400" y="4221110"/>
            <a:ext cx="718164" cy="288040"/>
            <a:chOff x="251400" y="3429000"/>
            <a:chExt cx="718164" cy="288040"/>
          </a:xfrm>
        </p:grpSpPr>
        <p:cxnSp>
          <p:nvCxnSpPr>
            <p:cNvPr id="237" name="Straight Connector 236"/>
            <p:cNvCxnSpPr/>
            <p:nvPr/>
          </p:nvCxnSpPr>
          <p:spPr>
            <a:xfrm flipV="1">
              <a:off x="251400" y="3429000"/>
              <a:ext cx="0" cy="288040"/>
            </a:xfrm>
            <a:prstGeom prst="line">
              <a:avLst/>
            </a:prstGeom>
            <a:ln w="19050">
              <a:solidFill>
                <a:schemeClr val="tx2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H="1">
              <a:off x="251400" y="3429000"/>
              <a:ext cx="718164" cy="0"/>
            </a:xfrm>
            <a:prstGeom prst="line">
              <a:avLst/>
            </a:prstGeom>
            <a:ln w="19050">
              <a:solidFill>
                <a:schemeClr val="tx2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>
              <a:off x="969564" y="3429000"/>
              <a:ext cx="0" cy="288040"/>
            </a:xfrm>
            <a:prstGeom prst="line">
              <a:avLst/>
            </a:prstGeom>
            <a:ln w="19050">
              <a:solidFill>
                <a:schemeClr val="tx2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0" name="Group 239"/>
          <p:cNvGrpSpPr/>
          <p:nvPr/>
        </p:nvGrpSpPr>
        <p:grpSpPr>
          <a:xfrm>
            <a:off x="251400" y="4653170"/>
            <a:ext cx="718164" cy="288040"/>
            <a:chOff x="251400" y="3429000"/>
            <a:chExt cx="718164" cy="288040"/>
          </a:xfrm>
        </p:grpSpPr>
        <p:cxnSp>
          <p:nvCxnSpPr>
            <p:cNvPr id="241" name="Straight Connector 240"/>
            <p:cNvCxnSpPr/>
            <p:nvPr/>
          </p:nvCxnSpPr>
          <p:spPr>
            <a:xfrm flipV="1">
              <a:off x="251400" y="3429000"/>
              <a:ext cx="0" cy="288040"/>
            </a:xfrm>
            <a:prstGeom prst="line">
              <a:avLst/>
            </a:prstGeom>
            <a:ln w="19050">
              <a:solidFill>
                <a:schemeClr val="tx2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flipH="1">
              <a:off x="251400" y="3429000"/>
              <a:ext cx="718164" cy="0"/>
            </a:xfrm>
            <a:prstGeom prst="line">
              <a:avLst/>
            </a:prstGeom>
            <a:ln w="19050">
              <a:solidFill>
                <a:schemeClr val="tx2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>
              <a:off x="969564" y="3429000"/>
              <a:ext cx="0" cy="288040"/>
            </a:xfrm>
            <a:prstGeom prst="line">
              <a:avLst/>
            </a:prstGeom>
            <a:ln w="19050">
              <a:solidFill>
                <a:schemeClr val="tx2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/>
        </p:nvGrpSpPr>
        <p:grpSpPr>
          <a:xfrm>
            <a:off x="251400" y="5013220"/>
            <a:ext cx="718164" cy="288040"/>
            <a:chOff x="251400" y="3429000"/>
            <a:chExt cx="718164" cy="288040"/>
          </a:xfrm>
        </p:grpSpPr>
        <p:cxnSp>
          <p:nvCxnSpPr>
            <p:cNvPr id="245" name="Straight Connector 244"/>
            <p:cNvCxnSpPr/>
            <p:nvPr/>
          </p:nvCxnSpPr>
          <p:spPr>
            <a:xfrm flipV="1">
              <a:off x="251400" y="3429000"/>
              <a:ext cx="0" cy="288040"/>
            </a:xfrm>
            <a:prstGeom prst="line">
              <a:avLst/>
            </a:prstGeom>
            <a:ln w="19050">
              <a:solidFill>
                <a:schemeClr val="tx2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flipH="1">
              <a:off x="251400" y="3429000"/>
              <a:ext cx="718164" cy="0"/>
            </a:xfrm>
            <a:prstGeom prst="line">
              <a:avLst/>
            </a:prstGeom>
            <a:ln w="19050">
              <a:solidFill>
                <a:schemeClr val="tx2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969564" y="3429000"/>
              <a:ext cx="0" cy="288040"/>
            </a:xfrm>
            <a:prstGeom prst="line">
              <a:avLst/>
            </a:prstGeom>
            <a:ln w="19050">
              <a:solidFill>
                <a:schemeClr val="tx2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8" name="Straight Arrow Connector 247"/>
          <p:cNvCxnSpPr/>
          <p:nvPr/>
        </p:nvCxnSpPr>
        <p:spPr>
          <a:xfrm>
            <a:off x="971500" y="3212970"/>
            <a:ext cx="720100" cy="0"/>
          </a:xfrm>
          <a:prstGeom prst="straightConnector1">
            <a:avLst/>
          </a:prstGeom>
          <a:ln w="22225" cmpd="sng">
            <a:solidFill>
              <a:srgbClr val="FF99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/>
          <p:cNvCxnSpPr/>
          <p:nvPr/>
        </p:nvCxnSpPr>
        <p:spPr>
          <a:xfrm>
            <a:off x="971500" y="3573020"/>
            <a:ext cx="720100" cy="0"/>
          </a:xfrm>
          <a:prstGeom prst="straightConnector1">
            <a:avLst/>
          </a:prstGeom>
          <a:ln w="22225" cmpd="sng">
            <a:solidFill>
              <a:srgbClr val="FF9900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/>
          <p:cNvCxnSpPr/>
          <p:nvPr/>
        </p:nvCxnSpPr>
        <p:spPr>
          <a:xfrm>
            <a:off x="971500" y="4005080"/>
            <a:ext cx="720100" cy="0"/>
          </a:xfrm>
          <a:prstGeom prst="straightConnector1">
            <a:avLst/>
          </a:prstGeom>
          <a:ln w="22225" cmpd="sng">
            <a:solidFill>
              <a:srgbClr val="FF9900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/>
          <p:nvPr/>
        </p:nvCxnSpPr>
        <p:spPr>
          <a:xfrm>
            <a:off x="971500" y="4365130"/>
            <a:ext cx="720100" cy="0"/>
          </a:xfrm>
          <a:prstGeom prst="straightConnector1">
            <a:avLst/>
          </a:prstGeom>
          <a:ln w="22225" cmpd="sng">
            <a:solidFill>
              <a:srgbClr val="FF9900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/>
          <p:cNvCxnSpPr/>
          <p:nvPr/>
        </p:nvCxnSpPr>
        <p:spPr>
          <a:xfrm>
            <a:off x="971500" y="4797190"/>
            <a:ext cx="720100" cy="0"/>
          </a:xfrm>
          <a:prstGeom prst="straightConnector1">
            <a:avLst/>
          </a:prstGeom>
          <a:ln w="22225" cmpd="sng">
            <a:solidFill>
              <a:srgbClr val="FF9900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/>
          <p:cNvCxnSpPr/>
          <p:nvPr/>
        </p:nvCxnSpPr>
        <p:spPr>
          <a:xfrm>
            <a:off x="971500" y="5157240"/>
            <a:ext cx="720100" cy="0"/>
          </a:xfrm>
          <a:prstGeom prst="straightConnector1">
            <a:avLst/>
          </a:prstGeom>
          <a:ln w="22225" cmpd="sng">
            <a:solidFill>
              <a:srgbClr val="FF9900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/>
          <p:nvPr/>
        </p:nvCxnSpPr>
        <p:spPr>
          <a:xfrm>
            <a:off x="3131800" y="4365130"/>
            <a:ext cx="720100" cy="0"/>
          </a:xfrm>
          <a:prstGeom prst="straightConnector1">
            <a:avLst/>
          </a:prstGeom>
          <a:ln w="41275" cmpd="dbl">
            <a:solidFill>
              <a:srgbClr val="FF9900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691600" y="2924930"/>
            <a:ext cx="1440000" cy="576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Sends data and </a:t>
            </a:r>
            <a:r>
              <a:rPr lang="en-US" sz="12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busy</a:t>
            </a:r>
            <a:r>
              <a:rPr lang="en-US" sz="12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from each connected sensor, flushes empty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3996120" y="2853000"/>
            <a:ext cx="1295980" cy="576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Creates a local map of busy sensors for each HBF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5364110" y="2853000"/>
            <a:ext cx="1295980" cy="576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Issues a busy to the CTP for the specific HBF in case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2411660" y="2348850"/>
            <a:ext cx="5760840" cy="360050"/>
            <a:chOff x="2411660" y="2348850"/>
            <a:chExt cx="5760840" cy="360050"/>
          </a:xfrm>
        </p:grpSpPr>
        <p:cxnSp>
          <p:nvCxnSpPr>
            <p:cNvPr id="48" name="Straight Arrow Connector 47"/>
            <p:cNvCxnSpPr>
              <a:endCxn id="198" idx="0"/>
            </p:cNvCxnSpPr>
            <p:nvPr/>
          </p:nvCxnSpPr>
          <p:spPr>
            <a:xfrm>
              <a:off x="2411660" y="2348850"/>
              <a:ext cx="40" cy="360050"/>
            </a:xfrm>
            <a:prstGeom prst="straightConnector1">
              <a:avLst/>
            </a:prstGeom>
            <a:ln w="19050">
              <a:solidFill>
                <a:srgbClr val="FF00FF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411660" y="2348850"/>
              <a:ext cx="5760840" cy="0"/>
            </a:xfrm>
            <a:prstGeom prst="line">
              <a:avLst/>
            </a:prstGeom>
            <a:ln w="19050">
              <a:solidFill>
                <a:srgbClr val="FF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166" idx="0"/>
            </p:cNvCxnSpPr>
            <p:nvPr/>
          </p:nvCxnSpPr>
          <p:spPr>
            <a:xfrm>
              <a:off x="8172500" y="2348850"/>
              <a:ext cx="0" cy="360049"/>
            </a:xfrm>
            <a:prstGeom prst="line">
              <a:avLst/>
            </a:prstGeom>
            <a:ln w="19050">
              <a:solidFill>
                <a:srgbClr val="FF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2" name="Straight Arrow Connector 281"/>
          <p:cNvCxnSpPr/>
          <p:nvPr/>
        </p:nvCxnSpPr>
        <p:spPr>
          <a:xfrm flipH="1">
            <a:off x="6732300" y="3140960"/>
            <a:ext cx="720100" cy="0"/>
          </a:xfrm>
          <a:prstGeom prst="straightConnector1">
            <a:avLst/>
          </a:prstGeom>
          <a:ln w="19050">
            <a:solidFill>
              <a:srgbClr val="FF00FF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/>
          <p:nvPr/>
        </p:nvCxnSpPr>
        <p:spPr>
          <a:xfrm>
            <a:off x="6732300" y="4362236"/>
            <a:ext cx="720100" cy="0"/>
          </a:xfrm>
          <a:prstGeom prst="straightConnector1">
            <a:avLst/>
          </a:prstGeom>
          <a:ln w="19050">
            <a:solidFill>
              <a:srgbClr val="FF00FF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TextBox 285"/>
          <p:cNvSpPr txBox="1"/>
          <p:nvPr/>
        </p:nvSpPr>
        <p:spPr>
          <a:xfrm>
            <a:off x="6732300" y="2924960"/>
            <a:ext cx="720100" cy="216000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HBF</a:t>
            </a:r>
          </a:p>
        </p:txBody>
      </p:sp>
      <p:sp>
        <p:nvSpPr>
          <p:cNvPr id="287" name="TextBox 286"/>
          <p:cNvSpPr txBox="1"/>
          <p:nvPr/>
        </p:nvSpPr>
        <p:spPr>
          <a:xfrm>
            <a:off x="6732300" y="4149130"/>
            <a:ext cx="720100" cy="216000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/>
          <a:p>
            <a:pPr algn="ctr"/>
            <a:r>
              <a:rPr lang="en-US" sz="1200" b="1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HBr</a:t>
            </a:r>
            <a:endParaRPr lang="en-US" sz="1200" b="1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4104000" y="3528000"/>
            <a:ext cx="504070" cy="504000"/>
            <a:chOff x="4139940" y="3528000"/>
            <a:chExt cx="504070" cy="504000"/>
          </a:xfrm>
        </p:grpSpPr>
        <p:sp>
          <p:nvSpPr>
            <p:cNvPr id="85" name="Rectangle 84"/>
            <p:cNvSpPr/>
            <p:nvPr/>
          </p:nvSpPr>
          <p:spPr>
            <a:xfrm>
              <a:off x="4140000" y="3528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4248000" y="3528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4356000" y="3528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4463980" y="3528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4572000" y="3528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4140000" y="364504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4248000" y="364504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4356000" y="3645040"/>
              <a:ext cx="72010" cy="72000"/>
            </a:xfrm>
            <a:prstGeom prst="rect">
              <a:avLst/>
            </a:prstGeom>
            <a:solidFill>
              <a:srgbClr val="C00000"/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4463980" y="364504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4572000" y="364504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4139940" y="3744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4247940" y="3744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4355940" y="3744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4463920" y="3744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4571940" y="3744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4139940" y="3852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4247940" y="3852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4355940" y="3852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4463920" y="3852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4571940" y="3852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4139940" y="3960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4247940" y="3960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4355940" y="3960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4463920" y="3960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4571940" y="3960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4680000" y="3528000"/>
            <a:ext cx="504070" cy="504000"/>
            <a:chOff x="4139940" y="3528000"/>
            <a:chExt cx="504070" cy="504000"/>
          </a:xfrm>
        </p:grpSpPr>
        <p:sp>
          <p:nvSpPr>
            <p:cNvPr id="318" name="Rectangle 317"/>
            <p:cNvSpPr/>
            <p:nvPr/>
          </p:nvSpPr>
          <p:spPr>
            <a:xfrm>
              <a:off x="4140000" y="3528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4248000" y="3528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4356000" y="3528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463980" y="3528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72000" y="3528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140000" y="364504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4248000" y="3645040"/>
              <a:ext cx="72010" cy="72000"/>
            </a:xfrm>
            <a:prstGeom prst="rect">
              <a:avLst/>
            </a:prstGeom>
            <a:solidFill>
              <a:srgbClr val="C00000"/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4356000" y="3645040"/>
              <a:ext cx="72010" cy="72000"/>
            </a:xfrm>
            <a:prstGeom prst="rect">
              <a:avLst/>
            </a:prstGeom>
            <a:solidFill>
              <a:srgbClr val="C00000"/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4463980" y="364504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4572000" y="364504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4139940" y="3744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4247940" y="3744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355940" y="3744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463920" y="3744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71940" y="3744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139940" y="3852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4247940" y="3852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4355940" y="3852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4463920" y="3852000"/>
              <a:ext cx="72010" cy="72000"/>
            </a:xfrm>
            <a:prstGeom prst="rect">
              <a:avLst/>
            </a:prstGeom>
            <a:solidFill>
              <a:srgbClr val="C00000"/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4571940" y="3852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4139940" y="3960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4247940" y="3960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355940" y="3960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463920" y="3960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71940" y="3960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3" name="TextBox 342"/>
          <p:cNvSpPr txBox="1"/>
          <p:nvPr/>
        </p:nvSpPr>
        <p:spPr>
          <a:xfrm>
            <a:off x="7524610" y="2708900"/>
            <a:ext cx="1295980" cy="105323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Assesses the total number of busy CRU and throttle the system accordingly</a:t>
            </a:r>
          </a:p>
        </p:txBody>
      </p:sp>
      <p:grpSp>
        <p:nvGrpSpPr>
          <p:cNvPr id="344" name="Group 343"/>
          <p:cNvGrpSpPr/>
          <p:nvPr/>
        </p:nvGrpSpPr>
        <p:grpSpPr>
          <a:xfrm>
            <a:off x="5292100" y="3528000"/>
            <a:ext cx="504070" cy="504000"/>
            <a:chOff x="4139940" y="3528000"/>
            <a:chExt cx="504070" cy="504000"/>
          </a:xfrm>
        </p:grpSpPr>
        <p:sp>
          <p:nvSpPr>
            <p:cNvPr id="345" name="Rectangle 344"/>
            <p:cNvSpPr/>
            <p:nvPr/>
          </p:nvSpPr>
          <p:spPr>
            <a:xfrm>
              <a:off x="4140000" y="3528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4248000" y="3528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4356000" y="3528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4463980" y="3528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4572000" y="3528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140000" y="364504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248000" y="364504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356000" y="364504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463980" y="364504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4572000" y="364504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4139940" y="3744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4247940" y="3744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4355940" y="3744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4463920" y="3744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4571940" y="3744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139940" y="3852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247940" y="3852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355940" y="3852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463920" y="3852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4571940" y="3852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4139940" y="3960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4247940" y="3960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4355940" y="3960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4463920" y="3960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4571940" y="3960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0" name="Group 369"/>
          <p:cNvGrpSpPr/>
          <p:nvPr/>
        </p:nvGrpSpPr>
        <p:grpSpPr>
          <a:xfrm>
            <a:off x="5940190" y="3528000"/>
            <a:ext cx="504070" cy="504000"/>
            <a:chOff x="4139940" y="3528000"/>
            <a:chExt cx="504070" cy="504000"/>
          </a:xfrm>
        </p:grpSpPr>
        <p:sp>
          <p:nvSpPr>
            <p:cNvPr id="371" name="Rectangle 370"/>
            <p:cNvSpPr/>
            <p:nvPr/>
          </p:nvSpPr>
          <p:spPr>
            <a:xfrm>
              <a:off x="4140000" y="3528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248000" y="3528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356000" y="3528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4463980" y="3528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4572000" y="3528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4140000" y="364504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4248000" y="364504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4356000" y="364504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4463980" y="364504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572000" y="364504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139940" y="3744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247940" y="3744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355940" y="3744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4463920" y="3744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4571940" y="3744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4139940" y="3852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4247940" y="3852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4355940" y="3852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4463920" y="3852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571940" y="3852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139940" y="3960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247940" y="3960000"/>
              <a:ext cx="72010" cy="72000"/>
            </a:xfrm>
            <a:prstGeom prst="rect">
              <a:avLst/>
            </a:prstGeom>
            <a:solidFill>
              <a:srgbClr val="C00000"/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355940" y="3960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4463920" y="3960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4571940" y="3960000"/>
              <a:ext cx="72010" cy="72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96" name="Straight Arrow Connector 395"/>
          <p:cNvCxnSpPr/>
          <p:nvPr/>
        </p:nvCxnSpPr>
        <p:spPr>
          <a:xfrm flipV="1">
            <a:off x="5868180" y="4149180"/>
            <a:ext cx="0" cy="144000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 flipV="1">
            <a:off x="6516270" y="4149180"/>
            <a:ext cx="0" cy="144000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3923910" y="3500930"/>
            <a:ext cx="2736180" cy="792190"/>
            <a:chOff x="3923910" y="3500930"/>
            <a:chExt cx="2736180" cy="792190"/>
          </a:xfrm>
        </p:grpSpPr>
        <p:grpSp>
          <p:nvGrpSpPr>
            <p:cNvPr id="89" name="Group 88"/>
            <p:cNvGrpSpPr/>
            <p:nvPr/>
          </p:nvGrpSpPr>
          <p:grpSpPr>
            <a:xfrm>
              <a:off x="3923910" y="3500930"/>
              <a:ext cx="2736180" cy="792190"/>
              <a:chOff x="3923910" y="3500930"/>
              <a:chExt cx="2736180" cy="792190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3923910" y="3500930"/>
                <a:ext cx="2736180" cy="792190"/>
                <a:chOff x="3923910" y="3500930"/>
                <a:chExt cx="2736180" cy="792190"/>
              </a:xfrm>
            </p:grpSpPr>
            <p:grpSp>
              <p:nvGrpSpPr>
                <p:cNvPr id="76" name="Group 75"/>
                <p:cNvGrpSpPr/>
                <p:nvPr/>
              </p:nvGrpSpPr>
              <p:grpSpPr>
                <a:xfrm>
                  <a:off x="3923910" y="4146206"/>
                  <a:ext cx="2736180" cy="146914"/>
                  <a:chOff x="3995920" y="4146206"/>
                  <a:chExt cx="2736180" cy="146914"/>
                </a:xfrm>
              </p:grpSpPr>
              <p:grpSp>
                <p:nvGrpSpPr>
                  <p:cNvPr id="75" name="Group 74"/>
                  <p:cNvGrpSpPr/>
                  <p:nvPr/>
                </p:nvGrpSpPr>
                <p:grpSpPr>
                  <a:xfrm>
                    <a:off x="3995920" y="4146206"/>
                    <a:ext cx="2736180" cy="146914"/>
                    <a:chOff x="3995920" y="4146206"/>
                    <a:chExt cx="2736180" cy="146914"/>
                  </a:xfrm>
                </p:grpSpPr>
                <p:grpSp>
                  <p:nvGrpSpPr>
                    <p:cNvPr id="260" name="Group 259"/>
                    <p:cNvGrpSpPr/>
                    <p:nvPr/>
                  </p:nvGrpSpPr>
                  <p:grpSpPr>
                    <a:xfrm>
                      <a:off x="3995920" y="4146206"/>
                      <a:ext cx="2736180" cy="146914"/>
                      <a:chOff x="1563072" y="5746505"/>
                      <a:chExt cx="2736180" cy="146914"/>
                    </a:xfrm>
                  </p:grpSpPr>
                  <p:cxnSp>
                    <p:nvCxnSpPr>
                      <p:cNvPr id="261" name="Straight Arrow Connector 260"/>
                      <p:cNvCxnSpPr/>
                      <p:nvPr/>
                    </p:nvCxnSpPr>
                    <p:spPr>
                      <a:xfrm flipV="1">
                        <a:off x="1563072" y="5746505"/>
                        <a:ext cx="2736180" cy="2894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/>
                        </a:solidFill>
                        <a:tailEnd type="none"/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1" name="Straight Arrow Connector 270"/>
                      <p:cNvCxnSpPr/>
                      <p:nvPr/>
                    </p:nvCxnSpPr>
                    <p:spPr>
                      <a:xfrm flipV="1">
                        <a:off x="1707092" y="5749419"/>
                        <a:ext cx="0" cy="144000"/>
                      </a:xfrm>
                      <a:prstGeom prst="straightConnector1">
                        <a:avLst/>
                      </a:prstGeom>
                      <a:ln w="12700">
                        <a:headEnd type="none" w="med" len="med"/>
                        <a:tailEnd type="none" w="med" len="med"/>
                      </a:ln>
                      <a:effectLst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72" name="TextBox 271"/>
                      <p:cNvSpPr txBox="1"/>
                      <p:nvPr/>
                    </p:nvSpPr>
                    <p:spPr>
                      <a:xfrm>
                        <a:off x="1707092" y="5749399"/>
                        <a:ext cx="576080" cy="14400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36000" tIns="36000" rIns="36000" bIns="36000" rtlCol="0" anchor="ctr" anchorCtr="0">
                        <a:noAutofit/>
                      </a:bodyPr>
                      <a:lstStyle/>
                      <a:p>
                        <a:pPr algn="ctr"/>
                        <a:r>
                          <a:rPr lang="en-US" sz="800" dirty="0" smtClean="0">
                            <a:solidFill>
                              <a:schemeClr val="tx2"/>
                            </a:solidFill>
                          </a:rPr>
                          <a:t>HBF #0</a:t>
                        </a:r>
                      </a:p>
                    </p:txBody>
                  </p:sp>
                </p:grpSp>
                <p:sp>
                  <p:nvSpPr>
                    <p:cNvPr id="290" name="TextBox 289"/>
                    <p:cNvSpPr txBox="1"/>
                    <p:nvPr/>
                  </p:nvSpPr>
                  <p:spPr>
                    <a:xfrm>
                      <a:off x="4716020" y="4149100"/>
                      <a:ext cx="576080" cy="1440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36000" tIns="36000" rIns="36000" bIns="36000" rtlCol="0" anchor="ctr" anchorCtr="0">
                      <a:noAutofit/>
                    </a:bodyPr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2"/>
                          </a:solidFill>
                        </a:rPr>
                        <a:t>HBF #1</a:t>
                      </a:r>
                    </a:p>
                  </p:txBody>
                </p:sp>
              </p:grpSp>
              <p:cxnSp>
                <p:nvCxnSpPr>
                  <p:cNvPr id="288" name="Straight Arrow Connector 287"/>
                  <p:cNvCxnSpPr/>
                  <p:nvPr/>
                </p:nvCxnSpPr>
                <p:spPr>
                  <a:xfrm flipV="1">
                    <a:off x="4716020" y="4149120"/>
                    <a:ext cx="0" cy="144000"/>
                  </a:xfrm>
                  <a:prstGeom prst="straightConnector1">
                    <a:avLst/>
                  </a:prstGeom>
                  <a:ln w="12700"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Arrow Connector 288"/>
                  <p:cNvCxnSpPr/>
                  <p:nvPr/>
                </p:nvCxnSpPr>
                <p:spPr>
                  <a:xfrm flipV="1">
                    <a:off x="5292100" y="4149100"/>
                    <a:ext cx="0" cy="144000"/>
                  </a:xfrm>
                  <a:prstGeom prst="straightConnector1">
                    <a:avLst/>
                  </a:prstGeom>
                  <a:ln w="12700"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8" name="Straight Connector 77"/>
                <p:cNvCxnSpPr/>
                <p:nvPr/>
              </p:nvCxnSpPr>
              <p:spPr>
                <a:xfrm flipV="1">
                  <a:off x="4644010" y="3500930"/>
                  <a:ext cx="0" cy="648240"/>
                </a:xfrm>
                <a:prstGeom prst="line">
                  <a:avLst/>
                </a:prstGeom>
                <a:ln w="9525">
                  <a:solidFill>
                    <a:schemeClr val="tx2"/>
                  </a:solidFill>
                  <a:prstDash val="sysDot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Connector 290"/>
                <p:cNvCxnSpPr/>
                <p:nvPr/>
              </p:nvCxnSpPr>
              <p:spPr>
                <a:xfrm flipV="1">
                  <a:off x="4067930" y="3500930"/>
                  <a:ext cx="0" cy="648170"/>
                </a:xfrm>
                <a:prstGeom prst="line">
                  <a:avLst/>
                </a:prstGeom>
                <a:ln w="9525">
                  <a:solidFill>
                    <a:schemeClr val="tx2"/>
                  </a:solidFill>
                  <a:prstDash val="sysDot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/>
              </p:nvCxnSpPr>
              <p:spPr>
                <a:xfrm flipV="1">
                  <a:off x="5220090" y="3500930"/>
                  <a:ext cx="0" cy="648240"/>
                </a:xfrm>
                <a:prstGeom prst="line">
                  <a:avLst/>
                </a:prstGeom>
                <a:ln w="9525">
                  <a:solidFill>
                    <a:schemeClr val="tx2"/>
                  </a:solidFill>
                  <a:prstDash val="sysDot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7" name="Straight Connector 396"/>
              <p:cNvCxnSpPr/>
              <p:nvPr/>
            </p:nvCxnSpPr>
            <p:spPr>
              <a:xfrm flipV="1">
                <a:off x="5868180" y="3501010"/>
                <a:ext cx="0" cy="648240"/>
              </a:xfrm>
              <a:prstGeom prst="line">
                <a:avLst/>
              </a:prstGeom>
              <a:ln w="9525">
                <a:solidFill>
                  <a:schemeClr val="tx2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Connector 398"/>
              <p:cNvCxnSpPr/>
              <p:nvPr/>
            </p:nvCxnSpPr>
            <p:spPr>
              <a:xfrm flipV="1">
                <a:off x="6516270" y="3501010"/>
                <a:ext cx="0" cy="648240"/>
              </a:xfrm>
              <a:prstGeom prst="line">
                <a:avLst/>
              </a:prstGeom>
              <a:ln w="9525">
                <a:solidFill>
                  <a:schemeClr val="tx2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0" name="TextBox 399"/>
            <p:cNvSpPr txBox="1"/>
            <p:nvPr/>
          </p:nvSpPr>
          <p:spPr>
            <a:xfrm>
              <a:off x="5220090" y="4149100"/>
              <a:ext cx="576080" cy="144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800" dirty="0" smtClean="0">
                  <a:solidFill>
                    <a:schemeClr val="tx2"/>
                  </a:solidFill>
                </a:rPr>
                <a:t>HBF #2</a:t>
              </a:r>
            </a:p>
          </p:txBody>
        </p:sp>
        <p:sp>
          <p:nvSpPr>
            <p:cNvPr id="401" name="TextBox 400"/>
            <p:cNvSpPr txBox="1"/>
            <p:nvPr/>
          </p:nvSpPr>
          <p:spPr>
            <a:xfrm>
              <a:off x="5868180" y="4149100"/>
              <a:ext cx="576080" cy="144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800" dirty="0" smtClean="0">
                  <a:solidFill>
                    <a:schemeClr val="tx2"/>
                  </a:solidFill>
                </a:rPr>
                <a:t>HBF #n</a:t>
              </a:r>
            </a:p>
          </p:txBody>
        </p:sp>
      </p:grpSp>
      <p:cxnSp>
        <p:nvCxnSpPr>
          <p:cNvPr id="402" name="Straight Arrow Connector 401"/>
          <p:cNvCxnSpPr/>
          <p:nvPr/>
        </p:nvCxnSpPr>
        <p:spPr>
          <a:xfrm flipH="1">
            <a:off x="969564" y="2909940"/>
            <a:ext cx="720100" cy="0"/>
          </a:xfrm>
          <a:prstGeom prst="straightConnector1">
            <a:avLst/>
          </a:prstGeom>
          <a:ln w="19050">
            <a:solidFill>
              <a:srgbClr val="FF00FF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H="1">
            <a:off x="971500" y="3284980"/>
            <a:ext cx="720100" cy="0"/>
          </a:xfrm>
          <a:prstGeom prst="straightConnector1">
            <a:avLst/>
          </a:prstGeom>
          <a:ln w="19050">
            <a:solidFill>
              <a:srgbClr val="FF00FF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Arrow Connector 403"/>
          <p:cNvCxnSpPr/>
          <p:nvPr/>
        </p:nvCxnSpPr>
        <p:spPr>
          <a:xfrm flipH="1">
            <a:off x="971500" y="3645030"/>
            <a:ext cx="720100" cy="0"/>
          </a:xfrm>
          <a:prstGeom prst="straightConnector1">
            <a:avLst/>
          </a:prstGeom>
          <a:ln w="19050">
            <a:solidFill>
              <a:srgbClr val="FF00FF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Arrow Connector 404"/>
          <p:cNvCxnSpPr/>
          <p:nvPr/>
        </p:nvCxnSpPr>
        <p:spPr>
          <a:xfrm flipH="1">
            <a:off x="971500" y="4077090"/>
            <a:ext cx="720100" cy="0"/>
          </a:xfrm>
          <a:prstGeom prst="straightConnector1">
            <a:avLst/>
          </a:prstGeom>
          <a:ln w="19050">
            <a:solidFill>
              <a:srgbClr val="FF00FF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Arrow Connector 405"/>
          <p:cNvCxnSpPr/>
          <p:nvPr/>
        </p:nvCxnSpPr>
        <p:spPr>
          <a:xfrm flipH="1">
            <a:off x="971500" y="4437140"/>
            <a:ext cx="720100" cy="0"/>
          </a:xfrm>
          <a:prstGeom prst="straightConnector1">
            <a:avLst/>
          </a:prstGeom>
          <a:ln w="19050">
            <a:solidFill>
              <a:srgbClr val="FF00FF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Arrow Connector 406"/>
          <p:cNvCxnSpPr/>
          <p:nvPr/>
        </p:nvCxnSpPr>
        <p:spPr>
          <a:xfrm flipH="1">
            <a:off x="971500" y="4869200"/>
            <a:ext cx="720100" cy="0"/>
          </a:xfrm>
          <a:prstGeom prst="straightConnector1">
            <a:avLst/>
          </a:prstGeom>
          <a:ln w="19050">
            <a:solidFill>
              <a:srgbClr val="FF00FF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Arrow Connector 407"/>
          <p:cNvCxnSpPr/>
          <p:nvPr/>
        </p:nvCxnSpPr>
        <p:spPr>
          <a:xfrm flipH="1">
            <a:off x="971500" y="5229250"/>
            <a:ext cx="720100" cy="0"/>
          </a:xfrm>
          <a:prstGeom prst="straightConnector1">
            <a:avLst/>
          </a:prstGeom>
          <a:ln w="19050">
            <a:solidFill>
              <a:srgbClr val="FF00FF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Arrow Connector 408"/>
          <p:cNvCxnSpPr/>
          <p:nvPr/>
        </p:nvCxnSpPr>
        <p:spPr>
          <a:xfrm>
            <a:off x="3131800" y="5157240"/>
            <a:ext cx="720100" cy="0"/>
          </a:xfrm>
          <a:prstGeom prst="straightConnector1">
            <a:avLst/>
          </a:prstGeom>
          <a:ln w="41275" cmpd="dbl">
            <a:solidFill>
              <a:srgbClr val="FF9900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Arrow Connector 409"/>
          <p:cNvCxnSpPr/>
          <p:nvPr/>
        </p:nvCxnSpPr>
        <p:spPr>
          <a:xfrm flipH="1">
            <a:off x="6732300" y="5013220"/>
            <a:ext cx="720100" cy="0"/>
          </a:xfrm>
          <a:prstGeom prst="straightConnector1">
            <a:avLst/>
          </a:prstGeom>
          <a:ln w="19050">
            <a:solidFill>
              <a:srgbClr val="FF00FF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" name="TextBox 411"/>
          <p:cNvSpPr txBox="1"/>
          <p:nvPr/>
        </p:nvSpPr>
        <p:spPr>
          <a:xfrm>
            <a:off x="6732300" y="4797220"/>
            <a:ext cx="720100" cy="216000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HBF</a:t>
            </a: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5148005" y="4362186"/>
            <a:ext cx="1573855" cy="2844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148005" y="4077020"/>
            <a:ext cx="0" cy="285166"/>
          </a:xfrm>
          <a:prstGeom prst="line">
            <a:avLst/>
          </a:prstGeom>
          <a:ln w="127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/>
          <p:cNvCxnSpPr/>
          <p:nvPr/>
        </p:nvCxnSpPr>
        <p:spPr>
          <a:xfrm flipV="1">
            <a:off x="4644010" y="4077020"/>
            <a:ext cx="576080" cy="70"/>
          </a:xfrm>
          <a:prstGeom prst="line">
            <a:avLst/>
          </a:prstGeom>
          <a:ln w="127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12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9017" y="3398950"/>
            <a:ext cx="2896737" cy="1483942"/>
          </a:xfrm>
          <a:prstGeom prst="rect">
            <a:avLst/>
          </a:prstGeom>
        </p:spPr>
      </p:pic>
      <p:cxnSp>
        <p:nvCxnSpPr>
          <p:cNvPr id="123" name="Straight Arrow Connector 122"/>
          <p:cNvCxnSpPr/>
          <p:nvPr/>
        </p:nvCxnSpPr>
        <p:spPr>
          <a:xfrm flipH="1" flipV="1">
            <a:off x="6012260" y="2636860"/>
            <a:ext cx="2880210" cy="20"/>
          </a:xfrm>
          <a:prstGeom prst="straightConnector1">
            <a:avLst/>
          </a:prstGeom>
          <a:ln w="19050" cap="sq" cmpd="sng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H="1">
            <a:off x="4169517" y="4293110"/>
            <a:ext cx="1842743" cy="0"/>
          </a:xfrm>
          <a:prstGeom prst="straightConnector1">
            <a:avLst/>
          </a:prstGeom>
          <a:ln w="19050" cap="sq" cmpd="sng">
            <a:solidFill>
              <a:srgbClr val="FF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8172560" y="5388621"/>
            <a:ext cx="720040" cy="0"/>
          </a:xfrm>
          <a:prstGeom prst="line">
            <a:avLst/>
          </a:prstGeom>
          <a:ln w="19050">
            <a:solidFill>
              <a:srgbClr val="FF99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7380" y="44530"/>
            <a:ext cx="8928100" cy="43200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Readout </a:t>
            </a:r>
            <a:r>
              <a:rPr lang="en-US" sz="24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– trigger filtering logic scheme</a:t>
            </a:r>
            <a:endParaRPr lang="en-US" sz="24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41515" y="2731125"/>
            <a:ext cx="1728000" cy="43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Send a trigger to the sensor.</a:t>
            </a:r>
            <a:endParaRPr lang="en-US" sz="1200" dirty="0">
              <a:solidFill>
                <a:schemeClr val="tx2"/>
              </a:solidFill>
            </a:endParaRPr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>
          <a:xfrm flipH="1" flipV="1">
            <a:off x="1547580" y="2946925"/>
            <a:ext cx="893935" cy="200"/>
          </a:xfrm>
          <a:prstGeom prst="straightConnector1">
            <a:avLst/>
          </a:prstGeom>
          <a:ln w="19050" cap="sq" cmpd="sng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444500" y="3364661"/>
            <a:ext cx="1728000" cy="43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Reset last trigger timer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41755" y="3364661"/>
            <a:ext cx="1728000" cy="43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Generate and store SENSOR trigger event</a:t>
            </a:r>
            <a:endParaRPr lang="en-US" sz="1200" dirty="0">
              <a:solidFill>
                <a:schemeClr val="tx2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305635" y="3163175"/>
            <a:ext cx="20" cy="216190"/>
          </a:xfrm>
          <a:prstGeom prst="straightConnector1">
            <a:avLst/>
          </a:pr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9" idx="3"/>
            <a:endCxn id="28" idx="1"/>
          </p:cNvCxnSpPr>
          <p:nvPr/>
        </p:nvCxnSpPr>
        <p:spPr>
          <a:xfrm>
            <a:off x="4169755" y="3580661"/>
            <a:ext cx="2274745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174854" y="2969390"/>
            <a:ext cx="318946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441755" y="4012811"/>
            <a:ext cx="1728000" cy="43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Store CTP trigger and/or HBF reference</a:t>
            </a:r>
            <a:endParaRPr lang="en-US" sz="1200" dirty="0">
              <a:solidFill>
                <a:schemeClr val="tx2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305635" y="3796781"/>
            <a:ext cx="20" cy="216190"/>
          </a:xfrm>
          <a:prstGeom prst="straightConnector1">
            <a:avLst/>
          </a:pr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5" idx="0"/>
          </p:cNvCxnSpPr>
          <p:nvPr/>
        </p:nvCxnSpPr>
        <p:spPr>
          <a:xfrm>
            <a:off x="5436260" y="2276810"/>
            <a:ext cx="0" cy="351110"/>
          </a:xfrm>
          <a:prstGeom prst="straightConnector1">
            <a:avLst/>
          </a:prstGeom>
          <a:ln w="19050" cap="sq" cmpd="sng">
            <a:solidFill>
              <a:srgbClr val="FF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5" idx="2"/>
          </p:cNvCxnSpPr>
          <p:nvPr/>
        </p:nvCxnSpPr>
        <p:spPr>
          <a:xfrm>
            <a:off x="5436260" y="3347920"/>
            <a:ext cx="0" cy="801170"/>
          </a:xfrm>
          <a:prstGeom prst="straightConnector1">
            <a:avLst/>
          </a:prstGeom>
          <a:ln w="127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133750" y="2707946"/>
            <a:ext cx="360050" cy="216000"/>
          </a:xfrm>
          <a:prstGeom prst="rect">
            <a:avLst/>
          </a:prstGeom>
          <a:noFill/>
          <a:ln w="28575">
            <a:noFill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Yes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36261" y="3347920"/>
            <a:ext cx="282137" cy="216000"/>
          </a:xfrm>
          <a:prstGeom prst="rect">
            <a:avLst/>
          </a:prstGeom>
          <a:noFill/>
          <a:ln w="28575">
            <a:noFill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No</a:t>
            </a:r>
            <a:endParaRPr lang="en-US" sz="1200" dirty="0">
              <a:solidFill>
                <a:schemeClr val="tx2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4169755" y="4149090"/>
            <a:ext cx="1266505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54" idx="1"/>
          </p:cNvCxnSpPr>
          <p:nvPr/>
        </p:nvCxnSpPr>
        <p:spPr>
          <a:xfrm>
            <a:off x="1577395" y="5388024"/>
            <a:ext cx="2424308" cy="547"/>
          </a:xfrm>
          <a:prstGeom prst="line">
            <a:avLst/>
          </a:prstGeom>
          <a:ln w="19050">
            <a:solidFill>
              <a:srgbClr val="FF99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691600" y="5158267"/>
            <a:ext cx="558770" cy="216000"/>
          </a:xfrm>
          <a:prstGeom prst="rect">
            <a:avLst/>
          </a:prstGeom>
          <a:noFill/>
          <a:ln w="28575">
            <a:noFill/>
          </a:ln>
        </p:spPr>
        <p:txBody>
          <a:bodyPr wrap="square" lIns="36000" tIns="36000" rIns="36000" bIns="36000" rtlCol="0" anchor="ctr">
            <a:noAutofit/>
          </a:bodyPr>
          <a:lstStyle/>
          <a:p>
            <a:r>
              <a:rPr lang="en-US" sz="1200" dirty="0" smtClean="0">
                <a:solidFill>
                  <a:srgbClr val="FF9900"/>
                </a:solidFill>
                <a:latin typeface="Calibri Light" panose="020F0302020204030204" pitchFamily="34" charset="0"/>
              </a:rPr>
              <a:t>Data</a:t>
            </a:r>
            <a:endParaRPr lang="en-US" sz="1200" dirty="0">
              <a:solidFill>
                <a:srgbClr val="FF9900"/>
              </a:solidFill>
              <a:latin typeface="Calibri Light" panose="020F03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691600" y="2716571"/>
            <a:ext cx="576080" cy="216000"/>
          </a:xfrm>
          <a:prstGeom prst="rect">
            <a:avLst/>
          </a:prstGeom>
          <a:noFill/>
          <a:ln w="28575">
            <a:noFill/>
          </a:ln>
        </p:spPr>
        <p:txBody>
          <a:bodyPr wrap="square" lIns="36000" tIns="36000" rIns="36000" bIns="36000" rtlCol="0" anchor="ctr">
            <a:noAutofit/>
          </a:bodyPr>
          <a:lstStyle/>
          <a:p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Trigger</a:t>
            </a:r>
            <a:endParaRPr lang="en-US" sz="1200" dirty="0">
              <a:solidFill>
                <a:schemeClr val="accent5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44560" y="4956561"/>
            <a:ext cx="1728000" cy="8641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Associate every SENSOR trigger (chip header code-word) with all the TCP triggers associated with it.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001703" y="5028571"/>
            <a:ext cx="2016000" cy="720000"/>
          </a:xfrm>
          <a:prstGeom prst="flowChartDecision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Busy detected?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18103" y="5186945"/>
            <a:ext cx="282137" cy="216000"/>
          </a:xfrm>
          <a:prstGeom prst="rect">
            <a:avLst/>
          </a:prstGeom>
          <a:noFill/>
          <a:ln w="28575">
            <a:noFill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No</a:t>
            </a:r>
            <a:endParaRPr lang="en-US" sz="1200" dirty="0">
              <a:solidFill>
                <a:schemeClr val="tx2"/>
              </a:solidFill>
            </a:endParaRPr>
          </a:p>
        </p:txBody>
      </p:sp>
      <p:cxnSp>
        <p:nvCxnSpPr>
          <p:cNvPr id="56" name="Straight Arrow Connector 55"/>
          <p:cNvCxnSpPr>
            <a:endCxn id="53" idx="1"/>
          </p:cNvCxnSpPr>
          <p:nvPr/>
        </p:nvCxnSpPr>
        <p:spPr>
          <a:xfrm>
            <a:off x="6012260" y="5388621"/>
            <a:ext cx="432300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740440" y="2060810"/>
            <a:ext cx="1152160" cy="216000"/>
          </a:xfrm>
          <a:prstGeom prst="rect">
            <a:avLst/>
          </a:prstGeom>
          <a:noFill/>
          <a:ln w="28575">
            <a:noFill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r"/>
            <a:r>
              <a:rPr lang="en-US" sz="1200" dirty="0" smtClean="0">
                <a:solidFill>
                  <a:srgbClr val="FF00FF"/>
                </a:solidFill>
                <a:latin typeface="Calibri Light" panose="020F0302020204030204" pitchFamily="34" charset="0"/>
              </a:rPr>
              <a:t>CTP main trigger</a:t>
            </a:r>
            <a:endParaRPr lang="en-US" sz="1200" dirty="0">
              <a:solidFill>
                <a:srgbClr val="FF00FF"/>
              </a:solidFill>
              <a:latin typeface="Calibri Light" panose="020F030202020403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444260" y="4003124"/>
            <a:ext cx="1728000" cy="43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Store Busy condition for current trigger event</a:t>
            </a:r>
            <a:endParaRPr lang="en-US" sz="1200" dirty="0">
              <a:solidFill>
                <a:schemeClr val="tx2"/>
              </a:solidFill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 flipH="1" flipV="1">
            <a:off x="5014785" y="4732851"/>
            <a:ext cx="120" cy="295720"/>
          </a:xfrm>
          <a:prstGeom prst="straightConnector1">
            <a:avLst/>
          </a:prstGeom>
          <a:ln w="127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79" idx="0"/>
            <a:endCxn id="28" idx="2"/>
          </p:cNvCxnSpPr>
          <p:nvPr/>
        </p:nvCxnSpPr>
        <p:spPr>
          <a:xfrm flipV="1">
            <a:off x="7308260" y="3796661"/>
            <a:ext cx="240" cy="206463"/>
          </a:xfrm>
          <a:prstGeom prst="straightConnector1">
            <a:avLst/>
          </a:pr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5004180" y="4740531"/>
            <a:ext cx="2304080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 flipV="1">
            <a:off x="7308440" y="4444811"/>
            <a:ext cx="120" cy="295720"/>
          </a:xfrm>
          <a:prstGeom prst="straightConnector1">
            <a:avLst/>
          </a:pr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5009703" y="4812571"/>
            <a:ext cx="360050" cy="216000"/>
          </a:xfrm>
          <a:prstGeom prst="rect">
            <a:avLst/>
          </a:prstGeom>
          <a:noFill/>
          <a:ln w="28575">
            <a:noFill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Yes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8172500" y="5157230"/>
            <a:ext cx="863550" cy="216000"/>
          </a:xfrm>
          <a:prstGeom prst="rect">
            <a:avLst/>
          </a:prstGeom>
          <a:noFill/>
          <a:ln w="28575">
            <a:noFill/>
          </a:ln>
        </p:spPr>
        <p:txBody>
          <a:bodyPr wrap="square" lIns="36000" tIns="36000" rIns="36000" bIns="36000" rtlCol="0" anchor="ctr">
            <a:noAutofit/>
          </a:bodyPr>
          <a:lstStyle/>
          <a:p>
            <a:r>
              <a:rPr lang="en-US" sz="1200" dirty="0" smtClean="0">
                <a:solidFill>
                  <a:srgbClr val="FF9900"/>
                </a:solidFill>
                <a:latin typeface="Calibri Light" panose="020F0302020204030204" pitchFamily="34" charset="0"/>
              </a:rPr>
              <a:t>Data</a:t>
            </a:r>
            <a:endParaRPr lang="en-US" sz="1200" dirty="0">
              <a:solidFill>
                <a:srgbClr val="FF9900"/>
              </a:solidFill>
              <a:latin typeface="Calibri Light" panose="020F030202020403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07380" y="476589"/>
            <a:ext cx="8928100" cy="1345041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 anchor="t" anchorCtr="0">
            <a:noAutofit/>
          </a:bodyPr>
          <a:lstStyle/>
          <a:p>
            <a:pPr defTabSz="519113"/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The sensor accepts a trigger or issues a busy if it cannot process it. Triggers are guaranteed to arrive to the sensor with a minimum separation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TW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(at least 1 µs). CTP trigger reference (bunch crossing ID) are anyway stored for every CTP trigger, and later associated to outgoing data by the Readout Electronics.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738122" y="2420860"/>
            <a:ext cx="2154348" cy="216000"/>
          </a:xfrm>
          <a:prstGeom prst="rect">
            <a:avLst/>
          </a:prstGeom>
          <a:noFill/>
          <a:ln w="28575">
            <a:noFill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r"/>
            <a:r>
              <a:rPr lang="en-US" sz="1200" dirty="0" smtClean="0">
                <a:solidFill>
                  <a:srgbClr val="FF00FF"/>
                </a:solidFill>
                <a:latin typeface="Calibri Light" panose="020F0302020204030204" pitchFamily="34" charset="0"/>
              </a:rPr>
              <a:t>Heart Beat Frame / BCX counter</a:t>
            </a:r>
            <a:endParaRPr lang="en-US" sz="1200" dirty="0">
              <a:solidFill>
                <a:srgbClr val="FF00FF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6012260" y="2636880"/>
            <a:ext cx="0" cy="1656230"/>
          </a:xfrm>
          <a:prstGeom prst="straightConnector1">
            <a:avLst/>
          </a:prstGeom>
          <a:ln w="19050" cap="sq" cmpd="sng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5436262" y="2276810"/>
            <a:ext cx="3456208" cy="0"/>
          </a:xfrm>
          <a:prstGeom prst="straightConnector1">
            <a:avLst/>
          </a:prstGeom>
          <a:ln w="19050" cap="sq" cmpd="sng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28260" y="2627920"/>
            <a:ext cx="2016000" cy="720000"/>
          </a:xfrm>
          <a:prstGeom prst="flowChartDecision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Time from last trigger &gt; TW ?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2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0" y="750548"/>
            <a:ext cx="8928100" cy="563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716020" y="714509"/>
            <a:ext cx="609598" cy="32843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23233" y="5404887"/>
            <a:ext cx="668867" cy="32843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905" y="6024401"/>
            <a:ext cx="573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Architecture: GBT </a:t>
            </a:r>
            <a:r>
              <a:rPr lang="fr-CH" dirty="0" err="1"/>
              <a:t>encoding</a:t>
            </a:r>
            <a:r>
              <a:rPr lang="fr-CH" dirty="0"/>
              <a:t> </a:t>
            </a:r>
            <a:r>
              <a:rPr lang="fr-CH" dirty="0" err="1"/>
              <a:t>scheme</a:t>
            </a:r>
            <a:r>
              <a:rPr lang="fr-CH" dirty="0"/>
              <a:t> and e-links @ 160 MHz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7380" y="44530"/>
            <a:ext cx="8928100" cy="43200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Trigger</a:t>
            </a:r>
            <a:r>
              <a:rPr lang="en-US" sz="2400" dirty="0" smtClean="0">
                <a:solidFill>
                  <a:schemeClr val="tx2"/>
                </a:solidFill>
              </a:rPr>
              <a:t> – GBT latency details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380" y="44530"/>
            <a:ext cx="8928100" cy="43200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Trigger</a:t>
            </a:r>
            <a:r>
              <a:rPr lang="en-US" sz="2400" dirty="0" smtClean="0">
                <a:solidFill>
                  <a:schemeClr val="tx2"/>
                </a:solidFill>
              </a:rPr>
              <a:t> – distribution from LTU to ITS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07380" y="476590"/>
            <a:ext cx="8928100" cy="511271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/>
            <a:r>
              <a:rPr lang="en-US" sz="2000" dirty="0" smtClean="0"/>
              <a:t>Two likely option:</a:t>
            </a:r>
          </a:p>
          <a:p>
            <a:pPr marL="180975" indent="-180975"/>
            <a:r>
              <a:rPr lang="en-US" sz="2000" b="1" dirty="0" smtClean="0"/>
              <a:t>Full Passive Optical Network (PON)</a:t>
            </a:r>
          </a:p>
          <a:p>
            <a:pPr marL="357188" indent="-176213"/>
            <a:r>
              <a:rPr lang="en-US" sz="2000" dirty="0" smtClean="0"/>
              <a:t>Critical to get powerful enough drivers for the full PON option (about 8 </a:t>
            </a:r>
            <a:r>
              <a:rPr lang="en-US" sz="2000" dirty="0" err="1" smtClean="0"/>
              <a:t>dBm</a:t>
            </a:r>
            <a:r>
              <a:rPr lang="en-US" sz="2000" dirty="0" smtClean="0"/>
              <a:t> required). They exist for long range (25 km and more) communication but usually not in stock and expensive (about 100 $ each).</a:t>
            </a:r>
          </a:p>
          <a:p>
            <a:pPr marL="357188" indent="-176213"/>
            <a:r>
              <a:rPr lang="en-US" sz="2000" dirty="0" smtClean="0"/>
              <a:t>Anyway, considering that if working 6 will suffice, a realistic option. In contact with providers (Avago) to check for free samples availability.</a:t>
            </a:r>
          </a:p>
          <a:p>
            <a:pPr marL="0" indent="0">
              <a:buNone/>
            </a:pPr>
            <a:endParaRPr lang="en-US" sz="2000" dirty="0" smtClean="0"/>
          </a:p>
          <a:p>
            <a:pPr marL="180975" indent="-180975"/>
            <a:r>
              <a:rPr lang="en-US" sz="2000" b="1" dirty="0" smtClean="0"/>
              <a:t>Mixed </a:t>
            </a:r>
            <a:r>
              <a:rPr lang="en-US" sz="2000" b="1" dirty="0"/>
              <a:t>electrical splitting (at the LTU level) and Passive Optical Network</a:t>
            </a:r>
          </a:p>
          <a:p>
            <a:pPr marL="360363" indent="-180975"/>
            <a:r>
              <a:rPr lang="en-US" sz="2000" dirty="0" smtClean="0"/>
              <a:t>Layer of electrical splitting as close as possible to the LTU (in radiation safe environment), likely a 2:1 or 4:1 splitting (e.g. </a:t>
            </a:r>
            <a:r>
              <a:rPr lang="en-US" sz="2000" dirty="0" err="1" smtClean="0"/>
              <a:t>Micrel</a:t>
            </a:r>
            <a:r>
              <a:rPr lang="en-US" sz="2000" dirty="0" smtClean="0"/>
              <a:t> SY580xx family or equivalent).</a:t>
            </a:r>
          </a:p>
          <a:p>
            <a:pPr marL="360363" indent="-180975"/>
            <a:r>
              <a:rPr lang="en-US" sz="2000" dirty="0" smtClean="0"/>
              <a:t>Possible to contain the skew well below 1ns (irrelevant for any practical purpose).</a:t>
            </a:r>
          </a:p>
          <a:p>
            <a:pPr marL="360363" indent="-180975"/>
            <a:r>
              <a:rPr lang="en-US" sz="2000" dirty="0" smtClean="0"/>
              <a:t>Should work “out of the box”, but requires manpower for design and integration with the LTU.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262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380" y="44530"/>
            <a:ext cx="8928100" cy="43200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Trigger</a:t>
            </a:r>
            <a:r>
              <a:rPr lang="en-US" sz="2400" dirty="0" smtClean="0">
                <a:solidFill>
                  <a:schemeClr val="tx2"/>
                </a:solidFill>
              </a:rPr>
              <a:t> – interface protocol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07380" y="476590"/>
            <a:ext cx="8928100" cy="396055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/>
            <a:r>
              <a:rPr lang="en-US" sz="2000" dirty="0"/>
              <a:t>Trigger data format: 80 bits/</a:t>
            </a:r>
            <a:r>
              <a:rPr lang="en-US" sz="2000" dirty="0" err="1"/>
              <a:t>bc</a:t>
            </a:r>
            <a:r>
              <a:rPr lang="en-US" sz="2000" dirty="0"/>
              <a:t>, either with full 44 bit event ID or with full trigger input mask results in 72 bits</a:t>
            </a:r>
          </a:p>
          <a:p>
            <a:pPr marL="179388" lvl="1" indent="-179388">
              <a:buFont typeface="Arial" panose="020B0604020202020204" pitchFamily="34" charset="0"/>
              <a:buChar char="•"/>
            </a:pPr>
            <a:r>
              <a:rPr lang="en-US" sz="2000" dirty="0"/>
              <a:t>Discussion: probably more need for full </a:t>
            </a:r>
            <a:r>
              <a:rPr lang="en-US" sz="2000" dirty="0" smtClean="0"/>
              <a:t>event ID </a:t>
            </a:r>
            <a:r>
              <a:rPr lang="en-US" sz="2000" dirty="0"/>
              <a:t>and possible CRC or similar</a:t>
            </a:r>
          </a:p>
          <a:p>
            <a:pPr marL="180975" indent="-180975"/>
            <a:r>
              <a:rPr lang="en-US" sz="2000" dirty="0"/>
              <a:t>Trigger types: need heart-beat trigger or similar for timing sync on sensor</a:t>
            </a:r>
          </a:p>
          <a:p>
            <a:pPr marL="180975" indent="-180975"/>
            <a:r>
              <a:rPr lang="en-GB" sz="2000" b="1" dirty="0" smtClean="0"/>
              <a:t>PON Data</a:t>
            </a:r>
            <a:r>
              <a:rPr lang="en-GB" sz="2000" dirty="0" smtClean="0"/>
              <a:t> to CRU (~ 200 bits/BC):</a:t>
            </a:r>
          </a:p>
          <a:p>
            <a:pPr marL="357188" lvl="1" indent="-176213"/>
            <a:r>
              <a:rPr lang="en-GB" sz="2000" dirty="0" smtClean="0"/>
              <a:t>Trigger Type: 8 bits</a:t>
            </a:r>
          </a:p>
          <a:p>
            <a:pPr marL="357188" lvl="1" indent="-176213"/>
            <a:r>
              <a:rPr lang="en-GB" sz="2000" dirty="0" smtClean="0"/>
              <a:t>Event ID (ORBIT 32 bit+ BCID 12 bit): 44 bit </a:t>
            </a:r>
            <a:r>
              <a:rPr lang="en-GB" sz="2000" i="1" dirty="0" smtClean="0"/>
              <a:t>(4.4days) </a:t>
            </a:r>
          </a:p>
          <a:p>
            <a:pPr marL="357188" lvl="1" indent="-176213"/>
            <a:r>
              <a:rPr lang="en-GB" sz="2000" dirty="0" smtClean="0"/>
              <a:t>Trigger Input Mask: 32</a:t>
            </a:r>
          </a:p>
          <a:p>
            <a:pPr marL="357188" lvl="1" indent="-176213"/>
            <a:r>
              <a:rPr lang="en-GB" sz="2000" dirty="0" smtClean="0"/>
              <a:t>Detector Mask: 20</a:t>
            </a:r>
          </a:p>
          <a:p>
            <a:pPr marL="357188" lvl="1" indent="-176213"/>
            <a:r>
              <a:rPr lang="en-GB" sz="2000" dirty="0" smtClean="0"/>
              <a:t>Total: 104</a:t>
            </a:r>
          </a:p>
          <a:p>
            <a:pPr marL="180975" indent="-180975"/>
            <a:r>
              <a:rPr lang="en-GB" sz="2000" b="1" dirty="0" smtClean="0"/>
              <a:t>GBTx</a:t>
            </a:r>
            <a:r>
              <a:rPr lang="en-GB" sz="2000" dirty="0" smtClean="0"/>
              <a:t>  </a:t>
            </a:r>
            <a:r>
              <a:rPr lang="en-GB" sz="2000" b="1" dirty="0" smtClean="0"/>
              <a:t>Data</a:t>
            </a:r>
            <a:r>
              <a:rPr lang="en-GB" sz="2000" dirty="0" smtClean="0"/>
              <a:t> to ITS RU (80 bits/BC):  2 options: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42279" y="4437140"/>
            <a:ext cx="404218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>
              <a:buFont typeface="Arial" panose="020B0604020202020204" pitchFamily="34" charset="0"/>
              <a:buChar char="•"/>
            </a:pPr>
            <a:r>
              <a:rPr lang="en-GB" sz="1600" b="1" dirty="0"/>
              <a:t>NO Trigger Input Mask:</a:t>
            </a:r>
          </a:p>
          <a:p>
            <a:pPr marL="180975" lvl="1" indent="-180975">
              <a:buFont typeface="Arial" panose="020B0604020202020204" pitchFamily="34" charset="0"/>
              <a:buChar char="•"/>
            </a:pPr>
            <a:r>
              <a:rPr lang="en-GB" sz="1600" dirty="0"/>
              <a:t>Trigger Type: 8 bits</a:t>
            </a:r>
          </a:p>
          <a:p>
            <a:pPr marL="180975" lvl="1" indent="-180975">
              <a:buFont typeface="Arial" panose="020B0604020202020204" pitchFamily="34" charset="0"/>
              <a:buChar char="•"/>
            </a:pPr>
            <a:r>
              <a:rPr lang="en-GB" sz="1600" dirty="0"/>
              <a:t>Event ID (ORBID 32 bit+ BCID 12 bit): 44 bit </a:t>
            </a:r>
          </a:p>
          <a:p>
            <a:pPr marL="180975" lvl="1" indent="-180975">
              <a:buFont typeface="Arial" panose="020B0604020202020204" pitchFamily="34" charset="0"/>
              <a:buChar char="•"/>
            </a:pPr>
            <a:r>
              <a:rPr lang="en-GB" sz="1600" dirty="0"/>
              <a:t>Detector Mask: 20</a:t>
            </a:r>
          </a:p>
          <a:p>
            <a:pPr marL="180975" lvl="1" indent="-180975">
              <a:buFont typeface="Arial" panose="020B0604020202020204" pitchFamily="34" charset="0"/>
              <a:buChar char="•"/>
            </a:pPr>
            <a:r>
              <a:rPr lang="en-GB" sz="1600" i="1" dirty="0"/>
              <a:t>Total: 72</a:t>
            </a:r>
          </a:p>
          <a:p>
            <a:pPr marL="180975" lvl="1" indent="-180975">
              <a:buFont typeface="Arial" panose="020B0604020202020204" pitchFamily="34" charset="0"/>
              <a:buChar char="•"/>
            </a:pPr>
            <a:r>
              <a:rPr lang="en-GB" sz="1600" i="1" dirty="0"/>
              <a:t>TIM from CTP readout</a:t>
            </a:r>
            <a:endParaRPr lang="en-GB" sz="1600" b="1" i="1" dirty="0"/>
          </a:p>
          <a:p>
            <a:endParaRPr lang="en-GB" sz="1400" dirty="0"/>
          </a:p>
        </p:txBody>
      </p:sp>
      <p:sp>
        <p:nvSpPr>
          <p:cNvPr id="2" name="Rectangle 1"/>
          <p:cNvSpPr/>
          <p:nvPr/>
        </p:nvSpPr>
        <p:spPr>
          <a:xfrm>
            <a:off x="107380" y="4437140"/>
            <a:ext cx="3312460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1" indent="-180975">
              <a:buFont typeface="Arial" panose="020B0604020202020204" pitchFamily="34" charset="0"/>
              <a:buChar char="•"/>
            </a:pPr>
            <a:r>
              <a:rPr lang="en-GB" sz="1600" b="1" dirty="0"/>
              <a:t>NO ORBIT</a:t>
            </a:r>
          </a:p>
          <a:p>
            <a:pPr marL="180975" lvl="1" indent="-180975">
              <a:buFont typeface="Arial" panose="020B0604020202020204" pitchFamily="34" charset="0"/>
              <a:buChar char="•"/>
            </a:pPr>
            <a:r>
              <a:rPr lang="en-GB" sz="1600" dirty="0"/>
              <a:t>Trigger Type: 8 bits</a:t>
            </a:r>
          </a:p>
          <a:p>
            <a:pPr marL="180975" lvl="1" indent="-180975">
              <a:buFont typeface="Arial" panose="020B0604020202020204" pitchFamily="34" charset="0"/>
              <a:buChar char="•"/>
            </a:pPr>
            <a:r>
              <a:rPr lang="en-GB" sz="1600" dirty="0"/>
              <a:t>Event ID (BCID 12 bit): 12</a:t>
            </a:r>
            <a:endParaRPr lang="en-GB" sz="1600" i="1" dirty="0"/>
          </a:p>
          <a:p>
            <a:pPr marL="180975" lvl="1" indent="-180975">
              <a:buFont typeface="Arial" panose="020B0604020202020204" pitchFamily="34" charset="0"/>
              <a:buChar char="•"/>
            </a:pPr>
            <a:r>
              <a:rPr lang="en-GB" sz="1600" dirty="0"/>
              <a:t>Trigger Input Mask: 32</a:t>
            </a:r>
          </a:p>
          <a:p>
            <a:pPr marL="180975" lvl="1" indent="-180975">
              <a:buFont typeface="Arial" panose="020B0604020202020204" pitchFamily="34" charset="0"/>
              <a:buChar char="•"/>
            </a:pPr>
            <a:r>
              <a:rPr lang="en-GB" sz="1600" dirty="0"/>
              <a:t>Detector Mask: 20</a:t>
            </a:r>
          </a:p>
          <a:p>
            <a:pPr marL="180975" lvl="1" indent="-180975">
              <a:buFont typeface="Arial" panose="020B0604020202020204" pitchFamily="34" charset="0"/>
              <a:buChar char="•"/>
            </a:pPr>
            <a:r>
              <a:rPr lang="en-GB" sz="1600" i="1" dirty="0"/>
              <a:t>Total: 72</a:t>
            </a:r>
          </a:p>
          <a:p>
            <a:pPr marL="180975" lvl="1" indent="-180975">
              <a:buFont typeface="Arial" panose="020B0604020202020204" pitchFamily="34" charset="0"/>
              <a:buChar char="•"/>
            </a:pPr>
            <a:r>
              <a:rPr lang="en-GB" sz="1600" i="1" dirty="0"/>
              <a:t>Orbit recovered from synchronicity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4040967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380" y="44530"/>
            <a:ext cx="8928100" cy="43200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Modes of Operation</a:t>
            </a:r>
            <a:endParaRPr lang="en-US" sz="24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380" y="764630"/>
            <a:ext cx="8569190" cy="2232000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 anchor="t" anchorCtr="0">
            <a:noAutofit/>
          </a:bodyPr>
          <a:lstStyle/>
          <a:p>
            <a:pPr marL="177800" indent="-177800" defTabSz="51911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The ITS is planned to be operated in two modes:</a:t>
            </a:r>
          </a:p>
          <a:p>
            <a:pPr lvl="1" defTabSz="519113"/>
            <a:endParaRPr lang="en-US" sz="2000" b="1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 lvl="1" defTabSz="519113"/>
            <a:r>
              <a:rPr lang="en-US" sz="2000" b="1" i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Triggered mode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: Pixels are latched with a short strobe window and read out based on an external trigger.</a:t>
            </a:r>
          </a:p>
          <a:p>
            <a:pPr marL="635000" lvl="1" indent="-177800" defTabSz="519113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 marL="635000" lvl="1" indent="-177800" defTabSz="519113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 marL="635000" lvl="1" indent="-177800" defTabSz="519113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 marL="635000" lvl="1" indent="-177800" defTabSz="519113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 marL="635000" lvl="1" indent="-177800" defTabSz="519113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 marL="635000" lvl="1" indent="-177800" defTabSz="519113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 lvl="1" defTabSz="519113"/>
            <a:endParaRPr lang="en-US" sz="2000" b="1" i="1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 lvl="1" defTabSz="519113"/>
            <a:r>
              <a:rPr lang="en-US" sz="2000" b="1" i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Continuous mode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: Pixels are latched using a long, periodic strobe window and read out.</a:t>
            </a:r>
            <a:endParaRPr lang="en-US" sz="20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756" t="21044" r="14185" b="62852"/>
          <a:stretch/>
        </p:blipFill>
        <p:spPr>
          <a:xfrm>
            <a:off x="286835" y="2204830"/>
            <a:ext cx="8569190" cy="1296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7691" t="21045" r="14295" b="62767"/>
          <a:stretch/>
        </p:blipFill>
        <p:spPr>
          <a:xfrm>
            <a:off x="286834" y="4869200"/>
            <a:ext cx="8533755" cy="12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44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8699" y="2997010"/>
            <a:ext cx="456063" cy="1223981"/>
          </a:xfrm>
          <a:prstGeom prst="rect">
            <a:avLst/>
          </a:prstGeom>
          <a:pattFill prst="wdUpDiag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 w="190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atin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380" y="44530"/>
            <a:ext cx="8928100" cy="43200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Recall </a:t>
            </a:r>
            <a:r>
              <a:rPr lang="en-US" sz="24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– sensor pixel cell timing</a:t>
            </a:r>
            <a:endParaRPr lang="en-US" sz="24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212520" y="5157260"/>
            <a:ext cx="2880400" cy="84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26936" y="5157260"/>
            <a:ext cx="914400" cy="288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Time</a:t>
            </a:r>
          </a:p>
        </p:txBody>
      </p:sp>
      <p:grpSp>
        <p:nvGrpSpPr>
          <p:cNvPr id="172" name="Group 171"/>
          <p:cNvGrpSpPr/>
          <p:nvPr/>
        </p:nvGrpSpPr>
        <p:grpSpPr>
          <a:xfrm>
            <a:off x="4212520" y="2108198"/>
            <a:ext cx="2880400" cy="240652"/>
            <a:chOff x="4572000" y="2468248"/>
            <a:chExt cx="2880400" cy="240652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4572000" y="2708821"/>
              <a:ext cx="2880400" cy="79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4572000" y="2468248"/>
              <a:ext cx="9144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r>
                <a:rPr lang="en-US" sz="1200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Threshold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4212520" y="1723466"/>
            <a:ext cx="2880145" cy="1057444"/>
            <a:chOff x="4572000" y="2083516"/>
            <a:chExt cx="2880145" cy="1057444"/>
          </a:xfrm>
        </p:grpSpPr>
        <p:sp>
          <p:nvSpPr>
            <p:cNvPr id="22" name="Freeform 21"/>
            <p:cNvSpPr/>
            <p:nvPr/>
          </p:nvSpPr>
          <p:spPr>
            <a:xfrm>
              <a:off x="4572000" y="2083516"/>
              <a:ext cx="2880145" cy="1057444"/>
            </a:xfrm>
            <a:custGeom>
              <a:avLst/>
              <a:gdLst>
                <a:gd name="connsiteX0" fmla="*/ 0 w 4819650"/>
                <a:gd name="connsiteY0" fmla="*/ 972914 h 972914"/>
                <a:gd name="connsiteX1" fmla="*/ 2024062 w 4819650"/>
                <a:gd name="connsiteY1" fmla="*/ 787177 h 972914"/>
                <a:gd name="connsiteX2" fmla="*/ 2990850 w 4819650"/>
                <a:gd name="connsiteY2" fmla="*/ 6127 h 972914"/>
                <a:gd name="connsiteX3" fmla="*/ 3709987 w 4819650"/>
                <a:gd name="connsiteY3" fmla="*/ 434752 h 972914"/>
                <a:gd name="connsiteX4" fmla="*/ 4367212 w 4819650"/>
                <a:gd name="connsiteY4" fmla="*/ 649064 h 972914"/>
                <a:gd name="connsiteX5" fmla="*/ 4819650 w 4819650"/>
                <a:gd name="connsiteY5" fmla="*/ 749077 h 972914"/>
                <a:gd name="connsiteX0" fmla="*/ 0 w 4367212"/>
                <a:gd name="connsiteY0" fmla="*/ 972914 h 972914"/>
                <a:gd name="connsiteX1" fmla="*/ 2024062 w 4367212"/>
                <a:gd name="connsiteY1" fmla="*/ 787177 h 972914"/>
                <a:gd name="connsiteX2" fmla="*/ 2990850 w 4367212"/>
                <a:gd name="connsiteY2" fmla="*/ 6127 h 972914"/>
                <a:gd name="connsiteX3" fmla="*/ 3709987 w 4367212"/>
                <a:gd name="connsiteY3" fmla="*/ 434752 h 972914"/>
                <a:gd name="connsiteX4" fmla="*/ 4367212 w 4367212"/>
                <a:gd name="connsiteY4" fmla="*/ 649064 h 972914"/>
                <a:gd name="connsiteX0" fmla="*/ 0 w 4852987"/>
                <a:gd name="connsiteY0" fmla="*/ 973194 h 973194"/>
                <a:gd name="connsiteX1" fmla="*/ 2024062 w 4852987"/>
                <a:gd name="connsiteY1" fmla="*/ 787457 h 973194"/>
                <a:gd name="connsiteX2" fmla="*/ 2990850 w 4852987"/>
                <a:gd name="connsiteY2" fmla="*/ 6407 h 973194"/>
                <a:gd name="connsiteX3" fmla="*/ 3709987 w 4852987"/>
                <a:gd name="connsiteY3" fmla="*/ 435032 h 973194"/>
                <a:gd name="connsiteX4" fmla="*/ 4852987 w 4852987"/>
                <a:gd name="connsiteY4" fmla="*/ 763644 h 973194"/>
                <a:gd name="connsiteX0" fmla="*/ 0 w 5029199"/>
                <a:gd name="connsiteY0" fmla="*/ 735069 h 828777"/>
                <a:gd name="connsiteX1" fmla="*/ 2200274 w 5029199"/>
                <a:gd name="connsiteY1" fmla="*/ 787457 h 828777"/>
                <a:gd name="connsiteX2" fmla="*/ 3167062 w 5029199"/>
                <a:gd name="connsiteY2" fmla="*/ 6407 h 828777"/>
                <a:gd name="connsiteX3" fmla="*/ 3886199 w 5029199"/>
                <a:gd name="connsiteY3" fmla="*/ 435032 h 828777"/>
                <a:gd name="connsiteX4" fmla="*/ 5029199 w 5029199"/>
                <a:gd name="connsiteY4" fmla="*/ 763644 h 828777"/>
                <a:gd name="connsiteX0" fmla="*/ 0 w 5029199"/>
                <a:gd name="connsiteY0" fmla="*/ 1413361 h 1554924"/>
                <a:gd name="connsiteX1" fmla="*/ 2200274 w 5029199"/>
                <a:gd name="connsiteY1" fmla="*/ 1465749 h 1554924"/>
                <a:gd name="connsiteX2" fmla="*/ 2857499 w 5029199"/>
                <a:gd name="connsiteY2" fmla="*/ 17950 h 1554924"/>
                <a:gd name="connsiteX3" fmla="*/ 3167062 w 5029199"/>
                <a:gd name="connsiteY3" fmla="*/ 684699 h 1554924"/>
                <a:gd name="connsiteX4" fmla="*/ 3886199 w 5029199"/>
                <a:gd name="connsiteY4" fmla="*/ 1113324 h 1554924"/>
                <a:gd name="connsiteX5" fmla="*/ 5029199 w 5029199"/>
                <a:gd name="connsiteY5" fmla="*/ 1441936 h 1554924"/>
                <a:gd name="connsiteX0" fmla="*/ 0 w 5029199"/>
                <a:gd name="connsiteY0" fmla="*/ 1412448 h 1473621"/>
                <a:gd name="connsiteX1" fmla="*/ 2200274 w 5029199"/>
                <a:gd name="connsiteY1" fmla="*/ 1464836 h 1473621"/>
                <a:gd name="connsiteX2" fmla="*/ 2309812 w 5029199"/>
                <a:gd name="connsiteY2" fmla="*/ 1179086 h 1473621"/>
                <a:gd name="connsiteX3" fmla="*/ 2857499 w 5029199"/>
                <a:gd name="connsiteY3" fmla="*/ 17037 h 1473621"/>
                <a:gd name="connsiteX4" fmla="*/ 3167062 w 5029199"/>
                <a:gd name="connsiteY4" fmla="*/ 683786 h 1473621"/>
                <a:gd name="connsiteX5" fmla="*/ 3886199 w 5029199"/>
                <a:gd name="connsiteY5" fmla="*/ 1112411 h 1473621"/>
                <a:gd name="connsiteX6" fmla="*/ 5029199 w 5029199"/>
                <a:gd name="connsiteY6" fmla="*/ 1441023 h 1473621"/>
                <a:gd name="connsiteX0" fmla="*/ 0 w 5029199"/>
                <a:gd name="connsiteY0" fmla="*/ 1412448 h 1483647"/>
                <a:gd name="connsiteX1" fmla="*/ 2200274 w 5029199"/>
                <a:gd name="connsiteY1" fmla="*/ 1464836 h 1483647"/>
                <a:gd name="connsiteX2" fmla="*/ 2728912 w 5029199"/>
                <a:gd name="connsiteY2" fmla="*/ 1331486 h 1483647"/>
                <a:gd name="connsiteX3" fmla="*/ 2857499 w 5029199"/>
                <a:gd name="connsiteY3" fmla="*/ 17037 h 1483647"/>
                <a:gd name="connsiteX4" fmla="*/ 3167062 w 5029199"/>
                <a:gd name="connsiteY4" fmla="*/ 683786 h 1483647"/>
                <a:gd name="connsiteX5" fmla="*/ 3886199 w 5029199"/>
                <a:gd name="connsiteY5" fmla="*/ 1112411 h 1483647"/>
                <a:gd name="connsiteX6" fmla="*/ 5029199 w 5029199"/>
                <a:gd name="connsiteY6" fmla="*/ 1441023 h 1483647"/>
                <a:gd name="connsiteX0" fmla="*/ 0 w 5029199"/>
                <a:gd name="connsiteY0" fmla="*/ 1413361 h 1554924"/>
                <a:gd name="connsiteX1" fmla="*/ 2200274 w 5029199"/>
                <a:gd name="connsiteY1" fmla="*/ 1465749 h 1554924"/>
                <a:gd name="connsiteX2" fmla="*/ 2857499 w 5029199"/>
                <a:gd name="connsiteY2" fmla="*/ 17950 h 1554924"/>
                <a:gd name="connsiteX3" fmla="*/ 3167062 w 5029199"/>
                <a:gd name="connsiteY3" fmla="*/ 684699 h 1554924"/>
                <a:gd name="connsiteX4" fmla="*/ 3886199 w 5029199"/>
                <a:gd name="connsiteY4" fmla="*/ 1113324 h 1554924"/>
                <a:gd name="connsiteX5" fmla="*/ 5029199 w 5029199"/>
                <a:gd name="connsiteY5" fmla="*/ 1441936 h 1554924"/>
                <a:gd name="connsiteX0" fmla="*/ 0 w 5029199"/>
                <a:gd name="connsiteY0" fmla="*/ 1413361 h 1441936"/>
                <a:gd name="connsiteX1" fmla="*/ 2271712 w 5029199"/>
                <a:gd name="connsiteY1" fmla="*/ 1241912 h 1441936"/>
                <a:gd name="connsiteX2" fmla="*/ 2857499 w 5029199"/>
                <a:gd name="connsiteY2" fmla="*/ 17950 h 1441936"/>
                <a:gd name="connsiteX3" fmla="*/ 3167062 w 5029199"/>
                <a:gd name="connsiteY3" fmla="*/ 684699 h 1441936"/>
                <a:gd name="connsiteX4" fmla="*/ 3886199 w 5029199"/>
                <a:gd name="connsiteY4" fmla="*/ 1113324 h 1441936"/>
                <a:gd name="connsiteX5" fmla="*/ 5029199 w 5029199"/>
                <a:gd name="connsiteY5" fmla="*/ 1441936 h 1441936"/>
                <a:gd name="connsiteX0" fmla="*/ 0 w 5029199"/>
                <a:gd name="connsiteY0" fmla="*/ 1414789 h 1443364"/>
                <a:gd name="connsiteX1" fmla="*/ 2271712 w 5029199"/>
                <a:gd name="connsiteY1" fmla="*/ 1243340 h 1443364"/>
                <a:gd name="connsiteX2" fmla="*/ 2857499 w 5029199"/>
                <a:gd name="connsiteY2" fmla="*/ 19378 h 1443364"/>
                <a:gd name="connsiteX3" fmla="*/ 3167062 w 5029199"/>
                <a:gd name="connsiteY3" fmla="*/ 686127 h 1443364"/>
                <a:gd name="connsiteX4" fmla="*/ 5029199 w 5029199"/>
                <a:gd name="connsiteY4" fmla="*/ 1443364 h 1443364"/>
                <a:gd name="connsiteX0" fmla="*/ 0 w 5029199"/>
                <a:gd name="connsiteY0" fmla="*/ 1408818 h 1437393"/>
                <a:gd name="connsiteX1" fmla="*/ 2271712 w 5029199"/>
                <a:gd name="connsiteY1" fmla="*/ 1237369 h 1437393"/>
                <a:gd name="connsiteX2" fmla="*/ 2857499 w 5029199"/>
                <a:gd name="connsiteY2" fmla="*/ 13407 h 1437393"/>
                <a:gd name="connsiteX3" fmla="*/ 3609974 w 5029199"/>
                <a:gd name="connsiteY3" fmla="*/ 975431 h 1437393"/>
                <a:gd name="connsiteX4" fmla="*/ 5029199 w 5029199"/>
                <a:gd name="connsiteY4" fmla="*/ 1437393 h 1437393"/>
                <a:gd name="connsiteX0" fmla="*/ 0 w 5029199"/>
                <a:gd name="connsiteY0" fmla="*/ 1407546 h 1436121"/>
                <a:gd name="connsiteX1" fmla="*/ 2271712 w 5029199"/>
                <a:gd name="connsiteY1" fmla="*/ 1236097 h 1436121"/>
                <a:gd name="connsiteX2" fmla="*/ 2857499 w 5029199"/>
                <a:gd name="connsiteY2" fmla="*/ 12135 h 1436121"/>
                <a:gd name="connsiteX3" fmla="*/ 3552824 w 5029199"/>
                <a:gd name="connsiteY3" fmla="*/ 1074171 h 1436121"/>
                <a:gd name="connsiteX4" fmla="*/ 5029199 w 5029199"/>
                <a:gd name="connsiteY4" fmla="*/ 1436121 h 1436121"/>
                <a:gd name="connsiteX0" fmla="*/ 0 w 5029199"/>
                <a:gd name="connsiteY0" fmla="*/ 1407546 h 1436121"/>
                <a:gd name="connsiteX1" fmla="*/ 1985962 w 5029199"/>
                <a:gd name="connsiteY1" fmla="*/ 1178947 h 1436121"/>
                <a:gd name="connsiteX2" fmla="*/ 2857499 w 5029199"/>
                <a:gd name="connsiteY2" fmla="*/ 12135 h 1436121"/>
                <a:gd name="connsiteX3" fmla="*/ 3552824 w 5029199"/>
                <a:gd name="connsiteY3" fmla="*/ 1074171 h 1436121"/>
                <a:gd name="connsiteX4" fmla="*/ 5029199 w 5029199"/>
                <a:gd name="connsiteY4" fmla="*/ 1436121 h 1436121"/>
                <a:gd name="connsiteX0" fmla="*/ 0 w 5029199"/>
                <a:gd name="connsiteY0" fmla="*/ 1407546 h 1436121"/>
                <a:gd name="connsiteX1" fmla="*/ 1914525 w 5029199"/>
                <a:gd name="connsiteY1" fmla="*/ 1183710 h 1436121"/>
                <a:gd name="connsiteX2" fmla="*/ 2857499 w 5029199"/>
                <a:gd name="connsiteY2" fmla="*/ 12135 h 1436121"/>
                <a:gd name="connsiteX3" fmla="*/ 3552824 w 5029199"/>
                <a:gd name="connsiteY3" fmla="*/ 1074171 h 1436121"/>
                <a:gd name="connsiteX4" fmla="*/ 5029199 w 5029199"/>
                <a:gd name="connsiteY4" fmla="*/ 1436121 h 1436121"/>
                <a:gd name="connsiteX0" fmla="*/ 0 w 5029199"/>
                <a:gd name="connsiteY0" fmla="*/ 1421697 h 1450272"/>
                <a:gd name="connsiteX1" fmla="*/ 1914525 w 5029199"/>
                <a:gd name="connsiteY1" fmla="*/ 1197861 h 1450272"/>
                <a:gd name="connsiteX2" fmla="*/ 2795587 w 5029199"/>
                <a:gd name="connsiteY2" fmla="*/ 11998 h 1450272"/>
                <a:gd name="connsiteX3" fmla="*/ 3552824 w 5029199"/>
                <a:gd name="connsiteY3" fmla="*/ 1088322 h 1450272"/>
                <a:gd name="connsiteX4" fmla="*/ 5029199 w 5029199"/>
                <a:gd name="connsiteY4" fmla="*/ 1450272 h 1450272"/>
                <a:gd name="connsiteX0" fmla="*/ 0 w 5029199"/>
                <a:gd name="connsiteY0" fmla="*/ 1409918 h 1438493"/>
                <a:gd name="connsiteX1" fmla="*/ 1914525 w 5029199"/>
                <a:gd name="connsiteY1" fmla="*/ 1186082 h 1438493"/>
                <a:gd name="connsiteX2" fmla="*/ 2795587 w 5029199"/>
                <a:gd name="connsiteY2" fmla="*/ 219 h 1438493"/>
                <a:gd name="connsiteX3" fmla="*/ 3552824 w 5029199"/>
                <a:gd name="connsiteY3" fmla="*/ 1076543 h 1438493"/>
                <a:gd name="connsiteX4" fmla="*/ 5029199 w 5029199"/>
                <a:gd name="connsiteY4" fmla="*/ 1438493 h 1438493"/>
                <a:gd name="connsiteX0" fmla="*/ 0 w 5029199"/>
                <a:gd name="connsiteY0" fmla="*/ 1409918 h 1438493"/>
                <a:gd name="connsiteX1" fmla="*/ 1914525 w 5029199"/>
                <a:gd name="connsiteY1" fmla="*/ 1186082 h 1438493"/>
                <a:gd name="connsiteX2" fmla="*/ 2795587 w 5029199"/>
                <a:gd name="connsiteY2" fmla="*/ 219 h 1438493"/>
                <a:gd name="connsiteX3" fmla="*/ 3552824 w 5029199"/>
                <a:gd name="connsiteY3" fmla="*/ 1076543 h 1438493"/>
                <a:gd name="connsiteX4" fmla="*/ 5029199 w 5029199"/>
                <a:gd name="connsiteY4" fmla="*/ 1438493 h 1438493"/>
                <a:gd name="connsiteX0" fmla="*/ 0 w 5029199"/>
                <a:gd name="connsiteY0" fmla="*/ 1409918 h 1438493"/>
                <a:gd name="connsiteX1" fmla="*/ 1914525 w 5029199"/>
                <a:gd name="connsiteY1" fmla="*/ 1186082 h 1438493"/>
                <a:gd name="connsiteX2" fmla="*/ 2795587 w 5029199"/>
                <a:gd name="connsiteY2" fmla="*/ 219 h 1438493"/>
                <a:gd name="connsiteX3" fmla="*/ 3552824 w 5029199"/>
                <a:gd name="connsiteY3" fmla="*/ 1076543 h 1438493"/>
                <a:gd name="connsiteX4" fmla="*/ 5029199 w 5029199"/>
                <a:gd name="connsiteY4" fmla="*/ 1438493 h 1438493"/>
                <a:gd name="connsiteX0" fmla="*/ 0 w 4471986"/>
                <a:gd name="connsiteY0" fmla="*/ 1409918 h 1424205"/>
                <a:gd name="connsiteX1" fmla="*/ 1914525 w 4471986"/>
                <a:gd name="connsiteY1" fmla="*/ 1186082 h 1424205"/>
                <a:gd name="connsiteX2" fmla="*/ 2795587 w 4471986"/>
                <a:gd name="connsiteY2" fmla="*/ 219 h 1424205"/>
                <a:gd name="connsiteX3" fmla="*/ 3552824 w 4471986"/>
                <a:gd name="connsiteY3" fmla="*/ 1076543 h 1424205"/>
                <a:gd name="connsiteX4" fmla="*/ 4471986 w 4471986"/>
                <a:gd name="connsiteY4" fmla="*/ 1424205 h 1424205"/>
                <a:gd name="connsiteX0" fmla="*/ 0 w 4471986"/>
                <a:gd name="connsiteY0" fmla="*/ 1409912 h 1424199"/>
                <a:gd name="connsiteX1" fmla="*/ 1914525 w 4471986"/>
                <a:gd name="connsiteY1" fmla="*/ 1186076 h 1424199"/>
                <a:gd name="connsiteX2" fmla="*/ 2795587 w 4471986"/>
                <a:gd name="connsiteY2" fmla="*/ 213 h 1424199"/>
                <a:gd name="connsiteX3" fmla="*/ 3552824 w 4471986"/>
                <a:gd name="connsiteY3" fmla="*/ 1076537 h 1424199"/>
                <a:gd name="connsiteX4" fmla="*/ 3929062 w 4471986"/>
                <a:gd name="connsiteY4" fmla="*/ 1290850 h 1424199"/>
                <a:gd name="connsiteX5" fmla="*/ 4471986 w 4471986"/>
                <a:gd name="connsiteY5" fmla="*/ 1424199 h 1424199"/>
                <a:gd name="connsiteX0" fmla="*/ 0 w 4471986"/>
                <a:gd name="connsiteY0" fmla="*/ 1409917 h 1424204"/>
                <a:gd name="connsiteX1" fmla="*/ 1914525 w 4471986"/>
                <a:gd name="connsiteY1" fmla="*/ 1186081 h 1424204"/>
                <a:gd name="connsiteX2" fmla="*/ 2795587 w 4471986"/>
                <a:gd name="connsiteY2" fmla="*/ 218 h 1424204"/>
                <a:gd name="connsiteX3" fmla="*/ 3552824 w 4471986"/>
                <a:gd name="connsiteY3" fmla="*/ 1076542 h 1424204"/>
                <a:gd name="connsiteX4" fmla="*/ 4471986 w 4471986"/>
                <a:gd name="connsiteY4" fmla="*/ 1424204 h 1424204"/>
                <a:gd name="connsiteX0" fmla="*/ 0 w 4471986"/>
                <a:gd name="connsiteY0" fmla="*/ 1409955 h 1424242"/>
                <a:gd name="connsiteX1" fmla="*/ 1914525 w 4471986"/>
                <a:gd name="connsiteY1" fmla="*/ 1186119 h 1424242"/>
                <a:gd name="connsiteX2" fmla="*/ 2795587 w 4471986"/>
                <a:gd name="connsiteY2" fmla="*/ 256 h 1424242"/>
                <a:gd name="connsiteX3" fmla="*/ 3424236 w 4471986"/>
                <a:gd name="connsiteY3" fmla="*/ 947993 h 1424242"/>
                <a:gd name="connsiteX4" fmla="*/ 4471986 w 4471986"/>
                <a:gd name="connsiteY4" fmla="*/ 1424242 h 1424242"/>
                <a:gd name="connsiteX0" fmla="*/ 0 w 4471986"/>
                <a:gd name="connsiteY0" fmla="*/ 1410043 h 1424330"/>
                <a:gd name="connsiteX1" fmla="*/ 1914525 w 4471986"/>
                <a:gd name="connsiteY1" fmla="*/ 1186207 h 1424330"/>
                <a:gd name="connsiteX2" fmla="*/ 2795587 w 4471986"/>
                <a:gd name="connsiteY2" fmla="*/ 344 h 1424330"/>
                <a:gd name="connsiteX3" fmla="*/ 3424236 w 4471986"/>
                <a:gd name="connsiteY3" fmla="*/ 948081 h 1424330"/>
                <a:gd name="connsiteX4" fmla="*/ 4471986 w 4471986"/>
                <a:gd name="connsiteY4" fmla="*/ 1424330 h 1424330"/>
                <a:gd name="connsiteX0" fmla="*/ 0 w 4471986"/>
                <a:gd name="connsiteY0" fmla="*/ 1410086 h 1424373"/>
                <a:gd name="connsiteX1" fmla="*/ 1914525 w 4471986"/>
                <a:gd name="connsiteY1" fmla="*/ 1186250 h 1424373"/>
                <a:gd name="connsiteX2" fmla="*/ 2795587 w 4471986"/>
                <a:gd name="connsiteY2" fmla="*/ 387 h 1424373"/>
                <a:gd name="connsiteX3" fmla="*/ 3424236 w 4471986"/>
                <a:gd name="connsiteY3" fmla="*/ 948124 h 1424373"/>
                <a:gd name="connsiteX4" fmla="*/ 4471986 w 4471986"/>
                <a:gd name="connsiteY4" fmla="*/ 1424373 h 1424373"/>
                <a:gd name="connsiteX0" fmla="*/ 0 w 4471986"/>
                <a:gd name="connsiteY0" fmla="*/ 1410086 h 1424373"/>
                <a:gd name="connsiteX1" fmla="*/ 1914525 w 4471986"/>
                <a:gd name="connsiteY1" fmla="*/ 1186250 h 1424373"/>
                <a:gd name="connsiteX2" fmla="*/ 2795587 w 4471986"/>
                <a:gd name="connsiteY2" fmla="*/ 387 h 1424373"/>
                <a:gd name="connsiteX3" fmla="*/ 3424236 w 4471986"/>
                <a:gd name="connsiteY3" fmla="*/ 948124 h 1424373"/>
                <a:gd name="connsiteX4" fmla="*/ 4471986 w 4471986"/>
                <a:gd name="connsiteY4" fmla="*/ 1424373 h 1424373"/>
                <a:gd name="connsiteX0" fmla="*/ 0 w 4471986"/>
                <a:gd name="connsiteY0" fmla="*/ 1410086 h 1424373"/>
                <a:gd name="connsiteX1" fmla="*/ 1914525 w 4471986"/>
                <a:gd name="connsiteY1" fmla="*/ 1186250 h 1424373"/>
                <a:gd name="connsiteX2" fmla="*/ 2795587 w 4471986"/>
                <a:gd name="connsiteY2" fmla="*/ 387 h 1424373"/>
                <a:gd name="connsiteX3" fmla="*/ 3424236 w 4471986"/>
                <a:gd name="connsiteY3" fmla="*/ 948124 h 1424373"/>
                <a:gd name="connsiteX4" fmla="*/ 4471986 w 4471986"/>
                <a:gd name="connsiteY4" fmla="*/ 1424373 h 1424373"/>
                <a:gd name="connsiteX0" fmla="*/ 0 w 4471986"/>
                <a:gd name="connsiteY0" fmla="*/ 1409764 h 1424051"/>
                <a:gd name="connsiteX1" fmla="*/ 1914525 w 4471986"/>
                <a:gd name="connsiteY1" fmla="*/ 1185928 h 1424051"/>
                <a:gd name="connsiteX2" fmla="*/ 2795587 w 4471986"/>
                <a:gd name="connsiteY2" fmla="*/ 65 h 1424051"/>
                <a:gd name="connsiteX3" fmla="*/ 3424236 w 4471986"/>
                <a:gd name="connsiteY3" fmla="*/ 947802 h 1424051"/>
                <a:gd name="connsiteX4" fmla="*/ 4471986 w 4471986"/>
                <a:gd name="connsiteY4" fmla="*/ 1424051 h 1424051"/>
                <a:gd name="connsiteX0" fmla="*/ 0 w 4471986"/>
                <a:gd name="connsiteY0" fmla="*/ 1409764 h 1424051"/>
                <a:gd name="connsiteX1" fmla="*/ 1914525 w 4471986"/>
                <a:gd name="connsiteY1" fmla="*/ 1185928 h 1424051"/>
                <a:gd name="connsiteX2" fmla="*/ 2795587 w 4471986"/>
                <a:gd name="connsiteY2" fmla="*/ 65 h 1424051"/>
                <a:gd name="connsiteX3" fmla="*/ 3424236 w 4471986"/>
                <a:gd name="connsiteY3" fmla="*/ 947802 h 1424051"/>
                <a:gd name="connsiteX4" fmla="*/ 4471986 w 4471986"/>
                <a:gd name="connsiteY4" fmla="*/ 1424051 h 1424051"/>
                <a:gd name="connsiteX0" fmla="*/ 0 w 4471986"/>
                <a:gd name="connsiteY0" fmla="*/ 1412895 h 1427182"/>
                <a:gd name="connsiteX1" fmla="*/ 1552576 w 4471986"/>
                <a:gd name="connsiteY1" fmla="*/ 1240372 h 1427182"/>
                <a:gd name="connsiteX2" fmla="*/ 2795587 w 4471986"/>
                <a:gd name="connsiteY2" fmla="*/ 3196 h 1427182"/>
                <a:gd name="connsiteX3" fmla="*/ 3424236 w 4471986"/>
                <a:gd name="connsiteY3" fmla="*/ 950933 h 1427182"/>
                <a:gd name="connsiteX4" fmla="*/ 4471986 w 4471986"/>
                <a:gd name="connsiteY4" fmla="*/ 1427182 h 1427182"/>
                <a:gd name="connsiteX0" fmla="*/ 0 w 4471986"/>
                <a:gd name="connsiteY0" fmla="*/ 1409849 h 1424136"/>
                <a:gd name="connsiteX1" fmla="*/ 1552576 w 4471986"/>
                <a:gd name="connsiteY1" fmla="*/ 1237326 h 1424136"/>
                <a:gd name="connsiteX2" fmla="*/ 2795587 w 4471986"/>
                <a:gd name="connsiteY2" fmla="*/ 150 h 1424136"/>
                <a:gd name="connsiteX3" fmla="*/ 3424236 w 4471986"/>
                <a:gd name="connsiteY3" fmla="*/ 947887 h 1424136"/>
                <a:gd name="connsiteX4" fmla="*/ 4471986 w 4471986"/>
                <a:gd name="connsiteY4" fmla="*/ 1424136 h 1424136"/>
                <a:gd name="connsiteX0" fmla="*/ 0 w 4471986"/>
                <a:gd name="connsiteY0" fmla="*/ 1543582 h 1557869"/>
                <a:gd name="connsiteX1" fmla="*/ 1552576 w 4471986"/>
                <a:gd name="connsiteY1" fmla="*/ 1371059 h 1557869"/>
                <a:gd name="connsiteX2" fmla="*/ 2795587 w 4471986"/>
                <a:gd name="connsiteY2" fmla="*/ 133883 h 1557869"/>
                <a:gd name="connsiteX3" fmla="*/ 3252290 w 4471986"/>
                <a:gd name="connsiteY3" fmla="*/ 140266 h 1557869"/>
                <a:gd name="connsiteX4" fmla="*/ 3424236 w 4471986"/>
                <a:gd name="connsiteY4" fmla="*/ 1081620 h 1557869"/>
                <a:gd name="connsiteX5" fmla="*/ 4471986 w 4471986"/>
                <a:gd name="connsiteY5" fmla="*/ 1557869 h 1557869"/>
                <a:gd name="connsiteX0" fmla="*/ 0 w 4471986"/>
                <a:gd name="connsiteY0" fmla="*/ 1411898 h 1426185"/>
                <a:gd name="connsiteX1" fmla="*/ 1552576 w 4471986"/>
                <a:gd name="connsiteY1" fmla="*/ 1239375 h 1426185"/>
                <a:gd name="connsiteX2" fmla="*/ 2795587 w 4471986"/>
                <a:gd name="connsiteY2" fmla="*/ 2199 h 1426185"/>
                <a:gd name="connsiteX3" fmla="*/ 3424236 w 4471986"/>
                <a:gd name="connsiteY3" fmla="*/ 949936 h 1426185"/>
                <a:gd name="connsiteX4" fmla="*/ 4471986 w 4471986"/>
                <a:gd name="connsiteY4" fmla="*/ 1426185 h 1426185"/>
                <a:gd name="connsiteX0" fmla="*/ 0 w 4471986"/>
                <a:gd name="connsiteY0" fmla="*/ 1411898 h 1426185"/>
                <a:gd name="connsiteX1" fmla="*/ 1552576 w 4471986"/>
                <a:gd name="connsiteY1" fmla="*/ 1239375 h 1426185"/>
                <a:gd name="connsiteX2" fmla="*/ 2519362 w 4471986"/>
                <a:gd name="connsiteY2" fmla="*/ 2199 h 1426185"/>
                <a:gd name="connsiteX3" fmla="*/ 3424236 w 4471986"/>
                <a:gd name="connsiteY3" fmla="*/ 949936 h 1426185"/>
                <a:gd name="connsiteX4" fmla="*/ 4471986 w 4471986"/>
                <a:gd name="connsiteY4" fmla="*/ 1426185 h 1426185"/>
                <a:gd name="connsiteX0" fmla="*/ 0 w 4471986"/>
                <a:gd name="connsiteY0" fmla="*/ 1409707 h 1423994"/>
                <a:gd name="connsiteX1" fmla="*/ 1552576 w 4471986"/>
                <a:gd name="connsiteY1" fmla="*/ 1237184 h 1423994"/>
                <a:gd name="connsiteX2" fmla="*/ 2519362 w 4471986"/>
                <a:gd name="connsiteY2" fmla="*/ 8 h 1423994"/>
                <a:gd name="connsiteX3" fmla="*/ 3424236 w 4471986"/>
                <a:gd name="connsiteY3" fmla="*/ 947745 h 1423994"/>
                <a:gd name="connsiteX4" fmla="*/ 4471986 w 4471986"/>
                <a:gd name="connsiteY4" fmla="*/ 1423994 h 1423994"/>
                <a:gd name="connsiteX0" fmla="*/ 0 w 4471986"/>
                <a:gd name="connsiteY0" fmla="*/ 1409710 h 1423997"/>
                <a:gd name="connsiteX1" fmla="*/ 1552576 w 4471986"/>
                <a:gd name="connsiteY1" fmla="*/ 1237187 h 1423997"/>
                <a:gd name="connsiteX2" fmla="*/ 2519362 w 4471986"/>
                <a:gd name="connsiteY2" fmla="*/ 11 h 1423997"/>
                <a:gd name="connsiteX3" fmla="*/ 3424236 w 4471986"/>
                <a:gd name="connsiteY3" fmla="*/ 947748 h 1423997"/>
                <a:gd name="connsiteX4" fmla="*/ 4471986 w 4471986"/>
                <a:gd name="connsiteY4" fmla="*/ 1423997 h 1423997"/>
                <a:gd name="connsiteX0" fmla="*/ 0 w 4471986"/>
                <a:gd name="connsiteY0" fmla="*/ 1409710 h 1423997"/>
                <a:gd name="connsiteX1" fmla="*/ 1552576 w 4471986"/>
                <a:gd name="connsiteY1" fmla="*/ 1237187 h 1423997"/>
                <a:gd name="connsiteX2" fmla="*/ 2519362 w 4471986"/>
                <a:gd name="connsiteY2" fmla="*/ 11 h 1423997"/>
                <a:gd name="connsiteX3" fmla="*/ 3424236 w 4471986"/>
                <a:gd name="connsiteY3" fmla="*/ 947748 h 1423997"/>
                <a:gd name="connsiteX4" fmla="*/ 4471986 w 4471986"/>
                <a:gd name="connsiteY4" fmla="*/ 1423997 h 1423997"/>
                <a:gd name="connsiteX0" fmla="*/ 0 w 4471986"/>
                <a:gd name="connsiteY0" fmla="*/ 1410259 h 1424546"/>
                <a:gd name="connsiteX1" fmla="*/ 1552576 w 4471986"/>
                <a:gd name="connsiteY1" fmla="*/ 1237736 h 1424546"/>
                <a:gd name="connsiteX2" fmla="*/ 2519362 w 4471986"/>
                <a:gd name="connsiteY2" fmla="*/ 560 h 1424546"/>
                <a:gd name="connsiteX3" fmla="*/ 3348036 w 4471986"/>
                <a:gd name="connsiteY3" fmla="*/ 1082994 h 1424546"/>
                <a:gd name="connsiteX4" fmla="*/ 4471986 w 4471986"/>
                <a:gd name="connsiteY4" fmla="*/ 1424546 h 1424546"/>
                <a:gd name="connsiteX0" fmla="*/ 0 w 4471986"/>
                <a:gd name="connsiteY0" fmla="*/ 1410219 h 1424506"/>
                <a:gd name="connsiteX1" fmla="*/ 1552576 w 4471986"/>
                <a:gd name="connsiteY1" fmla="*/ 1237696 h 1424506"/>
                <a:gd name="connsiteX2" fmla="*/ 2519362 w 4471986"/>
                <a:gd name="connsiteY2" fmla="*/ 520 h 1424506"/>
                <a:gd name="connsiteX3" fmla="*/ 3348036 w 4471986"/>
                <a:gd name="connsiteY3" fmla="*/ 1082954 h 1424506"/>
                <a:gd name="connsiteX4" fmla="*/ 4471986 w 4471986"/>
                <a:gd name="connsiteY4" fmla="*/ 1424506 h 1424506"/>
                <a:gd name="connsiteX0" fmla="*/ 0 w 4471986"/>
                <a:gd name="connsiteY0" fmla="*/ 1410219 h 1424506"/>
                <a:gd name="connsiteX1" fmla="*/ 1552576 w 4471986"/>
                <a:gd name="connsiteY1" fmla="*/ 1237696 h 1424506"/>
                <a:gd name="connsiteX2" fmla="*/ 2519362 w 4471986"/>
                <a:gd name="connsiteY2" fmla="*/ 520 h 1424506"/>
                <a:gd name="connsiteX3" fmla="*/ 3348036 w 4471986"/>
                <a:gd name="connsiteY3" fmla="*/ 1082954 h 1424506"/>
                <a:gd name="connsiteX4" fmla="*/ 4471986 w 4471986"/>
                <a:gd name="connsiteY4" fmla="*/ 1424506 h 1424506"/>
                <a:gd name="connsiteX0" fmla="*/ 0 w 4471986"/>
                <a:gd name="connsiteY0" fmla="*/ 1409870 h 1424157"/>
                <a:gd name="connsiteX1" fmla="*/ 1552576 w 4471986"/>
                <a:gd name="connsiteY1" fmla="*/ 1237347 h 1424157"/>
                <a:gd name="connsiteX2" fmla="*/ 2519362 w 4471986"/>
                <a:gd name="connsiteY2" fmla="*/ 171 h 1424157"/>
                <a:gd name="connsiteX3" fmla="*/ 3643312 w 4471986"/>
                <a:gd name="connsiteY3" fmla="*/ 1146747 h 1424157"/>
                <a:gd name="connsiteX4" fmla="*/ 4471986 w 4471986"/>
                <a:gd name="connsiteY4" fmla="*/ 1424157 h 1424157"/>
                <a:gd name="connsiteX0" fmla="*/ 0 w 4471986"/>
                <a:gd name="connsiteY0" fmla="*/ 1409878 h 1424165"/>
                <a:gd name="connsiteX1" fmla="*/ 1552576 w 4471986"/>
                <a:gd name="connsiteY1" fmla="*/ 1237355 h 1424165"/>
                <a:gd name="connsiteX2" fmla="*/ 2519362 w 4471986"/>
                <a:gd name="connsiteY2" fmla="*/ 179 h 1424165"/>
                <a:gd name="connsiteX3" fmla="*/ 3643312 w 4471986"/>
                <a:gd name="connsiteY3" fmla="*/ 1146755 h 1424165"/>
                <a:gd name="connsiteX4" fmla="*/ 3976190 w 4471986"/>
                <a:gd name="connsiteY4" fmla="*/ 1302219 h 1424165"/>
                <a:gd name="connsiteX5" fmla="*/ 4471986 w 4471986"/>
                <a:gd name="connsiteY5" fmla="*/ 1424165 h 1424165"/>
                <a:gd name="connsiteX0" fmla="*/ 0 w 4471986"/>
                <a:gd name="connsiteY0" fmla="*/ 1409881 h 1424168"/>
                <a:gd name="connsiteX1" fmla="*/ 1552576 w 4471986"/>
                <a:gd name="connsiteY1" fmla="*/ 1237358 h 1424168"/>
                <a:gd name="connsiteX2" fmla="*/ 2519362 w 4471986"/>
                <a:gd name="connsiteY2" fmla="*/ 182 h 1424168"/>
                <a:gd name="connsiteX3" fmla="*/ 3643312 w 4471986"/>
                <a:gd name="connsiteY3" fmla="*/ 1146758 h 1424168"/>
                <a:gd name="connsiteX4" fmla="*/ 4471986 w 4471986"/>
                <a:gd name="connsiteY4" fmla="*/ 1424168 h 1424168"/>
                <a:gd name="connsiteX0" fmla="*/ 0 w 4471986"/>
                <a:gd name="connsiteY0" fmla="*/ 1409881 h 1424168"/>
                <a:gd name="connsiteX1" fmla="*/ 1552576 w 4471986"/>
                <a:gd name="connsiteY1" fmla="*/ 1237358 h 1424168"/>
                <a:gd name="connsiteX2" fmla="*/ 2659608 w 4471986"/>
                <a:gd name="connsiteY2" fmla="*/ 182 h 1424168"/>
                <a:gd name="connsiteX3" fmla="*/ 3643312 w 4471986"/>
                <a:gd name="connsiteY3" fmla="*/ 1146758 h 1424168"/>
                <a:gd name="connsiteX4" fmla="*/ 4471986 w 4471986"/>
                <a:gd name="connsiteY4" fmla="*/ 1424168 h 1424168"/>
                <a:gd name="connsiteX0" fmla="*/ 0 w 4471986"/>
                <a:gd name="connsiteY0" fmla="*/ 1409881 h 1424168"/>
                <a:gd name="connsiteX1" fmla="*/ 1552576 w 4471986"/>
                <a:gd name="connsiteY1" fmla="*/ 1237358 h 1424168"/>
                <a:gd name="connsiteX2" fmla="*/ 2659608 w 4471986"/>
                <a:gd name="connsiteY2" fmla="*/ 182 h 1424168"/>
                <a:gd name="connsiteX3" fmla="*/ 3643312 w 4471986"/>
                <a:gd name="connsiteY3" fmla="*/ 1146758 h 1424168"/>
                <a:gd name="connsiteX4" fmla="*/ 4471986 w 4471986"/>
                <a:gd name="connsiteY4" fmla="*/ 1424168 h 1424168"/>
                <a:gd name="connsiteX0" fmla="*/ 0 w 4471986"/>
                <a:gd name="connsiteY0" fmla="*/ 1409881 h 1424168"/>
                <a:gd name="connsiteX1" fmla="*/ 1552576 w 4471986"/>
                <a:gd name="connsiteY1" fmla="*/ 1237358 h 1424168"/>
                <a:gd name="connsiteX2" fmla="*/ 2659608 w 4471986"/>
                <a:gd name="connsiteY2" fmla="*/ 182 h 1424168"/>
                <a:gd name="connsiteX3" fmla="*/ 3643312 w 4471986"/>
                <a:gd name="connsiteY3" fmla="*/ 1146758 h 1424168"/>
                <a:gd name="connsiteX4" fmla="*/ 4471986 w 4471986"/>
                <a:gd name="connsiteY4" fmla="*/ 1424168 h 1424168"/>
                <a:gd name="connsiteX0" fmla="*/ 0 w 4471986"/>
                <a:gd name="connsiteY0" fmla="*/ 1409881 h 1424168"/>
                <a:gd name="connsiteX1" fmla="*/ 1552576 w 4471986"/>
                <a:gd name="connsiteY1" fmla="*/ 1237358 h 1424168"/>
                <a:gd name="connsiteX2" fmla="*/ 2659608 w 4471986"/>
                <a:gd name="connsiteY2" fmla="*/ 182 h 1424168"/>
                <a:gd name="connsiteX3" fmla="*/ 3643312 w 4471986"/>
                <a:gd name="connsiteY3" fmla="*/ 1146758 h 1424168"/>
                <a:gd name="connsiteX4" fmla="*/ 4471986 w 4471986"/>
                <a:gd name="connsiteY4" fmla="*/ 1424168 h 1424168"/>
                <a:gd name="connsiteX0" fmla="*/ 0 w 5590215"/>
                <a:gd name="connsiteY0" fmla="*/ 1409881 h 1424168"/>
                <a:gd name="connsiteX1" fmla="*/ 1552576 w 5590215"/>
                <a:gd name="connsiteY1" fmla="*/ 1237358 h 1424168"/>
                <a:gd name="connsiteX2" fmla="*/ 2659608 w 5590215"/>
                <a:gd name="connsiteY2" fmla="*/ 182 h 1424168"/>
                <a:gd name="connsiteX3" fmla="*/ 3643312 w 5590215"/>
                <a:gd name="connsiteY3" fmla="*/ 1146758 h 1424168"/>
                <a:gd name="connsiteX4" fmla="*/ 5590215 w 5590215"/>
                <a:gd name="connsiteY4" fmla="*/ 1424168 h 1424168"/>
                <a:gd name="connsiteX0" fmla="*/ 0 w 5590215"/>
                <a:gd name="connsiteY0" fmla="*/ 1409881 h 1424168"/>
                <a:gd name="connsiteX1" fmla="*/ 1552576 w 5590215"/>
                <a:gd name="connsiteY1" fmla="*/ 1237358 h 1424168"/>
                <a:gd name="connsiteX2" fmla="*/ 2659608 w 5590215"/>
                <a:gd name="connsiteY2" fmla="*/ 182 h 1424168"/>
                <a:gd name="connsiteX3" fmla="*/ 3643312 w 5590215"/>
                <a:gd name="connsiteY3" fmla="*/ 1146758 h 1424168"/>
                <a:gd name="connsiteX4" fmla="*/ 5590215 w 5590215"/>
                <a:gd name="connsiteY4" fmla="*/ 1424168 h 142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0215" h="1424168">
                  <a:moveTo>
                    <a:pt x="0" y="1409881"/>
                  </a:moveTo>
                  <a:cubicBezTo>
                    <a:pt x="841330" y="1401355"/>
                    <a:pt x="1109308" y="1472308"/>
                    <a:pt x="1552576" y="1237358"/>
                  </a:cubicBezTo>
                  <a:cubicBezTo>
                    <a:pt x="1995844" y="1002408"/>
                    <a:pt x="2311152" y="15282"/>
                    <a:pt x="2659608" y="182"/>
                  </a:cubicBezTo>
                  <a:cubicBezTo>
                    <a:pt x="3008064" y="-14918"/>
                    <a:pt x="3154878" y="909427"/>
                    <a:pt x="3643312" y="1146758"/>
                  </a:cubicBezTo>
                  <a:cubicBezTo>
                    <a:pt x="4131747" y="1384089"/>
                    <a:pt x="4366526" y="1368557"/>
                    <a:pt x="5590215" y="142416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 panose="020F0302020204030204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576272" y="2924471"/>
              <a:ext cx="715828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r>
                <a:rPr lang="en-US" sz="1200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Amp. out</a:t>
              </a: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547580" y="1268680"/>
            <a:ext cx="1440200" cy="504000"/>
          </a:xfrm>
          <a:prstGeom prst="rect">
            <a:avLst/>
          </a:prstGeom>
          <a:ln w="190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Sensing node</a:t>
            </a:r>
            <a:endParaRPr lang="en-US" sz="14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691600" y="2142142"/>
            <a:ext cx="648090" cy="216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Amplifier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403560" y="2960979"/>
            <a:ext cx="864120" cy="216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Comparator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562772" y="3789020"/>
            <a:ext cx="338320" cy="216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And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331550" y="1053210"/>
            <a:ext cx="1872000" cy="4104050"/>
          </a:xfrm>
          <a:prstGeom prst="rect">
            <a:avLst/>
          </a:prstGeom>
          <a:noFill/>
          <a:ln w="1905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2555808" y="2564870"/>
            <a:ext cx="1" cy="216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2267678" y="2564870"/>
            <a:ext cx="1" cy="21600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555809" y="1772680"/>
            <a:ext cx="0" cy="216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251400" y="2564781"/>
            <a:ext cx="2016280" cy="139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2123659" y="3429020"/>
            <a:ext cx="1" cy="216000"/>
          </a:xfrm>
          <a:prstGeom prst="line">
            <a:avLst/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>
            <a:off x="251400" y="3429010"/>
            <a:ext cx="1872262" cy="110"/>
          </a:xfrm>
          <a:prstGeom prst="line">
            <a:avLst/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251400" y="2348830"/>
            <a:ext cx="914400" cy="216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Threshold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251400" y="3212950"/>
            <a:ext cx="1192492" cy="216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Strobe window</a:t>
            </a:r>
          </a:p>
        </p:txBody>
      </p:sp>
      <p:cxnSp>
        <p:nvCxnSpPr>
          <p:cNvPr id="140" name="Straight Connector 139"/>
          <p:cNvCxnSpPr/>
          <p:nvPr/>
        </p:nvCxnSpPr>
        <p:spPr>
          <a:xfrm>
            <a:off x="2411700" y="3356979"/>
            <a:ext cx="0" cy="288041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2267679" y="4149080"/>
            <a:ext cx="1" cy="216000"/>
          </a:xfrm>
          <a:prstGeom prst="line">
            <a:avLst/>
          </a:prstGeom>
          <a:ln w="190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1619590" y="4365110"/>
            <a:ext cx="1440200" cy="5040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Pixel memory</a:t>
            </a:r>
            <a:endParaRPr lang="en-US" sz="14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115" name="Isosceles Triangle 114"/>
          <p:cNvSpPr/>
          <p:nvPr/>
        </p:nvSpPr>
        <p:spPr>
          <a:xfrm rot="10800000">
            <a:off x="2267760" y="1988780"/>
            <a:ext cx="576000" cy="576000"/>
          </a:xfrm>
          <a:prstGeom prst="triangle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</a:endParaRPr>
          </a:p>
        </p:txBody>
      </p:sp>
      <p:sp>
        <p:nvSpPr>
          <p:cNvPr id="116" name="Isosceles Triangle 115"/>
          <p:cNvSpPr/>
          <p:nvPr/>
        </p:nvSpPr>
        <p:spPr>
          <a:xfrm rot="10800000">
            <a:off x="2123740" y="2780979"/>
            <a:ext cx="576000" cy="576000"/>
          </a:xfrm>
          <a:prstGeom prst="triangle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</a:endParaRPr>
          </a:p>
        </p:txBody>
      </p:sp>
      <p:sp>
        <p:nvSpPr>
          <p:cNvPr id="80" name="Flowchart: Delay 79"/>
          <p:cNvSpPr/>
          <p:nvPr/>
        </p:nvSpPr>
        <p:spPr>
          <a:xfrm rot="5400000">
            <a:off x="2015720" y="3609020"/>
            <a:ext cx="504000" cy="576000"/>
          </a:xfrm>
          <a:prstGeom prst="flowChartDelay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331550" y="764610"/>
            <a:ext cx="914400" cy="288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Pixel cell</a:t>
            </a:r>
          </a:p>
        </p:txBody>
      </p:sp>
      <p:sp>
        <p:nvSpPr>
          <p:cNvPr id="170" name="Line Callout 1 (Accent Bar) 169"/>
          <p:cNvSpPr/>
          <p:nvPr/>
        </p:nvSpPr>
        <p:spPr>
          <a:xfrm>
            <a:off x="7380620" y="3213110"/>
            <a:ext cx="1656000" cy="1008000"/>
          </a:xfrm>
          <a:prstGeom prst="accentCallout1">
            <a:avLst>
              <a:gd name="adj1" fmla="val 49578"/>
              <a:gd name="adj2" fmla="val -829"/>
              <a:gd name="adj3" fmla="val 61070"/>
              <a:gd name="adj4" fmla="val -6332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dirty="0">
                <a:solidFill>
                  <a:srgbClr val="C00000"/>
                </a:solidFill>
                <a:latin typeface="Calibri Light" panose="020F0302020204030204" pitchFamily="34" charset="0"/>
              </a:rPr>
              <a:t>Only pixel with signal higher than threshold DURING the strobe window </a:t>
            </a:r>
            <a:r>
              <a:rPr lang="en-US" sz="12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will get </a:t>
            </a:r>
            <a:r>
              <a:rPr lang="en-US" sz="1200" dirty="0">
                <a:solidFill>
                  <a:srgbClr val="C00000"/>
                </a:solidFill>
                <a:latin typeface="Calibri Light" panose="020F0302020204030204" pitchFamily="34" charset="0"/>
              </a:rPr>
              <a:t>latched in </a:t>
            </a:r>
            <a:r>
              <a:rPr lang="en-US" sz="12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memory</a:t>
            </a:r>
            <a:endParaRPr lang="en-US" sz="1200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179" name="Group 178"/>
          <p:cNvGrpSpPr/>
          <p:nvPr/>
        </p:nvGrpSpPr>
        <p:grpSpPr>
          <a:xfrm>
            <a:off x="4211950" y="2997010"/>
            <a:ext cx="2880970" cy="504000"/>
            <a:chOff x="4571430" y="3645030"/>
            <a:chExt cx="2880970" cy="504000"/>
          </a:xfrm>
        </p:grpSpPr>
        <p:grpSp>
          <p:nvGrpSpPr>
            <p:cNvPr id="78" name="Group 77"/>
            <p:cNvGrpSpPr/>
            <p:nvPr/>
          </p:nvGrpSpPr>
          <p:grpSpPr>
            <a:xfrm>
              <a:off x="4571430" y="3645030"/>
              <a:ext cx="2880970" cy="504000"/>
              <a:chOff x="5089038" y="1988800"/>
              <a:chExt cx="2700910" cy="720100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5089038" y="2708900"/>
                <a:ext cx="923163" cy="0"/>
              </a:xfrm>
              <a:prstGeom prst="line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6012200" y="1988800"/>
                <a:ext cx="0" cy="720100"/>
              </a:xfrm>
              <a:prstGeom prst="line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6732300" y="1988800"/>
                <a:ext cx="0" cy="720100"/>
              </a:xfrm>
              <a:prstGeom prst="line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6012200" y="1988800"/>
                <a:ext cx="720100" cy="0"/>
              </a:xfrm>
              <a:prstGeom prst="line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6732300" y="2708900"/>
                <a:ext cx="1057648" cy="0"/>
              </a:xfrm>
              <a:prstGeom prst="line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4" name="TextBox 173"/>
            <p:cNvSpPr txBox="1"/>
            <p:nvPr/>
          </p:nvSpPr>
          <p:spPr>
            <a:xfrm>
              <a:off x="4571430" y="3924841"/>
              <a:ext cx="9144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r>
                <a:rPr lang="en-US" sz="1200" dirty="0" err="1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Cmp</a:t>
              </a:r>
              <a:r>
                <a:rPr lang="en-US" sz="1200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. out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4211950" y="3717040"/>
            <a:ext cx="2880970" cy="504040"/>
            <a:chOff x="4571430" y="4365130"/>
            <a:chExt cx="2880970" cy="504040"/>
          </a:xfrm>
        </p:grpSpPr>
        <p:grpSp>
          <p:nvGrpSpPr>
            <p:cNvPr id="155" name="Group 154"/>
            <p:cNvGrpSpPr/>
            <p:nvPr/>
          </p:nvGrpSpPr>
          <p:grpSpPr>
            <a:xfrm>
              <a:off x="4571430" y="4365130"/>
              <a:ext cx="2880970" cy="504040"/>
              <a:chOff x="5089038" y="1988800"/>
              <a:chExt cx="2700910" cy="720157"/>
            </a:xfrm>
          </p:grpSpPr>
          <p:cxnSp>
            <p:nvCxnSpPr>
              <p:cNvPr id="156" name="Straight Connector 155"/>
              <p:cNvCxnSpPr/>
              <p:nvPr/>
            </p:nvCxnSpPr>
            <p:spPr>
              <a:xfrm flipV="1">
                <a:off x="5089038" y="2708830"/>
                <a:ext cx="1215703" cy="70"/>
              </a:xfrm>
              <a:prstGeom prst="line">
                <a:avLst/>
              </a:prstGeom>
              <a:ln w="1905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6304741" y="1988800"/>
                <a:ext cx="0" cy="720100"/>
              </a:xfrm>
              <a:prstGeom prst="line">
                <a:avLst/>
              </a:prstGeom>
              <a:ln w="1905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6979301" y="1988800"/>
                <a:ext cx="0" cy="720100"/>
              </a:xfrm>
              <a:prstGeom prst="line">
                <a:avLst/>
              </a:prstGeom>
              <a:ln w="1905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6304741" y="1988800"/>
                <a:ext cx="674560" cy="0"/>
              </a:xfrm>
              <a:prstGeom prst="line">
                <a:avLst/>
              </a:prstGeom>
              <a:ln w="1905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flipV="1">
                <a:off x="6979301" y="2708900"/>
                <a:ext cx="810647" cy="57"/>
              </a:xfrm>
              <a:prstGeom prst="line">
                <a:avLst/>
              </a:prstGeom>
              <a:ln w="1905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6" name="TextBox 175"/>
            <p:cNvSpPr txBox="1"/>
            <p:nvPr/>
          </p:nvSpPr>
          <p:spPr>
            <a:xfrm>
              <a:off x="4572000" y="4653170"/>
              <a:ext cx="115201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r>
                <a:rPr lang="en-US" sz="1200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Strobe window</a:t>
              </a: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4212520" y="949730"/>
            <a:ext cx="2905019" cy="614940"/>
            <a:chOff x="4572000" y="1597820"/>
            <a:chExt cx="2905019" cy="614940"/>
          </a:xfrm>
        </p:grpSpPr>
        <p:sp>
          <p:nvSpPr>
            <p:cNvPr id="147" name="Freeform 146"/>
            <p:cNvSpPr/>
            <p:nvPr/>
          </p:nvSpPr>
          <p:spPr>
            <a:xfrm>
              <a:off x="4577918" y="1597820"/>
              <a:ext cx="2899101" cy="614940"/>
            </a:xfrm>
            <a:custGeom>
              <a:avLst/>
              <a:gdLst>
                <a:gd name="connsiteX0" fmla="*/ 0 w 4819650"/>
                <a:gd name="connsiteY0" fmla="*/ 972914 h 972914"/>
                <a:gd name="connsiteX1" fmla="*/ 2024062 w 4819650"/>
                <a:gd name="connsiteY1" fmla="*/ 787177 h 972914"/>
                <a:gd name="connsiteX2" fmla="*/ 2990850 w 4819650"/>
                <a:gd name="connsiteY2" fmla="*/ 6127 h 972914"/>
                <a:gd name="connsiteX3" fmla="*/ 3709987 w 4819650"/>
                <a:gd name="connsiteY3" fmla="*/ 434752 h 972914"/>
                <a:gd name="connsiteX4" fmla="*/ 4367212 w 4819650"/>
                <a:gd name="connsiteY4" fmla="*/ 649064 h 972914"/>
                <a:gd name="connsiteX5" fmla="*/ 4819650 w 4819650"/>
                <a:gd name="connsiteY5" fmla="*/ 749077 h 972914"/>
                <a:gd name="connsiteX0" fmla="*/ 0 w 4367212"/>
                <a:gd name="connsiteY0" fmla="*/ 972914 h 972914"/>
                <a:gd name="connsiteX1" fmla="*/ 2024062 w 4367212"/>
                <a:gd name="connsiteY1" fmla="*/ 787177 h 972914"/>
                <a:gd name="connsiteX2" fmla="*/ 2990850 w 4367212"/>
                <a:gd name="connsiteY2" fmla="*/ 6127 h 972914"/>
                <a:gd name="connsiteX3" fmla="*/ 3709987 w 4367212"/>
                <a:gd name="connsiteY3" fmla="*/ 434752 h 972914"/>
                <a:gd name="connsiteX4" fmla="*/ 4367212 w 4367212"/>
                <a:gd name="connsiteY4" fmla="*/ 649064 h 972914"/>
                <a:gd name="connsiteX0" fmla="*/ 0 w 4852987"/>
                <a:gd name="connsiteY0" fmla="*/ 973194 h 973194"/>
                <a:gd name="connsiteX1" fmla="*/ 2024062 w 4852987"/>
                <a:gd name="connsiteY1" fmla="*/ 787457 h 973194"/>
                <a:gd name="connsiteX2" fmla="*/ 2990850 w 4852987"/>
                <a:gd name="connsiteY2" fmla="*/ 6407 h 973194"/>
                <a:gd name="connsiteX3" fmla="*/ 3709987 w 4852987"/>
                <a:gd name="connsiteY3" fmla="*/ 435032 h 973194"/>
                <a:gd name="connsiteX4" fmla="*/ 4852987 w 4852987"/>
                <a:gd name="connsiteY4" fmla="*/ 763644 h 973194"/>
                <a:gd name="connsiteX0" fmla="*/ 0 w 5029199"/>
                <a:gd name="connsiteY0" fmla="*/ 735069 h 828777"/>
                <a:gd name="connsiteX1" fmla="*/ 2200274 w 5029199"/>
                <a:gd name="connsiteY1" fmla="*/ 787457 h 828777"/>
                <a:gd name="connsiteX2" fmla="*/ 3167062 w 5029199"/>
                <a:gd name="connsiteY2" fmla="*/ 6407 h 828777"/>
                <a:gd name="connsiteX3" fmla="*/ 3886199 w 5029199"/>
                <a:gd name="connsiteY3" fmla="*/ 435032 h 828777"/>
                <a:gd name="connsiteX4" fmla="*/ 5029199 w 5029199"/>
                <a:gd name="connsiteY4" fmla="*/ 763644 h 828777"/>
                <a:gd name="connsiteX0" fmla="*/ 0 w 5029199"/>
                <a:gd name="connsiteY0" fmla="*/ 1413361 h 1554924"/>
                <a:gd name="connsiteX1" fmla="*/ 2200274 w 5029199"/>
                <a:gd name="connsiteY1" fmla="*/ 1465749 h 1554924"/>
                <a:gd name="connsiteX2" fmla="*/ 2857499 w 5029199"/>
                <a:gd name="connsiteY2" fmla="*/ 17950 h 1554924"/>
                <a:gd name="connsiteX3" fmla="*/ 3167062 w 5029199"/>
                <a:gd name="connsiteY3" fmla="*/ 684699 h 1554924"/>
                <a:gd name="connsiteX4" fmla="*/ 3886199 w 5029199"/>
                <a:gd name="connsiteY4" fmla="*/ 1113324 h 1554924"/>
                <a:gd name="connsiteX5" fmla="*/ 5029199 w 5029199"/>
                <a:gd name="connsiteY5" fmla="*/ 1441936 h 1554924"/>
                <a:gd name="connsiteX0" fmla="*/ 0 w 5029199"/>
                <a:gd name="connsiteY0" fmla="*/ 1412448 h 1473621"/>
                <a:gd name="connsiteX1" fmla="*/ 2200274 w 5029199"/>
                <a:gd name="connsiteY1" fmla="*/ 1464836 h 1473621"/>
                <a:gd name="connsiteX2" fmla="*/ 2309812 w 5029199"/>
                <a:gd name="connsiteY2" fmla="*/ 1179086 h 1473621"/>
                <a:gd name="connsiteX3" fmla="*/ 2857499 w 5029199"/>
                <a:gd name="connsiteY3" fmla="*/ 17037 h 1473621"/>
                <a:gd name="connsiteX4" fmla="*/ 3167062 w 5029199"/>
                <a:gd name="connsiteY4" fmla="*/ 683786 h 1473621"/>
                <a:gd name="connsiteX5" fmla="*/ 3886199 w 5029199"/>
                <a:gd name="connsiteY5" fmla="*/ 1112411 h 1473621"/>
                <a:gd name="connsiteX6" fmla="*/ 5029199 w 5029199"/>
                <a:gd name="connsiteY6" fmla="*/ 1441023 h 1473621"/>
                <a:gd name="connsiteX0" fmla="*/ 0 w 5029199"/>
                <a:gd name="connsiteY0" fmla="*/ 1412448 h 1483647"/>
                <a:gd name="connsiteX1" fmla="*/ 2200274 w 5029199"/>
                <a:gd name="connsiteY1" fmla="*/ 1464836 h 1483647"/>
                <a:gd name="connsiteX2" fmla="*/ 2728912 w 5029199"/>
                <a:gd name="connsiteY2" fmla="*/ 1331486 h 1483647"/>
                <a:gd name="connsiteX3" fmla="*/ 2857499 w 5029199"/>
                <a:gd name="connsiteY3" fmla="*/ 17037 h 1483647"/>
                <a:gd name="connsiteX4" fmla="*/ 3167062 w 5029199"/>
                <a:gd name="connsiteY4" fmla="*/ 683786 h 1483647"/>
                <a:gd name="connsiteX5" fmla="*/ 3886199 w 5029199"/>
                <a:gd name="connsiteY5" fmla="*/ 1112411 h 1483647"/>
                <a:gd name="connsiteX6" fmla="*/ 5029199 w 5029199"/>
                <a:gd name="connsiteY6" fmla="*/ 1441023 h 1483647"/>
                <a:gd name="connsiteX0" fmla="*/ 0 w 5029199"/>
                <a:gd name="connsiteY0" fmla="*/ 1413361 h 1554924"/>
                <a:gd name="connsiteX1" fmla="*/ 2200274 w 5029199"/>
                <a:gd name="connsiteY1" fmla="*/ 1465749 h 1554924"/>
                <a:gd name="connsiteX2" fmla="*/ 2857499 w 5029199"/>
                <a:gd name="connsiteY2" fmla="*/ 17950 h 1554924"/>
                <a:gd name="connsiteX3" fmla="*/ 3167062 w 5029199"/>
                <a:gd name="connsiteY3" fmla="*/ 684699 h 1554924"/>
                <a:gd name="connsiteX4" fmla="*/ 3886199 w 5029199"/>
                <a:gd name="connsiteY4" fmla="*/ 1113324 h 1554924"/>
                <a:gd name="connsiteX5" fmla="*/ 5029199 w 5029199"/>
                <a:gd name="connsiteY5" fmla="*/ 1441936 h 1554924"/>
                <a:gd name="connsiteX0" fmla="*/ 0 w 5029199"/>
                <a:gd name="connsiteY0" fmla="*/ 1413361 h 1441936"/>
                <a:gd name="connsiteX1" fmla="*/ 2271712 w 5029199"/>
                <a:gd name="connsiteY1" fmla="*/ 1241912 h 1441936"/>
                <a:gd name="connsiteX2" fmla="*/ 2857499 w 5029199"/>
                <a:gd name="connsiteY2" fmla="*/ 17950 h 1441936"/>
                <a:gd name="connsiteX3" fmla="*/ 3167062 w 5029199"/>
                <a:gd name="connsiteY3" fmla="*/ 684699 h 1441936"/>
                <a:gd name="connsiteX4" fmla="*/ 3886199 w 5029199"/>
                <a:gd name="connsiteY4" fmla="*/ 1113324 h 1441936"/>
                <a:gd name="connsiteX5" fmla="*/ 5029199 w 5029199"/>
                <a:gd name="connsiteY5" fmla="*/ 1441936 h 1441936"/>
                <a:gd name="connsiteX0" fmla="*/ 0 w 5029199"/>
                <a:gd name="connsiteY0" fmla="*/ 1414789 h 1443364"/>
                <a:gd name="connsiteX1" fmla="*/ 2271712 w 5029199"/>
                <a:gd name="connsiteY1" fmla="*/ 1243340 h 1443364"/>
                <a:gd name="connsiteX2" fmla="*/ 2857499 w 5029199"/>
                <a:gd name="connsiteY2" fmla="*/ 19378 h 1443364"/>
                <a:gd name="connsiteX3" fmla="*/ 3167062 w 5029199"/>
                <a:gd name="connsiteY3" fmla="*/ 686127 h 1443364"/>
                <a:gd name="connsiteX4" fmla="*/ 5029199 w 5029199"/>
                <a:gd name="connsiteY4" fmla="*/ 1443364 h 1443364"/>
                <a:gd name="connsiteX0" fmla="*/ 0 w 5029199"/>
                <a:gd name="connsiteY0" fmla="*/ 1408818 h 1437393"/>
                <a:gd name="connsiteX1" fmla="*/ 2271712 w 5029199"/>
                <a:gd name="connsiteY1" fmla="*/ 1237369 h 1437393"/>
                <a:gd name="connsiteX2" fmla="*/ 2857499 w 5029199"/>
                <a:gd name="connsiteY2" fmla="*/ 13407 h 1437393"/>
                <a:gd name="connsiteX3" fmla="*/ 3609974 w 5029199"/>
                <a:gd name="connsiteY3" fmla="*/ 975431 h 1437393"/>
                <a:gd name="connsiteX4" fmla="*/ 5029199 w 5029199"/>
                <a:gd name="connsiteY4" fmla="*/ 1437393 h 1437393"/>
                <a:gd name="connsiteX0" fmla="*/ 0 w 5029199"/>
                <a:gd name="connsiteY0" fmla="*/ 1407546 h 1436121"/>
                <a:gd name="connsiteX1" fmla="*/ 2271712 w 5029199"/>
                <a:gd name="connsiteY1" fmla="*/ 1236097 h 1436121"/>
                <a:gd name="connsiteX2" fmla="*/ 2857499 w 5029199"/>
                <a:gd name="connsiteY2" fmla="*/ 12135 h 1436121"/>
                <a:gd name="connsiteX3" fmla="*/ 3552824 w 5029199"/>
                <a:gd name="connsiteY3" fmla="*/ 1074171 h 1436121"/>
                <a:gd name="connsiteX4" fmla="*/ 5029199 w 5029199"/>
                <a:gd name="connsiteY4" fmla="*/ 1436121 h 1436121"/>
                <a:gd name="connsiteX0" fmla="*/ 0 w 5029199"/>
                <a:gd name="connsiteY0" fmla="*/ 1407546 h 1436121"/>
                <a:gd name="connsiteX1" fmla="*/ 1985962 w 5029199"/>
                <a:gd name="connsiteY1" fmla="*/ 1178947 h 1436121"/>
                <a:gd name="connsiteX2" fmla="*/ 2857499 w 5029199"/>
                <a:gd name="connsiteY2" fmla="*/ 12135 h 1436121"/>
                <a:gd name="connsiteX3" fmla="*/ 3552824 w 5029199"/>
                <a:gd name="connsiteY3" fmla="*/ 1074171 h 1436121"/>
                <a:gd name="connsiteX4" fmla="*/ 5029199 w 5029199"/>
                <a:gd name="connsiteY4" fmla="*/ 1436121 h 1436121"/>
                <a:gd name="connsiteX0" fmla="*/ 0 w 5029199"/>
                <a:gd name="connsiteY0" fmla="*/ 1407546 h 1436121"/>
                <a:gd name="connsiteX1" fmla="*/ 1914525 w 5029199"/>
                <a:gd name="connsiteY1" fmla="*/ 1183710 h 1436121"/>
                <a:gd name="connsiteX2" fmla="*/ 2857499 w 5029199"/>
                <a:gd name="connsiteY2" fmla="*/ 12135 h 1436121"/>
                <a:gd name="connsiteX3" fmla="*/ 3552824 w 5029199"/>
                <a:gd name="connsiteY3" fmla="*/ 1074171 h 1436121"/>
                <a:gd name="connsiteX4" fmla="*/ 5029199 w 5029199"/>
                <a:gd name="connsiteY4" fmla="*/ 1436121 h 1436121"/>
                <a:gd name="connsiteX0" fmla="*/ 0 w 5029199"/>
                <a:gd name="connsiteY0" fmla="*/ 1421697 h 1450272"/>
                <a:gd name="connsiteX1" fmla="*/ 1914525 w 5029199"/>
                <a:gd name="connsiteY1" fmla="*/ 1197861 h 1450272"/>
                <a:gd name="connsiteX2" fmla="*/ 2795587 w 5029199"/>
                <a:gd name="connsiteY2" fmla="*/ 11998 h 1450272"/>
                <a:gd name="connsiteX3" fmla="*/ 3552824 w 5029199"/>
                <a:gd name="connsiteY3" fmla="*/ 1088322 h 1450272"/>
                <a:gd name="connsiteX4" fmla="*/ 5029199 w 5029199"/>
                <a:gd name="connsiteY4" fmla="*/ 1450272 h 1450272"/>
                <a:gd name="connsiteX0" fmla="*/ 0 w 5029199"/>
                <a:gd name="connsiteY0" fmla="*/ 1409918 h 1438493"/>
                <a:gd name="connsiteX1" fmla="*/ 1914525 w 5029199"/>
                <a:gd name="connsiteY1" fmla="*/ 1186082 h 1438493"/>
                <a:gd name="connsiteX2" fmla="*/ 2795587 w 5029199"/>
                <a:gd name="connsiteY2" fmla="*/ 219 h 1438493"/>
                <a:gd name="connsiteX3" fmla="*/ 3552824 w 5029199"/>
                <a:gd name="connsiteY3" fmla="*/ 1076543 h 1438493"/>
                <a:gd name="connsiteX4" fmla="*/ 5029199 w 5029199"/>
                <a:gd name="connsiteY4" fmla="*/ 1438493 h 1438493"/>
                <a:gd name="connsiteX0" fmla="*/ 0 w 5029199"/>
                <a:gd name="connsiteY0" fmla="*/ 1409918 h 1438493"/>
                <a:gd name="connsiteX1" fmla="*/ 1914525 w 5029199"/>
                <a:gd name="connsiteY1" fmla="*/ 1186082 h 1438493"/>
                <a:gd name="connsiteX2" fmla="*/ 2795587 w 5029199"/>
                <a:gd name="connsiteY2" fmla="*/ 219 h 1438493"/>
                <a:gd name="connsiteX3" fmla="*/ 3552824 w 5029199"/>
                <a:gd name="connsiteY3" fmla="*/ 1076543 h 1438493"/>
                <a:gd name="connsiteX4" fmla="*/ 5029199 w 5029199"/>
                <a:gd name="connsiteY4" fmla="*/ 1438493 h 1438493"/>
                <a:gd name="connsiteX0" fmla="*/ 0 w 5029199"/>
                <a:gd name="connsiteY0" fmla="*/ 1409918 h 1438493"/>
                <a:gd name="connsiteX1" fmla="*/ 1914525 w 5029199"/>
                <a:gd name="connsiteY1" fmla="*/ 1186082 h 1438493"/>
                <a:gd name="connsiteX2" fmla="*/ 2795587 w 5029199"/>
                <a:gd name="connsiteY2" fmla="*/ 219 h 1438493"/>
                <a:gd name="connsiteX3" fmla="*/ 3552824 w 5029199"/>
                <a:gd name="connsiteY3" fmla="*/ 1076543 h 1438493"/>
                <a:gd name="connsiteX4" fmla="*/ 5029199 w 5029199"/>
                <a:gd name="connsiteY4" fmla="*/ 1438493 h 1438493"/>
                <a:gd name="connsiteX0" fmla="*/ 0 w 4471986"/>
                <a:gd name="connsiteY0" fmla="*/ 1409918 h 1424205"/>
                <a:gd name="connsiteX1" fmla="*/ 1914525 w 4471986"/>
                <a:gd name="connsiteY1" fmla="*/ 1186082 h 1424205"/>
                <a:gd name="connsiteX2" fmla="*/ 2795587 w 4471986"/>
                <a:gd name="connsiteY2" fmla="*/ 219 h 1424205"/>
                <a:gd name="connsiteX3" fmla="*/ 3552824 w 4471986"/>
                <a:gd name="connsiteY3" fmla="*/ 1076543 h 1424205"/>
                <a:gd name="connsiteX4" fmla="*/ 4471986 w 4471986"/>
                <a:gd name="connsiteY4" fmla="*/ 1424205 h 1424205"/>
                <a:gd name="connsiteX0" fmla="*/ 0 w 4471986"/>
                <a:gd name="connsiteY0" fmla="*/ 1409912 h 1424199"/>
                <a:gd name="connsiteX1" fmla="*/ 1914525 w 4471986"/>
                <a:gd name="connsiteY1" fmla="*/ 1186076 h 1424199"/>
                <a:gd name="connsiteX2" fmla="*/ 2795587 w 4471986"/>
                <a:gd name="connsiteY2" fmla="*/ 213 h 1424199"/>
                <a:gd name="connsiteX3" fmla="*/ 3552824 w 4471986"/>
                <a:gd name="connsiteY3" fmla="*/ 1076537 h 1424199"/>
                <a:gd name="connsiteX4" fmla="*/ 3929062 w 4471986"/>
                <a:gd name="connsiteY4" fmla="*/ 1290850 h 1424199"/>
                <a:gd name="connsiteX5" fmla="*/ 4471986 w 4471986"/>
                <a:gd name="connsiteY5" fmla="*/ 1424199 h 1424199"/>
                <a:gd name="connsiteX0" fmla="*/ 0 w 4471986"/>
                <a:gd name="connsiteY0" fmla="*/ 1409917 h 1424204"/>
                <a:gd name="connsiteX1" fmla="*/ 1914525 w 4471986"/>
                <a:gd name="connsiteY1" fmla="*/ 1186081 h 1424204"/>
                <a:gd name="connsiteX2" fmla="*/ 2795587 w 4471986"/>
                <a:gd name="connsiteY2" fmla="*/ 218 h 1424204"/>
                <a:gd name="connsiteX3" fmla="*/ 3552824 w 4471986"/>
                <a:gd name="connsiteY3" fmla="*/ 1076542 h 1424204"/>
                <a:gd name="connsiteX4" fmla="*/ 4471986 w 4471986"/>
                <a:gd name="connsiteY4" fmla="*/ 1424204 h 1424204"/>
                <a:gd name="connsiteX0" fmla="*/ 0 w 4471986"/>
                <a:gd name="connsiteY0" fmla="*/ 1409955 h 1424242"/>
                <a:gd name="connsiteX1" fmla="*/ 1914525 w 4471986"/>
                <a:gd name="connsiteY1" fmla="*/ 1186119 h 1424242"/>
                <a:gd name="connsiteX2" fmla="*/ 2795587 w 4471986"/>
                <a:gd name="connsiteY2" fmla="*/ 256 h 1424242"/>
                <a:gd name="connsiteX3" fmla="*/ 3424236 w 4471986"/>
                <a:gd name="connsiteY3" fmla="*/ 947993 h 1424242"/>
                <a:gd name="connsiteX4" fmla="*/ 4471986 w 4471986"/>
                <a:gd name="connsiteY4" fmla="*/ 1424242 h 1424242"/>
                <a:gd name="connsiteX0" fmla="*/ 0 w 4471986"/>
                <a:gd name="connsiteY0" fmla="*/ 1410043 h 1424330"/>
                <a:gd name="connsiteX1" fmla="*/ 1914525 w 4471986"/>
                <a:gd name="connsiteY1" fmla="*/ 1186207 h 1424330"/>
                <a:gd name="connsiteX2" fmla="*/ 2795587 w 4471986"/>
                <a:gd name="connsiteY2" fmla="*/ 344 h 1424330"/>
                <a:gd name="connsiteX3" fmla="*/ 3424236 w 4471986"/>
                <a:gd name="connsiteY3" fmla="*/ 948081 h 1424330"/>
                <a:gd name="connsiteX4" fmla="*/ 4471986 w 4471986"/>
                <a:gd name="connsiteY4" fmla="*/ 1424330 h 1424330"/>
                <a:gd name="connsiteX0" fmla="*/ 0 w 4471986"/>
                <a:gd name="connsiteY0" fmla="*/ 1410086 h 1424373"/>
                <a:gd name="connsiteX1" fmla="*/ 1914525 w 4471986"/>
                <a:gd name="connsiteY1" fmla="*/ 1186250 h 1424373"/>
                <a:gd name="connsiteX2" fmla="*/ 2795587 w 4471986"/>
                <a:gd name="connsiteY2" fmla="*/ 387 h 1424373"/>
                <a:gd name="connsiteX3" fmla="*/ 3424236 w 4471986"/>
                <a:gd name="connsiteY3" fmla="*/ 948124 h 1424373"/>
                <a:gd name="connsiteX4" fmla="*/ 4471986 w 4471986"/>
                <a:gd name="connsiteY4" fmla="*/ 1424373 h 1424373"/>
                <a:gd name="connsiteX0" fmla="*/ 0 w 4471986"/>
                <a:gd name="connsiteY0" fmla="*/ 1410086 h 1424373"/>
                <a:gd name="connsiteX1" fmla="*/ 1914525 w 4471986"/>
                <a:gd name="connsiteY1" fmla="*/ 1186250 h 1424373"/>
                <a:gd name="connsiteX2" fmla="*/ 2795587 w 4471986"/>
                <a:gd name="connsiteY2" fmla="*/ 387 h 1424373"/>
                <a:gd name="connsiteX3" fmla="*/ 3424236 w 4471986"/>
                <a:gd name="connsiteY3" fmla="*/ 948124 h 1424373"/>
                <a:gd name="connsiteX4" fmla="*/ 4471986 w 4471986"/>
                <a:gd name="connsiteY4" fmla="*/ 1424373 h 1424373"/>
                <a:gd name="connsiteX0" fmla="*/ 0 w 4471986"/>
                <a:gd name="connsiteY0" fmla="*/ 1410086 h 1424373"/>
                <a:gd name="connsiteX1" fmla="*/ 1914525 w 4471986"/>
                <a:gd name="connsiteY1" fmla="*/ 1186250 h 1424373"/>
                <a:gd name="connsiteX2" fmla="*/ 2795587 w 4471986"/>
                <a:gd name="connsiteY2" fmla="*/ 387 h 1424373"/>
                <a:gd name="connsiteX3" fmla="*/ 3424236 w 4471986"/>
                <a:gd name="connsiteY3" fmla="*/ 948124 h 1424373"/>
                <a:gd name="connsiteX4" fmla="*/ 4471986 w 4471986"/>
                <a:gd name="connsiteY4" fmla="*/ 1424373 h 1424373"/>
                <a:gd name="connsiteX0" fmla="*/ 0 w 4471986"/>
                <a:gd name="connsiteY0" fmla="*/ 1409764 h 1424051"/>
                <a:gd name="connsiteX1" fmla="*/ 1914525 w 4471986"/>
                <a:gd name="connsiteY1" fmla="*/ 1185928 h 1424051"/>
                <a:gd name="connsiteX2" fmla="*/ 2795587 w 4471986"/>
                <a:gd name="connsiteY2" fmla="*/ 65 h 1424051"/>
                <a:gd name="connsiteX3" fmla="*/ 3424236 w 4471986"/>
                <a:gd name="connsiteY3" fmla="*/ 947802 h 1424051"/>
                <a:gd name="connsiteX4" fmla="*/ 4471986 w 4471986"/>
                <a:gd name="connsiteY4" fmla="*/ 1424051 h 1424051"/>
                <a:gd name="connsiteX0" fmla="*/ 0 w 4471986"/>
                <a:gd name="connsiteY0" fmla="*/ 1409764 h 1424051"/>
                <a:gd name="connsiteX1" fmla="*/ 1914525 w 4471986"/>
                <a:gd name="connsiteY1" fmla="*/ 1185928 h 1424051"/>
                <a:gd name="connsiteX2" fmla="*/ 2795587 w 4471986"/>
                <a:gd name="connsiteY2" fmla="*/ 65 h 1424051"/>
                <a:gd name="connsiteX3" fmla="*/ 3424236 w 4471986"/>
                <a:gd name="connsiteY3" fmla="*/ 947802 h 1424051"/>
                <a:gd name="connsiteX4" fmla="*/ 4471986 w 4471986"/>
                <a:gd name="connsiteY4" fmla="*/ 1424051 h 1424051"/>
                <a:gd name="connsiteX0" fmla="*/ 0 w 4471986"/>
                <a:gd name="connsiteY0" fmla="*/ 1412895 h 1427182"/>
                <a:gd name="connsiteX1" fmla="*/ 1552576 w 4471986"/>
                <a:gd name="connsiteY1" fmla="*/ 1240372 h 1427182"/>
                <a:gd name="connsiteX2" fmla="*/ 2795587 w 4471986"/>
                <a:gd name="connsiteY2" fmla="*/ 3196 h 1427182"/>
                <a:gd name="connsiteX3" fmla="*/ 3424236 w 4471986"/>
                <a:gd name="connsiteY3" fmla="*/ 950933 h 1427182"/>
                <a:gd name="connsiteX4" fmla="*/ 4471986 w 4471986"/>
                <a:gd name="connsiteY4" fmla="*/ 1427182 h 1427182"/>
                <a:gd name="connsiteX0" fmla="*/ 0 w 4471986"/>
                <a:gd name="connsiteY0" fmla="*/ 1409849 h 1424136"/>
                <a:gd name="connsiteX1" fmla="*/ 1552576 w 4471986"/>
                <a:gd name="connsiteY1" fmla="*/ 1237326 h 1424136"/>
                <a:gd name="connsiteX2" fmla="*/ 2795587 w 4471986"/>
                <a:gd name="connsiteY2" fmla="*/ 150 h 1424136"/>
                <a:gd name="connsiteX3" fmla="*/ 3424236 w 4471986"/>
                <a:gd name="connsiteY3" fmla="*/ 947887 h 1424136"/>
                <a:gd name="connsiteX4" fmla="*/ 4471986 w 4471986"/>
                <a:gd name="connsiteY4" fmla="*/ 1424136 h 1424136"/>
                <a:gd name="connsiteX0" fmla="*/ 0 w 4471986"/>
                <a:gd name="connsiteY0" fmla="*/ 1543582 h 1557869"/>
                <a:gd name="connsiteX1" fmla="*/ 1552576 w 4471986"/>
                <a:gd name="connsiteY1" fmla="*/ 1371059 h 1557869"/>
                <a:gd name="connsiteX2" fmla="*/ 2795587 w 4471986"/>
                <a:gd name="connsiteY2" fmla="*/ 133883 h 1557869"/>
                <a:gd name="connsiteX3" fmla="*/ 3252290 w 4471986"/>
                <a:gd name="connsiteY3" fmla="*/ 140266 h 1557869"/>
                <a:gd name="connsiteX4" fmla="*/ 3424236 w 4471986"/>
                <a:gd name="connsiteY4" fmla="*/ 1081620 h 1557869"/>
                <a:gd name="connsiteX5" fmla="*/ 4471986 w 4471986"/>
                <a:gd name="connsiteY5" fmla="*/ 1557869 h 1557869"/>
                <a:gd name="connsiteX0" fmla="*/ 0 w 4471986"/>
                <a:gd name="connsiteY0" fmla="*/ 1411898 h 1426185"/>
                <a:gd name="connsiteX1" fmla="*/ 1552576 w 4471986"/>
                <a:gd name="connsiteY1" fmla="*/ 1239375 h 1426185"/>
                <a:gd name="connsiteX2" fmla="*/ 2795587 w 4471986"/>
                <a:gd name="connsiteY2" fmla="*/ 2199 h 1426185"/>
                <a:gd name="connsiteX3" fmla="*/ 3424236 w 4471986"/>
                <a:gd name="connsiteY3" fmla="*/ 949936 h 1426185"/>
                <a:gd name="connsiteX4" fmla="*/ 4471986 w 4471986"/>
                <a:gd name="connsiteY4" fmla="*/ 1426185 h 1426185"/>
                <a:gd name="connsiteX0" fmla="*/ 0 w 4471986"/>
                <a:gd name="connsiteY0" fmla="*/ 1411898 h 1426185"/>
                <a:gd name="connsiteX1" fmla="*/ 1552576 w 4471986"/>
                <a:gd name="connsiteY1" fmla="*/ 1239375 h 1426185"/>
                <a:gd name="connsiteX2" fmla="*/ 2519362 w 4471986"/>
                <a:gd name="connsiteY2" fmla="*/ 2199 h 1426185"/>
                <a:gd name="connsiteX3" fmla="*/ 3424236 w 4471986"/>
                <a:gd name="connsiteY3" fmla="*/ 949936 h 1426185"/>
                <a:gd name="connsiteX4" fmla="*/ 4471986 w 4471986"/>
                <a:gd name="connsiteY4" fmla="*/ 1426185 h 1426185"/>
                <a:gd name="connsiteX0" fmla="*/ 0 w 4471986"/>
                <a:gd name="connsiteY0" fmla="*/ 1409707 h 1423994"/>
                <a:gd name="connsiteX1" fmla="*/ 1552576 w 4471986"/>
                <a:gd name="connsiteY1" fmla="*/ 1237184 h 1423994"/>
                <a:gd name="connsiteX2" fmla="*/ 2519362 w 4471986"/>
                <a:gd name="connsiteY2" fmla="*/ 8 h 1423994"/>
                <a:gd name="connsiteX3" fmla="*/ 3424236 w 4471986"/>
                <a:gd name="connsiteY3" fmla="*/ 947745 h 1423994"/>
                <a:gd name="connsiteX4" fmla="*/ 4471986 w 4471986"/>
                <a:gd name="connsiteY4" fmla="*/ 1423994 h 1423994"/>
                <a:gd name="connsiteX0" fmla="*/ 0 w 4471986"/>
                <a:gd name="connsiteY0" fmla="*/ 1409710 h 1423997"/>
                <a:gd name="connsiteX1" fmla="*/ 1552576 w 4471986"/>
                <a:gd name="connsiteY1" fmla="*/ 1237187 h 1423997"/>
                <a:gd name="connsiteX2" fmla="*/ 2519362 w 4471986"/>
                <a:gd name="connsiteY2" fmla="*/ 11 h 1423997"/>
                <a:gd name="connsiteX3" fmla="*/ 3424236 w 4471986"/>
                <a:gd name="connsiteY3" fmla="*/ 947748 h 1423997"/>
                <a:gd name="connsiteX4" fmla="*/ 4471986 w 4471986"/>
                <a:gd name="connsiteY4" fmla="*/ 1423997 h 1423997"/>
                <a:gd name="connsiteX0" fmla="*/ 0 w 4471986"/>
                <a:gd name="connsiteY0" fmla="*/ 1409710 h 1423997"/>
                <a:gd name="connsiteX1" fmla="*/ 1552576 w 4471986"/>
                <a:gd name="connsiteY1" fmla="*/ 1237187 h 1423997"/>
                <a:gd name="connsiteX2" fmla="*/ 2519362 w 4471986"/>
                <a:gd name="connsiteY2" fmla="*/ 11 h 1423997"/>
                <a:gd name="connsiteX3" fmla="*/ 3424236 w 4471986"/>
                <a:gd name="connsiteY3" fmla="*/ 947748 h 1423997"/>
                <a:gd name="connsiteX4" fmla="*/ 4471986 w 4471986"/>
                <a:gd name="connsiteY4" fmla="*/ 1423997 h 1423997"/>
                <a:gd name="connsiteX0" fmla="*/ 0 w 4471986"/>
                <a:gd name="connsiteY0" fmla="*/ 1410259 h 1424546"/>
                <a:gd name="connsiteX1" fmla="*/ 1552576 w 4471986"/>
                <a:gd name="connsiteY1" fmla="*/ 1237736 h 1424546"/>
                <a:gd name="connsiteX2" fmla="*/ 2519362 w 4471986"/>
                <a:gd name="connsiteY2" fmla="*/ 560 h 1424546"/>
                <a:gd name="connsiteX3" fmla="*/ 3348036 w 4471986"/>
                <a:gd name="connsiteY3" fmla="*/ 1082994 h 1424546"/>
                <a:gd name="connsiteX4" fmla="*/ 4471986 w 4471986"/>
                <a:gd name="connsiteY4" fmla="*/ 1424546 h 1424546"/>
                <a:gd name="connsiteX0" fmla="*/ 0 w 4471986"/>
                <a:gd name="connsiteY0" fmla="*/ 1410219 h 1424506"/>
                <a:gd name="connsiteX1" fmla="*/ 1552576 w 4471986"/>
                <a:gd name="connsiteY1" fmla="*/ 1237696 h 1424506"/>
                <a:gd name="connsiteX2" fmla="*/ 2519362 w 4471986"/>
                <a:gd name="connsiteY2" fmla="*/ 520 h 1424506"/>
                <a:gd name="connsiteX3" fmla="*/ 3348036 w 4471986"/>
                <a:gd name="connsiteY3" fmla="*/ 1082954 h 1424506"/>
                <a:gd name="connsiteX4" fmla="*/ 4471986 w 4471986"/>
                <a:gd name="connsiteY4" fmla="*/ 1424506 h 1424506"/>
                <a:gd name="connsiteX0" fmla="*/ 0 w 4471986"/>
                <a:gd name="connsiteY0" fmla="*/ 1410219 h 1424506"/>
                <a:gd name="connsiteX1" fmla="*/ 1552576 w 4471986"/>
                <a:gd name="connsiteY1" fmla="*/ 1237696 h 1424506"/>
                <a:gd name="connsiteX2" fmla="*/ 2519362 w 4471986"/>
                <a:gd name="connsiteY2" fmla="*/ 520 h 1424506"/>
                <a:gd name="connsiteX3" fmla="*/ 3348036 w 4471986"/>
                <a:gd name="connsiteY3" fmla="*/ 1082954 h 1424506"/>
                <a:gd name="connsiteX4" fmla="*/ 4471986 w 4471986"/>
                <a:gd name="connsiteY4" fmla="*/ 1424506 h 1424506"/>
                <a:gd name="connsiteX0" fmla="*/ 0 w 4471986"/>
                <a:gd name="connsiteY0" fmla="*/ 1409870 h 1424157"/>
                <a:gd name="connsiteX1" fmla="*/ 1552576 w 4471986"/>
                <a:gd name="connsiteY1" fmla="*/ 1237347 h 1424157"/>
                <a:gd name="connsiteX2" fmla="*/ 2519362 w 4471986"/>
                <a:gd name="connsiteY2" fmla="*/ 171 h 1424157"/>
                <a:gd name="connsiteX3" fmla="*/ 3643312 w 4471986"/>
                <a:gd name="connsiteY3" fmla="*/ 1146747 h 1424157"/>
                <a:gd name="connsiteX4" fmla="*/ 4471986 w 4471986"/>
                <a:gd name="connsiteY4" fmla="*/ 1424157 h 1424157"/>
                <a:gd name="connsiteX0" fmla="*/ 0 w 4471986"/>
                <a:gd name="connsiteY0" fmla="*/ 1409878 h 1424165"/>
                <a:gd name="connsiteX1" fmla="*/ 1552576 w 4471986"/>
                <a:gd name="connsiteY1" fmla="*/ 1237355 h 1424165"/>
                <a:gd name="connsiteX2" fmla="*/ 2519362 w 4471986"/>
                <a:gd name="connsiteY2" fmla="*/ 179 h 1424165"/>
                <a:gd name="connsiteX3" fmla="*/ 3643312 w 4471986"/>
                <a:gd name="connsiteY3" fmla="*/ 1146755 h 1424165"/>
                <a:gd name="connsiteX4" fmla="*/ 3976190 w 4471986"/>
                <a:gd name="connsiteY4" fmla="*/ 1302219 h 1424165"/>
                <a:gd name="connsiteX5" fmla="*/ 4471986 w 4471986"/>
                <a:gd name="connsiteY5" fmla="*/ 1424165 h 1424165"/>
                <a:gd name="connsiteX0" fmla="*/ 0 w 4471986"/>
                <a:gd name="connsiteY0" fmla="*/ 1409881 h 1424168"/>
                <a:gd name="connsiteX1" fmla="*/ 1552576 w 4471986"/>
                <a:gd name="connsiteY1" fmla="*/ 1237358 h 1424168"/>
                <a:gd name="connsiteX2" fmla="*/ 2519362 w 4471986"/>
                <a:gd name="connsiteY2" fmla="*/ 182 h 1424168"/>
                <a:gd name="connsiteX3" fmla="*/ 3643312 w 4471986"/>
                <a:gd name="connsiteY3" fmla="*/ 1146758 h 1424168"/>
                <a:gd name="connsiteX4" fmla="*/ 4471986 w 4471986"/>
                <a:gd name="connsiteY4" fmla="*/ 1424168 h 1424168"/>
                <a:gd name="connsiteX0" fmla="*/ 0 w 4471986"/>
                <a:gd name="connsiteY0" fmla="*/ 1409881 h 1424168"/>
                <a:gd name="connsiteX1" fmla="*/ 1552576 w 4471986"/>
                <a:gd name="connsiteY1" fmla="*/ 1237358 h 1424168"/>
                <a:gd name="connsiteX2" fmla="*/ 2659608 w 4471986"/>
                <a:gd name="connsiteY2" fmla="*/ 182 h 1424168"/>
                <a:gd name="connsiteX3" fmla="*/ 3643312 w 4471986"/>
                <a:gd name="connsiteY3" fmla="*/ 1146758 h 1424168"/>
                <a:gd name="connsiteX4" fmla="*/ 4471986 w 4471986"/>
                <a:gd name="connsiteY4" fmla="*/ 1424168 h 1424168"/>
                <a:gd name="connsiteX0" fmla="*/ 0 w 4471986"/>
                <a:gd name="connsiteY0" fmla="*/ 1409881 h 1424168"/>
                <a:gd name="connsiteX1" fmla="*/ 1552576 w 4471986"/>
                <a:gd name="connsiteY1" fmla="*/ 1237358 h 1424168"/>
                <a:gd name="connsiteX2" fmla="*/ 2659608 w 4471986"/>
                <a:gd name="connsiteY2" fmla="*/ 182 h 1424168"/>
                <a:gd name="connsiteX3" fmla="*/ 3643312 w 4471986"/>
                <a:gd name="connsiteY3" fmla="*/ 1146758 h 1424168"/>
                <a:gd name="connsiteX4" fmla="*/ 4471986 w 4471986"/>
                <a:gd name="connsiteY4" fmla="*/ 1424168 h 1424168"/>
                <a:gd name="connsiteX0" fmla="*/ 0 w 4471986"/>
                <a:gd name="connsiteY0" fmla="*/ 1409881 h 1424168"/>
                <a:gd name="connsiteX1" fmla="*/ 1552576 w 4471986"/>
                <a:gd name="connsiteY1" fmla="*/ 1237358 h 1424168"/>
                <a:gd name="connsiteX2" fmla="*/ 2659608 w 4471986"/>
                <a:gd name="connsiteY2" fmla="*/ 182 h 1424168"/>
                <a:gd name="connsiteX3" fmla="*/ 3643312 w 4471986"/>
                <a:gd name="connsiteY3" fmla="*/ 1146758 h 1424168"/>
                <a:gd name="connsiteX4" fmla="*/ 4471986 w 4471986"/>
                <a:gd name="connsiteY4" fmla="*/ 1424168 h 1424168"/>
                <a:gd name="connsiteX0" fmla="*/ 0 w 4471986"/>
                <a:gd name="connsiteY0" fmla="*/ 1409881 h 1424168"/>
                <a:gd name="connsiteX1" fmla="*/ 1552576 w 4471986"/>
                <a:gd name="connsiteY1" fmla="*/ 1237358 h 1424168"/>
                <a:gd name="connsiteX2" fmla="*/ 2659608 w 4471986"/>
                <a:gd name="connsiteY2" fmla="*/ 182 h 1424168"/>
                <a:gd name="connsiteX3" fmla="*/ 3643312 w 4471986"/>
                <a:gd name="connsiteY3" fmla="*/ 1146758 h 1424168"/>
                <a:gd name="connsiteX4" fmla="*/ 4471986 w 4471986"/>
                <a:gd name="connsiteY4" fmla="*/ 1424168 h 1424168"/>
                <a:gd name="connsiteX0" fmla="*/ 0 w 4471986"/>
                <a:gd name="connsiteY0" fmla="*/ 1409881 h 1424168"/>
                <a:gd name="connsiteX1" fmla="*/ 564603 w 4471986"/>
                <a:gd name="connsiteY1" fmla="*/ 1397586 h 1424168"/>
                <a:gd name="connsiteX2" fmla="*/ 1552576 w 4471986"/>
                <a:gd name="connsiteY2" fmla="*/ 1237358 h 1424168"/>
                <a:gd name="connsiteX3" fmla="*/ 2659608 w 4471986"/>
                <a:gd name="connsiteY3" fmla="*/ 182 h 1424168"/>
                <a:gd name="connsiteX4" fmla="*/ 3643312 w 4471986"/>
                <a:gd name="connsiteY4" fmla="*/ 1146758 h 1424168"/>
                <a:gd name="connsiteX5" fmla="*/ 4471986 w 4471986"/>
                <a:gd name="connsiteY5" fmla="*/ 1424168 h 1424168"/>
                <a:gd name="connsiteX0" fmla="*/ 5591131 w 10063117"/>
                <a:gd name="connsiteY0" fmla="*/ 1409881 h 1424168"/>
                <a:gd name="connsiteX1" fmla="*/ 1148 w 10063117"/>
                <a:gd name="connsiteY1" fmla="*/ 1409989 h 1424168"/>
                <a:gd name="connsiteX2" fmla="*/ 6155734 w 10063117"/>
                <a:gd name="connsiteY2" fmla="*/ 1397586 h 1424168"/>
                <a:gd name="connsiteX3" fmla="*/ 7143707 w 10063117"/>
                <a:gd name="connsiteY3" fmla="*/ 1237358 h 1424168"/>
                <a:gd name="connsiteX4" fmla="*/ 8250739 w 10063117"/>
                <a:gd name="connsiteY4" fmla="*/ 182 h 1424168"/>
                <a:gd name="connsiteX5" fmla="*/ 9234443 w 10063117"/>
                <a:gd name="connsiteY5" fmla="*/ 1146758 h 1424168"/>
                <a:gd name="connsiteX6" fmla="*/ 10063117 w 10063117"/>
                <a:gd name="connsiteY6" fmla="*/ 1424168 h 1424168"/>
                <a:gd name="connsiteX0" fmla="*/ 5591131 w 10063117"/>
                <a:gd name="connsiteY0" fmla="*/ 1409881 h 1424168"/>
                <a:gd name="connsiteX1" fmla="*/ 1148 w 10063117"/>
                <a:gd name="connsiteY1" fmla="*/ 1409989 h 1424168"/>
                <a:gd name="connsiteX2" fmla="*/ 3447717 w 10063117"/>
                <a:gd name="connsiteY2" fmla="*/ 1409989 h 1424168"/>
                <a:gd name="connsiteX3" fmla="*/ 6155734 w 10063117"/>
                <a:gd name="connsiteY3" fmla="*/ 1397586 h 1424168"/>
                <a:gd name="connsiteX4" fmla="*/ 7143707 w 10063117"/>
                <a:gd name="connsiteY4" fmla="*/ 1237358 h 1424168"/>
                <a:gd name="connsiteX5" fmla="*/ 8250739 w 10063117"/>
                <a:gd name="connsiteY5" fmla="*/ 182 h 1424168"/>
                <a:gd name="connsiteX6" fmla="*/ 9234443 w 10063117"/>
                <a:gd name="connsiteY6" fmla="*/ 1146758 h 1424168"/>
                <a:gd name="connsiteX7" fmla="*/ 10063117 w 10063117"/>
                <a:gd name="connsiteY7" fmla="*/ 1424168 h 1424168"/>
                <a:gd name="connsiteX0" fmla="*/ 5591131 w 10063117"/>
                <a:gd name="connsiteY0" fmla="*/ 1409881 h 1424168"/>
                <a:gd name="connsiteX1" fmla="*/ 1148 w 10063117"/>
                <a:gd name="connsiteY1" fmla="*/ 1409989 h 1424168"/>
                <a:gd name="connsiteX2" fmla="*/ 6155734 w 10063117"/>
                <a:gd name="connsiteY2" fmla="*/ 1397586 h 1424168"/>
                <a:gd name="connsiteX3" fmla="*/ 7143707 w 10063117"/>
                <a:gd name="connsiteY3" fmla="*/ 1237358 h 1424168"/>
                <a:gd name="connsiteX4" fmla="*/ 8250739 w 10063117"/>
                <a:gd name="connsiteY4" fmla="*/ 182 h 1424168"/>
                <a:gd name="connsiteX5" fmla="*/ 9234443 w 10063117"/>
                <a:gd name="connsiteY5" fmla="*/ 1146758 h 1424168"/>
                <a:gd name="connsiteX6" fmla="*/ 10063117 w 10063117"/>
                <a:gd name="connsiteY6" fmla="*/ 1424168 h 1424168"/>
                <a:gd name="connsiteX0" fmla="*/ 5591131 w 10063117"/>
                <a:gd name="connsiteY0" fmla="*/ 1409881 h 1424168"/>
                <a:gd name="connsiteX1" fmla="*/ 1148 w 10063117"/>
                <a:gd name="connsiteY1" fmla="*/ 1409989 h 1424168"/>
                <a:gd name="connsiteX2" fmla="*/ 7143707 w 10063117"/>
                <a:gd name="connsiteY2" fmla="*/ 1237358 h 1424168"/>
                <a:gd name="connsiteX3" fmla="*/ 8250739 w 10063117"/>
                <a:gd name="connsiteY3" fmla="*/ 182 h 1424168"/>
                <a:gd name="connsiteX4" fmla="*/ 9234443 w 10063117"/>
                <a:gd name="connsiteY4" fmla="*/ 1146758 h 1424168"/>
                <a:gd name="connsiteX5" fmla="*/ 10063117 w 10063117"/>
                <a:gd name="connsiteY5" fmla="*/ 1424168 h 1424168"/>
                <a:gd name="connsiteX0" fmla="*/ 3335172 w 7807158"/>
                <a:gd name="connsiteY0" fmla="*/ 1409881 h 1424168"/>
                <a:gd name="connsiteX1" fmla="*/ 1878 w 7807158"/>
                <a:gd name="connsiteY1" fmla="*/ 1130905 h 1424168"/>
                <a:gd name="connsiteX2" fmla="*/ 4887748 w 7807158"/>
                <a:gd name="connsiteY2" fmla="*/ 1237358 h 1424168"/>
                <a:gd name="connsiteX3" fmla="*/ 5994780 w 7807158"/>
                <a:gd name="connsiteY3" fmla="*/ 182 h 1424168"/>
                <a:gd name="connsiteX4" fmla="*/ 6978484 w 7807158"/>
                <a:gd name="connsiteY4" fmla="*/ 1146758 h 1424168"/>
                <a:gd name="connsiteX5" fmla="*/ 7807158 w 7807158"/>
                <a:gd name="connsiteY5" fmla="*/ 1424168 h 1424168"/>
                <a:gd name="connsiteX0" fmla="*/ 0 w 9970088"/>
                <a:gd name="connsiteY0" fmla="*/ 1434691 h 1434691"/>
                <a:gd name="connsiteX1" fmla="*/ 2164808 w 9970088"/>
                <a:gd name="connsiteY1" fmla="*/ 1130905 h 1434691"/>
                <a:gd name="connsiteX2" fmla="*/ 7050678 w 9970088"/>
                <a:gd name="connsiteY2" fmla="*/ 1237358 h 1434691"/>
                <a:gd name="connsiteX3" fmla="*/ 8157710 w 9970088"/>
                <a:gd name="connsiteY3" fmla="*/ 182 h 1434691"/>
                <a:gd name="connsiteX4" fmla="*/ 9141414 w 9970088"/>
                <a:gd name="connsiteY4" fmla="*/ 1146758 h 1434691"/>
                <a:gd name="connsiteX5" fmla="*/ 9970088 w 9970088"/>
                <a:gd name="connsiteY5" fmla="*/ 1424168 h 1434691"/>
                <a:gd name="connsiteX0" fmla="*/ 0 w 9970088"/>
                <a:gd name="connsiteY0" fmla="*/ 1434691 h 1435083"/>
                <a:gd name="connsiteX1" fmla="*/ 2164808 w 9970088"/>
                <a:gd name="connsiteY1" fmla="*/ 1130905 h 1435083"/>
                <a:gd name="connsiteX2" fmla="*/ 4831791 w 9970088"/>
                <a:gd name="connsiteY2" fmla="*/ 1422394 h 1435083"/>
                <a:gd name="connsiteX3" fmla="*/ 7050678 w 9970088"/>
                <a:gd name="connsiteY3" fmla="*/ 1237358 h 1435083"/>
                <a:gd name="connsiteX4" fmla="*/ 8157710 w 9970088"/>
                <a:gd name="connsiteY4" fmla="*/ 182 h 1435083"/>
                <a:gd name="connsiteX5" fmla="*/ 9141414 w 9970088"/>
                <a:gd name="connsiteY5" fmla="*/ 1146758 h 1435083"/>
                <a:gd name="connsiteX6" fmla="*/ 9970088 w 9970088"/>
                <a:gd name="connsiteY6" fmla="*/ 1424168 h 1435083"/>
                <a:gd name="connsiteX0" fmla="*/ 0 w 9970088"/>
                <a:gd name="connsiteY0" fmla="*/ 1434691 h 1434691"/>
                <a:gd name="connsiteX1" fmla="*/ 2164808 w 9970088"/>
                <a:gd name="connsiteY1" fmla="*/ 1130905 h 1434691"/>
                <a:gd name="connsiteX2" fmla="*/ 7050678 w 9970088"/>
                <a:gd name="connsiteY2" fmla="*/ 1237358 h 1434691"/>
                <a:gd name="connsiteX3" fmla="*/ 8157710 w 9970088"/>
                <a:gd name="connsiteY3" fmla="*/ 182 h 1434691"/>
                <a:gd name="connsiteX4" fmla="*/ 9141414 w 9970088"/>
                <a:gd name="connsiteY4" fmla="*/ 1146758 h 1434691"/>
                <a:gd name="connsiteX5" fmla="*/ 9970088 w 9970088"/>
                <a:gd name="connsiteY5" fmla="*/ 1424168 h 1434691"/>
                <a:gd name="connsiteX0" fmla="*/ 0 w 9970088"/>
                <a:gd name="connsiteY0" fmla="*/ 1434691 h 1441269"/>
                <a:gd name="connsiteX1" fmla="*/ 5529308 w 9970088"/>
                <a:gd name="connsiteY1" fmla="*/ 1441001 h 1441269"/>
                <a:gd name="connsiteX2" fmla="*/ 7050678 w 9970088"/>
                <a:gd name="connsiteY2" fmla="*/ 1237358 h 1441269"/>
                <a:gd name="connsiteX3" fmla="*/ 8157710 w 9970088"/>
                <a:gd name="connsiteY3" fmla="*/ 182 h 1441269"/>
                <a:gd name="connsiteX4" fmla="*/ 9141414 w 9970088"/>
                <a:gd name="connsiteY4" fmla="*/ 1146758 h 1441269"/>
                <a:gd name="connsiteX5" fmla="*/ 9970088 w 9970088"/>
                <a:gd name="connsiteY5" fmla="*/ 1424168 h 1441269"/>
                <a:gd name="connsiteX0" fmla="*/ 0 w 22238225"/>
                <a:gd name="connsiteY0" fmla="*/ 1434691 h 1441269"/>
                <a:gd name="connsiteX1" fmla="*/ 5529308 w 22238225"/>
                <a:gd name="connsiteY1" fmla="*/ 1441001 h 1441269"/>
                <a:gd name="connsiteX2" fmla="*/ 7050678 w 22238225"/>
                <a:gd name="connsiteY2" fmla="*/ 1237358 h 1441269"/>
                <a:gd name="connsiteX3" fmla="*/ 8157710 w 22238225"/>
                <a:gd name="connsiteY3" fmla="*/ 182 h 1441269"/>
                <a:gd name="connsiteX4" fmla="*/ 9141414 w 22238225"/>
                <a:gd name="connsiteY4" fmla="*/ 1146758 h 1441269"/>
                <a:gd name="connsiteX5" fmla="*/ 22238225 w 22238225"/>
                <a:gd name="connsiteY5" fmla="*/ 1436573 h 1441269"/>
                <a:gd name="connsiteX0" fmla="*/ 0 w 22238225"/>
                <a:gd name="connsiteY0" fmla="*/ 1434691 h 1441269"/>
                <a:gd name="connsiteX1" fmla="*/ 5529308 w 22238225"/>
                <a:gd name="connsiteY1" fmla="*/ 1441001 h 1441269"/>
                <a:gd name="connsiteX2" fmla="*/ 7050678 w 22238225"/>
                <a:gd name="connsiteY2" fmla="*/ 1237358 h 1441269"/>
                <a:gd name="connsiteX3" fmla="*/ 8157710 w 22238225"/>
                <a:gd name="connsiteY3" fmla="*/ 182 h 1441269"/>
                <a:gd name="connsiteX4" fmla="*/ 9141414 w 22238225"/>
                <a:gd name="connsiteY4" fmla="*/ 1146758 h 1441269"/>
                <a:gd name="connsiteX5" fmla="*/ 11232566 w 22238225"/>
                <a:gd name="connsiteY5" fmla="*/ 1397584 h 1441269"/>
                <a:gd name="connsiteX6" fmla="*/ 22238225 w 22238225"/>
                <a:gd name="connsiteY6" fmla="*/ 1436573 h 1441269"/>
                <a:gd name="connsiteX0" fmla="*/ 0 w 45010204"/>
                <a:gd name="connsiteY0" fmla="*/ 1434691 h 1442776"/>
                <a:gd name="connsiteX1" fmla="*/ 5529308 w 45010204"/>
                <a:gd name="connsiteY1" fmla="*/ 1441001 h 1442776"/>
                <a:gd name="connsiteX2" fmla="*/ 7050678 w 45010204"/>
                <a:gd name="connsiteY2" fmla="*/ 1237358 h 1442776"/>
                <a:gd name="connsiteX3" fmla="*/ 8157710 w 45010204"/>
                <a:gd name="connsiteY3" fmla="*/ 182 h 1442776"/>
                <a:gd name="connsiteX4" fmla="*/ 9141414 w 45010204"/>
                <a:gd name="connsiteY4" fmla="*/ 1146758 h 1442776"/>
                <a:gd name="connsiteX5" fmla="*/ 11232566 w 45010204"/>
                <a:gd name="connsiteY5" fmla="*/ 1397584 h 1442776"/>
                <a:gd name="connsiteX6" fmla="*/ 45010204 w 45010204"/>
                <a:gd name="connsiteY6" fmla="*/ 1442776 h 1442776"/>
                <a:gd name="connsiteX0" fmla="*/ 0 w 45010204"/>
                <a:gd name="connsiteY0" fmla="*/ 1434682 h 1442767"/>
                <a:gd name="connsiteX1" fmla="*/ 5529308 w 45010204"/>
                <a:gd name="connsiteY1" fmla="*/ 1440992 h 1442767"/>
                <a:gd name="connsiteX2" fmla="*/ 7050678 w 45010204"/>
                <a:gd name="connsiteY2" fmla="*/ 1237349 h 1442767"/>
                <a:gd name="connsiteX3" fmla="*/ 8157710 w 45010204"/>
                <a:gd name="connsiteY3" fmla="*/ 173 h 1442767"/>
                <a:gd name="connsiteX4" fmla="*/ 9141414 w 45010204"/>
                <a:gd name="connsiteY4" fmla="*/ 1146749 h 1442767"/>
                <a:gd name="connsiteX5" fmla="*/ 11232566 w 45010204"/>
                <a:gd name="connsiteY5" fmla="*/ 1397575 h 1442767"/>
                <a:gd name="connsiteX6" fmla="*/ 45010204 w 45010204"/>
                <a:gd name="connsiteY6" fmla="*/ 1442767 h 1442767"/>
                <a:gd name="connsiteX0" fmla="*/ 0 w 45010204"/>
                <a:gd name="connsiteY0" fmla="*/ 1435020 h 1443105"/>
                <a:gd name="connsiteX1" fmla="*/ 5529308 w 45010204"/>
                <a:gd name="connsiteY1" fmla="*/ 1441330 h 1443105"/>
                <a:gd name="connsiteX2" fmla="*/ 7050678 w 45010204"/>
                <a:gd name="connsiteY2" fmla="*/ 1237687 h 1443105"/>
                <a:gd name="connsiteX3" fmla="*/ 8157710 w 45010204"/>
                <a:gd name="connsiteY3" fmla="*/ 511 h 1443105"/>
                <a:gd name="connsiteX4" fmla="*/ 11232566 w 45010204"/>
                <a:gd name="connsiteY4" fmla="*/ 1397913 h 1443105"/>
                <a:gd name="connsiteX5" fmla="*/ 45010204 w 45010204"/>
                <a:gd name="connsiteY5" fmla="*/ 1443105 h 1443105"/>
                <a:gd name="connsiteX0" fmla="*/ 0 w 45010204"/>
                <a:gd name="connsiteY0" fmla="*/ 1435020 h 1443105"/>
                <a:gd name="connsiteX1" fmla="*/ 5529308 w 45010204"/>
                <a:gd name="connsiteY1" fmla="*/ 1441330 h 1443105"/>
                <a:gd name="connsiteX2" fmla="*/ 7050678 w 45010204"/>
                <a:gd name="connsiteY2" fmla="*/ 1237687 h 1443105"/>
                <a:gd name="connsiteX3" fmla="*/ 8157710 w 45010204"/>
                <a:gd name="connsiteY3" fmla="*/ 511 h 1443105"/>
                <a:gd name="connsiteX4" fmla="*/ 11232566 w 45010204"/>
                <a:gd name="connsiteY4" fmla="*/ 1397913 h 1443105"/>
                <a:gd name="connsiteX5" fmla="*/ 45010204 w 45010204"/>
                <a:gd name="connsiteY5" fmla="*/ 1443105 h 1443105"/>
                <a:gd name="connsiteX0" fmla="*/ 0 w 45010204"/>
                <a:gd name="connsiteY0" fmla="*/ 1435020 h 1443105"/>
                <a:gd name="connsiteX1" fmla="*/ 5529308 w 45010204"/>
                <a:gd name="connsiteY1" fmla="*/ 1441330 h 1443105"/>
                <a:gd name="connsiteX2" fmla="*/ 7050678 w 45010204"/>
                <a:gd name="connsiteY2" fmla="*/ 1237687 h 1443105"/>
                <a:gd name="connsiteX3" fmla="*/ 8157710 w 45010204"/>
                <a:gd name="connsiteY3" fmla="*/ 511 h 1443105"/>
                <a:gd name="connsiteX4" fmla="*/ 11232566 w 45010204"/>
                <a:gd name="connsiteY4" fmla="*/ 1397913 h 1443105"/>
                <a:gd name="connsiteX5" fmla="*/ 45010204 w 45010204"/>
                <a:gd name="connsiteY5" fmla="*/ 1443105 h 144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010204" h="1443105">
                  <a:moveTo>
                    <a:pt x="0" y="1435020"/>
                  </a:moveTo>
                  <a:cubicBezTo>
                    <a:pt x="53071" y="1432971"/>
                    <a:pt x="5435208" y="1443379"/>
                    <a:pt x="5529308" y="1441330"/>
                  </a:cubicBezTo>
                  <a:cubicBezTo>
                    <a:pt x="6704421" y="1408441"/>
                    <a:pt x="6612611" y="1477823"/>
                    <a:pt x="7050678" y="1237687"/>
                  </a:cubicBezTo>
                  <a:cubicBezTo>
                    <a:pt x="7488745" y="997551"/>
                    <a:pt x="7460729" y="-26193"/>
                    <a:pt x="8157710" y="511"/>
                  </a:cubicBezTo>
                  <a:cubicBezTo>
                    <a:pt x="8854691" y="27215"/>
                    <a:pt x="8906323" y="1188491"/>
                    <a:pt x="11232566" y="1397913"/>
                  </a:cubicBezTo>
                  <a:cubicBezTo>
                    <a:pt x="13415368" y="1446216"/>
                    <a:pt x="43435787" y="1420068"/>
                    <a:pt x="45010204" y="1443105"/>
                  </a:cubicBezTo>
                </a:path>
              </a:pathLst>
            </a:cu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 panose="020F0302020204030204" pitchFamily="34" charset="0"/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572000" y="1988800"/>
              <a:ext cx="50407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r>
                <a:rPr lang="en-US" sz="1200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Signal</a:t>
              </a:r>
            </a:p>
          </p:txBody>
        </p:sp>
      </p:grpSp>
      <p:sp>
        <p:nvSpPr>
          <p:cNvPr id="181" name="Line Callout 1 (Accent Bar) 180"/>
          <p:cNvSpPr/>
          <p:nvPr/>
        </p:nvSpPr>
        <p:spPr>
          <a:xfrm>
            <a:off x="5796740" y="620610"/>
            <a:ext cx="2335687" cy="576000"/>
          </a:xfrm>
          <a:prstGeom prst="accentCallout1">
            <a:avLst>
              <a:gd name="adj1" fmla="val 49578"/>
              <a:gd name="adj2" fmla="val -829"/>
              <a:gd name="adj3" fmla="val 111596"/>
              <a:gd name="adj4" fmla="val -3731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Signal can be due to an actual particle hitting the pixel (background included) or to the pixel noise</a:t>
            </a:r>
            <a:endParaRPr lang="en-US" sz="1200" dirty="0">
              <a:latin typeface="Calibri Light" panose="020F0302020204030204" pitchFamily="34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107380" y="5517949"/>
            <a:ext cx="8928100" cy="1007481"/>
          </a:xfrm>
          <a:prstGeom prst="rect">
            <a:avLst/>
          </a:prstGeom>
          <a:noFill/>
        </p:spPr>
        <p:txBody>
          <a:bodyPr wrap="square" lIns="72000" tIns="36000" rIns="72000" bIns="36000" rtlCol="0" anchor="t" anchorCtr="0">
            <a:noAutofit/>
          </a:bodyPr>
          <a:lstStyle/>
          <a:p>
            <a:pPr defTabSz="519113"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Slow shaping time acts as an analogue memory buffering the signal until the arrival of the trigger (time over threshold of about 5 µs on average). Whichever signal over threshold during the </a:t>
            </a:r>
            <a:r>
              <a:rPr lang="en-US" sz="2000" dirty="0" smtClean="0">
                <a:solidFill>
                  <a:srgbClr val="FF00FF"/>
                </a:solidFill>
                <a:latin typeface="Calibri Light" panose="020F0302020204030204" pitchFamily="34" charset="0"/>
              </a:rPr>
              <a:t>strobe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windows is latched into the pixel buffer.</a:t>
            </a:r>
          </a:p>
        </p:txBody>
      </p:sp>
      <p:sp>
        <p:nvSpPr>
          <p:cNvPr id="55" name="Line Callout 1 (Accent Bar) 54"/>
          <p:cNvSpPr/>
          <p:nvPr/>
        </p:nvSpPr>
        <p:spPr>
          <a:xfrm>
            <a:off x="7380390" y="1564670"/>
            <a:ext cx="1368190" cy="792000"/>
          </a:xfrm>
          <a:prstGeom prst="accentCallout1">
            <a:avLst>
              <a:gd name="adj1" fmla="val 49578"/>
              <a:gd name="adj2" fmla="val -829"/>
              <a:gd name="adj3" fmla="val 81333"/>
              <a:gd name="adj4" fmla="val -96462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Analog “slow” shaping time (µs order) saves power.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Called “pulse length”</a:t>
            </a:r>
            <a:endParaRPr lang="en-US" sz="1200" dirty="0">
              <a:latin typeface="Calibri Light" panose="020F0302020204030204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211950" y="4365160"/>
            <a:ext cx="2880970" cy="504040"/>
            <a:chOff x="4571430" y="4365130"/>
            <a:chExt cx="2880970" cy="504040"/>
          </a:xfrm>
        </p:grpSpPr>
        <p:grpSp>
          <p:nvGrpSpPr>
            <p:cNvPr id="57" name="Group 56"/>
            <p:cNvGrpSpPr/>
            <p:nvPr/>
          </p:nvGrpSpPr>
          <p:grpSpPr>
            <a:xfrm>
              <a:off x="4571430" y="4365130"/>
              <a:ext cx="2880970" cy="504000"/>
              <a:chOff x="5089038" y="1988800"/>
              <a:chExt cx="2700910" cy="72010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flipV="1">
                <a:off x="5089038" y="2708830"/>
                <a:ext cx="1215703" cy="70"/>
              </a:xfrm>
              <a:prstGeom prst="line">
                <a:avLst/>
              </a:prstGeom>
              <a:ln w="1905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6304741" y="1988800"/>
                <a:ext cx="0" cy="720100"/>
              </a:xfrm>
              <a:prstGeom prst="line">
                <a:avLst/>
              </a:prstGeom>
              <a:ln w="1905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6709263" y="1988800"/>
                <a:ext cx="0" cy="720100"/>
              </a:xfrm>
              <a:prstGeom prst="line">
                <a:avLst/>
              </a:prstGeom>
              <a:ln w="1905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6304741" y="1988800"/>
                <a:ext cx="404522" cy="0"/>
              </a:xfrm>
              <a:prstGeom prst="line">
                <a:avLst/>
              </a:prstGeom>
              <a:ln w="1905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6709263" y="2708829"/>
                <a:ext cx="1080685" cy="71"/>
              </a:xfrm>
              <a:prstGeom prst="line">
                <a:avLst/>
              </a:prstGeom>
              <a:ln w="1905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Box 57"/>
            <p:cNvSpPr txBox="1"/>
            <p:nvPr/>
          </p:nvSpPr>
          <p:spPr>
            <a:xfrm>
              <a:off x="4572000" y="4653170"/>
              <a:ext cx="115201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r>
                <a:rPr lang="en-US" sz="1200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Latch set</a:t>
              </a:r>
            </a:p>
          </p:txBody>
        </p:sp>
      </p:grpSp>
      <p:sp>
        <p:nvSpPr>
          <p:cNvPr id="65" name="Rectangle 64"/>
          <p:cNvSpPr/>
          <p:nvPr/>
        </p:nvSpPr>
        <p:spPr>
          <a:xfrm>
            <a:off x="1547580" y="4437140"/>
            <a:ext cx="1440200" cy="5040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Pixel memory</a:t>
            </a:r>
            <a:endParaRPr lang="en-US" sz="14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475570" y="4509150"/>
            <a:ext cx="1440200" cy="5040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Pixel buffer</a:t>
            </a:r>
            <a:endParaRPr lang="en-US" sz="14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20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400" y="4149200"/>
            <a:ext cx="8641200" cy="72000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Triggered operations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100" y="27092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216" t="12599" r="24989" b="7599"/>
          <a:stretch/>
        </p:blipFill>
        <p:spPr>
          <a:xfrm>
            <a:off x="4067930" y="692620"/>
            <a:ext cx="4842355" cy="42792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380" y="44530"/>
            <a:ext cx="8928100" cy="43200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Recall </a:t>
            </a:r>
            <a:r>
              <a:rPr lang="en-US" sz="24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– </a:t>
            </a:r>
            <a:r>
              <a:rPr lang="en-US" sz="24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Trigger distribution to FEE for ITS</a:t>
            </a:r>
            <a:endParaRPr lang="en-US" sz="24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380" y="692620"/>
            <a:ext cx="3744520" cy="5904510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 anchor="t" anchorCtr="0">
            <a:noAutofit/>
          </a:bodyPr>
          <a:lstStyle/>
          <a:p>
            <a:pPr marL="177800" indent="-177800" defTabSz="519113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 Light" panose="020F0302020204030204" pitchFamily="34" charset="0"/>
              </a:rPr>
              <a:t>ITS is a </a:t>
            </a:r>
            <a:r>
              <a:rPr lang="en-US" sz="2000" i="1" dirty="0" smtClean="0">
                <a:latin typeface="Calibri Light" panose="020F0302020204030204" pitchFamily="34" charset="0"/>
              </a:rPr>
              <a:t>type II </a:t>
            </a:r>
            <a:r>
              <a:rPr lang="en-US" sz="2000" dirty="0" smtClean="0">
                <a:latin typeface="Calibri Light" panose="020F0302020204030204" pitchFamily="34" charset="0"/>
              </a:rPr>
              <a:t>detector.</a:t>
            </a:r>
          </a:p>
          <a:p>
            <a:pPr marL="635000" lvl="1" indent="-177800" defTabSz="519113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 Light" panose="020F0302020204030204" pitchFamily="34" charset="0"/>
              </a:rPr>
              <a:t>Triggers are distributed to the ITS FEE (Readout Unit) directly from the LTU using the GBT protocol.</a:t>
            </a:r>
          </a:p>
          <a:p>
            <a:pPr marL="177800" indent="-177800" defTabSz="519113">
              <a:buFont typeface="Arial" panose="020B0604020202020204" pitchFamily="34" charset="0"/>
              <a:buChar char="•"/>
            </a:pPr>
            <a:endParaRPr lang="en-US" sz="2000" dirty="0">
              <a:latin typeface="Calibri Light" panose="020F0302020204030204" pitchFamily="34" charset="0"/>
            </a:endParaRPr>
          </a:p>
          <a:p>
            <a:pPr marL="177800" indent="-177800" defTabSz="519113"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Calibri Light" panose="020F0302020204030204" pitchFamily="34" charset="0"/>
              </a:rPr>
              <a:t>Type I </a:t>
            </a:r>
            <a:r>
              <a:rPr lang="en-US" sz="2000" dirty="0" smtClean="0">
                <a:latin typeface="Calibri Light" panose="020F0302020204030204" pitchFamily="34" charset="0"/>
              </a:rPr>
              <a:t>detectors:</a:t>
            </a:r>
          </a:p>
          <a:p>
            <a:pPr marL="635000" lvl="1" indent="-177800" defTabSz="519113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 Light" panose="020F0302020204030204" pitchFamily="34" charset="0"/>
              </a:rPr>
              <a:t>Option would be to distribute triggers via the CRU over PON and GBT.</a:t>
            </a:r>
          </a:p>
          <a:p>
            <a:pPr marL="635000" lvl="1" indent="-177800" defTabSz="519113"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Calibri Light" panose="020F0302020204030204" pitchFamily="34" charset="0"/>
              </a:rPr>
              <a:t>This would add a latency of minimum 300 ns.</a:t>
            </a:r>
          </a:p>
          <a:p>
            <a:pPr marL="177800" indent="-177800" defTabSz="519113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8080" y="2852920"/>
            <a:ext cx="720100" cy="1008140"/>
          </a:xfrm>
          <a:prstGeom prst="rect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xtBox 5"/>
          <p:cNvSpPr txBox="1"/>
          <p:nvPr/>
        </p:nvSpPr>
        <p:spPr>
          <a:xfrm>
            <a:off x="5459662" y="2852920"/>
            <a:ext cx="624548" cy="297562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/>
          <a:p>
            <a:r>
              <a:rPr lang="nb-NO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ITS</a:t>
            </a:r>
            <a:endParaRPr lang="nb-NO" b="1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95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7950" y="548418"/>
            <a:ext cx="8928100" cy="2736850"/>
          </a:xfrm>
          <a:prstGeom prst="rect">
            <a:avLst/>
          </a:prstGeom>
        </p:spPr>
        <p:txBody>
          <a:bodyPr/>
          <a:lstStyle/>
          <a:p>
            <a:pPr marL="176213" lvl="0" indent="-176213">
              <a:spcBef>
                <a:spcPts val="0"/>
              </a:spcBef>
            </a:pPr>
            <a:r>
              <a:rPr lang="en-US" sz="2000" dirty="0" smtClean="0">
                <a:solidFill>
                  <a:srgbClr val="3F3F3F"/>
                </a:solidFill>
                <a:latin typeface="Calibri Light" panose="020F0302020204030204" pitchFamily="34" charset="0"/>
              </a:rPr>
              <a:t>Latency </a:t>
            </a:r>
            <a:r>
              <a:rPr lang="en-US" sz="2000" dirty="0">
                <a:solidFill>
                  <a:srgbClr val="3F3F3F"/>
                </a:solidFill>
                <a:latin typeface="Calibri Light" panose="020F0302020204030204" pitchFamily="34" charset="0"/>
              </a:rPr>
              <a:t>estimation for </a:t>
            </a:r>
            <a:r>
              <a:rPr lang="en-US" sz="2000" dirty="0">
                <a:solidFill>
                  <a:srgbClr val="FF00FF"/>
                </a:solidFill>
                <a:latin typeface="Calibri Light" panose="020F0302020204030204" pitchFamily="34" charset="0"/>
              </a:rPr>
              <a:t>LM trigger</a:t>
            </a:r>
            <a:r>
              <a:rPr lang="en-US" sz="2000" dirty="0">
                <a:solidFill>
                  <a:srgbClr val="3F3F3F"/>
                </a:solidFill>
                <a:latin typeface="Calibri Light" panose="020F0302020204030204" pitchFamily="34" charset="0"/>
              </a:rPr>
              <a:t> </a:t>
            </a:r>
            <a:r>
              <a:rPr lang="en-US" sz="2000" dirty="0" smtClean="0">
                <a:solidFill>
                  <a:srgbClr val="3F3F3F"/>
                </a:solidFill>
                <a:latin typeface="Calibri Light" panose="020F0302020204030204" pitchFamily="34" charset="0"/>
              </a:rPr>
              <a:t>/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L0 trigger</a:t>
            </a:r>
            <a:r>
              <a:rPr lang="en-US" sz="2000" dirty="0" smtClean="0">
                <a:solidFill>
                  <a:srgbClr val="3F3F3F"/>
                </a:solidFill>
                <a:latin typeface="Calibri Light" panose="020F0302020204030204" pitchFamily="34" charset="0"/>
              </a:rPr>
              <a:t>:</a:t>
            </a:r>
            <a:endParaRPr lang="en-US" sz="2000" dirty="0">
              <a:solidFill>
                <a:srgbClr val="3F3F3F"/>
              </a:solidFill>
              <a:latin typeface="Calibri Light" panose="020F0302020204030204" pitchFamily="34" charset="0"/>
            </a:endParaRPr>
          </a:p>
          <a:p>
            <a:pPr marL="176212" lvl="0" indent="0">
              <a:spcBef>
                <a:spcPts val="0"/>
              </a:spcBef>
              <a:buNone/>
            </a:pPr>
            <a:endParaRPr lang="en-US" sz="2000" dirty="0">
              <a:solidFill>
                <a:srgbClr val="3F3F3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380" y="44530"/>
            <a:ext cx="8928100" cy="43200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Timing</a:t>
            </a:r>
            <a:r>
              <a:rPr lang="en-US" sz="24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– trigger detailed latency</a:t>
            </a:r>
            <a:endParaRPr lang="en-US" sz="24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16020" y="4032663"/>
            <a:ext cx="3816530" cy="360050"/>
            <a:chOff x="1547580" y="5373270"/>
            <a:chExt cx="3816530" cy="36005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547580" y="5373270"/>
              <a:ext cx="504070" cy="0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123660" y="5445280"/>
              <a:ext cx="3240450" cy="28804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no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We therefore go with the LM trigger!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835620" y="5589300"/>
              <a:ext cx="216030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835620" y="5373270"/>
              <a:ext cx="0" cy="216030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29010"/>
              </p:ext>
            </p:extLst>
          </p:nvPr>
        </p:nvGraphicFramePr>
        <p:xfrm>
          <a:off x="395420" y="1124680"/>
          <a:ext cx="7978200" cy="289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600">
                  <a:extLst>
                    <a:ext uri="{9D8B030D-6E8A-4147-A177-3AD203B41FA5}">
                      <a16:colId xmlns:a16="http://schemas.microsoft.com/office/drawing/2014/main" val="1777076348"/>
                    </a:ext>
                  </a:extLst>
                </a:gridCol>
                <a:gridCol w="1872260">
                  <a:extLst>
                    <a:ext uri="{9D8B030D-6E8A-4147-A177-3AD203B41FA5}">
                      <a16:colId xmlns:a16="http://schemas.microsoft.com/office/drawing/2014/main" val="2613375252"/>
                    </a:ext>
                  </a:extLst>
                </a:gridCol>
                <a:gridCol w="1785340">
                  <a:extLst>
                    <a:ext uri="{9D8B030D-6E8A-4147-A177-3AD203B41FA5}">
                      <a16:colId xmlns:a16="http://schemas.microsoft.com/office/drawing/2014/main" val="2557289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solidFill>
                            <a:schemeClr val="tx1"/>
                          </a:solidFill>
                        </a:rPr>
                        <a:t>LM trigger [</a:t>
                      </a:r>
                      <a:r>
                        <a:rPr lang="nb-NO" sz="1400" dirty="0" err="1" smtClean="0">
                          <a:solidFill>
                            <a:schemeClr val="tx1"/>
                          </a:solidFill>
                        </a:rPr>
                        <a:t>ns</a:t>
                      </a:r>
                      <a:r>
                        <a:rPr lang="nb-NO" sz="1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solidFill>
                            <a:schemeClr val="tx1"/>
                          </a:solidFill>
                        </a:rPr>
                        <a:t>L0 trigger [</a:t>
                      </a:r>
                      <a:r>
                        <a:rPr lang="nb-NO" sz="1400" dirty="0" err="1" smtClean="0">
                          <a:solidFill>
                            <a:schemeClr val="tx1"/>
                          </a:solidFill>
                        </a:rPr>
                        <a:t>ns</a:t>
                      </a:r>
                      <a:r>
                        <a:rPr lang="nb-NO" sz="1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805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b="1" dirty="0" smtClean="0"/>
                        <a:t>Trigger inputs at CTP</a:t>
                      </a:r>
                      <a:endParaRPr lang="nb-NO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b="1" dirty="0" smtClean="0">
                          <a:solidFill>
                            <a:srgbClr val="FF66FF"/>
                          </a:solidFill>
                        </a:rPr>
                        <a:t>425</a:t>
                      </a:r>
                      <a:endParaRPr lang="nb-NO" sz="1400" b="1" dirty="0">
                        <a:solidFill>
                          <a:srgbClr val="FF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1200</a:t>
                      </a:r>
                      <a:endParaRPr lang="nb-NO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744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CTP </a:t>
                      </a:r>
                      <a:r>
                        <a:rPr lang="nb-NO" sz="1400" dirty="0" err="1" smtClean="0"/>
                        <a:t>processing</a:t>
                      </a:r>
                      <a:r>
                        <a:rPr lang="nb-NO" sz="1400" dirty="0" smtClean="0"/>
                        <a:t> +</a:t>
                      </a:r>
                      <a:r>
                        <a:rPr lang="nb-NO" sz="1400" baseline="0" dirty="0" smtClean="0"/>
                        <a:t> </a:t>
                      </a:r>
                      <a:r>
                        <a:rPr lang="nb-NO" sz="1400" baseline="0" dirty="0" err="1" smtClean="0"/>
                        <a:t>Low</a:t>
                      </a:r>
                      <a:r>
                        <a:rPr lang="nb-NO" sz="1400" baseline="0" dirty="0" smtClean="0"/>
                        <a:t> </a:t>
                      </a:r>
                      <a:r>
                        <a:rPr lang="nb-NO" sz="1400" baseline="0" dirty="0" err="1" smtClean="0"/>
                        <a:t>latency</a:t>
                      </a:r>
                      <a:r>
                        <a:rPr lang="nb-NO" sz="1400" baseline="0" dirty="0" smtClean="0"/>
                        <a:t> + LTU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solidFill>
                            <a:srgbClr val="FF66FF"/>
                          </a:solidFill>
                        </a:rPr>
                        <a:t>100 + 65 + 25 = 190</a:t>
                      </a:r>
                      <a:endParaRPr lang="nb-NO" sz="1400" dirty="0">
                        <a:solidFill>
                          <a:srgbClr val="FF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 + 65 + 25 = 190</a:t>
                      </a:r>
                      <a:endParaRPr lang="nb-NO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818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GBT downstream latencies (using Kintex-7 FPGA)  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solidFill>
                            <a:srgbClr val="FF66FF"/>
                          </a:solidFill>
                        </a:rPr>
                        <a:t>190</a:t>
                      </a:r>
                      <a:endParaRPr lang="nb-NO" sz="1400" dirty="0">
                        <a:solidFill>
                          <a:srgbClr val="FF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190</a:t>
                      </a:r>
                      <a:endParaRPr lang="nb-NO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03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Optical fibers (35 m long) from CTP to the readout electronic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solidFill>
                            <a:srgbClr val="FF66FF"/>
                          </a:solidFill>
                        </a:rPr>
                        <a:t>175</a:t>
                      </a:r>
                      <a:endParaRPr lang="nb-NO" sz="1400" dirty="0">
                        <a:solidFill>
                          <a:srgbClr val="FF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175</a:t>
                      </a:r>
                      <a:endParaRPr lang="nb-NO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129161"/>
                  </a:ext>
                </a:extLst>
              </a:tr>
              <a:tr h="5182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Electrical cables from the readout module to detector 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solidFill>
                            <a:srgbClr val="FF66FF"/>
                          </a:solidFill>
                        </a:rPr>
                        <a:t>250</a:t>
                      </a:r>
                      <a:endParaRPr lang="nb-NO" sz="1400" dirty="0">
                        <a:solidFill>
                          <a:srgbClr val="FF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250</a:t>
                      </a:r>
                      <a:endParaRPr lang="nb-NO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728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b="1" dirty="0" smtClean="0"/>
                        <a:t>Total</a:t>
                      </a:r>
                      <a:endParaRPr lang="nb-NO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b="1" dirty="0" smtClean="0">
                          <a:solidFill>
                            <a:srgbClr val="FF66FF"/>
                          </a:solidFill>
                        </a:rPr>
                        <a:t>1230</a:t>
                      </a:r>
                      <a:endParaRPr lang="nb-NO" sz="1400" b="1" dirty="0">
                        <a:solidFill>
                          <a:srgbClr val="FF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2005</a:t>
                      </a:r>
                      <a:endParaRPr lang="nb-NO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44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822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107380" y="4365130"/>
            <a:ext cx="8928100" cy="2232000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 anchor="t" anchorCtr="0">
            <a:noAutofit/>
          </a:bodyPr>
          <a:lstStyle/>
          <a:p>
            <a:pPr marL="177800" indent="-177800" defTabSz="51911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Event rate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– </a:t>
            </a:r>
            <a:r>
              <a:rPr lang="en-US" sz="2000" u="sng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average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number of interactions per second, Poisson distributed. Design goal is 100 kHz Pb-Pb collisions and 400 kHz p-p collisions.</a:t>
            </a:r>
          </a:p>
          <a:p>
            <a:pPr marL="177800" indent="-177800" defTabSz="51911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9900"/>
                </a:solidFill>
                <a:latin typeface="Calibri Light" panose="020F0302020204030204" pitchFamily="34" charset="0"/>
              </a:rPr>
              <a:t>Background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– QED interactions, depends linearly to the beam intensity and on integration time. It significantly affects the inner layers only.</a:t>
            </a:r>
          </a:p>
          <a:p>
            <a:pPr marL="177800" indent="-177800" defTabSz="5191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 Light" panose="020F0302020204030204" pitchFamily="34" charset="0"/>
              </a:rPr>
              <a:t>Noise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</a:rPr>
              <a:t> –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electronic pixel noise (thermal, RTS, etc.), generates fake pixel hits. </a:t>
            </a:r>
            <a:endParaRPr lang="en-US" sz="2000" dirty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 marL="177800" indent="-177800" defTabSz="51911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FF"/>
                </a:solidFill>
                <a:latin typeface="Calibri Light" panose="020F0302020204030204" pitchFamily="34" charset="0"/>
              </a:rPr>
              <a:t>Trigger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– all pixels with a signal over threshold during the strobe window (due to an event, background, noise, etc.) store an hit into their buffer.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380" y="44530"/>
            <a:ext cx="8928100" cy="43200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Timing </a:t>
            </a:r>
            <a:r>
              <a:rPr lang="en-US" sz="24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– sensor operations (</a:t>
            </a:r>
            <a:r>
              <a:rPr lang="en-US" sz="24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triggered</a:t>
            </a:r>
            <a:r>
              <a:rPr lang="en-US" sz="24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)</a:t>
            </a:r>
            <a:endParaRPr lang="en-US" sz="24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7380" y="3861090"/>
            <a:ext cx="89281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7380" y="3861060"/>
            <a:ext cx="914400" cy="288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Time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059890" y="620640"/>
            <a:ext cx="720000" cy="216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b="1" dirty="0" err="1" smtClean="0">
                <a:solidFill>
                  <a:schemeClr val="tx2"/>
                </a:solidFill>
              </a:rPr>
              <a:t>Trg</a:t>
            </a:r>
            <a:r>
              <a:rPr lang="en-US" sz="1200" b="1" dirty="0" smtClean="0">
                <a:solidFill>
                  <a:schemeClr val="tx2"/>
                </a:solidFill>
              </a:rPr>
              <a:t>. 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644010" y="620610"/>
            <a:ext cx="720000" cy="216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b="1" dirty="0" err="1" smtClean="0">
                <a:solidFill>
                  <a:schemeClr val="tx2"/>
                </a:solidFill>
              </a:rPr>
              <a:t>Trg</a:t>
            </a:r>
            <a:r>
              <a:rPr lang="en-US" sz="1200" b="1" dirty="0" smtClean="0">
                <a:solidFill>
                  <a:schemeClr val="tx2"/>
                </a:solidFill>
              </a:rPr>
              <a:t>. </a:t>
            </a:r>
            <a:r>
              <a:rPr lang="en-US" sz="1200" b="1" dirty="0">
                <a:solidFill>
                  <a:schemeClr val="tx2"/>
                </a:solidFill>
              </a:rPr>
              <a:t>2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020440" y="620970"/>
            <a:ext cx="720000" cy="216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b="1" dirty="0" err="1" smtClean="0">
                <a:solidFill>
                  <a:schemeClr val="tx2"/>
                </a:solidFill>
              </a:rPr>
              <a:t>Trg</a:t>
            </a:r>
            <a:r>
              <a:rPr lang="en-US" sz="1200" b="1" dirty="0" smtClean="0">
                <a:solidFill>
                  <a:schemeClr val="tx2"/>
                </a:solidFill>
              </a:rPr>
              <a:t>. 3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07380" y="1268700"/>
            <a:ext cx="8926960" cy="648090"/>
            <a:chOff x="107380" y="1268700"/>
            <a:chExt cx="8926960" cy="648090"/>
          </a:xfrm>
        </p:grpSpPr>
        <p:sp>
          <p:nvSpPr>
            <p:cNvPr id="55" name="Rectangle 54"/>
            <p:cNvSpPr/>
            <p:nvPr/>
          </p:nvSpPr>
          <p:spPr>
            <a:xfrm>
              <a:off x="107380" y="1268819"/>
              <a:ext cx="8926960" cy="647971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2" name="Group 121"/>
            <p:cNvGrpSpPr/>
            <p:nvPr/>
          </p:nvGrpSpPr>
          <p:grpSpPr>
            <a:xfrm>
              <a:off x="2771750" y="1268700"/>
              <a:ext cx="576080" cy="648089"/>
              <a:chOff x="323410" y="1052670"/>
              <a:chExt cx="576080" cy="648089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>
                <a:off x="611450" y="1052670"/>
                <a:ext cx="0" cy="647882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2" name="Group 131"/>
              <p:cNvGrpSpPr/>
              <p:nvPr/>
            </p:nvGrpSpPr>
            <p:grpSpPr>
              <a:xfrm>
                <a:off x="323410" y="1052670"/>
                <a:ext cx="576080" cy="648089"/>
                <a:chOff x="323410" y="1268700"/>
                <a:chExt cx="576080" cy="648089"/>
              </a:xfrm>
            </p:grpSpPr>
            <p:sp>
              <p:nvSpPr>
                <p:cNvPr id="133" name="TextBox 132"/>
                <p:cNvSpPr txBox="1"/>
                <p:nvPr/>
              </p:nvSpPr>
              <p:spPr>
                <a:xfrm rot="16200000">
                  <a:off x="143469" y="1448848"/>
                  <a:ext cx="647882" cy="288000"/>
                </a:xfrm>
                <a:prstGeom prst="rect">
                  <a:avLst/>
                </a:prstGeom>
                <a:noFill/>
              </p:spPr>
              <p:txBody>
                <a:bodyPr wrap="none" lIns="36000" tIns="36000" rIns="36000" bIns="36000" rtlCol="0" anchor="ctr" anchorCtr="0">
                  <a:noAutofit/>
                </a:bodyPr>
                <a:lstStyle/>
                <a:p>
                  <a:pPr algn="ctr"/>
                  <a:r>
                    <a:rPr lang="en-US" sz="1200" b="1" dirty="0" err="1" smtClean="0">
                      <a:solidFill>
                        <a:schemeClr val="tx2"/>
                      </a:solidFill>
                    </a:rPr>
                    <a:t>Ev</a:t>
                  </a:r>
                  <a:r>
                    <a:rPr lang="en-US" sz="1200" b="1" dirty="0" smtClean="0">
                      <a:solidFill>
                        <a:schemeClr val="tx2"/>
                      </a:solidFill>
                    </a:rPr>
                    <a:t>. n+1</a:t>
                  </a:r>
                </a:p>
              </p:txBody>
            </p:sp>
            <p:sp>
              <p:nvSpPr>
                <p:cNvPr id="134" name="Rectangle 133"/>
                <p:cNvSpPr/>
                <p:nvPr/>
              </p:nvSpPr>
              <p:spPr>
                <a:xfrm>
                  <a:off x="611450" y="1268700"/>
                  <a:ext cx="288040" cy="647910"/>
                </a:xfrm>
                <a:prstGeom prst="rect">
                  <a:avLst/>
                </a:prstGeom>
                <a:solidFill>
                  <a:srgbClr val="C0000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5" name="Group 134"/>
            <p:cNvGrpSpPr/>
            <p:nvPr/>
          </p:nvGrpSpPr>
          <p:grpSpPr>
            <a:xfrm>
              <a:off x="4355970" y="1268700"/>
              <a:ext cx="576080" cy="648089"/>
              <a:chOff x="323410" y="1052670"/>
              <a:chExt cx="576080" cy="648089"/>
            </a:xfrm>
          </p:grpSpPr>
          <p:cxnSp>
            <p:nvCxnSpPr>
              <p:cNvPr id="136" name="Straight Connector 135"/>
              <p:cNvCxnSpPr/>
              <p:nvPr/>
            </p:nvCxnSpPr>
            <p:spPr>
              <a:xfrm>
                <a:off x="611450" y="1052670"/>
                <a:ext cx="0" cy="647882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7" name="Group 136"/>
              <p:cNvGrpSpPr/>
              <p:nvPr/>
            </p:nvGrpSpPr>
            <p:grpSpPr>
              <a:xfrm>
                <a:off x="323410" y="1052670"/>
                <a:ext cx="576080" cy="648089"/>
                <a:chOff x="323410" y="1268700"/>
                <a:chExt cx="576080" cy="648089"/>
              </a:xfrm>
            </p:grpSpPr>
            <p:sp>
              <p:nvSpPr>
                <p:cNvPr id="138" name="TextBox 137"/>
                <p:cNvSpPr txBox="1"/>
                <p:nvPr/>
              </p:nvSpPr>
              <p:spPr>
                <a:xfrm rot="16200000">
                  <a:off x="143469" y="1448848"/>
                  <a:ext cx="647882" cy="288000"/>
                </a:xfrm>
                <a:prstGeom prst="rect">
                  <a:avLst/>
                </a:prstGeom>
                <a:noFill/>
              </p:spPr>
              <p:txBody>
                <a:bodyPr wrap="none" lIns="36000" tIns="36000" rIns="36000" bIns="36000" rtlCol="0" anchor="ctr" anchorCtr="0">
                  <a:noAutofit/>
                </a:bodyPr>
                <a:lstStyle/>
                <a:p>
                  <a:pPr algn="ctr"/>
                  <a:r>
                    <a:rPr lang="en-US" sz="1200" b="1" dirty="0" err="1" smtClean="0">
                      <a:solidFill>
                        <a:schemeClr val="tx2"/>
                      </a:solidFill>
                    </a:rPr>
                    <a:t>Ev</a:t>
                  </a:r>
                  <a:r>
                    <a:rPr lang="en-US" sz="1200" b="1" dirty="0" smtClean="0">
                      <a:solidFill>
                        <a:schemeClr val="tx2"/>
                      </a:solidFill>
                    </a:rPr>
                    <a:t>. n+2</a:t>
                  </a:r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611450" y="1268700"/>
                  <a:ext cx="288040" cy="647910"/>
                </a:xfrm>
                <a:prstGeom prst="rect">
                  <a:avLst/>
                </a:prstGeom>
                <a:solidFill>
                  <a:srgbClr val="C0000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0" name="Group 149"/>
            <p:cNvGrpSpPr/>
            <p:nvPr/>
          </p:nvGrpSpPr>
          <p:grpSpPr>
            <a:xfrm>
              <a:off x="6732300" y="1268700"/>
              <a:ext cx="576080" cy="648089"/>
              <a:chOff x="323410" y="1052670"/>
              <a:chExt cx="576080" cy="648089"/>
            </a:xfrm>
          </p:grpSpPr>
          <p:cxnSp>
            <p:nvCxnSpPr>
              <p:cNvPr id="151" name="Straight Connector 150"/>
              <p:cNvCxnSpPr/>
              <p:nvPr/>
            </p:nvCxnSpPr>
            <p:spPr>
              <a:xfrm>
                <a:off x="611450" y="1052670"/>
                <a:ext cx="0" cy="647882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2" name="Group 151"/>
              <p:cNvGrpSpPr/>
              <p:nvPr/>
            </p:nvGrpSpPr>
            <p:grpSpPr>
              <a:xfrm>
                <a:off x="323410" y="1052670"/>
                <a:ext cx="576080" cy="648089"/>
                <a:chOff x="323410" y="1268700"/>
                <a:chExt cx="576080" cy="648089"/>
              </a:xfrm>
            </p:grpSpPr>
            <p:sp>
              <p:nvSpPr>
                <p:cNvPr id="153" name="TextBox 152"/>
                <p:cNvSpPr txBox="1"/>
                <p:nvPr/>
              </p:nvSpPr>
              <p:spPr>
                <a:xfrm rot="16200000">
                  <a:off x="143469" y="1448848"/>
                  <a:ext cx="647882" cy="288000"/>
                </a:xfrm>
                <a:prstGeom prst="rect">
                  <a:avLst/>
                </a:prstGeom>
                <a:noFill/>
              </p:spPr>
              <p:txBody>
                <a:bodyPr wrap="none" lIns="36000" tIns="36000" rIns="36000" bIns="36000" rtlCol="0" anchor="ctr" anchorCtr="0">
                  <a:noAutofit/>
                </a:bodyPr>
                <a:lstStyle/>
                <a:p>
                  <a:pPr algn="ctr"/>
                  <a:r>
                    <a:rPr lang="en-US" sz="1200" b="1" dirty="0" err="1" smtClean="0">
                      <a:solidFill>
                        <a:schemeClr val="tx2"/>
                      </a:solidFill>
                    </a:rPr>
                    <a:t>Ev</a:t>
                  </a:r>
                  <a:r>
                    <a:rPr lang="en-US" sz="1200" b="1" dirty="0" smtClean="0">
                      <a:solidFill>
                        <a:schemeClr val="tx2"/>
                      </a:solidFill>
                    </a:rPr>
                    <a:t>. n+5</a:t>
                  </a:r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>
                  <a:off x="611450" y="1268700"/>
                  <a:ext cx="288040" cy="647910"/>
                </a:xfrm>
                <a:prstGeom prst="rect">
                  <a:avLst/>
                </a:prstGeom>
                <a:solidFill>
                  <a:srgbClr val="C0000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323410" y="1268701"/>
              <a:ext cx="576080" cy="648089"/>
              <a:chOff x="323410" y="1052670"/>
              <a:chExt cx="576080" cy="648089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611450" y="1052670"/>
                <a:ext cx="0" cy="647882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5"/>
              <p:cNvGrpSpPr/>
              <p:nvPr/>
            </p:nvGrpSpPr>
            <p:grpSpPr>
              <a:xfrm>
                <a:off x="323410" y="1052670"/>
                <a:ext cx="576080" cy="648089"/>
                <a:chOff x="323410" y="1268700"/>
                <a:chExt cx="576080" cy="648089"/>
              </a:xfrm>
            </p:grpSpPr>
            <p:sp>
              <p:nvSpPr>
                <p:cNvPr id="34" name="TextBox 33"/>
                <p:cNvSpPr txBox="1"/>
                <p:nvPr/>
              </p:nvSpPr>
              <p:spPr>
                <a:xfrm rot="16200000">
                  <a:off x="143469" y="1448848"/>
                  <a:ext cx="647882" cy="288000"/>
                </a:xfrm>
                <a:prstGeom prst="rect">
                  <a:avLst/>
                </a:prstGeom>
                <a:noFill/>
              </p:spPr>
              <p:txBody>
                <a:bodyPr wrap="none" lIns="36000" tIns="36000" rIns="36000" bIns="36000" rtlCol="0" anchor="ctr" anchorCtr="0">
                  <a:noAutofit/>
                </a:bodyPr>
                <a:lstStyle/>
                <a:p>
                  <a:pPr algn="ctr"/>
                  <a:r>
                    <a:rPr lang="en-US" sz="1200" b="1" dirty="0" err="1" smtClean="0">
                      <a:solidFill>
                        <a:schemeClr val="tx2"/>
                      </a:solidFill>
                    </a:rPr>
                    <a:t>Ev</a:t>
                  </a:r>
                  <a:r>
                    <a:rPr lang="en-US" sz="1200" b="1" dirty="0" smtClean="0">
                      <a:solidFill>
                        <a:schemeClr val="tx2"/>
                      </a:solidFill>
                    </a:rPr>
                    <a:t>. n-1</a:t>
                  </a:r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611450" y="1268700"/>
                  <a:ext cx="288040" cy="647910"/>
                </a:xfrm>
                <a:prstGeom prst="rect">
                  <a:avLst/>
                </a:prstGeom>
                <a:solidFill>
                  <a:srgbClr val="C0000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7" name="Group 106"/>
            <p:cNvGrpSpPr/>
            <p:nvPr/>
          </p:nvGrpSpPr>
          <p:grpSpPr>
            <a:xfrm>
              <a:off x="1259540" y="1268700"/>
              <a:ext cx="576080" cy="648089"/>
              <a:chOff x="323410" y="1052670"/>
              <a:chExt cx="576080" cy="648089"/>
            </a:xfrm>
          </p:grpSpPr>
          <p:cxnSp>
            <p:nvCxnSpPr>
              <p:cNvPr id="108" name="Straight Connector 107"/>
              <p:cNvCxnSpPr/>
              <p:nvPr/>
            </p:nvCxnSpPr>
            <p:spPr>
              <a:xfrm>
                <a:off x="611450" y="1052670"/>
                <a:ext cx="0" cy="647882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9" name="Group 108"/>
              <p:cNvGrpSpPr/>
              <p:nvPr/>
            </p:nvGrpSpPr>
            <p:grpSpPr>
              <a:xfrm>
                <a:off x="323410" y="1052670"/>
                <a:ext cx="576080" cy="648089"/>
                <a:chOff x="323410" y="1268700"/>
                <a:chExt cx="576080" cy="648089"/>
              </a:xfrm>
            </p:grpSpPr>
            <p:sp>
              <p:nvSpPr>
                <p:cNvPr id="110" name="TextBox 109"/>
                <p:cNvSpPr txBox="1"/>
                <p:nvPr/>
              </p:nvSpPr>
              <p:spPr>
                <a:xfrm rot="16200000">
                  <a:off x="143469" y="1448848"/>
                  <a:ext cx="647882" cy="288000"/>
                </a:xfrm>
                <a:prstGeom prst="rect">
                  <a:avLst/>
                </a:prstGeom>
                <a:noFill/>
              </p:spPr>
              <p:txBody>
                <a:bodyPr wrap="none" lIns="36000" tIns="36000" rIns="36000" bIns="36000" rtlCol="0" anchor="ctr" anchorCtr="0">
                  <a:noAutofit/>
                </a:bodyPr>
                <a:lstStyle/>
                <a:p>
                  <a:pPr algn="ctr"/>
                  <a:r>
                    <a:rPr lang="en-US" sz="1200" b="1" dirty="0" err="1" smtClean="0">
                      <a:solidFill>
                        <a:schemeClr val="tx2"/>
                      </a:solidFill>
                    </a:rPr>
                    <a:t>Ev</a:t>
                  </a:r>
                  <a:r>
                    <a:rPr lang="en-US" sz="1200" b="1" dirty="0" smtClean="0">
                      <a:solidFill>
                        <a:schemeClr val="tx2"/>
                      </a:solidFill>
                    </a:rPr>
                    <a:t>. n</a:t>
                  </a: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611450" y="1268700"/>
                  <a:ext cx="288040" cy="647910"/>
                </a:xfrm>
                <a:prstGeom prst="rect">
                  <a:avLst/>
                </a:prstGeom>
                <a:solidFill>
                  <a:srgbClr val="C0000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0" name="Group 139"/>
            <p:cNvGrpSpPr/>
            <p:nvPr/>
          </p:nvGrpSpPr>
          <p:grpSpPr>
            <a:xfrm>
              <a:off x="5148080" y="1268700"/>
              <a:ext cx="576080" cy="648089"/>
              <a:chOff x="323410" y="1052670"/>
              <a:chExt cx="576080" cy="648089"/>
            </a:xfrm>
          </p:grpSpPr>
          <p:cxnSp>
            <p:nvCxnSpPr>
              <p:cNvPr id="141" name="Straight Connector 140"/>
              <p:cNvCxnSpPr/>
              <p:nvPr/>
            </p:nvCxnSpPr>
            <p:spPr>
              <a:xfrm>
                <a:off x="611450" y="1052670"/>
                <a:ext cx="0" cy="647882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2" name="Group 141"/>
              <p:cNvGrpSpPr/>
              <p:nvPr/>
            </p:nvGrpSpPr>
            <p:grpSpPr>
              <a:xfrm>
                <a:off x="323410" y="1052670"/>
                <a:ext cx="576080" cy="648089"/>
                <a:chOff x="323410" y="1268700"/>
                <a:chExt cx="576080" cy="648089"/>
              </a:xfrm>
            </p:grpSpPr>
            <p:sp>
              <p:nvSpPr>
                <p:cNvPr id="143" name="TextBox 142"/>
                <p:cNvSpPr txBox="1"/>
                <p:nvPr/>
              </p:nvSpPr>
              <p:spPr>
                <a:xfrm rot="16200000">
                  <a:off x="143469" y="1448848"/>
                  <a:ext cx="647882" cy="288000"/>
                </a:xfrm>
                <a:prstGeom prst="rect">
                  <a:avLst/>
                </a:prstGeom>
                <a:noFill/>
              </p:spPr>
              <p:txBody>
                <a:bodyPr wrap="none" lIns="36000" tIns="36000" rIns="36000" bIns="36000" rtlCol="0" anchor="ctr" anchorCtr="0">
                  <a:noAutofit/>
                </a:bodyPr>
                <a:lstStyle/>
                <a:p>
                  <a:pPr algn="ctr"/>
                  <a:r>
                    <a:rPr lang="en-US" sz="1200" b="1" dirty="0" err="1" smtClean="0">
                      <a:solidFill>
                        <a:schemeClr val="tx2"/>
                      </a:solidFill>
                    </a:rPr>
                    <a:t>Ev</a:t>
                  </a:r>
                  <a:r>
                    <a:rPr lang="en-US" sz="1200" b="1" dirty="0" smtClean="0">
                      <a:solidFill>
                        <a:schemeClr val="tx2"/>
                      </a:solidFill>
                    </a:rPr>
                    <a:t>. n+3</a:t>
                  </a:r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611450" y="1268700"/>
                  <a:ext cx="288040" cy="647910"/>
                </a:xfrm>
                <a:prstGeom prst="rect">
                  <a:avLst/>
                </a:prstGeom>
                <a:solidFill>
                  <a:srgbClr val="C0000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5" name="Group 144"/>
            <p:cNvGrpSpPr/>
            <p:nvPr/>
          </p:nvGrpSpPr>
          <p:grpSpPr>
            <a:xfrm>
              <a:off x="5724160" y="1268700"/>
              <a:ext cx="576080" cy="648089"/>
              <a:chOff x="323410" y="1052670"/>
              <a:chExt cx="576080" cy="648089"/>
            </a:xfrm>
          </p:grpSpPr>
          <p:cxnSp>
            <p:nvCxnSpPr>
              <p:cNvPr id="146" name="Straight Connector 145"/>
              <p:cNvCxnSpPr/>
              <p:nvPr/>
            </p:nvCxnSpPr>
            <p:spPr>
              <a:xfrm>
                <a:off x="611450" y="1052670"/>
                <a:ext cx="0" cy="647882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7" name="Group 146"/>
              <p:cNvGrpSpPr/>
              <p:nvPr/>
            </p:nvGrpSpPr>
            <p:grpSpPr>
              <a:xfrm>
                <a:off x="323410" y="1052670"/>
                <a:ext cx="576080" cy="648089"/>
                <a:chOff x="323410" y="1268700"/>
                <a:chExt cx="576080" cy="648089"/>
              </a:xfrm>
            </p:grpSpPr>
            <p:sp>
              <p:nvSpPr>
                <p:cNvPr id="148" name="TextBox 147"/>
                <p:cNvSpPr txBox="1"/>
                <p:nvPr/>
              </p:nvSpPr>
              <p:spPr>
                <a:xfrm rot="16200000">
                  <a:off x="143469" y="1448848"/>
                  <a:ext cx="647882" cy="288000"/>
                </a:xfrm>
                <a:prstGeom prst="rect">
                  <a:avLst/>
                </a:prstGeom>
                <a:noFill/>
              </p:spPr>
              <p:txBody>
                <a:bodyPr wrap="none" lIns="36000" tIns="36000" rIns="36000" bIns="36000" rtlCol="0" anchor="ctr" anchorCtr="0">
                  <a:noAutofit/>
                </a:bodyPr>
                <a:lstStyle/>
                <a:p>
                  <a:pPr algn="ctr"/>
                  <a:r>
                    <a:rPr lang="en-US" sz="1200" b="1" dirty="0" err="1" smtClean="0">
                      <a:solidFill>
                        <a:schemeClr val="tx2"/>
                      </a:solidFill>
                    </a:rPr>
                    <a:t>Ev</a:t>
                  </a:r>
                  <a:r>
                    <a:rPr lang="en-US" sz="1200" b="1" dirty="0" smtClean="0">
                      <a:solidFill>
                        <a:schemeClr val="tx2"/>
                      </a:solidFill>
                    </a:rPr>
                    <a:t>. n+4</a:t>
                  </a:r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611450" y="1268700"/>
                  <a:ext cx="288040" cy="647910"/>
                </a:xfrm>
                <a:prstGeom prst="rect">
                  <a:avLst/>
                </a:prstGeom>
                <a:solidFill>
                  <a:srgbClr val="C0000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5" name="Group 154"/>
            <p:cNvGrpSpPr/>
            <p:nvPr/>
          </p:nvGrpSpPr>
          <p:grpSpPr>
            <a:xfrm>
              <a:off x="7884460" y="1268700"/>
              <a:ext cx="576080" cy="648089"/>
              <a:chOff x="323410" y="1052670"/>
              <a:chExt cx="576080" cy="648089"/>
            </a:xfrm>
          </p:grpSpPr>
          <p:cxnSp>
            <p:nvCxnSpPr>
              <p:cNvPr id="156" name="Straight Connector 155"/>
              <p:cNvCxnSpPr/>
              <p:nvPr/>
            </p:nvCxnSpPr>
            <p:spPr>
              <a:xfrm>
                <a:off x="611450" y="1052670"/>
                <a:ext cx="0" cy="647882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7" name="Group 156"/>
              <p:cNvGrpSpPr/>
              <p:nvPr/>
            </p:nvGrpSpPr>
            <p:grpSpPr>
              <a:xfrm>
                <a:off x="323410" y="1052670"/>
                <a:ext cx="576080" cy="648089"/>
                <a:chOff x="323410" y="1268700"/>
                <a:chExt cx="576080" cy="648089"/>
              </a:xfrm>
            </p:grpSpPr>
            <p:sp>
              <p:nvSpPr>
                <p:cNvPr id="158" name="TextBox 157"/>
                <p:cNvSpPr txBox="1"/>
                <p:nvPr/>
              </p:nvSpPr>
              <p:spPr>
                <a:xfrm rot="16200000">
                  <a:off x="143469" y="1448848"/>
                  <a:ext cx="647882" cy="288000"/>
                </a:xfrm>
                <a:prstGeom prst="rect">
                  <a:avLst/>
                </a:prstGeom>
                <a:noFill/>
              </p:spPr>
              <p:txBody>
                <a:bodyPr wrap="none" lIns="36000" tIns="36000" rIns="36000" bIns="36000" rtlCol="0" anchor="ctr" anchorCtr="0">
                  <a:noAutofit/>
                </a:bodyPr>
                <a:lstStyle/>
                <a:p>
                  <a:pPr algn="ctr"/>
                  <a:r>
                    <a:rPr lang="en-US" sz="1200" b="1" dirty="0" err="1" smtClean="0">
                      <a:solidFill>
                        <a:schemeClr val="tx2"/>
                      </a:solidFill>
                    </a:rPr>
                    <a:t>Ev</a:t>
                  </a:r>
                  <a:r>
                    <a:rPr lang="en-US" sz="1200" b="1" dirty="0" smtClean="0">
                      <a:solidFill>
                        <a:schemeClr val="tx2"/>
                      </a:solidFill>
                    </a:rPr>
                    <a:t>. n+6</a:t>
                  </a:r>
                </a:p>
              </p:txBody>
            </p:sp>
            <p:sp>
              <p:nvSpPr>
                <p:cNvPr id="159" name="Rectangle 158"/>
                <p:cNvSpPr/>
                <p:nvPr/>
              </p:nvSpPr>
              <p:spPr>
                <a:xfrm>
                  <a:off x="611450" y="1268700"/>
                  <a:ext cx="288040" cy="647910"/>
                </a:xfrm>
                <a:prstGeom prst="rect">
                  <a:avLst/>
                </a:prstGeom>
                <a:solidFill>
                  <a:srgbClr val="C0000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5" name="Group 14"/>
          <p:cNvGrpSpPr/>
          <p:nvPr/>
        </p:nvGrpSpPr>
        <p:grpSpPr>
          <a:xfrm>
            <a:off x="107380" y="1988800"/>
            <a:ext cx="8926960" cy="648000"/>
            <a:chOff x="107380" y="1988800"/>
            <a:chExt cx="8926960" cy="648000"/>
          </a:xfrm>
        </p:grpSpPr>
        <p:sp>
          <p:nvSpPr>
            <p:cNvPr id="62" name="Rectangle 61"/>
            <p:cNvSpPr/>
            <p:nvPr/>
          </p:nvSpPr>
          <p:spPr>
            <a:xfrm>
              <a:off x="107380" y="1988801"/>
              <a:ext cx="8926960" cy="647999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23410" y="1988800"/>
              <a:ext cx="290177" cy="647910"/>
              <a:chOff x="323410" y="1988800"/>
              <a:chExt cx="290177" cy="647910"/>
            </a:xfrm>
          </p:grpSpPr>
          <p:sp>
            <p:nvSpPr>
              <p:cNvPr id="165" name="Rectangle 164"/>
              <p:cNvSpPr/>
              <p:nvPr/>
            </p:nvSpPr>
            <p:spPr>
              <a:xfrm>
                <a:off x="325547" y="1988800"/>
                <a:ext cx="288040" cy="647910"/>
              </a:xfrm>
              <a:prstGeom prst="rect">
                <a:avLst/>
              </a:pr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>
                <a:off x="323410" y="1988800"/>
                <a:ext cx="0" cy="64791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65"/>
            <p:cNvGrpSpPr/>
            <p:nvPr/>
          </p:nvGrpSpPr>
          <p:grpSpPr>
            <a:xfrm>
              <a:off x="683460" y="1988800"/>
              <a:ext cx="290177" cy="647910"/>
              <a:chOff x="323410" y="1988800"/>
              <a:chExt cx="290177" cy="64791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325547" y="1988800"/>
                <a:ext cx="288040" cy="647910"/>
              </a:xfrm>
              <a:prstGeom prst="rect">
                <a:avLst/>
              </a:pr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8" name="Straight Connector 167"/>
              <p:cNvCxnSpPr/>
              <p:nvPr/>
            </p:nvCxnSpPr>
            <p:spPr>
              <a:xfrm>
                <a:off x="323410" y="1988800"/>
                <a:ext cx="0" cy="64791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9" name="Group 168"/>
            <p:cNvGrpSpPr/>
            <p:nvPr/>
          </p:nvGrpSpPr>
          <p:grpSpPr>
            <a:xfrm>
              <a:off x="1329413" y="1988800"/>
              <a:ext cx="290177" cy="647910"/>
              <a:chOff x="323410" y="1988800"/>
              <a:chExt cx="290177" cy="647910"/>
            </a:xfrm>
          </p:grpSpPr>
          <p:sp>
            <p:nvSpPr>
              <p:cNvPr id="170" name="Rectangle 169"/>
              <p:cNvSpPr/>
              <p:nvPr/>
            </p:nvSpPr>
            <p:spPr>
              <a:xfrm>
                <a:off x="325547" y="1988800"/>
                <a:ext cx="288040" cy="647910"/>
              </a:xfrm>
              <a:prstGeom prst="rect">
                <a:avLst/>
              </a:pr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1" name="Straight Connector 170"/>
              <p:cNvCxnSpPr/>
              <p:nvPr/>
            </p:nvCxnSpPr>
            <p:spPr>
              <a:xfrm>
                <a:off x="323410" y="1988800"/>
                <a:ext cx="0" cy="64791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71"/>
            <p:cNvGrpSpPr/>
            <p:nvPr/>
          </p:nvGrpSpPr>
          <p:grpSpPr>
            <a:xfrm>
              <a:off x="1833483" y="1988800"/>
              <a:ext cx="290177" cy="647910"/>
              <a:chOff x="323410" y="1988800"/>
              <a:chExt cx="290177" cy="647910"/>
            </a:xfrm>
          </p:grpSpPr>
          <p:sp>
            <p:nvSpPr>
              <p:cNvPr id="173" name="Rectangle 172"/>
              <p:cNvSpPr/>
              <p:nvPr/>
            </p:nvSpPr>
            <p:spPr>
              <a:xfrm>
                <a:off x="325547" y="1988800"/>
                <a:ext cx="288040" cy="647910"/>
              </a:xfrm>
              <a:prstGeom prst="rect">
                <a:avLst/>
              </a:pr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4" name="Straight Connector 173"/>
              <p:cNvCxnSpPr/>
              <p:nvPr/>
            </p:nvCxnSpPr>
            <p:spPr>
              <a:xfrm>
                <a:off x="323410" y="1988800"/>
                <a:ext cx="0" cy="64791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174"/>
            <p:cNvGrpSpPr/>
            <p:nvPr/>
          </p:nvGrpSpPr>
          <p:grpSpPr>
            <a:xfrm>
              <a:off x="1977503" y="1988800"/>
              <a:ext cx="290177" cy="647910"/>
              <a:chOff x="323410" y="1988800"/>
              <a:chExt cx="290177" cy="647910"/>
            </a:xfrm>
          </p:grpSpPr>
          <p:sp>
            <p:nvSpPr>
              <p:cNvPr id="176" name="Rectangle 175"/>
              <p:cNvSpPr/>
              <p:nvPr/>
            </p:nvSpPr>
            <p:spPr>
              <a:xfrm>
                <a:off x="325547" y="1988800"/>
                <a:ext cx="288040" cy="647910"/>
              </a:xfrm>
              <a:prstGeom prst="rect">
                <a:avLst/>
              </a:pr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7" name="Straight Connector 176"/>
              <p:cNvCxnSpPr/>
              <p:nvPr/>
            </p:nvCxnSpPr>
            <p:spPr>
              <a:xfrm>
                <a:off x="323410" y="1988800"/>
                <a:ext cx="0" cy="64791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77"/>
            <p:cNvGrpSpPr/>
            <p:nvPr/>
          </p:nvGrpSpPr>
          <p:grpSpPr>
            <a:xfrm>
              <a:off x="2481573" y="1988800"/>
              <a:ext cx="290177" cy="647910"/>
              <a:chOff x="323410" y="1988800"/>
              <a:chExt cx="290177" cy="647910"/>
            </a:xfrm>
          </p:grpSpPr>
          <p:sp>
            <p:nvSpPr>
              <p:cNvPr id="179" name="Rectangle 178"/>
              <p:cNvSpPr/>
              <p:nvPr/>
            </p:nvSpPr>
            <p:spPr>
              <a:xfrm>
                <a:off x="325547" y="1988800"/>
                <a:ext cx="288040" cy="647910"/>
              </a:xfrm>
              <a:prstGeom prst="rect">
                <a:avLst/>
              </a:pr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0" name="Straight Connector 179"/>
              <p:cNvCxnSpPr/>
              <p:nvPr/>
            </p:nvCxnSpPr>
            <p:spPr>
              <a:xfrm>
                <a:off x="323410" y="1988800"/>
                <a:ext cx="0" cy="64791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Group 180"/>
            <p:cNvGrpSpPr/>
            <p:nvPr/>
          </p:nvGrpSpPr>
          <p:grpSpPr>
            <a:xfrm>
              <a:off x="2913633" y="1988800"/>
              <a:ext cx="290177" cy="647910"/>
              <a:chOff x="323410" y="1988800"/>
              <a:chExt cx="290177" cy="647910"/>
            </a:xfrm>
          </p:grpSpPr>
          <p:sp>
            <p:nvSpPr>
              <p:cNvPr id="182" name="Rectangle 181"/>
              <p:cNvSpPr/>
              <p:nvPr/>
            </p:nvSpPr>
            <p:spPr>
              <a:xfrm>
                <a:off x="325547" y="1988800"/>
                <a:ext cx="288040" cy="647910"/>
              </a:xfrm>
              <a:prstGeom prst="rect">
                <a:avLst/>
              </a:pr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3" name="Straight Connector 182"/>
              <p:cNvCxnSpPr/>
              <p:nvPr/>
            </p:nvCxnSpPr>
            <p:spPr>
              <a:xfrm>
                <a:off x="323410" y="1988800"/>
                <a:ext cx="0" cy="64791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Group 183"/>
            <p:cNvGrpSpPr/>
            <p:nvPr/>
          </p:nvGrpSpPr>
          <p:grpSpPr>
            <a:xfrm>
              <a:off x="3345693" y="1988800"/>
              <a:ext cx="290177" cy="647910"/>
              <a:chOff x="323410" y="1988800"/>
              <a:chExt cx="290177" cy="647910"/>
            </a:xfrm>
          </p:grpSpPr>
          <p:sp>
            <p:nvSpPr>
              <p:cNvPr id="185" name="Rectangle 184"/>
              <p:cNvSpPr/>
              <p:nvPr/>
            </p:nvSpPr>
            <p:spPr>
              <a:xfrm>
                <a:off x="325547" y="1988800"/>
                <a:ext cx="288040" cy="647910"/>
              </a:xfrm>
              <a:prstGeom prst="rect">
                <a:avLst/>
              </a:pr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6" name="Straight Connector 185"/>
              <p:cNvCxnSpPr/>
              <p:nvPr/>
            </p:nvCxnSpPr>
            <p:spPr>
              <a:xfrm>
                <a:off x="323410" y="1988800"/>
                <a:ext cx="0" cy="64791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7" name="Group 186"/>
            <p:cNvGrpSpPr/>
            <p:nvPr/>
          </p:nvGrpSpPr>
          <p:grpSpPr>
            <a:xfrm>
              <a:off x="3993783" y="1988800"/>
              <a:ext cx="290177" cy="647910"/>
              <a:chOff x="323410" y="1988800"/>
              <a:chExt cx="290177" cy="647910"/>
            </a:xfrm>
          </p:grpSpPr>
          <p:sp>
            <p:nvSpPr>
              <p:cNvPr id="188" name="Rectangle 187"/>
              <p:cNvSpPr/>
              <p:nvPr/>
            </p:nvSpPr>
            <p:spPr>
              <a:xfrm>
                <a:off x="325547" y="1988800"/>
                <a:ext cx="288040" cy="647910"/>
              </a:xfrm>
              <a:prstGeom prst="rect">
                <a:avLst/>
              </a:pr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9" name="Straight Connector 188"/>
              <p:cNvCxnSpPr/>
              <p:nvPr/>
            </p:nvCxnSpPr>
            <p:spPr>
              <a:xfrm>
                <a:off x="323410" y="1988800"/>
                <a:ext cx="0" cy="64791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0" name="Group 189"/>
            <p:cNvGrpSpPr/>
            <p:nvPr/>
          </p:nvGrpSpPr>
          <p:grpSpPr>
            <a:xfrm>
              <a:off x="4353833" y="1988800"/>
              <a:ext cx="290177" cy="647910"/>
              <a:chOff x="323410" y="1988800"/>
              <a:chExt cx="290177" cy="647910"/>
            </a:xfrm>
          </p:grpSpPr>
          <p:sp>
            <p:nvSpPr>
              <p:cNvPr id="191" name="Rectangle 190"/>
              <p:cNvSpPr/>
              <p:nvPr/>
            </p:nvSpPr>
            <p:spPr>
              <a:xfrm>
                <a:off x="325547" y="1988800"/>
                <a:ext cx="288040" cy="647910"/>
              </a:xfrm>
              <a:prstGeom prst="rect">
                <a:avLst/>
              </a:pr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2" name="Straight Connector 191"/>
              <p:cNvCxnSpPr/>
              <p:nvPr/>
            </p:nvCxnSpPr>
            <p:spPr>
              <a:xfrm>
                <a:off x="323410" y="1988800"/>
                <a:ext cx="0" cy="64791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3" name="Group 192"/>
            <p:cNvGrpSpPr/>
            <p:nvPr/>
          </p:nvGrpSpPr>
          <p:grpSpPr>
            <a:xfrm>
              <a:off x="5073933" y="1988800"/>
              <a:ext cx="290177" cy="647910"/>
              <a:chOff x="323410" y="1988800"/>
              <a:chExt cx="290177" cy="647910"/>
            </a:xfrm>
          </p:grpSpPr>
          <p:sp>
            <p:nvSpPr>
              <p:cNvPr id="194" name="Rectangle 193"/>
              <p:cNvSpPr/>
              <p:nvPr/>
            </p:nvSpPr>
            <p:spPr>
              <a:xfrm>
                <a:off x="325547" y="1988800"/>
                <a:ext cx="288040" cy="647910"/>
              </a:xfrm>
              <a:prstGeom prst="rect">
                <a:avLst/>
              </a:pr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5" name="Straight Connector 194"/>
              <p:cNvCxnSpPr/>
              <p:nvPr/>
            </p:nvCxnSpPr>
            <p:spPr>
              <a:xfrm>
                <a:off x="323410" y="1988800"/>
                <a:ext cx="0" cy="64791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" name="Group 195"/>
            <p:cNvGrpSpPr/>
            <p:nvPr/>
          </p:nvGrpSpPr>
          <p:grpSpPr>
            <a:xfrm>
              <a:off x="5578003" y="1988800"/>
              <a:ext cx="290177" cy="647910"/>
              <a:chOff x="323410" y="1988800"/>
              <a:chExt cx="290177" cy="647910"/>
            </a:xfrm>
          </p:grpSpPr>
          <p:sp>
            <p:nvSpPr>
              <p:cNvPr id="197" name="Rectangle 196"/>
              <p:cNvSpPr/>
              <p:nvPr/>
            </p:nvSpPr>
            <p:spPr>
              <a:xfrm>
                <a:off x="325547" y="1988800"/>
                <a:ext cx="288040" cy="647910"/>
              </a:xfrm>
              <a:prstGeom prst="rect">
                <a:avLst/>
              </a:pr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8" name="Straight Connector 197"/>
              <p:cNvCxnSpPr/>
              <p:nvPr/>
            </p:nvCxnSpPr>
            <p:spPr>
              <a:xfrm>
                <a:off x="323410" y="1988800"/>
                <a:ext cx="0" cy="64791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9" name="Group 198"/>
            <p:cNvGrpSpPr/>
            <p:nvPr/>
          </p:nvGrpSpPr>
          <p:grpSpPr>
            <a:xfrm>
              <a:off x="5794033" y="1988800"/>
              <a:ext cx="290177" cy="647910"/>
              <a:chOff x="323410" y="1988800"/>
              <a:chExt cx="290177" cy="64791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325547" y="1988800"/>
                <a:ext cx="288040" cy="647910"/>
              </a:xfrm>
              <a:prstGeom prst="rect">
                <a:avLst/>
              </a:pr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1" name="Straight Connector 200"/>
              <p:cNvCxnSpPr/>
              <p:nvPr/>
            </p:nvCxnSpPr>
            <p:spPr>
              <a:xfrm>
                <a:off x="323410" y="1988800"/>
                <a:ext cx="0" cy="64791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2" name="Group 201"/>
            <p:cNvGrpSpPr/>
            <p:nvPr/>
          </p:nvGrpSpPr>
          <p:grpSpPr>
            <a:xfrm>
              <a:off x="5940190" y="1988800"/>
              <a:ext cx="290177" cy="647910"/>
              <a:chOff x="323410" y="1988800"/>
              <a:chExt cx="290177" cy="64791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325547" y="1988800"/>
                <a:ext cx="288040" cy="647910"/>
              </a:xfrm>
              <a:prstGeom prst="rect">
                <a:avLst/>
              </a:pr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4" name="Straight Connector 203"/>
              <p:cNvCxnSpPr/>
              <p:nvPr/>
            </p:nvCxnSpPr>
            <p:spPr>
              <a:xfrm>
                <a:off x="323410" y="1988800"/>
                <a:ext cx="0" cy="64791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" name="Group 204"/>
            <p:cNvGrpSpPr/>
            <p:nvPr/>
          </p:nvGrpSpPr>
          <p:grpSpPr>
            <a:xfrm>
              <a:off x="6442123" y="1988800"/>
              <a:ext cx="290177" cy="647910"/>
              <a:chOff x="323410" y="1988800"/>
              <a:chExt cx="290177" cy="64791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325547" y="1988800"/>
                <a:ext cx="288040" cy="647910"/>
              </a:xfrm>
              <a:prstGeom prst="rect">
                <a:avLst/>
              </a:pr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7" name="Straight Connector 206"/>
              <p:cNvCxnSpPr/>
              <p:nvPr/>
            </p:nvCxnSpPr>
            <p:spPr>
              <a:xfrm>
                <a:off x="323410" y="1988800"/>
                <a:ext cx="0" cy="64791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8" name="Group 207"/>
            <p:cNvGrpSpPr/>
            <p:nvPr/>
          </p:nvGrpSpPr>
          <p:grpSpPr>
            <a:xfrm>
              <a:off x="7306243" y="1988800"/>
              <a:ext cx="290177" cy="647910"/>
              <a:chOff x="323410" y="1988800"/>
              <a:chExt cx="290177" cy="64791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325547" y="1988800"/>
                <a:ext cx="288040" cy="647910"/>
              </a:xfrm>
              <a:prstGeom prst="rect">
                <a:avLst/>
              </a:pr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0" name="Straight Connector 209"/>
              <p:cNvCxnSpPr/>
              <p:nvPr/>
            </p:nvCxnSpPr>
            <p:spPr>
              <a:xfrm>
                <a:off x="323410" y="1988800"/>
                <a:ext cx="0" cy="64791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1" name="Group 210"/>
            <p:cNvGrpSpPr/>
            <p:nvPr/>
          </p:nvGrpSpPr>
          <p:grpSpPr>
            <a:xfrm>
              <a:off x="7524410" y="1988800"/>
              <a:ext cx="290177" cy="647910"/>
              <a:chOff x="323410" y="1988800"/>
              <a:chExt cx="290177" cy="64791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325547" y="1988800"/>
                <a:ext cx="288040" cy="647910"/>
              </a:xfrm>
              <a:prstGeom prst="rect">
                <a:avLst/>
              </a:pr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3" name="Straight Connector 212"/>
              <p:cNvCxnSpPr/>
              <p:nvPr/>
            </p:nvCxnSpPr>
            <p:spPr>
              <a:xfrm>
                <a:off x="323410" y="1988800"/>
                <a:ext cx="0" cy="64791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4" name="Group 213"/>
            <p:cNvGrpSpPr/>
            <p:nvPr/>
          </p:nvGrpSpPr>
          <p:grpSpPr>
            <a:xfrm>
              <a:off x="8098353" y="1988800"/>
              <a:ext cx="290177" cy="647910"/>
              <a:chOff x="323410" y="1988800"/>
              <a:chExt cx="290177" cy="647910"/>
            </a:xfrm>
          </p:grpSpPr>
          <p:sp>
            <p:nvSpPr>
              <p:cNvPr id="215" name="Rectangle 214"/>
              <p:cNvSpPr/>
              <p:nvPr/>
            </p:nvSpPr>
            <p:spPr>
              <a:xfrm>
                <a:off x="325547" y="1988800"/>
                <a:ext cx="288040" cy="647910"/>
              </a:xfrm>
              <a:prstGeom prst="rect">
                <a:avLst/>
              </a:pr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6" name="Straight Connector 215"/>
              <p:cNvCxnSpPr/>
              <p:nvPr/>
            </p:nvCxnSpPr>
            <p:spPr>
              <a:xfrm>
                <a:off x="323410" y="1988800"/>
                <a:ext cx="0" cy="64791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7" name="Group 216"/>
            <p:cNvGrpSpPr/>
            <p:nvPr/>
          </p:nvGrpSpPr>
          <p:grpSpPr>
            <a:xfrm>
              <a:off x="8532550" y="1988800"/>
              <a:ext cx="290177" cy="647910"/>
              <a:chOff x="323410" y="1988800"/>
              <a:chExt cx="290177" cy="647910"/>
            </a:xfrm>
          </p:grpSpPr>
          <p:sp>
            <p:nvSpPr>
              <p:cNvPr id="218" name="Rectangle 217"/>
              <p:cNvSpPr/>
              <p:nvPr/>
            </p:nvSpPr>
            <p:spPr>
              <a:xfrm>
                <a:off x="325547" y="1988800"/>
                <a:ext cx="288040" cy="647910"/>
              </a:xfrm>
              <a:prstGeom prst="rect">
                <a:avLst/>
              </a:pr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9" name="Straight Connector 218"/>
              <p:cNvCxnSpPr/>
              <p:nvPr/>
            </p:nvCxnSpPr>
            <p:spPr>
              <a:xfrm>
                <a:off x="323410" y="1988800"/>
                <a:ext cx="0" cy="64791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07380" y="2780910"/>
            <a:ext cx="8926960" cy="648000"/>
            <a:chOff x="107380" y="2780910"/>
            <a:chExt cx="8926960" cy="648000"/>
          </a:xfrm>
        </p:grpSpPr>
        <p:sp>
          <p:nvSpPr>
            <p:cNvPr id="124" name="Rectangle 123"/>
            <p:cNvSpPr/>
            <p:nvPr/>
          </p:nvSpPr>
          <p:spPr>
            <a:xfrm>
              <a:off x="107380" y="2780910"/>
              <a:ext cx="8926960" cy="648000"/>
            </a:xfrm>
            <a:prstGeom prst="rect">
              <a:avLst/>
            </a:prstGeom>
            <a:solidFill>
              <a:schemeClr val="accent4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203810" y="2780910"/>
              <a:ext cx="288040" cy="647911"/>
              <a:chOff x="2771750" y="2780910"/>
              <a:chExt cx="288040" cy="647911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2771750" y="2780910"/>
                <a:ext cx="288040" cy="647910"/>
              </a:xfrm>
              <a:prstGeom prst="rect">
                <a:avLst/>
              </a:prstGeom>
              <a:solidFill>
                <a:schemeClr val="accent4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6" name="Straight Connector 125"/>
              <p:cNvCxnSpPr/>
              <p:nvPr/>
            </p:nvCxnSpPr>
            <p:spPr>
              <a:xfrm>
                <a:off x="2771750" y="2780910"/>
                <a:ext cx="0" cy="647911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2" name="Group 221"/>
            <p:cNvGrpSpPr/>
            <p:nvPr/>
          </p:nvGrpSpPr>
          <p:grpSpPr>
            <a:xfrm>
              <a:off x="4788030" y="2780910"/>
              <a:ext cx="288040" cy="647911"/>
              <a:chOff x="2771750" y="2780910"/>
              <a:chExt cx="288040" cy="647911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2771750" y="2780910"/>
                <a:ext cx="288040" cy="647910"/>
              </a:xfrm>
              <a:prstGeom prst="rect">
                <a:avLst/>
              </a:prstGeom>
              <a:solidFill>
                <a:schemeClr val="accent4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4" name="Straight Connector 223"/>
              <p:cNvCxnSpPr/>
              <p:nvPr/>
            </p:nvCxnSpPr>
            <p:spPr>
              <a:xfrm>
                <a:off x="2771750" y="2780910"/>
                <a:ext cx="0" cy="647911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5" name="Group 224"/>
            <p:cNvGrpSpPr/>
            <p:nvPr/>
          </p:nvGrpSpPr>
          <p:grpSpPr>
            <a:xfrm>
              <a:off x="7164360" y="2780910"/>
              <a:ext cx="288040" cy="647911"/>
              <a:chOff x="2771750" y="2780910"/>
              <a:chExt cx="288040" cy="647911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2771750" y="2780910"/>
                <a:ext cx="288040" cy="647910"/>
              </a:xfrm>
              <a:prstGeom prst="rect">
                <a:avLst/>
              </a:prstGeom>
              <a:solidFill>
                <a:schemeClr val="accent4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7" name="Straight Connector 226"/>
              <p:cNvCxnSpPr/>
              <p:nvPr/>
            </p:nvCxnSpPr>
            <p:spPr>
              <a:xfrm>
                <a:off x="2771750" y="2780910"/>
                <a:ext cx="0" cy="647911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/>
          <p:cNvGrpSpPr/>
          <p:nvPr/>
        </p:nvGrpSpPr>
        <p:grpSpPr>
          <a:xfrm>
            <a:off x="3131680" y="836640"/>
            <a:ext cx="576200" cy="2592000"/>
            <a:chOff x="3131800" y="836640"/>
            <a:chExt cx="576200" cy="259200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3203810" y="1268700"/>
              <a:ext cx="0" cy="647910"/>
            </a:xfrm>
            <a:prstGeom prst="line">
              <a:avLst/>
            </a:prstGeom>
            <a:ln w="19050">
              <a:solidFill>
                <a:srgbClr val="FF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3707880" y="1052640"/>
              <a:ext cx="120" cy="2376000"/>
            </a:xfrm>
            <a:prstGeom prst="line">
              <a:avLst/>
            </a:prstGeom>
            <a:ln w="19050">
              <a:solidFill>
                <a:srgbClr val="FF00F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131800" y="1052640"/>
              <a:ext cx="0" cy="2376000"/>
            </a:xfrm>
            <a:prstGeom prst="line">
              <a:avLst/>
            </a:prstGeom>
            <a:ln w="19050">
              <a:solidFill>
                <a:srgbClr val="FF00F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Left Brace 74"/>
            <p:cNvSpPr/>
            <p:nvPr/>
          </p:nvSpPr>
          <p:spPr>
            <a:xfrm rot="5400000">
              <a:off x="3311780" y="656660"/>
              <a:ext cx="216000" cy="575960"/>
            </a:xfrm>
            <a:prstGeom prst="leftBrace">
              <a:avLst>
                <a:gd name="adj1" fmla="val 36996"/>
                <a:gd name="adj2" fmla="val 50000"/>
              </a:avLst>
            </a:prstGeom>
            <a:ln w="19050">
              <a:solidFill>
                <a:srgbClr val="FF00F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715900" y="837000"/>
            <a:ext cx="576200" cy="2592000"/>
            <a:chOff x="3131800" y="836640"/>
            <a:chExt cx="576200" cy="2592000"/>
          </a:xfrm>
        </p:grpSpPr>
        <p:cxnSp>
          <p:nvCxnSpPr>
            <p:cNvPr id="113" name="Straight Connector 112"/>
            <p:cNvCxnSpPr/>
            <p:nvPr/>
          </p:nvCxnSpPr>
          <p:spPr>
            <a:xfrm>
              <a:off x="3203930" y="1268700"/>
              <a:ext cx="0" cy="647910"/>
            </a:xfrm>
            <a:prstGeom prst="line">
              <a:avLst/>
            </a:prstGeom>
            <a:ln w="19050">
              <a:solidFill>
                <a:srgbClr val="FF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H="1">
              <a:off x="3707880" y="1052640"/>
              <a:ext cx="120" cy="2376000"/>
            </a:xfrm>
            <a:prstGeom prst="line">
              <a:avLst/>
            </a:prstGeom>
            <a:ln w="19050">
              <a:solidFill>
                <a:srgbClr val="FF00F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3131800" y="1052640"/>
              <a:ext cx="0" cy="2376000"/>
            </a:xfrm>
            <a:prstGeom prst="line">
              <a:avLst/>
            </a:prstGeom>
            <a:ln w="19050">
              <a:solidFill>
                <a:srgbClr val="FF00F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Left Brace 115"/>
            <p:cNvSpPr/>
            <p:nvPr/>
          </p:nvSpPr>
          <p:spPr>
            <a:xfrm rot="5400000">
              <a:off x="3311780" y="656660"/>
              <a:ext cx="216000" cy="575960"/>
            </a:xfrm>
            <a:prstGeom prst="leftBrace">
              <a:avLst>
                <a:gd name="adj1" fmla="val 36996"/>
                <a:gd name="adj2" fmla="val 50000"/>
              </a:avLst>
            </a:prstGeom>
            <a:ln w="19050">
              <a:solidFill>
                <a:srgbClr val="FF00F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7092350" y="836640"/>
            <a:ext cx="576200" cy="2592000"/>
            <a:chOff x="3131800" y="836640"/>
            <a:chExt cx="576200" cy="2592000"/>
          </a:xfrm>
        </p:grpSpPr>
        <p:cxnSp>
          <p:nvCxnSpPr>
            <p:cNvPr id="118" name="Straight Connector 117"/>
            <p:cNvCxnSpPr/>
            <p:nvPr/>
          </p:nvCxnSpPr>
          <p:spPr>
            <a:xfrm>
              <a:off x="3203810" y="1268700"/>
              <a:ext cx="0" cy="647910"/>
            </a:xfrm>
            <a:prstGeom prst="line">
              <a:avLst/>
            </a:prstGeom>
            <a:ln w="19050">
              <a:solidFill>
                <a:srgbClr val="FF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>
              <a:off x="3707880" y="1052640"/>
              <a:ext cx="120" cy="2376000"/>
            </a:xfrm>
            <a:prstGeom prst="line">
              <a:avLst/>
            </a:prstGeom>
            <a:ln w="19050">
              <a:solidFill>
                <a:srgbClr val="FF00F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3131800" y="1052640"/>
              <a:ext cx="0" cy="2376000"/>
            </a:xfrm>
            <a:prstGeom prst="line">
              <a:avLst/>
            </a:prstGeom>
            <a:ln w="19050">
              <a:solidFill>
                <a:srgbClr val="FF00F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Left Brace 120"/>
            <p:cNvSpPr/>
            <p:nvPr/>
          </p:nvSpPr>
          <p:spPr>
            <a:xfrm rot="5400000">
              <a:off x="3311780" y="656660"/>
              <a:ext cx="216000" cy="575960"/>
            </a:xfrm>
            <a:prstGeom prst="leftBrace">
              <a:avLst>
                <a:gd name="adj1" fmla="val 36996"/>
                <a:gd name="adj2" fmla="val 50000"/>
              </a:avLst>
            </a:prstGeom>
            <a:ln w="19050">
              <a:solidFill>
                <a:srgbClr val="FF00F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827480" y="2780910"/>
            <a:ext cx="2160000" cy="648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Time width within signals are recorded on trigger depends on the analog shaping time (≈ 5 µs)</a:t>
            </a:r>
          </a:p>
        </p:txBody>
      </p:sp>
    </p:spTree>
    <p:extLst>
      <p:ext uri="{BB962C8B-B14F-4D97-AF65-F5344CB8AC3E}">
        <p14:creationId xmlns:p14="http://schemas.microsoft.com/office/powerpoint/2010/main" val="384618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107380" y="3429000"/>
            <a:ext cx="8928730" cy="869050"/>
            <a:chOff x="107380" y="3429000"/>
            <a:chExt cx="8928730" cy="869050"/>
          </a:xfrm>
        </p:grpSpPr>
        <p:grpSp>
          <p:nvGrpSpPr>
            <p:cNvPr id="92" name="Group 91"/>
            <p:cNvGrpSpPr/>
            <p:nvPr/>
          </p:nvGrpSpPr>
          <p:grpSpPr>
            <a:xfrm>
              <a:off x="107380" y="3429000"/>
              <a:ext cx="8928100" cy="869050"/>
              <a:chOff x="107380" y="3429000"/>
              <a:chExt cx="8928100" cy="869050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108520" y="3434050"/>
                <a:ext cx="8926960" cy="864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 rot="16200000">
                <a:off x="-108620" y="3645000"/>
                <a:ext cx="864000" cy="43200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2"/>
                    </a:solidFill>
                    <a:latin typeface="Calibri Light" panose="020F0302020204030204" pitchFamily="34" charset="0"/>
                  </a:rPr>
                  <a:t>pixel buffer input</a:t>
                </a:r>
                <a:endParaRPr lang="en-US" sz="1200" dirty="0">
                  <a:solidFill>
                    <a:schemeClr val="tx2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539380" y="3434020"/>
                <a:ext cx="432120" cy="282989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>
                <a:no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2"/>
                    </a:solidFill>
                    <a:latin typeface="Calibri Light" panose="020F0302020204030204" pitchFamily="34" charset="0"/>
                  </a:rPr>
                  <a:t>#1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539440" y="3722091"/>
                <a:ext cx="432120" cy="282989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>
                <a:no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2"/>
                    </a:solidFill>
                    <a:latin typeface="Calibri Light" panose="020F0302020204030204" pitchFamily="34" charset="0"/>
                  </a:rPr>
                  <a:t>#2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539440" y="4010131"/>
                <a:ext cx="432120" cy="282989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>
                <a:no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2"/>
                    </a:solidFill>
                    <a:latin typeface="Calibri Light" panose="020F0302020204030204" pitchFamily="34" charset="0"/>
                  </a:rPr>
                  <a:t>#3</a:t>
                </a:r>
              </a:p>
            </p:txBody>
          </p:sp>
        </p:grpSp>
        <p:cxnSp>
          <p:nvCxnSpPr>
            <p:cNvPr id="93" name="Straight Connector 92"/>
            <p:cNvCxnSpPr/>
            <p:nvPr/>
          </p:nvCxnSpPr>
          <p:spPr>
            <a:xfrm>
              <a:off x="539380" y="3717040"/>
              <a:ext cx="849667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539440" y="4005080"/>
              <a:ext cx="849667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Rectangle 103"/>
          <p:cNvSpPr/>
          <p:nvPr/>
        </p:nvSpPr>
        <p:spPr>
          <a:xfrm>
            <a:off x="3707880" y="3429000"/>
            <a:ext cx="1332794" cy="288000"/>
          </a:xfrm>
          <a:prstGeom prst="rect">
            <a:avLst/>
          </a:prstGeom>
          <a:pattFill prst="wdUpDiag">
            <a:fgClr>
              <a:srgbClr val="FF99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Readout…</a:t>
            </a:r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3491849" y="3429040"/>
            <a:ext cx="216000" cy="288000"/>
          </a:xfrm>
          <a:prstGeom prst="rect">
            <a:avLst/>
          </a:prstGeom>
          <a:pattFill prst="lgCheck">
            <a:fgClr>
              <a:schemeClr val="accent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2619995" y="843728"/>
            <a:ext cx="2816086" cy="1063122"/>
          </a:xfrm>
          <a:custGeom>
            <a:avLst/>
            <a:gdLst>
              <a:gd name="connsiteX0" fmla="*/ 0 w 3839183"/>
              <a:gd name="connsiteY0" fmla="*/ 1757464 h 1763949"/>
              <a:gd name="connsiteX1" fmla="*/ 1154349 w 3839183"/>
              <a:gd name="connsiteY1" fmla="*/ 0 h 1763949"/>
              <a:gd name="connsiteX2" fmla="*/ 3839183 w 3839183"/>
              <a:gd name="connsiteY2" fmla="*/ 1763949 h 1763949"/>
              <a:gd name="connsiteX0" fmla="*/ 0 w 3839183"/>
              <a:gd name="connsiteY0" fmla="*/ 1745783 h 1752268"/>
              <a:gd name="connsiteX1" fmla="*/ 1289640 w 3839183"/>
              <a:gd name="connsiteY1" fmla="*/ 2 h 1752268"/>
              <a:gd name="connsiteX2" fmla="*/ 3839183 w 3839183"/>
              <a:gd name="connsiteY2" fmla="*/ 1752268 h 175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9183" h="1752268">
                <a:moveTo>
                  <a:pt x="0" y="1745783"/>
                </a:moveTo>
                <a:cubicBezTo>
                  <a:pt x="257242" y="866510"/>
                  <a:pt x="649776" y="-1079"/>
                  <a:pt x="1289640" y="2"/>
                </a:cubicBezTo>
                <a:cubicBezTo>
                  <a:pt x="1929504" y="1083"/>
                  <a:pt x="3389549" y="1362081"/>
                  <a:pt x="3839183" y="1752268"/>
                </a:cubicBezTo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2" name="Straight Connector 61"/>
          <p:cNvCxnSpPr/>
          <p:nvPr/>
        </p:nvCxnSpPr>
        <p:spPr>
          <a:xfrm flipH="1">
            <a:off x="2411069" y="3429208"/>
            <a:ext cx="632" cy="86400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 rot="16200000">
            <a:off x="1835719" y="3717059"/>
            <a:ext cx="863882" cy="288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E0</a:t>
            </a:r>
          </a:p>
        </p:txBody>
      </p:sp>
      <p:grpSp>
        <p:nvGrpSpPr>
          <p:cNvPr id="172" name="Group 171"/>
          <p:cNvGrpSpPr/>
          <p:nvPr/>
        </p:nvGrpSpPr>
        <p:grpSpPr>
          <a:xfrm>
            <a:off x="35370" y="2636890"/>
            <a:ext cx="9001250" cy="360010"/>
            <a:chOff x="35370" y="5733360"/>
            <a:chExt cx="9001250" cy="360010"/>
          </a:xfrm>
        </p:grpSpPr>
        <p:cxnSp>
          <p:nvCxnSpPr>
            <p:cNvPr id="173" name="Straight Arrow Connector 172"/>
            <p:cNvCxnSpPr/>
            <p:nvPr/>
          </p:nvCxnSpPr>
          <p:spPr>
            <a:xfrm>
              <a:off x="108520" y="5733390"/>
              <a:ext cx="89281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extBox 173"/>
            <p:cNvSpPr txBox="1"/>
            <p:nvPr/>
          </p:nvSpPr>
          <p:spPr>
            <a:xfrm>
              <a:off x="35370" y="5877370"/>
              <a:ext cx="792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Time [µs]</a:t>
              </a:r>
            </a:p>
          </p:txBody>
        </p:sp>
        <p:cxnSp>
          <p:nvCxnSpPr>
            <p:cNvPr id="175" name="Straight Arrow Connector 174"/>
            <p:cNvCxnSpPr/>
            <p:nvPr/>
          </p:nvCxnSpPr>
          <p:spPr>
            <a:xfrm flipV="1">
              <a:off x="9715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/>
            <p:nvPr/>
          </p:nvCxnSpPr>
          <p:spPr>
            <a:xfrm flipV="1">
              <a:off x="31318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/>
            <p:nvPr/>
          </p:nvCxnSpPr>
          <p:spPr>
            <a:xfrm flipV="1">
              <a:off x="45720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 flipV="1">
              <a:off x="52921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/>
            <p:nvPr/>
          </p:nvCxnSpPr>
          <p:spPr>
            <a:xfrm flipV="1">
              <a:off x="60122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/>
            <p:nvPr/>
          </p:nvCxnSpPr>
          <p:spPr>
            <a:xfrm flipV="1">
              <a:off x="67323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 flipV="1">
              <a:off x="74524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Straight Arrow Connector 181"/>
            <p:cNvCxnSpPr/>
            <p:nvPr/>
          </p:nvCxnSpPr>
          <p:spPr>
            <a:xfrm flipV="1">
              <a:off x="81725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/>
            <p:nvPr/>
          </p:nvCxnSpPr>
          <p:spPr>
            <a:xfrm flipV="1">
              <a:off x="38519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/>
            <p:nvPr/>
          </p:nvCxnSpPr>
          <p:spPr>
            <a:xfrm flipV="1">
              <a:off x="24117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 flipV="1">
              <a:off x="1691600" y="5733360"/>
              <a:ext cx="0" cy="1440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6" name="TextBox 185"/>
            <p:cNvSpPr txBox="1"/>
            <p:nvPr/>
          </p:nvSpPr>
          <p:spPr>
            <a:xfrm>
              <a:off x="15475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8275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-1</a:t>
              </a: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22677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29877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37079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4280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51480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58682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658828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7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73084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8</a:t>
              </a: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8028520" y="5877340"/>
              <a:ext cx="288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9</a:t>
              </a:r>
            </a:p>
          </p:txBody>
        </p:sp>
      </p:grpSp>
      <p:sp>
        <p:nvSpPr>
          <p:cNvPr id="120" name="Rectangle 119"/>
          <p:cNvSpPr/>
          <p:nvPr/>
        </p:nvSpPr>
        <p:spPr>
          <a:xfrm>
            <a:off x="2627731" y="1916790"/>
            <a:ext cx="2808389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Evn</a:t>
            </a:r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. #0 active time (pulse length)</a:t>
            </a:r>
            <a:endParaRPr lang="en-US" sz="12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380" y="44530"/>
            <a:ext cx="8928100" cy="432000"/>
          </a:xfrm>
          <a:prstGeom prst="rect">
            <a:avLst/>
          </a:prstGeom>
          <a:noFill/>
        </p:spPr>
        <p:txBody>
          <a:bodyPr wrap="square" tIns="36000" bIns="36000" rtlCol="0" anchor="ctr" anchorCtr="0">
            <a:no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Timing </a:t>
            </a:r>
            <a:r>
              <a:rPr lang="en-US" sz="24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– detailed strobe and latching timing</a:t>
            </a:r>
            <a:endParaRPr lang="en-US" sz="24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691600" y="1196890"/>
            <a:ext cx="0" cy="1584000"/>
          </a:xfrm>
          <a:prstGeom prst="straightConnector1">
            <a:avLst/>
          </a:prstGeom>
          <a:ln w="28575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08257" y="764630"/>
            <a:ext cx="855353" cy="4320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Comparator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output</a:t>
            </a:r>
            <a:endParaRPr lang="en-US" sz="12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411700" y="841777"/>
            <a:ext cx="3839183" cy="1763949"/>
          </a:xfrm>
          <a:custGeom>
            <a:avLst/>
            <a:gdLst>
              <a:gd name="connsiteX0" fmla="*/ 0 w 3839183"/>
              <a:gd name="connsiteY0" fmla="*/ 1757464 h 1763949"/>
              <a:gd name="connsiteX1" fmla="*/ 1154349 w 3839183"/>
              <a:gd name="connsiteY1" fmla="*/ 0 h 1763949"/>
              <a:gd name="connsiteX2" fmla="*/ 3839183 w 3839183"/>
              <a:gd name="connsiteY2" fmla="*/ 1763949 h 176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9183" h="1763949">
                <a:moveTo>
                  <a:pt x="0" y="1757464"/>
                </a:moveTo>
                <a:cubicBezTo>
                  <a:pt x="257242" y="878191"/>
                  <a:pt x="514485" y="-1081"/>
                  <a:pt x="1154349" y="0"/>
                </a:cubicBezTo>
                <a:cubicBezTo>
                  <a:pt x="1794213" y="1081"/>
                  <a:pt x="3389549" y="1373762"/>
                  <a:pt x="3839183" y="1763949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55358" y="1911820"/>
            <a:ext cx="76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87530" y="135175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</a:t>
            </a:r>
            <a:endParaRPr lang="en-US" sz="1200" b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971500" y="1911819"/>
            <a:ext cx="7849090" cy="1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5270" y="1772770"/>
            <a:ext cx="694220" cy="2160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Threshold</a:t>
            </a:r>
            <a:endParaRPr lang="en-US" sz="1200" dirty="0">
              <a:solidFill>
                <a:schemeClr val="tx2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2051650" y="1911819"/>
            <a:ext cx="864000" cy="1484381"/>
            <a:chOff x="2051650" y="2664659"/>
            <a:chExt cx="864000" cy="1484381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2399130" y="3389730"/>
              <a:ext cx="0" cy="275511"/>
            </a:xfrm>
            <a:prstGeom prst="straightConnector1">
              <a:avLst/>
            </a:prstGeom>
            <a:ln w="19050"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2627730" y="2664659"/>
              <a:ext cx="0" cy="1000582"/>
            </a:xfrm>
            <a:prstGeom prst="straightConnector1">
              <a:avLst/>
            </a:prstGeom>
            <a:ln w="19050"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403994" y="3665241"/>
              <a:ext cx="216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051650" y="3717040"/>
              <a:ext cx="864000" cy="43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</a:rPr>
                <a:t>Time walk</a:t>
              </a:r>
            </a:p>
            <a:p>
              <a:pPr algn="ctr"/>
              <a:r>
                <a:rPr lang="en-US" sz="1200" dirty="0" smtClean="0">
                  <a:solidFill>
                    <a:schemeClr val="tx2"/>
                  </a:solidFill>
                </a:rPr>
                <a:t>≈ 0.3 µs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051023" y="548600"/>
            <a:ext cx="1008000" cy="2160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sz="1200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Evn</a:t>
            </a:r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. #0 pulse</a:t>
            </a:r>
            <a:endParaRPr lang="en-US" sz="12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87530" y="214386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</a:t>
            </a:r>
            <a:endParaRPr lang="en-US" sz="1200" b="1" dirty="0"/>
          </a:p>
        </p:txBody>
      </p:sp>
      <p:cxnSp>
        <p:nvCxnSpPr>
          <p:cNvPr id="118" name="Straight Connector 117"/>
          <p:cNvCxnSpPr/>
          <p:nvPr/>
        </p:nvCxnSpPr>
        <p:spPr>
          <a:xfrm flipH="1">
            <a:off x="3491219" y="3429000"/>
            <a:ext cx="632" cy="864000"/>
          </a:xfrm>
          <a:prstGeom prst="line">
            <a:avLst/>
          </a:prstGeom>
          <a:ln w="38100">
            <a:solidFill>
              <a:srgbClr val="FF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2411700" y="4149100"/>
            <a:ext cx="108000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2411699" y="4149100"/>
            <a:ext cx="1080000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Trigger latency (</a:t>
            </a:r>
            <a:r>
              <a:rPr lang="en-US" sz="1200" b="1" dirty="0" smtClean="0">
                <a:solidFill>
                  <a:srgbClr val="FF00FF"/>
                </a:solidFill>
                <a:latin typeface="Calibri Light" panose="020F0302020204030204" pitchFamily="34" charset="0"/>
              </a:rPr>
              <a:t>≈ 1.2 µs</a:t>
            </a:r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)</a:t>
            </a:r>
            <a:endParaRPr lang="en-US" sz="12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 rot="16200000">
            <a:off x="2915850" y="3717000"/>
            <a:ext cx="864000" cy="28800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US" sz="1200" b="1" dirty="0" err="1" smtClean="0">
                <a:solidFill>
                  <a:schemeClr val="tx2"/>
                </a:solidFill>
                <a:latin typeface="Calibri Light" panose="020F0302020204030204" pitchFamily="34" charset="0"/>
              </a:rPr>
              <a:t>Trg</a:t>
            </a:r>
            <a:r>
              <a:rPr lang="en-US" sz="12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. #0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07380" y="4941280"/>
            <a:ext cx="8928100" cy="1584150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 anchor="t" anchorCtr="0">
            <a:noAutofit/>
          </a:bodyPr>
          <a:lstStyle/>
          <a:p>
            <a:pPr marL="177800" indent="-177800" defTabSz="51911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Drawings are (reasonably) to scale. Timing figures are indicative, not precise.</a:t>
            </a:r>
          </a:p>
          <a:p>
            <a:pPr marL="177800" indent="-177800" defTabSz="51911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Strobe signal is driven by trigger.</a:t>
            </a:r>
          </a:p>
          <a:p>
            <a:pPr marL="177800" indent="-177800" defTabSz="51911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The analogue pulse duration behaves as an analogue memory, holding the hit information until the arrival of the trigger pulse. </a:t>
            </a:r>
            <a:r>
              <a:rPr lang="en-US" sz="20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The pulse duration must therefore last enough for the trigger to arrive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.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3491850" y="1772770"/>
            <a:ext cx="108000" cy="1623430"/>
            <a:chOff x="3131800" y="836640"/>
            <a:chExt cx="576200" cy="5082042"/>
          </a:xfrm>
        </p:grpSpPr>
        <p:cxnSp>
          <p:nvCxnSpPr>
            <p:cNvPr id="99" name="Straight Connector 98"/>
            <p:cNvCxnSpPr/>
            <p:nvPr/>
          </p:nvCxnSpPr>
          <p:spPr>
            <a:xfrm flipH="1">
              <a:off x="3707880" y="1052640"/>
              <a:ext cx="120" cy="2376000"/>
            </a:xfrm>
            <a:prstGeom prst="line">
              <a:avLst/>
            </a:prstGeom>
            <a:ln w="19050">
              <a:solidFill>
                <a:srgbClr val="FF00F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3132440" y="1052640"/>
              <a:ext cx="0" cy="4866042"/>
            </a:xfrm>
            <a:prstGeom prst="line">
              <a:avLst/>
            </a:prstGeom>
            <a:ln w="19050">
              <a:solidFill>
                <a:srgbClr val="FF00F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Left Brace 100"/>
            <p:cNvSpPr/>
            <p:nvPr/>
          </p:nvSpPr>
          <p:spPr>
            <a:xfrm rot="5400000">
              <a:off x="3311780" y="656660"/>
              <a:ext cx="216000" cy="575960"/>
            </a:xfrm>
            <a:prstGeom prst="leftBrace">
              <a:avLst>
                <a:gd name="adj1" fmla="val 36996"/>
                <a:gd name="adj2" fmla="val 50000"/>
              </a:avLst>
            </a:prstGeom>
            <a:ln w="19050">
              <a:solidFill>
                <a:srgbClr val="FF00F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3131800" y="1340770"/>
            <a:ext cx="792000" cy="432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rgbClr val="FF00FF"/>
                </a:solidFill>
                <a:latin typeface="Calibri Light" panose="020F0302020204030204" pitchFamily="34" charset="0"/>
              </a:rPr>
              <a:t>Strobe window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491850" y="4293120"/>
            <a:ext cx="4337431" cy="7201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en-US" sz="1200" b="1" dirty="0" smtClean="0">
                <a:solidFill>
                  <a:srgbClr val="FF00FF"/>
                </a:solidFill>
                <a:latin typeface="Calibri Light" panose="020F0302020204030204" pitchFamily="34" charset="0"/>
              </a:rPr>
              <a:t>Trigger connection</a:t>
            </a:r>
          </a:p>
          <a:p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The trigger latency (to the matrix, including delay due to transmission and processing from the Readout Electronic ) will be about </a:t>
            </a:r>
            <a:r>
              <a:rPr lang="en-US" sz="12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1.2 µs</a:t>
            </a:r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599807" y="2976892"/>
            <a:ext cx="1188083" cy="419308"/>
            <a:chOff x="3599807" y="2976892"/>
            <a:chExt cx="1188083" cy="419308"/>
          </a:xfrm>
        </p:grpSpPr>
        <p:cxnSp>
          <p:nvCxnSpPr>
            <p:cNvPr id="6" name="Straight Arrow Connector 5"/>
            <p:cNvCxnSpPr>
              <a:stCxn id="108" idx="1"/>
            </p:cNvCxnSpPr>
            <p:nvPr/>
          </p:nvCxnSpPr>
          <p:spPr>
            <a:xfrm flipH="1">
              <a:off x="3599807" y="3174892"/>
              <a:ext cx="180083" cy="221308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3779890" y="2976892"/>
              <a:ext cx="1008000" cy="39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Hit latched in pixel memory</a:t>
              </a:r>
              <a:endParaRPr lang="en-US" sz="1200" dirty="0">
                <a:solidFill>
                  <a:schemeClr val="tx2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824117" y="2996940"/>
            <a:ext cx="1188083" cy="419308"/>
            <a:chOff x="3599807" y="3036150"/>
            <a:chExt cx="1188083" cy="419308"/>
          </a:xfrm>
        </p:grpSpPr>
        <p:cxnSp>
          <p:nvCxnSpPr>
            <p:cNvPr id="112" name="Straight Arrow Connector 111"/>
            <p:cNvCxnSpPr>
              <a:stCxn id="113" idx="1"/>
            </p:cNvCxnSpPr>
            <p:nvPr/>
          </p:nvCxnSpPr>
          <p:spPr>
            <a:xfrm flipH="1">
              <a:off x="3599807" y="3234150"/>
              <a:ext cx="180083" cy="221308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3779890" y="3036150"/>
              <a:ext cx="1008000" cy="39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Calibri Light" panose="020F0302020204030204" pitchFamily="34" charset="0"/>
                </a:rPr>
                <a:t>Hit read from pixel matrix</a:t>
              </a:r>
              <a:endParaRPr lang="en-US" sz="1200" dirty="0">
                <a:solidFill>
                  <a:schemeClr val="tx2"/>
                </a:solidFill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00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iero Std">
      <a:dk1>
        <a:sysClr val="windowText" lastClr="000000"/>
      </a:dk1>
      <a:lt1>
        <a:sysClr val="window" lastClr="FFFFFF"/>
      </a:lt1>
      <a:dk2>
        <a:srgbClr val="3F3F3F"/>
      </a:dk2>
      <a:lt2>
        <a:srgbClr val="F8F8F8"/>
      </a:lt2>
      <a:accent1>
        <a:srgbClr val="DDDDDD"/>
      </a:accent1>
      <a:accent2>
        <a:srgbClr val="B2B2B2"/>
      </a:accent2>
      <a:accent3>
        <a:srgbClr val="FFC000"/>
      </a:accent3>
      <a:accent4>
        <a:srgbClr val="00B0F0"/>
      </a:accent4>
      <a:accent5>
        <a:srgbClr val="92D050"/>
      </a:accent5>
      <a:accent6>
        <a:srgbClr val="FF0000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tx2"/>
          </a:solidFill>
          <a:headEnd type="none" w="med" len="med"/>
          <a:tailEnd type="none" w="med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>
          <a:solidFill>
            <a:schemeClr val="tx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36000" bIns="36000" rtlCol="0" anchor="ctr" anchorCtr="0">
        <a:noAutofit/>
      </a:bodyPr>
      <a:lstStyle>
        <a:defPPr>
          <a:defRPr sz="2400" b="1" dirty="0" smtClean="0">
            <a:solidFill>
              <a:schemeClr val="tx2"/>
            </a:solidFill>
            <a:latin typeface="Calibri Light" panose="020F03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35598</TotalTime>
  <Words>3193</Words>
  <Application>Microsoft Office PowerPoint</Application>
  <PresentationFormat>On-screen Show (4:3)</PresentationFormat>
  <Paragraphs>558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Piero Giubilato</dc:creator>
  <cp:lastModifiedBy>Johan Alme</cp:lastModifiedBy>
  <cp:revision>3933</cp:revision>
  <dcterms:created xsi:type="dcterms:W3CDTF">2013-05-06T18:33:37Z</dcterms:created>
  <dcterms:modified xsi:type="dcterms:W3CDTF">2017-01-17T13:21:37Z</dcterms:modified>
</cp:coreProperties>
</file>