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tiff" ContentType="image/tiff"/>
  <Default Extension="rels" ContentType="application/vnd.openxmlformats-package.relationships+xml"/>
  <Default Extension="vml" ContentType="application/vnd.openxmlformats-officedocument.vmlDrawing"/>
  <Default Extension="docx" ContentType="application/vnd.openxmlformats-officedocument.wordprocessingml.document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65" r:id="rId5"/>
    <p:sldId id="259" r:id="rId6"/>
    <p:sldId id="258" r:id="rId7"/>
    <p:sldId id="260" r:id="rId8"/>
    <p:sldId id="261" r:id="rId9"/>
    <p:sldId id="263" r:id="rId10"/>
    <p:sldId id="256" r:id="rId11"/>
    <p:sldId id="264" r:id="rId12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5" d="100"/>
          <a:sy n="95" d="100"/>
        </p:scale>
        <p:origin x="-82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slideMaster" Target="slideMasters/slide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5" Type="http://schemas.openxmlformats.org/officeDocument/2006/relationships/image" Target="../media/image11.png"/><Relationship Id="rId6" Type="http://schemas.openxmlformats.org/officeDocument/2006/relationships/image" Target="../media/image12.png"/><Relationship Id="rId1" Type="http://schemas.openxmlformats.org/officeDocument/2006/relationships/image" Target="../media/image7.png"/><Relationship Id="rId2" Type="http://schemas.openxmlformats.org/officeDocument/2006/relationships/image" Target="../media/image8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43D1D-8564-C742-BB4B-FC63B8EA8261}" type="datetimeFigureOut">
              <a:rPr lang="it-IT" smtClean="0"/>
              <a:t>4/15/17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3F755-65B3-1648-9CAA-7B97803AF8DC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33474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Fare clic per modificare gli stili del testo dello schema</a:t>
            </a:r>
          </a:p>
          <a:p>
            <a:pPr lvl="1"/>
            <a:r>
              <a:rPr lang="en-US" smtClean="0"/>
              <a:t>Secondo livello</a:t>
            </a:r>
          </a:p>
          <a:p>
            <a:pPr lvl="2"/>
            <a:r>
              <a:rPr lang="en-US" smtClean="0"/>
              <a:t>Terzo livello</a:t>
            </a:r>
          </a:p>
          <a:p>
            <a:pPr lvl="3"/>
            <a:r>
              <a:rPr lang="en-US" smtClean="0"/>
              <a:t>Quarto livello</a:t>
            </a:r>
          </a:p>
          <a:p>
            <a:pPr lvl="4"/>
            <a:r>
              <a:rPr lang="en-US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43D1D-8564-C742-BB4B-FC63B8EA8261}" type="datetimeFigureOut">
              <a:rPr lang="it-IT" smtClean="0"/>
              <a:t>4/15/17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3F755-65B3-1648-9CAA-7B97803AF8DC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14623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Fare clic per modificare gli stili del testo dello schema</a:t>
            </a:r>
          </a:p>
          <a:p>
            <a:pPr lvl="1"/>
            <a:r>
              <a:rPr lang="en-US" smtClean="0"/>
              <a:t>Secondo livello</a:t>
            </a:r>
          </a:p>
          <a:p>
            <a:pPr lvl="2"/>
            <a:r>
              <a:rPr lang="en-US" smtClean="0"/>
              <a:t>Terzo livello</a:t>
            </a:r>
          </a:p>
          <a:p>
            <a:pPr lvl="3"/>
            <a:r>
              <a:rPr lang="en-US" smtClean="0"/>
              <a:t>Quarto livello</a:t>
            </a:r>
          </a:p>
          <a:p>
            <a:pPr lvl="4"/>
            <a:r>
              <a:rPr lang="en-US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43D1D-8564-C742-BB4B-FC63B8EA8261}" type="datetimeFigureOut">
              <a:rPr lang="it-IT" smtClean="0"/>
              <a:t>4/15/17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3F755-65B3-1648-9CAA-7B97803AF8DC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6009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Fare clic per modificare gli stili del testo dello schema</a:t>
            </a:r>
          </a:p>
          <a:p>
            <a:pPr lvl="1"/>
            <a:r>
              <a:rPr lang="en-US" smtClean="0"/>
              <a:t>Secondo livello</a:t>
            </a:r>
          </a:p>
          <a:p>
            <a:pPr lvl="2"/>
            <a:r>
              <a:rPr lang="en-US" smtClean="0"/>
              <a:t>Terzo livello</a:t>
            </a:r>
          </a:p>
          <a:p>
            <a:pPr lvl="3"/>
            <a:r>
              <a:rPr lang="en-US" smtClean="0"/>
              <a:t>Quarto livello</a:t>
            </a:r>
          </a:p>
          <a:p>
            <a:pPr lvl="4"/>
            <a:r>
              <a:rPr lang="en-US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43D1D-8564-C742-BB4B-FC63B8EA8261}" type="datetimeFigureOut">
              <a:rPr lang="it-IT" smtClean="0"/>
              <a:t>4/15/17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3F755-65B3-1648-9CAA-7B97803AF8DC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5985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43D1D-8564-C742-BB4B-FC63B8EA8261}" type="datetimeFigureOut">
              <a:rPr lang="it-IT" smtClean="0"/>
              <a:t>4/15/17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3F755-65B3-1648-9CAA-7B97803AF8DC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92191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Fare clic per modificare gli stili del testo dello schema</a:t>
            </a:r>
          </a:p>
          <a:p>
            <a:pPr lvl="1"/>
            <a:r>
              <a:rPr lang="en-US" smtClean="0"/>
              <a:t>Secondo livello</a:t>
            </a:r>
          </a:p>
          <a:p>
            <a:pPr lvl="2"/>
            <a:r>
              <a:rPr lang="en-US" smtClean="0"/>
              <a:t>Terzo livello</a:t>
            </a:r>
          </a:p>
          <a:p>
            <a:pPr lvl="3"/>
            <a:r>
              <a:rPr lang="en-US" smtClean="0"/>
              <a:t>Quarto livello</a:t>
            </a:r>
          </a:p>
          <a:p>
            <a:pPr lvl="4"/>
            <a:r>
              <a:rPr lang="en-US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Fare clic per modificare gli stili del testo dello schema</a:t>
            </a:r>
          </a:p>
          <a:p>
            <a:pPr lvl="1"/>
            <a:r>
              <a:rPr lang="en-US" smtClean="0"/>
              <a:t>Secondo livello</a:t>
            </a:r>
          </a:p>
          <a:p>
            <a:pPr lvl="2"/>
            <a:r>
              <a:rPr lang="en-US" smtClean="0"/>
              <a:t>Terzo livello</a:t>
            </a:r>
          </a:p>
          <a:p>
            <a:pPr lvl="3"/>
            <a:r>
              <a:rPr lang="en-US" smtClean="0"/>
              <a:t>Quarto livello</a:t>
            </a:r>
          </a:p>
          <a:p>
            <a:pPr lvl="4"/>
            <a:r>
              <a:rPr lang="en-US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43D1D-8564-C742-BB4B-FC63B8EA8261}" type="datetimeFigureOut">
              <a:rPr lang="it-IT" smtClean="0"/>
              <a:t>4/15/17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3F755-65B3-1648-9CAA-7B97803AF8DC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41113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Fare clic per modificare gli stili del testo dello schema</a:t>
            </a:r>
          </a:p>
          <a:p>
            <a:pPr lvl="1"/>
            <a:r>
              <a:rPr lang="en-US" smtClean="0"/>
              <a:t>Secondo livello</a:t>
            </a:r>
          </a:p>
          <a:p>
            <a:pPr lvl="2"/>
            <a:r>
              <a:rPr lang="en-US" smtClean="0"/>
              <a:t>Terzo livello</a:t>
            </a:r>
          </a:p>
          <a:p>
            <a:pPr lvl="3"/>
            <a:r>
              <a:rPr lang="en-US" smtClean="0"/>
              <a:t>Quarto livello</a:t>
            </a:r>
          </a:p>
          <a:p>
            <a:pPr lvl="4"/>
            <a:r>
              <a:rPr lang="en-US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Fare clic per modificare gli stili del testo dello schema</a:t>
            </a:r>
          </a:p>
          <a:p>
            <a:pPr lvl="1"/>
            <a:r>
              <a:rPr lang="en-US" smtClean="0"/>
              <a:t>Secondo livello</a:t>
            </a:r>
          </a:p>
          <a:p>
            <a:pPr lvl="2"/>
            <a:r>
              <a:rPr lang="en-US" smtClean="0"/>
              <a:t>Terzo livello</a:t>
            </a:r>
          </a:p>
          <a:p>
            <a:pPr lvl="3"/>
            <a:r>
              <a:rPr lang="en-US" smtClean="0"/>
              <a:t>Quarto livello</a:t>
            </a:r>
          </a:p>
          <a:p>
            <a:pPr lvl="4"/>
            <a:r>
              <a:rPr lang="en-US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43D1D-8564-C742-BB4B-FC63B8EA8261}" type="datetimeFigureOut">
              <a:rPr lang="it-IT" smtClean="0"/>
              <a:t>4/15/17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3F755-65B3-1648-9CAA-7B97803AF8DC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06093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Fare clic per modificare stile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43D1D-8564-C742-BB4B-FC63B8EA8261}" type="datetimeFigureOut">
              <a:rPr lang="it-IT" smtClean="0"/>
              <a:t>4/15/17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3F755-65B3-1648-9CAA-7B97803AF8DC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5747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43D1D-8564-C742-BB4B-FC63B8EA8261}" type="datetimeFigureOut">
              <a:rPr lang="it-IT" smtClean="0"/>
              <a:t>4/15/17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3F755-65B3-1648-9CAA-7B97803AF8DC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37235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Fare clic per modificare gli stili del testo dello schema</a:t>
            </a:r>
          </a:p>
          <a:p>
            <a:pPr lvl="1"/>
            <a:r>
              <a:rPr lang="en-US" smtClean="0"/>
              <a:t>Secondo livello</a:t>
            </a:r>
          </a:p>
          <a:p>
            <a:pPr lvl="2"/>
            <a:r>
              <a:rPr lang="en-US" smtClean="0"/>
              <a:t>Terzo livello</a:t>
            </a:r>
          </a:p>
          <a:p>
            <a:pPr lvl="3"/>
            <a:r>
              <a:rPr lang="en-US" smtClean="0"/>
              <a:t>Quarto livello</a:t>
            </a:r>
          </a:p>
          <a:p>
            <a:pPr lvl="4"/>
            <a:r>
              <a:rPr lang="en-US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43D1D-8564-C742-BB4B-FC63B8EA8261}" type="datetimeFigureOut">
              <a:rPr lang="it-IT" smtClean="0"/>
              <a:t>4/15/17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3F755-65B3-1648-9CAA-7B97803AF8DC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77141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43D1D-8564-C742-BB4B-FC63B8EA8261}" type="datetimeFigureOut">
              <a:rPr lang="it-IT" smtClean="0"/>
              <a:t>4/15/17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3F755-65B3-1648-9CAA-7B97803AF8DC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27799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Fare clic per modificare gli stili del testo dello schema</a:t>
            </a:r>
          </a:p>
          <a:p>
            <a:pPr lvl="1"/>
            <a:r>
              <a:rPr lang="en-US" smtClean="0"/>
              <a:t>Secondo livello</a:t>
            </a:r>
          </a:p>
          <a:p>
            <a:pPr lvl="2"/>
            <a:r>
              <a:rPr lang="en-US" smtClean="0"/>
              <a:t>Terzo livello</a:t>
            </a:r>
          </a:p>
          <a:p>
            <a:pPr lvl="3"/>
            <a:r>
              <a:rPr lang="en-US" smtClean="0"/>
              <a:t>Quarto livello</a:t>
            </a:r>
          </a:p>
          <a:p>
            <a:pPr lvl="4"/>
            <a:r>
              <a:rPr lang="en-US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F43D1D-8564-C742-BB4B-FC63B8EA8261}" type="datetimeFigureOut">
              <a:rPr lang="it-IT" smtClean="0"/>
              <a:t>4/15/17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43F755-65B3-1648-9CAA-7B97803AF8DC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51125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3.bin"/><Relationship Id="rId20" Type="http://schemas.openxmlformats.org/officeDocument/2006/relationships/image" Target="../media/image12.png"/><Relationship Id="rId10" Type="http://schemas.openxmlformats.org/officeDocument/2006/relationships/package" Target="../embeddings/Microsoft_Word_Document3.docx"/><Relationship Id="rId11" Type="http://schemas.openxmlformats.org/officeDocument/2006/relationships/image" Target="../media/image9.png"/><Relationship Id="rId12" Type="http://schemas.openxmlformats.org/officeDocument/2006/relationships/oleObject" Target="../embeddings/oleObject4.bin"/><Relationship Id="rId13" Type="http://schemas.openxmlformats.org/officeDocument/2006/relationships/package" Target="../embeddings/Microsoft_Word_Document4.docx"/><Relationship Id="rId14" Type="http://schemas.openxmlformats.org/officeDocument/2006/relationships/image" Target="../media/image10.png"/><Relationship Id="rId15" Type="http://schemas.openxmlformats.org/officeDocument/2006/relationships/oleObject" Target="../embeddings/oleObject5.bin"/><Relationship Id="rId16" Type="http://schemas.openxmlformats.org/officeDocument/2006/relationships/package" Target="../embeddings/Microsoft_Word_Document5.docx"/><Relationship Id="rId17" Type="http://schemas.openxmlformats.org/officeDocument/2006/relationships/image" Target="../media/image11.png"/><Relationship Id="rId18" Type="http://schemas.openxmlformats.org/officeDocument/2006/relationships/oleObject" Target="../embeddings/oleObject6.bin"/><Relationship Id="rId19" Type="http://schemas.openxmlformats.org/officeDocument/2006/relationships/package" Target="../embeddings/Microsoft_Word_Document6.docx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1.xml"/><Relationship Id="rId3" Type="http://schemas.openxmlformats.org/officeDocument/2006/relationships/oleObject" Target="../embeddings/oleObject1.bin"/><Relationship Id="rId4" Type="http://schemas.openxmlformats.org/officeDocument/2006/relationships/package" Target="../embeddings/Microsoft_Word_Document1.docx"/><Relationship Id="rId5" Type="http://schemas.openxmlformats.org/officeDocument/2006/relationships/image" Target="../media/image7.png"/><Relationship Id="rId6" Type="http://schemas.openxmlformats.org/officeDocument/2006/relationships/oleObject" Target="../embeddings/oleObject2.bin"/><Relationship Id="rId7" Type="http://schemas.openxmlformats.org/officeDocument/2006/relationships/package" Target="../embeddings/Microsoft_Word_Document2.docx"/><Relationship Id="rId8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it-IT" dirty="0" err="1" smtClean="0"/>
              <a:t>FSPalpide</a:t>
            </a:r>
            <a:r>
              <a:rPr lang="it-IT" dirty="0" smtClean="0"/>
              <a:t> test </a:t>
            </a:r>
            <a:r>
              <a:rPr lang="it-IT" dirty="0" err="1" smtClean="0"/>
              <a:t>system</a:t>
            </a: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>Fpga-FX3 </a:t>
            </a:r>
            <a:r>
              <a:rPr lang="it-IT" dirty="0" err="1" smtClean="0"/>
              <a:t>interface</a:t>
            </a:r>
            <a:r>
              <a:rPr lang="it-IT" dirty="0" smtClean="0"/>
              <a:t> and </a:t>
            </a:r>
            <a:r>
              <a:rPr lang="it-IT" dirty="0" err="1" smtClean="0"/>
              <a:t>internal</a:t>
            </a:r>
            <a:r>
              <a:rPr lang="it-IT" dirty="0" smtClean="0"/>
              <a:t>  </a:t>
            </a:r>
            <a:r>
              <a:rPr lang="it-IT" dirty="0" err="1" smtClean="0"/>
              <a:t>architecture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4010120"/>
            <a:ext cx="6400800" cy="1752600"/>
          </a:xfrm>
        </p:spPr>
        <p:txBody>
          <a:bodyPr/>
          <a:lstStyle/>
          <a:p>
            <a:r>
              <a:rPr lang="it-IT" dirty="0" smtClean="0">
                <a:solidFill>
                  <a:schemeClr val="tx1"/>
                </a:solidFill>
              </a:rPr>
              <a:t>G. Usai</a:t>
            </a:r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433677" y="6350717"/>
            <a:ext cx="1300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31/01/2014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610125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870"/>
            <a:ext cx="9144000" cy="3601844"/>
          </a:xfrm>
          <a:prstGeom prst="rect">
            <a:avLst/>
          </a:prstGeom>
        </p:spPr>
      </p:pic>
      <p:pic>
        <p:nvPicPr>
          <p:cNvPr id="5" name="Immagin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6146" y="3760872"/>
            <a:ext cx="6195384" cy="2966887"/>
          </a:xfrm>
          <a:prstGeom prst="rect">
            <a:avLst/>
          </a:prstGeom>
        </p:spPr>
      </p:pic>
      <p:sp>
        <p:nvSpPr>
          <p:cNvPr id="6" name="CasellaDiTesto 5"/>
          <p:cNvSpPr txBox="1"/>
          <p:nvPr/>
        </p:nvSpPr>
        <p:spPr>
          <a:xfrm>
            <a:off x="5778500" y="107950"/>
            <a:ext cx="9942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b="1" dirty="0" smtClean="0"/>
              <a:t>,</a:t>
            </a:r>
            <a:r>
              <a:rPr lang="it-IT" sz="1400" b="1" dirty="0" smtClean="0">
                <a:solidFill>
                  <a:srgbClr val="FF0000"/>
                </a:solidFill>
              </a:rPr>
              <a:t> </a:t>
            </a:r>
            <a:r>
              <a:rPr lang="it-IT" sz="1400" b="1" dirty="0" err="1" smtClean="0">
                <a:solidFill>
                  <a:srgbClr val="FF0000"/>
                </a:solidFill>
              </a:rPr>
              <a:t>FSPalpide</a:t>
            </a:r>
            <a:endParaRPr lang="it-IT" sz="1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78196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6"/>
          <p:cNvSpPr txBox="1"/>
          <p:nvPr/>
        </p:nvSpPr>
        <p:spPr>
          <a:xfrm>
            <a:off x="3543300" y="155641"/>
            <a:ext cx="39622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>
                <a:solidFill>
                  <a:srgbClr val="FF0000"/>
                </a:solidFill>
              </a:rPr>
              <a:t>Consumer </a:t>
            </a:r>
            <a:r>
              <a:rPr lang="it-IT" dirty="0" err="1" smtClean="0">
                <a:solidFill>
                  <a:srgbClr val="FF0000"/>
                </a:solidFill>
              </a:rPr>
              <a:t>socket</a:t>
            </a:r>
            <a:r>
              <a:rPr lang="it-IT" dirty="0" smtClean="0"/>
              <a:t>: </a:t>
            </a:r>
            <a:r>
              <a:rPr lang="it-IT" dirty="0" err="1" smtClean="0"/>
              <a:t>configuration</a:t>
            </a:r>
            <a:r>
              <a:rPr lang="it-IT" dirty="0" smtClean="0"/>
              <a:t> </a:t>
            </a:r>
            <a:r>
              <a:rPr lang="it-IT" dirty="0" err="1" smtClean="0"/>
              <a:t>channel</a:t>
            </a:r>
            <a:endParaRPr lang="it-IT" dirty="0"/>
          </a:p>
        </p:txBody>
      </p:sp>
      <p:sp>
        <p:nvSpPr>
          <p:cNvPr id="8" name="CasellaDiTesto 7"/>
          <p:cNvSpPr txBox="1"/>
          <p:nvPr/>
        </p:nvSpPr>
        <p:spPr>
          <a:xfrm>
            <a:off x="3562351" y="508684"/>
            <a:ext cx="55407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solidFill>
                  <a:srgbClr val="FF0000"/>
                </a:solidFill>
              </a:rPr>
              <a:t>Producer </a:t>
            </a:r>
            <a:r>
              <a:rPr lang="it-IT" dirty="0" err="1" smtClean="0">
                <a:solidFill>
                  <a:srgbClr val="FF0000"/>
                </a:solidFill>
              </a:rPr>
              <a:t>socket</a:t>
            </a:r>
            <a:r>
              <a:rPr lang="it-IT" dirty="0" smtClean="0"/>
              <a:t>: </a:t>
            </a:r>
          </a:p>
          <a:p>
            <a:r>
              <a:rPr lang="it-IT" dirty="0" smtClean="0"/>
              <a:t>- </a:t>
            </a:r>
            <a:r>
              <a:rPr lang="it-IT" dirty="0" err="1" smtClean="0"/>
              <a:t>readout</a:t>
            </a:r>
            <a:r>
              <a:rPr lang="it-IT" dirty="0" smtClean="0"/>
              <a:t> </a:t>
            </a:r>
            <a:r>
              <a:rPr lang="it-IT" dirty="0" err="1" smtClean="0"/>
              <a:t>channel</a:t>
            </a:r>
            <a:r>
              <a:rPr lang="it-IT" dirty="0" smtClean="0"/>
              <a:t> (</a:t>
            </a:r>
            <a:r>
              <a:rPr lang="it-IT" dirty="0" err="1" smtClean="0"/>
              <a:t>used</a:t>
            </a:r>
            <a:r>
              <a:rPr lang="it-IT" dirty="0" smtClean="0"/>
              <a:t> </a:t>
            </a:r>
            <a:r>
              <a:rPr lang="it-IT" dirty="0" err="1" smtClean="0"/>
              <a:t>also</a:t>
            </a:r>
            <a:r>
              <a:rPr lang="it-IT" dirty="0" smtClean="0"/>
              <a:t> to </a:t>
            </a:r>
            <a:r>
              <a:rPr lang="it-IT" dirty="0" err="1" smtClean="0"/>
              <a:t>transmit</a:t>
            </a:r>
            <a:r>
              <a:rPr lang="it-IT" dirty="0" smtClean="0"/>
              <a:t> </a:t>
            </a:r>
            <a:r>
              <a:rPr lang="it-IT" dirty="0" err="1" smtClean="0"/>
              <a:t>other</a:t>
            </a:r>
            <a:r>
              <a:rPr lang="it-IT" dirty="0" smtClean="0"/>
              <a:t> info </a:t>
            </a:r>
            <a:r>
              <a:rPr lang="it-IT" dirty="0" err="1" smtClean="0"/>
              <a:t>as</a:t>
            </a:r>
            <a:r>
              <a:rPr lang="it-IT" dirty="0" smtClean="0"/>
              <a:t> ADC)</a:t>
            </a:r>
          </a:p>
          <a:p>
            <a:r>
              <a:rPr lang="it-IT" dirty="0" smtClean="0"/>
              <a:t>- </a:t>
            </a:r>
            <a:r>
              <a:rPr lang="it-IT" dirty="0" err="1"/>
              <a:t>c</a:t>
            </a:r>
            <a:r>
              <a:rPr lang="it-IT" dirty="0" err="1" smtClean="0"/>
              <a:t>onfigured</a:t>
            </a:r>
            <a:r>
              <a:rPr lang="it-IT" dirty="0" smtClean="0"/>
              <a:t> </a:t>
            </a:r>
            <a:r>
              <a:rPr lang="it-IT" dirty="0" err="1" smtClean="0"/>
              <a:t>as</a:t>
            </a:r>
            <a:r>
              <a:rPr lang="it-IT" dirty="0" smtClean="0"/>
              <a:t> a 64 </a:t>
            </a:r>
            <a:r>
              <a:rPr lang="it-IT" dirty="0" err="1" smtClean="0"/>
              <a:t>kB</a:t>
            </a:r>
            <a:r>
              <a:rPr lang="it-IT" dirty="0" smtClean="0"/>
              <a:t> single buffer </a:t>
            </a:r>
            <a:r>
              <a:rPr lang="it-IT" dirty="0" err="1" smtClean="0"/>
              <a:t>should</a:t>
            </a:r>
            <a:r>
              <a:rPr lang="it-IT" dirty="0" smtClean="0"/>
              <a:t> be </a:t>
            </a:r>
            <a:r>
              <a:rPr lang="it-IT" dirty="0" err="1" smtClean="0"/>
              <a:t>enough</a:t>
            </a:r>
            <a:endParaRPr lang="it-IT" dirty="0"/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7647" y="2029496"/>
            <a:ext cx="7247754" cy="4828504"/>
          </a:xfrm>
          <a:prstGeom prst="rect">
            <a:avLst/>
          </a:prstGeom>
        </p:spPr>
      </p:pic>
      <p:sp>
        <p:nvSpPr>
          <p:cNvPr id="9" name="CasellaDiTesto 8"/>
          <p:cNvSpPr txBox="1"/>
          <p:nvPr/>
        </p:nvSpPr>
        <p:spPr>
          <a:xfrm>
            <a:off x="48860" y="2966134"/>
            <a:ext cx="55407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PCLK </a:t>
            </a:r>
            <a:r>
              <a:rPr lang="it-IT" dirty="0" err="1" smtClean="0"/>
              <a:t>freq</a:t>
            </a:r>
            <a:r>
              <a:rPr lang="it-IT" dirty="0" smtClean="0"/>
              <a:t> = 80 MHz</a:t>
            </a:r>
          </a:p>
          <a:p>
            <a:r>
              <a:rPr lang="it-IT" dirty="0" smtClean="0"/>
              <a:t>(</a:t>
            </a:r>
            <a:r>
              <a:rPr lang="it-IT" dirty="0" err="1" smtClean="0"/>
              <a:t>max</a:t>
            </a:r>
            <a:r>
              <a:rPr lang="it-IT" dirty="0" smtClean="0"/>
              <a:t> </a:t>
            </a:r>
            <a:r>
              <a:rPr lang="it-IT" dirty="0" err="1" smtClean="0"/>
              <a:t>freq</a:t>
            </a:r>
            <a:r>
              <a:rPr lang="it-IT" dirty="0" smtClean="0"/>
              <a:t> </a:t>
            </a:r>
            <a:r>
              <a:rPr lang="it-IT" dirty="0" err="1" smtClean="0"/>
              <a:t>is</a:t>
            </a:r>
            <a:r>
              <a:rPr lang="it-IT" dirty="0" smtClean="0"/>
              <a:t> 100 MHz)</a:t>
            </a:r>
            <a:endParaRPr lang="it-IT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8291029" y="4275117"/>
            <a:ext cx="858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PC side</a:t>
            </a:r>
            <a:endParaRPr lang="it-IT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775177" y="4273831"/>
            <a:ext cx="11207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FPGA side</a:t>
            </a:r>
            <a:endParaRPr lang="it-IT" dirty="0"/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7" y="6321"/>
            <a:ext cx="2816504" cy="2686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5087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0790"/>
            <a:ext cx="9144000" cy="4811121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22607" y="612861"/>
            <a:ext cx="210244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it-IT" dirty="0" err="1" smtClean="0"/>
              <a:t>Partially</a:t>
            </a:r>
            <a:r>
              <a:rPr lang="it-IT" dirty="0" smtClean="0"/>
              <a:t> full (FLAGA)</a:t>
            </a:r>
            <a:endParaRPr lang="it-IT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340416" y="4855309"/>
            <a:ext cx="8150526" cy="120032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it-IT" dirty="0" err="1" smtClean="0"/>
              <a:t>Partial</a:t>
            </a:r>
            <a:r>
              <a:rPr lang="it-IT" dirty="0" smtClean="0"/>
              <a:t> </a:t>
            </a:r>
            <a:r>
              <a:rPr lang="it-IT" dirty="0" err="1" smtClean="0"/>
              <a:t>Flags</a:t>
            </a:r>
            <a:r>
              <a:rPr lang="it-IT" dirty="0" smtClean="0"/>
              <a:t>: can be </a:t>
            </a:r>
            <a:r>
              <a:rPr lang="it-IT" dirty="0" err="1" smtClean="0"/>
              <a:t>programmed</a:t>
            </a:r>
            <a:r>
              <a:rPr lang="it-IT" dirty="0" smtClean="0"/>
              <a:t> with a </a:t>
            </a:r>
            <a:r>
              <a:rPr lang="it-IT" dirty="0" err="1" smtClean="0"/>
              <a:t>watermark</a:t>
            </a:r>
            <a:r>
              <a:rPr lang="it-IT" dirty="0" smtClean="0"/>
              <a:t> </a:t>
            </a:r>
            <a:r>
              <a:rPr lang="it-IT" dirty="0" err="1" smtClean="0"/>
              <a:t>value</a:t>
            </a:r>
            <a:endParaRPr lang="it-IT" dirty="0" smtClean="0"/>
          </a:p>
          <a:p>
            <a:r>
              <a:rPr lang="it-IT" dirty="0" smtClean="0"/>
              <a:t>-</a:t>
            </a:r>
            <a:r>
              <a:rPr lang="it-IT" dirty="0" err="1" smtClean="0"/>
              <a:t>asserted</a:t>
            </a:r>
            <a:r>
              <a:rPr lang="it-IT" dirty="0" smtClean="0"/>
              <a:t> </a:t>
            </a:r>
            <a:r>
              <a:rPr lang="it-IT" dirty="0" err="1"/>
              <a:t>w</a:t>
            </a:r>
            <a:r>
              <a:rPr lang="it-IT" dirty="0" err="1" smtClean="0"/>
              <a:t>hen</a:t>
            </a:r>
            <a:r>
              <a:rPr lang="it-IT" dirty="0" smtClean="0"/>
              <a:t> the </a:t>
            </a:r>
            <a:r>
              <a:rPr lang="it-IT" dirty="0" err="1" smtClean="0"/>
              <a:t>number</a:t>
            </a:r>
            <a:r>
              <a:rPr lang="it-IT" dirty="0" smtClean="0"/>
              <a:t> of 32-bit </a:t>
            </a:r>
            <a:r>
              <a:rPr lang="it-IT" dirty="0" err="1" smtClean="0"/>
              <a:t>words</a:t>
            </a:r>
            <a:r>
              <a:rPr lang="it-IT" dirty="0" smtClean="0"/>
              <a:t> </a:t>
            </a:r>
            <a:r>
              <a:rPr lang="it-IT" dirty="0" err="1" smtClean="0"/>
              <a:t>is</a:t>
            </a:r>
            <a:r>
              <a:rPr lang="it-IT" dirty="0" smtClean="0"/>
              <a:t> </a:t>
            </a:r>
            <a:r>
              <a:rPr lang="it-IT" dirty="0" err="1" smtClean="0"/>
              <a:t>less</a:t>
            </a:r>
            <a:r>
              <a:rPr lang="it-IT" dirty="0" smtClean="0"/>
              <a:t> </a:t>
            </a:r>
            <a:r>
              <a:rPr lang="it-IT" dirty="0" err="1" smtClean="0"/>
              <a:t>than</a:t>
            </a:r>
            <a:r>
              <a:rPr lang="it-IT" dirty="0" smtClean="0"/>
              <a:t> or </a:t>
            </a:r>
            <a:r>
              <a:rPr lang="it-IT" dirty="0" err="1" smtClean="0"/>
              <a:t>equal</a:t>
            </a:r>
            <a:r>
              <a:rPr lang="it-IT" dirty="0" smtClean="0"/>
              <a:t> </a:t>
            </a:r>
            <a:r>
              <a:rPr lang="it-IT" dirty="0" err="1" smtClean="0"/>
              <a:t>than</a:t>
            </a:r>
            <a:r>
              <a:rPr lang="it-IT" dirty="0" smtClean="0"/>
              <a:t> the </a:t>
            </a:r>
            <a:r>
              <a:rPr lang="it-IT" dirty="0" err="1" smtClean="0"/>
              <a:t>watermark</a:t>
            </a:r>
            <a:endParaRPr lang="it-IT" dirty="0" smtClean="0"/>
          </a:p>
          <a:p>
            <a:endParaRPr lang="it-IT" dirty="0"/>
          </a:p>
          <a:p>
            <a:r>
              <a:rPr lang="it-IT" dirty="0" smtClean="0"/>
              <a:t>FLAGA: </a:t>
            </a:r>
            <a:r>
              <a:rPr lang="it-IT" dirty="0" err="1" smtClean="0"/>
              <a:t>watermark</a:t>
            </a:r>
            <a:r>
              <a:rPr lang="it-IT" dirty="0" smtClean="0"/>
              <a:t> </a:t>
            </a:r>
            <a:r>
              <a:rPr lang="it-IT" dirty="0" err="1" smtClean="0"/>
              <a:t>programmed</a:t>
            </a:r>
            <a:r>
              <a:rPr lang="it-IT" dirty="0" smtClean="0"/>
              <a:t> to </a:t>
            </a:r>
            <a:r>
              <a:rPr lang="it-IT" dirty="0" err="1" smtClean="0"/>
              <a:t>max</a:t>
            </a:r>
            <a:r>
              <a:rPr lang="it-IT" dirty="0" smtClean="0"/>
              <a:t>  </a:t>
            </a:r>
            <a:r>
              <a:rPr lang="it-IT" dirty="0" err="1" smtClean="0"/>
              <a:t>burst</a:t>
            </a:r>
            <a:r>
              <a:rPr lang="it-IT" dirty="0" smtClean="0"/>
              <a:t> transfer data </a:t>
            </a:r>
            <a:r>
              <a:rPr lang="it-IT" dirty="0" err="1" smtClean="0"/>
              <a:t>size</a:t>
            </a:r>
            <a:r>
              <a:rPr lang="it-IT" dirty="0" smtClean="0"/>
              <a:t> (e.g. 16 </a:t>
            </a:r>
            <a:r>
              <a:rPr lang="it-IT" dirty="0" err="1" smtClean="0"/>
              <a:t>Lwords</a:t>
            </a:r>
            <a:r>
              <a:rPr lang="it-IT" dirty="0" smtClean="0"/>
              <a:t>)</a:t>
            </a:r>
            <a:endParaRPr lang="it-IT" dirty="0"/>
          </a:p>
        </p:txBody>
      </p:sp>
      <p:sp>
        <p:nvSpPr>
          <p:cNvPr id="8" name="Rettangolo 7"/>
          <p:cNvSpPr/>
          <p:nvPr/>
        </p:nvSpPr>
        <p:spPr>
          <a:xfrm>
            <a:off x="38100" y="6211975"/>
            <a:ext cx="91059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 smtClean="0"/>
              <a:t>Short </a:t>
            </a:r>
            <a:r>
              <a:rPr lang="it-IT" dirty="0" err="1" smtClean="0"/>
              <a:t>Packet</a:t>
            </a:r>
            <a:r>
              <a:rPr lang="it-IT" dirty="0" smtClean="0"/>
              <a:t>: A short </a:t>
            </a:r>
            <a:r>
              <a:rPr lang="it-IT" dirty="0" err="1" smtClean="0"/>
              <a:t>packet</a:t>
            </a:r>
            <a:r>
              <a:rPr lang="it-IT" dirty="0" smtClean="0"/>
              <a:t> can be </a:t>
            </a:r>
            <a:r>
              <a:rPr lang="it-IT" dirty="0" err="1" smtClean="0"/>
              <a:t>committed</a:t>
            </a:r>
            <a:r>
              <a:rPr lang="it-IT" dirty="0" smtClean="0"/>
              <a:t> to the USB </a:t>
            </a:r>
            <a:r>
              <a:rPr lang="it-IT" dirty="0" err="1" smtClean="0"/>
              <a:t>host</a:t>
            </a:r>
            <a:r>
              <a:rPr lang="it-IT" dirty="0" smtClean="0"/>
              <a:t> by </a:t>
            </a:r>
            <a:r>
              <a:rPr lang="it-IT" dirty="0" err="1" smtClean="0"/>
              <a:t>using</a:t>
            </a:r>
            <a:r>
              <a:rPr lang="it-IT" dirty="0" smtClean="0"/>
              <a:t> the PKTEND# </a:t>
            </a:r>
            <a:r>
              <a:rPr lang="it-IT" dirty="0" err="1" smtClean="0"/>
              <a:t>signal</a:t>
            </a:r>
            <a:r>
              <a:rPr lang="it-IT" dirty="0"/>
              <a:t> </a:t>
            </a:r>
            <a:r>
              <a:rPr lang="it-IT" dirty="0" err="1" smtClean="0"/>
              <a:t>at</a:t>
            </a:r>
            <a:r>
              <a:rPr lang="it-IT" dirty="0" smtClean="0"/>
              <a:t> the end of </a:t>
            </a:r>
            <a:r>
              <a:rPr lang="it-IT" dirty="0" err="1" smtClean="0"/>
              <a:t>burst</a:t>
            </a:r>
            <a:r>
              <a:rPr lang="it-IT" dirty="0" smtClean="0"/>
              <a:t> transfer to </a:t>
            </a:r>
            <a:r>
              <a:rPr lang="it-IT" dirty="0" err="1" smtClean="0"/>
              <a:t>commit</a:t>
            </a:r>
            <a:r>
              <a:rPr lang="it-IT" dirty="0" smtClean="0"/>
              <a:t> data to USB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817602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ttangolo 46"/>
          <p:cNvSpPr/>
          <p:nvPr/>
        </p:nvSpPr>
        <p:spPr>
          <a:xfrm>
            <a:off x="723900" y="660400"/>
            <a:ext cx="7435850" cy="5524500"/>
          </a:xfrm>
          <a:prstGeom prst="rect">
            <a:avLst/>
          </a:prstGeom>
          <a:solidFill>
            <a:schemeClr val="bg2">
              <a:lumMod val="75000"/>
              <a:alpha val="1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Rettangolo 3"/>
          <p:cNvSpPr/>
          <p:nvPr/>
        </p:nvSpPr>
        <p:spPr>
          <a:xfrm>
            <a:off x="1708150" y="774700"/>
            <a:ext cx="1930400" cy="17970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1" name="Freccia bidirezionale orizzontale 10"/>
          <p:cNvSpPr/>
          <p:nvPr/>
        </p:nvSpPr>
        <p:spPr>
          <a:xfrm>
            <a:off x="914400" y="3200400"/>
            <a:ext cx="7035800" cy="484632"/>
          </a:xfrm>
          <a:prstGeom prst="leftRightArrow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CasellaDiTesto 11"/>
          <p:cNvSpPr txBox="1"/>
          <p:nvPr/>
        </p:nvSpPr>
        <p:spPr>
          <a:xfrm>
            <a:off x="3930650" y="3238500"/>
            <a:ext cx="15187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err="1" smtClean="0">
                <a:solidFill>
                  <a:schemeClr val="bg1"/>
                </a:solidFill>
              </a:rPr>
              <a:t>Wishbone</a:t>
            </a:r>
            <a:r>
              <a:rPr lang="it-IT" dirty="0" smtClean="0">
                <a:solidFill>
                  <a:schemeClr val="bg1"/>
                </a:solidFill>
              </a:rPr>
              <a:t> bus</a:t>
            </a:r>
            <a:endParaRPr lang="it-IT" dirty="0">
              <a:solidFill>
                <a:schemeClr val="bg1"/>
              </a:solidFill>
            </a:endParaRPr>
          </a:p>
        </p:txBody>
      </p:sp>
      <p:sp>
        <p:nvSpPr>
          <p:cNvPr id="13" name="Freccia bidirezionale verticale 12"/>
          <p:cNvSpPr/>
          <p:nvPr/>
        </p:nvSpPr>
        <p:spPr>
          <a:xfrm>
            <a:off x="2438400" y="2597150"/>
            <a:ext cx="484632" cy="711200"/>
          </a:xfrm>
          <a:prstGeom prst="upDownArrow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Freccia bidirezionale verticale 13"/>
          <p:cNvSpPr/>
          <p:nvPr/>
        </p:nvSpPr>
        <p:spPr>
          <a:xfrm>
            <a:off x="6000750" y="2597150"/>
            <a:ext cx="484632" cy="717550"/>
          </a:xfrm>
          <a:prstGeom prst="upDownArrow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Freccia bidirezionale verticale 14"/>
          <p:cNvSpPr/>
          <p:nvPr/>
        </p:nvSpPr>
        <p:spPr>
          <a:xfrm>
            <a:off x="2425700" y="3568700"/>
            <a:ext cx="484632" cy="711200"/>
          </a:xfrm>
          <a:prstGeom prst="upDownArrow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Rettangolo 15"/>
          <p:cNvSpPr/>
          <p:nvPr/>
        </p:nvSpPr>
        <p:spPr>
          <a:xfrm>
            <a:off x="1754632" y="1949450"/>
            <a:ext cx="906018" cy="622300"/>
          </a:xfrm>
          <a:prstGeom prst="rect">
            <a:avLst/>
          </a:prstGeom>
          <a:solidFill>
            <a:schemeClr val="accent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Rettangolo 16"/>
          <p:cNvSpPr/>
          <p:nvPr/>
        </p:nvSpPr>
        <p:spPr>
          <a:xfrm>
            <a:off x="2694432" y="1949450"/>
            <a:ext cx="906018" cy="622300"/>
          </a:xfrm>
          <a:prstGeom prst="rect">
            <a:avLst/>
          </a:prstGeom>
          <a:solidFill>
            <a:schemeClr val="accent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pSp>
        <p:nvGrpSpPr>
          <p:cNvPr id="22" name="Gruppo 21"/>
          <p:cNvGrpSpPr/>
          <p:nvPr/>
        </p:nvGrpSpPr>
        <p:grpSpPr>
          <a:xfrm>
            <a:off x="5270500" y="774700"/>
            <a:ext cx="1930400" cy="1797050"/>
            <a:chOff x="5270500" y="552450"/>
            <a:chExt cx="1930400" cy="2038350"/>
          </a:xfrm>
        </p:grpSpPr>
        <p:sp>
          <p:nvSpPr>
            <p:cNvPr id="19" name="Rettangolo 18"/>
            <p:cNvSpPr/>
            <p:nvPr/>
          </p:nvSpPr>
          <p:spPr>
            <a:xfrm>
              <a:off x="5270500" y="552450"/>
              <a:ext cx="1930400" cy="203835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0" name="Rettangolo 19"/>
            <p:cNvSpPr/>
            <p:nvPr/>
          </p:nvSpPr>
          <p:spPr>
            <a:xfrm>
              <a:off x="5316982" y="1968500"/>
              <a:ext cx="906018" cy="622300"/>
            </a:xfrm>
            <a:prstGeom prst="rect">
              <a:avLst/>
            </a:prstGeom>
            <a:solidFill>
              <a:schemeClr val="accent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1" name="Rettangolo 20"/>
            <p:cNvSpPr/>
            <p:nvPr/>
          </p:nvSpPr>
          <p:spPr>
            <a:xfrm>
              <a:off x="6256782" y="1968500"/>
              <a:ext cx="906018" cy="622300"/>
            </a:xfrm>
            <a:prstGeom prst="rect">
              <a:avLst/>
            </a:prstGeom>
            <a:solidFill>
              <a:schemeClr val="accent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grpSp>
        <p:nvGrpSpPr>
          <p:cNvPr id="23" name="Gruppo 22"/>
          <p:cNvGrpSpPr/>
          <p:nvPr/>
        </p:nvGrpSpPr>
        <p:grpSpPr>
          <a:xfrm rot="10800000">
            <a:off x="1682750" y="4292601"/>
            <a:ext cx="1930400" cy="1790699"/>
            <a:chOff x="5270500" y="552450"/>
            <a:chExt cx="1930400" cy="2038350"/>
          </a:xfrm>
        </p:grpSpPr>
        <p:sp>
          <p:nvSpPr>
            <p:cNvPr id="24" name="Rettangolo 23"/>
            <p:cNvSpPr/>
            <p:nvPr/>
          </p:nvSpPr>
          <p:spPr>
            <a:xfrm>
              <a:off x="5270500" y="552450"/>
              <a:ext cx="1930400" cy="203835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5" name="Rettangolo 24"/>
            <p:cNvSpPr/>
            <p:nvPr/>
          </p:nvSpPr>
          <p:spPr>
            <a:xfrm>
              <a:off x="5316982" y="1968500"/>
              <a:ext cx="906018" cy="622300"/>
            </a:xfrm>
            <a:prstGeom prst="rect">
              <a:avLst/>
            </a:prstGeom>
            <a:solidFill>
              <a:schemeClr val="accent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6" name="Rettangolo 25"/>
            <p:cNvSpPr/>
            <p:nvPr/>
          </p:nvSpPr>
          <p:spPr>
            <a:xfrm>
              <a:off x="6256782" y="1968500"/>
              <a:ext cx="906018" cy="622300"/>
            </a:xfrm>
            <a:prstGeom prst="rect">
              <a:avLst/>
            </a:prstGeom>
            <a:solidFill>
              <a:schemeClr val="accent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27" name="CasellaDiTesto 26"/>
          <p:cNvSpPr txBox="1"/>
          <p:nvPr/>
        </p:nvSpPr>
        <p:spPr>
          <a:xfrm>
            <a:off x="1809750" y="2097673"/>
            <a:ext cx="7694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600" dirty="0" smtClean="0">
                <a:solidFill>
                  <a:srgbClr val="FFFFFF"/>
                </a:solidFill>
              </a:rPr>
              <a:t>master</a:t>
            </a:r>
            <a:endParaRPr lang="it-IT" sz="1600" dirty="0">
              <a:solidFill>
                <a:srgbClr val="FFFFFF"/>
              </a:solidFill>
            </a:endParaRPr>
          </a:p>
        </p:txBody>
      </p:sp>
      <p:sp>
        <p:nvSpPr>
          <p:cNvPr id="28" name="CasellaDiTesto 27"/>
          <p:cNvSpPr txBox="1"/>
          <p:nvPr/>
        </p:nvSpPr>
        <p:spPr>
          <a:xfrm>
            <a:off x="5384800" y="2106196"/>
            <a:ext cx="7694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600" dirty="0" smtClean="0">
                <a:solidFill>
                  <a:srgbClr val="FFFFFF"/>
                </a:solidFill>
              </a:rPr>
              <a:t>master</a:t>
            </a:r>
            <a:endParaRPr lang="it-IT" sz="1600" dirty="0">
              <a:solidFill>
                <a:srgbClr val="FFFFFF"/>
              </a:solidFill>
            </a:endParaRPr>
          </a:p>
        </p:txBody>
      </p:sp>
      <p:sp>
        <p:nvSpPr>
          <p:cNvPr id="29" name="CasellaDiTesto 28"/>
          <p:cNvSpPr txBox="1"/>
          <p:nvPr/>
        </p:nvSpPr>
        <p:spPr>
          <a:xfrm>
            <a:off x="1809750" y="4455696"/>
            <a:ext cx="7694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600" dirty="0" smtClean="0">
                <a:solidFill>
                  <a:srgbClr val="FFFFFF"/>
                </a:solidFill>
              </a:rPr>
              <a:t>master</a:t>
            </a:r>
            <a:endParaRPr lang="it-IT" sz="1600" dirty="0">
              <a:solidFill>
                <a:srgbClr val="FFFFFF"/>
              </a:solidFill>
            </a:endParaRPr>
          </a:p>
        </p:txBody>
      </p:sp>
      <p:sp>
        <p:nvSpPr>
          <p:cNvPr id="30" name="CasellaDiTesto 29"/>
          <p:cNvSpPr txBox="1"/>
          <p:nvPr/>
        </p:nvSpPr>
        <p:spPr>
          <a:xfrm>
            <a:off x="2847022" y="2108369"/>
            <a:ext cx="6050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600" dirty="0" smtClean="0">
                <a:solidFill>
                  <a:srgbClr val="FFFFFF"/>
                </a:solidFill>
              </a:rPr>
              <a:t>slave</a:t>
            </a:r>
            <a:endParaRPr lang="it-IT" sz="1600" dirty="0">
              <a:solidFill>
                <a:srgbClr val="FFFFFF"/>
              </a:solidFill>
            </a:endParaRPr>
          </a:p>
        </p:txBody>
      </p:sp>
      <p:sp>
        <p:nvSpPr>
          <p:cNvPr id="31" name="CasellaDiTesto 30"/>
          <p:cNvSpPr txBox="1"/>
          <p:nvPr/>
        </p:nvSpPr>
        <p:spPr>
          <a:xfrm>
            <a:off x="6390322" y="2108538"/>
            <a:ext cx="6050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600" dirty="0" smtClean="0">
                <a:solidFill>
                  <a:srgbClr val="FFFFFF"/>
                </a:solidFill>
              </a:rPr>
              <a:t>slave</a:t>
            </a:r>
            <a:endParaRPr lang="it-IT" sz="1600" dirty="0">
              <a:solidFill>
                <a:srgbClr val="FFFFFF"/>
              </a:solidFill>
            </a:endParaRPr>
          </a:p>
        </p:txBody>
      </p:sp>
      <p:sp>
        <p:nvSpPr>
          <p:cNvPr id="34" name="Rettangolo 33"/>
          <p:cNvSpPr/>
          <p:nvPr/>
        </p:nvSpPr>
        <p:spPr>
          <a:xfrm>
            <a:off x="1792732" y="891173"/>
            <a:ext cx="779018" cy="785227"/>
          </a:xfrm>
          <a:prstGeom prst="rect">
            <a:avLst/>
          </a:prstGeom>
          <a:solidFill>
            <a:schemeClr val="accent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5" name="CasellaDiTesto 34"/>
          <p:cNvSpPr txBox="1"/>
          <p:nvPr/>
        </p:nvSpPr>
        <p:spPr>
          <a:xfrm>
            <a:off x="1777244" y="1121946"/>
            <a:ext cx="8679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 err="1">
                <a:solidFill>
                  <a:srgbClr val="FFFFFF"/>
                </a:solidFill>
              </a:rPr>
              <a:t>R</a:t>
            </a:r>
            <a:r>
              <a:rPr lang="it-IT" sz="1400" dirty="0" err="1" smtClean="0">
                <a:solidFill>
                  <a:srgbClr val="FFFFFF"/>
                </a:solidFill>
              </a:rPr>
              <a:t>eadout</a:t>
            </a:r>
            <a:endParaRPr lang="it-IT" sz="1400" dirty="0">
              <a:solidFill>
                <a:srgbClr val="FFFFFF"/>
              </a:solidFill>
            </a:endParaRPr>
          </a:p>
        </p:txBody>
      </p:sp>
      <p:sp>
        <p:nvSpPr>
          <p:cNvPr id="36" name="Rettangolo 35"/>
          <p:cNvSpPr/>
          <p:nvPr/>
        </p:nvSpPr>
        <p:spPr>
          <a:xfrm>
            <a:off x="2732532" y="891174"/>
            <a:ext cx="779018" cy="421160"/>
          </a:xfrm>
          <a:prstGeom prst="rect">
            <a:avLst/>
          </a:prstGeom>
          <a:solidFill>
            <a:schemeClr val="accent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7" name="CasellaDiTesto 36"/>
          <p:cNvSpPr txBox="1"/>
          <p:nvPr/>
        </p:nvSpPr>
        <p:spPr>
          <a:xfrm>
            <a:off x="2732532" y="944139"/>
            <a:ext cx="7801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 smtClean="0">
                <a:solidFill>
                  <a:srgbClr val="FFFFFF"/>
                </a:solidFill>
              </a:rPr>
              <a:t>   JTAG</a:t>
            </a:r>
            <a:endParaRPr lang="it-IT" sz="1400" dirty="0">
              <a:solidFill>
                <a:srgbClr val="FFFFFF"/>
              </a:solidFill>
            </a:endParaRPr>
          </a:p>
        </p:txBody>
      </p:sp>
      <p:sp>
        <p:nvSpPr>
          <p:cNvPr id="39" name="CasellaDiTesto 38"/>
          <p:cNvSpPr txBox="1"/>
          <p:nvPr/>
        </p:nvSpPr>
        <p:spPr>
          <a:xfrm>
            <a:off x="2847022" y="4455696"/>
            <a:ext cx="6050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600" dirty="0" smtClean="0">
                <a:solidFill>
                  <a:srgbClr val="FFFFFF"/>
                </a:solidFill>
              </a:rPr>
              <a:t>slave</a:t>
            </a:r>
            <a:endParaRPr lang="it-IT" sz="1600" dirty="0">
              <a:solidFill>
                <a:srgbClr val="FFFFFF"/>
              </a:solidFill>
            </a:endParaRPr>
          </a:p>
        </p:txBody>
      </p:sp>
      <p:sp>
        <p:nvSpPr>
          <p:cNvPr id="41" name="Freccia bidirezionale verticale 40"/>
          <p:cNvSpPr/>
          <p:nvPr/>
        </p:nvSpPr>
        <p:spPr>
          <a:xfrm>
            <a:off x="2438400" y="63500"/>
            <a:ext cx="484632" cy="704850"/>
          </a:xfrm>
          <a:prstGeom prst="upDownArrow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2" name="Rettangolo 41"/>
          <p:cNvSpPr/>
          <p:nvPr/>
        </p:nvSpPr>
        <p:spPr>
          <a:xfrm>
            <a:off x="5757334" y="897523"/>
            <a:ext cx="1024466" cy="785227"/>
          </a:xfrm>
          <a:prstGeom prst="rect">
            <a:avLst/>
          </a:prstGeom>
          <a:solidFill>
            <a:schemeClr val="accent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3" name="CasellaDiTesto 42"/>
          <p:cNvSpPr txBox="1"/>
          <p:nvPr/>
        </p:nvSpPr>
        <p:spPr>
          <a:xfrm>
            <a:off x="5551234" y="938476"/>
            <a:ext cx="132659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dirty="0" smtClean="0">
                <a:solidFill>
                  <a:schemeClr val="bg1"/>
                </a:solidFill>
              </a:rPr>
              <a:t>   </a:t>
            </a:r>
            <a:r>
              <a:rPr lang="it-IT" sz="1400" dirty="0" err="1">
                <a:solidFill>
                  <a:schemeClr val="bg1"/>
                </a:solidFill>
              </a:rPr>
              <a:t>M</a:t>
            </a:r>
            <a:r>
              <a:rPr lang="it-IT" sz="1400" dirty="0" err="1" smtClean="0">
                <a:solidFill>
                  <a:schemeClr val="bg1"/>
                </a:solidFill>
              </a:rPr>
              <a:t>onitoring</a:t>
            </a:r>
            <a:endParaRPr lang="it-IT" sz="1400" dirty="0" smtClean="0">
              <a:solidFill>
                <a:schemeClr val="bg1"/>
              </a:solidFill>
            </a:endParaRPr>
          </a:p>
          <a:p>
            <a:pPr algn="ctr"/>
            <a:r>
              <a:rPr lang="it-IT" sz="1400" dirty="0" smtClean="0">
                <a:solidFill>
                  <a:schemeClr val="bg1"/>
                </a:solidFill>
              </a:rPr>
              <a:t> </a:t>
            </a:r>
            <a:r>
              <a:rPr lang="it-IT" sz="1400" dirty="0">
                <a:solidFill>
                  <a:schemeClr val="bg1"/>
                </a:solidFill>
              </a:rPr>
              <a:t>&amp; </a:t>
            </a:r>
            <a:endParaRPr lang="it-IT" sz="1400" dirty="0" smtClean="0">
              <a:solidFill>
                <a:schemeClr val="bg1"/>
              </a:solidFill>
            </a:endParaRPr>
          </a:p>
          <a:p>
            <a:pPr algn="ctr"/>
            <a:r>
              <a:rPr lang="it-IT" sz="1400" dirty="0" err="1">
                <a:solidFill>
                  <a:schemeClr val="bg1"/>
                </a:solidFill>
              </a:rPr>
              <a:t>I</a:t>
            </a:r>
            <a:r>
              <a:rPr lang="it-IT" sz="1400" dirty="0" err="1" smtClean="0">
                <a:solidFill>
                  <a:schemeClr val="bg1"/>
                </a:solidFill>
              </a:rPr>
              <a:t>nterlock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44" name="CasellaDiTesto 43"/>
          <p:cNvSpPr txBox="1"/>
          <p:nvPr/>
        </p:nvSpPr>
        <p:spPr>
          <a:xfrm>
            <a:off x="2913737" y="189984"/>
            <a:ext cx="1089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err="1" smtClean="0"/>
              <a:t>FSPalpide</a:t>
            </a:r>
            <a:endParaRPr lang="it-IT" dirty="0"/>
          </a:p>
        </p:txBody>
      </p:sp>
      <p:sp>
        <p:nvSpPr>
          <p:cNvPr id="45" name="Rettangolo 44"/>
          <p:cNvSpPr/>
          <p:nvPr/>
        </p:nvSpPr>
        <p:spPr>
          <a:xfrm>
            <a:off x="2258157" y="5163473"/>
            <a:ext cx="779018" cy="785227"/>
          </a:xfrm>
          <a:prstGeom prst="rect">
            <a:avLst/>
          </a:prstGeom>
          <a:solidFill>
            <a:schemeClr val="accent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6" name="CasellaDiTesto 45"/>
          <p:cNvSpPr txBox="1"/>
          <p:nvPr/>
        </p:nvSpPr>
        <p:spPr>
          <a:xfrm>
            <a:off x="2371579" y="5400596"/>
            <a:ext cx="5221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600" dirty="0" smtClean="0">
                <a:solidFill>
                  <a:srgbClr val="FFFFFF"/>
                </a:solidFill>
              </a:rPr>
              <a:t>USB</a:t>
            </a:r>
            <a:endParaRPr lang="it-IT" sz="1600" dirty="0">
              <a:solidFill>
                <a:srgbClr val="FFFFFF"/>
              </a:solidFill>
            </a:endParaRPr>
          </a:p>
        </p:txBody>
      </p:sp>
      <p:sp>
        <p:nvSpPr>
          <p:cNvPr id="48" name="Freccia bidirezionale verticale 47"/>
          <p:cNvSpPr/>
          <p:nvPr/>
        </p:nvSpPr>
        <p:spPr>
          <a:xfrm>
            <a:off x="2409952" y="6083300"/>
            <a:ext cx="484632" cy="704850"/>
          </a:xfrm>
          <a:prstGeom prst="upDownArrow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9" name="CasellaDiTesto 48"/>
          <p:cNvSpPr txBox="1"/>
          <p:nvPr/>
        </p:nvSpPr>
        <p:spPr>
          <a:xfrm>
            <a:off x="2885289" y="6209784"/>
            <a:ext cx="527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FX3</a:t>
            </a:r>
            <a:endParaRPr lang="it-IT" dirty="0"/>
          </a:p>
        </p:txBody>
      </p:sp>
      <p:sp>
        <p:nvSpPr>
          <p:cNvPr id="50" name="CasellaDiTesto 49"/>
          <p:cNvSpPr txBox="1"/>
          <p:nvPr/>
        </p:nvSpPr>
        <p:spPr>
          <a:xfrm>
            <a:off x="4290305" y="4259646"/>
            <a:ext cx="3869446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 smtClean="0"/>
              <a:t>FPGA (</a:t>
            </a:r>
            <a:r>
              <a:rPr lang="it-IT" sz="2000" dirty="0" err="1" smtClean="0"/>
              <a:t>Cyclone</a:t>
            </a:r>
            <a:r>
              <a:rPr lang="it-IT" sz="2000" dirty="0" smtClean="0"/>
              <a:t> IV EP4CE40F23C6)</a:t>
            </a:r>
          </a:p>
          <a:p>
            <a:r>
              <a:rPr lang="it-IT" dirty="0" smtClean="0"/>
              <a:t>- </a:t>
            </a:r>
            <a:r>
              <a:rPr lang="it-IT" dirty="0" err="1" smtClean="0"/>
              <a:t>Internal</a:t>
            </a:r>
            <a:r>
              <a:rPr lang="it-IT" dirty="0" smtClean="0"/>
              <a:t> </a:t>
            </a:r>
            <a:r>
              <a:rPr lang="it-IT" dirty="0" err="1" smtClean="0"/>
              <a:t>architecture</a:t>
            </a:r>
            <a:r>
              <a:rPr lang="it-IT" dirty="0" smtClean="0"/>
              <a:t> </a:t>
            </a:r>
            <a:r>
              <a:rPr lang="it-IT" dirty="0" err="1" smtClean="0"/>
              <a:t>based</a:t>
            </a:r>
            <a:r>
              <a:rPr lang="it-IT" dirty="0" smtClean="0"/>
              <a:t> on </a:t>
            </a:r>
            <a:r>
              <a:rPr lang="it-IT" dirty="0" err="1" smtClean="0"/>
              <a:t>syncronous</a:t>
            </a:r>
            <a:r>
              <a:rPr lang="it-IT" dirty="0" smtClean="0"/>
              <a:t> bus</a:t>
            </a:r>
          </a:p>
          <a:p>
            <a:r>
              <a:rPr lang="it-IT" dirty="0" smtClean="0"/>
              <a:t>- 80 MHz, 32 bit data bus, 16 bit </a:t>
            </a:r>
            <a:r>
              <a:rPr lang="it-IT" dirty="0" err="1" smtClean="0"/>
              <a:t>addr</a:t>
            </a:r>
            <a:r>
              <a:rPr lang="it-IT" dirty="0" smtClean="0"/>
              <a:t> bus</a:t>
            </a:r>
            <a:endParaRPr lang="it-IT" dirty="0"/>
          </a:p>
        </p:txBody>
      </p:sp>
      <p:sp>
        <p:nvSpPr>
          <p:cNvPr id="51" name="Freccia bidirezionale verticale 50"/>
          <p:cNvSpPr/>
          <p:nvPr/>
        </p:nvSpPr>
        <p:spPr>
          <a:xfrm>
            <a:off x="6014466" y="67371"/>
            <a:ext cx="484632" cy="704850"/>
          </a:xfrm>
          <a:prstGeom prst="upDownArrow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2" name="CasellaDiTesto 51"/>
          <p:cNvSpPr txBox="1"/>
          <p:nvPr/>
        </p:nvSpPr>
        <p:spPr>
          <a:xfrm>
            <a:off x="6498044" y="209286"/>
            <a:ext cx="1265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mtClean="0"/>
              <a:t>ADCs, </a:t>
            </a:r>
            <a:r>
              <a:rPr lang="it-IT" dirty="0" err="1" smtClean="0"/>
              <a:t>LDOs</a:t>
            </a:r>
            <a:endParaRPr lang="it-IT" dirty="0"/>
          </a:p>
        </p:txBody>
      </p:sp>
      <p:sp>
        <p:nvSpPr>
          <p:cNvPr id="53" name="Rettangolo 52"/>
          <p:cNvSpPr/>
          <p:nvPr/>
        </p:nvSpPr>
        <p:spPr>
          <a:xfrm>
            <a:off x="2732532" y="1354668"/>
            <a:ext cx="779018" cy="421160"/>
          </a:xfrm>
          <a:prstGeom prst="rect">
            <a:avLst/>
          </a:prstGeom>
          <a:solidFill>
            <a:schemeClr val="accent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4" name="CasellaDiTesto 53"/>
          <p:cNvSpPr txBox="1"/>
          <p:nvPr/>
        </p:nvSpPr>
        <p:spPr>
          <a:xfrm>
            <a:off x="2690191" y="1282813"/>
            <a:ext cx="8341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dirty="0" smtClean="0">
                <a:solidFill>
                  <a:srgbClr val="FFFFFF"/>
                </a:solidFill>
              </a:rPr>
              <a:t>   </a:t>
            </a:r>
            <a:r>
              <a:rPr lang="it-IT" sz="1400" dirty="0" err="1">
                <a:solidFill>
                  <a:srgbClr val="FFFFFF"/>
                </a:solidFill>
              </a:rPr>
              <a:t>T</a:t>
            </a:r>
            <a:r>
              <a:rPr lang="it-IT" sz="1400" dirty="0" err="1" smtClean="0">
                <a:solidFill>
                  <a:srgbClr val="FFFFFF"/>
                </a:solidFill>
              </a:rPr>
              <a:t>rig</a:t>
            </a:r>
            <a:r>
              <a:rPr lang="it-IT" sz="1400" dirty="0" smtClean="0">
                <a:solidFill>
                  <a:srgbClr val="FFFFFF"/>
                </a:solidFill>
              </a:rPr>
              <a:t> </a:t>
            </a:r>
            <a:r>
              <a:rPr lang="it-IT" sz="1400" dirty="0" err="1" smtClean="0">
                <a:solidFill>
                  <a:srgbClr val="FFFFFF"/>
                </a:solidFill>
              </a:rPr>
              <a:t>interface</a:t>
            </a:r>
            <a:endParaRPr lang="it-IT" sz="1400" dirty="0">
              <a:solidFill>
                <a:srgbClr val="FFFFFF"/>
              </a:solidFill>
            </a:endParaRPr>
          </a:p>
        </p:txBody>
      </p:sp>
      <p:sp>
        <p:nvSpPr>
          <p:cNvPr id="57" name="CasellaDiTesto 56"/>
          <p:cNvSpPr txBox="1"/>
          <p:nvPr/>
        </p:nvSpPr>
        <p:spPr>
          <a:xfrm>
            <a:off x="1283773" y="17786"/>
            <a:ext cx="8080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EDUT,</a:t>
            </a:r>
          </a:p>
          <a:p>
            <a:r>
              <a:rPr lang="it-IT" dirty="0" smtClean="0"/>
              <a:t>trigger</a:t>
            </a:r>
            <a:endParaRPr lang="it-IT" dirty="0"/>
          </a:p>
        </p:txBody>
      </p:sp>
      <p:cxnSp>
        <p:nvCxnSpPr>
          <p:cNvPr id="59" name="Connettore 2 58"/>
          <p:cNvCxnSpPr/>
          <p:nvPr/>
        </p:nvCxnSpPr>
        <p:spPr>
          <a:xfrm flipV="1">
            <a:off x="2110295" y="48161"/>
            <a:ext cx="8466" cy="700979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6868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22350"/>
            <a:ext cx="9144000" cy="3252564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114300" y="146050"/>
            <a:ext cx="585347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Data </a:t>
            </a:r>
            <a:r>
              <a:rPr lang="it-IT" dirty="0" err="1" smtClean="0"/>
              <a:t>transfers</a:t>
            </a:r>
            <a:r>
              <a:rPr lang="it-IT" dirty="0" smtClean="0"/>
              <a:t>: </a:t>
            </a:r>
            <a:r>
              <a:rPr lang="it-IT" dirty="0" err="1" smtClean="0">
                <a:solidFill>
                  <a:srgbClr val="FF0000"/>
                </a:solidFill>
              </a:rPr>
              <a:t>readout</a:t>
            </a:r>
            <a:r>
              <a:rPr lang="it-IT" dirty="0" smtClean="0">
                <a:solidFill>
                  <a:srgbClr val="FF0000"/>
                </a:solidFill>
              </a:rPr>
              <a:t> data/</a:t>
            </a:r>
            <a:r>
              <a:rPr lang="it-IT" dirty="0" err="1" smtClean="0">
                <a:solidFill>
                  <a:srgbClr val="FF0000"/>
                </a:solidFill>
              </a:rPr>
              <a:t>regs</a:t>
            </a:r>
            <a:r>
              <a:rPr lang="it-IT" dirty="0" smtClean="0">
                <a:solidFill>
                  <a:srgbClr val="FF0000"/>
                </a:solidFill>
              </a:rPr>
              <a:t> from pixel chip or ADC</a:t>
            </a:r>
          </a:p>
          <a:p>
            <a:r>
              <a:rPr lang="it-IT" dirty="0" smtClean="0"/>
              <a:t>- </a:t>
            </a:r>
            <a:r>
              <a:rPr lang="it-IT" dirty="0" err="1" smtClean="0"/>
              <a:t>Readout</a:t>
            </a:r>
            <a:r>
              <a:rPr lang="it-IT" dirty="0" smtClean="0"/>
              <a:t>/JTAG or </a:t>
            </a:r>
            <a:r>
              <a:rPr lang="it-IT" dirty="0" err="1" smtClean="0"/>
              <a:t>Monitoring</a:t>
            </a:r>
            <a:r>
              <a:rPr lang="it-IT" dirty="0" smtClean="0"/>
              <a:t>/</a:t>
            </a:r>
            <a:r>
              <a:rPr lang="it-IT" dirty="0" err="1" smtClean="0"/>
              <a:t>Interlock</a:t>
            </a:r>
            <a:r>
              <a:rPr lang="it-IT" dirty="0" smtClean="0"/>
              <a:t> master to USB slave</a:t>
            </a:r>
          </a:p>
          <a:p>
            <a:r>
              <a:rPr lang="it-IT" dirty="0" smtClean="0"/>
              <a:t>- Pixel data: 16 </a:t>
            </a:r>
            <a:r>
              <a:rPr lang="it-IT" dirty="0" err="1" smtClean="0"/>
              <a:t>Lwords</a:t>
            </a:r>
            <a:r>
              <a:rPr lang="it-IT" dirty="0" smtClean="0"/>
              <a:t> </a:t>
            </a:r>
            <a:r>
              <a:rPr lang="it-IT" dirty="0" err="1" smtClean="0"/>
              <a:t>Burst</a:t>
            </a:r>
            <a:r>
              <a:rPr lang="it-IT" dirty="0" smtClean="0"/>
              <a:t> transfer</a:t>
            </a:r>
            <a:endParaRPr lang="it-IT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228601" y="4514850"/>
            <a:ext cx="8915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err="1" smtClean="0"/>
              <a:t>Constant</a:t>
            </a:r>
            <a:r>
              <a:rPr lang="it-IT" dirty="0" smtClean="0"/>
              <a:t> </a:t>
            </a:r>
            <a:r>
              <a:rPr lang="it-IT" dirty="0" err="1" smtClean="0"/>
              <a:t>address</a:t>
            </a:r>
            <a:r>
              <a:rPr lang="it-IT" dirty="0" smtClean="0"/>
              <a:t> </a:t>
            </a:r>
            <a:r>
              <a:rPr lang="it-IT" dirty="0" err="1" smtClean="0"/>
              <a:t>burst</a:t>
            </a:r>
            <a:r>
              <a:rPr lang="it-IT" dirty="0" smtClean="0"/>
              <a:t>: CTI_O=001</a:t>
            </a:r>
          </a:p>
          <a:p>
            <a:r>
              <a:rPr lang="it-IT" dirty="0" smtClean="0"/>
              <a:t>End-of-</a:t>
            </a:r>
            <a:r>
              <a:rPr lang="it-IT" dirty="0" err="1" smtClean="0"/>
              <a:t>burst</a:t>
            </a:r>
            <a:r>
              <a:rPr lang="it-IT" dirty="0" smtClean="0"/>
              <a:t>: CTI_O=111 </a:t>
            </a:r>
            <a:r>
              <a:rPr lang="it-IT" dirty="0" err="1" smtClean="0"/>
              <a:t>asserted</a:t>
            </a:r>
            <a:r>
              <a:rPr lang="it-IT" dirty="0" smtClean="0"/>
              <a:t> on last </a:t>
            </a:r>
            <a:r>
              <a:rPr lang="it-IT" dirty="0" err="1" smtClean="0"/>
              <a:t>cycle</a:t>
            </a:r>
            <a:endParaRPr lang="it-IT" dirty="0" smtClean="0"/>
          </a:p>
          <a:p>
            <a:r>
              <a:rPr lang="it-IT" dirty="0" smtClean="0"/>
              <a:t> - </a:t>
            </a:r>
            <a:r>
              <a:rPr lang="it-IT" dirty="0" err="1" smtClean="0"/>
              <a:t>allows</a:t>
            </a:r>
            <a:r>
              <a:rPr lang="it-IT" dirty="0" smtClean="0"/>
              <a:t> to </a:t>
            </a:r>
            <a:r>
              <a:rPr lang="it-IT" dirty="0" err="1" smtClean="0"/>
              <a:t>implement</a:t>
            </a:r>
            <a:r>
              <a:rPr lang="it-IT" dirty="0" smtClean="0"/>
              <a:t> </a:t>
            </a:r>
            <a:r>
              <a:rPr lang="it-IT" dirty="0" err="1" smtClean="0"/>
              <a:t>burst</a:t>
            </a:r>
            <a:r>
              <a:rPr lang="it-IT" dirty="0" smtClean="0"/>
              <a:t> </a:t>
            </a:r>
            <a:r>
              <a:rPr lang="it-IT" dirty="0" err="1" smtClean="0"/>
              <a:t>transfers</a:t>
            </a:r>
            <a:r>
              <a:rPr lang="it-IT" dirty="0" smtClean="0"/>
              <a:t> of </a:t>
            </a:r>
            <a:r>
              <a:rPr lang="it-IT" dirty="0" err="1" smtClean="0"/>
              <a:t>different</a:t>
            </a:r>
            <a:r>
              <a:rPr lang="it-IT" dirty="0" smtClean="0"/>
              <a:t> </a:t>
            </a:r>
            <a:r>
              <a:rPr lang="it-IT" dirty="0" err="1" smtClean="0"/>
              <a:t>length</a:t>
            </a:r>
            <a:r>
              <a:rPr lang="it-IT" dirty="0" smtClean="0"/>
              <a:t> (e.g. </a:t>
            </a:r>
            <a:r>
              <a:rPr lang="it-IT" dirty="0" err="1" smtClean="0"/>
              <a:t>transmission</a:t>
            </a:r>
            <a:r>
              <a:rPr lang="it-IT" dirty="0" smtClean="0"/>
              <a:t> of ADC or pixel chip </a:t>
            </a:r>
            <a:r>
              <a:rPr lang="it-IT" dirty="0" err="1" smtClean="0"/>
              <a:t>regs</a:t>
            </a:r>
            <a:r>
              <a:rPr lang="it-IT" dirty="0" smtClean="0"/>
              <a:t>)</a:t>
            </a:r>
            <a:endParaRPr lang="it-IT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165100" y="5918379"/>
            <a:ext cx="891846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Data </a:t>
            </a:r>
            <a:r>
              <a:rPr lang="it-IT" dirty="0" err="1" smtClean="0"/>
              <a:t>transfers</a:t>
            </a:r>
            <a:r>
              <a:rPr lang="it-IT" dirty="0" smtClean="0"/>
              <a:t>: first word </a:t>
            </a:r>
            <a:r>
              <a:rPr lang="it-IT" dirty="0" err="1" smtClean="0"/>
              <a:t>indicates</a:t>
            </a:r>
            <a:r>
              <a:rPr lang="it-IT" dirty="0" smtClean="0"/>
              <a:t> the data </a:t>
            </a:r>
            <a:r>
              <a:rPr lang="it-IT" dirty="0" err="1" smtClean="0"/>
              <a:t>type</a:t>
            </a:r>
            <a:r>
              <a:rPr lang="it-IT" dirty="0" smtClean="0"/>
              <a:t> (pixel data, </a:t>
            </a:r>
            <a:r>
              <a:rPr lang="it-IT" dirty="0" err="1" smtClean="0"/>
              <a:t>regs</a:t>
            </a:r>
            <a:r>
              <a:rPr lang="it-IT" dirty="0" smtClean="0"/>
              <a:t> via JTAG, ADC) and </a:t>
            </a:r>
            <a:r>
              <a:rPr lang="it-IT" dirty="0" err="1" smtClean="0"/>
              <a:t>contains</a:t>
            </a:r>
            <a:r>
              <a:rPr lang="it-IT" dirty="0" smtClean="0"/>
              <a:t> the </a:t>
            </a:r>
            <a:r>
              <a:rPr lang="it-IT" dirty="0" err="1" smtClean="0"/>
              <a:t>number</a:t>
            </a:r>
            <a:r>
              <a:rPr lang="it-IT" dirty="0" smtClean="0"/>
              <a:t> of </a:t>
            </a:r>
            <a:r>
              <a:rPr lang="it-IT" dirty="0" err="1" smtClean="0"/>
              <a:t>transmitted</a:t>
            </a:r>
            <a:r>
              <a:rPr lang="it-IT" dirty="0" smtClean="0"/>
              <a:t> </a:t>
            </a:r>
            <a:r>
              <a:rPr lang="it-IT" dirty="0" err="1" smtClean="0"/>
              <a:t>words</a:t>
            </a:r>
            <a:r>
              <a:rPr lang="it-IT" dirty="0" smtClean="0"/>
              <a:t>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532103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30976" y="129946"/>
            <a:ext cx="893309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Data </a:t>
            </a:r>
            <a:r>
              <a:rPr lang="it-IT" dirty="0" err="1" smtClean="0"/>
              <a:t>transfers</a:t>
            </a:r>
            <a:r>
              <a:rPr lang="it-IT" dirty="0" smtClean="0"/>
              <a:t>: </a:t>
            </a:r>
            <a:r>
              <a:rPr lang="it-IT" dirty="0" err="1" smtClean="0">
                <a:solidFill>
                  <a:srgbClr val="FF0000"/>
                </a:solidFill>
              </a:rPr>
              <a:t>configuration</a:t>
            </a:r>
            <a:r>
              <a:rPr lang="it-IT" dirty="0" smtClean="0">
                <a:solidFill>
                  <a:srgbClr val="FF0000"/>
                </a:solidFill>
              </a:rPr>
              <a:t> </a:t>
            </a:r>
            <a:r>
              <a:rPr lang="it-IT" dirty="0" err="1" smtClean="0">
                <a:solidFill>
                  <a:srgbClr val="FF0000"/>
                </a:solidFill>
              </a:rPr>
              <a:t>commands</a:t>
            </a:r>
            <a:r>
              <a:rPr lang="it-IT" dirty="0" smtClean="0">
                <a:solidFill>
                  <a:srgbClr val="FF0000"/>
                </a:solidFill>
              </a:rPr>
              <a:t>/data from USB master to </a:t>
            </a:r>
            <a:r>
              <a:rPr lang="it-IT" dirty="0" err="1" smtClean="0">
                <a:solidFill>
                  <a:srgbClr val="FF0000"/>
                </a:solidFill>
              </a:rPr>
              <a:t>other</a:t>
            </a:r>
            <a:r>
              <a:rPr lang="it-IT" dirty="0" smtClean="0">
                <a:solidFill>
                  <a:srgbClr val="FF0000"/>
                </a:solidFill>
              </a:rPr>
              <a:t> </a:t>
            </a:r>
            <a:r>
              <a:rPr lang="it-IT" dirty="0" err="1" smtClean="0">
                <a:solidFill>
                  <a:srgbClr val="FF0000"/>
                </a:solidFill>
              </a:rPr>
              <a:t>module</a:t>
            </a:r>
            <a:r>
              <a:rPr lang="it-IT" dirty="0" smtClean="0">
                <a:solidFill>
                  <a:srgbClr val="FF0000"/>
                </a:solidFill>
              </a:rPr>
              <a:t> </a:t>
            </a:r>
            <a:r>
              <a:rPr lang="it-IT" dirty="0" err="1" smtClean="0">
                <a:solidFill>
                  <a:srgbClr val="FF0000"/>
                </a:solidFill>
              </a:rPr>
              <a:t>slaves</a:t>
            </a:r>
            <a:endParaRPr lang="it-IT" dirty="0" smtClean="0">
              <a:solidFill>
                <a:srgbClr val="FF0000"/>
              </a:solidFill>
            </a:endParaRPr>
          </a:p>
          <a:p>
            <a:r>
              <a:rPr lang="it-IT" dirty="0" smtClean="0"/>
              <a:t>Access </a:t>
            </a:r>
            <a:r>
              <a:rPr lang="it-IT" dirty="0" err="1" smtClean="0"/>
              <a:t>type</a:t>
            </a:r>
            <a:r>
              <a:rPr lang="it-IT" dirty="0" smtClean="0"/>
              <a:t> (</a:t>
            </a:r>
            <a:r>
              <a:rPr lang="it-IT" dirty="0" err="1" smtClean="0"/>
              <a:t>read</a:t>
            </a:r>
            <a:r>
              <a:rPr lang="it-IT" dirty="0" smtClean="0"/>
              <a:t>/</a:t>
            </a:r>
            <a:r>
              <a:rPr lang="it-IT" dirty="0" err="1" smtClean="0"/>
              <a:t>write</a:t>
            </a:r>
            <a:r>
              <a:rPr lang="it-IT" dirty="0" smtClean="0"/>
              <a:t>), </a:t>
            </a:r>
            <a:r>
              <a:rPr lang="it-IT" dirty="0" err="1" smtClean="0"/>
              <a:t>module</a:t>
            </a:r>
            <a:r>
              <a:rPr lang="it-IT" dirty="0" smtClean="0"/>
              <a:t> </a:t>
            </a:r>
            <a:r>
              <a:rPr lang="it-IT" dirty="0" err="1" smtClean="0"/>
              <a:t>address</a:t>
            </a:r>
            <a:r>
              <a:rPr lang="it-IT" dirty="0" smtClean="0"/>
              <a:t>, … </a:t>
            </a:r>
            <a:r>
              <a:rPr lang="it-IT" dirty="0" err="1" smtClean="0"/>
              <a:t>defined</a:t>
            </a:r>
            <a:r>
              <a:rPr lang="it-IT" dirty="0" smtClean="0"/>
              <a:t> by CMD word (USB master </a:t>
            </a:r>
            <a:r>
              <a:rPr lang="it-IT" dirty="0" err="1" smtClean="0"/>
              <a:t>monitors</a:t>
            </a:r>
            <a:r>
              <a:rPr lang="it-IT" dirty="0" smtClean="0"/>
              <a:t> consumer FIFO </a:t>
            </a:r>
            <a:r>
              <a:rPr lang="it-IT" dirty="0" err="1" smtClean="0"/>
              <a:t>empty</a:t>
            </a:r>
            <a:r>
              <a:rPr lang="it-IT" dirty="0" smtClean="0"/>
              <a:t> </a:t>
            </a:r>
            <a:r>
              <a:rPr lang="it-IT" dirty="0" err="1" smtClean="0"/>
              <a:t>flag</a:t>
            </a:r>
            <a:r>
              <a:rPr lang="it-IT" dirty="0" smtClean="0"/>
              <a:t> for the CMD word)</a:t>
            </a:r>
          </a:p>
          <a:p>
            <a:endParaRPr lang="it-IT" dirty="0"/>
          </a:p>
          <a:p>
            <a:r>
              <a:rPr lang="it-IT" dirty="0" smtClean="0"/>
              <a:t>Access </a:t>
            </a:r>
            <a:r>
              <a:rPr lang="it-IT" dirty="0" err="1" smtClean="0"/>
              <a:t>type</a:t>
            </a:r>
            <a:r>
              <a:rPr lang="it-IT" dirty="0" smtClean="0"/>
              <a:t> can be a single word </a:t>
            </a:r>
            <a:r>
              <a:rPr lang="it-IT" dirty="0" err="1" smtClean="0"/>
              <a:t>access</a:t>
            </a:r>
            <a:r>
              <a:rPr lang="it-IT" dirty="0" smtClean="0"/>
              <a:t> </a:t>
            </a:r>
            <a:r>
              <a:rPr lang="it-IT" dirty="0" smtClean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it-IT" dirty="0" err="1" smtClean="0"/>
              <a:t>asserting</a:t>
            </a:r>
            <a:r>
              <a:rPr lang="it-IT" dirty="0" smtClean="0"/>
              <a:t> </a:t>
            </a:r>
            <a:r>
              <a:rPr lang="it-IT" dirty="0" err="1" smtClean="0"/>
              <a:t>immediately</a:t>
            </a:r>
            <a:r>
              <a:rPr lang="it-IT" dirty="0" smtClean="0"/>
              <a:t> CIT_O=111(end-of-</a:t>
            </a:r>
            <a:r>
              <a:rPr lang="it-IT" dirty="0" err="1" smtClean="0"/>
              <a:t>burst</a:t>
            </a:r>
            <a:r>
              <a:rPr lang="it-IT" dirty="0" smtClean="0"/>
              <a:t>)</a:t>
            </a:r>
            <a:endParaRPr lang="it-IT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18952" y="3593532"/>
            <a:ext cx="38163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For a </a:t>
            </a:r>
            <a:r>
              <a:rPr lang="it-IT" dirty="0" err="1" smtClean="0"/>
              <a:t>write</a:t>
            </a:r>
            <a:r>
              <a:rPr lang="it-IT" dirty="0" smtClean="0"/>
              <a:t> </a:t>
            </a:r>
            <a:r>
              <a:rPr lang="it-IT" dirty="0" err="1" smtClean="0"/>
              <a:t>access</a:t>
            </a:r>
            <a:r>
              <a:rPr lang="it-IT" dirty="0" smtClean="0"/>
              <a:t> a data word </a:t>
            </a:r>
            <a:r>
              <a:rPr lang="it-IT" dirty="0" err="1" smtClean="0"/>
              <a:t>follows</a:t>
            </a:r>
            <a:r>
              <a:rPr lang="it-IT" dirty="0" smtClean="0"/>
              <a:t>:</a:t>
            </a:r>
            <a:endParaRPr lang="it-IT" dirty="0"/>
          </a:p>
        </p:txBody>
      </p:sp>
      <p:graphicFrame>
        <p:nvGraphicFramePr>
          <p:cNvPr id="14" name="Oggetto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3684408"/>
              </p:ext>
            </p:extLst>
          </p:nvPr>
        </p:nvGraphicFramePr>
        <p:xfrm>
          <a:off x="452472" y="1664732"/>
          <a:ext cx="6362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2" name="Documento" r:id="rId4" imgW="6362700" imgH="304800" progId="Word.Document.12">
                  <p:embed/>
                </p:oleObj>
              </mc:Choice>
              <mc:Fallback>
                <p:oleObj name="Documento" r:id="rId4" imgW="6362700" imgH="3048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52472" y="1664732"/>
                        <a:ext cx="6362700" cy="304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ggetto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0539281"/>
              </p:ext>
            </p:extLst>
          </p:nvPr>
        </p:nvGraphicFramePr>
        <p:xfrm>
          <a:off x="517499" y="4145542"/>
          <a:ext cx="6310567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3" name="Documento" r:id="rId7" imgW="6362700" imgH="330200" progId="Word.Document.12">
                  <p:embed/>
                </p:oleObj>
              </mc:Choice>
              <mc:Fallback>
                <p:oleObj name="Documento" r:id="rId7" imgW="6362700" imgH="3302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17499" y="4145542"/>
                        <a:ext cx="6310567" cy="330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CasellaDiTesto 15"/>
          <p:cNvSpPr txBox="1"/>
          <p:nvPr/>
        </p:nvSpPr>
        <p:spPr>
          <a:xfrm>
            <a:off x="17912" y="2017246"/>
            <a:ext cx="692997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SEL_O </a:t>
            </a:r>
            <a:r>
              <a:rPr lang="it-IT" dirty="0" err="1" smtClean="0"/>
              <a:t>defines</a:t>
            </a:r>
            <a:r>
              <a:rPr lang="it-IT" dirty="0" smtClean="0"/>
              <a:t> </a:t>
            </a:r>
            <a:r>
              <a:rPr lang="it-IT" dirty="0" err="1" smtClean="0"/>
              <a:t>which</a:t>
            </a:r>
            <a:r>
              <a:rPr lang="it-IT" dirty="0" smtClean="0"/>
              <a:t> part of data bus </a:t>
            </a:r>
            <a:r>
              <a:rPr lang="it-IT" dirty="0" err="1" smtClean="0"/>
              <a:t>should</a:t>
            </a:r>
            <a:r>
              <a:rPr lang="it-IT" dirty="0" smtClean="0"/>
              <a:t> be </a:t>
            </a:r>
            <a:r>
              <a:rPr lang="it-IT" dirty="0" err="1" smtClean="0"/>
              <a:t>considered</a:t>
            </a:r>
            <a:r>
              <a:rPr lang="it-IT" dirty="0" smtClean="0"/>
              <a:t> (</a:t>
            </a:r>
            <a:r>
              <a:rPr lang="it-IT" dirty="0" err="1" smtClean="0"/>
              <a:t>granularity</a:t>
            </a:r>
            <a:r>
              <a:rPr lang="it-IT" dirty="0" smtClean="0"/>
              <a:t>)</a:t>
            </a:r>
          </a:p>
          <a:p>
            <a:endParaRPr lang="it-IT" dirty="0" smtClean="0"/>
          </a:p>
          <a:p>
            <a:r>
              <a:rPr lang="it-IT" dirty="0" smtClean="0"/>
              <a:t>ADDR_O: </a:t>
            </a:r>
            <a:r>
              <a:rPr lang="it-IT" dirty="0" err="1" smtClean="0"/>
              <a:t>device</a:t>
            </a:r>
            <a:r>
              <a:rPr lang="it-IT" dirty="0" smtClean="0"/>
              <a:t> </a:t>
            </a:r>
            <a:r>
              <a:rPr lang="it-IT" dirty="0" err="1" smtClean="0"/>
              <a:t>memory</a:t>
            </a:r>
            <a:r>
              <a:rPr lang="it-IT" dirty="0" smtClean="0"/>
              <a:t> </a:t>
            </a:r>
            <a:r>
              <a:rPr lang="it-IT" dirty="0" err="1" smtClean="0"/>
              <a:t>address</a:t>
            </a:r>
            <a:endParaRPr lang="it-IT" dirty="0" smtClean="0"/>
          </a:p>
          <a:p>
            <a:r>
              <a:rPr lang="it-IT" dirty="0"/>
              <a:t> </a:t>
            </a:r>
            <a:r>
              <a:rPr lang="it-IT" dirty="0" smtClean="0"/>
              <a:t>- ADD_O[15:12] = base </a:t>
            </a:r>
            <a:r>
              <a:rPr lang="it-IT" dirty="0" err="1" smtClean="0"/>
              <a:t>address</a:t>
            </a:r>
            <a:endParaRPr lang="it-IT" dirty="0" smtClean="0"/>
          </a:p>
          <a:p>
            <a:r>
              <a:rPr lang="it-IT" dirty="0" smtClean="0"/>
              <a:t> - ADDR_O[11:0] = </a:t>
            </a:r>
            <a:r>
              <a:rPr lang="it-IT" dirty="0" err="1" smtClean="0"/>
              <a:t>internal</a:t>
            </a:r>
            <a:r>
              <a:rPr lang="it-IT" dirty="0" smtClean="0"/>
              <a:t> </a:t>
            </a:r>
            <a:r>
              <a:rPr lang="it-IT" dirty="0" err="1" smtClean="0"/>
              <a:t>address</a:t>
            </a:r>
            <a:r>
              <a:rPr lang="it-IT" dirty="0" smtClean="0"/>
              <a:t> </a:t>
            </a:r>
            <a:r>
              <a:rPr lang="it-IT" dirty="0" err="1" smtClean="0"/>
              <a:t>space</a:t>
            </a:r>
            <a:endParaRPr lang="it-IT" dirty="0"/>
          </a:p>
        </p:txBody>
      </p:sp>
      <p:sp>
        <p:nvSpPr>
          <p:cNvPr id="17" name="CasellaDiTesto 16"/>
          <p:cNvSpPr txBox="1"/>
          <p:nvPr/>
        </p:nvSpPr>
        <p:spPr>
          <a:xfrm>
            <a:off x="17804" y="4583408"/>
            <a:ext cx="83167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err="1" smtClean="0"/>
              <a:t>Example</a:t>
            </a:r>
            <a:r>
              <a:rPr lang="it-IT" dirty="0" smtClean="0"/>
              <a:t>: </a:t>
            </a:r>
            <a:r>
              <a:rPr lang="it-IT" dirty="0" err="1" smtClean="0"/>
              <a:t>write</a:t>
            </a:r>
            <a:r>
              <a:rPr lang="it-IT" dirty="0" smtClean="0"/>
              <a:t> pixel chip </a:t>
            </a:r>
            <a:r>
              <a:rPr lang="it-IT" dirty="0" err="1" smtClean="0"/>
              <a:t>register</a:t>
            </a:r>
            <a:r>
              <a:rPr lang="it-IT" dirty="0" smtClean="0"/>
              <a:t> via JTAG </a:t>
            </a:r>
            <a:r>
              <a:rPr lang="it-IT" dirty="0" err="1" smtClean="0"/>
              <a:t>interface</a:t>
            </a:r>
            <a:r>
              <a:rPr lang="it-IT" dirty="0" smtClean="0"/>
              <a:t> (4 </a:t>
            </a:r>
            <a:r>
              <a:rPr lang="it-IT" dirty="0" err="1" smtClean="0"/>
              <a:t>words</a:t>
            </a:r>
            <a:r>
              <a:rPr lang="it-IT" dirty="0" smtClean="0"/>
              <a:t> </a:t>
            </a:r>
            <a:r>
              <a:rPr lang="it-IT" dirty="0" err="1" smtClean="0"/>
              <a:t>written</a:t>
            </a:r>
            <a:r>
              <a:rPr lang="it-IT" dirty="0" smtClean="0"/>
              <a:t> in consumer FIFO)</a:t>
            </a:r>
            <a:endParaRPr lang="it-IT" dirty="0"/>
          </a:p>
        </p:txBody>
      </p:sp>
      <p:graphicFrame>
        <p:nvGraphicFramePr>
          <p:cNvPr id="21" name="Oggetto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0354591"/>
              </p:ext>
            </p:extLst>
          </p:nvPr>
        </p:nvGraphicFramePr>
        <p:xfrm>
          <a:off x="454872" y="5155940"/>
          <a:ext cx="6362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4" name="Documento" r:id="rId10" imgW="6362700" imgH="444500" progId="Word.Document.12">
                  <p:embed/>
                </p:oleObj>
              </mc:Choice>
              <mc:Fallback>
                <p:oleObj name="Documento" r:id="rId10" imgW="6362700" imgH="4445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454872" y="5155940"/>
                        <a:ext cx="6362700" cy="444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ggetto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5096551"/>
              </p:ext>
            </p:extLst>
          </p:nvPr>
        </p:nvGraphicFramePr>
        <p:xfrm>
          <a:off x="486622" y="5612624"/>
          <a:ext cx="63627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5" name="Documento" r:id="rId13" imgW="6362700" imgH="330200" progId="Word.Document.12">
                  <p:embed/>
                </p:oleObj>
              </mc:Choice>
              <mc:Fallback>
                <p:oleObj name="Documento" r:id="rId13" imgW="6362700" imgH="3302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486622" y="5612624"/>
                        <a:ext cx="6362700" cy="330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ggetto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7913332"/>
              </p:ext>
            </p:extLst>
          </p:nvPr>
        </p:nvGraphicFramePr>
        <p:xfrm>
          <a:off x="454872" y="5923774"/>
          <a:ext cx="6362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6" name="Documento" r:id="rId16" imgW="6362700" imgH="444500" progId="Word.Document.12">
                  <p:embed/>
                </p:oleObj>
              </mc:Choice>
              <mc:Fallback>
                <p:oleObj name="Documento" r:id="rId16" imgW="6362700" imgH="4445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454872" y="5923774"/>
                        <a:ext cx="6362700" cy="444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ggetto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2596880"/>
              </p:ext>
            </p:extLst>
          </p:nvPr>
        </p:nvGraphicFramePr>
        <p:xfrm>
          <a:off x="480272" y="6412724"/>
          <a:ext cx="63627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7" name="Documento" r:id="rId19" imgW="6362700" imgH="330200" progId="Word.Document.12">
                  <p:embed/>
                </p:oleObj>
              </mc:Choice>
              <mc:Fallback>
                <p:oleObj name="Documento" r:id="rId19" imgW="6362700" imgH="3302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480272" y="6412724"/>
                        <a:ext cx="6362700" cy="330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Freccia destra 25"/>
          <p:cNvSpPr/>
          <p:nvPr/>
        </p:nvSpPr>
        <p:spPr>
          <a:xfrm>
            <a:off x="6966809" y="4060506"/>
            <a:ext cx="655736" cy="317009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7" name="CasellaDiTesto 26"/>
          <p:cNvSpPr txBox="1"/>
          <p:nvPr/>
        </p:nvSpPr>
        <p:spPr>
          <a:xfrm>
            <a:off x="7712801" y="3907864"/>
            <a:ext cx="1218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err="1" smtClean="0"/>
              <a:t>Sent</a:t>
            </a:r>
            <a:r>
              <a:rPr lang="it-IT" sz="1200" dirty="0" smtClean="0"/>
              <a:t> to slave </a:t>
            </a:r>
            <a:r>
              <a:rPr lang="it-IT" sz="1200" dirty="0" err="1" smtClean="0"/>
              <a:t>according</a:t>
            </a:r>
            <a:r>
              <a:rPr lang="it-IT" sz="1200" dirty="0" smtClean="0"/>
              <a:t> to CMD word</a:t>
            </a:r>
            <a:endParaRPr lang="it-IT" sz="1200" dirty="0"/>
          </a:p>
        </p:txBody>
      </p:sp>
      <p:sp>
        <p:nvSpPr>
          <p:cNvPr id="28" name="Freccia destra 27"/>
          <p:cNvSpPr/>
          <p:nvPr/>
        </p:nvSpPr>
        <p:spPr>
          <a:xfrm>
            <a:off x="6968657" y="5540989"/>
            <a:ext cx="655736" cy="317009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9" name="CasellaDiTesto 28"/>
          <p:cNvSpPr txBox="1"/>
          <p:nvPr/>
        </p:nvSpPr>
        <p:spPr>
          <a:xfrm>
            <a:off x="7684014" y="5546088"/>
            <a:ext cx="14293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err="1" smtClean="0"/>
              <a:t>Sent</a:t>
            </a:r>
            <a:r>
              <a:rPr lang="it-IT" sz="1200" dirty="0" smtClean="0"/>
              <a:t> to JTAG slave</a:t>
            </a:r>
            <a:endParaRPr lang="it-IT" sz="1200" dirty="0"/>
          </a:p>
        </p:txBody>
      </p:sp>
      <p:sp>
        <p:nvSpPr>
          <p:cNvPr id="30" name="Freccia destra 29"/>
          <p:cNvSpPr/>
          <p:nvPr/>
        </p:nvSpPr>
        <p:spPr>
          <a:xfrm>
            <a:off x="6999292" y="6269125"/>
            <a:ext cx="655736" cy="317009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1" name="CasellaDiTesto 30"/>
          <p:cNvSpPr txBox="1"/>
          <p:nvPr/>
        </p:nvSpPr>
        <p:spPr>
          <a:xfrm>
            <a:off x="7714649" y="6274224"/>
            <a:ext cx="14293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err="1" smtClean="0"/>
              <a:t>Sent</a:t>
            </a:r>
            <a:r>
              <a:rPr lang="it-IT" sz="1200" dirty="0" smtClean="0"/>
              <a:t> to JTAG slave</a:t>
            </a:r>
            <a:endParaRPr lang="it-IT" sz="1200" dirty="0"/>
          </a:p>
        </p:txBody>
      </p:sp>
    </p:spTree>
    <p:extLst>
      <p:ext uri="{BB962C8B-B14F-4D97-AF65-F5344CB8AC3E}">
        <p14:creationId xmlns:p14="http://schemas.microsoft.com/office/powerpoint/2010/main" val="22937321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0" y="129946"/>
            <a:ext cx="8933097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err="1" smtClean="0">
                <a:solidFill>
                  <a:srgbClr val="FF0000"/>
                </a:solidFill>
              </a:rPr>
              <a:t>Wishbone</a:t>
            </a:r>
            <a:r>
              <a:rPr lang="it-IT" i="1" dirty="0" smtClean="0">
                <a:solidFill>
                  <a:srgbClr val="FF0000"/>
                </a:solidFill>
              </a:rPr>
              <a:t> builder</a:t>
            </a:r>
            <a:r>
              <a:rPr lang="it-IT" dirty="0" smtClean="0"/>
              <a:t>: </a:t>
            </a:r>
            <a:r>
              <a:rPr lang="it-IT" dirty="0" err="1" smtClean="0"/>
              <a:t>perl</a:t>
            </a:r>
            <a:r>
              <a:rPr lang="it-IT" dirty="0" smtClean="0"/>
              <a:t> </a:t>
            </a:r>
            <a:r>
              <a:rPr lang="it-IT" dirty="0" err="1" smtClean="0"/>
              <a:t>program</a:t>
            </a:r>
            <a:r>
              <a:rPr lang="it-IT" dirty="0" smtClean="0"/>
              <a:t> to </a:t>
            </a:r>
            <a:r>
              <a:rPr lang="it-IT" dirty="0" err="1" smtClean="0"/>
              <a:t>build</a:t>
            </a:r>
            <a:r>
              <a:rPr lang="it-IT" dirty="0" smtClean="0"/>
              <a:t> an </a:t>
            </a:r>
            <a:r>
              <a:rPr lang="it-IT" i="1" dirty="0" err="1" smtClean="0"/>
              <a:t>Intercon</a:t>
            </a:r>
            <a:r>
              <a:rPr lang="it-IT" dirty="0" smtClean="0"/>
              <a:t> </a:t>
            </a:r>
            <a:r>
              <a:rPr lang="it-IT" dirty="0" err="1" smtClean="0"/>
              <a:t>module</a:t>
            </a:r>
            <a:r>
              <a:rPr lang="it-IT" dirty="0" smtClean="0"/>
              <a:t> (</a:t>
            </a:r>
            <a:r>
              <a:rPr lang="it-IT" dirty="0" err="1" smtClean="0"/>
              <a:t>inteconnection</a:t>
            </a:r>
            <a:r>
              <a:rPr lang="it-IT" dirty="0" smtClean="0"/>
              <a:t> </a:t>
            </a:r>
            <a:r>
              <a:rPr lang="it-IT" dirty="0" err="1" smtClean="0"/>
              <a:t>module</a:t>
            </a:r>
            <a:r>
              <a:rPr lang="it-IT" dirty="0" smtClean="0"/>
              <a:t> for </a:t>
            </a:r>
            <a:r>
              <a:rPr lang="it-IT" dirty="0" err="1" smtClean="0"/>
              <a:t>connecting</a:t>
            </a:r>
            <a:r>
              <a:rPr lang="it-IT" dirty="0" smtClean="0"/>
              <a:t> master and slave </a:t>
            </a:r>
            <a:r>
              <a:rPr lang="it-IT" dirty="0" err="1" smtClean="0"/>
              <a:t>modules</a:t>
            </a:r>
            <a:r>
              <a:rPr lang="it-IT" dirty="0" smtClean="0"/>
              <a:t>)</a:t>
            </a:r>
          </a:p>
          <a:p>
            <a:endParaRPr lang="it-IT" dirty="0"/>
          </a:p>
          <a:p>
            <a:r>
              <a:rPr lang="it-IT" dirty="0" err="1" smtClean="0"/>
              <a:t>Several</a:t>
            </a:r>
            <a:r>
              <a:rPr lang="it-IT" dirty="0" smtClean="0"/>
              <a:t> </a:t>
            </a:r>
            <a:r>
              <a:rPr lang="it-IT" dirty="0" err="1" smtClean="0"/>
              <a:t>options</a:t>
            </a:r>
            <a:r>
              <a:rPr lang="it-IT" dirty="0" smtClean="0"/>
              <a:t>: </a:t>
            </a:r>
          </a:p>
          <a:p>
            <a:r>
              <a:rPr lang="it-IT" dirty="0"/>
              <a:t> </a:t>
            </a:r>
            <a:r>
              <a:rPr lang="it-IT" dirty="0" smtClean="0"/>
              <a:t>- </a:t>
            </a:r>
            <a:r>
              <a:rPr lang="it-IT" dirty="0" err="1" smtClean="0">
                <a:solidFill>
                  <a:srgbClr val="FF0000"/>
                </a:solidFill>
              </a:rPr>
              <a:t>shared</a:t>
            </a:r>
            <a:r>
              <a:rPr lang="it-IT" dirty="0" smtClean="0">
                <a:solidFill>
                  <a:srgbClr val="FF0000"/>
                </a:solidFill>
              </a:rPr>
              <a:t> bus</a:t>
            </a:r>
            <a:r>
              <a:rPr lang="it-IT" dirty="0" smtClean="0"/>
              <a:t>/</a:t>
            </a:r>
            <a:r>
              <a:rPr lang="it-IT" dirty="0" err="1" smtClean="0"/>
              <a:t>crossbar</a:t>
            </a:r>
            <a:r>
              <a:rPr lang="it-IT" dirty="0" smtClean="0"/>
              <a:t> </a:t>
            </a:r>
            <a:r>
              <a:rPr lang="it-IT" dirty="0" err="1" smtClean="0"/>
              <a:t>switch</a:t>
            </a:r>
            <a:endParaRPr lang="it-IT" dirty="0" smtClean="0"/>
          </a:p>
          <a:p>
            <a:r>
              <a:rPr lang="it-IT" dirty="0"/>
              <a:t> </a:t>
            </a:r>
            <a:r>
              <a:rPr lang="it-IT" dirty="0" smtClean="0"/>
              <a:t>- </a:t>
            </a:r>
            <a:r>
              <a:rPr lang="it-IT" dirty="0" err="1" smtClean="0">
                <a:solidFill>
                  <a:srgbClr val="FF0000"/>
                </a:solidFill>
              </a:rPr>
              <a:t>multiplexed</a:t>
            </a:r>
            <a:r>
              <a:rPr lang="it-IT" dirty="0" smtClean="0"/>
              <a:t>/</a:t>
            </a:r>
            <a:r>
              <a:rPr lang="it-IT" dirty="0" err="1" smtClean="0"/>
              <a:t>andor</a:t>
            </a:r>
            <a:r>
              <a:rPr lang="it-IT" dirty="0" smtClean="0"/>
              <a:t>/tristate</a:t>
            </a:r>
          </a:p>
          <a:p>
            <a:r>
              <a:rPr lang="it-IT" dirty="0"/>
              <a:t> </a:t>
            </a:r>
            <a:r>
              <a:rPr lang="it-IT" dirty="0" smtClean="0"/>
              <a:t>- </a:t>
            </a:r>
            <a:r>
              <a:rPr lang="it-IT" dirty="0" err="1" smtClean="0"/>
              <a:t>addr</a:t>
            </a:r>
            <a:r>
              <a:rPr lang="it-IT" dirty="0" smtClean="0"/>
              <a:t>/data bus </a:t>
            </a:r>
            <a:r>
              <a:rPr lang="it-IT" dirty="0" err="1" smtClean="0"/>
              <a:t>size</a:t>
            </a:r>
            <a:r>
              <a:rPr lang="it-IT" dirty="0" smtClean="0"/>
              <a:t> (</a:t>
            </a:r>
            <a:r>
              <a:rPr lang="it-IT" dirty="0" smtClean="0">
                <a:solidFill>
                  <a:srgbClr val="FF0000"/>
                </a:solidFill>
              </a:rPr>
              <a:t>16/32</a:t>
            </a:r>
            <a:r>
              <a:rPr lang="it-IT" dirty="0" smtClean="0"/>
              <a:t>)</a:t>
            </a:r>
          </a:p>
          <a:p>
            <a:r>
              <a:rPr lang="it-IT" dirty="0" smtClean="0"/>
              <a:t> - </a:t>
            </a:r>
            <a:r>
              <a:rPr lang="it-IT" dirty="0" err="1" smtClean="0"/>
              <a:t>define</a:t>
            </a:r>
            <a:r>
              <a:rPr lang="it-IT" dirty="0" smtClean="0"/>
              <a:t> base </a:t>
            </a:r>
            <a:r>
              <a:rPr lang="it-IT" dirty="0" err="1" smtClean="0"/>
              <a:t>address</a:t>
            </a:r>
            <a:r>
              <a:rPr lang="it-IT" dirty="0" smtClean="0"/>
              <a:t> for </a:t>
            </a:r>
            <a:r>
              <a:rPr lang="it-IT" dirty="0" err="1" smtClean="0"/>
              <a:t>slaves</a:t>
            </a:r>
            <a:endParaRPr lang="it-IT" dirty="0" smtClean="0"/>
          </a:p>
          <a:p>
            <a:r>
              <a:rPr lang="it-IT" dirty="0"/>
              <a:t> </a:t>
            </a:r>
            <a:r>
              <a:rPr lang="it-IT" dirty="0" smtClean="0"/>
              <a:t>- </a:t>
            </a:r>
            <a:r>
              <a:rPr lang="it-IT" dirty="0" err="1" smtClean="0"/>
              <a:t>arbiter</a:t>
            </a:r>
            <a:r>
              <a:rPr lang="it-IT" dirty="0" smtClean="0"/>
              <a:t> (can set </a:t>
            </a:r>
            <a:r>
              <a:rPr lang="it-IT" dirty="0" err="1" smtClean="0"/>
              <a:t>priority</a:t>
            </a:r>
            <a:r>
              <a:rPr lang="it-IT" dirty="0" smtClean="0"/>
              <a:t> to </a:t>
            </a:r>
            <a:r>
              <a:rPr lang="it-IT" dirty="0" err="1" smtClean="0"/>
              <a:t>different</a:t>
            </a:r>
            <a:r>
              <a:rPr lang="it-IT" dirty="0" smtClean="0"/>
              <a:t> </a:t>
            </a:r>
            <a:r>
              <a:rPr lang="it-IT" dirty="0" err="1" smtClean="0"/>
              <a:t>masters</a:t>
            </a:r>
            <a:r>
              <a:rPr lang="it-IT" dirty="0" smtClean="0"/>
              <a:t>)</a:t>
            </a:r>
          </a:p>
          <a:p>
            <a:endParaRPr lang="it-IT" dirty="0"/>
          </a:p>
          <a:p>
            <a:r>
              <a:rPr lang="it-IT" dirty="0" err="1" smtClean="0"/>
              <a:t>Produces</a:t>
            </a:r>
            <a:r>
              <a:rPr lang="it-IT" dirty="0" smtClean="0"/>
              <a:t> a VHDL </a:t>
            </a:r>
            <a:r>
              <a:rPr lang="it-IT" dirty="0" err="1" smtClean="0"/>
              <a:t>module</a:t>
            </a:r>
            <a:endParaRPr lang="it-IT" dirty="0"/>
          </a:p>
        </p:txBody>
      </p:sp>
      <p:pic>
        <p:nvPicPr>
          <p:cNvPr id="5" name="Immagine 4" descr="intercon.tif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0131" y="672141"/>
            <a:ext cx="3713638" cy="6061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16749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A950000D626248B6A105302D212600" ma:contentTypeVersion="0" ma:contentTypeDescription="Create a new document." ma:contentTypeScope="" ma:versionID="14cc5645f867b05908917e9e8ba70957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7358294-9D6E-4B51-B79F-F3FAFD48D1D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1B433F7-3DC9-49F3-9FB5-E623CD460BA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D79A98E9-0118-42F4-85DC-44F0C2D37CD9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511</TotalTime>
  <Words>510</Words>
  <Application>Microsoft Macintosh PowerPoint</Application>
  <PresentationFormat>On-screen Show (4:3)</PresentationFormat>
  <Paragraphs>71</Paragraphs>
  <Slides>8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Tema di Office</vt:lpstr>
      <vt:lpstr>Documento</vt:lpstr>
      <vt:lpstr>FSPalpide test system Fpga-FX3 interface and internal  architecture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INFN Cagliari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Gianluca Usai</dc:creator>
  <cp:lastModifiedBy>Ming Liu</cp:lastModifiedBy>
  <cp:revision>63</cp:revision>
  <dcterms:created xsi:type="dcterms:W3CDTF">2014-01-30T14:01:22Z</dcterms:created>
  <dcterms:modified xsi:type="dcterms:W3CDTF">2017-04-15T20:20:52Z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0x010100BDA950000D626248B6A105302D212600</vt:lpwstr>
  </property>
</Properties>
</file>