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373" r:id="rId2"/>
    <p:sldId id="374" r:id="rId3"/>
    <p:sldId id="375" r:id="rId4"/>
    <p:sldId id="377" r:id="rId5"/>
    <p:sldId id="383" r:id="rId6"/>
    <p:sldId id="378" r:id="rId7"/>
    <p:sldId id="403" r:id="rId8"/>
    <p:sldId id="404" r:id="rId9"/>
    <p:sldId id="405" r:id="rId10"/>
    <p:sldId id="381" r:id="rId11"/>
    <p:sldId id="408" r:id="rId12"/>
    <p:sldId id="407" r:id="rId13"/>
    <p:sldId id="406" r:id="rId14"/>
    <p:sldId id="394" r:id="rId15"/>
    <p:sldId id="379" r:id="rId16"/>
    <p:sldId id="390" r:id="rId17"/>
    <p:sldId id="396" r:id="rId18"/>
    <p:sldId id="397" r:id="rId19"/>
    <p:sldId id="398" r:id="rId20"/>
    <p:sldId id="399" r:id="rId21"/>
    <p:sldId id="400" r:id="rId22"/>
    <p:sldId id="401" r:id="rId23"/>
    <p:sldId id="402" r:id="rId24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0101FF"/>
    <a:srgbClr val="172E10"/>
    <a:srgbClr val="683600"/>
    <a:srgbClr val="4D4D4D"/>
    <a:srgbClr val="3333CC"/>
    <a:srgbClr val="FE4A02"/>
    <a:srgbClr val="33CC33"/>
    <a:srgbClr val="FA7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1683" autoAdjust="0"/>
  </p:normalViewPr>
  <p:slideViewPr>
    <p:cSldViewPr>
      <p:cViewPr varScale="1">
        <p:scale>
          <a:sx n="124" d="100"/>
          <a:sy n="124" d="100"/>
        </p:scale>
        <p:origin x="1272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300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8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7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31000"/>
            <a:lum/>
          </a:blip>
          <a:srcRect/>
          <a:stretch>
            <a:fillRect l="-4000" t="-8000" r="-5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" y="6322445"/>
            <a:ext cx="1327843" cy="4191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" y="6322445"/>
            <a:ext cx="1327843" cy="41916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" y="6322445"/>
            <a:ext cx="1327843" cy="41916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" y="6322445"/>
            <a:ext cx="1327843" cy="41916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" y="6322445"/>
            <a:ext cx="1327843" cy="4191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_uYf00_8pushSiYns29T_-ThIOqQaqpKbVS_LDqlAg/edit?usp=sha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_uYf00_8pushSiYns29T_-ThIOqQaqpKbVS_LDqlAg/edit?usp=sha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_uYf00_8pushSiYns29T_-ThIOqQaqpKbVS_LDqlAg/edit?usp=sha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_uYf00_8pushSiYns29T_-ThIOqQaqpKbVS_LDqlAg/edit?usp=sha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_uYf00_8pushSiYns29T_-ThIOqQaqpKbVS_LDqlAg/edit?usp=sha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xilinx.com/products/intellectual-property/1-7aisy9.html#metr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Q_uYf00_8pushSiYns29T_-ThIOqQaqpKbVS_LDqlAg/edit?usp=shar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_uYf00_8pushSiYns29T_-ThIOqQaqpKbVS_LDqlAg/edit?usp=shar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_uYf00_8pushSiYns29T_-ThIOqQaqpKbVS_LDqlAg/edit?usp=shar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hyperlink" Target="https://indico.bnl.gov/conferenceDisplay.py?confId=26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indico.bnl.gov/conferenceDisplay.py?confId=26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65690"/>
            <a:ext cx="7772400" cy="144779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sPHENIX TPC </a:t>
            </a:r>
            <a:r>
              <a:rPr lang="en-US" sz="5400" dirty="0" smtClean="0"/>
              <a:t>Readout</a:t>
            </a:r>
            <a:br>
              <a:rPr lang="en-US" sz="5400" dirty="0" smtClean="0"/>
            </a:br>
            <a:r>
              <a:rPr lang="en-US" sz="5400" dirty="0" smtClean="0"/>
              <a:t>and the ATLAS FELIX Card</a:t>
            </a:r>
            <a:endParaRPr lang="en-US" sz="5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524696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Jin Huang (BNL)</a:t>
            </a:r>
          </a:p>
          <a:p>
            <a:r>
              <a:rPr lang="en-US" dirty="0" smtClean="0"/>
              <a:t>Many thanks to discussion with Takao, Joe, Wei, Kai, </a:t>
            </a:r>
            <a:br>
              <a:rPr lang="en-US" dirty="0" smtClean="0"/>
            </a:br>
            <a:r>
              <a:rPr lang="en-US" dirty="0" err="1" smtClean="0"/>
              <a:t>Huchen</a:t>
            </a:r>
            <a:r>
              <a:rPr lang="en-US" dirty="0" smtClean="0"/>
              <a:t>, Martin, John and 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02270"/>
      </p:ext>
    </p:extLst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Information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60141"/>
      </p:ext>
    </p:extLst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70" y="1481138"/>
            <a:ext cx="7280259" cy="45259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1337"/>
      </p:ext>
    </p:extLst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995" y="1481138"/>
            <a:ext cx="7184009" cy="452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83451"/>
      </p:ext>
    </p:extLst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70" y="1481138"/>
            <a:ext cx="7280259" cy="45259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0454"/>
      </p:ext>
    </p:extLst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" y="990600"/>
            <a:ext cx="7231835" cy="3473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572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Rate estimation spread sheets: </a:t>
            </a:r>
            <a:r>
              <a:rPr lang="en-US" sz="1000" dirty="0" smtClean="0">
                <a:hlinkClick r:id="rId3"/>
              </a:rPr>
              <a:t/>
            </a:r>
            <a:br>
              <a:rPr lang="en-US" sz="1000" dirty="0" smtClean="0">
                <a:hlinkClick r:id="rId3"/>
              </a:rPr>
            </a:br>
            <a:r>
              <a:rPr lang="en-US" sz="600" dirty="0" smtClean="0">
                <a:hlinkClick r:id="rId3"/>
              </a:rPr>
              <a:t>https</a:t>
            </a:r>
            <a:r>
              <a:rPr lang="en-US" sz="600" dirty="0">
                <a:hlinkClick r:id="rId3"/>
              </a:rPr>
              <a:t>://docs.google.com/spreadsheets/d/1Q_uYf00_8pushSiYns29T_-ThIOqQaqpKbVS_LDqlAg/edit?usp=sharing</a:t>
            </a:r>
            <a:r>
              <a:rPr lang="en-US" sz="6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76" y="4403451"/>
            <a:ext cx="734821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68303"/>
      </p:ext>
    </p:extLst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932" y="1481138"/>
            <a:ext cx="6214135" cy="452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3100"/>
      </p:ext>
    </p:extLst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95400"/>
            <a:ext cx="5868105" cy="277761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SAMPA/STAR </a:t>
            </a:r>
            <a:r>
              <a:rPr lang="en-US" dirty="0" err="1" smtClean="0"/>
              <a:t>iFEE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662" y="4114800"/>
            <a:ext cx="4191242" cy="29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1552"/>
      </p:ext>
    </p:extLst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0913" y="53578"/>
            <a:ext cx="8229600" cy="1143000"/>
          </a:xfrm>
        </p:spPr>
        <p:txBody>
          <a:bodyPr/>
          <a:lstStyle/>
          <a:p>
            <a:r>
              <a:rPr lang="en-US" dirty="0" smtClean="0"/>
              <a:t>Timeline envelop. Cost &lt;~ 0.45 M$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62000" y="1018025"/>
            <a:ext cx="7620000" cy="4248649"/>
            <a:chOff x="762000" y="1752600"/>
            <a:chExt cx="7620000" cy="42486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461" y="2819400"/>
              <a:ext cx="7473078" cy="3181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174" y="2602892"/>
              <a:ext cx="7479365" cy="215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174" y="1987346"/>
              <a:ext cx="7473078" cy="6034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174" y="1752600"/>
              <a:ext cx="7473078" cy="2864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62000" y="4571999"/>
              <a:ext cx="7620000" cy="1429249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5670331" y="3895074"/>
            <a:ext cx="1" cy="1664958"/>
          </a:xfrm>
          <a:prstGeom prst="line">
            <a:avLst/>
          </a:prstGeom>
          <a:ln w="41275" cmpd="dbl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08315" y="4047474"/>
            <a:ext cx="439" cy="1834858"/>
          </a:xfrm>
          <a:prstGeom prst="line">
            <a:avLst/>
          </a:prstGeom>
          <a:ln w="41275" cmpd="dbl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82318" y="4384556"/>
            <a:ext cx="439" cy="1834858"/>
          </a:xfrm>
          <a:prstGeom prst="line">
            <a:avLst/>
          </a:prstGeom>
          <a:ln w="41275" cmpd="dbl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91000" y="5419074"/>
            <a:ext cx="147933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93035" y="5308937"/>
            <a:ext cx="36620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Q4 2016, Design starts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/>
                </a:solidFill>
              </a:rPr>
              <a:t>Apr 2016, Feasible design, BNL CD1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Mid </a:t>
            </a:r>
            <a:r>
              <a:rPr lang="en-US" sz="1200" dirty="0">
                <a:solidFill>
                  <a:schemeClr val="accent1"/>
                </a:solidFill>
              </a:rPr>
              <a:t>2017, </a:t>
            </a:r>
            <a:r>
              <a:rPr lang="en-US" sz="1200" dirty="0" smtClean="0">
                <a:solidFill>
                  <a:schemeClr val="accent1"/>
                </a:solidFill>
              </a:rPr>
              <a:t>Prototype, </a:t>
            </a:r>
            <a:r>
              <a:rPr lang="en-US" sz="1200" dirty="0">
                <a:solidFill>
                  <a:schemeClr val="accent1"/>
                </a:solidFill>
              </a:rPr>
              <a:t>2 iterations </a:t>
            </a:r>
            <a:r>
              <a:rPr lang="en-US" sz="1200" dirty="0" smtClean="0">
                <a:solidFill>
                  <a:schemeClr val="accent1"/>
                </a:solidFill>
              </a:rPr>
              <a:t>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Mid 2018, CD3-b authorization, production start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Early 2020, Deliver all parts to 1008, establishing </a:t>
            </a:r>
            <a:r>
              <a:rPr lang="en-US" sz="1200" dirty="0" smtClean="0">
                <a:solidFill>
                  <a:schemeClr val="accent1"/>
                </a:solidFill>
              </a:rPr>
              <a:t>KPP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Jan 2022, First beam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10200" y="5815032"/>
            <a:ext cx="474383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78860" y="6172200"/>
            <a:ext cx="1203458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ight Arrow 39"/>
          <p:cNvSpPr/>
          <p:nvPr/>
        </p:nvSpPr>
        <p:spPr>
          <a:xfrm>
            <a:off x="609600" y="5410200"/>
            <a:ext cx="1683435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Next Milestone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6832188"/>
      </p:ext>
    </p:extLst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87727"/>
            <a:ext cx="6477000" cy="2041673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 DAM: 40 FEEs, each send data in 1 fiber</a:t>
            </a:r>
          </a:p>
          <a:p>
            <a:pPr lvl="1"/>
            <a:r>
              <a:rPr lang="en-US" dirty="0" smtClean="0"/>
              <a:t>Data format in minimal chunk = one cluster in one channel: </a:t>
            </a:r>
            <a:br>
              <a:rPr lang="en-US" dirty="0" smtClean="0"/>
            </a:br>
            <a:r>
              <a:rPr lang="en-US" dirty="0" smtClean="0"/>
              <a:t>2x10 bit header (channel ID + timing + length) + 5x10 bit wavelet</a:t>
            </a:r>
          </a:p>
          <a:p>
            <a:pPr lvl="1"/>
            <a:r>
              <a:rPr lang="en-US" dirty="0" smtClean="0"/>
              <a:t>Wavelet sampled timed to BCO (beam collision clock = 9.4 MHz)</a:t>
            </a:r>
          </a:p>
          <a:p>
            <a:pPr lvl="1"/>
            <a:r>
              <a:rPr lang="en-US" b="1" dirty="0" smtClean="0"/>
              <a:t>Payload speed limit = 3.2 Gbps/fiber, 128 Gbps/DAM</a:t>
            </a:r>
          </a:p>
          <a:p>
            <a:pPr lvl="1"/>
            <a:r>
              <a:rPr lang="en-US" b="1" dirty="0" smtClean="0"/>
              <a:t>Max continuous rate = 2.87 Gbps</a:t>
            </a:r>
            <a:r>
              <a:rPr lang="en-US" b="1" dirty="0"/>
              <a:t> , 115 Gbps/DAM</a:t>
            </a:r>
            <a:endParaRPr lang="en-US" b="1" dirty="0" smtClean="0"/>
          </a:p>
          <a:p>
            <a:pPr lvl="1"/>
            <a:r>
              <a:rPr lang="en-US" dirty="0" smtClean="0"/>
              <a:t>Average continuous rate = 1.43 Gbps</a:t>
            </a:r>
          </a:p>
          <a:p>
            <a:r>
              <a:rPr lang="en-US" dirty="0" smtClean="0"/>
              <a:t>Media: MTP fibers -&gt; bundle to </a:t>
            </a:r>
            <a:r>
              <a:rPr lang="en-US" dirty="0"/>
              <a:t>MPO. </a:t>
            </a:r>
            <a:r>
              <a:rPr lang="en-US" dirty="0" smtClean="0"/>
              <a:t>GBT/UPT protocol?</a:t>
            </a:r>
          </a:p>
          <a:p>
            <a:r>
              <a:rPr lang="en-US" dirty="0" smtClean="0"/>
              <a:t>Downlink fiber send clock and slow control to FEEs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Input stage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" y="990600"/>
            <a:ext cx="7231835" cy="34736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572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Rate estimation spread sheets: </a:t>
            </a:r>
            <a:r>
              <a:rPr lang="en-US" sz="1000" dirty="0" smtClean="0">
                <a:hlinkClick r:id="rId3"/>
              </a:rPr>
              <a:t/>
            </a:r>
            <a:br>
              <a:rPr lang="en-US" sz="1000" dirty="0" smtClean="0">
                <a:hlinkClick r:id="rId3"/>
              </a:rPr>
            </a:br>
            <a:r>
              <a:rPr lang="en-US" sz="600" dirty="0" smtClean="0">
                <a:hlinkClick r:id="rId3"/>
              </a:rPr>
              <a:t>https</a:t>
            </a:r>
            <a:r>
              <a:rPr lang="en-US" sz="600" dirty="0">
                <a:hlinkClick r:id="rId3"/>
              </a:rPr>
              <a:t>://docs.google.com/spreadsheets/d/1Q_uYf00_8pushSiYns29T_-ThIOqQaqpKbVS_LDqlAg/edit?usp=sharing</a:t>
            </a:r>
            <a:r>
              <a:rPr lang="en-US" sz="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286000"/>
            <a:ext cx="1295400" cy="2178241"/>
          </a:xfrm>
          <a:prstGeom prst="rect">
            <a:avLst/>
          </a:prstGeom>
          <a:noFill/>
          <a:ln w="12700" cmpd="sng">
            <a:solidFill>
              <a:schemeClr val="accent6">
                <a:alpha val="3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s://lh3.googleusercontent.com/sBX3rLL9kLg9u7VJQOG62ek5B7dzP1gpdELEtTbrRRjyfGayB5RSfH1XBRum83At6R3XGfJtrRC48HSGBTgVfw2GXQkfPsLeLVRrDHSOfUNww2YHQyc-eTuu3Y7U6hb8iz8AlM5neVh5EFUt6pyX3XfArhE-uQNgFEGKiVPkwBbwRpGIHKJWuoiRUeYuoj3bTOsRx4Afof04-8Lpq2zIwynjWSlDbsFpVvQWzvpnIFjFVENxZXXhOsvfZPScoz4LH8bSIhPGEWzzmJlvkkfTiqmBznuZQzApPmiVzznwZsuYOfwvM4rFBcmXAv9z53HkIhLw2-jj2T7McPNtLcY_09znX_ZDOVhs1DNo5THSgtKfdRqjMPonP9Z3Y_IvQj5fpuaqoN15mi-3SSMJyuzJzLrJNX6QdOm5juSLweaMRn7th8I5VwyTzrtZW1fQs0ASB5Gy2TdCxfLwr6dNpzvuXrgs28SusiO7hg8NHm-n_wNIkNArherxZ7tHpLBlgmVRLBCTKNpnziMODcN5adCrrb8z3YVQ_GsA46QvEv9NCK0wT5d--qTZ-02U0wEl0I5LRBOQsS45GCPkE7yYh6HzlLKb6x4uY2sIj_YnCx-FQnAi3HZKjGMnRQ=w1920-h1080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4325314"/>
            <a:ext cx="1962826" cy="22100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0986" y="5914303"/>
            <a:ext cx="13388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5/7 * Per FEE rate→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61351955"/>
      </p:ext>
    </p:extLst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87727"/>
            <a:ext cx="8382000" cy="2041673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FGPA, separate clusters into buckets</a:t>
            </a:r>
          </a:p>
          <a:p>
            <a:pPr lvl="1"/>
            <a:r>
              <a:rPr lang="en-US" dirty="0"/>
              <a:t>Data format in minimal chunk = one cluster in one channel: </a:t>
            </a:r>
            <a:br>
              <a:rPr lang="en-US" dirty="0"/>
            </a:br>
            <a:r>
              <a:rPr lang="en-US" dirty="0"/>
              <a:t>2x10 bit header (channel ID </a:t>
            </a:r>
            <a:r>
              <a:rPr lang="en-US" dirty="0" smtClean="0"/>
              <a:t>+ </a:t>
            </a:r>
            <a:r>
              <a:rPr lang="en-US" dirty="0"/>
              <a:t>length) + 5x10 bit </a:t>
            </a:r>
            <a:r>
              <a:rPr lang="en-US" dirty="0" smtClean="0"/>
              <a:t>wavelet</a:t>
            </a:r>
          </a:p>
          <a:p>
            <a:pPr lvl="1"/>
            <a:r>
              <a:rPr lang="en-US" dirty="0" smtClean="0"/>
              <a:t>Buffer long enough to allow transmission time spread, FVTX used 64 BCO buckets</a:t>
            </a:r>
          </a:p>
          <a:p>
            <a:pPr lvl="1"/>
            <a:r>
              <a:rPr lang="en-US" dirty="0" smtClean="0"/>
              <a:t>Use internal memory on FPGA for BCO buckets storage (1.3kB * 64 BCOs)</a:t>
            </a:r>
          </a:p>
          <a:p>
            <a:r>
              <a:rPr lang="en-US" b="1" dirty="0" smtClean="0"/>
              <a:t>Max </a:t>
            </a:r>
            <a:r>
              <a:rPr lang="en-US" b="1" dirty="0"/>
              <a:t>continuous </a:t>
            </a:r>
            <a:r>
              <a:rPr lang="en-US" b="1" dirty="0" smtClean="0"/>
              <a:t>rate</a:t>
            </a:r>
            <a:r>
              <a:rPr lang="en-US" b="1" dirty="0"/>
              <a:t>/DAM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115 Gbps, 2kB/BCO</a:t>
            </a:r>
            <a:endParaRPr lang="en-US" b="1" dirty="0"/>
          </a:p>
          <a:p>
            <a:r>
              <a:rPr lang="en-US" dirty="0"/>
              <a:t>Average continuous rate = </a:t>
            </a:r>
            <a:r>
              <a:rPr lang="en-US" dirty="0" smtClean="0"/>
              <a:t>57 Gbps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BCO buckets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" y="990600"/>
            <a:ext cx="7231835" cy="34736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572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Rate estimation spread sheets: </a:t>
            </a:r>
            <a:r>
              <a:rPr lang="en-US" sz="1000" dirty="0" smtClean="0">
                <a:hlinkClick r:id="rId3"/>
              </a:rPr>
              <a:t/>
            </a:r>
            <a:br>
              <a:rPr lang="en-US" sz="1000" dirty="0" smtClean="0">
                <a:hlinkClick r:id="rId3"/>
              </a:rPr>
            </a:br>
            <a:r>
              <a:rPr lang="en-US" sz="600" dirty="0" smtClean="0">
                <a:hlinkClick r:id="rId3"/>
              </a:rPr>
              <a:t>https</a:t>
            </a:r>
            <a:r>
              <a:rPr lang="en-US" sz="600" dirty="0">
                <a:hlinkClick r:id="rId3"/>
              </a:rPr>
              <a:t>://docs.google.com/spreadsheets/d/1Q_uYf00_8pushSiYns29T_-ThIOqQaqpKbVS_LDqlAg/edit?usp=sharing</a:t>
            </a:r>
            <a:r>
              <a:rPr lang="en-US" sz="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895601"/>
            <a:ext cx="1828800" cy="1143000"/>
          </a:xfrm>
          <a:prstGeom prst="rect">
            <a:avLst/>
          </a:prstGeom>
          <a:noFill/>
          <a:ln w="12700" cmpd="sng">
            <a:solidFill>
              <a:schemeClr val="accent6">
                <a:alpha val="3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024649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191" y="6489"/>
            <a:ext cx="8229600" cy="1143000"/>
          </a:xfrm>
        </p:spPr>
        <p:txBody>
          <a:bodyPr/>
          <a:lstStyle/>
          <a:p>
            <a:r>
              <a:rPr lang="en-US" dirty="0" smtClean="0"/>
              <a:t>Envelop parameters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647840" y="2185692"/>
            <a:ext cx="439" cy="1834858"/>
          </a:xfrm>
          <a:prstGeom prst="line">
            <a:avLst/>
          </a:prstGeom>
          <a:ln w="41275" cmpd="dbl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9040" y="2275391"/>
            <a:ext cx="18288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41865" y="1372157"/>
            <a:ext cx="28804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 smtClean="0">
                <a:solidFill>
                  <a:schemeClr val="accent1"/>
                </a:solidFill>
              </a:rPr>
              <a:t>Input data </a:t>
            </a:r>
            <a:r>
              <a:rPr lang="en-US" sz="1200" u="sng" dirty="0" smtClean="0">
                <a:solidFill>
                  <a:schemeClr val="accent1"/>
                </a:solidFill>
              </a:rPr>
              <a:t>stream: 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600 4Gbps fiber-links total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Max continuous: 1.9 Gbps / fiber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Average </a:t>
            </a:r>
            <a:r>
              <a:rPr lang="en-US" sz="1200" dirty="0" smtClean="0">
                <a:solidFill>
                  <a:schemeClr val="accent1"/>
                </a:solidFill>
              </a:rPr>
              <a:t>continuous: 0.96 Gbps x 600 fibers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4040" y="2801350"/>
            <a:ext cx="4114800" cy="115200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733800" y="4630150"/>
            <a:ext cx="2047640" cy="914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67116" y="2464837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TPC DAM L3 Scope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28271" y="5638800"/>
            <a:ext cx="19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Possible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>TPC DAM L3 Scope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37853" y="5332686"/>
            <a:ext cx="115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Buffer box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0660" y="4172950"/>
            <a:ext cx="4118179" cy="1466943"/>
          </a:xfrm>
          <a:custGeom>
            <a:avLst/>
            <a:gdLst>
              <a:gd name="connsiteX0" fmla="*/ 0 w 4114800"/>
              <a:gd name="connsiteY0" fmla="*/ 0 h 1447800"/>
              <a:gd name="connsiteX1" fmla="*/ 4114800 w 4114800"/>
              <a:gd name="connsiteY1" fmla="*/ 0 h 1447800"/>
              <a:gd name="connsiteX2" fmla="*/ 4114800 w 4114800"/>
              <a:gd name="connsiteY2" fmla="*/ 1447800 h 1447800"/>
              <a:gd name="connsiteX3" fmla="*/ 0 w 4114800"/>
              <a:gd name="connsiteY3" fmla="*/ 1447800 h 1447800"/>
              <a:gd name="connsiteX4" fmla="*/ 0 w 4114800"/>
              <a:gd name="connsiteY4" fmla="*/ 0 h 1447800"/>
              <a:gd name="connsiteX0" fmla="*/ 0 w 4114800"/>
              <a:gd name="connsiteY0" fmla="*/ 0 h 1447800"/>
              <a:gd name="connsiteX1" fmla="*/ 4114800 w 4114800"/>
              <a:gd name="connsiteY1" fmla="*/ 0 h 1447800"/>
              <a:gd name="connsiteX2" fmla="*/ 4114800 w 4114800"/>
              <a:gd name="connsiteY2" fmla="*/ 1447800 h 1447800"/>
              <a:gd name="connsiteX3" fmla="*/ 2306269 w 4114800"/>
              <a:gd name="connsiteY3" fmla="*/ 425294 h 1447800"/>
              <a:gd name="connsiteX4" fmla="*/ 0 w 4114800"/>
              <a:gd name="connsiteY4" fmla="*/ 0 h 1447800"/>
              <a:gd name="connsiteX0" fmla="*/ 0 w 4114800"/>
              <a:gd name="connsiteY0" fmla="*/ 0 h 1447800"/>
              <a:gd name="connsiteX1" fmla="*/ 4114800 w 4114800"/>
              <a:gd name="connsiteY1" fmla="*/ 0 h 1447800"/>
              <a:gd name="connsiteX2" fmla="*/ 4114800 w 4114800"/>
              <a:gd name="connsiteY2" fmla="*/ 1447800 h 1447800"/>
              <a:gd name="connsiteX3" fmla="*/ 3226300 w 4114800"/>
              <a:gd name="connsiteY3" fmla="*/ 953438 h 1447800"/>
              <a:gd name="connsiteX4" fmla="*/ 2306269 w 4114800"/>
              <a:gd name="connsiteY4" fmla="*/ 425294 h 1447800"/>
              <a:gd name="connsiteX5" fmla="*/ 0 w 4114800"/>
              <a:gd name="connsiteY5" fmla="*/ 0 h 1447800"/>
              <a:gd name="connsiteX0" fmla="*/ 0 w 4114800"/>
              <a:gd name="connsiteY0" fmla="*/ 0 h 1466943"/>
              <a:gd name="connsiteX1" fmla="*/ 4114800 w 4114800"/>
              <a:gd name="connsiteY1" fmla="*/ 0 h 1466943"/>
              <a:gd name="connsiteX2" fmla="*/ 4114800 w 4114800"/>
              <a:gd name="connsiteY2" fmla="*/ 1447800 h 1466943"/>
              <a:gd name="connsiteX3" fmla="*/ 2271361 w 4114800"/>
              <a:gd name="connsiteY3" fmla="*/ 1466943 h 1466943"/>
              <a:gd name="connsiteX4" fmla="*/ 2306269 w 4114800"/>
              <a:gd name="connsiteY4" fmla="*/ 425294 h 1466943"/>
              <a:gd name="connsiteX5" fmla="*/ 0 w 4114800"/>
              <a:gd name="connsiteY5" fmla="*/ 0 h 1466943"/>
              <a:gd name="connsiteX0" fmla="*/ 0 w 4114800"/>
              <a:gd name="connsiteY0" fmla="*/ 0 h 1466943"/>
              <a:gd name="connsiteX1" fmla="*/ 4114800 w 4114800"/>
              <a:gd name="connsiteY1" fmla="*/ 0 h 1466943"/>
              <a:gd name="connsiteX2" fmla="*/ 4114800 w 4114800"/>
              <a:gd name="connsiteY2" fmla="*/ 1443296 h 1466943"/>
              <a:gd name="connsiteX3" fmla="*/ 2271361 w 4114800"/>
              <a:gd name="connsiteY3" fmla="*/ 1466943 h 1466943"/>
              <a:gd name="connsiteX4" fmla="*/ 2306269 w 4114800"/>
              <a:gd name="connsiteY4" fmla="*/ 425294 h 1466943"/>
              <a:gd name="connsiteX5" fmla="*/ 0 w 4114800"/>
              <a:gd name="connsiteY5" fmla="*/ 0 h 1466943"/>
              <a:gd name="connsiteX0" fmla="*/ 0 w 4114800"/>
              <a:gd name="connsiteY0" fmla="*/ 0 h 1466943"/>
              <a:gd name="connsiteX1" fmla="*/ 4114800 w 4114800"/>
              <a:gd name="connsiteY1" fmla="*/ 0 h 1466943"/>
              <a:gd name="connsiteX2" fmla="*/ 4114800 w 4114800"/>
              <a:gd name="connsiteY2" fmla="*/ 1443296 h 1466943"/>
              <a:gd name="connsiteX3" fmla="*/ 2271361 w 4114800"/>
              <a:gd name="connsiteY3" fmla="*/ 1466943 h 1466943"/>
              <a:gd name="connsiteX4" fmla="*/ 2265729 w 4114800"/>
              <a:gd name="connsiteY4" fmla="*/ 411781 h 1466943"/>
              <a:gd name="connsiteX5" fmla="*/ 0 w 4114800"/>
              <a:gd name="connsiteY5" fmla="*/ 0 h 1466943"/>
              <a:gd name="connsiteX0" fmla="*/ 0 w 4114800"/>
              <a:gd name="connsiteY0" fmla="*/ 0 h 1466943"/>
              <a:gd name="connsiteX1" fmla="*/ 4114800 w 4114800"/>
              <a:gd name="connsiteY1" fmla="*/ 0 h 1466943"/>
              <a:gd name="connsiteX2" fmla="*/ 4114800 w 4114800"/>
              <a:gd name="connsiteY2" fmla="*/ 1443296 h 1466943"/>
              <a:gd name="connsiteX3" fmla="*/ 2271361 w 4114800"/>
              <a:gd name="connsiteY3" fmla="*/ 1466943 h 1466943"/>
              <a:gd name="connsiteX4" fmla="*/ 2265729 w 4114800"/>
              <a:gd name="connsiteY4" fmla="*/ 411781 h 1466943"/>
              <a:gd name="connsiteX5" fmla="*/ 149772 w 4114800"/>
              <a:gd name="connsiteY5" fmla="*/ 34534 h 1466943"/>
              <a:gd name="connsiteX6" fmla="*/ 0 w 4114800"/>
              <a:gd name="connsiteY6" fmla="*/ 0 h 1466943"/>
              <a:gd name="connsiteX0" fmla="*/ 3379 w 4118179"/>
              <a:gd name="connsiteY0" fmla="*/ 0 h 1466943"/>
              <a:gd name="connsiteX1" fmla="*/ 4118179 w 4118179"/>
              <a:gd name="connsiteY1" fmla="*/ 0 h 1466943"/>
              <a:gd name="connsiteX2" fmla="*/ 4118179 w 4118179"/>
              <a:gd name="connsiteY2" fmla="*/ 1443296 h 1466943"/>
              <a:gd name="connsiteX3" fmla="*/ 2274740 w 4118179"/>
              <a:gd name="connsiteY3" fmla="*/ 1466943 h 1466943"/>
              <a:gd name="connsiteX4" fmla="*/ 2269108 w 4118179"/>
              <a:gd name="connsiteY4" fmla="*/ 411781 h 1466943"/>
              <a:gd name="connsiteX5" fmla="*/ 0 w 4118179"/>
              <a:gd name="connsiteY5" fmla="*/ 399393 h 1466943"/>
              <a:gd name="connsiteX6" fmla="*/ 3379 w 4118179"/>
              <a:gd name="connsiteY6" fmla="*/ 0 h 1466943"/>
              <a:gd name="connsiteX0" fmla="*/ 3379 w 4118179"/>
              <a:gd name="connsiteY0" fmla="*/ 0 h 1466943"/>
              <a:gd name="connsiteX1" fmla="*/ 4118179 w 4118179"/>
              <a:gd name="connsiteY1" fmla="*/ 0 h 1466943"/>
              <a:gd name="connsiteX2" fmla="*/ 4118179 w 4118179"/>
              <a:gd name="connsiteY2" fmla="*/ 1465818 h 1466943"/>
              <a:gd name="connsiteX3" fmla="*/ 2274740 w 4118179"/>
              <a:gd name="connsiteY3" fmla="*/ 1466943 h 1466943"/>
              <a:gd name="connsiteX4" fmla="*/ 2269108 w 4118179"/>
              <a:gd name="connsiteY4" fmla="*/ 411781 h 1466943"/>
              <a:gd name="connsiteX5" fmla="*/ 0 w 4118179"/>
              <a:gd name="connsiteY5" fmla="*/ 399393 h 1466943"/>
              <a:gd name="connsiteX6" fmla="*/ 3379 w 4118179"/>
              <a:gd name="connsiteY6" fmla="*/ 0 h 146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8179" h="1466943">
                <a:moveTo>
                  <a:pt x="3379" y="0"/>
                </a:moveTo>
                <a:lnTo>
                  <a:pt x="4118179" y="0"/>
                </a:lnTo>
                <a:lnTo>
                  <a:pt x="4118179" y="1465818"/>
                </a:lnTo>
                <a:lnTo>
                  <a:pt x="2274740" y="1466943"/>
                </a:lnTo>
                <a:cubicBezTo>
                  <a:pt x="2272863" y="1115222"/>
                  <a:pt x="2270985" y="763502"/>
                  <a:pt x="2269108" y="411781"/>
                </a:cubicBezTo>
                <a:lnTo>
                  <a:pt x="0" y="399393"/>
                </a:lnTo>
                <a:cubicBezTo>
                  <a:pt x="1126" y="266262"/>
                  <a:pt x="2253" y="133131"/>
                  <a:pt x="337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29058" y="4052315"/>
            <a:ext cx="1657124" cy="6375"/>
          </a:xfrm>
          <a:prstGeom prst="line">
            <a:avLst/>
          </a:prstGeom>
          <a:ln w="41275" cmpd="dbl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4960" y="4055502"/>
            <a:ext cx="2104880" cy="2950"/>
          </a:xfrm>
          <a:prstGeom prst="line">
            <a:avLst/>
          </a:prstGeom>
          <a:ln w="41275" cmpd="dbl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8227441" y="2185692"/>
            <a:ext cx="2159" cy="18819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00800" y="2344150"/>
            <a:ext cx="18288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144856" y="1364946"/>
            <a:ext cx="2715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u="sng" dirty="0" smtClean="0">
                <a:solidFill>
                  <a:schemeClr val="accent1"/>
                </a:solidFill>
              </a:rPr>
              <a:t>Output data stream </a:t>
            </a:r>
            <a:r>
              <a:rPr lang="en-US" sz="1200" u="sng" dirty="0" smtClean="0">
                <a:solidFill>
                  <a:schemeClr val="accent1"/>
                </a:solidFill>
              </a:rPr>
              <a:t>to buffer box: 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N x 10 Gbps Ethernet via fiber (N=10-50)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Total </a:t>
            </a:r>
            <a:r>
              <a:rPr lang="en-US" sz="1200" dirty="0" smtClean="0">
                <a:solidFill>
                  <a:schemeClr val="accent1"/>
                </a:solidFill>
              </a:rPr>
              <a:t>continuous limit: &lt;120 Gbps (?)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i.e. 3x (Transfer rate to RCF ~ 40 Gbps)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07248" y="5638800"/>
            <a:ext cx="149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DAQ L2 Scope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76240" y="2797486"/>
            <a:ext cx="1313593" cy="27470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88104" y="2798758"/>
            <a:ext cx="1058217" cy="2747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5591624" y="2173574"/>
            <a:ext cx="2159" cy="18819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017580" y="2275391"/>
            <a:ext cx="156860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12548" y="1369783"/>
            <a:ext cx="1497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u="sng" dirty="0" smtClean="0">
                <a:solidFill>
                  <a:schemeClr val="accent1"/>
                </a:solidFill>
              </a:rPr>
              <a:t>Clock/Trigger </a:t>
            </a:r>
            <a:r>
              <a:rPr lang="en-US" sz="1200" u="sng" dirty="0" smtClean="0">
                <a:solidFill>
                  <a:schemeClr val="accent1"/>
                </a:solidFill>
              </a:rPr>
              <a:t>input: </a:t>
            </a:r>
          </a:p>
          <a:p>
            <a:pPr lvl="0"/>
            <a:r>
              <a:rPr lang="en-US" sz="1200" dirty="0" smtClean="0">
                <a:solidFill>
                  <a:schemeClr val="accent1"/>
                </a:solidFill>
              </a:rPr>
              <a:t>Fiber, protocol TBD</a:t>
            </a:r>
          </a:p>
          <a:p>
            <a:pPr lvl="0"/>
            <a:r>
              <a:rPr lang="en-US" sz="1200" dirty="0" smtClean="0">
                <a:solidFill>
                  <a:schemeClr val="accent1"/>
                </a:solidFill>
              </a:rPr>
              <a:t>Clock = 9.4 MHz</a:t>
            </a:r>
          </a:p>
          <a:p>
            <a:pPr lvl="0"/>
            <a:r>
              <a:rPr lang="en-US" sz="1200" dirty="0" smtClean="0">
                <a:solidFill>
                  <a:schemeClr val="accent1"/>
                </a:solidFill>
              </a:rPr>
              <a:t>Trigger Rate = 15 kHz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76240" y="5638800"/>
            <a:ext cx="1396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FEE L3 Scope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4626" y="5638800"/>
            <a:ext cx="1611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Structure/</a:t>
            </a:r>
          </a:p>
          <a:p>
            <a:pPr algn="r"/>
            <a:r>
              <a:rPr lang="en-US" dirty="0" smtClean="0">
                <a:solidFill>
                  <a:srgbClr val="FFC000"/>
                </a:solidFill>
              </a:rPr>
              <a:t>GEM L3 Scopes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8269" y="978135"/>
            <a:ext cx="6198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sPHENIX TPC </a:t>
            </a:r>
            <a:r>
              <a:rPr lang="en-US" dirty="0" smtClean="0">
                <a:solidFill>
                  <a:schemeClr val="accent1"/>
                </a:solidFill>
              </a:rPr>
              <a:t>is a next generation device with continues readout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40" y="2939501"/>
            <a:ext cx="6455664" cy="2919984"/>
          </a:xfrm>
        </p:spPr>
      </p:pic>
      <p:sp>
        <p:nvSpPr>
          <p:cNvPr id="2" name="Right Arrow 1"/>
          <p:cNvSpPr/>
          <p:nvPr/>
        </p:nvSpPr>
        <p:spPr>
          <a:xfrm>
            <a:off x="7426370" y="4684475"/>
            <a:ext cx="1717630" cy="75911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Transfer </a:t>
            </a:r>
            <a:r>
              <a:rPr lang="en-US" sz="1200" dirty="0" smtClean="0"/>
              <a:t>to </a:t>
            </a:r>
            <a:r>
              <a:rPr lang="en-US" sz="1200" dirty="0"/>
              <a:t>RCF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~40 </a:t>
            </a:r>
            <a:r>
              <a:rPr lang="en-US" sz="1200" dirty="0"/>
              <a:t>Gbps continuous </a:t>
            </a:r>
          </a:p>
        </p:txBody>
      </p:sp>
    </p:spTree>
    <p:extLst>
      <p:ext uri="{BB962C8B-B14F-4D97-AF65-F5344CB8AC3E}">
        <p14:creationId xmlns:p14="http://schemas.microsoft.com/office/powerpoint/2010/main" val="970655044"/>
      </p:ext>
    </p:extLst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87728"/>
            <a:ext cx="8382000" cy="2041672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15kHz trigger + 170 BCO readout length (readout 18us data per trigger) → only need ~25% data from the input continues stream</a:t>
            </a:r>
          </a:p>
          <a:p>
            <a:r>
              <a:rPr lang="en-US" dirty="0" smtClean="0"/>
              <a:t>Two options</a:t>
            </a:r>
          </a:p>
          <a:p>
            <a:pPr lvl="1"/>
            <a:r>
              <a:rPr lang="en-US" dirty="0" smtClean="0"/>
              <a:t>Throttling: only record hits within 170BCO of the trigger and form a continuous data stream; no duplicated hits. </a:t>
            </a:r>
            <a:r>
              <a:rPr lang="en-US" b="1" dirty="0" smtClean="0"/>
              <a:t>Data reduction to 25.5%</a:t>
            </a:r>
          </a:p>
          <a:p>
            <a:pPr lvl="1"/>
            <a:r>
              <a:rPr lang="en-US" dirty="0" smtClean="0"/>
              <a:t>Trigger: for each trigger, readout a chunk of hits timed to the next 170BCO. Form sub-event and easy for analysis; but could duplicate hits in output data if two trigger comes within 170 BCO. </a:t>
            </a:r>
            <a:r>
              <a:rPr lang="en-US" b="1" dirty="0"/>
              <a:t>Data reduction to </a:t>
            </a:r>
            <a:r>
              <a:rPr lang="en-US" b="1" dirty="0" smtClean="0"/>
              <a:t>28.5</a:t>
            </a:r>
            <a:r>
              <a:rPr lang="en-US" b="1" dirty="0"/>
              <a:t>%</a:t>
            </a:r>
          </a:p>
          <a:p>
            <a:r>
              <a:rPr lang="en-US" dirty="0" smtClean="0"/>
              <a:t>Since the trigger mode only increase data volume by 10% (relatively), I would prefer trigger mode instead of throttled mode for easy analysis and monitoring.</a:t>
            </a:r>
          </a:p>
          <a:p>
            <a:r>
              <a:rPr lang="en-US" b="1" dirty="0" smtClean="0"/>
              <a:t>Output max </a:t>
            </a:r>
            <a:r>
              <a:rPr lang="en-US" b="1" dirty="0"/>
              <a:t>continuous rate/DAM = 33 Gbps</a:t>
            </a:r>
          </a:p>
          <a:p>
            <a:r>
              <a:rPr lang="en-US" dirty="0" smtClean="0"/>
              <a:t>Output average </a:t>
            </a:r>
            <a:r>
              <a:rPr lang="en-US" dirty="0"/>
              <a:t>continuous rate = 16 </a:t>
            </a:r>
            <a:r>
              <a:rPr lang="en-US" dirty="0" smtClean="0"/>
              <a:t>Gbps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Throttling VS triggering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" y="990600"/>
            <a:ext cx="7231835" cy="3473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572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Rate estimation spread sheets: </a:t>
            </a:r>
            <a:r>
              <a:rPr lang="en-US" sz="1000" dirty="0" smtClean="0">
                <a:hlinkClick r:id="rId3"/>
              </a:rPr>
              <a:t/>
            </a:r>
            <a:br>
              <a:rPr lang="en-US" sz="1000" dirty="0" smtClean="0">
                <a:hlinkClick r:id="rId3"/>
              </a:rPr>
            </a:br>
            <a:r>
              <a:rPr lang="en-US" sz="600" dirty="0" smtClean="0">
                <a:hlinkClick r:id="rId3"/>
              </a:rPr>
              <a:t>https</a:t>
            </a:r>
            <a:r>
              <a:rPr lang="en-US" sz="600" dirty="0">
                <a:hlinkClick r:id="rId3"/>
              </a:rPr>
              <a:t>://docs.google.com/spreadsheets/d/1Q_uYf00_8pushSiYns29T_-ThIOqQaqpKbVS_LDqlAg/edit?usp=sharing</a:t>
            </a:r>
            <a:r>
              <a:rPr lang="en-US" sz="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1" y="2819400"/>
            <a:ext cx="1447800" cy="762000"/>
          </a:xfrm>
          <a:prstGeom prst="rect">
            <a:avLst/>
          </a:prstGeom>
          <a:noFill/>
          <a:ln w="12700" cmpd="sng">
            <a:solidFill>
              <a:schemeClr val="accent6">
                <a:alpha val="3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398685"/>
      </p:ext>
    </p:extLst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87728"/>
            <a:ext cx="8382000" cy="181958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FIFO and DMA event building output to Server Memory</a:t>
            </a:r>
          </a:p>
          <a:p>
            <a:pPr lvl="1"/>
            <a:r>
              <a:rPr lang="en-US" dirty="0" smtClean="0"/>
              <a:t>Media: </a:t>
            </a:r>
            <a:r>
              <a:rPr lang="en-US" dirty="0" err="1" smtClean="0"/>
              <a:t>PCIe</a:t>
            </a:r>
            <a:r>
              <a:rPr lang="en-US" dirty="0" smtClean="0"/>
              <a:t> Gen3 x16</a:t>
            </a:r>
          </a:p>
          <a:p>
            <a:r>
              <a:rPr lang="en-US" b="1" dirty="0" smtClean="0"/>
              <a:t>Demonstrated rate limit for FELIX (</a:t>
            </a:r>
            <a:r>
              <a:rPr lang="en-US" b="1" dirty="0" err="1" smtClean="0"/>
              <a:t>PCIe</a:t>
            </a:r>
            <a:r>
              <a:rPr lang="en-US" b="1" dirty="0" smtClean="0"/>
              <a:t> x16) = 100 Gbps</a:t>
            </a:r>
          </a:p>
          <a:p>
            <a:r>
              <a:rPr lang="en-US" b="1" dirty="0" smtClean="0"/>
              <a:t>Max </a:t>
            </a:r>
            <a:r>
              <a:rPr lang="en-US" b="1" dirty="0"/>
              <a:t>continuous </a:t>
            </a:r>
            <a:r>
              <a:rPr lang="en-US" b="1" dirty="0" smtClean="0"/>
              <a:t>rate/DAM </a:t>
            </a:r>
            <a:r>
              <a:rPr lang="en-US" b="1" dirty="0"/>
              <a:t>= </a:t>
            </a:r>
            <a:r>
              <a:rPr lang="en-US" b="1" dirty="0" smtClean="0"/>
              <a:t>33 Gbps</a:t>
            </a:r>
            <a:endParaRPr lang="en-US" b="1" dirty="0"/>
          </a:p>
          <a:p>
            <a:r>
              <a:rPr lang="en-US" dirty="0"/>
              <a:t>Average continuous rate = </a:t>
            </a:r>
            <a:r>
              <a:rPr lang="en-US" dirty="0" smtClean="0"/>
              <a:t>16 Gbps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FPGA -&gt; CPU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" y="990600"/>
            <a:ext cx="7231835" cy="3473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572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Rate estimation spread sheets: </a:t>
            </a:r>
            <a:r>
              <a:rPr lang="en-US" sz="1000" dirty="0" smtClean="0">
                <a:hlinkClick r:id="rId3"/>
              </a:rPr>
              <a:t/>
            </a:r>
            <a:br>
              <a:rPr lang="en-US" sz="1000" dirty="0" smtClean="0">
                <a:hlinkClick r:id="rId3"/>
              </a:rPr>
            </a:br>
            <a:r>
              <a:rPr lang="en-US" sz="600" dirty="0" smtClean="0">
                <a:hlinkClick r:id="rId3"/>
              </a:rPr>
              <a:t>https</a:t>
            </a:r>
            <a:r>
              <a:rPr lang="en-US" sz="600" dirty="0">
                <a:hlinkClick r:id="rId3"/>
              </a:rPr>
              <a:t>://docs.google.com/spreadsheets/d/1Q_uYf00_8pushSiYns29T_-ThIOqQaqpKbVS_LDqlAg/edit?usp=sharing</a:t>
            </a:r>
            <a:r>
              <a:rPr lang="en-US" sz="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7172" y="3581399"/>
            <a:ext cx="1846427" cy="457201"/>
          </a:xfrm>
          <a:prstGeom prst="rect">
            <a:avLst/>
          </a:prstGeom>
          <a:noFill/>
          <a:ln w="12700" cmpd="sng">
            <a:solidFill>
              <a:schemeClr val="accent6">
                <a:alpha val="3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426212"/>
      </p:ext>
    </p:extLst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152" y="4587727"/>
            <a:ext cx="8382000" cy="181958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Multithread compression</a:t>
            </a:r>
          </a:p>
          <a:p>
            <a:pPr lvl="1"/>
            <a:r>
              <a:rPr lang="en-US" dirty="0" smtClean="0"/>
              <a:t>Algorithm: LZO on multi-event chunks</a:t>
            </a:r>
          </a:p>
          <a:p>
            <a:pPr lvl="1"/>
            <a:r>
              <a:rPr lang="en-US" dirty="0" smtClean="0"/>
              <a:t>Demonstrated compression ratio = 60%</a:t>
            </a:r>
          </a:p>
          <a:p>
            <a:r>
              <a:rPr lang="en-US" b="1" dirty="0" smtClean="0"/>
              <a:t>Estimated rate limit = 120 </a:t>
            </a:r>
            <a:r>
              <a:rPr lang="en-US" b="1" dirty="0" err="1" smtClean="0"/>
              <a:t>MBps</a:t>
            </a:r>
            <a:r>
              <a:rPr lang="en-US" b="1" dirty="0" smtClean="0"/>
              <a:t> / core = 21 Gbps</a:t>
            </a:r>
          </a:p>
          <a:p>
            <a:r>
              <a:rPr lang="en-US" b="1" dirty="0" smtClean="0"/>
              <a:t>Max </a:t>
            </a:r>
            <a:r>
              <a:rPr lang="en-US" b="1" dirty="0"/>
              <a:t>continuous </a:t>
            </a:r>
            <a:r>
              <a:rPr lang="en-US" b="1" dirty="0" smtClean="0"/>
              <a:t>rate/DAM </a:t>
            </a:r>
            <a:r>
              <a:rPr lang="en-US" b="1" dirty="0"/>
              <a:t>= </a:t>
            </a:r>
            <a:r>
              <a:rPr lang="en-US" b="1" dirty="0" smtClean="0"/>
              <a:t>19.6 Gbps</a:t>
            </a:r>
            <a:endParaRPr lang="en-US" b="1" dirty="0"/>
          </a:p>
          <a:p>
            <a:r>
              <a:rPr lang="en-US" dirty="0"/>
              <a:t>Average continuous rate = </a:t>
            </a:r>
            <a:r>
              <a:rPr lang="en-US" dirty="0" smtClean="0"/>
              <a:t>9.8 Gbps</a:t>
            </a:r>
          </a:p>
          <a:p>
            <a:r>
              <a:rPr lang="en-US" dirty="0" smtClean="0"/>
              <a:t>Backup option: </a:t>
            </a:r>
            <a:r>
              <a:rPr lang="en-US" dirty="0" err="1" smtClean="0"/>
              <a:t>Xlinux</a:t>
            </a:r>
            <a:r>
              <a:rPr lang="en-US" dirty="0" smtClean="0"/>
              <a:t>-based commercial FPGA code block run on </a:t>
            </a:r>
            <a:r>
              <a:rPr lang="en-US" dirty="0" err="1" smtClean="0"/>
              <a:t>gzip</a:t>
            </a:r>
            <a:r>
              <a:rPr lang="en-US" dirty="0"/>
              <a:t>, </a:t>
            </a:r>
            <a:r>
              <a:rPr lang="en-US" dirty="0" smtClean="0"/>
              <a:t>16k LUT, 100 Gbps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www.xilinx.com/products/intellectual-property/1-7aisy9.html#metrics</a:t>
            </a:r>
            <a:r>
              <a:rPr lang="en-US" dirty="0" smtClean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Data compression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" y="990600"/>
            <a:ext cx="7231835" cy="3473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572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Rate estimation spread sheets: </a:t>
            </a:r>
            <a:r>
              <a:rPr lang="en-US" sz="1000" dirty="0" smtClean="0">
                <a:hlinkClick r:id="rId4"/>
              </a:rPr>
              <a:t/>
            </a:r>
            <a:br>
              <a:rPr lang="en-US" sz="1000" dirty="0" smtClean="0">
                <a:hlinkClick r:id="rId4"/>
              </a:rPr>
            </a:br>
            <a:r>
              <a:rPr lang="en-US" sz="600" dirty="0" smtClean="0">
                <a:hlinkClick r:id="rId4"/>
              </a:rPr>
              <a:t>https</a:t>
            </a:r>
            <a:r>
              <a:rPr lang="en-US" sz="600" dirty="0">
                <a:hlinkClick r:id="rId4"/>
              </a:rPr>
              <a:t>://docs.google.com/spreadsheets/d/1Q_uYf00_8pushSiYns29T_-ThIOqQaqpKbVS_LDqlAg/edit?usp=sharing</a:t>
            </a:r>
            <a:r>
              <a:rPr lang="en-US" sz="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2005696"/>
            <a:ext cx="762000" cy="1804304"/>
          </a:xfrm>
          <a:prstGeom prst="rect">
            <a:avLst/>
          </a:prstGeom>
          <a:noFill/>
          <a:ln w="12700" cmpd="sng">
            <a:solidFill>
              <a:schemeClr val="accent6">
                <a:alpha val="3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647899"/>
      </p:ext>
    </p:extLst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152" y="4587727"/>
            <a:ext cx="8382000" cy="181958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Output to event builder</a:t>
            </a:r>
          </a:p>
          <a:p>
            <a:pPr lvl="1"/>
            <a:r>
              <a:rPr lang="en-US" dirty="0" smtClean="0"/>
              <a:t>Media: 1x or 2x 10 Gbps Ethernet ports per EBDC server</a:t>
            </a:r>
          </a:p>
          <a:p>
            <a:r>
              <a:rPr lang="en-US" b="1" dirty="0" smtClean="0"/>
              <a:t>Rate limit media / EBDC server = 20 Gbps payload ?</a:t>
            </a:r>
          </a:p>
          <a:p>
            <a:r>
              <a:rPr lang="en-US" b="1" dirty="0" smtClean="0"/>
              <a:t>Rate limit buffer box = 120 Gbps total? (3x HPSS rate)</a:t>
            </a:r>
          </a:p>
          <a:p>
            <a:r>
              <a:rPr lang="en-US" b="1" dirty="0" smtClean="0"/>
              <a:t>Max continuous rate/EBDC </a:t>
            </a:r>
            <a:r>
              <a:rPr lang="en-US" b="1" dirty="0"/>
              <a:t>= </a:t>
            </a:r>
            <a:r>
              <a:rPr lang="en-US" b="1" dirty="0" smtClean="0"/>
              <a:t>19.6 Gbps</a:t>
            </a:r>
            <a:endParaRPr lang="en-US" b="1" dirty="0"/>
          </a:p>
          <a:p>
            <a:r>
              <a:rPr lang="en-US" b="1" dirty="0"/>
              <a:t>Average continuous </a:t>
            </a:r>
            <a:r>
              <a:rPr lang="en-US" b="1" dirty="0" smtClean="0"/>
              <a:t>rate for whole system </a:t>
            </a:r>
            <a:r>
              <a:rPr lang="en-US" b="1" dirty="0"/>
              <a:t>= </a:t>
            </a:r>
            <a:r>
              <a:rPr lang="en-US" b="1" dirty="0" smtClean="0"/>
              <a:t>98 Gbps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Output stage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" y="990600"/>
            <a:ext cx="7231835" cy="3473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4572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Rate estimation spread sheets: </a:t>
            </a:r>
            <a:r>
              <a:rPr lang="en-US" sz="1000" dirty="0" smtClean="0">
                <a:hlinkClick r:id="rId3"/>
              </a:rPr>
              <a:t/>
            </a:r>
            <a:br>
              <a:rPr lang="en-US" sz="1000" dirty="0" smtClean="0">
                <a:hlinkClick r:id="rId3"/>
              </a:rPr>
            </a:br>
            <a:r>
              <a:rPr lang="en-US" sz="600" dirty="0" smtClean="0">
                <a:hlinkClick r:id="rId3"/>
              </a:rPr>
              <a:t>https</a:t>
            </a:r>
            <a:r>
              <a:rPr lang="en-US" sz="600" dirty="0">
                <a:hlinkClick r:id="rId3"/>
              </a:rPr>
              <a:t>://docs.google.com/spreadsheets/d/1Q_uYf00_8pushSiYns29T_-ThIOqQaqpKbVS_LDqlAg/edit?usp=sharing</a:t>
            </a:r>
            <a:r>
              <a:rPr lang="en-US" sz="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1249362"/>
            <a:ext cx="2438400" cy="533400"/>
          </a:xfrm>
          <a:prstGeom prst="rect">
            <a:avLst/>
          </a:prstGeom>
          <a:noFill/>
          <a:ln w="12700" cmpd="sng">
            <a:solidFill>
              <a:schemeClr val="accent6">
                <a:alpha val="3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61072"/>
      </p:ext>
    </p:extLst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9158026" cy="425421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334"/>
          </a:xfrm>
        </p:spPr>
        <p:txBody>
          <a:bodyPr/>
          <a:lstStyle/>
          <a:p>
            <a:r>
              <a:rPr lang="en-US" dirty="0" smtClean="0"/>
              <a:t>Current diagram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65258" y="5704457"/>
            <a:ext cx="6858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Rate estimation spread sheets: </a:t>
            </a:r>
            <a:r>
              <a:rPr lang="en-US" sz="1100" dirty="0">
                <a:hlinkClick r:id="rId3"/>
              </a:rPr>
              <a:t>https://docs.google.com/spreadsheets/d/1Q_uYf00_8pushSiYns29T_-ThIOqQaqpKbVS_LDqlAg/edit?usp=sharing</a:t>
            </a:r>
            <a:r>
              <a:rPr lang="en-US" sz="11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048306"/>
            <a:ext cx="609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Assuming 24x (DAM + EBDC), each handle one of 24 TPC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8011"/>
      </p:ext>
    </p:extLst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527" y="876048"/>
            <a:ext cx="6988547" cy="29773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TPC DAQ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51" y="1600200"/>
            <a:ext cx="1629081" cy="1851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37169"/>
            <a:ext cx="4357680" cy="20826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177687"/>
            <a:ext cx="35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JINST 11 (2016)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C03021, ALICE TDR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936534"/>
            <a:ext cx="441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ALICE CRU based on </a:t>
            </a:r>
            <a:r>
              <a:rPr lang="en-US" dirty="0" err="1" smtClean="0">
                <a:latin typeface="Calibri" panose="020F0502020204030204" pitchFamily="34" charset="0"/>
              </a:rPr>
              <a:t>LHCb</a:t>
            </a:r>
            <a:r>
              <a:rPr lang="en-US" dirty="0" smtClean="0">
                <a:latin typeface="Calibri" panose="020F0502020204030204" pitchFamily="34" charset="0"/>
              </a:rPr>
              <a:t> PCIe40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Prototyped by </a:t>
            </a:r>
            <a:r>
              <a:rPr lang="en-US" dirty="0"/>
              <a:t>CPPM, Marseille, </a:t>
            </a:r>
            <a:r>
              <a:rPr lang="en-US" dirty="0" smtClean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Arria</a:t>
            </a:r>
            <a:r>
              <a:rPr lang="en-US" dirty="0"/>
              <a:t> 10 </a:t>
            </a:r>
            <a:r>
              <a:rPr lang="en-US" dirty="0" smtClean="0"/>
              <a:t>family FPGA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48 bi-directional GBT links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PCIe</a:t>
            </a:r>
            <a:r>
              <a:rPr lang="en-US" dirty="0" smtClean="0"/>
              <a:t> Gen3 x16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TTC-FTL accepting timing/trigger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10 k$? (need to be confirmed)</a:t>
            </a:r>
          </a:p>
        </p:txBody>
      </p:sp>
    </p:spTree>
    <p:extLst>
      <p:ext uri="{BB962C8B-B14F-4D97-AF65-F5344CB8AC3E}">
        <p14:creationId xmlns:p14="http://schemas.microsoft.com/office/powerpoint/2010/main" val="3449761308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47800" y="3918872"/>
            <a:ext cx="6455664" cy="2919984"/>
            <a:chOff x="1447800" y="3581400"/>
            <a:chExt cx="6455664" cy="2919984"/>
          </a:xfrm>
        </p:grpSpPr>
        <p:sp>
          <p:nvSpPr>
            <p:cNvPr id="9" name="Rectangle 8"/>
            <p:cNvSpPr/>
            <p:nvPr/>
          </p:nvSpPr>
          <p:spPr>
            <a:xfrm>
              <a:off x="6500013" y="5974585"/>
              <a:ext cx="1151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Buffer box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0" name="Content Placeholder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581400"/>
              <a:ext cx="6455664" cy="2919984"/>
            </a:xfrm>
            <a:prstGeom prst="rect">
              <a:avLst/>
            </a:prstGeom>
          </p:spPr>
        </p:pic>
      </p:grpSp>
      <p:sp>
        <p:nvSpPr>
          <p:cNvPr id="23" name="Rounded Rectangular Callout 22"/>
          <p:cNvSpPr/>
          <p:nvPr/>
        </p:nvSpPr>
        <p:spPr>
          <a:xfrm>
            <a:off x="5684651" y="1083169"/>
            <a:ext cx="3383149" cy="2780048"/>
          </a:xfrm>
          <a:prstGeom prst="wedgeRoundRectCallout">
            <a:avLst>
              <a:gd name="adj1" fmla="val -19901"/>
              <a:gd name="adj2" fmla="val 584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81000" y="1083804"/>
            <a:ext cx="5257800" cy="2780048"/>
          </a:xfrm>
          <a:prstGeom prst="wedgeRoundRectCallout">
            <a:avLst>
              <a:gd name="adj1" fmla="val 32026"/>
              <a:gd name="adj2" fmla="val 5909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options: 10-50x 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PCIe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card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accent3"/>
                </a:solidFill>
              </a:rPr>
              <a:t>server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91200" y="1057869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Event Buffering and Data Compressor (EBDC): Rack server </a:t>
            </a:r>
            <a:r>
              <a:rPr lang="en-US" dirty="0">
                <a:solidFill>
                  <a:schemeClr val="accent3"/>
                </a:solidFill>
              </a:rPr>
              <a:t>that can host at </a:t>
            </a:r>
            <a:r>
              <a:rPr lang="en-US" dirty="0" smtClean="0">
                <a:solidFill>
                  <a:schemeClr val="accent3"/>
                </a:solidFill>
              </a:rPr>
              <a:t>1x </a:t>
            </a:r>
            <a:r>
              <a:rPr lang="en-US" dirty="0">
                <a:solidFill>
                  <a:schemeClr val="accent3"/>
                </a:solidFill>
              </a:rPr>
              <a:t>PCIex16 cards + </a:t>
            </a:r>
            <a:r>
              <a:rPr lang="en-US" dirty="0" smtClean="0">
                <a:solidFill>
                  <a:schemeClr val="accent3"/>
                </a:solidFill>
              </a:rPr>
              <a:t>2x 10 </a:t>
            </a:r>
            <a:r>
              <a:rPr lang="en-US" dirty="0">
                <a:solidFill>
                  <a:schemeClr val="accent3"/>
                </a:solidFill>
              </a:rPr>
              <a:t>Gbps Ethernet 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1083804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Data Aggregation Module (DAM): </a:t>
            </a:r>
          </a:p>
          <a:p>
            <a:pPr marL="109728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PCIex8 or x16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card with multiple 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8-48x) GBT fiber IO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91200" y="2478858"/>
            <a:ext cx="3085075" cy="1483542"/>
            <a:chOff x="5791200" y="2384370"/>
            <a:chExt cx="3085075" cy="1483542"/>
          </a:xfrm>
        </p:grpSpPr>
        <p:sp>
          <p:nvSpPr>
            <p:cNvPr id="15" name="Rectangle 14"/>
            <p:cNvSpPr/>
            <p:nvPr/>
          </p:nvSpPr>
          <p:spPr>
            <a:xfrm>
              <a:off x="5791200" y="2384370"/>
              <a:ext cx="30850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Example: Dell PowerEdge </a:t>
              </a:r>
              <a:r>
                <a:rPr lang="en-US" dirty="0" smtClean="0"/>
                <a:t>R830</a:t>
              </a:r>
            </a:p>
            <a:p>
              <a:r>
                <a:rPr lang="en-US" dirty="0" smtClean="0"/>
                <a:t>2x12 cores, 2x10 </a:t>
              </a:r>
              <a:r>
                <a:rPr lang="en-US" dirty="0" err="1" smtClean="0"/>
                <a:t>GBps</a:t>
              </a:r>
              <a:r>
                <a:rPr lang="en-US" dirty="0" smtClean="0"/>
                <a:t>, ~ 10k$</a:t>
              </a:r>
              <a:endParaRPr lang="en-US" dirty="0"/>
            </a:p>
          </p:txBody>
        </p:sp>
        <p:pic>
          <p:nvPicPr>
            <p:cNvPr id="1026" name="Picture 2" descr="Image result for PowerEdge R8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872" y="2971800"/>
              <a:ext cx="3048000" cy="896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31523" y="1832527"/>
            <a:ext cx="5002605" cy="2031325"/>
            <a:chOff x="531523" y="1738039"/>
            <a:chExt cx="5002605" cy="2031325"/>
          </a:xfrm>
        </p:grpSpPr>
        <p:sp>
          <p:nvSpPr>
            <p:cNvPr id="17" name="Rectangle 16"/>
            <p:cNvSpPr/>
            <p:nvPr/>
          </p:nvSpPr>
          <p:spPr>
            <a:xfrm>
              <a:off x="531523" y="1738039"/>
              <a:ext cx="500260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u="sng" dirty="0" smtClean="0"/>
                <a:t>Option 1</a:t>
              </a:r>
              <a:r>
                <a:rPr lang="en-US" dirty="0" smtClean="0"/>
                <a:t>: </a:t>
              </a:r>
              <a:r>
                <a:rPr lang="en-US" dirty="0" err="1" smtClean="0"/>
                <a:t>LHCb</a:t>
              </a:r>
              <a:r>
                <a:rPr lang="en-US" dirty="0" smtClean="0"/>
                <a:t>/ALICE CRU</a:t>
              </a:r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u="sng" dirty="0" smtClean="0"/>
                <a:t>Option 2</a:t>
              </a:r>
              <a:r>
                <a:rPr lang="en-US" dirty="0" smtClean="0"/>
                <a:t>: ATLAS FELIX</a:t>
              </a:r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u="sng" dirty="0" smtClean="0"/>
                <a:t>Option 3</a:t>
              </a:r>
              <a:r>
                <a:rPr lang="en-US" dirty="0" smtClean="0"/>
                <a:t>: build our own based on ALICE/ATLAS exp.</a:t>
              </a:r>
              <a:endParaRPr lang="en-US" dirty="0"/>
            </a:p>
          </p:txBody>
        </p:sp>
        <p:pic>
          <p:nvPicPr>
            <p:cNvPr id="14" name="Picture 4" descr="https://lh3.googleusercontent.com/vNwFa6nXRyMvWhb1WIVMrDTrHaCiBB8KyPuYwwFqiH56YfK-QnKFwp9W0l5LlJYzwnBHpbx3O32mEi15abg9inNXBlmmd0bv9z0ldUcXD-XD2f0y53ySPZVFR8ej5C_N-C9tpB9XDGTw-HQPWp_hYt40GRPoYhgKmdD28ujQ_FIn6fIZvKVz7HFSmxOUJoOipq4tIMNMRO7e3vZ1DmnZaegHoxpusbPLwX1dSgQqyXBOU5i5IiN3jquwc2Bj2AQttlql8Az8K0iJOgyoygpN2XyEcgUmR8n3zzNrONwGK-udUujShUQ6deQ0gAY8N96QCCRX5lLgkl6FI_W4Mj-ORwo4sEaRBLNSES5uSxiHKtxcTGNyLH5ecP11ZR1sWy8JuV-yWMusWgRJ5119vhAf1qq9ofJRMtjsPAuN7oeKwSYmGeeWGSWavv4k2J4T5ZIAowL9DhHtY8J7-ztN3KIqCz9I2JwSHxqukH2WBhyy4kqHk1SeDtNMk-TtVJEnk_Ju3X3xfES0RUU6aCV1xPTRUexvfacOLzojocWMZtTEPOy9j6O6tzq9bfSJR_eIRfHazaskAhBtqyyph6pff-WLmW_Z9ziBtaorQiWz83fMKZDdpQkPGkNUDA=w896-h1590-n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7" r="20730"/>
            <a:stretch/>
          </p:blipFill>
          <p:spPr bwMode="auto">
            <a:xfrm rot="16200000">
              <a:off x="3913439" y="1927895"/>
              <a:ext cx="833853" cy="225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1772272"/>
            <a:ext cx="1905000" cy="9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3359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11418"/>
            <a:ext cx="1557473" cy="176985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429000"/>
            <a:ext cx="7010400" cy="25313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571" y="37912"/>
            <a:ext cx="8229600" cy="1143000"/>
          </a:xfrm>
        </p:spPr>
        <p:txBody>
          <a:bodyPr/>
          <a:lstStyle/>
          <a:p>
            <a:r>
              <a:rPr lang="en-US" dirty="0" smtClean="0"/>
              <a:t>FPGA Choices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46922"/>
              </p:ext>
            </p:extLst>
          </p:nvPr>
        </p:nvGraphicFramePr>
        <p:xfrm>
          <a:off x="6934200" y="3496231"/>
          <a:ext cx="2133600" cy="2102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</a:tblGrid>
              <a:tr h="291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000000"/>
                          </a:solidFill>
                        </a:rPr>
                        <a:t>Xlinux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</a:rPr>
                        <a:t> - </a:t>
                      </a:r>
                      <a:r>
                        <a:rPr lang="en-US" sz="1100" b="1" dirty="0" err="1" smtClean="0">
                          <a:solidFill>
                            <a:srgbClr val="000000"/>
                          </a:solidFill>
                        </a:rPr>
                        <a:t>Kintex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rgbClr val="000000"/>
                          </a:solidFill>
                        </a:rPr>
                        <a:t>Ultrascale</a:t>
                      </a:r>
                      <a:endParaRPr lang="en-US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292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647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XCKU115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655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FELIX v1.5 test boards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64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1.451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142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1.3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64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0.66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69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4320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64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75.9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64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(48 input + 48 output fiber links in FELIX)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64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48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64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US" sz="900" b="1" dirty="0">
                        <a:solidFill>
                          <a:srgbClr val="00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3352800" y="2819400"/>
            <a:ext cx="1295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CRU/</a:t>
            </a:r>
            <a:br>
              <a:rPr lang="en-US" sz="1100" dirty="0" smtClean="0"/>
            </a:br>
            <a:r>
              <a:rPr lang="en-US" sz="1100" dirty="0" smtClean="0"/>
              <a:t>PCIe40</a:t>
            </a:r>
            <a:endParaRPr lang="en-US" sz="1100" dirty="0"/>
          </a:p>
        </p:txBody>
      </p:sp>
      <p:sp>
        <p:nvSpPr>
          <p:cNvPr id="11" name="Down Arrow 10"/>
          <p:cNvSpPr/>
          <p:nvPr/>
        </p:nvSpPr>
        <p:spPr>
          <a:xfrm>
            <a:off x="7374771" y="2819399"/>
            <a:ext cx="1295400" cy="612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FELIX</a:t>
            </a:r>
            <a:endParaRPr lang="en-US" sz="1100" dirty="0"/>
          </a:p>
        </p:txBody>
      </p:sp>
      <p:pic>
        <p:nvPicPr>
          <p:cNvPr id="13" name="Picture 4" descr="https://lh3.googleusercontent.com/vNwFa6nXRyMvWhb1WIVMrDTrHaCiBB8KyPuYwwFqiH56YfK-QnKFwp9W0l5LlJYzwnBHpbx3O32mEi15abg9inNXBlmmd0bv9z0ldUcXD-XD2f0y53ySPZVFR8ej5C_N-C9tpB9XDGTw-HQPWp_hYt40GRPoYhgKmdD28ujQ_FIn6fIZvKVz7HFSmxOUJoOipq4tIMNMRO7e3vZ1DmnZaegHoxpusbPLwX1dSgQqyXBOU5i5IiN3jquwc2Bj2AQttlql8Az8K0iJOgyoygpN2XyEcgUmR8n3zzNrONwGK-udUujShUQ6deQ0gAY8N96QCCRX5lLgkl6FI_W4Mj-ORwo4sEaRBLNSES5uSxiHKtxcTGNyLH5ecP11ZR1sWy8JuV-yWMusWgRJ5119vhAf1qq9ofJRMtjsPAuN7oeKwSYmGeeWGSWavv4k2J4T5ZIAowL9DhHtY8J7-ztN3KIqCz9I2JwSHxqukH2WBhyy4kqHk1SeDtNMk-TtVJEnk_Ju3X3xfES0RUU6aCV1xPTRUexvfacOLzojocWMZtTEPOy9j6O6tzq9bfSJR_eIRfHazaskAhBtqyyph6pff-WLmW_Z9ziBtaorQiWz83fMKZDdpQkPGkNUDA=w896-h1590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20730"/>
          <a:stretch/>
        </p:blipFill>
        <p:spPr bwMode="auto">
          <a:xfrm rot="16200000">
            <a:off x="7597108" y="1127570"/>
            <a:ext cx="833853" cy="22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85950"/>
      </p:ext>
    </p:extLst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449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BNL-711 Board chosen for ATLAS FELIX project, and used </a:t>
            </a:r>
            <a:r>
              <a:rPr lang="en-US" dirty="0"/>
              <a:t>in ATLAS phase I upgrade, which is projected to complete before sPHENIX. </a:t>
            </a:r>
            <a:endParaRPr lang="en-US" dirty="0" smtClean="0"/>
          </a:p>
          <a:p>
            <a:r>
              <a:rPr lang="en-US" dirty="0" smtClean="0"/>
              <a:t>Readout for </a:t>
            </a:r>
            <a:r>
              <a:rPr lang="en-US" dirty="0"/>
              <a:t>ATLAS Phase-I </a:t>
            </a:r>
            <a:r>
              <a:rPr lang="en-US" dirty="0" smtClean="0"/>
              <a:t>sub-system of Liquid </a:t>
            </a:r>
            <a:r>
              <a:rPr lang="en-US" dirty="0"/>
              <a:t>Argon </a:t>
            </a:r>
            <a:r>
              <a:rPr lang="en-US" dirty="0" smtClean="0"/>
              <a:t>Calorimeter, </a:t>
            </a:r>
            <a:r>
              <a:rPr lang="en-US" dirty="0"/>
              <a:t>Level-1 calorimeter </a:t>
            </a:r>
            <a:r>
              <a:rPr lang="en-US" dirty="0" smtClean="0"/>
              <a:t>trigger, </a:t>
            </a:r>
            <a:r>
              <a:rPr lang="en-US" dirty="0"/>
              <a:t>New small wheel of the muon spectrometer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ATLAS/FELIX BNL-711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73429"/>
            <a:ext cx="4261486" cy="333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43400"/>
            <a:ext cx="2881115" cy="17773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5728" y="111136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Credit: Kai Chen (BNL),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indico.bnl.gov/conferenceDisplay.py?confId=2653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357" y="2823001"/>
            <a:ext cx="3667957" cy="136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237" y="3200400"/>
            <a:ext cx="1054411" cy="11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9660"/>
      </p:ext>
    </p:extLst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0"/>
            <a:ext cx="8229600" cy="319258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Main features for FELIX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</a:p>
          <a:p>
            <a:pPr lvl="1"/>
            <a:r>
              <a:rPr lang="en-US" dirty="0" smtClean="0"/>
              <a:t>Design: BNL/</a:t>
            </a:r>
            <a:r>
              <a:rPr lang="en-US" dirty="0"/>
              <a:t>Omega </a:t>
            </a:r>
            <a:r>
              <a:rPr lang="en-US" dirty="0" smtClean="0"/>
              <a:t>group, Layout: BNL/Instrumentation, multiple users.</a:t>
            </a:r>
          </a:p>
          <a:p>
            <a:pPr lvl="1"/>
            <a:r>
              <a:rPr lang="en-US" dirty="0"/>
              <a:t>A large </a:t>
            </a:r>
            <a:r>
              <a:rPr lang="en-US" dirty="0" err="1"/>
              <a:t>Kintex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 FPGA, 1.5 M </a:t>
            </a:r>
            <a:r>
              <a:rPr lang="en-US" dirty="0" smtClean="0"/>
              <a:t>LC </a:t>
            </a:r>
          </a:p>
          <a:p>
            <a:pPr lvl="1"/>
            <a:r>
              <a:rPr lang="en-US" dirty="0" smtClean="0"/>
              <a:t>48 bi-directional GBT link, PCIex16 Gen3, 101 Gbps demonstrated</a:t>
            </a:r>
          </a:p>
          <a:p>
            <a:pPr lvl="1"/>
            <a:r>
              <a:rPr lang="en-US" dirty="0" smtClean="0"/>
              <a:t>2x DDR4 memory slots (v1.0, v1.5), removed v2.0</a:t>
            </a:r>
          </a:p>
          <a:p>
            <a:pPr lvl="1"/>
            <a:r>
              <a:rPr lang="en-US" dirty="0" smtClean="0"/>
              <a:t>TTC-timing input (v1.0, v1.5), allow timing mezzanine card (v2.0) – provide help design sPHENIX GTM </a:t>
            </a:r>
            <a:r>
              <a:rPr lang="en-US" dirty="0"/>
              <a:t>mezzanine card </a:t>
            </a:r>
            <a:endParaRPr lang="en-US" dirty="0" smtClean="0"/>
          </a:p>
          <a:p>
            <a:r>
              <a:rPr lang="en-US" dirty="0" smtClean="0"/>
              <a:t>Current version: v1.5 prototype, can be ordered </a:t>
            </a:r>
          </a:p>
          <a:p>
            <a:r>
              <a:rPr lang="en-US" dirty="0" smtClean="0"/>
              <a:t>Next version: v2.0 pre-production, design starts now, expect available Oct 2017</a:t>
            </a:r>
          </a:p>
          <a:p>
            <a:r>
              <a:rPr lang="en-US" dirty="0" smtClean="0"/>
              <a:t>BNL/Omega </a:t>
            </a:r>
            <a:r>
              <a:rPr lang="en-US" dirty="0"/>
              <a:t>group, Local expert </a:t>
            </a:r>
            <a:r>
              <a:rPr lang="en-US" dirty="0" smtClean="0"/>
              <a:t>expressed willing for help</a:t>
            </a:r>
            <a:r>
              <a:rPr lang="en-US" dirty="0"/>
              <a:t> </a:t>
            </a:r>
            <a:r>
              <a:rPr lang="en-US" dirty="0" smtClean="0"/>
              <a:t>us to adapt FELIX in sPHENIX</a:t>
            </a:r>
            <a:endParaRPr lang="en-US" dirty="0"/>
          </a:p>
          <a:p>
            <a:pPr lvl="1"/>
            <a:r>
              <a:rPr lang="en-US" dirty="0" smtClean="0"/>
              <a:t>Boards for initial evaluation test, support firmware software development, </a:t>
            </a:r>
            <a:r>
              <a:rPr lang="en-US" dirty="0"/>
              <a:t>timing mezzanine card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team is also help in possible use of FELIX card in </a:t>
            </a:r>
            <a:r>
              <a:rPr lang="en-US" dirty="0" err="1"/>
              <a:t>protoDune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FELIX team is open for inputs in guiding the design to be more generic to various users</a:t>
            </a:r>
            <a:r>
              <a:rPr lang="en-US" dirty="0" smtClean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ATLAS/FELIX BNL-711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5728" y="111136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Credit: Kai Chen (BNL),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indico.bnl.gov/conferenceDisplay.py?confId=2653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76" y="4858897"/>
            <a:ext cx="3929927" cy="1465703"/>
          </a:xfrm>
          <a:prstGeom prst="rect">
            <a:avLst/>
          </a:prstGeom>
        </p:spPr>
      </p:pic>
      <p:pic>
        <p:nvPicPr>
          <p:cNvPr id="1026" name="Picture 2" descr="https://lh3.googleusercontent.com/sU-24uBdtEJWFfKGtfTF5Ht1xpvPFd5d6vv1GNI-X8y4J1KXl9nLBTIkZTTwczT6esywolS2ZhEwrQAlNLfNr8JRVEo6_SaV6dwgSkfniV29_jgFm1GFRmdEwhfXH9RjbTLdJ9zlbRLudIwY6UnAKiyRQ1AlL3jVtbeKyeXAR2l1aV2iJH8G-ZG2p-vOy-I3eA9aYbUo1fY-xWbl62mURGNmQNAaXoWg0CRuuvWUtQnHPFl8JbN1xbgfp0CNyN4HaFlgNRXkNvnGZrs0WAilIPz7i-quUyW7aNDrC2Oxb46Hop3eQNDk3qGmCM4qbLWpfB6cB90yjt2azzOVU8ZBrzaY7ZrJlLgCJ8iFe9JnVPmAJAoNqWG2TFM3i8hB7iv_s-WKyk9tl_BMkb2IGLxM89D0oDhHVs6PU5KQczViBqOhhE7b096BijHmRi3fSFIE2qRIkar0JnXgxrvniSbHFQZvQ5gUdi33pSX70esgJYfCev0yULJKyqM5z86THrVVJMdh9xscmCXq1LTck1NyKczNbyCFsJNGPXNt-a2gL6KBHJnsh39Lu8i-AmVkAr-OvtMuM8HvTedEcLAB1NG-zKsfFf3VMA0aMZBoWbycmLR96f8p1C8E9g=w1670-h93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09" y="4818553"/>
            <a:ext cx="3148221" cy="1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00378" y="6219389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FELIX v1.5 Card in server, BNL ATLAS Group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687920"/>
      </p:ext>
    </p:extLst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TPC group plan to acquire an early version of FELIX </a:t>
            </a:r>
            <a:r>
              <a:rPr lang="en-US" dirty="0" err="1" smtClean="0"/>
              <a:t>PCIe</a:t>
            </a:r>
            <a:r>
              <a:rPr lang="en-US" dirty="0" smtClean="0"/>
              <a:t> card to setup a test stand and evaluate DAQ feasibility.</a:t>
            </a:r>
          </a:p>
          <a:p>
            <a:r>
              <a:rPr lang="en-US" dirty="0" smtClean="0"/>
              <a:t>If FELIX card is determined to be the best option, we will move to order a few pre-production board for prototyping.</a:t>
            </a:r>
          </a:p>
          <a:p>
            <a:r>
              <a:rPr lang="en-US" dirty="0" smtClean="0"/>
              <a:t>It makes sense to try pursuing the same system for MAPS+TPC readout, and share the effort in hardware expert, timing distribution, hardware pool, server-side software development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10472"/>
      </p:ext>
    </p:extLst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Custom 1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006600"/>
      </a:hlink>
      <a:folHlink>
        <a:srgbClr val="00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57028</TotalTime>
  <Words>1272</Words>
  <Application>Microsoft Office PowerPoint</Application>
  <PresentationFormat>On-screen Show (4:3)</PresentationFormat>
  <Paragraphs>222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Arial</vt:lpstr>
      <vt:lpstr>Calibri</vt:lpstr>
      <vt:lpstr>Verdana</vt:lpstr>
      <vt:lpstr>Wingdings 2</vt:lpstr>
      <vt:lpstr>Wingdings 3</vt:lpstr>
      <vt:lpstr>聚合</vt:lpstr>
      <vt:lpstr>sPHENIX TPC Readout and the ATLAS FELIX Card</vt:lpstr>
      <vt:lpstr>Envelop parameters</vt:lpstr>
      <vt:lpstr>Current diagram</vt:lpstr>
      <vt:lpstr>ALICE TPC DAQ</vt:lpstr>
      <vt:lpstr>Our options: 10-50x (PCIe card + server)</vt:lpstr>
      <vt:lpstr>FPGA Choices</vt:lpstr>
      <vt:lpstr>ATLAS/FELIX BNL-711 PCIe Card</vt:lpstr>
      <vt:lpstr>ATLAS/FELIX BNL-711 PCIe Card</vt:lpstr>
      <vt:lpstr>Outlook</vt:lpstr>
      <vt:lpstr>Extra Information</vt:lpstr>
      <vt:lpstr>PowerPoint Presentation</vt:lpstr>
      <vt:lpstr>PowerPoint Presentation</vt:lpstr>
      <vt:lpstr>PowerPoint Presentation</vt:lpstr>
      <vt:lpstr>Summary</vt:lpstr>
      <vt:lpstr>CRU diagram</vt:lpstr>
      <vt:lpstr>SAMPA/STAR iFEE</vt:lpstr>
      <vt:lpstr>Timeline envelop. Cost &lt;~ 0.45 M$</vt:lpstr>
      <vt:lpstr>Input stage</vt:lpstr>
      <vt:lpstr>BCO buckets</vt:lpstr>
      <vt:lpstr>Throttling VS triggering</vt:lpstr>
      <vt:lpstr>FPGA -&gt; CPU</vt:lpstr>
      <vt:lpstr>Data compression</vt:lpstr>
      <vt:lpstr>Output stage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Jin Huang</cp:lastModifiedBy>
  <cp:revision>4900</cp:revision>
  <dcterms:created xsi:type="dcterms:W3CDTF">2009-04-16T15:29:42Z</dcterms:created>
  <dcterms:modified xsi:type="dcterms:W3CDTF">2017-01-04T06:46:30Z</dcterms:modified>
</cp:coreProperties>
</file>