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4"/>
  </p:sldMasterIdLst>
  <p:notesMasterIdLst>
    <p:notesMasterId r:id="rId22"/>
  </p:notesMasterIdLst>
  <p:sldIdLst>
    <p:sldId id="256" r:id="rId5"/>
    <p:sldId id="313" r:id="rId6"/>
    <p:sldId id="317" r:id="rId7"/>
    <p:sldId id="315" r:id="rId8"/>
    <p:sldId id="257" r:id="rId9"/>
    <p:sldId id="263" r:id="rId10"/>
    <p:sldId id="287" r:id="rId11"/>
    <p:sldId id="289" r:id="rId12"/>
    <p:sldId id="310" r:id="rId13"/>
    <p:sldId id="311" r:id="rId14"/>
    <p:sldId id="267" r:id="rId15"/>
    <p:sldId id="281" r:id="rId16"/>
    <p:sldId id="277" r:id="rId17"/>
    <p:sldId id="300" r:id="rId18"/>
    <p:sldId id="306" r:id="rId19"/>
    <p:sldId id="318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2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48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9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8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97" autoAdjust="0"/>
  </p:normalViewPr>
  <p:slideViewPr>
    <p:cSldViewPr>
      <p:cViewPr varScale="1">
        <p:scale>
          <a:sx n="107" d="100"/>
          <a:sy n="107" d="100"/>
        </p:scale>
        <p:origin x="-640" y="-96"/>
      </p:cViewPr>
      <p:guideLst>
        <p:guide orient="horz" pos="16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07F1-F6AB-4B69-9751-F8ADF7673F47}" type="datetimeFigureOut">
              <a:rPr lang="en-GB" smtClean="0"/>
              <a:t>4/26/17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F7EEA-33C7-492E-A966-0E171C0DA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9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2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48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9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8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1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0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6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37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0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64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3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3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8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8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8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7EEA-33C7-492E-A966-0E171C0DAA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7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r>
              <a:rPr lang="en-GB" dirty="0" smtClean="0"/>
              <a:t>andrea.borga@nikhef.nl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TWEPP 2015 – Lisbon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89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A1C-F27D-4DB9-B258-6AE3B8B14A1F}" type="datetime1">
              <a:rPr lang="en-GB" smtClean="0"/>
              <a:t>4/26/17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10A6-A537-49FE-A6F8-9DE95F6AF754}" type="datetime1">
              <a:rPr lang="en-GB" smtClean="0"/>
              <a:t>4/26/17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5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746D-E25D-4657-9CDE-8A48502CB21E}" type="datetime1">
              <a:rPr lang="en-GB" smtClean="0"/>
              <a:t>4/26/17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0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61E6-E175-43CF-9874-BE7F59B131B5}" type="datetime1">
              <a:rPr lang="en-GB" smtClean="0"/>
              <a:t>4/26/17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01A2-CA7F-4AFA-9F51-DE6B8CA3D696}" type="datetime1">
              <a:rPr lang="en-GB" smtClean="0"/>
              <a:t>4/26/17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3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F5F1-4D8E-4AE9-8A34-A6714FE8A580}" type="datetime1">
              <a:rPr lang="en-GB" smtClean="0"/>
              <a:t>4/26/17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5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FA5E-C2BF-41A9-B2F4-0324BDDF9822}" type="datetime1">
              <a:rPr lang="en-GB" smtClean="0"/>
              <a:t>4/26/17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1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8577-03F8-4A25-992B-EF514010D6AC}" type="datetime1">
              <a:rPr lang="en-GB" smtClean="0"/>
              <a:t>4/26/17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8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E70D-AB9F-4A7C-9F3E-E56139FFCF20}" type="datetime1">
              <a:rPr lang="en-GB" smtClean="0"/>
              <a:t>4/26/17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B1C-A4FD-4F43-A5A3-DB0DFACCDE70}" type="datetime1">
              <a:rPr lang="en-GB" smtClean="0"/>
              <a:t>4/26/17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C2CA-A8DD-4CF1-9B66-FB9F9EBE3A39}" type="datetime1">
              <a:rPr lang="en-GB" smtClean="0"/>
              <a:t>4/26/17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B6AD-3BE3-4339-96D4-2A22983C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4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38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6" indent="-342686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defTabSz="9138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2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6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1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3.gif"/><Relationship Id="rId6" Type="http://schemas.openxmlformats.org/officeDocument/2006/relationships/image" Target="../media/image28.png"/><Relationship Id="rId7" Type="http://schemas.openxmlformats.org/officeDocument/2006/relationships/image" Target="../media/image5.png"/><Relationship Id="rId8" Type="http://schemas.openxmlformats.org/officeDocument/2006/relationships/image" Target="../media/image29.png"/><Relationship Id="rId9" Type="http://schemas.openxmlformats.org/officeDocument/2006/relationships/image" Target="../media/image8.jpe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micro.com/products/motherboard/Xeon/C600/X9SRL-F.cfm" TargetMode="External"/><Relationship Id="rId4" Type="http://schemas.openxmlformats.org/officeDocument/2006/relationships/hyperlink" Target="http://supermicro.com/products/motherboard/Xeon/C600/X10DRG-Q.cfm" TargetMode="External"/><Relationship Id="rId5" Type="http://schemas.openxmlformats.org/officeDocument/2006/relationships/hyperlink" Target="http://www.mellanox.com/page/products_dyn?product_family=119&amp;mtag=connectx_3_vpi" TargetMode="External"/><Relationship Id="rId6" Type="http://schemas.openxmlformats.org/officeDocument/2006/relationships/image" Target="../media/image36.jpeg"/><Relationship Id="rId7" Type="http://schemas.openxmlformats.org/officeDocument/2006/relationships/image" Target="../media/image12.jp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6" Type="http://schemas.openxmlformats.org/officeDocument/2006/relationships/image" Target="../media/image9.png"/><Relationship Id="rId7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2.wdp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7784" y="0"/>
            <a:ext cx="65162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2276872"/>
            <a:ext cx="5756176" cy="21669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FrontEnd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eXchange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System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4464532"/>
            <a:ext cx="5688632" cy="178832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Giovanna Lehmann Miotto - CERN</a:t>
            </a:r>
          </a:p>
          <a:p>
            <a:pPr algn="l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Giovanna.Lehmann@cern.ch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behalf of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FELIX Developers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6" y="504132"/>
            <a:ext cx="1132560" cy="1132560"/>
          </a:xfrm>
          <a:prstGeom prst="rect">
            <a:avLst/>
          </a:prstGeom>
        </p:spPr>
      </p:pic>
      <p:pic>
        <p:nvPicPr>
          <p:cNvPr id="2050" name="Picture 2" descr="\\cern.ch\dfs\Users\j\joschuma\Documents\My Pictures\AR0001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8" y="1900871"/>
            <a:ext cx="1472857" cy="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ern.ch\dfs\Users\j\joschuma\Documents\My Pictures\brookhaven_national_laboratory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" y="2850338"/>
            <a:ext cx="1511213" cy="6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767" y="3728208"/>
            <a:ext cx="1333838" cy="5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ern.ch\dfs\Users\j\joschuma\Documents\My Pictures\Weizman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" y="5357068"/>
            <a:ext cx="1448565" cy="4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cern.ch\dfs\Users\j\joschuma\Documents\My Pictures\upb-logo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0" y="6067452"/>
            <a:ext cx="1859993" cy="4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06897"/>
            <a:ext cx="3600400" cy="1458013"/>
          </a:xfrm>
          <a:prstGeom prst="rect">
            <a:avLst/>
          </a:prstGeom>
        </p:spPr>
      </p:pic>
      <p:pic>
        <p:nvPicPr>
          <p:cNvPr id="1026" name="Picture 2" descr="D:\Data\Documents\Workshops and seminars\TWEPP2015\images\Radboud_Universit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3" y="4575941"/>
            <a:ext cx="2280147" cy="5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7"/>
            <a:ext cx="8229600" cy="576061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FLX software: status</a:t>
            </a:r>
            <a:endParaRPr lang="en-CA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92697"/>
            <a:ext cx="8229600" cy="4032448"/>
          </a:xfrm>
        </p:spPr>
        <p:txBody>
          <a:bodyPr>
            <a:noAutofit/>
          </a:bodyPr>
          <a:lstStyle/>
          <a:p>
            <a:pPr marL="354013" indent="-35401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Growing ecosystem of low level and debugging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tools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Board communication and control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flow control and check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testing</a:t>
            </a:r>
          </a:p>
          <a:p>
            <a:pPr marL="354013" indent="-35401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QT based GUI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various configuration and control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Loading emulator data in FPGA RAM works</a:t>
            </a:r>
          </a:p>
          <a:p>
            <a:pPr marL="354013" indent="-35401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Defined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software stack 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Define interfaces for interoperability</a:t>
            </a:r>
          </a:p>
          <a:p>
            <a:pPr marL="628650" lvl="1" indent="-274638" fontAlgn="ctr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Split development effort among software designers</a:t>
            </a:r>
          </a:p>
          <a:p>
            <a:pPr marL="354013" indent="-35401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Documenting software 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10</a:t>
            </a:fld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79522" y="625235"/>
            <a:ext cx="2465945" cy="2803765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978412" y="4437112"/>
            <a:ext cx="4130092" cy="2016224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012160" y="3478029"/>
            <a:ext cx="3050289" cy="895874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82151" y="4797152"/>
            <a:ext cx="4824536" cy="1645142"/>
          </a:xfrm>
          <a:prstGeom prst="rect">
            <a:avLst/>
          </a:prstGeom>
          <a:ln>
            <a:noFill/>
          </a:ln>
        </p:spPr>
      </p:pic>
      <p:sp>
        <p:nvSpPr>
          <p:cNvPr id="16" name="TextShape 3"/>
          <p:cNvSpPr txBox="1"/>
          <p:nvPr/>
        </p:nvSpPr>
        <p:spPr>
          <a:xfrm>
            <a:off x="2454245" y="4972573"/>
            <a:ext cx="1763376" cy="625738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sz="1300">
                <a:solidFill>
                  <a:srgbClr val="FF0000"/>
                </a:solidFill>
              </a:rPr>
              <a:t>loopback via GBT links of data from internal generator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7" name="Line 4"/>
          <p:cNvSpPr/>
          <p:nvPr/>
        </p:nvSpPr>
        <p:spPr>
          <a:xfrm flipH="1">
            <a:off x="2062385" y="5337043"/>
            <a:ext cx="326551" cy="195951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  <p:sp>
        <p:nvSpPr>
          <p:cNvPr id="18" name="TextShape 5"/>
          <p:cNvSpPr txBox="1"/>
          <p:nvPr/>
        </p:nvSpPr>
        <p:spPr>
          <a:xfrm>
            <a:off x="6372199" y="4509120"/>
            <a:ext cx="2673268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dirty="0" smtClean="0">
                <a:solidFill>
                  <a:srgbClr val="FF0000"/>
                </a:solidFill>
              </a:rPr>
              <a:t>HW </a:t>
            </a:r>
            <a:r>
              <a:rPr lang="en-GB" dirty="0">
                <a:solidFill>
                  <a:srgbClr val="FF0000"/>
                </a:solidFill>
              </a:rPr>
              <a:t>peripheral monitor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TextShape 6"/>
          <p:cNvSpPr txBox="1"/>
          <p:nvPr/>
        </p:nvSpPr>
        <p:spPr>
          <a:xfrm>
            <a:off x="6841900" y="3501008"/>
            <a:ext cx="2220548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dirty="0">
                <a:solidFill>
                  <a:srgbClr val="FF0000"/>
                </a:solidFill>
              </a:rPr>
              <a:t>various card statuses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extShape 7"/>
          <p:cNvSpPr txBox="1"/>
          <p:nvPr/>
        </p:nvSpPr>
        <p:spPr>
          <a:xfrm>
            <a:off x="7020851" y="908720"/>
            <a:ext cx="2024617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dirty="0">
                <a:solidFill>
                  <a:srgbClr val="FF0000"/>
                </a:solidFill>
              </a:rPr>
              <a:t>various card info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7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itle 1023"/>
          <p:cNvSpPr>
            <a:spLocks noGrp="1"/>
          </p:cNvSpPr>
          <p:nvPr>
            <p:ph type="title"/>
          </p:nvPr>
        </p:nvSpPr>
        <p:spPr>
          <a:xfrm>
            <a:off x="0" y="-1746"/>
            <a:ext cx="9144000" cy="69444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124745"/>
            <a:ext cx="8712968" cy="4368088"/>
          </a:xfrm>
          <a:prstGeom prst="rect">
            <a:avLst/>
          </a:prstGeom>
        </p:spPr>
        <p:txBody>
          <a:bodyPr>
            <a:noAutofit/>
          </a:bodyPr>
          <a:lstStyle>
            <a:lvl1pPr marL="342686" indent="-342686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488" indent="-285571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292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206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21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36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52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68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783" indent="-228459" algn="l" defTabSz="9138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The </a:t>
            </a:r>
            <a:r>
              <a:rPr lang="en-CA" sz="2400" dirty="0" err="1" smtClean="0"/>
              <a:t>FrontEnd</a:t>
            </a:r>
            <a:r>
              <a:rPr lang="en-CA" sz="2400" dirty="0" smtClean="0"/>
              <a:t> </a:t>
            </a:r>
            <a:r>
              <a:rPr lang="en-CA" sz="2400" dirty="0" err="1" smtClean="0"/>
              <a:t>LInk</a:t>
            </a:r>
            <a:r>
              <a:rPr lang="en-CA" sz="2400" dirty="0" smtClean="0"/>
              <a:t> </a:t>
            </a:r>
            <a:r>
              <a:rPr lang="en-CA" sz="2400" dirty="0" err="1" smtClean="0"/>
              <a:t>eXchange</a:t>
            </a:r>
            <a:r>
              <a:rPr lang="en-CA" sz="2400" dirty="0" smtClean="0"/>
              <a:t> (FELIX) is a PC based Data Acquisition element designed for bridging custom links (GBT) </a:t>
            </a:r>
            <a:br>
              <a:rPr lang="en-CA" sz="2400" dirty="0" smtClean="0"/>
            </a:br>
            <a:r>
              <a:rPr lang="en-CA" sz="2400" dirty="0" smtClean="0"/>
              <a:t>to a COTS computer network</a:t>
            </a:r>
          </a:p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It is designed to be flexible and highly-configurable</a:t>
            </a:r>
          </a:p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Development is progressing well and according to schedule</a:t>
            </a:r>
          </a:p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A scaled (sub-set of the full functionality) demonstrator </a:t>
            </a:r>
            <a:br>
              <a:rPr lang="en-CA" sz="2400" dirty="0" smtClean="0"/>
            </a:br>
            <a:r>
              <a:rPr lang="en-CA" sz="2400" dirty="0" smtClean="0"/>
              <a:t>had been positively reviewed in May 2015</a:t>
            </a:r>
          </a:p>
          <a:p>
            <a:pPr marL="449263" indent="-449263"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CA" sz="2400" dirty="0" smtClean="0"/>
              <a:t>Final design review foreseen for May 2016</a:t>
            </a:r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10" y="5085184"/>
            <a:ext cx="2606980" cy="10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0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06"/>
            <a:ext cx="8229600" cy="6942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FELIX development team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6" y="2780928"/>
            <a:ext cx="1406264" cy="1406264"/>
          </a:xfrm>
          <a:prstGeom prst="rect">
            <a:avLst/>
          </a:prstGeom>
        </p:spPr>
      </p:pic>
      <p:pic>
        <p:nvPicPr>
          <p:cNvPr id="7" name="Picture 2" descr="\\cern.ch\dfs\Users\j\joschuma\Documents\My Pictures\AR0001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6" y="1156890"/>
            <a:ext cx="1478544" cy="6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ern.ch\dfs\Users\j\joschuma\Documents\My Pictures\brookhaven_national_laboratory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11" y="1185786"/>
            <a:ext cx="1800200" cy="7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105" y="2869756"/>
            <a:ext cx="1661212" cy="7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cern.ch\dfs\Users\j\joschuma\Documents\My Pictures\Weizman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93" y="4856029"/>
            <a:ext cx="1798637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86048" y="126876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John Anderson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Ryu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Jinlong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Zhang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1586048" y="3068960"/>
            <a:ext cx="2553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Markus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Joos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Giovanna Lehmann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Wainer</a:t>
            </a:r>
            <a:r>
              <a:rPr lang="en-US" sz="2000" dirty="0"/>
              <a:t> Vandelli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Benedetto </a:t>
            </a:r>
            <a:r>
              <a:rPr lang="en-US" sz="2000" dirty="0" err="1"/>
              <a:t>Gorini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Joern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Schumacher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9626" y="1268759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Hucheng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Kai 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Waihao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Lanni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509626" y="2780928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Schreuder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Andrea Borga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Henk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Boterenbrood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Vermeulen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Donszelmann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9626" y="4797152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Julia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Narevicius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Alex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Roich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Lorne Levinson</a:t>
            </a:r>
            <a:endParaRPr lang="en-GB" sz="2000" dirty="0"/>
          </a:p>
        </p:txBody>
      </p:sp>
      <p:pic>
        <p:nvPicPr>
          <p:cNvPr id="16" name="Picture 6" descr="\\cern.ch\dfs\Users\j\joschuma\Documents\My Pictures\upb-logo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3161"/>
            <a:ext cx="1513768" cy="3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ata\Documents\Workshops and seminars\TWEPP2015\images\Radboud_Univers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8" y="3920164"/>
            <a:ext cx="2280147" cy="5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09626" y="126875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Hucheng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Kai 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Waihao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Lanni</a:t>
            </a:r>
            <a:endParaRPr lang="en-GB" sz="2000" dirty="0"/>
          </a:p>
        </p:txBody>
      </p:sp>
      <p:sp>
        <p:nvSpPr>
          <p:cNvPr id="20" name="Rectangle 19"/>
          <p:cNvSpPr/>
          <p:nvPr/>
        </p:nvSpPr>
        <p:spPr>
          <a:xfrm>
            <a:off x="6509626" y="4797151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Julia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Narevicius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Alex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Roich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Lorne Levinson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15719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Daniel Guest 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4" y="479715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Documents\Workshops and seminars\TWEPP2015\images\FELIX_data_flow_wTTCf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b="2853"/>
          <a:stretch/>
        </p:blipFill>
        <p:spPr bwMode="auto">
          <a:xfrm>
            <a:off x="158975" y="579048"/>
            <a:ext cx="8809470" cy="46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2172" y="5229200"/>
            <a:ext cx="8856984" cy="1296144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"/>
            <a:ext cx="8229600" cy="62007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FLX firmware simple block diagram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8712968" cy="6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5199583"/>
            <a:ext cx="130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Software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4638" y="5199583"/>
            <a:ext cx="8864517" cy="13977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12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3109024"/>
            <a:ext cx="9073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each E-link fixed size </a:t>
            </a:r>
            <a:r>
              <a:rPr lang="en-US" dirty="0" smtClean="0">
                <a:solidFill>
                  <a:srgbClr val="00B0F0"/>
                </a:solidFill>
              </a:rPr>
              <a:t>blocks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kByte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are filled with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received data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block has a 4-Byte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header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E-link ID,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sequence number and a start of block symbol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packets (“</a:t>
            </a:r>
            <a:r>
              <a:rPr lang="en-US" dirty="0">
                <a:solidFill>
                  <a:srgbClr val="00B050"/>
                </a:solidFill>
              </a:rPr>
              <a:t>chunks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”) received can be of arbitrary length and are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subdivided (typically after e.g.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8B/10B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decoding) in </a:t>
            </a:r>
            <a:r>
              <a:rPr lang="en-US" dirty="0">
                <a:solidFill>
                  <a:srgbClr val="FF0000"/>
                </a:solidFill>
              </a:rPr>
              <a:t>sub-chunks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needed to fill the blocks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</a:t>
            </a:r>
            <a:r>
              <a:rPr lang="en-US" dirty="0">
                <a:solidFill>
                  <a:srgbClr val="FF0000"/>
                </a:solidFill>
              </a:rPr>
              <a:t>sub-chunk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 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trailer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information on its length and type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case of low data rates time-outs will cause incompletely filled blocks 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padded and sent (the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sub-chunk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this block is then of type “null”)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Blocks are transferred using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continuous DMA (Direct Memory Access)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into a large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e.g. 4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GByte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circular buffer in host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 memory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buffer consists of contiguous memory allocated by a dedicated driver</a:t>
            </a:r>
          </a:p>
          <a:p>
            <a:pPr marL="354013" indent="-35401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DMA is controlled with two pointers, a write pointer maintained by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DMA controller in the FPGA, and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read pointer maintained by the FELIX application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211" y="10163"/>
            <a:ext cx="7617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High throughput detector readout  </a:t>
            </a:r>
          </a:p>
        </p:txBody>
      </p:sp>
      <p:sp>
        <p:nvSpPr>
          <p:cNvPr id="6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15</a:t>
            </a:fld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819212" y="679400"/>
            <a:ext cx="7502567" cy="2389560"/>
            <a:chOff x="720892" y="4208748"/>
            <a:chExt cx="7502567" cy="2389560"/>
          </a:xfrm>
        </p:grpSpPr>
        <p:sp>
          <p:nvSpPr>
            <p:cNvPr id="65" name="TextBox 64"/>
            <p:cNvSpPr txBox="1"/>
            <p:nvPr/>
          </p:nvSpPr>
          <p:spPr>
            <a:xfrm>
              <a:off x="720892" y="4208748"/>
              <a:ext cx="892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first word</a:t>
              </a:r>
            </a:p>
            <a:p>
              <a:r>
                <a:rPr lang="en-US" sz="1200" dirty="0" smtClean="0"/>
                <a:t>transferred</a:t>
              </a:r>
              <a:endParaRPr lang="en-US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66318" y="4208748"/>
              <a:ext cx="892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last word</a:t>
              </a:r>
            </a:p>
            <a:p>
              <a:r>
                <a:rPr lang="en-US" sz="1200" dirty="0" smtClean="0"/>
                <a:t>transferred</a:t>
              </a:r>
              <a:endParaRPr lang="en-US" sz="1200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83884" y="4651859"/>
              <a:ext cx="7439575" cy="1946449"/>
              <a:chOff x="783884" y="4651859"/>
              <a:chExt cx="7439575" cy="194644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902574" y="4964376"/>
                <a:ext cx="1492898" cy="3684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641292" y="4964376"/>
                <a:ext cx="1492898" cy="368410"/>
              </a:xfrm>
              <a:prstGeom prst="rect">
                <a:avLst/>
              </a:prstGeom>
              <a:solidFill>
                <a:srgbClr val="DBEEF4"/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sub-chunk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347462" y="4964376"/>
                <a:ext cx="1492898" cy="368410"/>
              </a:xfrm>
              <a:prstGeom prst="rect">
                <a:avLst/>
              </a:prstGeom>
              <a:solidFill>
                <a:srgbClr val="DBEEF4"/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3395472" y="5161336"/>
                <a:ext cx="245820" cy="0"/>
              </a:xfrm>
              <a:prstGeom prst="line">
                <a:avLst/>
              </a:prstGeom>
              <a:ln w="19050" cmpd="sng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134190" y="5152554"/>
                <a:ext cx="245820" cy="0"/>
              </a:xfrm>
              <a:prstGeom prst="line">
                <a:avLst/>
              </a:prstGeom>
              <a:ln w="19050" cmpd="sng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3890163" y="4657156"/>
                <a:ext cx="9557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</a:t>
                </a:r>
                <a:r>
                  <a:rPr lang="en-US" sz="1400" dirty="0" smtClean="0">
                    <a:solidFill>
                      <a:srgbClr val="00B0F0"/>
                    </a:solidFill>
                  </a:rPr>
                  <a:t>block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2574" y="4964376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641292" y="4964376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47462" y="4964376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840360" y="4964376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837859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314453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53171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759341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113621" y="4964376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925571" y="4994232"/>
                <a:ext cx="45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sub-</a:t>
                </a:r>
              </a:p>
              <a:p>
                <a:r>
                  <a:rPr lang="en-US" sz="800" dirty="0" smtClean="0"/>
                  <a:t>chunk</a:t>
                </a:r>
                <a:endParaRPr lang="en-US" sz="8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573521" y="4994232"/>
                <a:ext cx="45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sub-</a:t>
                </a:r>
              </a:p>
              <a:p>
                <a:r>
                  <a:rPr lang="en-US" sz="800" dirty="0" smtClean="0"/>
                  <a:t>chunk</a:t>
                </a:r>
                <a:endParaRPr lang="en-US" sz="8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983593" y="4964376"/>
                <a:ext cx="854266" cy="36841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194640" y="4964376"/>
                <a:ext cx="564701" cy="368410"/>
              </a:xfrm>
              <a:prstGeom prst="rect">
                <a:avLst/>
              </a:prstGeom>
              <a:solidFill>
                <a:srgbClr val="FFFFAC"/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207413" y="4664063"/>
                <a:ext cx="923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</a:t>
                </a:r>
                <a:endParaRPr lang="en-US" sz="14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651695" y="4653348"/>
                <a:ext cx="923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</a:t>
                </a:r>
                <a:endParaRPr lang="en-US" sz="1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935889" y="5446180"/>
                <a:ext cx="1287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 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blocks</a:t>
                </a:r>
              </a:p>
              <a:p>
                <a:r>
                  <a:rPr lang="en-US" sz="1400" dirty="0" smtClean="0"/>
                  <a:t>of other E-links</a:t>
                </a:r>
                <a:endParaRPr lang="en-US" sz="14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376422" y="4878018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107391" y="4884368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783884" y="4964376"/>
                <a:ext cx="1118690" cy="0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783884" y="5335885"/>
                <a:ext cx="1118690" cy="0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840360" y="4964300"/>
                <a:ext cx="739314" cy="3251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840360" y="5332634"/>
                <a:ext cx="739314" cy="3251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900164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395472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641292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134190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759759" y="4781809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2919221" y="4971840"/>
                <a:ext cx="1" cy="600876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6191955" y="4971840"/>
                <a:ext cx="1" cy="600876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3703818" y="5518188"/>
                <a:ext cx="17486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E-link packet =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chunk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2925571" y="5518188"/>
                <a:ext cx="3266041" cy="0"/>
              </a:xfrm>
              <a:prstGeom prst="line">
                <a:avLst/>
              </a:prstGeom>
              <a:ln w="12700" cmpd="sng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1820446" y="4967475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508721" y="4967475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589740" y="4967475"/>
                <a:ext cx="230705" cy="3684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24420" y="4967475"/>
                <a:ext cx="184301" cy="368410"/>
              </a:xfrm>
              <a:prstGeom prst="rect">
                <a:avLst/>
              </a:prstGeom>
              <a:solidFill>
                <a:schemeClr val="accent6"/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921379" y="4970726"/>
                <a:ext cx="419779" cy="3619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341158" y="4967475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35031" y="4651859"/>
                <a:ext cx="923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</a:t>
                </a:r>
                <a:endParaRPr lang="en-US" sz="1400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3884" y="4659698"/>
                <a:ext cx="923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</a:t>
                </a:r>
                <a:r>
                  <a:rPr lang="en-US" sz="1400" dirty="0" err="1" smtClean="0"/>
                  <a:t>kB</a:t>
                </a:r>
                <a:r>
                  <a:rPr lang="en-US" sz="1400" dirty="0" smtClean="0"/>
                  <a:t> block</a:t>
                </a:r>
                <a:endParaRPr lang="en-US" sz="1400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212144" y="5861492"/>
                <a:ext cx="81019" cy="3684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449344" y="5861492"/>
                <a:ext cx="81019" cy="368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335778" y="5767311"/>
                <a:ext cx="28017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</a:t>
                </a:r>
                <a:r>
                  <a:rPr lang="en-US" sz="1200" dirty="0" smtClean="0"/>
                  <a:t>ragment </a:t>
                </a:r>
                <a:r>
                  <a:rPr lang="en-US" sz="1200" b="1" dirty="0" smtClean="0"/>
                  <a:t>trailer</a:t>
                </a:r>
              </a:p>
              <a:p>
                <a:r>
                  <a:rPr lang="en-US" sz="1200" dirty="0" smtClean="0"/>
                  <a:t>first/last/both/middle/null (3 bits)</a:t>
                </a:r>
              </a:p>
              <a:p>
                <a:r>
                  <a:rPr lang="en-US" sz="1200" dirty="0" smtClean="0"/>
                  <a:t>flags: </a:t>
                </a:r>
                <a:r>
                  <a:rPr lang="en-US" sz="1200" dirty="0" err="1" smtClean="0"/>
                  <a:t>xfer</a:t>
                </a:r>
                <a:r>
                  <a:rPr lang="en-US" sz="1200" dirty="0" smtClean="0"/>
                  <a:t> error, </a:t>
                </a:r>
                <a:r>
                  <a:rPr lang="en-US" sz="1200" dirty="0" err="1" smtClean="0"/>
                  <a:t>trunc</a:t>
                </a:r>
                <a:r>
                  <a:rPr lang="en-US" sz="1200" dirty="0" smtClean="0"/>
                  <a:t>, </a:t>
                </a:r>
                <a:r>
                  <a:rPr lang="en-US" sz="1200" dirty="0" err="1" smtClean="0"/>
                  <a:t>rsrvd</a:t>
                </a:r>
                <a:r>
                  <a:rPr lang="en-US" sz="1200" dirty="0" smtClean="0"/>
                  <a:t>, </a:t>
                </a:r>
                <a:r>
                  <a:rPr lang="en-US" sz="1200" dirty="0" err="1" smtClean="0"/>
                  <a:t>rsrvd</a:t>
                </a:r>
                <a:r>
                  <a:rPr lang="en-US" sz="1200" dirty="0" smtClean="0"/>
                  <a:t> (4 bits)</a:t>
                </a:r>
              </a:p>
              <a:p>
                <a:r>
                  <a:rPr lang="en-US" sz="1200" dirty="0" smtClean="0"/>
                  <a:t>fragment length in 16-bit words</a:t>
                </a:r>
                <a:endParaRPr lang="en-US" sz="12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575090" y="5767311"/>
                <a:ext cx="21498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block </a:t>
                </a:r>
                <a:r>
                  <a:rPr lang="en-US" sz="1200" b="1" dirty="0" smtClean="0"/>
                  <a:t>header</a:t>
                </a:r>
                <a:r>
                  <a:rPr lang="en-US" sz="1200" dirty="0" smtClean="0"/>
                  <a:t>:</a:t>
                </a:r>
              </a:p>
              <a:p>
                <a:r>
                  <a:rPr lang="en-US" sz="1200" dirty="0" smtClean="0"/>
                  <a:t>E-link ID (11 bits)</a:t>
                </a:r>
              </a:p>
              <a:p>
                <a:r>
                  <a:rPr lang="en-US" sz="1200" dirty="0" smtClean="0"/>
                  <a:t>sequence number (5 bits)</a:t>
                </a:r>
              </a:p>
              <a:p>
                <a:r>
                  <a:rPr lang="en-US" sz="1200" dirty="0" smtClean="0"/>
                  <a:t>Start-Of-Block symbol (16-bits)</a:t>
                </a:r>
                <a:endParaRPr lang="en-US" sz="1200" dirty="0"/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5350381" y="4784812"/>
                <a:ext cx="0" cy="642309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8" name="Straight Connector 117"/>
          <p:cNvCxnSpPr>
            <a:stCxn id="65" idx="3"/>
          </p:cNvCxnSpPr>
          <p:nvPr/>
        </p:nvCxnSpPr>
        <p:spPr>
          <a:xfrm>
            <a:off x="1712080" y="910233"/>
            <a:ext cx="437329" cy="0"/>
          </a:xfrm>
          <a:prstGeom prst="line">
            <a:avLst/>
          </a:prstGeom>
          <a:ln w="12700" cmpd="sng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726959" y="908719"/>
            <a:ext cx="437329" cy="1"/>
          </a:xfrm>
          <a:prstGeom prst="line">
            <a:avLst/>
          </a:prstGeom>
          <a:ln w="12700" cmpd="sng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1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172" y="327"/>
            <a:ext cx="8228763" cy="65317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PCIe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throughput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2" name="Picture 231"/>
          <p:cNvPicPr/>
          <p:nvPr/>
        </p:nvPicPr>
        <p:blipFill>
          <a:blip r:embed="rId3"/>
          <a:stretch>
            <a:fillRect/>
          </a:stretch>
        </p:blipFill>
        <p:spPr>
          <a:xfrm>
            <a:off x="287114" y="958376"/>
            <a:ext cx="3752400" cy="2703801"/>
          </a:xfrm>
          <a:prstGeom prst="rect">
            <a:avLst/>
          </a:prstGeom>
          <a:ln>
            <a:noFill/>
          </a:ln>
        </p:spPr>
      </p:pic>
      <p:pic>
        <p:nvPicPr>
          <p:cNvPr id="233" name="Picture 232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3651727"/>
            <a:ext cx="3787994" cy="2729601"/>
          </a:xfrm>
          <a:prstGeom prst="rect">
            <a:avLst/>
          </a:prstGeom>
          <a:ln>
            <a:noFill/>
          </a:ln>
        </p:spPr>
      </p:pic>
      <p:sp>
        <p:nvSpPr>
          <p:cNvPr id="234" name="TextShape 2"/>
          <p:cNvSpPr txBox="1"/>
          <p:nvPr/>
        </p:nvSpPr>
        <p:spPr>
          <a:xfrm>
            <a:off x="4211960" y="4007051"/>
            <a:ext cx="4866163" cy="2158254"/>
          </a:xfrm>
          <a:prstGeom prst="rect">
            <a:avLst/>
          </a:prstGeom>
        </p:spPr>
        <p:txBody>
          <a:bodyPr lIns="98293" tIns="57474" rIns="98293" bIns="57474"/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/>
              <a:t>Measurements </a:t>
            </a:r>
            <a:r>
              <a:rPr lang="en-GB" sz="2000" dirty="0"/>
              <a:t>where done using a simple counter filling the </a:t>
            </a:r>
            <a:r>
              <a:rPr lang="en-GB" sz="2000" dirty="0" err="1"/>
              <a:t>PCIe</a:t>
            </a:r>
            <a:r>
              <a:rPr lang="en-GB" sz="2000" dirty="0"/>
              <a:t> FIFO</a:t>
            </a:r>
            <a:endParaRPr dirty="0"/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GB" sz="2000" dirty="0"/>
              <a:t>For test </a:t>
            </a:r>
            <a:r>
              <a:rPr lang="en-GB" sz="2000" dirty="0" smtClean="0"/>
              <a:t>purposes </a:t>
            </a:r>
            <a:r>
              <a:rPr lang="en-GB" sz="2000" dirty="0"/>
              <a:t>only : Single </a:t>
            </a:r>
            <a:r>
              <a:rPr lang="en-GB" sz="2000" dirty="0" smtClean="0"/>
              <a:t>shot DMA transfers</a:t>
            </a:r>
            <a:endParaRPr dirty="0"/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For normal operation: continuous DMA transfer is </a:t>
            </a:r>
            <a:r>
              <a:rPr lang="en-US" sz="2000" dirty="0" smtClean="0"/>
              <a:t>foreseen</a:t>
            </a:r>
            <a:endParaRPr lang="en-US" sz="2000" dirty="0"/>
          </a:p>
        </p:txBody>
      </p:sp>
      <p:pic>
        <p:nvPicPr>
          <p:cNvPr id="235" name="Picture 234"/>
          <p:cNvPicPr/>
          <p:nvPr/>
        </p:nvPicPr>
        <p:blipFill>
          <a:blip r:embed="rId5"/>
          <a:srcRect t="14980"/>
          <a:stretch>
            <a:fillRect/>
          </a:stretch>
        </p:blipFill>
        <p:spPr>
          <a:xfrm>
            <a:off x="4751973" y="926044"/>
            <a:ext cx="4067848" cy="2917715"/>
          </a:xfrm>
          <a:prstGeom prst="rect">
            <a:avLst/>
          </a:prstGeom>
          <a:ln>
            <a:noFill/>
          </a:ln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16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31259" y="109679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One card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862965" y="3776752"/>
            <a:ext cx="13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Two cards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53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"/>
            <a:ext cx="8229600" cy="62243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FELIX PC: Motherboard and NIC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067944" y="764704"/>
            <a:ext cx="4968552" cy="5544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 smtClean="0"/>
              <a:t>Supermicro</a:t>
            </a:r>
            <a:r>
              <a:rPr lang="en-US" sz="1800" b="1" dirty="0" smtClean="0"/>
              <a:t> </a:t>
            </a:r>
            <a:r>
              <a:rPr lang="en-US" sz="1800" dirty="0" smtClean="0"/>
              <a:t>motherboards, e.g.:</a:t>
            </a:r>
            <a:endParaRPr lang="en-US" sz="4500" dirty="0" smtClean="0"/>
          </a:p>
          <a:p>
            <a:pPr marL="0" indent="0">
              <a:buNone/>
            </a:pPr>
            <a:r>
              <a:rPr lang="en-US" sz="1800" b="1" dirty="0" err="1"/>
              <a:t>SuperMicro</a:t>
            </a:r>
            <a:r>
              <a:rPr lang="en-US" sz="1800" b="1" dirty="0"/>
              <a:t> </a:t>
            </a:r>
            <a:r>
              <a:rPr lang="en-US" sz="1800" b="1" dirty="0" smtClean="0"/>
              <a:t>X9SRL-F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1x Ivy Bridge </a:t>
            </a:r>
            <a:r>
              <a:rPr lang="en-US" sz="1800" dirty="0"/>
              <a:t>CPU, </a:t>
            </a:r>
            <a:r>
              <a:rPr lang="en-US" sz="1800" dirty="0" smtClean="0"/>
              <a:t>6 cores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6x </a:t>
            </a:r>
            <a:r>
              <a:rPr lang="en-US" sz="1800" dirty="0" err="1"/>
              <a:t>PCIe</a:t>
            </a:r>
            <a:r>
              <a:rPr lang="en-US" sz="1800" dirty="0"/>
              <a:t> Gen-3 slots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16 </a:t>
            </a:r>
            <a:r>
              <a:rPr lang="en-US" sz="1800" dirty="0"/>
              <a:t>GB </a:t>
            </a:r>
            <a:r>
              <a:rPr lang="en-US" sz="1800" dirty="0" smtClean="0"/>
              <a:t>DDR3 </a:t>
            </a:r>
            <a:r>
              <a:rPr lang="en-US" sz="1800" dirty="0"/>
              <a:t>Memory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err="1">
                <a:hlinkClick r:id="rId3"/>
              </a:rPr>
              <a:t>www.supermicro.com</a:t>
            </a:r>
            <a:r>
              <a:rPr lang="en-US" sz="1200" dirty="0">
                <a:hlinkClick r:id="rId3"/>
              </a:rPr>
              <a:t>/products/motherboard/Xeon/C600/X9SRL-F.cfm</a:t>
            </a:r>
            <a:endParaRPr lang="en-US" sz="12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err="1" smtClean="0"/>
              <a:t>SuperMicro</a:t>
            </a:r>
            <a:r>
              <a:rPr lang="en-US" sz="1800" b="1" dirty="0" smtClean="0"/>
              <a:t> X10DRG-Q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2x </a:t>
            </a:r>
            <a:r>
              <a:rPr lang="en-US" sz="1800" dirty="0" err="1" smtClean="0"/>
              <a:t>Haswell</a:t>
            </a:r>
            <a:r>
              <a:rPr lang="en-US" sz="1800" dirty="0" smtClean="0"/>
              <a:t> CPU, up to 10 cores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6x </a:t>
            </a:r>
            <a:r>
              <a:rPr lang="en-US" sz="1800" dirty="0" err="1" smtClean="0"/>
              <a:t>PCIe</a:t>
            </a:r>
            <a:r>
              <a:rPr lang="en-US" sz="1800" dirty="0" smtClean="0"/>
              <a:t> Gen-3 slots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64 GB DDR4 Memory</a:t>
            </a:r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http://supermicro.com/products/motherboard/Xeon/C600/X10DRG-Q.cfm</a:t>
            </a:r>
            <a:endParaRPr lang="en-US" sz="12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err="1" smtClean="0"/>
              <a:t>Mellanox</a:t>
            </a:r>
            <a:r>
              <a:rPr lang="en-US" sz="1800" b="1" dirty="0" smtClean="0"/>
              <a:t> ConnectX-3 VPI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FDR/QDR </a:t>
            </a:r>
            <a:r>
              <a:rPr lang="en-US" sz="1800" dirty="0" err="1" smtClean="0"/>
              <a:t>Infiniband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2x10/40 </a:t>
            </a:r>
            <a:r>
              <a:rPr lang="en-US" sz="1800" dirty="0" err="1" smtClean="0"/>
              <a:t>GbE</a:t>
            </a:r>
            <a:endParaRPr lang="en-US" sz="1800" dirty="0" smtClean="0"/>
          </a:p>
          <a:p>
            <a:pPr marL="0" indent="0">
              <a:buNone/>
            </a:pPr>
            <a:r>
              <a:rPr lang="en-GB" sz="1200" dirty="0">
                <a:hlinkClick r:id="rId5"/>
              </a:rPr>
              <a:t>http://www.mellanox.com/page/products_dyn?product_family=119&amp;mtag=connectx_3_vpi</a:t>
            </a:r>
            <a:endParaRPr lang="en-GB" sz="12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65545"/>
            <a:ext cx="2679344" cy="196485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2339975" cy="1990725"/>
          </a:xfr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17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764704"/>
            <a:ext cx="245508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06"/>
            <a:ext cx="8229600" cy="5501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Outlook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836712"/>
            <a:ext cx="8795320" cy="54726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ideas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FrontEnd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Link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eXchange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(FELIX) system’s novelties in the readout approach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FELIX PC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FELIX hardware development platform (FLX)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Planning for the final hardware platform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 &amp; Outlook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3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06"/>
            <a:ext cx="8229600" cy="5501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DAQ – Initial Wish List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836712"/>
            <a:ext cx="8795320" cy="54726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Concentrate the system </a:t>
            </a:r>
            <a:r>
              <a:rPr lang="en-US" sz="2400" dirty="0" smtClean="0"/>
              <a:t>specific effort </a:t>
            </a:r>
            <a:r>
              <a:rPr lang="en-US" sz="2400" dirty="0"/>
              <a:t>of developing custom boards and </a:t>
            </a:r>
            <a:r>
              <a:rPr lang="en-US" sz="2400" dirty="0" smtClean="0"/>
              <a:t>firmware </a:t>
            </a:r>
            <a:r>
              <a:rPr lang="en-US" sz="2400" dirty="0"/>
              <a:t>to the on(near)-detector </a:t>
            </a:r>
            <a:r>
              <a:rPr lang="en-US" sz="2400" dirty="0" smtClean="0"/>
              <a:t>electronics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Maximize use of high level programming languages in conventional environment (PCs</a:t>
            </a:r>
            <a:r>
              <a:rPr lang="en-US" sz="2000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Support a protocol for which FPGA/ASIC implementations exist (GBT)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Minimize number of connections to/from the detector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on bidirectional links data readout, DCS, timing, trigger and control traffic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Avoid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of industrial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crate standards (VME, ATCA, ...) off detector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PCs and switched network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Maximize system flexibility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not require all features to be used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Modular size, performance, </a:t>
            </a:r>
            <a:r>
              <a:rPr lang="is-I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0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Initial Sketch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B6AD-3BE3-4339-96D4-2A22983CF543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1340768"/>
            <a:ext cx="763284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71600" y="1628800"/>
            <a:ext cx="792088" cy="576064"/>
            <a:chOff x="971600" y="2132856"/>
            <a:chExt cx="792088" cy="576064"/>
          </a:xfrm>
        </p:grpSpPr>
        <p:sp>
          <p:nvSpPr>
            <p:cNvPr id="7" name="Rectangle 6"/>
            <p:cNvSpPr/>
            <p:nvPr/>
          </p:nvSpPr>
          <p:spPr>
            <a:xfrm>
              <a:off x="971600" y="2348880"/>
              <a:ext cx="792088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436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960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84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008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532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380312" y="1628800"/>
            <a:ext cx="792088" cy="576064"/>
            <a:chOff x="971600" y="2132856"/>
            <a:chExt cx="792088" cy="576064"/>
          </a:xfrm>
        </p:grpSpPr>
        <p:sp>
          <p:nvSpPr>
            <p:cNvPr id="18" name="Rectangle 17"/>
            <p:cNvSpPr/>
            <p:nvPr/>
          </p:nvSpPr>
          <p:spPr>
            <a:xfrm>
              <a:off x="971600" y="2348880"/>
              <a:ext cx="792088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436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960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484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008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532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131840" y="1628800"/>
            <a:ext cx="792088" cy="576064"/>
            <a:chOff x="971600" y="2132856"/>
            <a:chExt cx="792088" cy="576064"/>
          </a:xfrm>
        </p:grpSpPr>
        <p:sp>
          <p:nvSpPr>
            <p:cNvPr id="25" name="Rectangle 24"/>
            <p:cNvSpPr/>
            <p:nvPr/>
          </p:nvSpPr>
          <p:spPr>
            <a:xfrm>
              <a:off x="971600" y="2348880"/>
              <a:ext cx="792088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436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960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4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008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532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051720" y="1628800"/>
            <a:ext cx="792088" cy="576064"/>
            <a:chOff x="971600" y="2132856"/>
            <a:chExt cx="792088" cy="576064"/>
          </a:xfrm>
        </p:grpSpPr>
        <p:sp>
          <p:nvSpPr>
            <p:cNvPr id="32" name="Rectangle 31"/>
            <p:cNvSpPr/>
            <p:nvPr/>
          </p:nvSpPr>
          <p:spPr>
            <a:xfrm>
              <a:off x="971600" y="2348880"/>
              <a:ext cx="792088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0436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960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484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008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53208" y="2132856"/>
              <a:ext cx="0" cy="21602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228184" y="1764104"/>
            <a:ext cx="504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…</a:t>
            </a:r>
            <a:endParaRPr lang="en-US" sz="32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59632" y="3356992"/>
            <a:ext cx="2304256" cy="1080120"/>
            <a:chOff x="1259632" y="3284984"/>
            <a:chExt cx="2304256" cy="1080120"/>
          </a:xfrm>
        </p:grpSpPr>
        <p:sp>
          <p:nvSpPr>
            <p:cNvPr id="39" name="Rectangle 38"/>
            <p:cNvSpPr/>
            <p:nvPr/>
          </p:nvSpPr>
          <p:spPr>
            <a:xfrm>
              <a:off x="1259632" y="3284984"/>
              <a:ext cx="2304256" cy="1080120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PC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59632" y="3933056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NIC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11760" y="3356992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64160" y="3509392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24128" y="3356992"/>
            <a:ext cx="2304256" cy="1080120"/>
            <a:chOff x="1259632" y="3284984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1259632" y="3284984"/>
              <a:ext cx="2304256" cy="1080120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PC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64160" y="3509392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59632" y="3933056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NIC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11760" y="3356992"/>
              <a:ext cx="792088" cy="432048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627784" y="4941168"/>
            <a:ext cx="2304256" cy="50405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395536" y="5949280"/>
            <a:ext cx="1944216" cy="576064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DCS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843808" y="5949280"/>
            <a:ext cx="5938565" cy="792088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</a:t>
            </a:r>
            <a:r>
              <a:rPr lang="en-US" dirty="0"/>
              <a:t>b</a:t>
            </a:r>
            <a:r>
              <a:rPr lang="en-US" dirty="0" smtClean="0"/>
              <a:t>uilding, online selection, storage,</a:t>
            </a:r>
            <a:r>
              <a:rPr lang="is-IS" dirty="0" smtClean="0"/>
              <a:t>…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7" idx="2"/>
            <a:endCxn id="40" idx="0"/>
          </p:cNvCxnSpPr>
          <p:nvPr/>
        </p:nvCxnSpPr>
        <p:spPr>
          <a:xfrm>
            <a:off x="1367644" y="2204864"/>
            <a:ext cx="1440160" cy="122413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0" idx="0"/>
          </p:cNvCxnSpPr>
          <p:nvPr/>
        </p:nvCxnSpPr>
        <p:spPr>
          <a:xfrm>
            <a:off x="2447764" y="2204864"/>
            <a:ext cx="360040" cy="122413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5" idx="2"/>
            <a:endCxn id="48" idx="0"/>
          </p:cNvCxnSpPr>
          <p:nvPr/>
        </p:nvCxnSpPr>
        <p:spPr>
          <a:xfrm flipH="1">
            <a:off x="2960204" y="2204864"/>
            <a:ext cx="567680" cy="137653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8" idx="2"/>
            <a:endCxn id="55" idx="0"/>
          </p:cNvCxnSpPr>
          <p:nvPr/>
        </p:nvCxnSpPr>
        <p:spPr>
          <a:xfrm flipH="1">
            <a:off x="7272300" y="2204864"/>
            <a:ext cx="504056" cy="122413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19872" y="2412176"/>
            <a:ext cx="504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…</a:t>
            </a:r>
            <a:endParaRPr lang="en-US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355976" y="2996952"/>
            <a:ext cx="504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…</a:t>
            </a:r>
            <a:endParaRPr lang="en-US" sz="3200" b="1" dirty="0"/>
          </a:p>
        </p:txBody>
      </p:sp>
      <p:cxnSp>
        <p:nvCxnSpPr>
          <p:cNvPr id="76" name="Elbow Connector 75"/>
          <p:cNvCxnSpPr>
            <a:stCxn id="49" idx="2"/>
            <a:endCxn id="56" idx="1"/>
          </p:cNvCxnSpPr>
          <p:nvPr/>
        </p:nvCxnSpPr>
        <p:spPr>
          <a:xfrm rot="16200000" flipH="1">
            <a:off x="1763688" y="4329100"/>
            <a:ext cx="756084" cy="972108"/>
          </a:xfrm>
          <a:prstGeom prst="bentConnector2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54" idx="2"/>
            <a:endCxn id="56" idx="3"/>
          </p:cNvCxnSpPr>
          <p:nvPr/>
        </p:nvCxnSpPr>
        <p:spPr>
          <a:xfrm rot="5400000">
            <a:off x="5148064" y="4221088"/>
            <a:ext cx="756084" cy="1188132"/>
          </a:xfrm>
          <a:prstGeom prst="bentConnector2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56" idx="2"/>
            <a:endCxn id="57" idx="0"/>
          </p:cNvCxnSpPr>
          <p:nvPr/>
        </p:nvCxnSpPr>
        <p:spPr>
          <a:xfrm rot="5400000">
            <a:off x="2321750" y="4491118"/>
            <a:ext cx="504056" cy="2412268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56" idx="2"/>
            <a:endCxn id="58" idx="0"/>
          </p:cNvCxnSpPr>
          <p:nvPr/>
        </p:nvCxnSpPr>
        <p:spPr>
          <a:xfrm rot="16200000" flipH="1">
            <a:off x="4544473" y="4680662"/>
            <a:ext cx="504056" cy="2033179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283968" y="3573016"/>
            <a:ext cx="648072" cy="4320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TTC</a:t>
            </a:r>
            <a:endParaRPr lang="en-US" dirty="0"/>
          </a:p>
        </p:txBody>
      </p:sp>
      <p:cxnSp>
        <p:nvCxnSpPr>
          <p:cNvPr id="94" name="Straight Arrow Connector 93"/>
          <p:cNvCxnSpPr>
            <a:stCxn id="92" idx="1"/>
            <a:endCxn id="48" idx="3"/>
          </p:cNvCxnSpPr>
          <p:nvPr/>
        </p:nvCxnSpPr>
        <p:spPr>
          <a:xfrm flipH="1">
            <a:off x="3356248" y="3789040"/>
            <a:ext cx="927720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2" idx="3"/>
            <a:endCxn id="55" idx="1"/>
          </p:cNvCxnSpPr>
          <p:nvPr/>
        </p:nvCxnSpPr>
        <p:spPr>
          <a:xfrm flipV="1">
            <a:off x="4932040" y="3645024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83968" y="4149080"/>
            <a:ext cx="648072" cy="43204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BSY</a:t>
            </a:r>
            <a:endParaRPr lang="en-US" dirty="0"/>
          </a:p>
        </p:txBody>
      </p:sp>
      <p:cxnSp>
        <p:nvCxnSpPr>
          <p:cNvPr id="3" name="Straight Arrow Connector 2"/>
          <p:cNvCxnSpPr>
            <a:endCxn id="63" idx="3"/>
          </p:cNvCxnSpPr>
          <p:nvPr/>
        </p:nvCxnSpPr>
        <p:spPr>
          <a:xfrm flipH="1">
            <a:off x="4932040" y="3717032"/>
            <a:ext cx="194421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4716016" y="2420888"/>
            <a:ext cx="4032448" cy="2900448"/>
            <a:chOff x="4716016" y="2420888"/>
            <a:chExt cx="4032448" cy="2900448"/>
          </a:xfrm>
        </p:grpSpPr>
        <p:pic>
          <p:nvPicPr>
            <p:cNvPr id="103" name="Picture 2" descr="D:\Profiles\joschuma\AppData\Local\Microsoft\Windows\Temporary Internet Files\Content.IE5\Y9QF7PZ7\Zen-Circle-ZEN-BUDDHIST[1]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420888"/>
              <a:ext cx="4032448" cy="2900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Rectangle 104"/>
            <p:cNvSpPr/>
            <p:nvPr/>
          </p:nvSpPr>
          <p:spPr>
            <a:xfrm rot="20382889">
              <a:off x="5598010" y="3360456"/>
              <a:ext cx="22621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FELIX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15" name="Straight Arrow Connector 14"/>
          <p:cNvCxnSpPr>
            <a:stCxn id="48" idx="3"/>
            <a:endCxn id="63" idx="1"/>
          </p:cNvCxnSpPr>
          <p:nvPr/>
        </p:nvCxnSpPr>
        <p:spPr>
          <a:xfrm>
            <a:off x="3356248" y="3797424"/>
            <a:ext cx="927720" cy="567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9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8" y="692696"/>
            <a:ext cx="5472602" cy="5451266"/>
          </a:xfrm>
        </p:spPr>
      </p:pic>
      <p:sp>
        <p:nvSpPr>
          <p:cNvPr id="8" name="TextBox 7"/>
          <p:cNvSpPr txBox="1"/>
          <p:nvPr/>
        </p:nvSpPr>
        <p:spPr>
          <a:xfrm>
            <a:off x="5724128" y="4821016"/>
            <a:ext cx="3310276" cy="120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Scalable bidirectional architecture: o</a:t>
            </a:r>
            <a:r>
              <a:rPr lang="en-GB" dirty="0" err="1" smtClean="0">
                <a:solidFill>
                  <a:schemeClr val="accent1"/>
                </a:solidFill>
              </a:rPr>
              <a:t>ff</a:t>
            </a:r>
            <a:r>
              <a:rPr lang="en-GB" dirty="0" smtClean="0">
                <a:solidFill>
                  <a:schemeClr val="accent1"/>
                </a:solidFill>
              </a:rPr>
              <a:t>-detector end-points </a:t>
            </a:r>
            <a:r>
              <a:rPr lang="en-GB" dirty="0">
                <a:solidFill>
                  <a:schemeClr val="accent1"/>
                </a:solidFill>
              </a:rPr>
              <a:t>freed from one-to-one geographical mapping of FE </a:t>
            </a:r>
            <a:r>
              <a:rPr lang="en-GB" dirty="0" smtClean="0">
                <a:solidFill>
                  <a:schemeClr val="accent1"/>
                </a:solidFill>
              </a:rPr>
              <a:t>GBTs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689213"/>
            <a:ext cx="3310276" cy="923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Integrated Timing Trigger and Control (TTC), and LHC clock distribution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148608"/>
            <a:ext cx="3310276" cy="923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Routing of multiple traffic types: physics events, detector control, configuration, calibration, monitor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" y="0"/>
            <a:ext cx="9163256" cy="707830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FrontEnd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LInk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eXchange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(FELIX)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165304"/>
            <a:ext cx="5400600" cy="523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380" tIns="45692" rIns="91380" bIns="45692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* E-link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variable-width logical link on top </a:t>
            </a:r>
            <a:r>
              <a:rPr lang="en-US" dirty="0" smtClean="0"/>
              <a:t>of the GBT protocol. </a:t>
            </a:r>
            <a:r>
              <a:rPr lang="en-US" dirty="0"/>
              <a:t>Can be used to logically separate different streams on a single </a:t>
            </a:r>
            <a:r>
              <a:rPr lang="en-US" dirty="0" smtClean="0"/>
              <a:t>physical link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2280411"/>
            <a:ext cx="3310276" cy="120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80" tIns="45692" rIns="91380" bIns="45692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dirty="0" smtClean="0"/>
              <a:t>SW based data processors and handlers; less </a:t>
            </a:r>
            <a:r>
              <a:rPr lang="en-US" dirty="0"/>
              <a:t>custom electronics, more COTS </a:t>
            </a:r>
            <a:r>
              <a:rPr lang="en-US" dirty="0" smtClean="0"/>
              <a:t>components; flexibly upgradable (PCs, FPGAs, NICs)</a:t>
            </a: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5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760504" y="546488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85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11" y="4059660"/>
            <a:ext cx="1008089" cy="739265"/>
          </a:xfrm>
          <a:prstGeom prst="rect">
            <a:avLst/>
          </a:prstGeom>
        </p:spPr>
      </p:pic>
      <p:pic>
        <p:nvPicPr>
          <p:cNvPr id="3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9" y="884781"/>
            <a:ext cx="1043831" cy="8880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568" y="836712"/>
            <a:ext cx="8064896" cy="54006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0" tIns="45692" rIns="91380" bIns="45692" rtlCol="0" anchor="b"/>
          <a:lstStyle/>
          <a:p>
            <a:pPr algn="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FELIX PC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276877"/>
            <a:ext cx="1610971" cy="3096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t"/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FELIX Card (FLX)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2691" y="1422654"/>
            <a:ext cx="1584176" cy="4454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t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Memory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0725" y="2871856"/>
            <a:ext cx="1008112" cy="21602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0725" y="3159888"/>
            <a:ext cx="1008112" cy="21602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50725" y="3447920"/>
            <a:ext cx="1008112" cy="21602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78715" y="3626440"/>
            <a:ext cx="1152127" cy="738664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Large Buffers per group of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E-links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2366547" y="2833896"/>
            <a:ext cx="1440160" cy="864096"/>
          </a:xfrm>
          <a:prstGeom prst="leftRightArrow">
            <a:avLst>
              <a:gd name="adj1" fmla="val 65973"/>
              <a:gd name="adj2" fmla="val 50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r>
              <a:rPr lang="en-US" dirty="0" err="1" smtClean="0"/>
              <a:t>PCIe</a:t>
            </a:r>
            <a:r>
              <a:rPr lang="en-US" dirty="0" smtClean="0"/>
              <a:t> Gen-3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1" y="3019078"/>
            <a:ext cx="1363830" cy="8953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Wupper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9353" y="3290115"/>
            <a:ext cx="1228325" cy="276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PCIe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Engine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9353" y="3950935"/>
            <a:ext cx="122832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GBT Wrapper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4993431"/>
            <a:ext cx="1538963" cy="307777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80" tIns="45692" rIns="91380" bIns="45692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Optical Links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54979" y="961808"/>
            <a:ext cx="2304256" cy="2035144"/>
            <a:chOff x="6326987" y="1052739"/>
            <a:chExt cx="2304256" cy="2035144"/>
          </a:xfrm>
        </p:grpSpPr>
        <p:sp>
          <p:nvSpPr>
            <p:cNvPr id="11" name="Rectangle 10"/>
            <p:cNvSpPr/>
            <p:nvPr/>
          </p:nvSpPr>
          <p:spPr>
            <a:xfrm>
              <a:off x="6326987" y="1052739"/>
              <a:ext cx="2304256" cy="20351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0" tIns="45692" rIns="91380" bIns="45692" rtlCol="0" anchor="t"/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CPU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1003" y="2214737"/>
              <a:ext cx="864096" cy="7386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380" tIns="45692" rIns="91380" bIns="45692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Custom </a:t>
              </a:r>
            </a:p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Device</a:t>
              </a:r>
            </a:p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Driver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07107" y="1340774"/>
              <a:ext cx="0" cy="166605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07993" y="1854697"/>
              <a:ext cx="1008112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380" tIns="45692" rIns="91380" bIns="45692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FELIX</a:t>
              </a:r>
            </a:p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Application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1003" y="1817706"/>
              <a:ext cx="864096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380" tIns="45692" rIns="91380" bIns="45692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MSI-X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71003" y="1422655"/>
              <a:ext cx="864096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380" tIns="45692" rIns="91380" bIns="45692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DMA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3" name="Left-Right Arrow 22"/>
          <p:cNvSpPr/>
          <p:nvPr/>
        </p:nvSpPr>
        <p:spPr>
          <a:xfrm>
            <a:off x="5030843" y="2060848"/>
            <a:ext cx="1440160" cy="864096"/>
          </a:xfrm>
          <a:prstGeom prst="leftRightArrow">
            <a:avLst>
              <a:gd name="adj1" fmla="val 65973"/>
              <a:gd name="adj2" fmla="val 50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2617173"/>
            <a:ext cx="1538963" cy="307777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80" tIns="45692" rIns="91380" bIns="45692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TTC* </a:t>
            </a:r>
            <a:r>
              <a:rPr lang="en-US" sz="1400" dirty="0">
                <a:solidFill>
                  <a:schemeClr val="tx1"/>
                </a:solidFill>
              </a:rPr>
              <a:t>FMC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2899" y="2501907"/>
            <a:ext cx="918841" cy="369332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en-US" dirty="0" smtClean="0"/>
              <a:t>64 Gb/s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66" y="4816343"/>
            <a:ext cx="1477286" cy="883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t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NIC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5030843" y="4818763"/>
            <a:ext cx="1440160" cy="864096"/>
          </a:xfrm>
          <a:prstGeom prst="leftRightArrow">
            <a:avLst>
              <a:gd name="adj1" fmla="val 65973"/>
              <a:gd name="adj2" fmla="val 50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r>
              <a:rPr lang="en-US" dirty="0" err="1" smtClean="0"/>
              <a:t>PCIe</a:t>
            </a:r>
            <a:r>
              <a:rPr lang="en-US" dirty="0" smtClean="0"/>
              <a:t> Gen-3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345133" y="5259403"/>
            <a:ext cx="1547347" cy="307777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80" tIns="45692" rIns="91380" bIns="45692" rtlCol="0">
            <a:sp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Optical Links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3478" y="4521439"/>
            <a:ext cx="918841" cy="369332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en-US" dirty="0" smtClean="0"/>
              <a:t>64 Gb/s</a:t>
            </a:r>
            <a:endParaRPr lang="en-GB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350" y="1700810"/>
            <a:ext cx="935429" cy="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30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FELIX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PC: Server PC with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PCIe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card (FLX) 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4490012"/>
            <a:ext cx="792088" cy="523164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400" dirty="0" smtClean="0"/>
              <a:t>Up to </a:t>
            </a:r>
          </a:p>
          <a:p>
            <a:pPr algn="ctr"/>
            <a:r>
              <a:rPr lang="en-US" sz="1400" dirty="0" smtClean="0"/>
              <a:t>24 links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69089" y="4520733"/>
            <a:ext cx="763351" cy="738664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en-US" sz="1400" dirty="0"/>
              <a:t>2 – 4</a:t>
            </a:r>
          </a:p>
          <a:p>
            <a:r>
              <a:rPr lang="en-US" sz="1400" dirty="0"/>
              <a:t>40-Gb/s</a:t>
            </a:r>
          </a:p>
          <a:p>
            <a:r>
              <a:rPr lang="en-US" sz="1400" dirty="0"/>
              <a:t>ports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38606" y="4259290"/>
            <a:ext cx="1229138" cy="276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entral Router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045" y="6093296"/>
            <a:ext cx="227172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“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TTC” is the Timing, Trigger and Control System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" name="Picture 2" descr="D:\Profiles\joschuma\AppData\Local\Microsoft\Windows\Temporary Internet Files\Content.IE5\Y9QF7PZ7\Zen-Circle-ZEN-BUDDHIST[1]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6" y="1020812"/>
            <a:ext cx="2247704" cy="22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38606" y="4592218"/>
            <a:ext cx="1229138" cy="276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Housekeeping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9419" y="3600128"/>
            <a:ext cx="1228325" cy="276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Control/Monitor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4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7505" y="2780928"/>
            <a:ext cx="4464495" cy="2346518"/>
          </a:xfrm>
          <a:prstGeom prst="rect">
            <a:avLst/>
          </a:prstGeom>
        </p:spPr>
      </p:pic>
      <p:pic>
        <p:nvPicPr>
          <p:cNvPr id="4098" name="Picture 2" descr="D:\_iFolder\ReadOutArch\FELIXdemo\HiTechCX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6" y="729636"/>
            <a:ext cx="3652637" cy="19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692696"/>
            <a:ext cx="3412909" cy="1754270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r>
              <a:rPr lang="en-CA" dirty="0" smtClean="0"/>
              <a:t>FLX-710 (FELIX) 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err="1"/>
              <a:t>HiTech</a:t>
            </a:r>
            <a:r>
              <a:rPr lang="en-CA" dirty="0"/>
              <a:t> Global  HTG-710 </a:t>
            </a:r>
            <a:endParaRPr lang="en-CA" dirty="0" smtClean="0"/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/>
              <a:t>Virtex-7 </a:t>
            </a:r>
            <a:r>
              <a:rPr lang="en-CA" dirty="0" smtClean="0"/>
              <a:t>X690T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err="1" smtClean="0"/>
              <a:t>PCIe</a:t>
            </a:r>
            <a:r>
              <a:rPr lang="en-CA" dirty="0" smtClean="0"/>
              <a:t> </a:t>
            </a:r>
            <a:r>
              <a:rPr lang="en-CA" dirty="0"/>
              <a:t>Gen 3 x 8 lanes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2x12 </a:t>
            </a:r>
            <a:r>
              <a:rPr lang="en-CA" dirty="0" err="1"/>
              <a:t>bidir</a:t>
            </a:r>
            <a:r>
              <a:rPr lang="en-CA" dirty="0"/>
              <a:t> CXP connectors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/>
              <a:t>FMC connector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708920"/>
            <a:ext cx="4176464" cy="2308268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r>
              <a:rPr lang="en-CA" dirty="0" smtClean="0"/>
              <a:t>FLX-709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dirty="0" err="1" smtClean="0"/>
              <a:t>MiniFELIX</a:t>
            </a:r>
            <a:r>
              <a:rPr lang="en-CA" dirty="0"/>
              <a:t>)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CA" dirty="0" smtClean="0"/>
              <a:t>Subset of the full FELIX functionality, </a:t>
            </a:r>
            <a:r>
              <a:rPr lang="en-CA" dirty="0"/>
              <a:t>i</a:t>
            </a:r>
            <a:r>
              <a:rPr lang="en-CA" dirty="0" smtClean="0"/>
              <a:t>ntended </a:t>
            </a:r>
            <a:r>
              <a:rPr lang="en-CA" dirty="0"/>
              <a:t>for </a:t>
            </a:r>
            <a:r>
              <a:rPr lang="en-CA" dirty="0" smtClean="0"/>
              <a:t>FE </a:t>
            </a:r>
            <a:r>
              <a:rPr lang="en-CA" dirty="0"/>
              <a:t>development </a:t>
            </a:r>
            <a:r>
              <a:rPr lang="en-CA" dirty="0" smtClean="0"/>
              <a:t>support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Xilinx VC-709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/>
              <a:t>Virtex-7 </a:t>
            </a:r>
            <a:r>
              <a:rPr lang="en-CA" dirty="0" smtClean="0"/>
              <a:t>X690T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err="1" smtClean="0"/>
              <a:t>PCIe</a:t>
            </a:r>
            <a:r>
              <a:rPr lang="en-CA" dirty="0" smtClean="0"/>
              <a:t> </a:t>
            </a:r>
            <a:r>
              <a:rPr lang="en-CA" dirty="0"/>
              <a:t>Gen 3 x 8 lanes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4 SFP+ </a:t>
            </a:r>
            <a:r>
              <a:rPr lang="en-CA" dirty="0"/>
              <a:t>connectors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/>
              <a:t>FMC </a:t>
            </a:r>
            <a:r>
              <a:rPr lang="en-CA" dirty="0" smtClean="0"/>
              <a:t>connector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FELIX Development Cards </a:t>
            </a:r>
            <a:r>
              <a:rPr lang="en-CA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(FLX)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7</a:t>
            </a:fld>
            <a:endParaRPr lang="en-GB" dirty="0"/>
          </a:p>
        </p:txBody>
      </p:sp>
      <p:pic>
        <p:nvPicPr>
          <p:cNvPr id="10" name="Picture 3" descr="D:\FELIX\Documents\DEBS2015\doct_symposium\figures\TTCfx_on_white_backgroun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/>
          <a:stretch/>
        </p:blipFill>
        <p:spPr bwMode="auto">
          <a:xfrm>
            <a:off x="300629" y="5282652"/>
            <a:ext cx="42713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2040" y="5120081"/>
            <a:ext cx="3960440" cy="1477271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r>
              <a:rPr lang="en-CA" dirty="0" err="1" smtClean="0"/>
              <a:t>TTCfx</a:t>
            </a:r>
            <a:r>
              <a:rPr lang="en-CA" dirty="0" smtClean="0"/>
              <a:t> </a:t>
            </a:r>
            <a:endParaRPr lang="en-CA" dirty="0"/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Custom FMC accepting TTC input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Outputs TTC clock and CH A-B info</a:t>
            </a:r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V1: ADN2814 + CDCE62005  </a:t>
            </a:r>
            <a:endParaRPr lang="en-CA" dirty="0"/>
          </a:p>
          <a:p>
            <a:pPr marL="342686" indent="-342686">
              <a:buFont typeface="Wingdings" panose="05000000000000000000" pitchFamily="2" charset="2"/>
              <a:buChar char="§"/>
            </a:pPr>
            <a:r>
              <a:rPr lang="en-CA" dirty="0" smtClean="0"/>
              <a:t>V2: ADN2814 + Si5338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553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</p:spPr>
        <p:txBody>
          <a:bodyPr>
            <a:noAutofit/>
          </a:bodyPr>
          <a:lstStyle/>
          <a:p>
            <a:r>
              <a:rPr lang="en-CA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Ongoing development: </a:t>
            </a:r>
            <a:r>
              <a:rPr lang="en-C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BNL-711 (FLX-711)</a:t>
            </a:r>
            <a:endParaRPr lang="en-CA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TextShape 3"/>
          <p:cNvSpPr txBox="1"/>
          <p:nvPr/>
        </p:nvSpPr>
        <p:spPr>
          <a:xfrm>
            <a:off x="35496" y="1005706"/>
            <a:ext cx="9001000" cy="5519638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000"/>
            </a:lvl1pPr>
            <a:lvl2pPr marL="742950" lvl="1" indent="-285750">
              <a:spcBef>
                <a:spcPts val="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BNL is developing a </a:t>
            </a:r>
            <a:r>
              <a:rPr lang="en-GB" dirty="0" err="1" smtClean="0"/>
              <a:t>PCIe</a:t>
            </a:r>
            <a:r>
              <a:rPr lang="en-GB" dirty="0" smtClean="0"/>
              <a:t> </a:t>
            </a:r>
            <a:r>
              <a:rPr lang="en-GB" dirty="0"/>
              <a:t>card </a:t>
            </a:r>
            <a:r>
              <a:rPr lang="en-GB" dirty="0" smtClean="0"/>
              <a:t>for </a:t>
            </a:r>
            <a:r>
              <a:rPr lang="en-GB" dirty="0"/>
              <a:t>the ATLAS </a:t>
            </a:r>
            <a:r>
              <a:rPr lang="en-GB" dirty="0" err="1"/>
              <a:t>LAr</a:t>
            </a:r>
            <a:r>
              <a:rPr lang="en-GB" dirty="0"/>
              <a:t> Calorimeter Phase-I Upgrade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/>
              <a:t>The </a:t>
            </a:r>
            <a:r>
              <a:rPr lang="en-GB" sz="1800" dirty="0" err="1"/>
              <a:t>PCIe</a:t>
            </a:r>
            <a:r>
              <a:rPr lang="en-GB" sz="1800" dirty="0"/>
              <a:t> card will be used as the DAQ platform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for the LTDB </a:t>
            </a:r>
            <a:r>
              <a:rPr lang="en-GB" sz="1800" dirty="0"/>
              <a:t>(Liquid Argon Trigger Digitizer Board) production test stand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/>
              <a:t>Close collaboration with </a:t>
            </a:r>
            <a:r>
              <a:rPr lang="en-GB" sz="1800" dirty="0" err="1"/>
              <a:t>Nikhef</a:t>
            </a:r>
            <a:r>
              <a:rPr lang="en-GB" sz="1800" dirty="0"/>
              <a:t>, Weizmann and </a:t>
            </a:r>
            <a:r>
              <a:rPr lang="en-GB" sz="1800" dirty="0" smtClean="0"/>
              <a:t>IRI Frankfurt (</a:t>
            </a:r>
            <a:r>
              <a:rPr lang="en-GB" sz="1800" dirty="0" err="1" smtClean="0"/>
              <a:t>Heiko</a:t>
            </a:r>
            <a:r>
              <a:rPr lang="en-GB" sz="1800" dirty="0" smtClean="0"/>
              <a:t> Engel) </a:t>
            </a:r>
            <a:br>
              <a:rPr lang="en-GB" sz="1800" dirty="0" smtClean="0"/>
            </a:br>
            <a:r>
              <a:rPr lang="en-GB" sz="1800" dirty="0" smtClean="0"/>
              <a:t>on </a:t>
            </a:r>
            <a:r>
              <a:rPr lang="en-GB" sz="1800" dirty="0"/>
              <a:t>module design for </a:t>
            </a:r>
            <a:r>
              <a:rPr lang="en-GB" sz="1800" dirty="0" smtClean="0"/>
              <a:t>the FELIX use case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Features: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 smtClean="0"/>
              <a:t>Xilinx </a:t>
            </a:r>
            <a:r>
              <a:rPr lang="en-GB" sz="1800" dirty="0" err="1"/>
              <a:t>Kintex</a:t>
            </a:r>
            <a:r>
              <a:rPr lang="en-GB" sz="1800" dirty="0"/>
              <a:t> </a:t>
            </a:r>
            <a:r>
              <a:rPr lang="en-GB" sz="1800" dirty="0" err="1"/>
              <a:t>Ultrascale</a:t>
            </a:r>
            <a:r>
              <a:rPr lang="en-GB" sz="1800" dirty="0"/>
              <a:t> FPGA</a:t>
            </a:r>
          </a:p>
          <a:p>
            <a:pPr marL="536575" lvl="1" indent="-271463">
              <a:buFont typeface="Courier New" panose="02070309020205020404" pitchFamily="49" charset="0"/>
              <a:buChar char="o"/>
            </a:pPr>
            <a:r>
              <a:rPr lang="en-GB" sz="1800" dirty="0"/>
              <a:t>64 GTH transceiver </a:t>
            </a:r>
            <a:r>
              <a:rPr lang="en-GB" sz="1800" dirty="0" smtClean="0"/>
              <a:t>(16.375 Gb/s)</a:t>
            </a:r>
            <a:endParaRPr lang="en-GB" sz="1800" dirty="0"/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/>
              <a:t>4 </a:t>
            </a:r>
            <a:r>
              <a:rPr lang="en-GB" sz="1800" dirty="0" err="1"/>
              <a:t>MiniPOD</a:t>
            </a:r>
            <a:r>
              <a:rPr lang="en-GB" sz="1800" dirty="0"/>
              <a:t> TX and 4 </a:t>
            </a:r>
            <a:r>
              <a:rPr lang="en-GB" sz="1800" dirty="0" err="1"/>
              <a:t>MiniPOD</a:t>
            </a:r>
            <a:r>
              <a:rPr lang="en-GB" sz="1800" dirty="0"/>
              <a:t> RX</a:t>
            </a:r>
          </a:p>
          <a:p>
            <a:pPr marL="541338" lvl="1" indent="-276225">
              <a:buFont typeface="Courier New" panose="02070309020205020404" pitchFamily="49" charset="0"/>
              <a:buChar char="o"/>
            </a:pPr>
            <a:r>
              <a:rPr lang="en-GB" sz="1800" dirty="0"/>
              <a:t>48 duplex optical links </a:t>
            </a:r>
            <a:r>
              <a:rPr lang="en-GB" sz="1800" dirty="0" smtClean="0"/>
              <a:t>(14 Gb/s)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 err="1"/>
              <a:t>PCIe</a:t>
            </a:r>
            <a:r>
              <a:rPr lang="en-GB" sz="1800" dirty="0"/>
              <a:t> Gen3 x16 lanes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GB" sz="1800" dirty="0"/>
              <a:t>Two DDR4 SODIMM up to 16GB</a:t>
            </a:r>
          </a:p>
          <a:p>
            <a:pPr indent="-166688">
              <a:buFont typeface="Wingdings" panose="05000000000000000000" pitchFamily="2" charset="2"/>
              <a:buChar char="§"/>
            </a:pPr>
            <a:r>
              <a:rPr lang="en-US" sz="1800" dirty="0"/>
              <a:t>Onboard: </a:t>
            </a:r>
          </a:p>
          <a:p>
            <a:pPr marL="541338" lvl="1" indent="-276225">
              <a:buFont typeface="Courier New" panose="02070309020205020404" pitchFamily="49" charset="0"/>
              <a:buChar char="o"/>
            </a:pPr>
            <a:r>
              <a:rPr lang="en-US" sz="1800" dirty="0"/>
              <a:t>Clock conditioner (Si5338)</a:t>
            </a:r>
            <a:endParaRPr lang="en-GB" sz="1800" dirty="0"/>
          </a:p>
          <a:p>
            <a:pPr marL="541338" lvl="1" indent="-276225">
              <a:buFont typeface="Courier New" panose="02070309020205020404" pitchFamily="49" charset="0"/>
              <a:buChar char="o"/>
            </a:pPr>
            <a:r>
              <a:rPr lang="en-GB" sz="1800" dirty="0"/>
              <a:t>TTC receiver (ADN2814)</a:t>
            </a:r>
          </a:p>
          <a:p>
            <a:pPr marL="541338" lvl="1" indent="-276225">
              <a:buFont typeface="Courier New" panose="02070309020205020404" pitchFamily="49" charset="0"/>
              <a:buChar char="o"/>
            </a:pPr>
            <a:r>
              <a:rPr lang="en-GB" sz="1800" dirty="0"/>
              <a:t>TTC </a:t>
            </a:r>
            <a:r>
              <a:rPr lang="en-GB" sz="1800" dirty="0" smtClean="0"/>
              <a:t>BUSY </a:t>
            </a:r>
            <a:r>
              <a:rPr lang="en-GB" sz="1800" dirty="0" err="1" smtClean="0"/>
              <a:t>lemo</a:t>
            </a:r>
            <a:r>
              <a:rPr lang="en-GB" sz="1800" dirty="0" smtClean="0"/>
              <a:t> output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76189"/>
            <a:ext cx="5324996" cy="27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0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7"/>
            <a:ext cx="8229600" cy="576061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FLX firmware: status</a:t>
            </a:r>
            <a:endParaRPr lang="en-CA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692697"/>
            <a:ext cx="6861448" cy="4032448"/>
          </a:xfrm>
        </p:spPr>
        <p:txBody>
          <a:bodyPr>
            <a:noAutofit/>
          </a:bodyPr>
          <a:lstStyle/>
          <a:p>
            <a:pPr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 smtClean="0"/>
              <a:t>FELIX (FLX-710, HTG-710</a:t>
            </a:r>
            <a:r>
              <a:rPr lang="en-GB" sz="2000" dirty="0"/>
              <a:t>)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8 channels with local loopback works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Data generated by internal data generators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Scaling to more channels ongoing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Improving overall fitting in the FPGA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Improving overall firmware reliability</a:t>
            </a:r>
          </a:p>
          <a:p>
            <a:pPr fontAlgn="ctr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GB" sz="2000" dirty="0" err="1"/>
              <a:t>MiniFELIX</a:t>
            </a:r>
            <a:r>
              <a:rPr lang="en-GB" sz="2000" dirty="0"/>
              <a:t> </a:t>
            </a:r>
            <a:r>
              <a:rPr lang="en-GB" sz="2000" dirty="0" smtClean="0"/>
              <a:t>(FLX-709, VC-709</a:t>
            </a:r>
            <a:r>
              <a:rPr lang="en-GB" sz="2000" dirty="0"/>
              <a:t>)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4 channels with local loopback works 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physical connectivity OK</a:t>
            </a:r>
          </a:p>
          <a:p>
            <a:pPr lvl="1" fontAlgn="ctr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Improving reliability</a:t>
            </a:r>
            <a:endParaRPr lang="en-CA" sz="20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4D1B6AD-3BE3-4339-96D4-2A22983CF543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r="3533"/>
          <a:stretch/>
        </p:blipFill>
        <p:spPr>
          <a:xfrm>
            <a:off x="101851" y="3861048"/>
            <a:ext cx="6342357" cy="268324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216" y="791198"/>
            <a:ext cx="2533116" cy="4854604"/>
          </a:xfrm>
          <a:prstGeom prst="rect">
            <a:avLst/>
          </a:prstGeom>
          <a:ln>
            <a:noFill/>
          </a:ln>
        </p:spPr>
      </p:pic>
      <p:sp>
        <p:nvSpPr>
          <p:cNvPr id="7" name="TextShape 3"/>
          <p:cNvSpPr txBox="1"/>
          <p:nvPr/>
        </p:nvSpPr>
        <p:spPr>
          <a:xfrm>
            <a:off x="3851920" y="4725144"/>
            <a:ext cx="1110274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b="1" dirty="0">
                <a:solidFill>
                  <a:srgbClr val="FF0000"/>
                </a:solidFill>
              </a:rPr>
              <a:t>VC-709</a:t>
            </a:r>
            <a:endParaRPr b="1" dirty="0">
              <a:solidFill>
                <a:prstClr val="black"/>
              </a:solidFill>
            </a:endParaRPr>
          </a:p>
        </p:txBody>
      </p:sp>
      <p:sp>
        <p:nvSpPr>
          <p:cNvPr id="9" name="TextShape 4"/>
          <p:cNvSpPr txBox="1"/>
          <p:nvPr/>
        </p:nvSpPr>
        <p:spPr>
          <a:xfrm>
            <a:off x="2339752" y="6126957"/>
            <a:ext cx="1296144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b="1" dirty="0">
                <a:solidFill>
                  <a:srgbClr val="FF0000"/>
                </a:solidFill>
              </a:rPr>
              <a:t>HTG-710</a:t>
            </a:r>
            <a:endParaRPr b="1" dirty="0">
              <a:solidFill>
                <a:prstClr val="black"/>
              </a:solidFill>
            </a:endParaRPr>
          </a:p>
        </p:txBody>
      </p:sp>
      <p:sp>
        <p:nvSpPr>
          <p:cNvPr id="10" name="TextShape 6"/>
          <p:cNvSpPr txBox="1"/>
          <p:nvPr/>
        </p:nvSpPr>
        <p:spPr>
          <a:xfrm>
            <a:off x="1547664" y="4509120"/>
            <a:ext cx="1110274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b="1" dirty="0" err="1">
                <a:solidFill>
                  <a:srgbClr val="FF0000"/>
                </a:solidFill>
              </a:rPr>
              <a:t>TTCfx</a:t>
            </a:r>
            <a:endParaRPr b="1" dirty="0">
              <a:solidFill>
                <a:prstClr val="black"/>
              </a:solidFill>
            </a:endParaRPr>
          </a:p>
        </p:txBody>
      </p:sp>
      <p:sp>
        <p:nvSpPr>
          <p:cNvPr id="11" name="TextShape 7"/>
          <p:cNvSpPr txBox="1"/>
          <p:nvPr/>
        </p:nvSpPr>
        <p:spPr>
          <a:xfrm>
            <a:off x="2987824" y="5517232"/>
            <a:ext cx="1008112" cy="314175"/>
          </a:xfrm>
          <a:prstGeom prst="rect">
            <a:avLst/>
          </a:prstGeom>
        </p:spPr>
        <p:txBody>
          <a:bodyPr lIns="81631" tIns="40816" rIns="81631" bIns="40816"/>
          <a:lstStyle/>
          <a:p>
            <a:pPr defTabSz="829366"/>
            <a:r>
              <a:rPr lang="en-GB" b="1" dirty="0" err="1">
                <a:solidFill>
                  <a:srgbClr val="FF0000"/>
                </a:solidFill>
              </a:rPr>
              <a:t>TTCfx</a:t>
            </a:r>
            <a:endParaRPr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74" b="100000" l="418" r="99342">
                        <a14:foregroundMark x1="32935" y1="43684" x2="32935" y2="43684"/>
                        <a14:foregroundMark x1="12672" y1="51184" x2="12672" y2="51184"/>
                        <a14:foregroundMark x1="24686" y1="50263" x2="24686" y2="50263"/>
                        <a14:foregroundMark x1="45726" y1="20526" x2="45726" y2="20526"/>
                        <a14:foregroundMark x1="54094" y1="81974" x2="54094" y2="81974"/>
                        <a14:foregroundMark x1="74477" y1="53553" x2="74477" y2="53553"/>
                        <a14:foregroundMark x1="88464" y1="44474" x2="88464" y2="44474"/>
                        <a14:foregroundMark x1="26001" y1="40658" x2="26001" y2="40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274" y="6017230"/>
            <a:ext cx="1142894" cy="5188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2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29A4E0DD0544FA341654E7B284962" ma:contentTypeVersion="0" ma:contentTypeDescription="Create a new document." ma:contentTypeScope="" ma:versionID="292a60edcb585d40e33da14d7dddfa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2E4A9A-3235-45CD-BA28-2E1CBE705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2D22D-E730-4F15-9076-A340E268A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17F98C-825E-452B-8A90-446D4AF61CD5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14893</TotalTime>
  <Words>1130</Words>
  <Application>Microsoft Macintosh PowerPoint</Application>
  <PresentationFormat>On-screen Show (4:3)</PresentationFormat>
  <Paragraphs>280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FrontEnd Link eXchange System</vt:lpstr>
      <vt:lpstr>Outlook</vt:lpstr>
      <vt:lpstr>DAQ – Initial Wish List</vt:lpstr>
      <vt:lpstr>Initial Sketch</vt:lpstr>
      <vt:lpstr>PowerPoint Presentation</vt:lpstr>
      <vt:lpstr>PowerPoint Presentation</vt:lpstr>
      <vt:lpstr>FELIX Development Cards (FLX)</vt:lpstr>
      <vt:lpstr>Ongoing development: BNL-711 (FLX-711)</vt:lpstr>
      <vt:lpstr>FLX firmware: status</vt:lpstr>
      <vt:lpstr>FLX software: status</vt:lpstr>
      <vt:lpstr>Conclusions</vt:lpstr>
      <vt:lpstr>Backup</vt:lpstr>
      <vt:lpstr>FELIX development team</vt:lpstr>
      <vt:lpstr>FLX firmware simple block diagram</vt:lpstr>
      <vt:lpstr>PowerPoint Presentation</vt:lpstr>
      <vt:lpstr>PowerPoint Presentation</vt:lpstr>
      <vt:lpstr>FELIX PC: Motherboard and NIC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FELIX</dc:title>
  <dc:creator>Jorn Schumacher</dc:creator>
  <cp:lastModifiedBy>Ming Liu</cp:lastModifiedBy>
  <cp:revision>480</cp:revision>
  <dcterms:created xsi:type="dcterms:W3CDTF">2015-02-20T13:47:54Z</dcterms:created>
  <dcterms:modified xsi:type="dcterms:W3CDTF">2017-04-27T01:34:21Z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0x01010005529A4E0DD0544FA341654E7B284962</vt:lpwstr>
  </property>
</Properties>
</file>