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2" r:id="rId2"/>
    <p:sldId id="263" r:id="rId3"/>
    <p:sldId id="261" r:id="rId4"/>
    <p:sldId id="258" r:id="rId5"/>
    <p:sldId id="259" r:id="rId6"/>
    <p:sldId id="260" r:id="rId7"/>
    <p:sldId id="256" r:id="rId8"/>
    <p:sldId id="257" r:id="rId9"/>
    <p:sldId id="264" r:id="rId10"/>
    <p:sldId id="265" r:id="rId11"/>
    <p:sldId id="266" r:id="rId12"/>
    <p:sldId id="268"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00" autoAdjust="0"/>
    <p:restoredTop sz="94660"/>
  </p:normalViewPr>
  <p:slideViewPr>
    <p:cSldViewPr snapToGrid="0">
      <p:cViewPr varScale="1">
        <p:scale>
          <a:sx n="163" d="100"/>
          <a:sy n="163" d="100"/>
        </p:scale>
        <p:origin x="86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F80DD2-F82C-494F-A52B-AD300EDC50CA}" type="datetimeFigureOut">
              <a:rPr lang="en-US" smtClean="0"/>
              <a:t>12/6/2016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645768-4CB2-486C-B4F1-861313932CAA}" type="slidenum">
              <a:rPr lang="en-US" smtClean="0"/>
              <a:t>‹#›</a:t>
            </a:fld>
            <a:endParaRPr lang="en-US"/>
          </a:p>
        </p:txBody>
      </p:sp>
    </p:spTree>
    <p:extLst>
      <p:ext uri="{BB962C8B-B14F-4D97-AF65-F5344CB8AC3E}">
        <p14:creationId xmlns:p14="http://schemas.microsoft.com/office/powerpoint/2010/main" val="140987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9/6/2016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7847D-7980-4E0B-8124-1E648E620C4C}" type="slidenum">
              <a:rPr lang="en-US" smtClean="0"/>
              <a:t>‹#›</a:t>
            </a:fld>
            <a:endParaRPr lang="en-US"/>
          </a:p>
        </p:txBody>
      </p:sp>
    </p:spTree>
    <p:extLst>
      <p:ext uri="{BB962C8B-B14F-4D97-AF65-F5344CB8AC3E}">
        <p14:creationId xmlns:p14="http://schemas.microsoft.com/office/powerpoint/2010/main" val="9517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9/6/2016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7847D-7980-4E0B-8124-1E648E620C4C}" type="slidenum">
              <a:rPr lang="en-US" smtClean="0"/>
              <a:t>‹#›</a:t>
            </a:fld>
            <a:endParaRPr lang="en-US"/>
          </a:p>
        </p:txBody>
      </p:sp>
    </p:spTree>
    <p:extLst>
      <p:ext uri="{BB962C8B-B14F-4D97-AF65-F5344CB8AC3E}">
        <p14:creationId xmlns:p14="http://schemas.microsoft.com/office/powerpoint/2010/main" val="2205068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9/6/2016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7847D-7980-4E0B-8124-1E648E620C4C}" type="slidenum">
              <a:rPr lang="en-US" smtClean="0"/>
              <a:t>‹#›</a:t>
            </a:fld>
            <a:endParaRPr lang="en-US"/>
          </a:p>
        </p:txBody>
      </p:sp>
    </p:spTree>
    <p:extLst>
      <p:ext uri="{BB962C8B-B14F-4D97-AF65-F5344CB8AC3E}">
        <p14:creationId xmlns:p14="http://schemas.microsoft.com/office/powerpoint/2010/main" val="4003666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9/6/2016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7847D-7980-4E0B-8124-1E648E620C4C}" type="slidenum">
              <a:rPr lang="en-US" smtClean="0"/>
              <a:t>‹#›</a:t>
            </a:fld>
            <a:endParaRPr lang="en-US"/>
          </a:p>
        </p:txBody>
      </p:sp>
    </p:spTree>
    <p:extLst>
      <p:ext uri="{BB962C8B-B14F-4D97-AF65-F5344CB8AC3E}">
        <p14:creationId xmlns:p14="http://schemas.microsoft.com/office/powerpoint/2010/main" val="934514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9/6/2016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7847D-7980-4E0B-8124-1E648E620C4C}" type="slidenum">
              <a:rPr lang="en-US" smtClean="0"/>
              <a:t>‹#›</a:t>
            </a:fld>
            <a:endParaRPr lang="en-US"/>
          </a:p>
        </p:txBody>
      </p:sp>
    </p:spTree>
    <p:extLst>
      <p:ext uri="{BB962C8B-B14F-4D97-AF65-F5344CB8AC3E}">
        <p14:creationId xmlns:p14="http://schemas.microsoft.com/office/powerpoint/2010/main" val="2300871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9/6/2016</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7847D-7980-4E0B-8124-1E648E620C4C}" type="slidenum">
              <a:rPr lang="en-US" smtClean="0"/>
              <a:t>‹#›</a:t>
            </a:fld>
            <a:endParaRPr lang="en-US"/>
          </a:p>
        </p:txBody>
      </p:sp>
    </p:spTree>
    <p:extLst>
      <p:ext uri="{BB962C8B-B14F-4D97-AF65-F5344CB8AC3E}">
        <p14:creationId xmlns:p14="http://schemas.microsoft.com/office/powerpoint/2010/main" val="352027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9/6/2016</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87847D-7980-4E0B-8124-1E648E620C4C}" type="slidenum">
              <a:rPr lang="en-US" smtClean="0"/>
              <a:t>‹#›</a:t>
            </a:fld>
            <a:endParaRPr lang="en-US"/>
          </a:p>
        </p:txBody>
      </p:sp>
    </p:spTree>
    <p:extLst>
      <p:ext uri="{BB962C8B-B14F-4D97-AF65-F5344CB8AC3E}">
        <p14:creationId xmlns:p14="http://schemas.microsoft.com/office/powerpoint/2010/main" val="3863290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9/6/2016</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87847D-7980-4E0B-8124-1E648E620C4C}" type="slidenum">
              <a:rPr lang="en-US" smtClean="0"/>
              <a:t>‹#›</a:t>
            </a:fld>
            <a:endParaRPr lang="en-US"/>
          </a:p>
        </p:txBody>
      </p:sp>
    </p:spTree>
    <p:extLst>
      <p:ext uri="{BB962C8B-B14F-4D97-AF65-F5344CB8AC3E}">
        <p14:creationId xmlns:p14="http://schemas.microsoft.com/office/powerpoint/2010/main" val="191583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9/6/2016</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87847D-7980-4E0B-8124-1E648E620C4C}" type="slidenum">
              <a:rPr lang="en-US" smtClean="0"/>
              <a:t>‹#›</a:t>
            </a:fld>
            <a:endParaRPr lang="en-US"/>
          </a:p>
        </p:txBody>
      </p:sp>
    </p:spTree>
    <p:extLst>
      <p:ext uri="{BB962C8B-B14F-4D97-AF65-F5344CB8AC3E}">
        <p14:creationId xmlns:p14="http://schemas.microsoft.com/office/powerpoint/2010/main" val="722812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9/6/2016</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7847D-7980-4E0B-8124-1E648E620C4C}" type="slidenum">
              <a:rPr lang="en-US" smtClean="0"/>
              <a:t>‹#›</a:t>
            </a:fld>
            <a:endParaRPr lang="en-US"/>
          </a:p>
        </p:txBody>
      </p:sp>
    </p:spTree>
    <p:extLst>
      <p:ext uri="{BB962C8B-B14F-4D97-AF65-F5344CB8AC3E}">
        <p14:creationId xmlns:p14="http://schemas.microsoft.com/office/powerpoint/2010/main" val="2430528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9/6/2016</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7847D-7980-4E0B-8124-1E648E620C4C}" type="slidenum">
              <a:rPr lang="en-US" smtClean="0"/>
              <a:t>‹#›</a:t>
            </a:fld>
            <a:endParaRPr lang="en-US"/>
          </a:p>
        </p:txBody>
      </p:sp>
    </p:spTree>
    <p:extLst>
      <p:ext uri="{BB962C8B-B14F-4D97-AF65-F5344CB8AC3E}">
        <p14:creationId xmlns:p14="http://schemas.microsoft.com/office/powerpoint/2010/main" val="1477054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9/6/2016</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87847D-7980-4E0B-8124-1E648E620C4C}" type="slidenum">
              <a:rPr lang="en-US" smtClean="0"/>
              <a:t>‹#›</a:t>
            </a:fld>
            <a:endParaRPr lang="en-US"/>
          </a:p>
        </p:txBody>
      </p:sp>
    </p:spTree>
    <p:extLst>
      <p:ext uri="{BB962C8B-B14F-4D97-AF65-F5344CB8AC3E}">
        <p14:creationId xmlns:p14="http://schemas.microsoft.com/office/powerpoint/2010/main" val="1752314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0415" y="320410"/>
            <a:ext cx="4430151" cy="777126"/>
          </a:xfrm>
        </p:spPr>
        <p:txBody>
          <a:bodyPr/>
          <a:lstStyle/>
          <a:p>
            <a:r>
              <a:rPr lang="en-US" dirty="0" smtClean="0"/>
              <a:t>Full Readout Chain</a:t>
            </a:r>
            <a:endParaRPr lang="en-US" dirty="0"/>
          </a:p>
        </p:txBody>
      </p:sp>
      <p:sp>
        <p:nvSpPr>
          <p:cNvPr id="8" name="TextBox 7"/>
          <p:cNvSpPr txBox="1"/>
          <p:nvPr/>
        </p:nvSpPr>
        <p:spPr>
          <a:xfrm>
            <a:off x="741219" y="1558637"/>
            <a:ext cx="1828800" cy="369332"/>
          </a:xfrm>
          <a:prstGeom prst="rect">
            <a:avLst/>
          </a:prstGeom>
          <a:noFill/>
          <a:ln>
            <a:solidFill>
              <a:srgbClr val="FF0000"/>
            </a:solidFill>
          </a:ln>
        </p:spPr>
        <p:txBody>
          <a:bodyPr wrap="square" rtlCol="0">
            <a:spAutoFit/>
          </a:bodyPr>
          <a:lstStyle/>
          <a:p>
            <a:r>
              <a:rPr lang="en-US" dirty="0" smtClean="0"/>
              <a:t>Trigger Generator</a:t>
            </a:r>
            <a:endParaRPr lang="en-US" dirty="0"/>
          </a:p>
        </p:txBody>
      </p:sp>
      <p:sp>
        <p:nvSpPr>
          <p:cNvPr id="9" name="TextBox 8"/>
          <p:cNvSpPr txBox="1"/>
          <p:nvPr/>
        </p:nvSpPr>
        <p:spPr>
          <a:xfrm>
            <a:off x="1295401" y="2352965"/>
            <a:ext cx="1281545" cy="369332"/>
          </a:xfrm>
          <a:prstGeom prst="rect">
            <a:avLst/>
          </a:prstGeom>
          <a:noFill/>
          <a:ln>
            <a:solidFill>
              <a:srgbClr val="FF0000"/>
            </a:solidFill>
          </a:ln>
        </p:spPr>
        <p:txBody>
          <a:bodyPr wrap="square" rtlCol="0">
            <a:spAutoFit/>
          </a:bodyPr>
          <a:lstStyle/>
          <a:p>
            <a:r>
              <a:rPr lang="en-US" dirty="0" smtClean="0"/>
              <a:t>GBT_FPGA</a:t>
            </a:r>
            <a:endParaRPr lang="en-US" dirty="0"/>
          </a:p>
        </p:txBody>
      </p:sp>
      <p:sp>
        <p:nvSpPr>
          <p:cNvPr id="10" name="Rectangle 9"/>
          <p:cNvSpPr/>
          <p:nvPr/>
        </p:nvSpPr>
        <p:spPr>
          <a:xfrm>
            <a:off x="443345" y="1447800"/>
            <a:ext cx="2272146" cy="20133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43345" y="3104085"/>
            <a:ext cx="1032163" cy="369332"/>
          </a:xfrm>
          <a:prstGeom prst="rect">
            <a:avLst/>
          </a:prstGeom>
          <a:noFill/>
        </p:spPr>
        <p:txBody>
          <a:bodyPr wrap="square" rtlCol="0">
            <a:spAutoFit/>
          </a:bodyPr>
          <a:lstStyle/>
          <a:p>
            <a:r>
              <a:rPr lang="en-US" dirty="0"/>
              <a:t>G</a:t>
            </a:r>
            <a:r>
              <a:rPr lang="en-US" dirty="0" smtClean="0"/>
              <a:t>-RORC</a:t>
            </a:r>
            <a:endParaRPr lang="en-US" dirty="0"/>
          </a:p>
        </p:txBody>
      </p:sp>
      <p:sp>
        <p:nvSpPr>
          <p:cNvPr id="12" name="Rectangle 11"/>
          <p:cNvSpPr/>
          <p:nvPr/>
        </p:nvSpPr>
        <p:spPr>
          <a:xfrm>
            <a:off x="443345" y="4516540"/>
            <a:ext cx="2272146" cy="1295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Data Acquisition software </a:t>
            </a:r>
          </a:p>
          <a:p>
            <a:pPr algn="ctr"/>
            <a:r>
              <a:rPr lang="en-US" dirty="0" smtClean="0">
                <a:solidFill>
                  <a:schemeClr val="bg1"/>
                </a:solidFill>
              </a:rPr>
              <a:t>“DATE”</a:t>
            </a:r>
          </a:p>
        </p:txBody>
      </p:sp>
      <p:sp>
        <p:nvSpPr>
          <p:cNvPr id="13" name="Rectangle 12"/>
          <p:cNvSpPr/>
          <p:nvPr/>
        </p:nvSpPr>
        <p:spPr>
          <a:xfrm>
            <a:off x="3955473" y="1926407"/>
            <a:ext cx="1312878" cy="1073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GBTxFMC</a:t>
            </a:r>
            <a:endParaRPr lang="en-US" dirty="0"/>
          </a:p>
        </p:txBody>
      </p:sp>
      <p:sp>
        <p:nvSpPr>
          <p:cNvPr id="14" name="Rectangle 13"/>
          <p:cNvSpPr/>
          <p:nvPr/>
        </p:nvSpPr>
        <p:spPr>
          <a:xfrm>
            <a:off x="5268351" y="724277"/>
            <a:ext cx="3771740" cy="41040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212282" y="4509958"/>
            <a:ext cx="827809" cy="369332"/>
          </a:xfrm>
          <a:prstGeom prst="rect">
            <a:avLst/>
          </a:prstGeom>
          <a:noFill/>
        </p:spPr>
        <p:txBody>
          <a:bodyPr wrap="square" rtlCol="0">
            <a:spAutoFit/>
          </a:bodyPr>
          <a:lstStyle/>
          <a:p>
            <a:r>
              <a:rPr lang="en-US" dirty="0" smtClean="0"/>
              <a:t>RUv0a</a:t>
            </a:r>
            <a:endParaRPr lang="en-US" dirty="0"/>
          </a:p>
        </p:txBody>
      </p:sp>
      <p:sp>
        <p:nvSpPr>
          <p:cNvPr id="16" name="Rectangle 15"/>
          <p:cNvSpPr/>
          <p:nvPr/>
        </p:nvSpPr>
        <p:spPr>
          <a:xfrm>
            <a:off x="9892138" y="1711662"/>
            <a:ext cx="2112818" cy="2747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Alpide3 Carrier</a:t>
            </a:r>
            <a:endParaRPr lang="en-US" dirty="0"/>
          </a:p>
        </p:txBody>
      </p:sp>
      <p:sp>
        <p:nvSpPr>
          <p:cNvPr id="17" name="TextBox 16"/>
          <p:cNvSpPr txBox="1"/>
          <p:nvPr/>
        </p:nvSpPr>
        <p:spPr>
          <a:xfrm>
            <a:off x="7623461" y="2661444"/>
            <a:ext cx="1108364" cy="646331"/>
          </a:xfrm>
          <a:prstGeom prst="rect">
            <a:avLst/>
          </a:prstGeom>
          <a:noFill/>
          <a:ln>
            <a:solidFill>
              <a:srgbClr val="FF0000"/>
            </a:solidFill>
          </a:ln>
        </p:spPr>
        <p:txBody>
          <a:bodyPr wrap="square" rtlCol="0">
            <a:spAutoFit/>
          </a:bodyPr>
          <a:lstStyle/>
          <a:p>
            <a:pPr algn="ctr"/>
            <a:r>
              <a:rPr lang="en-US" dirty="0" smtClean="0"/>
              <a:t>Trigger Handling</a:t>
            </a:r>
            <a:endParaRPr lang="en-US" dirty="0"/>
          </a:p>
        </p:txBody>
      </p:sp>
      <p:sp>
        <p:nvSpPr>
          <p:cNvPr id="18" name="TextBox 17"/>
          <p:cNvSpPr txBox="1"/>
          <p:nvPr/>
        </p:nvSpPr>
        <p:spPr>
          <a:xfrm>
            <a:off x="7623461" y="1711662"/>
            <a:ext cx="1108364" cy="646331"/>
          </a:xfrm>
          <a:prstGeom prst="rect">
            <a:avLst/>
          </a:prstGeom>
          <a:noFill/>
          <a:ln>
            <a:solidFill>
              <a:srgbClr val="FF0000"/>
            </a:solidFill>
          </a:ln>
        </p:spPr>
        <p:txBody>
          <a:bodyPr wrap="square" rtlCol="0">
            <a:spAutoFit/>
          </a:bodyPr>
          <a:lstStyle/>
          <a:p>
            <a:pPr algn="ctr"/>
            <a:r>
              <a:rPr lang="en-US" dirty="0" err="1" smtClean="0"/>
              <a:t>Alpide</a:t>
            </a:r>
            <a:r>
              <a:rPr lang="en-US" dirty="0" smtClean="0"/>
              <a:t> Control</a:t>
            </a:r>
            <a:endParaRPr lang="en-US" dirty="0"/>
          </a:p>
        </p:txBody>
      </p:sp>
      <p:sp>
        <p:nvSpPr>
          <p:cNvPr id="19" name="TextBox 18"/>
          <p:cNvSpPr txBox="1"/>
          <p:nvPr/>
        </p:nvSpPr>
        <p:spPr>
          <a:xfrm>
            <a:off x="7266711" y="3812647"/>
            <a:ext cx="1503218" cy="646331"/>
          </a:xfrm>
          <a:prstGeom prst="rect">
            <a:avLst/>
          </a:prstGeom>
          <a:noFill/>
          <a:ln>
            <a:solidFill>
              <a:srgbClr val="FF0000"/>
            </a:solidFill>
          </a:ln>
        </p:spPr>
        <p:txBody>
          <a:bodyPr wrap="square" rtlCol="0">
            <a:spAutoFit/>
          </a:bodyPr>
          <a:lstStyle/>
          <a:p>
            <a:pPr algn="ctr"/>
            <a:r>
              <a:rPr lang="en-US" dirty="0" err="1" smtClean="0"/>
              <a:t>Alpide</a:t>
            </a:r>
            <a:r>
              <a:rPr lang="en-US" dirty="0" smtClean="0"/>
              <a:t> Data Readout</a:t>
            </a:r>
            <a:endParaRPr lang="en-US" dirty="0"/>
          </a:p>
        </p:txBody>
      </p:sp>
      <p:sp>
        <p:nvSpPr>
          <p:cNvPr id="20" name="TextBox 19"/>
          <p:cNvSpPr txBox="1"/>
          <p:nvPr/>
        </p:nvSpPr>
        <p:spPr>
          <a:xfrm>
            <a:off x="5426349" y="3809775"/>
            <a:ext cx="1550334" cy="646331"/>
          </a:xfrm>
          <a:prstGeom prst="rect">
            <a:avLst/>
          </a:prstGeom>
          <a:noFill/>
          <a:ln>
            <a:solidFill>
              <a:srgbClr val="FF0000"/>
            </a:solidFill>
          </a:ln>
        </p:spPr>
        <p:txBody>
          <a:bodyPr wrap="square" rtlCol="0">
            <a:spAutoFit/>
          </a:bodyPr>
          <a:lstStyle/>
          <a:p>
            <a:pPr algn="ctr"/>
            <a:r>
              <a:rPr lang="en-US" dirty="0" smtClean="0"/>
              <a:t>CRU packet builder</a:t>
            </a:r>
            <a:endParaRPr lang="en-US" dirty="0"/>
          </a:p>
        </p:txBody>
      </p:sp>
      <p:sp>
        <p:nvSpPr>
          <p:cNvPr id="21" name="TextBox 20"/>
          <p:cNvSpPr txBox="1"/>
          <p:nvPr/>
        </p:nvSpPr>
        <p:spPr>
          <a:xfrm>
            <a:off x="5867187" y="2140104"/>
            <a:ext cx="671946" cy="646331"/>
          </a:xfrm>
          <a:prstGeom prst="rect">
            <a:avLst/>
          </a:prstGeom>
          <a:noFill/>
          <a:ln>
            <a:solidFill>
              <a:srgbClr val="FF0000"/>
            </a:solidFill>
          </a:ln>
        </p:spPr>
        <p:txBody>
          <a:bodyPr wrap="square" rtlCol="0">
            <a:spAutoFit/>
          </a:bodyPr>
          <a:lstStyle/>
          <a:p>
            <a:pPr algn="ctr"/>
            <a:r>
              <a:rPr lang="en-US" dirty="0" err="1" smtClean="0"/>
              <a:t>GBTx</a:t>
            </a:r>
            <a:endParaRPr lang="en-US" dirty="0" smtClean="0"/>
          </a:p>
          <a:p>
            <a:pPr algn="ctr"/>
            <a:r>
              <a:rPr lang="en-US" dirty="0" smtClean="0"/>
              <a:t>R</a:t>
            </a:r>
            <a:r>
              <a:rPr lang="en-US" dirty="0"/>
              <a:t>X</a:t>
            </a:r>
          </a:p>
        </p:txBody>
      </p:sp>
      <p:cxnSp>
        <p:nvCxnSpPr>
          <p:cNvPr id="23" name="Straight Arrow Connector 22"/>
          <p:cNvCxnSpPr>
            <a:stCxn id="10" idx="3"/>
            <a:endCxn id="13" idx="1"/>
          </p:cNvCxnSpPr>
          <p:nvPr/>
        </p:nvCxnSpPr>
        <p:spPr>
          <a:xfrm>
            <a:off x="2715491" y="2454462"/>
            <a:ext cx="1239982" cy="8809"/>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1" idx="3"/>
            <a:endCxn id="18" idx="1"/>
          </p:cNvCxnSpPr>
          <p:nvPr/>
        </p:nvCxnSpPr>
        <p:spPr>
          <a:xfrm flipV="1">
            <a:off x="6539133" y="2034828"/>
            <a:ext cx="1084328" cy="428442"/>
          </a:xfrm>
          <a:prstGeom prst="straightConnector1">
            <a:avLst/>
          </a:prstGeom>
          <a:ln w="25400">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1" idx="3"/>
            <a:endCxn id="17" idx="1"/>
          </p:cNvCxnSpPr>
          <p:nvPr/>
        </p:nvCxnSpPr>
        <p:spPr>
          <a:xfrm>
            <a:off x="6539133" y="2463270"/>
            <a:ext cx="1084328" cy="52134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7" idx="0"/>
            <a:endCxn id="18" idx="2"/>
          </p:cNvCxnSpPr>
          <p:nvPr/>
        </p:nvCxnSpPr>
        <p:spPr>
          <a:xfrm flipV="1">
            <a:off x="8177643" y="2357993"/>
            <a:ext cx="0" cy="30345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8" idx="3"/>
          </p:cNvCxnSpPr>
          <p:nvPr/>
        </p:nvCxnSpPr>
        <p:spPr>
          <a:xfrm flipV="1">
            <a:off x="8731825" y="2034827"/>
            <a:ext cx="1160313" cy="1"/>
          </a:xfrm>
          <a:prstGeom prst="straightConnector1">
            <a:avLst/>
          </a:prstGeom>
          <a:ln w="254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19" idx="3"/>
          </p:cNvCxnSpPr>
          <p:nvPr/>
        </p:nvCxnSpPr>
        <p:spPr>
          <a:xfrm flipH="1">
            <a:off x="8769929" y="4129667"/>
            <a:ext cx="1122209" cy="6146"/>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9" idx="1"/>
            <a:endCxn id="20" idx="3"/>
          </p:cNvCxnSpPr>
          <p:nvPr/>
        </p:nvCxnSpPr>
        <p:spPr>
          <a:xfrm flipH="1" flipV="1">
            <a:off x="6976683" y="4132941"/>
            <a:ext cx="290028" cy="287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0" idx="2"/>
            <a:endCxn id="12" idx="0"/>
          </p:cNvCxnSpPr>
          <p:nvPr/>
        </p:nvCxnSpPr>
        <p:spPr>
          <a:xfrm>
            <a:off x="1579418" y="3461124"/>
            <a:ext cx="0" cy="1055416"/>
          </a:xfrm>
          <a:prstGeom prst="straightConnector1">
            <a:avLst/>
          </a:prstGeom>
          <a:ln w="381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096490" y="2214465"/>
            <a:ext cx="526474" cy="276999"/>
          </a:xfrm>
          <a:prstGeom prst="rect">
            <a:avLst/>
          </a:prstGeom>
          <a:noFill/>
        </p:spPr>
        <p:txBody>
          <a:bodyPr wrap="square" rtlCol="0">
            <a:spAutoFit/>
          </a:bodyPr>
          <a:lstStyle/>
          <a:p>
            <a:r>
              <a:rPr lang="en-US" sz="1200" dirty="0" smtClean="0"/>
              <a:t>Fiber</a:t>
            </a:r>
            <a:endParaRPr lang="en-US" sz="1200" dirty="0"/>
          </a:p>
        </p:txBody>
      </p:sp>
      <p:sp>
        <p:nvSpPr>
          <p:cNvPr id="46" name="TextBox 45"/>
          <p:cNvSpPr txBox="1"/>
          <p:nvPr/>
        </p:nvSpPr>
        <p:spPr>
          <a:xfrm>
            <a:off x="3920012" y="5026484"/>
            <a:ext cx="7332336" cy="1477328"/>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t>Alpide</a:t>
            </a:r>
            <a:r>
              <a:rPr lang="en-US" dirty="0" smtClean="0"/>
              <a:t> Control Firmware from M. Lupi</a:t>
            </a:r>
          </a:p>
          <a:p>
            <a:pPr marL="285750" indent="-285750">
              <a:buFont typeface="Arial" panose="020B0604020202020204" pitchFamily="34" charset="0"/>
              <a:buChar char="•"/>
            </a:pPr>
            <a:r>
              <a:rPr lang="en-US" dirty="0" err="1" smtClean="0"/>
              <a:t>Alpide</a:t>
            </a:r>
            <a:r>
              <a:rPr lang="en-US" dirty="0" smtClean="0"/>
              <a:t> Data Readout Firmware from M. Bonora</a:t>
            </a:r>
          </a:p>
          <a:p>
            <a:pPr marL="285750" indent="-285750">
              <a:buFont typeface="Arial" panose="020B0604020202020204" pitchFamily="34" charset="0"/>
              <a:buChar char="•"/>
            </a:pPr>
            <a:r>
              <a:rPr lang="en-US" dirty="0"/>
              <a:t>G</a:t>
            </a:r>
            <a:r>
              <a:rPr lang="en-US" dirty="0" smtClean="0"/>
              <a:t>-RORC GBT development from F. Costa, ASUS Server</a:t>
            </a:r>
          </a:p>
          <a:p>
            <a:pPr marL="285750" indent="-285750">
              <a:buFont typeface="Arial" panose="020B0604020202020204" pitchFamily="34" charset="0"/>
              <a:buChar char="•"/>
            </a:pPr>
            <a:r>
              <a:rPr lang="en-US" dirty="0" smtClean="0"/>
              <a:t>DATE software from DAQ group</a:t>
            </a:r>
          </a:p>
          <a:p>
            <a:pPr marL="285750" indent="-285750">
              <a:buFont typeface="Arial" panose="020B0604020202020204" pitchFamily="34" charset="0"/>
              <a:buChar char="•"/>
            </a:pPr>
            <a:r>
              <a:rPr lang="en-US" dirty="0" err="1" smtClean="0"/>
              <a:t>GBTx</a:t>
            </a:r>
            <a:r>
              <a:rPr lang="en-US" dirty="0" smtClean="0"/>
              <a:t> firmware from GBT tests (JS)</a:t>
            </a:r>
            <a:endParaRPr lang="en-US" dirty="0"/>
          </a:p>
        </p:txBody>
      </p:sp>
      <p:cxnSp>
        <p:nvCxnSpPr>
          <p:cNvPr id="38" name="Straight Arrow Connector 37"/>
          <p:cNvCxnSpPr>
            <a:stCxn id="13" idx="3"/>
            <a:endCxn id="21" idx="1"/>
          </p:cNvCxnSpPr>
          <p:nvPr/>
        </p:nvCxnSpPr>
        <p:spPr>
          <a:xfrm flipV="1">
            <a:off x="5268351" y="2463270"/>
            <a:ext cx="598836" cy="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a:stCxn id="8" idx="2"/>
          </p:cNvCxnSpPr>
          <p:nvPr/>
        </p:nvCxnSpPr>
        <p:spPr>
          <a:xfrm flipH="1">
            <a:off x="1654342" y="1927969"/>
            <a:ext cx="1277" cy="42499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865543" y="2883198"/>
            <a:ext cx="671946" cy="646331"/>
          </a:xfrm>
          <a:prstGeom prst="rect">
            <a:avLst/>
          </a:prstGeom>
          <a:noFill/>
          <a:ln>
            <a:solidFill>
              <a:srgbClr val="FF0000"/>
            </a:solidFill>
          </a:ln>
        </p:spPr>
        <p:txBody>
          <a:bodyPr wrap="square" rtlCol="0">
            <a:spAutoFit/>
          </a:bodyPr>
          <a:lstStyle/>
          <a:p>
            <a:pPr algn="ctr"/>
            <a:r>
              <a:rPr lang="en-US" dirty="0" err="1" smtClean="0"/>
              <a:t>GBTx</a:t>
            </a:r>
            <a:endParaRPr lang="en-US" dirty="0" smtClean="0"/>
          </a:p>
          <a:p>
            <a:pPr algn="ctr"/>
            <a:r>
              <a:rPr lang="en-US" dirty="0"/>
              <a:t>T</a:t>
            </a:r>
            <a:r>
              <a:rPr lang="en-US" dirty="0" smtClean="0"/>
              <a:t>X</a:t>
            </a:r>
            <a:endParaRPr lang="en-US" dirty="0"/>
          </a:p>
        </p:txBody>
      </p:sp>
      <p:cxnSp>
        <p:nvCxnSpPr>
          <p:cNvPr id="41" name="Straight Arrow Connector 40"/>
          <p:cNvCxnSpPr>
            <a:stCxn id="20" idx="0"/>
            <a:endCxn id="40" idx="2"/>
          </p:cNvCxnSpPr>
          <p:nvPr/>
        </p:nvCxnSpPr>
        <p:spPr>
          <a:xfrm flipV="1">
            <a:off x="6201516" y="3529529"/>
            <a:ext cx="0" cy="28024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0" idx="1"/>
          </p:cNvCxnSpPr>
          <p:nvPr/>
        </p:nvCxnSpPr>
        <p:spPr>
          <a:xfrm flipH="1" flipV="1">
            <a:off x="5268351" y="2760292"/>
            <a:ext cx="597192" cy="44607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623461" y="858498"/>
            <a:ext cx="1108364" cy="369332"/>
          </a:xfrm>
          <a:prstGeom prst="rect">
            <a:avLst/>
          </a:prstGeom>
          <a:noFill/>
          <a:ln>
            <a:solidFill>
              <a:srgbClr val="FF0000"/>
            </a:solidFill>
          </a:ln>
        </p:spPr>
        <p:txBody>
          <a:bodyPr wrap="square" rtlCol="0">
            <a:spAutoFit/>
          </a:bodyPr>
          <a:lstStyle/>
          <a:p>
            <a:pPr algn="ctr"/>
            <a:r>
              <a:rPr lang="en-US" dirty="0" smtClean="0"/>
              <a:t>USB</a:t>
            </a:r>
            <a:endParaRPr lang="en-US" dirty="0"/>
          </a:p>
        </p:txBody>
      </p:sp>
      <p:cxnSp>
        <p:nvCxnSpPr>
          <p:cNvPr id="48" name="Straight Arrow Connector 47"/>
          <p:cNvCxnSpPr>
            <a:stCxn id="47" idx="2"/>
            <a:endCxn id="18" idx="0"/>
          </p:cNvCxnSpPr>
          <p:nvPr/>
        </p:nvCxnSpPr>
        <p:spPr>
          <a:xfrm>
            <a:off x="8177643" y="1227830"/>
            <a:ext cx="0" cy="483832"/>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7514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4" y="394591"/>
            <a:ext cx="10058400" cy="128516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54" y="3264066"/>
            <a:ext cx="10058400" cy="151400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77" y="4974660"/>
            <a:ext cx="10058400" cy="154089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714" y="1795727"/>
            <a:ext cx="10058400" cy="1271751"/>
          </a:xfrm>
          <a:prstGeom prst="rect">
            <a:avLst/>
          </a:prstGeom>
        </p:spPr>
      </p:pic>
      <p:sp>
        <p:nvSpPr>
          <p:cNvPr id="7" name="TextBox 6"/>
          <p:cNvSpPr txBox="1"/>
          <p:nvPr/>
        </p:nvSpPr>
        <p:spPr>
          <a:xfrm>
            <a:off x="10276114" y="1602377"/>
            <a:ext cx="1915886" cy="1015663"/>
          </a:xfrm>
          <a:prstGeom prst="rect">
            <a:avLst/>
          </a:prstGeom>
          <a:noFill/>
        </p:spPr>
        <p:txBody>
          <a:bodyPr wrap="square" rtlCol="0">
            <a:spAutoFit/>
          </a:bodyPr>
          <a:lstStyle/>
          <a:p>
            <a:r>
              <a:rPr lang="en-US" sz="1200" dirty="0" err="1" smtClean="0"/>
              <a:t>FrameDuration</a:t>
            </a:r>
            <a:r>
              <a:rPr lang="en-US" sz="1200" dirty="0" smtClean="0"/>
              <a:t> = 597 (14,950ns)</a:t>
            </a:r>
          </a:p>
          <a:p>
            <a:r>
              <a:rPr lang="en-US" sz="1200" dirty="0" err="1" smtClean="0"/>
              <a:t>FrameGap</a:t>
            </a:r>
            <a:r>
              <a:rPr lang="en-US" sz="1200" dirty="0" smtClean="0"/>
              <a:t> = 1 (50ns)</a:t>
            </a:r>
          </a:p>
          <a:p>
            <a:r>
              <a:rPr lang="en-US" sz="1200" dirty="0" err="1" smtClean="0"/>
              <a:t>ChipMode</a:t>
            </a:r>
            <a:r>
              <a:rPr lang="en-US" sz="1200" dirty="0" smtClean="0"/>
              <a:t> = 2</a:t>
            </a:r>
          </a:p>
          <a:p>
            <a:r>
              <a:rPr lang="en-US" sz="1200" dirty="0" err="1" smtClean="0"/>
              <a:t>EnStrobeGeneration</a:t>
            </a:r>
            <a:r>
              <a:rPr lang="en-US" sz="1200" dirty="0" smtClean="0"/>
              <a:t> = 1</a:t>
            </a:r>
            <a:endParaRPr lang="en-US" sz="1200" dirty="0"/>
          </a:p>
        </p:txBody>
      </p:sp>
      <p:sp>
        <p:nvSpPr>
          <p:cNvPr id="8" name="TextBox 7"/>
          <p:cNvSpPr txBox="1"/>
          <p:nvPr/>
        </p:nvSpPr>
        <p:spPr>
          <a:xfrm>
            <a:off x="5712377" y="525866"/>
            <a:ext cx="618308" cy="369332"/>
          </a:xfrm>
          <a:prstGeom prst="rect">
            <a:avLst/>
          </a:prstGeom>
          <a:noFill/>
        </p:spPr>
        <p:txBody>
          <a:bodyPr wrap="square" rtlCol="0">
            <a:spAutoFit/>
          </a:bodyPr>
          <a:lstStyle/>
          <a:p>
            <a:r>
              <a:rPr lang="en-US" dirty="0" smtClean="0">
                <a:solidFill>
                  <a:srgbClr val="FF0000"/>
                </a:solidFill>
              </a:rPr>
              <a:t>CRU</a:t>
            </a:r>
            <a:endParaRPr lang="en-US" dirty="0">
              <a:solidFill>
                <a:srgbClr val="FF0000"/>
              </a:solidFill>
            </a:endParaRPr>
          </a:p>
        </p:txBody>
      </p:sp>
      <p:sp>
        <p:nvSpPr>
          <p:cNvPr id="9" name="TextBox 8"/>
          <p:cNvSpPr txBox="1"/>
          <p:nvPr/>
        </p:nvSpPr>
        <p:spPr>
          <a:xfrm>
            <a:off x="5625292" y="1925542"/>
            <a:ext cx="618308" cy="369332"/>
          </a:xfrm>
          <a:prstGeom prst="rect">
            <a:avLst/>
          </a:prstGeom>
          <a:noFill/>
        </p:spPr>
        <p:txBody>
          <a:bodyPr wrap="square" rtlCol="0">
            <a:spAutoFit/>
          </a:bodyPr>
          <a:lstStyle/>
          <a:p>
            <a:r>
              <a:rPr lang="en-US" dirty="0" smtClean="0">
                <a:solidFill>
                  <a:srgbClr val="FF0000"/>
                </a:solidFill>
              </a:rPr>
              <a:t>CRU</a:t>
            </a:r>
            <a:endParaRPr lang="en-US" dirty="0">
              <a:solidFill>
                <a:srgbClr val="FF0000"/>
              </a:solidFill>
            </a:endParaRPr>
          </a:p>
        </p:txBody>
      </p:sp>
      <p:sp>
        <p:nvSpPr>
          <p:cNvPr id="10" name="TextBox 9"/>
          <p:cNvSpPr txBox="1"/>
          <p:nvPr/>
        </p:nvSpPr>
        <p:spPr>
          <a:xfrm>
            <a:off x="5290011" y="3373149"/>
            <a:ext cx="844731" cy="369332"/>
          </a:xfrm>
          <a:prstGeom prst="rect">
            <a:avLst/>
          </a:prstGeom>
          <a:noFill/>
        </p:spPr>
        <p:txBody>
          <a:bodyPr wrap="square" rtlCol="0">
            <a:spAutoFit/>
          </a:bodyPr>
          <a:lstStyle/>
          <a:p>
            <a:r>
              <a:rPr lang="en-US" dirty="0" smtClean="0">
                <a:solidFill>
                  <a:srgbClr val="FF0000"/>
                </a:solidFill>
              </a:rPr>
              <a:t>RUv0a</a:t>
            </a:r>
            <a:endParaRPr lang="en-US" dirty="0">
              <a:solidFill>
                <a:srgbClr val="FF0000"/>
              </a:solidFill>
            </a:endParaRPr>
          </a:p>
        </p:txBody>
      </p:sp>
      <p:sp>
        <p:nvSpPr>
          <p:cNvPr id="11" name="TextBox 10"/>
          <p:cNvSpPr txBox="1"/>
          <p:nvPr/>
        </p:nvSpPr>
        <p:spPr>
          <a:xfrm>
            <a:off x="5089715" y="5111201"/>
            <a:ext cx="844731" cy="369332"/>
          </a:xfrm>
          <a:prstGeom prst="rect">
            <a:avLst/>
          </a:prstGeom>
          <a:noFill/>
        </p:spPr>
        <p:txBody>
          <a:bodyPr wrap="square" rtlCol="0">
            <a:spAutoFit/>
          </a:bodyPr>
          <a:lstStyle/>
          <a:p>
            <a:r>
              <a:rPr lang="en-US" dirty="0" smtClean="0">
                <a:solidFill>
                  <a:srgbClr val="FF0000"/>
                </a:solidFill>
              </a:rPr>
              <a:t>RUv0a</a:t>
            </a:r>
            <a:endParaRPr lang="en-US" dirty="0">
              <a:solidFill>
                <a:srgbClr val="FF0000"/>
              </a:solidFill>
            </a:endParaRPr>
          </a:p>
        </p:txBody>
      </p:sp>
      <p:sp>
        <p:nvSpPr>
          <p:cNvPr id="12" name="TextBox 11"/>
          <p:cNvSpPr txBox="1"/>
          <p:nvPr/>
        </p:nvSpPr>
        <p:spPr>
          <a:xfrm>
            <a:off x="661852" y="56037"/>
            <a:ext cx="1793965" cy="338554"/>
          </a:xfrm>
          <a:prstGeom prst="rect">
            <a:avLst/>
          </a:prstGeom>
          <a:noFill/>
        </p:spPr>
        <p:txBody>
          <a:bodyPr wrap="square" rtlCol="0">
            <a:spAutoFit/>
          </a:bodyPr>
          <a:lstStyle/>
          <a:p>
            <a:r>
              <a:rPr lang="en-US" sz="1600" dirty="0" smtClean="0"/>
              <a:t>Continuous Mode</a:t>
            </a:r>
            <a:endParaRPr lang="en-US" sz="1600" dirty="0"/>
          </a:p>
        </p:txBody>
      </p:sp>
    </p:spTree>
    <p:extLst>
      <p:ext uri="{BB962C8B-B14F-4D97-AF65-F5344CB8AC3E}">
        <p14:creationId xmlns:p14="http://schemas.microsoft.com/office/powerpoint/2010/main" val="394935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972" y="1233966"/>
            <a:ext cx="10058400" cy="1509542"/>
          </a:xfrm>
          <a:prstGeom prst="rect">
            <a:avLst/>
          </a:prstGeom>
        </p:spPr>
      </p:pic>
      <p:sp>
        <p:nvSpPr>
          <p:cNvPr id="3" name="TextBox 2"/>
          <p:cNvSpPr txBox="1"/>
          <p:nvPr/>
        </p:nvSpPr>
        <p:spPr>
          <a:xfrm>
            <a:off x="2865119" y="3553097"/>
            <a:ext cx="5765075" cy="923330"/>
          </a:xfrm>
          <a:prstGeom prst="rect">
            <a:avLst/>
          </a:prstGeom>
          <a:noFill/>
        </p:spPr>
        <p:txBody>
          <a:bodyPr wrap="square" rtlCol="0">
            <a:spAutoFit/>
          </a:bodyPr>
          <a:lstStyle/>
          <a:p>
            <a:r>
              <a:rPr lang="en-US" dirty="0"/>
              <a:t>v</a:t>
            </a:r>
            <a:r>
              <a:rPr lang="en-US" dirty="0" smtClean="0"/>
              <a:t>alue from </a:t>
            </a:r>
            <a:r>
              <a:rPr lang="en-US" dirty="0" err="1" smtClean="0"/>
              <a:t>alpide_data</a:t>
            </a:r>
            <a:r>
              <a:rPr lang="en-US" dirty="0" smtClean="0"/>
              <a:t> = 0xff_f0_ff_ff_6b_e0_ff_ff_f1</a:t>
            </a:r>
          </a:p>
          <a:p>
            <a:endParaRPr lang="en-US" dirty="0"/>
          </a:p>
          <a:p>
            <a:r>
              <a:rPr lang="en-US" dirty="0" smtClean="0"/>
              <a:t>Why Busy?</a:t>
            </a:r>
            <a:endParaRPr lang="en-US" dirty="0"/>
          </a:p>
        </p:txBody>
      </p:sp>
    </p:spTree>
    <p:extLst>
      <p:ext uri="{BB962C8B-B14F-4D97-AF65-F5344CB8AC3E}">
        <p14:creationId xmlns:p14="http://schemas.microsoft.com/office/powerpoint/2010/main" val="4074585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69" y="206128"/>
            <a:ext cx="10892846" cy="117133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569" y="1444104"/>
            <a:ext cx="10894572" cy="1064634"/>
          </a:xfrm>
          <a:prstGeom prst="rect">
            <a:avLst/>
          </a:prstGeom>
        </p:spPr>
      </p:pic>
      <p:sp>
        <p:nvSpPr>
          <p:cNvPr id="4" name="TextBox 3"/>
          <p:cNvSpPr txBox="1"/>
          <p:nvPr/>
        </p:nvSpPr>
        <p:spPr>
          <a:xfrm>
            <a:off x="310662" y="2713892"/>
            <a:ext cx="4278923" cy="1169551"/>
          </a:xfrm>
          <a:prstGeom prst="rect">
            <a:avLst/>
          </a:prstGeom>
          <a:noFill/>
        </p:spPr>
        <p:txBody>
          <a:bodyPr wrap="square" rtlCol="0">
            <a:spAutoFit/>
          </a:bodyPr>
          <a:lstStyle/>
          <a:p>
            <a:r>
              <a:rPr lang="en-US" sz="1400" dirty="0" smtClean="0"/>
              <a:t>Continuous Data</a:t>
            </a:r>
          </a:p>
          <a:p>
            <a:r>
              <a:rPr lang="en-US" sz="1400" dirty="0" smtClean="0"/>
              <a:t>mode register = 1 (triggered mode), firmware triggered</a:t>
            </a:r>
          </a:p>
          <a:p>
            <a:r>
              <a:rPr lang="en-US" sz="1400" dirty="0" smtClean="0"/>
              <a:t>strobe length = 5us</a:t>
            </a:r>
          </a:p>
          <a:p>
            <a:r>
              <a:rPr lang="en-US" sz="1400" dirty="0" smtClean="0"/>
              <a:t>trigger period = 10us</a:t>
            </a:r>
          </a:p>
          <a:p>
            <a:r>
              <a:rPr lang="en-US" sz="1400" dirty="0" smtClean="0"/>
              <a:t>every 8</a:t>
            </a:r>
            <a:r>
              <a:rPr lang="en-US" sz="1400" baseline="30000" dirty="0" smtClean="0"/>
              <a:t>th</a:t>
            </a:r>
            <a:r>
              <a:rPr lang="en-US" sz="1400" dirty="0" smtClean="0"/>
              <a:t> pixel of one row enabled (128 hits)</a:t>
            </a:r>
            <a:endParaRPr lang="en-US" sz="1400" dirty="0"/>
          </a:p>
        </p:txBody>
      </p:sp>
    </p:spTree>
    <p:extLst>
      <p:ext uri="{BB962C8B-B14F-4D97-AF65-F5344CB8AC3E}">
        <p14:creationId xmlns:p14="http://schemas.microsoft.com/office/powerpoint/2010/main" val="3319589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7280" y="537306"/>
            <a:ext cx="7106624" cy="6209323"/>
          </a:xfrm>
          <a:prstGeom prst="rect">
            <a:avLst/>
          </a:prstGeom>
          <a:solidFill>
            <a:schemeClr val="bg1"/>
          </a:solidFill>
        </p:spPr>
      </p:pic>
      <p:sp>
        <p:nvSpPr>
          <p:cNvPr id="3" name="TextBox 2"/>
          <p:cNvSpPr txBox="1"/>
          <p:nvPr/>
        </p:nvSpPr>
        <p:spPr>
          <a:xfrm>
            <a:off x="5071184" y="70338"/>
            <a:ext cx="1658815" cy="369332"/>
          </a:xfrm>
          <a:prstGeom prst="rect">
            <a:avLst/>
          </a:prstGeom>
          <a:noFill/>
        </p:spPr>
        <p:txBody>
          <a:bodyPr wrap="square" rtlCol="0">
            <a:spAutoFit/>
          </a:bodyPr>
          <a:lstStyle/>
          <a:p>
            <a:r>
              <a:rPr lang="en-US" dirty="0" smtClean="0"/>
              <a:t>DATE test</a:t>
            </a:r>
            <a:endParaRPr lang="en-US" dirty="0"/>
          </a:p>
        </p:txBody>
      </p:sp>
      <p:sp>
        <p:nvSpPr>
          <p:cNvPr id="4" name="Rectangle 3"/>
          <p:cNvSpPr/>
          <p:nvPr/>
        </p:nvSpPr>
        <p:spPr>
          <a:xfrm>
            <a:off x="6729999" y="1090797"/>
            <a:ext cx="1751647" cy="169985"/>
          </a:xfrm>
          <a:prstGeom prst="rect">
            <a:avLst/>
          </a:prstGeom>
          <a:solidFill>
            <a:srgbClr val="FFFF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6538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6420" y="393669"/>
            <a:ext cx="631340" cy="11139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Strobe</a:t>
            </a:r>
          </a:p>
          <a:p>
            <a:pPr algn="ctr"/>
            <a:r>
              <a:rPr lang="en-US" sz="1200" dirty="0">
                <a:solidFill>
                  <a:schemeClr val="tx1"/>
                </a:solidFill>
              </a:rPr>
              <a:t>0</a:t>
            </a:r>
          </a:p>
        </p:txBody>
      </p:sp>
      <p:sp>
        <p:nvSpPr>
          <p:cNvPr id="5" name="Rectangle 4"/>
          <p:cNvSpPr/>
          <p:nvPr/>
        </p:nvSpPr>
        <p:spPr>
          <a:xfrm>
            <a:off x="2476420" y="1576706"/>
            <a:ext cx="631340" cy="11044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Strobe</a:t>
            </a:r>
          </a:p>
          <a:p>
            <a:pPr algn="ctr"/>
            <a:r>
              <a:rPr lang="en-US" sz="1200" dirty="0">
                <a:solidFill>
                  <a:schemeClr val="tx1"/>
                </a:solidFill>
              </a:rPr>
              <a:t>1</a:t>
            </a:r>
          </a:p>
        </p:txBody>
      </p:sp>
      <p:sp>
        <p:nvSpPr>
          <p:cNvPr id="6" name="Rectangle 5"/>
          <p:cNvSpPr/>
          <p:nvPr/>
        </p:nvSpPr>
        <p:spPr>
          <a:xfrm>
            <a:off x="2476420" y="2750289"/>
            <a:ext cx="631340" cy="10847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Strobe</a:t>
            </a:r>
          </a:p>
          <a:p>
            <a:pPr algn="ctr"/>
            <a:r>
              <a:rPr lang="en-US" sz="1200" dirty="0">
                <a:solidFill>
                  <a:schemeClr val="tx1"/>
                </a:solidFill>
              </a:rPr>
              <a:t>2</a:t>
            </a:r>
          </a:p>
        </p:txBody>
      </p:sp>
      <p:sp>
        <p:nvSpPr>
          <p:cNvPr id="7" name="Rectangle 6"/>
          <p:cNvSpPr/>
          <p:nvPr/>
        </p:nvSpPr>
        <p:spPr>
          <a:xfrm>
            <a:off x="2476420" y="3886529"/>
            <a:ext cx="631340" cy="10887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Strobe</a:t>
            </a:r>
          </a:p>
          <a:p>
            <a:pPr algn="ctr"/>
            <a:r>
              <a:rPr lang="en-US" sz="1200" dirty="0">
                <a:solidFill>
                  <a:schemeClr val="tx1"/>
                </a:solidFill>
              </a:rPr>
              <a:t>3</a:t>
            </a:r>
          </a:p>
        </p:txBody>
      </p:sp>
      <p:sp>
        <p:nvSpPr>
          <p:cNvPr id="8" name="Rectangle 7"/>
          <p:cNvSpPr/>
          <p:nvPr/>
        </p:nvSpPr>
        <p:spPr>
          <a:xfrm>
            <a:off x="2476420" y="5042539"/>
            <a:ext cx="631340" cy="1194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Strobe</a:t>
            </a:r>
          </a:p>
          <a:p>
            <a:pPr algn="ctr"/>
            <a:r>
              <a:rPr lang="en-US" sz="1200" dirty="0">
                <a:solidFill>
                  <a:schemeClr val="tx1"/>
                </a:solidFill>
              </a:rPr>
              <a:t>0</a:t>
            </a:r>
          </a:p>
        </p:txBody>
      </p:sp>
      <p:sp>
        <p:nvSpPr>
          <p:cNvPr id="15" name="Rectangle 14"/>
          <p:cNvSpPr/>
          <p:nvPr/>
        </p:nvSpPr>
        <p:spPr>
          <a:xfrm>
            <a:off x="3639585" y="3115792"/>
            <a:ext cx="631340" cy="1676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FID1</a:t>
            </a:r>
            <a:endParaRPr lang="en-US" sz="1200" dirty="0">
              <a:solidFill>
                <a:schemeClr val="tx1"/>
              </a:solidFill>
            </a:endParaRPr>
          </a:p>
        </p:txBody>
      </p:sp>
      <p:sp>
        <p:nvSpPr>
          <p:cNvPr id="16" name="Rectangle 15"/>
          <p:cNvSpPr/>
          <p:nvPr/>
        </p:nvSpPr>
        <p:spPr>
          <a:xfrm>
            <a:off x="3639585" y="2948186"/>
            <a:ext cx="631340" cy="1676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SOP</a:t>
            </a:r>
            <a:endParaRPr lang="en-US" sz="1200" dirty="0">
              <a:solidFill>
                <a:schemeClr val="tx1"/>
              </a:solidFill>
            </a:endParaRPr>
          </a:p>
        </p:txBody>
      </p:sp>
      <p:sp>
        <p:nvSpPr>
          <p:cNvPr id="17" name="Rectangle 16"/>
          <p:cNvSpPr/>
          <p:nvPr/>
        </p:nvSpPr>
        <p:spPr>
          <a:xfrm>
            <a:off x="3639585" y="3281202"/>
            <a:ext cx="631340" cy="3100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Data</a:t>
            </a:r>
            <a:endParaRPr lang="en-US" sz="1200" dirty="0">
              <a:solidFill>
                <a:schemeClr val="tx1"/>
              </a:solidFill>
            </a:endParaRPr>
          </a:p>
        </p:txBody>
      </p:sp>
      <p:sp>
        <p:nvSpPr>
          <p:cNvPr id="18" name="Rectangle 17"/>
          <p:cNvSpPr/>
          <p:nvPr/>
        </p:nvSpPr>
        <p:spPr>
          <a:xfrm>
            <a:off x="3639585" y="3589384"/>
            <a:ext cx="631340" cy="1601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EOP</a:t>
            </a:r>
            <a:endParaRPr lang="en-US" sz="1200" dirty="0">
              <a:solidFill>
                <a:schemeClr val="tx1"/>
              </a:solidFill>
            </a:endParaRPr>
          </a:p>
        </p:txBody>
      </p:sp>
      <p:sp>
        <p:nvSpPr>
          <p:cNvPr id="27" name="Rectangle 26"/>
          <p:cNvSpPr/>
          <p:nvPr/>
        </p:nvSpPr>
        <p:spPr>
          <a:xfrm>
            <a:off x="3639585" y="1952350"/>
            <a:ext cx="631340" cy="1676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FID0</a:t>
            </a:r>
            <a:endParaRPr lang="en-US" sz="1200" dirty="0">
              <a:solidFill>
                <a:schemeClr val="tx1"/>
              </a:solidFill>
            </a:endParaRPr>
          </a:p>
        </p:txBody>
      </p:sp>
      <p:sp>
        <p:nvSpPr>
          <p:cNvPr id="28" name="Rectangle 27"/>
          <p:cNvSpPr/>
          <p:nvPr/>
        </p:nvSpPr>
        <p:spPr>
          <a:xfrm>
            <a:off x="3639585" y="1784744"/>
            <a:ext cx="631340" cy="1676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SOP</a:t>
            </a:r>
            <a:endParaRPr lang="en-US" sz="1200" dirty="0">
              <a:solidFill>
                <a:schemeClr val="tx1"/>
              </a:solidFill>
            </a:endParaRPr>
          </a:p>
        </p:txBody>
      </p:sp>
      <p:sp>
        <p:nvSpPr>
          <p:cNvPr id="29" name="Rectangle 28"/>
          <p:cNvSpPr/>
          <p:nvPr/>
        </p:nvSpPr>
        <p:spPr>
          <a:xfrm>
            <a:off x="3639585" y="2117760"/>
            <a:ext cx="631340" cy="4033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Data</a:t>
            </a:r>
            <a:endParaRPr lang="en-US" sz="1200" dirty="0">
              <a:solidFill>
                <a:schemeClr val="tx1"/>
              </a:solidFill>
            </a:endParaRPr>
          </a:p>
        </p:txBody>
      </p:sp>
      <p:sp>
        <p:nvSpPr>
          <p:cNvPr id="30" name="Rectangle 29"/>
          <p:cNvSpPr/>
          <p:nvPr/>
        </p:nvSpPr>
        <p:spPr>
          <a:xfrm>
            <a:off x="3639585" y="2526301"/>
            <a:ext cx="631340" cy="1601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EOP</a:t>
            </a:r>
            <a:endParaRPr lang="en-US" sz="1200" dirty="0">
              <a:solidFill>
                <a:schemeClr val="tx1"/>
              </a:solidFill>
            </a:endParaRPr>
          </a:p>
        </p:txBody>
      </p:sp>
      <p:sp>
        <p:nvSpPr>
          <p:cNvPr id="31" name="Rectangle 30"/>
          <p:cNvSpPr/>
          <p:nvPr/>
        </p:nvSpPr>
        <p:spPr>
          <a:xfrm>
            <a:off x="3639585" y="4327554"/>
            <a:ext cx="631340" cy="1676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FID2</a:t>
            </a:r>
            <a:endParaRPr lang="en-US" sz="1200" dirty="0">
              <a:solidFill>
                <a:schemeClr val="tx1"/>
              </a:solidFill>
            </a:endParaRPr>
          </a:p>
        </p:txBody>
      </p:sp>
      <p:sp>
        <p:nvSpPr>
          <p:cNvPr id="32" name="Rectangle 31"/>
          <p:cNvSpPr/>
          <p:nvPr/>
        </p:nvSpPr>
        <p:spPr>
          <a:xfrm>
            <a:off x="3639585" y="4159948"/>
            <a:ext cx="631340" cy="1676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SOP</a:t>
            </a:r>
            <a:endParaRPr lang="en-US" sz="1200" dirty="0">
              <a:solidFill>
                <a:schemeClr val="tx1"/>
              </a:solidFill>
            </a:endParaRPr>
          </a:p>
        </p:txBody>
      </p:sp>
      <p:sp>
        <p:nvSpPr>
          <p:cNvPr id="33" name="Rectangle 32"/>
          <p:cNvSpPr/>
          <p:nvPr/>
        </p:nvSpPr>
        <p:spPr>
          <a:xfrm>
            <a:off x="3639585" y="4492964"/>
            <a:ext cx="631340" cy="7113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Data</a:t>
            </a:r>
            <a:endParaRPr lang="en-US" sz="1200" dirty="0">
              <a:solidFill>
                <a:schemeClr val="tx1"/>
              </a:solidFill>
            </a:endParaRPr>
          </a:p>
        </p:txBody>
      </p:sp>
      <p:sp>
        <p:nvSpPr>
          <p:cNvPr id="34" name="Rectangle 33"/>
          <p:cNvSpPr/>
          <p:nvPr/>
        </p:nvSpPr>
        <p:spPr>
          <a:xfrm>
            <a:off x="3639585" y="5204607"/>
            <a:ext cx="631340" cy="1601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EOP</a:t>
            </a:r>
            <a:endParaRPr lang="en-US" sz="1200" dirty="0">
              <a:solidFill>
                <a:schemeClr val="tx1"/>
              </a:solidFill>
            </a:endParaRPr>
          </a:p>
        </p:txBody>
      </p:sp>
      <p:sp>
        <p:nvSpPr>
          <p:cNvPr id="35" name="Rectangle 34"/>
          <p:cNvSpPr/>
          <p:nvPr/>
        </p:nvSpPr>
        <p:spPr>
          <a:xfrm>
            <a:off x="3639585" y="5587959"/>
            <a:ext cx="631340" cy="1676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FID3</a:t>
            </a:r>
            <a:endParaRPr lang="en-US" sz="1200" dirty="0">
              <a:solidFill>
                <a:schemeClr val="tx1"/>
              </a:solidFill>
            </a:endParaRPr>
          </a:p>
        </p:txBody>
      </p:sp>
      <p:sp>
        <p:nvSpPr>
          <p:cNvPr id="36" name="Rectangle 35"/>
          <p:cNvSpPr/>
          <p:nvPr/>
        </p:nvSpPr>
        <p:spPr>
          <a:xfrm>
            <a:off x="3639585" y="5420353"/>
            <a:ext cx="631340" cy="1676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SOP</a:t>
            </a:r>
            <a:endParaRPr lang="en-US" sz="1200" dirty="0">
              <a:solidFill>
                <a:schemeClr val="tx1"/>
              </a:solidFill>
            </a:endParaRPr>
          </a:p>
        </p:txBody>
      </p:sp>
      <p:sp>
        <p:nvSpPr>
          <p:cNvPr id="37" name="Rectangle 36"/>
          <p:cNvSpPr/>
          <p:nvPr/>
        </p:nvSpPr>
        <p:spPr>
          <a:xfrm>
            <a:off x="3639585" y="5753369"/>
            <a:ext cx="631340" cy="2409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Data</a:t>
            </a:r>
            <a:endParaRPr lang="en-US" sz="1200" dirty="0">
              <a:solidFill>
                <a:schemeClr val="tx1"/>
              </a:solidFill>
            </a:endParaRPr>
          </a:p>
        </p:txBody>
      </p:sp>
      <p:sp>
        <p:nvSpPr>
          <p:cNvPr id="38" name="Rectangle 37"/>
          <p:cNvSpPr/>
          <p:nvPr/>
        </p:nvSpPr>
        <p:spPr>
          <a:xfrm>
            <a:off x="3639585" y="5994645"/>
            <a:ext cx="631340" cy="1601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EOP</a:t>
            </a:r>
            <a:endParaRPr lang="en-US" sz="1200" dirty="0">
              <a:solidFill>
                <a:schemeClr val="tx1"/>
              </a:solidFill>
            </a:endParaRPr>
          </a:p>
        </p:txBody>
      </p:sp>
      <p:grpSp>
        <p:nvGrpSpPr>
          <p:cNvPr id="60" name="Group 59"/>
          <p:cNvGrpSpPr/>
          <p:nvPr/>
        </p:nvGrpSpPr>
        <p:grpSpPr>
          <a:xfrm>
            <a:off x="154202" y="255170"/>
            <a:ext cx="1077955" cy="276999"/>
            <a:chOff x="6415453" y="927239"/>
            <a:chExt cx="1077955" cy="276999"/>
          </a:xfrm>
        </p:grpSpPr>
        <p:cxnSp>
          <p:nvCxnSpPr>
            <p:cNvPr id="40" name="Straight Connector 39"/>
            <p:cNvCxnSpPr/>
            <p:nvPr/>
          </p:nvCxnSpPr>
          <p:spPr>
            <a:xfrm>
              <a:off x="6701671" y="1065739"/>
              <a:ext cx="791737"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415453" y="927239"/>
              <a:ext cx="390293" cy="276999"/>
            </a:xfrm>
            <a:prstGeom prst="rect">
              <a:avLst/>
            </a:prstGeom>
            <a:noFill/>
          </p:spPr>
          <p:txBody>
            <a:bodyPr wrap="square" rtlCol="0">
              <a:spAutoFit/>
            </a:bodyPr>
            <a:lstStyle/>
            <a:p>
              <a:r>
                <a:rPr lang="en-US" sz="1200" dirty="0" smtClean="0"/>
                <a:t>HB</a:t>
              </a:r>
              <a:endParaRPr lang="en-US" sz="1200" dirty="0"/>
            </a:p>
          </p:txBody>
        </p:sp>
      </p:grpSp>
      <p:cxnSp>
        <p:nvCxnSpPr>
          <p:cNvPr id="47" name="Straight Arrow Connector 46"/>
          <p:cNvCxnSpPr/>
          <p:nvPr/>
        </p:nvCxnSpPr>
        <p:spPr>
          <a:xfrm>
            <a:off x="3107760" y="1507605"/>
            <a:ext cx="427176" cy="231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114234" y="2679793"/>
            <a:ext cx="420702" cy="214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3114234" y="3835020"/>
            <a:ext cx="420702" cy="324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3107760" y="4971826"/>
            <a:ext cx="427176" cy="448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3114234" y="6237026"/>
            <a:ext cx="420702" cy="232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84556" y="167268"/>
            <a:ext cx="11151" cy="62000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619591" y="6307771"/>
            <a:ext cx="518533" cy="276999"/>
          </a:xfrm>
          <a:prstGeom prst="rect">
            <a:avLst/>
          </a:prstGeom>
          <a:noFill/>
        </p:spPr>
        <p:txBody>
          <a:bodyPr wrap="square" rtlCol="0">
            <a:spAutoFit/>
          </a:bodyPr>
          <a:lstStyle/>
          <a:p>
            <a:r>
              <a:rPr lang="en-US" sz="1200" dirty="0" smtClean="0"/>
              <a:t>Time</a:t>
            </a:r>
            <a:endParaRPr lang="en-US" sz="1200" dirty="0"/>
          </a:p>
        </p:txBody>
      </p:sp>
      <p:cxnSp>
        <p:nvCxnSpPr>
          <p:cNvPr id="57" name="Straight Connector 56"/>
          <p:cNvCxnSpPr/>
          <p:nvPr/>
        </p:nvCxnSpPr>
        <p:spPr>
          <a:xfrm>
            <a:off x="1719203" y="393670"/>
            <a:ext cx="1672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728439" y="1578736"/>
            <a:ext cx="1672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725567" y="2754226"/>
            <a:ext cx="1672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725567" y="3891429"/>
            <a:ext cx="1672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717288" y="5040176"/>
            <a:ext cx="1672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154202" y="4901676"/>
            <a:ext cx="1077955" cy="276999"/>
            <a:chOff x="6415453" y="927239"/>
            <a:chExt cx="1077955" cy="276999"/>
          </a:xfrm>
        </p:grpSpPr>
        <p:cxnSp>
          <p:nvCxnSpPr>
            <p:cNvPr id="65" name="Straight Connector 64"/>
            <p:cNvCxnSpPr/>
            <p:nvPr/>
          </p:nvCxnSpPr>
          <p:spPr>
            <a:xfrm>
              <a:off x="6701671" y="1065739"/>
              <a:ext cx="791737" cy="0"/>
            </a:xfrm>
            <a:prstGeom prst="line">
              <a:avLst/>
            </a:prstGeom>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415453" y="927239"/>
              <a:ext cx="390293" cy="276999"/>
            </a:xfrm>
            <a:prstGeom prst="rect">
              <a:avLst/>
            </a:prstGeom>
            <a:noFill/>
          </p:spPr>
          <p:txBody>
            <a:bodyPr wrap="square" rtlCol="0">
              <a:spAutoFit/>
            </a:bodyPr>
            <a:lstStyle/>
            <a:p>
              <a:r>
                <a:rPr lang="en-US" sz="1200" dirty="0" smtClean="0"/>
                <a:t>HB</a:t>
              </a:r>
              <a:endParaRPr lang="en-US" sz="1200" dirty="0"/>
            </a:p>
          </p:txBody>
        </p:sp>
      </p:grpSp>
      <p:sp>
        <p:nvSpPr>
          <p:cNvPr id="67" name="TextBox 66"/>
          <p:cNvSpPr txBox="1"/>
          <p:nvPr/>
        </p:nvSpPr>
        <p:spPr>
          <a:xfrm>
            <a:off x="1422400" y="255170"/>
            <a:ext cx="375990" cy="276999"/>
          </a:xfrm>
          <a:prstGeom prst="rect">
            <a:avLst/>
          </a:prstGeom>
          <a:noFill/>
        </p:spPr>
        <p:txBody>
          <a:bodyPr wrap="square" rtlCol="0">
            <a:spAutoFit/>
          </a:bodyPr>
          <a:lstStyle/>
          <a:p>
            <a:r>
              <a:rPr lang="en-US" sz="1200" dirty="0" smtClean="0"/>
              <a:t>t1</a:t>
            </a:r>
            <a:endParaRPr lang="en-US" sz="1200" dirty="0"/>
          </a:p>
        </p:txBody>
      </p:sp>
      <p:sp>
        <p:nvSpPr>
          <p:cNvPr id="68" name="TextBox 67"/>
          <p:cNvSpPr txBox="1"/>
          <p:nvPr/>
        </p:nvSpPr>
        <p:spPr>
          <a:xfrm>
            <a:off x="1427355" y="1438207"/>
            <a:ext cx="375990" cy="276999"/>
          </a:xfrm>
          <a:prstGeom prst="rect">
            <a:avLst/>
          </a:prstGeom>
          <a:noFill/>
        </p:spPr>
        <p:txBody>
          <a:bodyPr wrap="square" rtlCol="0">
            <a:spAutoFit/>
          </a:bodyPr>
          <a:lstStyle/>
          <a:p>
            <a:r>
              <a:rPr lang="en-US" sz="1200" dirty="0" smtClean="0"/>
              <a:t>t2</a:t>
            </a:r>
            <a:endParaRPr lang="en-US" sz="1200" dirty="0"/>
          </a:p>
        </p:txBody>
      </p:sp>
      <p:sp>
        <p:nvSpPr>
          <p:cNvPr id="69" name="TextBox 68"/>
          <p:cNvSpPr txBox="1"/>
          <p:nvPr/>
        </p:nvSpPr>
        <p:spPr>
          <a:xfrm>
            <a:off x="1428791" y="2617749"/>
            <a:ext cx="375990" cy="276999"/>
          </a:xfrm>
          <a:prstGeom prst="rect">
            <a:avLst/>
          </a:prstGeom>
          <a:noFill/>
        </p:spPr>
        <p:txBody>
          <a:bodyPr wrap="square" rtlCol="0">
            <a:spAutoFit/>
          </a:bodyPr>
          <a:lstStyle/>
          <a:p>
            <a:r>
              <a:rPr lang="en-US" sz="1200" dirty="0" smtClean="0"/>
              <a:t>t3</a:t>
            </a:r>
            <a:endParaRPr lang="en-US" sz="1200" dirty="0"/>
          </a:p>
        </p:txBody>
      </p:sp>
      <p:sp>
        <p:nvSpPr>
          <p:cNvPr id="70" name="TextBox 69"/>
          <p:cNvSpPr txBox="1"/>
          <p:nvPr/>
        </p:nvSpPr>
        <p:spPr>
          <a:xfrm>
            <a:off x="1427355" y="3748030"/>
            <a:ext cx="375990" cy="276999"/>
          </a:xfrm>
          <a:prstGeom prst="rect">
            <a:avLst/>
          </a:prstGeom>
          <a:noFill/>
        </p:spPr>
        <p:txBody>
          <a:bodyPr wrap="square" rtlCol="0">
            <a:spAutoFit/>
          </a:bodyPr>
          <a:lstStyle/>
          <a:p>
            <a:r>
              <a:rPr lang="en-US" sz="1200" dirty="0" smtClean="0"/>
              <a:t>t4</a:t>
            </a:r>
            <a:endParaRPr lang="en-US" sz="1200" dirty="0"/>
          </a:p>
        </p:txBody>
      </p:sp>
      <p:sp>
        <p:nvSpPr>
          <p:cNvPr id="71" name="TextBox 70"/>
          <p:cNvSpPr txBox="1"/>
          <p:nvPr/>
        </p:nvSpPr>
        <p:spPr>
          <a:xfrm>
            <a:off x="1436083" y="4901676"/>
            <a:ext cx="375990" cy="276999"/>
          </a:xfrm>
          <a:prstGeom prst="rect">
            <a:avLst/>
          </a:prstGeom>
          <a:noFill/>
        </p:spPr>
        <p:txBody>
          <a:bodyPr wrap="square" rtlCol="0">
            <a:spAutoFit/>
          </a:bodyPr>
          <a:lstStyle/>
          <a:p>
            <a:r>
              <a:rPr lang="en-US" sz="1200" dirty="0" smtClean="0"/>
              <a:t>t5</a:t>
            </a:r>
            <a:endParaRPr lang="en-US" sz="1200" dirty="0"/>
          </a:p>
        </p:txBody>
      </p:sp>
      <p:cxnSp>
        <p:nvCxnSpPr>
          <p:cNvPr id="88" name="Straight Connector 87"/>
          <p:cNvCxnSpPr/>
          <p:nvPr/>
        </p:nvCxnSpPr>
        <p:spPr>
          <a:xfrm>
            <a:off x="1926952" y="393669"/>
            <a:ext cx="47661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926952" y="5040176"/>
            <a:ext cx="47661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226033" y="14189"/>
            <a:ext cx="1132114" cy="276999"/>
          </a:xfrm>
          <a:prstGeom prst="rect">
            <a:avLst/>
          </a:prstGeom>
          <a:noFill/>
        </p:spPr>
        <p:txBody>
          <a:bodyPr wrap="square" rtlCol="0">
            <a:spAutoFit/>
          </a:bodyPr>
          <a:lstStyle/>
          <a:p>
            <a:r>
              <a:rPr lang="en-US" sz="1200" b="1" dirty="0" smtClean="0"/>
              <a:t>Trigger Frames</a:t>
            </a:r>
            <a:endParaRPr lang="en-US" sz="1200" b="1" dirty="0"/>
          </a:p>
        </p:txBody>
      </p:sp>
      <p:sp>
        <p:nvSpPr>
          <p:cNvPr id="92" name="TextBox 91"/>
          <p:cNvSpPr txBox="1"/>
          <p:nvPr/>
        </p:nvSpPr>
        <p:spPr>
          <a:xfrm>
            <a:off x="3631473" y="14189"/>
            <a:ext cx="714103" cy="276999"/>
          </a:xfrm>
          <a:prstGeom prst="rect">
            <a:avLst/>
          </a:prstGeom>
          <a:noFill/>
        </p:spPr>
        <p:txBody>
          <a:bodyPr wrap="square" rtlCol="0">
            <a:spAutoFit/>
          </a:bodyPr>
          <a:lstStyle/>
          <a:p>
            <a:r>
              <a:rPr lang="en-US" sz="1200" b="1" dirty="0" smtClean="0"/>
              <a:t>RU Data</a:t>
            </a:r>
            <a:endParaRPr lang="en-US" sz="1200" b="1" dirty="0"/>
          </a:p>
        </p:txBody>
      </p:sp>
      <p:sp>
        <p:nvSpPr>
          <p:cNvPr id="94" name="TextBox 93"/>
          <p:cNvSpPr txBox="1"/>
          <p:nvPr/>
        </p:nvSpPr>
        <p:spPr>
          <a:xfrm>
            <a:off x="6009776" y="733454"/>
            <a:ext cx="5121930" cy="1384995"/>
          </a:xfrm>
          <a:prstGeom prst="rect">
            <a:avLst/>
          </a:prstGeom>
          <a:solidFill>
            <a:srgbClr val="00B0F0"/>
          </a:solidFill>
        </p:spPr>
        <p:txBody>
          <a:bodyPr wrap="square" rtlCol="0">
            <a:spAutoFit/>
          </a:bodyPr>
          <a:lstStyle/>
          <a:p>
            <a:pPr marL="171450" indent="-171450">
              <a:buFont typeface="Arial" panose="020B0604020202020204" pitchFamily="34" charset="0"/>
              <a:buChar char="•"/>
            </a:pPr>
            <a:r>
              <a:rPr lang="en-US" sz="1200" b="1" dirty="0" smtClean="0"/>
              <a:t>HB</a:t>
            </a:r>
            <a:r>
              <a:rPr lang="en-US" sz="1200" dirty="0" smtClean="0"/>
              <a:t> = Heart Beat Trigger</a:t>
            </a:r>
          </a:p>
          <a:p>
            <a:pPr marL="171450" indent="-171450">
              <a:buFont typeface="Arial" panose="020B0604020202020204" pitchFamily="34" charset="0"/>
              <a:buChar char="•"/>
            </a:pPr>
            <a:r>
              <a:rPr lang="en-US" sz="1200" b="1" dirty="0" smtClean="0"/>
              <a:t>HBF </a:t>
            </a:r>
            <a:r>
              <a:rPr lang="en-US" sz="1200" dirty="0" smtClean="0"/>
              <a:t>= Heart Beat Frame</a:t>
            </a:r>
            <a:endParaRPr lang="en-US" sz="1200" b="1" dirty="0" smtClean="0"/>
          </a:p>
          <a:p>
            <a:pPr marL="171450" indent="-171450">
              <a:buFont typeface="Arial" panose="020B0604020202020204" pitchFamily="34" charset="0"/>
              <a:buChar char="•"/>
            </a:pPr>
            <a:r>
              <a:rPr lang="en-US" sz="1200" b="1" dirty="0" smtClean="0"/>
              <a:t>Strobe&lt;x&gt;</a:t>
            </a:r>
            <a:r>
              <a:rPr lang="en-US" sz="1200" dirty="0" smtClean="0"/>
              <a:t> = Trigger strobe to sensor with trigger time = </a:t>
            </a:r>
            <a:r>
              <a:rPr lang="en-US" sz="1200" dirty="0" err="1" smtClean="0"/>
              <a:t>BC+Orbit</a:t>
            </a:r>
            <a:r>
              <a:rPr lang="en-US" sz="1200" dirty="0" smtClean="0"/>
              <a:t> at time&lt;x&gt;</a:t>
            </a:r>
          </a:p>
          <a:p>
            <a:pPr marL="171450" indent="-171450">
              <a:buFont typeface="Arial" panose="020B0604020202020204" pitchFamily="34" charset="0"/>
              <a:buChar char="•"/>
            </a:pPr>
            <a:r>
              <a:rPr lang="en-US" sz="1200" b="1" dirty="0" err="1" smtClean="0"/>
              <a:t>evID</a:t>
            </a:r>
            <a:r>
              <a:rPr lang="en-US" sz="1200" b="1" dirty="0" smtClean="0"/>
              <a:t>&lt;x&gt;</a:t>
            </a:r>
            <a:r>
              <a:rPr lang="en-US" sz="1200" dirty="0" smtClean="0"/>
              <a:t> = event ID (part of CDH?) with </a:t>
            </a:r>
            <a:r>
              <a:rPr lang="en-US" sz="1200" dirty="0" err="1" smtClean="0"/>
              <a:t>BC+Orbit</a:t>
            </a:r>
            <a:r>
              <a:rPr lang="en-US" sz="1200" dirty="0" smtClean="0"/>
              <a:t> at time&lt;x&gt;</a:t>
            </a:r>
          </a:p>
          <a:p>
            <a:pPr marL="171450" indent="-171450">
              <a:buFont typeface="Arial" panose="020B0604020202020204" pitchFamily="34" charset="0"/>
              <a:buChar char="•"/>
            </a:pPr>
            <a:r>
              <a:rPr lang="en-US" sz="1200" b="1" dirty="0" smtClean="0"/>
              <a:t>Data</a:t>
            </a:r>
            <a:r>
              <a:rPr lang="en-US" sz="1200" dirty="0" smtClean="0"/>
              <a:t> = Sensor Pixel addresses</a:t>
            </a:r>
          </a:p>
          <a:p>
            <a:pPr marL="171450" indent="-171450">
              <a:buFont typeface="Arial" panose="020B0604020202020204" pitchFamily="34" charset="0"/>
              <a:buChar char="•"/>
            </a:pPr>
            <a:r>
              <a:rPr lang="en-US" sz="1200" b="1" dirty="0" smtClean="0"/>
              <a:t>SOP </a:t>
            </a:r>
            <a:r>
              <a:rPr lang="en-US" sz="1200" dirty="0" smtClean="0"/>
              <a:t>= “Start Of Packet” (CRU protocol)</a:t>
            </a:r>
          </a:p>
          <a:p>
            <a:pPr marL="171450" indent="-171450">
              <a:buFont typeface="Arial" panose="020B0604020202020204" pitchFamily="34" charset="0"/>
              <a:buChar char="•"/>
            </a:pPr>
            <a:r>
              <a:rPr lang="en-US" sz="1200" b="1" dirty="0" smtClean="0"/>
              <a:t>EOP</a:t>
            </a:r>
            <a:r>
              <a:rPr lang="en-US" sz="1200" dirty="0" smtClean="0"/>
              <a:t> = “End Of Packet” (CRU protocol)</a:t>
            </a:r>
            <a:endParaRPr lang="en-US" sz="1200" b="1" dirty="0"/>
          </a:p>
        </p:txBody>
      </p:sp>
      <p:sp>
        <p:nvSpPr>
          <p:cNvPr id="99" name="TextBox 98"/>
          <p:cNvSpPr txBox="1"/>
          <p:nvPr/>
        </p:nvSpPr>
        <p:spPr>
          <a:xfrm>
            <a:off x="4753463" y="2157729"/>
            <a:ext cx="6911153" cy="4339650"/>
          </a:xfrm>
          <a:prstGeom prst="rect">
            <a:avLst/>
          </a:prstGeom>
          <a:noFill/>
        </p:spPr>
        <p:txBody>
          <a:bodyPr wrap="square" rtlCol="0">
            <a:spAutoFit/>
          </a:bodyPr>
          <a:lstStyle/>
          <a:p>
            <a:r>
              <a:rPr lang="en-US" sz="1200" dirty="0" smtClean="0"/>
              <a:t>Comments:</a:t>
            </a:r>
          </a:p>
          <a:p>
            <a:endParaRPr lang="en-US" sz="1200" dirty="0" smtClean="0"/>
          </a:p>
          <a:p>
            <a:r>
              <a:rPr lang="en-US" sz="1200" dirty="0" smtClean="0"/>
              <a:t>Heart Beat Triggers come every 89.4 µs, so trigger strobes (“frames”) in this example would be approximately 89.4 / 4 = 22.3 µs long and each Heart Beat Frame (HBF) would thus contain 4 packets from the RU. This parameter is programmable and could be  adjusted e.g. to 89.4/8 to have 8 “sub-frames” in each HBF</a:t>
            </a:r>
          </a:p>
          <a:p>
            <a:endParaRPr lang="en-US" sz="1200" dirty="0" smtClean="0"/>
          </a:p>
          <a:p>
            <a:r>
              <a:rPr lang="en-US" sz="1200" dirty="0" smtClean="0"/>
              <a:t>Data will appear from the sensor some tens of ns after the end of the strobe signal, and some 40MHz clock cycles later on the GBT links. Data contained in each packet corresponds to all physical signals (“events”) between times </a:t>
            </a:r>
            <a:r>
              <a:rPr lang="en-US" sz="1200" dirty="0" err="1" smtClean="0"/>
              <a:t>tx</a:t>
            </a:r>
            <a:r>
              <a:rPr lang="en-US" sz="1200" dirty="0" smtClean="0"/>
              <a:t> and tx+1. The packets might also contain the busy status for individual sensors of an RU, which could then be used to determine the need for throttling at the CTP. It is not yet clear to me how this should be used in the RU, since the RUs are producing their own trigger strobes (i.e. not based on </a:t>
            </a:r>
            <a:r>
              <a:rPr lang="en-US" sz="1200" dirty="0" err="1" smtClean="0"/>
              <a:t>HBa</a:t>
            </a:r>
            <a:r>
              <a:rPr lang="en-US" sz="1200" dirty="0" smtClean="0"/>
              <a:t> or </a:t>
            </a:r>
            <a:r>
              <a:rPr lang="en-US" sz="1200" dirty="0" err="1" smtClean="0"/>
              <a:t>HBr</a:t>
            </a:r>
            <a:r>
              <a:rPr lang="en-US" sz="1200" dirty="0" smtClean="0"/>
              <a:t> trigger types). Most likely the RUs would do nothing in response to </a:t>
            </a:r>
            <a:r>
              <a:rPr lang="en-US" sz="1200" dirty="0" err="1" smtClean="0"/>
              <a:t>HBr</a:t>
            </a:r>
            <a:r>
              <a:rPr lang="en-US" sz="1200" dirty="0" smtClean="0"/>
              <a:t>, but instead the CRU would then discard the 4 (8) packets associated with this HBF?</a:t>
            </a:r>
          </a:p>
          <a:p>
            <a:endParaRPr lang="en-US" sz="1200" dirty="0"/>
          </a:p>
          <a:p>
            <a:r>
              <a:rPr lang="en-US" sz="1200" dirty="0" smtClean="0"/>
              <a:t>Although data packets are shown here contiguous, it is possible that “DATA” GBT words are interspersed with “IDLE” or “SWT” (for DCS data) during data transmission to the CRU. Since there is the possibility of SEUs in the RUs’ FPGAs, there has to be a “timeout provision” in the CRU protocol to determine if a packet is corrupted/incomplete.</a:t>
            </a:r>
          </a:p>
          <a:p>
            <a:endParaRPr lang="en-US" sz="1200" dirty="0" smtClean="0"/>
          </a:p>
          <a:p>
            <a:r>
              <a:rPr lang="en-US" sz="1200" dirty="0" smtClean="0"/>
              <a:t>The CRU will then have to combine packets with evID1 through evID4 (and subsequent packets accordingly) into one Heart beat frame (HBF) with appropriate HB header and HB trailer. I am not sure if the event structure coming from the RU would have to be maintained in the HBFs?</a:t>
            </a:r>
            <a:endParaRPr lang="en-US" sz="1200" dirty="0"/>
          </a:p>
        </p:txBody>
      </p:sp>
      <p:sp>
        <p:nvSpPr>
          <p:cNvPr id="100" name="TextBox 99"/>
          <p:cNvSpPr txBox="1"/>
          <p:nvPr/>
        </p:nvSpPr>
        <p:spPr>
          <a:xfrm>
            <a:off x="454207" y="28768"/>
            <a:ext cx="1161143" cy="276999"/>
          </a:xfrm>
          <a:prstGeom prst="rect">
            <a:avLst/>
          </a:prstGeom>
          <a:noFill/>
        </p:spPr>
        <p:txBody>
          <a:bodyPr wrap="square" rtlCol="0">
            <a:spAutoFit/>
          </a:bodyPr>
          <a:lstStyle/>
          <a:p>
            <a:r>
              <a:rPr lang="en-US" sz="1200" b="1" dirty="0" smtClean="0"/>
              <a:t>HB Triggers</a:t>
            </a:r>
            <a:endParaRPr lang="en-US" sz="1200" b="1" dirty="0"/>
          </a:p>
        </p:txBody>
      </p:sp>
      <p:sp>
        <p:nvSpPr>
          <p:cNvPr id="101" name="TextBox 100"/>
          <p:cNvSpPr txBox="1"/>
          <p:nvPr/>
        </p:nvSpPr>
        <p:spPr>
          <a:xfrm>
            <a:off x="631954" y="6143180"/>
            <a:ext cx="505098" cy="276999"/>
          </a:xfrm>
          <a:prstGeom prst="rect">
            <a:avLst/>
          </a:prstGeom>
          <a:noFill/>
        </p:spPr>
        <p:txBody>
          <a:bodyPr wrap="square" rtlCol="0">
            <a:spAutoFit/>
          </a:bodyPr>
          <a:lstStyle/>
          <a:p>
            <a:r>
              <a:rPr lang="en-US" sz="1200" b="1" dirty="0" smtClean="0"/>
              <a:t>CTP</a:t>
            </a:r>
            <a:endParaRPr lang="en-US" sz="1200" b="1" dirty="0"/>
          </a:p>
        </p:txBody>
      </p:sp>
      <p:sp>
        <p:nvSpPr>
          <p:cNvPr id="102" name="TextBox 101"/>
          <p:cNvSpPr txBox="1"/>
          <p:nvPr/>
        </p:nvSpPr>
        <p:spPr>
          <a:xfrm>
            <a:off x="2454436" y="6264068"/>
            <a:ext cx="618308" cy="276999"/>
          </a:xfrm>
          <a:prstGeom prst="rect">
            <a:avLst/>
          </a:prstGeom>
          <a:noFill/>
        </p:spPr>
        <p:txBody>
          <a:bodyPr wrap="square" rtlCol="0">
            <a:spAutoFit/>
          </a:bodyPr>
          <a:lstStyle/>
          <a:p>
            <a:r>
              <a:rPr lang="en-US" sz="1200" b="1" dirty="0" smtClean="0"/>
              <a:t>Sensor</a:t>
            </a:r>
            <a:endParaRPr lang="en-US" sz="1200" b="1" dirty="0"/>
          </a:p>
        </p:txBody>
      </p:sp>
      <p:sp>
        <p:nvSpPr>
          <p:cNvPr id="103" name="TextBox 102"/>
          <p:cNvSpPr txBox="1"/>
          <p:nvPr/>
        </p:nvSpPr>
        <p:spPr>
          <a:xfrm>
            <a:off x="3718560" y="6515096"/>
            <a:ext cx="432575" cy="276999"/>
          </a:xfrm>
          <a:prstGeom prst="rect">
            <a:avLst/>
          </a:prstGeom>
          <a:noFill/>
        </p:spPr>
        <p:txBody>
          <a:bodyPr wrap="square" rtlCol="0">
            <a:spAutoFit/>
          </a:bodyPr>
          <a:lstStyle/>
          <a:p>
            <a:r>
              <a:rPr lang="en-US" sz="1200" b="1" dirty="0" smtClean="0"/>
              <a:t>RU</a:t>
            </a:r>
            <a:endParaRPr lang="en-US" sz="1200" b="1" dirty="0"/>
          </a:p>
        </p:txBody>
      </p:sp>
      <p:sp>
        <p:nvSpPr>
          <p:cNvPr id="39" name="Title 38"/>
          <p:cNvSpPr>
            <a:spLocks noGrp="1"/>
          </p:cNvSpPr>
          <p:nvPr>
            <p:ph type="title"/>
          </p:nvPr>
        </p:nvSpPr>
        <p:spPr>
          <a:xfrm>
            <a:off x="4270925" y="55181"/>
            <a:ext cx="5968777" cy="660111"/>
          </a:xfrm>
        </p:spPr>
        <p:txBody>
          <a:bodyPr>
            <a:normAutofit fontScale="90000"/>
          </a:bodyPr>
          <a:lstStyle/>
          <a:p>
            <a:r>
              <a:rPr lang="en-US" dirty="0" smtClean="0"/>
              <a:t>Continuous Readout</a:t>
            </a:r>
            <a:endParaRPr lang="en-US" dirty="0"/>
          </a:p>
        </p:txBody>
      </p:sp>
    </p:spTree>
    <p:extLst>
      <p:ext uri="{BB962C8B-B14F-4D97-AF65-F5344CB8AC3E}">
        <p14:creationId xmlns:p14="http://schemas.microsoft.com/office/powerpoint/2010/main" val="168116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641" y="835494"/>
            <a:ext cx="5517004" cy="414036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297" y="715292"/>
            <a:ext cx="4862945" cy="3649507"/>
          </a:xfrm>
          <a:prstGeom prst="rect">
            <a:avLst/>
          </a:prstGeom>
        </p:spPr>
      </p:pic>
      <p:sp>
        <p:nvSpPr>
          <p:cNvPr id="2" name="Title 1"/>
          <p:cNvSpPr>
            <a:spLocks noGrp="1"/>
          </p:cNvSpPr>
          <p:nvPr>
            <p:ph type="title"/>
          </p:nvPr>
        </p:nvSpPr>
        <p:spPr>
          <a:xfrm>
            <a:off x="838200" y="365125"/>
            <a:ext cx="10515600" cy="470369"/>
          </a:xfrm>
        </p:spPr>
        <p:txBody>
          <a:bodyPr>
            <a:normAutofit fontScale="90000"/>
          </a:bodyPr>
          <a:lstStyle/>
          <a:p>
            <a:r>
              <a:rPr lang="en-US" dirty="0" err="1" smtClean="0"/>
              <a:t>Alpide</a:t>
            </a:r>
            <a:r>
              <a:rPr lang="en-US" dirty="0" smtClean="0"/>
              <a:t> Readout</a:t>
            </a:r>
            <a:endParaRPr lang="en-US"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4" r="29330"/>
          <a:stretch/>
        </p:blipFill>
        <p:spPr>
          <a:xfrm>
            <a:off x="367898" y="3684821"/>
            <a:ext cx="3552938" cy="2828105"/>
          </a:xfrm>
          <a:prstGeom prst="rect">
            <a:avLst/>
          </a:prstGeom>
        </p:spPr>
      </p:pic>
      <p:sp>
        <p:nvSpPr>
          <p:cNvPr id="10" name="TextBox 9"/>
          <p:cNvSpPr txBox="1"/>
          <p:nvPr/>
        </p:nvSpPr>
        <p:spPr>
          <a:xfrm>
            <a:off x="2765178" y="4107872"/>
            <a:ext cx="879764" cy="369332"/>
          </a:xfrm>
          <a:prstGeom prst="rect">
            <a:avLst/>
          </a:prstGeom>
          <a:noFill/>
        </p:spPr>
        <p:txBody>
          <a:bodyPr wrap="square" rtlCol="0">
            <a:spAutoFit/>
          </a:bodyPr>
          <a:lstStyle/>
          <a:p>
            <a:r>
              <a:rPr lang="en-US" dirty="0" smtClean="0">
                <a:solidFill>
                  <a:srgbClr val="FF0000"/>
                </a:solidFill>
              </a:rPr>
              <a:t>RUv0a</a:t>
            </a:r>
            <a:endParaRPr lang="en-US" dirty="0">
              <a:solidFill>
                <a:srgbClr val="FF0000"/>
              </a:solidFill>
            </a:endParaRPr>
          </a:p>
        </p:txBody>
      </p:sp>
      <p:sp>
        <p:nvSpPr>
          <p:cNvPr id="11" name="TextBox 10"/>
          <p:cNvSpPr txBox="1"/>
          <p:nvPr/>
        </p:nvSpPr>
        <p:spPr>
          <a:xfrm>
            <a:off x="1897311" y="5514374"/>
            <a:ext cx="817417" cy="646331"/>
          </a:xfrm>
          <a:prstGeom prst="rect">
            <a:avLst/>
          </a:prstGeom>
          <a:noFill/>
        </p:spPr>
        <p:txBody>
          <a:bodyPr wrap="square" rtlCol="0">
            <a:spAutoFit/>
          </a:bodyPr>
          <a:lstStyle/>
          <a:p>
            <a:r>
              <a:rPr lang="en-US" dirty="0" err="1" smtClean="0">
                <a:solidFill>
                  <a:schemeClr val="accent4"/>
                </a:solidFill>
              </a:rPr>
              <a:t>FireFly</a:t>
            </a:r>
            <a:r>
              <a:rPr lang="en-US" dirty="0" smtClean="0">
                <a:solidFill>
                  <a:schemeClr val="accent4"/>
                </a:solidFill>
              </a:rPr>
              <a:t> Cable</a:t>
            </a:r>
            <a:endParaRPr lang="en-US" dirty="0">
              <a:solidFill>
                <a:schemeClr val="accent4"/>
              </a:solidFill>
            </a:endParaRPr>
          </a:p>
        </p:txBody>
      </p:sp>
      <p:sp>
        <p:nvSpPr>
          <p:cNvPr id="12" name="TextBox 11"/>
          <p:cNvSpPr txBox="1"/>
          <p:nvPr/>
        </p:nvSpPr>
        <p:spPr>
          <a:xfrm>
            <a:off x="645211" y="4477204"/>
            <a:ext cx="921327" cy="369332"/>
          </a:xfrm>
          <a:prstGeom prst="rect">
            <a:avLst/>
          </a:prstGeom>
          <a:noFill/>
        </p:spPr>
        <p:txBody>
          <a:bodyPr wrap="square" rtlCol="0">
            <a:spAutoFit/>
          </a:bodyPr>
          <a:lstStyle/>
          <a:p>
            <a:r>
              <a:rPr lang="en-US" dirty="0" smtClean="0">
                <a:solidFill>
                  <a:srgbClr val="FF0000"/>
                </a:solidFill>
              </a:rPr>
              <a:t>Alpide</a:t>
            </a:r>
            <a:r>
              <a:rPr lang="en-US" dirty="0">
                <a:solidFill>
                  <a:srgbClr val="FF0000"/>
                </a:solidFill>
              </a:rPr>
              <a:t>3</a:t>
            </a:r>
          </a:p>
        </p:txBody>
      </p:sp>
      <p:cxnSp>
        <p:nvCxnSpPr>
          <p:cNvPr id="15" name="Straight Arrow Connector 14"/>
          <p:cNvCxnSpPr/>
          <p:nvPr/>
        </p:nvCxnSpPr>
        <p:spPr>
          <a:xfrm>
            <a:off x="9444489" y="4370301"/>
            <a:ext cx="984068" cy="160573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170125" y="5976039"/>
            <a:ext cx="2516863" cy="369332"/>
          </a:xfrm>
          <a:prstGeom prst="rect">
            <a:avLst/>
          </a:prstGeom>
          <a:noFill/>
          <a:ln>
            <a:solidFill>
              <a:schemeClr val="tx1"/>
            </a:solidFill>
          </a:ln>
        </p:spPr>
        <p:txBody>
          <a:bodyPr wrap="square" rtlCol="0">
            <a:spAutoFit/>
          </a:bodyPr>
          <a:lstStyle/>
          <a:p>
            <a:r>
              <a:rPr lang="en-US" dirty="0" smtClean="0"/>
              <a:t>CRU Framing &amp; GBTx TX</a:t>
            </a:r>
            <a:endParaRPr lang="en-US" dirty="0"/>
          </a:p>
        </p:txBody>
      </p:sp>
      <p:cxnSp>
        <p:nvCxnSpPr>
          <p:cNvPr id="17" name="Straight Arrow Connector 16"/>
          <p:cNvCxnSpPr/>
          <p:nvPr/>
        </p:nvCxnSpPr>
        <p:spPr>
          <a:xfrm flipH="1" flipV="1">
            <a:off x="5028996" y="3051018"/>
            <a:ext cx="884246" cy="161085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603235" y="4650502"/>
            <a:ext cx="2686498" cy="369332"/>
          </a:xfrm>
          <a:prstGeom prst="rect">
            <a:avLst/>
          </a:prstGeom>
          <a:noFill/>
          <a:ln>
            <a:solidFill>
              <a:schemeClr val="tx1"/>
            </a:solidFill>
          </a:ln>
        </p:spPr>
        <p:txBody>
          <a:bodyPr wrap="square" rtlCol="0">
            <a:spAutoFit/>
          </a:bodyPr>
          <a:lstStyle/>
          <a:p>
            <a:r>
              <a:rPr lang="en-US" dirty="0" smtClean="0"/>
              <a:t>GBTx Rx &amp; Trigger handling</a:t>
            </a:r>
            <a:endParaRPr lang="en-US" dirty="0"/>
          </a:p>
        </p:txBody>
      </p:sp>
    </p:spTree>
    <p:extLst>
      <p:ext uri="{BB962C8B-B14F-4D97-AF65-F5344CB8AC3E}">
        <p14:creationId xmlns:p14="http://schemas.microsoft.com/office/powerpoint/2010/main" val="2253823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6348" y="87684"/>
            <a:ext cx="6559024" cy="3640504"/>
          </a:xfrm>
          <a:prstGeom prst="rect">
            <a:avLst/>
          </a:prstGeom>
          <a:noFill/>
          <a:ln>
            <a:noFill/>
          </a:ln>
        </p:spPr>
      </p:pic>
      <p:pic>
        <p:nvPicPr>
          <p:cNvPr id="4" name="Picture 3"/>
          <p:cNvPicPr/>
          <p:nvPr/>
        </p:nvPicPr>
        <p:blipFill rotWithShape="1">
          <a:blip r:embed="rId3"/>
          <a:srcRect l="4799" t="14914" r="28206" b="3500"/>
          <a:stretch/>
        </p:blipFill>
        <p:spPr bwMode="auto">
          <a:xfrm>
            <a:off x="200298" y="392283"/>
            <a:ext cx="3856296" cy="3101969"/>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448625" y="4213151"/>
            <a:ext cx="2610769" cy="2251316"/>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r"/>
            <a:r>
              <a:rPr lang="en-GB" sz="1600" dirty="0" smtClean="0">
                <a:solidFill>
                  <a:schemeClr val="tx1"/>
                </a:solidFill>
              </a:rPr>
              <a:t>G-RORC</a:t>
            </a:r>
          </a:p>
          <a:p>
            <a:pPr algn="ctr"/>
            <a:endParaRPr lang="en-GB" dirty="0" smtClean="0">
              <a:solidFill>
                <a:schemeClr val="tx1"/>
              </a:solidFill>
            </a:endParaRPr>
          </a:p>
          <a:p>
            <a:pPr algn="ctr"/>
            <a:endParaRPr lang="en-GB" dirty="0">
              <a:solidFill>
                <a:schemeClr val="tx1"/>
              </a:solidFill>
            </a:endParaRPr>
          </a:p>
          <a:p>
            <a:pPr algn="ctr"/>
            <a:endParaRPr lang="en-GB" dirty="0" smtClean="0">
              <a:solidFill>
                <a:schemeClr val="tx1"/>
              </a:solidFill>
            </a:endParaRPr>
          </a:p>
          <a:p>
            <a:pPr algn="ctr"/>
            <a:endParaRPr lang="en-GB" dirty="0">
              <a:solidFill>
                <a:schemeClr val="tx1"/>
              </a:solidFill>
            </a:endParaRPr>
          </a:p>
          <a:p>
            <a:pPr algn="ctr"/>
            <a:endParaRPr lang="en-GB" dirty="0" smtClean="0">
              <a:solidFill>
                <a:schemeClr val="tx1"/>
              </a:solidFill>
            </a:endParaRPr>
          </a:p>
          <a:p>
            <a:pPr algn="ctr"/>
            <a:endParaRPr lang="en-GB" dirty="0">
              <a:solidFill>
                <a:schemeClr val="tx1"/>
              </a:solidFill>
            </a:endParaRPr>
          </a:p>
          <a:p>
            <a:pPr algn="ctr"/>
            <a:endParaRPr lang="en-GB" dirty="0">
              <a:solidFill>
                <a:schemeClr val="tx1"/>
              </a:solidFill>
            </a:endParaRPr>
          </a:p>
        </p:txBody>
      </p:sp>
      <p:sp>
        <p:nvSpPr>
          <p:cNvPr id="6" name="Rectangle 5"/>
          <p:cNvSpPr/>
          <p:nvPr/>
        </p:nvSpPr>
        <p:spPr>
          <a:xfrm>
            <a:off x="2899051" y="4490626"/>
            <a:ext cx="1065749" cy="1895648"/>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1641143" y="4534770"/>
            <a:ext cx="826114" cy="334229"/>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rPr>
              <a:t>Pattern</a:t>
            </a:r>
          </a:p>
          <a:p>
            <a:pPr algn="ctr"/>
            <a:r>
              <a:rPr lang="en-GB" sz="1100" dirty="0">
                <a:solidFill>
                  <a:schemeClr val="tx1"/>
                </a:solidFill>
              </a:rPr>
              <a:t>Generator</a:t>
            </a:r>
          </a:p>
        </p:txBody>
      </p:sp>
      <p:sp>
        <p:nvSpPr>
          <p:cNvPr id="8" name="Rectangle 7"/>
          <p:cNvSpPr/>
          <p:nvPr/>
        </p:nvSpPr>
        <p:spPr>
          <a:xfrm>
            <a:off x="1641143" y="4977467"/>
            <a:ext cx="826114" cy="334229"/>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rPr>
              <a:t>Pattern</a:t>
            </a:r>
          </a:p>
          <a:p>
            <a:pPr algn="ctr"/>
            <a:r>
              <a:rPr lang="en-GB" sz="1100" dirty="0">
                <a:solidFill>
                  <a:schemeClr val="tx1"/>
                </a:solidFill>
              </a:rPr>
              <a:t>Generator</a:t>
            </a:r>
          </a:p>
        </p:txBody>
      </p:sp>
      <p:sp>
        <p:nvSpPr>
          <p:cNvPr id="9" name="Rectangle 8"/>
          <p:cNvSpPr/>
          <p:nvPr/>
        </p:nvSpPr>
        <p:spPr>
          <a:xfrm>
            <a:off x="1641143" y="5420164"/>
            <a:ext cx="826114" cy="334229"/>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rPr>
              <a:t>Pattern</a:t>
            </a:r>
          </a:p>
          <a:p>
            <a:pPr algn="ctr"/>
            <a:r>
              <a:rPr lang="en-GB" sz="1100" dirty="0">
                <a:solidFill>
                  <a:schemeClr val="tx1"/>
                </a:solidFill>
              </a:rPr>
              <a:t>Generator</a:t>
            </a:r>
          </a:p>
        </p:txBody>
      </p:sp>
      <p:sp>
        <p:nvSpPr>
          <p:cNvPr id="10" name="Rectangle 9"/>
          <p:cNvSpPr/>
          <p:nvPr/>
        </p:nvSpPr>
        <p:spPr>
          <a:xfrm>
            <a:off x="1641143" y="6001594"/>
            <a:ext cx="826114" cy="334229"/>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rPr>
              <a:t>Pattern</a:t>
            </a:r>
          </a:p>
          <a:p>
            <a:pPr algn="ctr"/>
            <a:r>
              <a:rPr lang="en-GB" sz="1100" dirty="0">
                <a:solidFill>
                  <a:schemeClr val="tx1"/>
                </a:solidFill>
              </a:rPr>
              <a:t>Generator</a:t>
            </a:r>
          </a:p>
        </p:txBody>
      </p:sp>
      <p:cxnSp>
        <p:nvCxnSpPr>
          <p:cNvPr id="11" name="Straight Arrow Connector 10"/>
          <p:cNvCxnSpPr/>
          <p:nvPr/>
        </p:nvCxnSpPr>
        <p:spPr>
          <a:xfrm flipV="1">
            <a:off x="2467257" y="4613601"/>
            <a:ext cx="547931" cy="1"/>
          </a:xfrm>
          <a:prstGeom prst="straightConnector1">
            <a:avLst/>
          </a:prstGeom>
          <a:ln w="9525">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2474618" y="4810143"/>
            <a:ext cx="540570"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3015188" y="4549098"/>
            <a:ext cx="826114" cy="334229"/>
          </a:xfrm>
          <a:prstGeom prst="rect">
            <a:avLst/>
          </a:prstGeom>
          <a:solidFill>
            <a:schemeClr val="accent6">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chemeClr val="tx1"/>
                </a:solidFill>
              </a:rPr>
              <a:t>GBT-Link #1</a:t>
            </a:r>
            <a:endParaRPr lang="en-GB" sz="1100" dirty="0">
              <a:solidFill>
                <a:schemeClr val="tx1"/>
              </a:solidFill>
            </a:endParaRPr>
          </a:p>
        </p:txBody>
      </p:sp>
      <p:sp>
        <p:nvSpPr>
          <p:cNvPr id="14" name="Rectangle 13"/>
          <p:cNvSpPr/>
          <p:nvPr/>
        </p:nvSpPr>
        <p:spPr>
          <a:xfrm>
            <a:off x="3026839" y="4973645"/>
            <a:ext cx="826114" cy="334229"/>
          </a:xfrm>
          <a:prstGeom prst="rect">
            <a:avLst/>
          </a:prstGeom>
          <a:solidFill>
            <a:schemeClr val="accent6">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chemeClr val="tx1"/>
                </a:solidFill>
              </a:rPr>
              <a:t>GBT-Link #2</a:t>
            </a:r>
            <a:endParaRPr lang="en-GB" sz="1100" dirty="0">
              <a:solidFill>
                <a:schemeClr val="tx1"/>
              </a:solidFill>
            </a:endParaRPr>
          </a:p>
        </p:txBody>
      </p:sp>
      <p:sp>
        <p:nvSpPr>
          <p:cNvPr id="15" name="Rectangle 14"/>
          <p:cNvSpPr/>
          <p:nvPr/>
        </p:nvSpPr>
        <p:spPr>
          <a:xfrm>
            <a:off x="3015188" y="5422928"/>
            <a:ext cx="826114" cy="334229"/>
          </a:xfrm>
          <a:prstGeom prst="rect">
            <a:avLst/>
          </a:prstGeom>
          <a:solidFill>
            <a:schemeClr val="accent6">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chemeClr val="tx1"/>
                </a:solidFill>
              </a:rPr>
              <a:t>GBT-Link #3</a:t>
            </a:r>
            <a:endParaRPr lang="en-GB" sz="1100" dirty="0">
              <a:solidFill>
                <a:schemeClr val="tx1"/>
              </a:solidFill>
            </a:endParaRPr>
          </a:p>
        </p:txBody>
      </p:sp>
      <p:sp>
        <p:nvSpPr>
          <p:cNvPr id="16" name="Rectangle 15"/>
          <p:cNvSpPr/>
          <p:nvPr/>
        </p:nvSpPr>
        <p:spPr>
          <a:xfrm>
            <a:off x="3015188" y="6010943"/>
            <a:ext cx="826114" cy="334229"/>
          </a:xfrm>
          <a:prstGeom prst="rect">
            <a:avLst/>
          </a:prstGeom>
          <a:solidFill>
            <a:schemeClr val="accent6">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chemeClr val="tx1"/>
                </a:solidFill>
              </a:rPr>
              <a:t>GBT-Link #8</a:t>
            </a:r>
            <a:endParaRPr lang="en-GB" sz="1100" dirty="0">
              <a:solidFill>
                <a:schemeClr val="tx1"/>
              </a:solidFill>
            </a:endParaRPr>
          </a:p>
        </p:txBody>
      </p:sp>
      <p:sp>
        <p:nvSpPr>
          <p:cNvPr id="17" name="TextBox 16"/>
          <p:cNvSpPr txBox="1"/>
          <p:nvPr/>
        </p:nvSpPr>
        <p:spPr>
          <a:xfrm>
            <a:off x="2461974" y="4410787"/>
            <a:ext cx="482824" cy="430887"/>
          </a:xfrm>
          <a:prstGeom prst="rect">
            <a:avLst/>
          </a:prstGeom>
          <a:noFill/>
        </p:spPr>
        <p:txBody>
          <a:bodyPr wrap="none" rtlCol="0">
            <a:spAutoFit/>
          </a:bodyPr>
          <a:lstStyle/>
          <a:p>
            <a:r>
              <a:rPr lang="en-GB" sz="1100" dirty="0" smtClean="0"/>
              <a:t>TRG</a:t>
            </a:r>
          </a:p>
          <a:p>
            <a:r>
              <a:rPr lang="en-GB" sz="1100" dirty="0" smtClean="0"/>
              <a:t>Data</a:t>
            </a:r>
            <a:endParaRPr lang="en-GB" sz="1100" dirty="0"/>
          </a:p>
        </p:txBody>
      </p:sp>
      <p:cxnSp>
        <p:nvCxnSpPr>
          <p:cNvPr id="18" name="Straight Arrow Connector 17"/>
          <p:cNvCxnSpPr/>
          <p:nvPr/>
        </p:nvCxnSpPr>
        <p:spPr>
          <a:xfrm flipV="1">
            <a:off x="2462000" y="6077686"/>
            <a:ext cx="547931" cy="1"/>
          </a:xfrm>
          <a:prstGeom prst="straightConnector1">
            <a:avLst/>
          </a:prstGeom>
          <a:ln w="9525">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2469361" y="6274228"/>
            <a:ext cx="540570"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2468312" y="5484906"/>
            <a:ext cx="547931" cy="1"/>
          </a:xfrm>
          <a:prstGeom prst="straightConnector1">
            <a:avLst/>
          </a:prstGeom>
          <a:ln w="9525">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2475673" y="5681448"/>
            <a:ext cx="540570"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2462006" y="5037167"/>
            <a:ext cx="547931" cy="1"/>
          </a:xfrm>
          <a:prstGeom prst="straightConnector1">
            <a:avLst/>
          </a:prstGeom>
          <a:ln w="9525">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2469367" y="5233709"/>
            <a:ext cx="540570"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220496" y="5622939"/>
            <a:ext cx="415498" cy="369332"/>
          </a:xfrm>
          <a:prstGeom prst="rect">
            <a:avLst/>
          </a:prstGeom>
          <a:noFill/>
        </p:spPr>
        <p:txBody>
          <a:bodyPr wrap="none" rtlCol="0">
            <a:spAutoFit/>
          </a:bodyPr>
          <a:lstStyle/>
          <a:p>
            <a:r>
              <a:rPr lang="en-GB" dirty="0" smtClean="0"/>
              <a:t>…</a:t>
            </a:r>
            <a:endParaRPr lang="en-GB" dirty="0"/>
          </a:p>
        </p:txBody>
      </p:sp>
      <p:sp>
        <p:nvSpPr>
          <p:cNvPr id="25" name="Rectangle 24"/>
          <p:cNvSpPr/>
          <p:nvPr/>
        </p:nvSpPr>
        <p:spPr>
          <a:xfrm>
            <a:off x="440707" y="6064016"/>
            <a:ext cx="796229" cy="400451"/>
          </a:xfrm>
          <a:prstGeom prst="rect">
            <a:avLst/>
          </a:prstGeom>
          <a:solidFill>
            <a:schemeClr val="bg2">
              <a:lumMod val="90000"/>
            </a:schemeClr>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chemeClr val="tx1"/>
                </a:solidFill>
              </a:rPr>
              <a:t>CLK Ref</a:t>
            </a:r>
          </a:p>
          <a:p>
            <a:pPr algn="ctr"/>
            <a:r>
              <a:rPr lang="en-GB" sz="1100" dirty="0" smtClean="0">
                <a:solidFill>
                  <a:schemeClr val="tx1"/>
                </a:solidFill>
              </a:rPr>
              <a:t>240 MHz</a:t>
            </a:r>
            <a:endParaRPr lang="en-GB" sz="1100" dirty="0">
              <a:solidFill>
                <a:schemeClr val="tx1"/>
              </a:solidFill>
            </a:endParaRPr>
          </a:p>
        </p:txBody>
      </p:sp>
      <p:cxnSp>
        <p:nvCxnSpPr>
          <p:cNvPr id="26" name="Elbow Connector 25"/>
          <p:cNvCxnSpPr>
            <a:stCxn id="25" idx="3"/>
            <a:endCxn id="6" idx="2"/>
          </p:cNvCxnSpPr>
          <p:nvPr/>
        </p:nvCxnSpPr>
        <p:spPr>
          <a:xfrm>
            <a:off x="1236936" y="6264242"/>
            <a:ext cx="2194990" cy="122032"/>
          </a:xfrm>
          <a:prstGeom prst="bentConnector4">
            <a:avLst>
              <a:gd name="adj1" fmla="val 5972"/>
              <a:gd name="adj2" fmla="val 220148"/>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5144063" y="4213151"/>
            <a:ext cx="2610769" cy="2251316"/>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r"/>
            <a:r>
              <a:rPr lang="en-GB" sz="1600" dirty="0" smtClean="0">
                <a:solidFill>
                  <a:schemeClr val="tx1"/>
                </a:solidFill>
              </a:rPr>
              <a:t>G-RORC</a:t>
            </a:r>
          </a:p>
          <a:p>
            <a:pPr algn="ctr"/>
            <a:endParaRPr lang="en-GB" dirty="0" smtClean="0">
              <a:solidFill>
                <a:schemeClr val="tx1"/>
              </a:solidFill>
            </a:endParaRPr>
          </a:p>
          <a:p>
            <a:pPr algn="ctr"/>
            <a:endParaRPr lang="en-GB" dirty="0">
              <a:solidFill>
                <a:schemeClr val="tx1"/>
              </a:solidFill>
            </a:endParaRPr>
          </a:p>
          <a:p>
            <a:pPr algn="ctr"/>
            <a:endParaRPr lang="en-GB" dirty="0" smtClean="0">
              <a:solidFill>
                <a:schemeClr val="tx1"/>
              </a:solidFill>
            </a:endParaRPr>
          </a:p>
          <a:p>
            <a:pPr algn="ctr"/>
            <a:endParaRPr lang="en-GB" dirty="0">
              <a:solidFill>
                <a:schemeClr val="tx1"/>
              </a:solidFill>
            </a:endParaRPr>
          </a:p>
          <a:p>
            <a:pPr algn="ctr"/>
            <a:endParaRPr lang="en-GB" dirty="0" smtClean="0">
              <a:solidFill>
                <a:schemeClr val="tx1"/>
              </a:solidFill>
            </a:endParaRPr>
          </a:p>
          <a:p>
            <a:pPr algn="ctr"/>
            <a:endParaRPr lang="en-GB" dirty="0">
              <a:solidFill>
                <a:schemeClr val="tx1"/>
              </a:solidFill>
            </a:endParaRPr>
          </a:p>
          <a:p>
            <a:pPr algn="ctr"/>
            <a:endParaRPr lang="en-GB" dirty="0">
              <a:solidFill>
                <a:schemeClr val="tx1"/>
              </a:solidFill>
            </a:endParaRPr>
          </a:p>
        </p:txBody>
      </p:sp>
      <p:sp>
        <p:nvSpPr>
          <p:cNvPr id="28" name="Rectangle 27"/>
          <p:cNvSpPr/>
          <p:nvPr/>
        </p:nvSpPr>
        <p:spPr>
          <a:xfrm>
            <a:off x="5321686" y="4490626"/>
            <a:ext cx="1298030" cy="1895648"/>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Rectangle 28"/>
          <p:cNvSpPr/>
          <p:nvPr/>
        </p:nvSpPr>
        <p:spPr>
          <a:xfrm>
            <a:off x="5437823" y="4549098"/>
            <a:ext cx="826114" cy="334229"/>
          </a:xfrm>
          <a:prstGeom prst="rect">
            <a:avLst/>
          </a:prstGeom>
          <a:solidFill>
            <a:schemeClr val="accent6">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chemeClr val="tx1"/>
                </a:solidFill>
              </a:rPr>
              <a:t>GBT-Link #1</a:t>
            </a:r>
            <a:endParaRPr lang="en-GB" sz="1100" dirty="0">
              <a:solidFill>
                <a:schemeClr val="tx1"/>
              </a:solidFill>
            </a:endParaRPr>
          </a:p>
        </p:txBody>
      </p:sp>
      <p:sp>
        <p:nvSpPr>
          <p:cNvPr id="30" name="Rectangle 29"/>
          <p:cNvSpPr/>
          <p:nvPr/>
        </p:nvSpPr>
        <p:spPr>
          <a:xfrm>
            <a:off x="5449474" y="4973645"/>
            <a:ext cx="826114" cy="334229"/>
          </a:xfrm>
          <a:prstGeom prst="rect">
            <a:avLst/>
          </a:prstGeom>
          <a:solidFill>
            <a:schemeClr val="accent6">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chemeClr val="tx1"/>
                </a:solidFill>
              </a:rPr>
              <a:t>GBT-Link #2</a:t>
            </a:r>
            <a:endParaRPr lang="en-GB" sz="1100" dirty="0">
              <a:solidFill>
                <a:schemeClr val="tx1"/>
              </a:solidFill>
            </a:endParaRPr>
          </a:p>
        </p:txBody>
      </p:sp>
      <p:sp>
        <p:nvSpPr>
          <p:cNvPr id="31" name="Rectangle 30"/>
          <p:cNvSpPr/>
          <p:nvPr/>
        </p:nvSpPr>
        <p:spPr>
          <a:xfrm>
            <a:off x="5437823" y="5422928"/>
            <a:ext cx="826114" cy="334229"/>
          </a:xfrm>
          <a:prstGeom prst="rect">
            <a:avLst/>
          </a:prstGeom>
          <a:solidFill>
            <a:schemeClr val="accent6">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chemeClr val="tx1"/>
                </a:solidFill>
              </a:rPr>
              <a:t>GBT-Link #3</a:t>
            </a:r>
            <a:endParaRPr lang="en-GB" sz="1100" dirty="0">
              <a:solidFill>
                <a:schemeClr val="tx1"/>
              </a:solidFill>
            </a:endParaRPr>
          </a:p>
        </p:txBody>
      </p:sp>
      <p:sp>
        <p:nvSpPr>
          <p:cNvPr id="32" name="Rectangle 31"/>
          <p:cNvSpPr/>
          <p:nvPr/>
        </p:nvSpPr>
        <p:spPr>
          <a:xfrm>
            <a:off x="5437823" y="6010943"/>
            <a:ext cx="826114" cy="334229"/>
          </a:xfrm>
          <a:prstGeom prst="rect">
            <a:avLst/>
          </a:prstGeom>
          <a:solidFill>
            <a:schemeClr val="accent6">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chemeClr val="tx1"/>
                </a:solidFill>
              </a:rPr>
              <a:t>GBT-Link #8</a:t>
            </a:r>
            <a:endParaRPr lang="en-GB" sz="1100" dirty="0">
              <a:solidFill>
                <a:schemeClr val="tx1"/>
              </a:solidFill>
            </a:endParaRPr>
          </a:p>
        </p:txBody>
      </p:sp>
      <p:sp>
        <p:nvSpPr>
          <p:cNvPr id="33" name="TextBox 32"/>
          <p:cNvSpPr txBox="1"/>
          <p:nvPr/>
        </p:nvSpPr>
        <p:spPr>
          <a:xfrm>
            <a:off x="5643131" y="5622939"/>
            <a:ext cx="415498" cy="369332"/>
          </a:xfrm>
          <a:prstGeom prst="rect">
            <a:avLst/>
          </a:prstGeom>
          <a:noFill/>
        </p:spPr>
        <p:txBody>
          <a:bodyPr wrap="none" rtlCol="0">
            <a:spAutoFit/>
          </a:bodyPr>
          <a:lstStyle/>
          <a:p>
            <a:r>
              <a:rPr lang="en-GB" dirty="0" smtClean="0"/>
              <a:t>…</a:t>
            </a:r>
            <a:endParaRPr lang="en-GB" dirty="0"/>
          </a:p>
        </p:txBody>
      </p:sp>
      <p:cxnSp>
        <p:nvCxnSpPr>
          <p:cNvPr id="34" name="Straight Arrow Connector 33"/>
          <p:cNvCxnSpPr>
            <a:stCxn id="13" idx="3"/>
            <a:endCxn id="29" idx="1"/>
          </p:cNvCxnSpPr>
          <p:nvPr/>
        </p:nvCxnSpPr>
        <p:spPr>
          <a:xfrm>
            <a:off x="3841302" y="4716213"/>
            <a:ext cx="1596521" cy="0"/>
          </a:xfrm>
          <a:prstGeom prst="straightConnector1">
            <a:avLst/>
          </a:prstGeom>
          <a:ln>
            <a:solidFill>
              <a:schemeClr val="accent2"/>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4" idx="3"/>
            <a:endCxn id="30" idx="1"/>
          </p:cNvCxnSpPr>
          <p:nvPr/>
        </p:nvCxnSpPr>
        <p:spPr>
          <a:xfrm>
            <a:off x="3852953" y="5140760"/>
            <a:ext cx="1596521" cy="0"/>
          </a:xfrm>
          <a:prstGeom prst="straightConnector1">
            <a:avLst/>
          </a:prstGeom>
          <a:ln>
            <a:solidFill>
              <a:schemeClr val="accent2"/>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15" idx="3"/>
            <a:endCxn id="31" idx="1"/>
          </p:cNvCxnSpPr>
          <p:nvPr/>
        </p:nvCxnSpPr>
        <p:spPr>
          <a:xfrm>
            <a:off x="3841302" y="5590043"/>
            <a:ext cx="1596521" cy="0"/>
          </a:xfrm>
          <a:prstGeom prst="straightConnector1">
            <a:avLst/>
          </a:prstGeom>
          <a:ln>
            <a:solidFill>
              <a:schemeClr val="accent2"/>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16" idx="3"/>
            <a:endCxn id="32" idx="1"/>
          </p:cNvCxnSpPr>
          <p:nvPr/>
        </p:nvCxnSpPr>
        <p:spPr>
          <a:xfrm>
            <a:off x="3841302" y="6178058"/>
            <a:ext cx="1596521" cy="0"/>
          </a:xfrm>
          <a:prstGeom prst="straightConnector1">
            <a:avLst/>
          </a:prstGeom>
          <a:ln>
            <a:solidFill>
              <a:schemeClr val="accent2"/>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6731430" y="4977467"/>
            <a:ext cx="826114" cy="77969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chemeClr val="tx1"/>
                </a:solidFill>
              </a:rPr>
              <a:t>DMA</a:t>
            </a:r>
          </a:p>
          <a:p>
            <a:pPr algn="ctr"/>
            <a:r>
              <a:rPr lang="en-GB" sz="1100" dirty="0" smtClean="0">
                <a:solidFill>
                  <a:schemeClr val="tx1"/>
                </a:solidFill>
              </a:rPr>
              <a:t>Controller</a:t>
            </a:r>
            <a:endParaRPr lang="en-GB" sz="1100" dirty="0">
              <a:solidFill>
                <a:schemeClr val="tx1"/>
              </a:solidFill>
            </a:endParaRPr>
          </a:p>
        </p:txBody>
      </p:sp>
      <p:cxnSp>
        <p:nvCxnSpPr>
          <p:cNvPr id="39" name="Elbow Connector 38"/>
          <p:cNvCxnSpPr>
            <a:stCxn id="29" idx="3"/>
            <a:endCxn id="38" idx="1"/>
          </p:cNvCxnSpPr>
          <p:nvPr/>
        </p:nvCxnSpPr>
        <p:spPr>
          <a:xfrm>
            <a:off x="6263937" y="4716213"/>
            <a:ext cx="467493" cy="651099"/>
          </a:xfrm>
          <a:prstGeom prst="bentConnector3">
            <a:avLst/>
          </a:prstGeom>
          <a:ln>
            <a:solidFill>
              <a:schemeClr val="accent2"/>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0" name="Elbow Connector 39"/>
          <p:cNvCxnSpPr>
            <a:stCxn id="30" idx="3"/>
          </p:cNvCxnSpPr>
          <p:nvPr/>
        </p:nvCxnSpPr>
        <p:spPr>
          <a:xfrm>
            <a:off x="6275588" y="5140760"/>
            <a:ext cx="455842" cy="226552"/>
          </a:xfrm>
          <a:prstGeom prst="bentConnector3">
            <a:avLst/>
          </a:prstGeom>
          <a:ln>
            <a:solidFill>
              <a:schemeClr val="accent2"/>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1" name="Elbow Connector 40"/>
          <p:cNvCxnSpPr>
            <a:stCxn id="31" idx="3"/>
          </p:cNvCxnSpPr>
          <p:nvPr/>
        </p:nvCxnSpPr>
        <p:spPr>
          <a:xfrm flipV="1">
            <a:off x="6263937" y="5367312"/>
            <a:ext cx="467493" cy="222731"/>
          </a:xfrm>
          <a:prstGeom prst="bentConnector3">
            <a:avLst/>
          </a:prstGeom>
          <a:ln>
            <a:solidFill>
              <a:schemeClr val="accent2"/>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2" name="Elbow Connector 41"/>
          <p:cNvCxnSpPr>
            <a:stCxn id="32" idx="3"/>
            <a:endCxn id="38" idx="1"/>
          </p:cNvCxnSpPr>
          <p:nvPr/>
        </p:nvCxnSpPr>
        <p:spPr>
          <a:xfrm flipV="1">
            <a:off x="6263937" y="5367312"/>
            <a:ext cx="467493" cy="810746"/>
          </a:xfrm>
          <a:prstGeom prst="bentConnector3">
            <a:avLst>
              <a:gd name="adj1" fmla="val 50000"/>
            </a:avLst>
          </a:prstGeom>
          <a:ln>
            <a:solidFill>
              <a:schemeClr val="accent2"/>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38" idx="3"/>
          </p:cNvCxnSpPr>
          <p:nvPr/>
        </p:nvCxnSpPr>
        <p:spPr>
          <a:xfrm>
            <a:off x="7557544" y="5367312"/>
            <a:ext cx="1292014" cy="0"/>
          </a:xfrm>
          <a:prstGeom prst="straightConnector1">
            <a:avLst/>
          </a:prstGeom>
          <a:ln>
            <a:solidFill>
              <a:schemeClr val="accent2"/>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7748197" y="3468489"/>
            <a:ext cx="1107996" cy="261610"/>
          </a:xfrm>
          <a:prstGeom prst="rect">
            <a:avLst/>
          </a:prstGeom>
          <a:noFill/>
        </p:spPr>
        <p:txBody>
          <a:bodyPr wrap="none" rtlCol="0">
            <a:spAutoFit/>
          </a:bodyPr>
          <a:lstStyle/>
          <a:p>
            <a:r>
              <a:rPr lang="en-GB" sz="1100" dirty="0" err="1" smtClean="0"/>
              <a:t>PCIe</a:t>
            </a:r>
            <a:r>
              <a:rPr lang="en-GB" sz="1100" dirty="0" smtClean="0"/>
              <a:t> Gen 2 x4</a:t>
            </a:r>
            <a:endParaRPr lang="en-GB" sz="1100" dirty="0"/>
          </a:p>
        </p:txBody>
      </p:sp>
    </p:spTree>
    <p:extLst>
      <p:ext uri="{BB962C8B-B14F-4D97-AF65-F5344CB8AC3E}">
        <p14:creationId xmlns:p14="http://schemas.microsoft.com/office/powerpoint/2010/main" val="1477480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7860" y="70579"/>
            <a:ext cx="6326331" cy="3558561"/>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22586" y="1789851"/>
            <a:ext cx="5192219" cy="292062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095607" y="1781479"/>
            <a:ext cx="5153943" cy="2899093"/>
          </a:xfrm>
          <a:prstGeom prst="rect">
            <a:avLst/>
          </a:prstGeom>
        </p:spPr>
      </p:pic>
      <p:pic>
        <p:nvPicPr>
          <p:cNvPr id="7" name="Picture 6"/>
          <p:cNvPicPr>
            <a:picLocks noChangeAspect="1"/>
          </p:cNvPicPr>
          <p:nvPr/>
        </p:nvPicPr>
        <p:blipFill rotWithShape="1">
          <a:blip r:embed="rId5"/>
          <a:srcRect l="1904" t="13955" r="6118" b="2524"/>
          <a:stretch/>
        </p:blipFill>
        <p:spPr>
          <a:xfrm>
            <a:off x="5984965" y="3200400"/>
            <a:ext cx="5394960" cy="3657600"/>
          </a:xfrm>
          <a:prstGeom prst="rect">
            <a:avLst/>
          </a:prstGeom>
        </p:spPr>
      </p:pic>
    </p:spTree>
    <p:extLst>
      <p:ext uri="{BB962C8B-B14F-4D97-AF65-F5344CB8AC3E}">
        <p14:creationId xmlns:p14="http://schemas.microsoft.com/office/powerpoint/2010/main" val="2521626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3076" y="737049"/>
            <a:ext cx="8856617" cy="4981847"/>
          </a:xfrm>
          <a:prstGeom prst="rect">
            <a:avLst/>
          </a:prstGeom>
        </p:spPr>
      </p:pic>
      <p:sp>
        <p:nvSpPr>
          <p:cNvPr id="4" name="TextBox 3"/>
          <p:cNvSpPr txBox="1"/>
          <p:nvPr/>
        </p:nvSpPr>
        <p:spPr>
          <a:xfrm>
            <a:off x="4414093" y="3302590"/>
            <a:ext cx="1036320" cy="400110"/>
          </a:xfrm>
          <a:prstGeom prst="rect">
            <a:avLst/>
          </a:prstGeom>
          <a:noFill/>
        </p:spPr>
        <p:txBody>
          <a:bodyPr wrap="square" rtlCol="0">
            <a:spAutoFit/>
          </a:bodyPr>
          <a:lstStyle/>
          <a:p>
            <a:r>
              <a:rPr lang="en-US" sz="2000" dirty="0" smtClean="0">
                <a:solidFill>
                  <a:schemeClr val="accent4"/>
                </a:solidFill>
              </a:rPr>
              <a:t>RUv0a</a:t>
            </a:r>
            <a:endParaRPr lang="en-US" sz="2000" dirty="0">
              <a:solidFill>
                <a:schemeClr val="accent4"/>
              </a:solidFill>
            </a:endParaRPr>
          </a:p>
        </p:txBody>
      </p:sp>
      <p:sp>
        <p:nvSpPr>
          <p:cNvPr id="3" name="TextBox 2"/>
          <p:cNvSpPr txBox="1"/>
          <p:nvPr/>
        </p:nvSpPr>
        <p:spPr>
          <a:xfrm>
            <a:off x="8715334" y="2827862"/>
            <a:ext cx="931818" cy="400110"/>
          </a:xfrm>
          <a:prstGeom prst="rect">
            <a:avLst/>
          </a:prstGeom>
          <a:noFill/>
        </p:spPr>
        <p:txBody>
          <a:bodyPr wrap="square" rtlCol="0">
            <a:spAutoFit/>
          </a:bodyPr>
          <a:lstStyle/>
          <a:p>
            <a:r>
              <a:rPr lang="en-US" sz="2000" dirty="0" smtClean="0">
                <a:solidFill>
                  <a:schemeClr val="accent4"/>
                </a:solidFill>
              </a:rPr>
              <a:t>“CRU”</a:t>
            </a:r>
            <a:endParaRPr lang="en-US" sz="2000" dirty="0">
              <a:solidFill>
                <a:schemeClr val="accent4"/>
              </a:solidFill>
            </a:endParaRPr>
          </a:p>
        </p:txBody>
      </p:sp>
      <p:sp>
        <p:nvSpPr>
          <p:cNvPr id="6" name="TextBox 5"/>
          <p:cNvSpPr txBox="1"/>
          <p:nvPr/>
        </p:nvSpPr>
        <p:spPr>
          <a:xfrm>
            <a:off x="6464962" y="4351973"/>
            <a:ext cx="1036320" cy="400110"/>
          </a:xfrm>
          <a:prstGeom prst="rect">
            <a:avLst/>
          </a:prstGeom>
          <a:noFill/>
        </p:spPr>
        <p:txBody>
          <a:bodyPr wrap="square" rtlCol="0">
            <a:spAutoFit/>
          </a:bodyPr>
          <a:lstStyle/>
          <a:p>
            <a:r>
              <a:rPr lang="en-US" sz="2000" dirty="0" err="1" smtClean="0">
                <a:solidFill>
                  <a:schemeClr val="accent4"/>
                </a:solidFill>
              </a:rPr>
              <a:t>Alpide</a:t>
            </a:r>
            <a:endParaRPr lang="en-US" sz="2000" dirty="0">
              <a:solidFill>
                <a:schemeClr val="accent4"/>
              </a:solidFill>
            </a:endParaRPr>
          </a:p>
        </p:txBody>
      </p:sp>
      <p:sp>
        <p:nvSpPr>
          <p:cNvPr id="7" name="TextBox 6"/>
          <p:cNvSpPr txBox="1"/>
          <p:nvPr/>
        </p:nvSpPr>
        <p:spPr>
          <a:xfrm>
            <a:off x="9181243" y="3914053"/>
            <a:ext cx="1782850" cy="707886"/>
          </a:xfrm>
          <a:prstGeom prst="rect">
            <a:avLst/>
          </a:prstGeom>
          <a:noFill/>
        </p:spPr>
        <p:txBody>
          <a:bodyPr wrap="square" rtlCol="0">
            <a:spAutoFit/>
          </a:bodyPr>
          <a:lstStyle/>
          <a:p>
            <a:r>
              <a:rPr lang="en-US" sz="2000" dirty="0" smtClean="0">
                <a:solidFill>
                  <a:schemeClr val="accent4"/>
                </a:solidFill>
              </a:rPr>
              <a:t>Altera Arria10 </a:t>
            </a:r>
            <a:r>
              <a:rPr lang="en-US" sz="2000" dirty="0" err="1" smtClean="0">
                <a:solidFill>
                  <a:schemeClr val="accent4"/>
                </a:solidFill>
              </a:rPr>
              <a:t>Devkit</a:t>
            </a:r>
            <a:r>
              <a:rPr lang="en-US" sz="2000" dirty="0" smtClean="0">
                <a:solidFill>
                  <a:schemeClr val="accent4"/>
                </a:solidFill>
              </a:rPr>
              <a:t> </a:t>
            </a:r>
            <a:endParaRPr lang="en-US" sz="2000" dirty="0">
              <a:solidFill>
                <a:schemeClr val="accent4"/>
              </a:solidFill>
            </a:endParaRPr>
          </a:p>
        </p:txBody>
      </p:sp>
    </p:spTree>
    <p:extLst>
      <p:ext uri="{BB962C8B-B14F-4D97-AF65-F5344CB8AC3E}">
        <p14:creationId xmlns:p14="http://schemas.microsoft.com/office/powerpoint/2010/main" val="1005747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561"/>
            <a:ext cx="12180811" cy="235783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2" y="3676933"/>
            <a:ext cx="12182838" cy="3155324"/>
          </a:xfrm>
          <a:prstGeom prst="rect">
            <a:avLst/>
          </a:prstGeom>
        </p:spPr>
      </p:pic>
      <p:sp>
        <p:nvSpPr>
          <p:cNvPr id="6" name="TextBox 5"/>
          <p:cNvSpPr txBox="1"/>
          <p:nvPr/>
        </p:nvSpPr>
        <p:spPr>
          <a:xfrm>
            <a:off x="7794172" y="2438400"/>
            <a:ext cx="1706880" cy="276999"/>
          </a:xfrm>
          <a:prstGeom prst="rect">
            <a:avLst/>
          </a:prstGeom>
          <a:noFill/>
        </p:spPr>
        <p:txBody>
          <a:bodyPr wrap="square" rtlCol="0">
            <a:spAutoFit/>
          </a:bodyPr>
          <a:lstStyle/>
          <a:p>
            <a:r>
              <a:rPr lang="en-US" sz="1200" dirty="0" smtClean="0"/>
              <a:t>1159 x 25ns = 28.975 us</a:t>
            </a:r>
            <a:endParaRPr lang="en-US" sz="1200" dirty="0"/>
          </a:p>
        </p:txBody>
      </p:sp>
      <p:sp>
        <p:nvSpPr>
          <p:cNvPr id="7" name="TextBox 6"/>
          <p:cNvSpPr txBox="1"/>
          <p:nvPr/>
        </p:nvSpPr>
        <p:spPr>
          <a:xfrm>
            <a:off x="217714" y="2522230"/>
            <a:ext cx="2272937" cy="830997"/>
          </a:xfrm>
          <a:prstGeom prst="rect">
            <a:avLst/>
          </a:prstGeom>
          <a:noFill/>
        </p:spPr>
        <p:txBody>
          <a:bodyPr wrap="square" rtlCol="0">
            <a:spAutoFit/>
          </a:bodyPr>
          <a:lstStyle/>
          <a:p>
            <a:r>
              <a:rPr lang="en-US" sz="1200" dirty="0" smtClean="0"/>
              <a:t>1 column enabled = 512 hits</a:t>
            </a:r>
          </a:p>
          <a:p>
            <a:r>
              <a:rPr lang="en-US" sz="1200" dirty="0" smtClean="0"/>
              <a:t>Pulse duration =  0xff</a:t>
            </a:r>
          </a:p>
          <a:p>
            <a:r>
              <a:rPr lang="en-US" sz="1200" dirty="0" smtClean="0"/>
              <a:t>Frame duration = 1</a:t>
            </a:r>
          </a:p>
          <a:p>
            <a:r>
              <a:rPr lang="en-US" sz="1200" dirty="0" smtClean="0"/>
              <a:t>Pulse Delay = 0x8</a:t>
            </a:r>
            <a:endParaRPr lang="en-US" sz="1200" dirty="0"/>
          </a:p>
        </p:txBody>
      </p:sp>
      <p:sp>
        <p:nvSpPr>
          <p:cNvPr id="9" name="TextBox 8"/>
          <p:cNvSpPr txBox="1"/>
          <p:nvPr/>
        </p:nvSpPr>
        <p:spPr>
          <a:xfrm>
            <a:off x="4450080" y="3468914"/>
            <a:ext cx="2037806" cy="276999"/>
          </a:xfrm>
          <a:prstGeom prst="rect">
            <a:avLst/>
          </a:prstGeom>
          <a:noFill/>
        </p:spPr>
        <p:txBody>
          <a:bodyPr wrap="square" rtlCol="0">
            <a:spAutoFit/>
          </a:bodyPr>
          <a:lstStyle/>
          <a:p>
            <a:r>
              <a:rPr lang="en-US" sz="1200" dirty="0" smtClean="0"/>
              <a:t>236/3 x 25ns = 1875ns</a:t>
            </a:r>
            <a:endParaRPr lang="en-US" sz="1200" dirty="0"/>
          </a:p>
        </p:txBody>
      </p:sp>
      <p:sp>
        <p:nvSpPr>
          <p:cNvPr id="10" name="TextBox 9"/>
          <p:cNvSpPr txBox="1"/>
          <p:nvPr/>
        </p:nvSpPr>
        <p:spPr>
          <a:xfrm>
            <a:off x="6574970" y="1711498"/>
            <a:ext cx="644434" cy="369332"/>
          </a:xfrm>
          <a:prstGeom prst="rect">
            <a:avLst/>
          </a:prstGeom>
          <a:noFill/>
        </p:spPr>
        <p:txBody>
          <a:bodyPr wrap="square" rtlCol="0">
            <a:spAutoFit/>
          </a:bodyPr>
          <a:lstStyle/>
          <a:p>
            <a:r>
              <a:rPr lang="en-US" dirty="0" smtClean="0">
                <a:solidFill>
                  <a:srgbClr val="FF0000"/>
                </a:solidFill>
              </a:rPr>
              <a:t>CRU</a:t>
            </a:r>
            <a:endParaRPr lang="en-US" dirty="0">
              <a:solidFill>
                <a:srgbClr val="FF0000"/>
              </a:solidFill>
            </a:endParaRPr>
          </a:p>
        </p:txBody>
      </p:sp>
      <p:sp>
        <p:nvSpPr>
          <p:cNvPr id="11" name="TextBox 10"/>
          <p:cNvSpPr txBox="1"/>
          <p:nvPr/>
        </p:nvSpPr>
        <p:spPr>
          <a:xfrm>
            <a:off x="5668039" y="5477692"/>
            <a:ext cx="844731" cy="369332"/>
          </a:xfrm>
          <a:prstGeom prst="rect">
            <a:avLst/>
          </a:prstGeom>
          <a:noFill/>
        </p:spPr>
        <p:txBody>
          <a:bodyPr wrap="square" rtlCol="0">
            <a:spAutoFit/>
          </a:bodyPr>
          <a:lstStyle/>
          <a:p>
            <a:r>
              <a:rPr lang="en-US" dirty="0" smtClean="0">
                <a:solidFill>
                  <a:srgbClr val="FF0000"/>
                </a:solidFill>
              </a:rPr>
              <a:t>RUv0a</a:t>
            </a:r>
            <a:endParaRPr lang="en-US" dirty="0">
              <a:solidFill>
                <a:srgbClr val="FF0000"/>
              </a:solidFill>
            </a:endParaRPr>
          </a:p>
        </p:txBody>
      </p:sp>
    </p:spTree>
    <p:extLst>
      <p:ext uri="{BB962C8B-B14F-4D97-AF65-F5344CB8AC3E}">
        <p14:creationId xmlns:p14="http://schemas.microsoft.com/office/powerpoint/2010/main" val="754409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994" y="0"/>
            <a:ext cx="10058400" cy="191942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994" y="1294667"/>
            <a:ext cx="10058400" cy="167527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994" y="2578641"/>
            <a:ext cx="10058400" cy="145840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994" y="4056080"/>
            <a:ext cx="10058400" cy="140908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285" y="5454838"/>
            <a:ext cx="10058400" cy="1383353"/>
          </a:xfrm>
          <a:prstGeom prst="rect">
            <a:avLst/>
          </a:prstGeom>
        </p:spPr>
      </p:pic>
      <p:sp>
        <p:nvSpPr>
          <p:cNvPr id="7" name="TextBox 6"/>
          <p:cNvSpPr txBox="1"/>
          <p:nvPr/>
        </p:nvSpPr>
        <p:spPr>
          <a:xfrm>
            <a:off x="10449394" y="705394"/>
            <a:ext cx="1742606" cy="830997"/>
          </a:xfrm>
          <a:prstGeom prst="rect">
            <a:avLst/>
          </a:prstGeom>
          <a:noFill/>
        </p:spPr>
        <p:txBody>
          <a:bodyPr wrap="square" rtlCol="0">
            <a:spAutoFit/>
          </a:bodyPr>
          <a:lstStyle/>
          <a:p>
            <a:r>
              <a:rPr lang="en-US" sz="1200" dirty="0" smtClean="0"/>
              <a:t>1 row enabled </a:t>
            </a:r>
          </a:p>
          <a:p>
            <a:r>
              <a:rPr lang="en-US" sz="1200" dirty="0" smtClean="0"/>
              <a:t>(1024 pixels)</a:t>
            </a:r>
          </a:p>
          <a:p>
            <a:endParaRPr lang="en-US" sz="1200" dirty="0"/>
          </a:p>
          <a:p>
            <a:r>
              <a:rPr lang="en-US" sz="1200" dirty="0" smtClean="0"/>
              <a:t>901 x 25ns = 22,525ns</a:t>
            </a:r>
            <a:endParaRPr lang="en-US" sz="1200" dirty="0"/>
          </a:p>
        </p:txBody>
      </p:sp>
      <p:sp>
        <p:nvSpPr>
          <p:cNvPr id="8" name="TextBox 7"/>
          <p:cNvSpPr txBox="1"/>
          <p:nvPr/>
        </p:nvSpPr>
        <p:spPr>
          <a:xfrm>
            <a:off x="6435189" y="1422839"/>
            <a:ext cx="618308" cy="369332"/>
          </a:xfrm>
          <a:prstGeom prst="rect">
            <a:avLst/>
          </a:prstGeom>
          <a:noFill/>
        </p:spPr>
        <p:txBody>
          <a:bodyPr wrap="square" rtlCol="0">
            <a:spAutoFit/>
          </a:bodyPr>
          <a:lstStyle/>
          <a:p>
            <a:r>
              <a:rPr lang="en-US" dirty="0" smtClean="0">
                <a:solidFill>
                  <a:srgbClr val="FF0000"/>
                </a:solidFill>
              </a:rPr>
              <a:t>CRU</a:t>
            </a:r>
            <a:endParaRPr lang="en-US" dirty="0">
              <a:solidFill>
                <a:srgbClr val="FF0000"/>
              </a:solidFill>
            </a:endParaRPr>
          </a:p>
        </p:txBody>
      </p:sp>
      <p:sp>
        <p:nvSpPr>
          <p:cNvPr id="9" name="TextBox 8"/>
          <p:cNvSpPr txBox="1"/>
          <p:nvPr/>
        </p:nvSpPr>
        <p:spPr>
          <a:xfrm>
            <a:off x="6605006" y="136881"/>
            <a:ext cx="618308" cy="369332"/>
          </a:xfrm>
          <a:prstGeom prst="rect">
            <a:avLst/>
          </a:prstGeom>
          <a:noFill/>
        </p:spPr>
        <p:txBody>
          <a:bodyPr wrap="square" rtlCol="0">
            <a:spAutoFit/>
          </a:bodyPr>
          <a:lstStyle/>
          <a:p>
            <a:r>
              <a:rPr lang="en-US" dirty="0" smtClean="0">
                <a:solidFill>
                  <a:srgbClr val="FF0000"/>
                </a:solidFill>
              </a:rPr>
              <a:t>CRU</a:t>
            </a:r>
            <a:endParaRPr lang="en-US" dirty="0">
              <a:solidFill>
                <a:srgbClr val="FF0000"/>
              </a:solidFill>
            </a:endParaRPr>
          </a:p>
        </p:txBody>
      </p:sp>
      <p:sp>
        <p:nvSpPr>
          <p:cNvPr id="10" name="TextBox 9"/>
          <p:cNvSpPr txBox="1"/>
          <p:nvPr/>
        </p:nvSpPr>
        <p:spPr>
          <a:xfrm>
            <a:off x="5651417" y="4092403"/>
            <a:ext cx="1907177" cy="369332"/>
          </a:xfrm>
          <a:prstGeom prst="rect">
            <a:avLst/>
          </a:prstGeom>
          <a:noFill/>
        </p:spPr>
        <p:txBody>
          <a:bodyPr wrap="square" rtlCol="0">
            <a:spAutoFit/>
          </a:bodyPr>
          <a:lstStyle/>
          <a:p>
            <a:r>
              <a:rPr lang="en-US" dirty="0" smtClean="0">
                <a:solidFill>
                  <a:srgbClr val="FF0000"/>
                </a:solidFill>
              </a:rPr>
              <a:t>RUv0a (zoomed)</a:t>
            </a:r>
            <a:endParaRPr lang="en-US" dirty="0">
              <a:solidFill>
                <a:srgbClr val="FF0000"/>
              </a:solidFill>
            </a:endParaRPr>
          </a:p>
        </p:txBody>
      </p:sp>
      <p:sp>
        <p:nvSpPr>
          <p:cNvPr id="11" name="TextBox 10"/>
          <p:cNvSpPr txBox="1"/>
          <p:nvPr/>
        </p:nvSpPr>
        <p:spPr>
          <a:xfrm>
            <a:off x="5481600" y="5522775"/>
            <a:ext cx="1907177" cy="369332"/>
          </a:xfrm>
          <a:prstGeom prst="rect">
            <a:avLst/>
          </a:prstGeom>
          <a:noFill/>
        </p:spPr>
        <p:txBody>
          <a:bodyPr wrap="square" rtlCol="0">
            <a:spAutoFit/>
          </a:bodyPr>
          <a:lstStyle/>
          <a:p>
            <a:r>
              <a:rPr lang="en-US" dirty="0" smtClean="0">
                <a:solidFill>
                  <a:srgbClr val="FF0000"/>
                </a:solidFill>
              </a:rPr>
              <a:t>RUv0a (zoomed)</a:t>
            </a:r>
            <a:endParaRPr lang="en-US" dirty="0">
              <a:solidFill>
                <a:srgbClr val="FF0000"/>
              </a:solidFill>
            </a:endParaRPr>
          </a:p>
        </p:txBody>
      </p:sp>
      <p:sp>
        <p:nvSpPr>
          <p:cNvPr id="12" name="TextBox 11"/>
          <p:cNvSpPr txBox="1"/>
          <p:nvPr/>
        </p:nvSpPr>
        <p:spPr>
          <a:xfrm>
            <a:off x="6208766" y="2619645"/>
            <a:ext cx="844731" cy="369332"/>
          </a:xfrm>
          <a:prstGeom prst="rect">
            <a:avLst/>
          </a:prstGeom>
          <a:noFill/>
        </p:spPr>
        <p:txBody>
          <a:bodyPr wrap="square" rtlCol="0">
            <a:spAutoFit/>
          </a:bodyPr>
          <a:lstStyle/>
          <a:p>
            <a:r>
              <a:rPr lang="en-US" dirty="0" smtClean="0">
                <a:solidFill>
                  <a:srgbClr val="FF0000"/>
                </a:solidFill>
              </a:rPr>
              <a:t>RUv0a</a:t>
            </a:r>
            <a:endParaRPr lang="en-US" dirty="0">
              <a:solidFill>
                <a:srgbClr val="FF0000"/>
              </a:solidFill>
            </a:endParaRPr>
          </a:p>
        </p:txBody>
      </p:sp>
    </p:spTree>
    <p:extLst>
      <p:ext uri="{BB962C8B-B14F-4D97-AF65-F5344CB8AC3E}">
        <p14:creationId xmlns:p14="http://schemas.microsoft.com/office/powerpoint/2010/main" val="4037914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29" y="93057"/>
            <a:ext cx="10058400" cy="157718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9" y="5417071"/>
            <a:ext cx="10058400" cy="1349495"/>
          </a:xfrm>
          <a:prstGeom prst="rect">
            <a:avLst/>
          </a:prstGeom>
        </p:spPr>
      </p:pic>
      <p:sp>
        <p:nvSpPr>
          <p:cNvPr id="5" name="TextBox 4"/>
          <p:cNvSpPr txBox="1"/>
          <p:nvPr/>
        </p:nvSpPr>
        <p:spPr>
          <a:xfrm>
            <a:off x="3739885" y="255480"/>
            <a:ext cx="844731" cy="369332"/>
          </a:xfrm>
          <a:prstGeom prst="rect">
            <a:avLst/>
          </a:prstGeom>
          <a:noFill/>
        </p:spPr>
        <p:txBody>
          <a:bodyPr wrap="square" rtlCol="0">
            <a:spAutoFit/>
          </a:bodyPr>
          <a:lstStyle/>
          <a:p>
            <a:r>
              <a:rPr lang="en-US" dirty="0" smtClean="0">
                <a:solidFill>
                  <a:srgbClr val="FF0000"/>
                </a:solidFill>
              </a:rPr>
              <a:t>RUv0a</a:t>
            </a:r>
            <a:endParaRPr lang="en-US" dirty="0">
              <a:solidFill>
                <a:srgbClr val="FF0000"/>
              </a:solidFill>
            </a:endParaRPr>
          </a:p>
        </p:txBody>
      </p:sp>
      <p:sp>
        <p:nvSpPr>
          <p:cNvPr id="7" name="TextBox 6"/>
          <p:cNvSpPr txBox="1"/>
          <p:nvPr/>
        </p:nvSpPr>
        <p:spPr>
          <a:xfrm>
            <a:off x="5381452" y="5513233"/>
            <a:ext cx="1411234" cy="369332"/>
          </a:xfrm>
          <a:prstGeom prst="rect">
            <a:avLst/>
          </a:prstGeom>
          <a:noFill/>
        </p:spPr>
        <p:txBody>
          <a:bodyPr wrap="square" rtlCol="0">
            <a:spAutoFit/>
          </a:bodyPr>
          <a:lstStyle/>
          <a:p>
            <a:r>
              <a:rPr lang="en-US" dirty="0" smtClean="0">
                <a:solidFill>
                  <a:srgbClr val="FF0000"/>
                </a:solidFill>
              </a:rPr>
              <a:t>CRU zoomed</a:t>
            </a:r>
            <a:endParaRPr lang="en-US" dirty="0">
              <a:solidFill>
                <a:srgbClr val="FF0000"/>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629" y="2105678"/>
            <a:ext cx="10058400" cy="1367475"/>
          </a:xfrm>
          <a:prstGeom prst="rect">
            <a:avLst/>
          </a:prstGeom>
        </p:spPr>
      </p:pic>
      <p:sp>
        <p:nvSpPr>
          <p:cNvPr id="9" name="TextBox 8"/>
          <p:cNvSpPr txBox="1"/>
          <p:nvPr/>
        </p:nvSpPr>
        <p:spPr>
          <a:xfrm>
            <a:off x="4636868" y="2218748"/>
            <a:ext cx="1907177" cy="369332"/>
          </a:xfrm>
          <a:prstGeom prst="rect">
            <a:avLst/>
          </a:prstGeom>
          <a:noFill/>
        </p:spPr>
        <p:txBody>
          <a:bodyPr wrap="square" rtlCol="0">
            <a:spAutoFit/>
          </a:bodyPr>
          <a:lstStyle/>
          <a:p>
            <a:r>
              <a:rPr lang="en-US" dirty="0" smtClean="0">
                <a:solidFill>
                  <a:srgbClr val="FF0000"/>
                </a:solidFill>
              </a:rPr>
              <a:t>RUv0a (zoomed)</a:t>
            </a:r>
            <a:endParaRPr lang="en-US" dirty="0">
              <a:solidFill>
                <a:srgbClr val="FF0000"/>
              </a:solidFill>
            </a:endParaRPr>
          </a:p>
        </p:txBody>
      </p:sp>
      <p:sp>
        <p:nvSpPr>
          <p:cNvPr id="10" name="TextBox 9"/>
          <p:cNvSpPr txBox="1"/>
          <p:nvPr/>
        </p:nvSpPr>
        <p:spPr>
          <a:xfrm>
            <a:off x="10189029" y="1014370"/>
            <a:ext cx="1985556" cy="1384995"/>
          </a:xfrm>
          <a:prstGeom prst="rect">
            <a:avLst/>
          </a:prstGeom>
          <a:noFill/>
        </p:spPr>
        <p:txBody>
          <a:bodyPr wrap="square" rtlCol="0">
            <a:spAutoFit/>
          </a:bodyPr>
          <a:lstStyle/>
          <a:p>
            <a:r>
              <a:rPr lang="en-US" sz="1200" dirty="0" smtClean="0"/>
              <a:t>Every 8</a:t>
            </a:r>
            <a:r>
              <a:rPr lang="en-US" sz="1200" baseline="30000" dirty="0" smtClean="0"/>
              <a:t>th</a:t>
            </a:r>
            <a:r>
              <a:rPr lang="en-US" sz="1200" dirty="0" smtClean="0"/>
              <a:t> pixel of 1 row enabled = 128 hits</a:t>
            </a:r>
          </a:p>
          <a:p>
            <a:r>
              <a:rPr lang="en-US" sz="1200" dirty="0" smtClean="0"/>
              <a:t>Pulse duration =  0xff</a:t>
            </a:r>
          </a:p>
          <a:p>
            <a:r>
              <a:rPr lang="en-US" sz="1200" dirty="0" smtClean="0"/>
              <a:t>Frame duration = 1</a:t>
            </a:r>
          </a:p>
          <a:p>
            <a:r>
              <a:rPr lang="en-US" sz="1200" dirty="0" smtClean="0"/>
              <a:t>Pulse Delay = 0x8</a:t>
            </a:r>
          </a:p>
          <a:p>
            <a:endParaRPr lang="en-US" sz="1200" dirty="0"/>
          </a:p>
          <a:p>
            <a:r>
              <a:rPr lang="en-US" sz="1200" dirty="0" smtClean="0"/>
              <a:t>Readout with 72bit packets</a:t>
            </a:r>
            <a:endParaRPr lang="en-US" sz="1200" dirty="0"/>
          </a:p>
        </p:txBody>
      </p:sp>
      <p:sp>
        <p:nvSpPr>
          <p:cNvPr id="11" name="TextBox 10"/>
          <p:cNvSpPr txBox="1"/>
          <p:nvPr/>
        </p:nvSpPr>
        <p:spPr>
          <a:xfrm>
            <a:off x="5159828" y="1670239"/>
            <a:ext cx="2190205" cy="276999"/>
          </a:xfrm>
          <a:prstGeom prst="rect">
            <a:avLst/>
          </a:prstGeom>
          <a:noFill/>
        </p:spPr>
        <p:txBody>
          <a:bodyPr wrap="square" rtlCol="0">
            <a:spAutoFit/>
          </a:bodyPr>
          <a:lstStyle/>
          <a:p>
            <a:r>
              <a:rPr lang="en-US" sz="1200" dirty="0" smtClean="0"/>
              <a:t>540/3 x 25ns = 4.5 us</a:t>
            </a:r>
            <a:endParaRPr lang="en-US" sz="1200"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628" y="3753056"/>
            <a:ext cx="10058400" cy="1549783"/>
          </a:xfrm>
          <a:prstGeom prst="rect">
            <a:avLst/>
          </a:prstGeom>
        </p:spPr>
      </p:pic>
      <p:sp>
        <p:nvSpPr>
          <p:cNvPr id="6" name="TextBox 5"/>
          <p:cNvSpPr txBox="1"/>
          <p:nvPr/>
        </p:nvSpPr>
        <p:spPr>
          <a:xfrm>
            <a:off x="4850674" y="3932704"/>
            <a:ext cx="618308" cy="369332"/>
          </a:xfrm>
          <a:prstGeom prst="rect">
            <a:avLst/>
          </a:prstGeom>
          <a:noFill/>
        </p:spPr>
        <p:txBody>
          <a:bodyPr wrap="square" rtlCol="0">
            <a:spAutoFit/>
          </a:bodyPr>
          <a:lstStyle/>
          <a:p>
            <a:r>
              <a:rPr lang="en-US" dirty="0" smtClean="0">
                <a:solidFill>
                  <a:srgbClr val="FF0000"/>
                </a:solidFill>
              </a:rPr>
              <a:t>CRU</a:t>
            </a:r>
            <a:endParaRPr lang="en-US" dirty="0">
              <a:solidFill>
                <a:srgbClr val="FF0000"/>
              </a:solidFill>
            </a:endParaRPr>
          </a:p>
        </p:txBody>
      </p:sp>
    </p:spTree>
    <p:extLst>
      <p:ext uri="{BB962C8B-B14F-4D97-AF65-F5344CB8AC3E}">
        <p14:creationId xmlns:p14="http://schemas.microsoft.com/office/powerpoint/2010/main" val="1565080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TotalTime>
  <Words>754</Words>
  <Application>Microsoft Office PowerPoint</Application>
  <PresentationFormat>Widescreen</PresentationFormat>
  <Paragraphs>174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Full Readout Chain</vt:lpstr>
      <vt:lpstr>Continuous Readout</vt:lpstr>
      <vt:lpstr>Alpide Readout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Joachim Schambach</dc:creator>
  <cp:lastModifiedBy>Joachim Schambach</cp:lastModifiedBy>
  <cp:revision>23</cp:revision>
  <dcterms:created xsi:type="dcterms:W3CDTF">2016-11-15T14:52:52Z</dcterms:created>
  <dcterms:modified xsi:type="dcterms:W3CDTF">2016-12-06T12:58:05Z</dcterms:modified>
</cp:coreProperties>
</file>