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2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6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6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4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7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6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1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5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1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2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5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53743-EFD2-354E-890F-5B4A8BCC557C}" type="datetimeFigureOut">
              <a:rPr lang="en-US" smtClean="0"/>
              <a:t>10/28/16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39F2-B70C-8141-9203-C0A79EC2C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3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 Jet Physics Workshop Highlight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191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Jet suppression </a:t>
            </a:r>
          </a:p>
          <a:p>
            <a:r>
              <a:rPr lang="en-US" dirty="0" smtClean="0"/>
              <a:t>Heavy flavor </a:t>
            </a:r>
          </a:p>
          <a:p>
            <a:r>
              <a:rPr lang="en-US" dirty="0" smtClean="0"/>
              <a:t>Future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Non-zero  v_2,3 in D0 production observed </a:t>
            </a:r>
          </a:p>
          <a:p>
            <a:pPr lvl="1"/>
            <a:r>
              <a:rPr lang="en-US" dirty="0" smtClean="0"/>
              <a:t>light quark recombination effects? </a:t>
            </a:r>
          </a:p>
          <a:p>
            <a:pPr lvl="1"/>
            <a:r>
              <a:rPr lang="en-US" dirty="0" smtClean="0"/>
              <a:t>D_s? ALICE data, smaller </a:t>
            </a:r>
            <a:r>
              <a:rPr lang="en-US" dirty="0" smtClean="0"/>
              <a:t>coalescence effect? 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about J/Psi ?  Upsilons? </a:t>
            </a:r>
          </a:p>
          <a:p>
            <a:pPr lvl="1"/>
            <a:r>
              <a:rPr lang="en-US" dirty="0" smtClean="0"/>
              <a:t>CMS large error bars </a:t>
            </a:r>
          </a:p>
          <a:p>
            <a:pPr lvl="1"/>
            <a:r>
              <a:rPr lang="en-US" dirty="0" smtClean="0"/>
              <a:t>Free from light-quark contamination </a:t>
            </a:r>
          </a:p>
          <a:p>
            <a:pPr lvl="1"/>
            <a:r>
              <a:rPr lang="en-US" dirty="0" smtClean="0"/>
              <a:t> Run14 </a:t>
            </a:r>
            <a:r>
              <a:rPr lang="en-US" dirty="0" err="1" smtClean="0"/>
              <a:t>AuAu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Upsilon recombination rates and couplings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Very low </a:t>
            </a:r>
            <a:r>
              <a:rPr lang="en-US" dirty="0" err="1" smtClean="0"/>
              <a:t>pT</a:t>
            </a:r>
            <a:r>
              <a:rPr lang="en-US" dirty="0" smtClean="0"/>
              <a:t> J/Psi enhancement? </a:t>
            </a:r>
          </a:p>
          <a:p>
            <a:pPr lvl="1"/>
            <a:r>
              <a:rPr lang="en-US" dirty="0" smtClean="0"/>
              <a:t>ALICE, R_AA ~10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N_part</a:t>
            </a:r>
            <a:endParaRPr lang="en-US" dirty="0" smtClean="0"/>
          </a:p>
          <a:p>
            <a:pPr lvl="1"/>
            <a:r>
              <a:rPr lang="en-US" dirty="0" err="1" smtClean="0"/>
              <a:t>pT</a:t>
            </a:r>
            <a:r>
              <a:rPr lang="en-US" dirty="0" smtClean="0"/>
              <a:t> &lt; 0.1 </a:t>
            </a:r>
            <a:r>
              <a:rPr lang="en-US" dirty="0" err="1" smtClean="0"/>
              <a:t>GeV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6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0765"/>
          </a:xfrm>
        </p:spPr>
        <p:txBody>
          <a:bodyPr/>
          <a:lstStyle/>
          <a:p>
            <a:r>
              <a:rPr lang="en-US" dirty="0" smtClean="0"/>
              <a:t>Jet shape and </a:t>
            </a:r>
            <a:r>
              <a:rPr lang="en-US" dirty="0" err="1" smtClean="0"/>
              <a:t>dE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1870"/>
            <a:ext cx="8229600" cy="552873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Wider jet get more suppression</a:t>
            </a:r>
          </a:p>
          <a:p>
            <a:r>
              <a:rPr lang="en-US" dirty="0" smtClean="0"/>
              <a:t>Gamma-jet correlation to study jet shape?</a:t>
            </a:r>
          </a:p>
          <a:p>
            <a:pPr lvl="1"/>
            <a:r>
              <a:rPr lang="en-US" dirty="0" smtClean="0"/>
              <a:t>Jet size in (R,  eta, </a:t>
            </a:r>
            <a:r>
              <a:rPr lang="en-US" dirty="0" err="1" smtClean="0"/>
              <a:t>pZ</a:t>
            </a:r>
            <a:r>
              <a:rPr lang="en-US" dirty="0" smtClean="0"/>
              <a:t>’, </a:t>
            </a:r>
            <a:r>
              <a:rPr lang="en-US" dirty="0" err="1" smtClean="0"/>
              <a:t>jT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Jet mass seems not very sensitive to </a:t>
            </a:r>
            <a:r>
              <a:rPr lang="en-US" dirty="0" err="1" smtClean="0"/>
              <a:t>dE</a:t>
            </a:r>
            <a:r>
              <a:rPr lang="en-US" dirty="0" smtClean="0"/>
              <a:t>/dx and QGP  </a:t>
            </a:r>
          </a:p>
          <a:p>
            <a:pPr lvl="1"/>
            <a:r>
              <a:rPr lang="en-US" dirty="0" err="1" smtClean="0"/>
              <a:t>pT</a:t>
            </a:r>
            <a:r>
              <a:rPr lang="en-US" dirty="0" smtClean="0"/>
              <a:t> (q^) and energy loss (</a:t>
            </a:r>
            <a:r>
              <a:rPr lang="en-US" dirty="0" err="1" smtClean="0"/>
              <a:t>dE</a:t>
            </a:r>
            <a:r>
              <a:rPr lang="en-US" dirty="0" smtClean="0"/>
              <a:t>/dx) </a:t>
            </a:r>
          </a:p>
          <a:p>
            <a:r>
              <a:rPr lang="en-US" dirty="0" smtClean="0"/>
              <a:t>Heavy quark/hadron inside a jet</a:t>
            </a:r>
          </a:p>
          <a:p>
            <a:pPr lvl="1"/>
            <a:r>
              <a:rPr lang="en-US" dirty="0" smtClean="0"/>
              <a:t>Fragmentation of B in jet, </a:t>
            </a:r>
            <a:r>
              <a:rPr lang="en-US" dirty="0" err="1" smtClean="0"/>
              <a:t>Zg</a:t>
            </a:r>
            <a:endParaRPr lang="en-US" dirty="0" smtClean="0"/>
          </a:p>
          <a:p>
            <a:pPr lvl="1"/>
            <a:r>
              <a:rPr lang="en-US" dirty="0" err="1" smtClean="0"/>
              <a:t>pT</a:t>
            </a:r>
            <a:r>
              <a:rPr lang="en-US" dirty="0" smtClean="0"/>
              <a:t> broadening relative to jet direction  </a:t>
            </a:r>
          </a:p>
          <a:p>
            <a:r>
              <a:rPr lang="en-US" dirty="0" smtClean="0"/>
              <a:t>Sub-jet, groomed jet etc.</a:t>
            </a:r>
          </a:p>
          <a:p>
            <a:pPr lvl="1"/>
            <a:r>
              <a:rPr lang="en-US" dirty="0" smtClean="0"/>
              <a:t>More inclusive “jet” structure including the underlying event activities (jet-medium interaction + underlying activities)</a:t>
            </a:r>
          </a:p>
          <a:p>
            <a:r>
              <a:rPr lang="en-US" dirty="0" smtClean="0"/>
              <a:t>Jet energy loss dominated by “jet-size fluctuation”, not by path length </a:t>
            </a:r>
            <a:r>
              <a:rPr lang="is-IS" dirty="0" smtClean="0"/>
              <a:t>… Zg example</a:t>
            </a:r>
          </a:p>
          <a:p>
            <a:pPr lvl="1"/>
            <a:r>
              <a:rPr lang="en-US" dirty="0" smtClean="0"/>
              <a:t>F</a:t>
            </a:r>
            <a:r>
              <a:rPr lang="is-IS" dirty="0" smtClean="0"/>
              <a:t>at jet more likey loss energy ... </a:t>
            </a:r>
            <a:r>
              <a:rPr lang="en-US" dirty="0" smtClean="0"/>
              <a:t>M</a:t>
            </a:r>
            <a:r>
              <a:rPr lang="is-IS" dirty="0" smtClean="0"/>
              <a:t>ore from jet’s virtuality (jet mass etc...)</a:t>
            </a:r>
          </a:p>
          <a:p>
            <a:pPr lvl="1"/>
            <a:r>
              <a:rPr lang="is-IS" dirty="0" smtClean="0"/>
              <a:t>NOT GLV / High-</a:t>
            </a:r>
            <a:r>
              <a:rPr lang="en-US" dirty="0" smtClean="0"/>
              <a:t>t</a:t>
            </a:r>
            <a:r>
              <a:rPr lang="is-IS" dirty="0" smtClean="0"/>
              <a:t>wist type energy loss? </a:t>
            </a:r>
          </a:p>
          <a:p>
            <a:pPr lvl="1"/>
            <a:r>
              <a:rPr lang="en-US" dirty="0" smtClean="0"/>
              <a:t>J</a:t>
            </a:r>
            <a:r>
              <a:rPr lang="is-IS" dirty="0" smtClean="0"/>
              <a:t>et mass vs centrality ... </a:t>
            </a:r>
          </a:p>
          <a:p>
            <a:pPr lvl="1"/>
            <a:r>
              <a:rPr lang="en-US" dirty="0" smtClean="0"/>
              <a:t>J</a:t>
            </a:r>
            <a:r>
              <a:rPr lang="is-IS" dirty="0" smtClean="0"/>
              <a:t>et radius vs centrality ...</a:t>
            </a:r>
          </a:p>
          <a:p>
            <a:pPr lvl="1"/>
            <a:r>
              <a:rPr lang="en-US" dirty="0" smtClean="0"/>
              <a:t>A_J asymmetry is not from path-length dependence, but rather from fluctuation of jet (jet </a:t>
            </a:r>
            <a:r>
              <a:rPr lang="en-US" dirty="0" err="1" smtClean="0"/>
              <a:t>virtuality</a:t>
            </a:r>
            <a:r>
              <a:rPr lang="en-US" dirty="0" smtClean="0"/>
              <a:t> ..), large A_J already in </a:t>
            </a:r>
            <a:r>
              <a:rPr lang="en-US" dirty="0" err="1" smtClean="0"/>
              <a:t>p+p</a:t>
            </a:r>
            <a:r>
              <a:rPr lang="en-US" dirty="0" smtClean="0"/>
              <a:t> </a:t>
            </a:r>
            <a:r>
              <a:rPr lang="is-IS" dirty="0" smtClean="0"/>
              <a:t>…</a:t>
            </a:r>
          </a:p>
          <a:p>
            <a:pPr lvl="1"/>
            <a:r>
              <a:rPr lang="en-US" dirty="0" smtClean="0"/>
              <a:t>C</a:t>
            </a:r>
            <a:r>
              <a:rPr lang="is-IS" dirty="0" smtClean="0"/>
              <a:t>ompton scattering ? </a:t>
            </a:r>
            <a:r>
              <a:rPr lang="en-US" dirty="0" smtClean="0"/>
              <a:t>D</a:t>
            </a:r>
            <a:r>
              <a:rPr lang="is-IS" dirty="0" smtClean="0"/>
              <a:t>imuon+jet?</a:t>
            </a:r>
          </a:p>
          <a:p>
            <a:pPr lvl="1"/>
            <a:r>
              <a:rPr lang="en-US" dirty="0" smtClean="0"/>
              <a:t>J</a:t>
            </a:r>
            <a:r>
              <a:rPr lang="is-IS" dirty="0" smtClean="0"/>
              <a:t>et grooming in HI .. </a:t>
            </a:r>
            <a:r>
              <a:rPr lang="en-US" dirty="0" smtClean="0"/>
              <a:t>S</a:t>
            </a:r>
            <a:r>
              <a:rPr lang="is-IS" dirty="0" smtClean="0"/>
              <a:t>ensitive to underlying physics of parton-medium interaction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5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 hadron and b-jet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Low </a:t>
            </a:r>
            <a:r>
              <a:rPr lang="en-US" dirty="0" err="1" smtClean="0"/>
              <a:t>pT</a:t>
            </a:r>
            <a:r>
              <a:rPr lang="en-US" dirty="0" smtClean="0"/>
              <a:t> B-hadron in HI</a:t>
            </a:r>
          </a:p>
          <a:p>
            <a:pPr lvl="1"/>
            <a:r>
              <a:rPr lang="en-US" dirty="0" smtClean="0"/>
              <a:t>Flow, R_AA kind</a:t>
            </a:r>
          </a:p>
          <a:p>
            <a:pPr lvl="1"/>
            <a:r>
              <a:rPr lang="en-US" dirty="0" smtClean="0"/>
              <a:t>B-hadron inside the jet, fragmentation, </a:t>
            </a:r>
            <a:r>
              <a:rPr lang="en-US" dirty="0" err="1" smtClean="0"/>
              <a:t>jT</a:t>
            </a:r>
            <a:r>
              <a:rPr lang="en-US" dirty="0" smtClean="0"/>
              <a:t> broadening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B hadron </a:t>
            </a:r>
            <a:r>
              <a:rPr lang="en-US" dirty="0" err="1" smtClean="0"/>
              <a:t>reco</a:t>
            </a:r>
            <a:r>
              <a:rPr lang="en-US" dirty="0" smtClean="0"/>
              <a:t> in HI and </a:t>
            </a:r>
            <a:r>
              <a:rPr lang="en-US" dirty="0" err="1" smtClean="0"/>
              <a:t>pp</a:t>
            </a:r>
            <a:r>
              <a:rPr lang="en-US" dirty="0" smtClean="0"/>
              <a:t>, focus on low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 Alex, </a:t>
            </a:r>
            <a:r>
              <a:rPr lang="en-US" dirty="0" err="1" smtClean="0"/>
              <a:t>Sho</a:t>
            </a:r>
            <a:r>
              <a:rPr lang="en-US" dirty="0" smtClean="0"/>
              <a:t>, 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ot</a:t>
            </a:r>
            <a:r>
              <a:rPr lang="en-US" dirty="0" smtClean="0"/>
              <a:t> b-jet in HI</a:t>
            </a:r>
          </a:p>
          <a:p>
            <a:endParaRPr lang="en-US" dirty="0"/>
          </a:p>
          <a:p>
            <a:r>
              <a:rPr lang="en-US" dirty="0" smtClean="0"/>
              <a:t>J/Psi v2 -&gt; study heavy quark –medium interaction</a:t>
            </a:r>
          </a:p>
          <a:p>
            <a:endParaRPr lang="en-US" dirty="0"/>
          </a:p>
          <a:p>
            <a:r>
              <a:rPr lang="en-US" dirty="0" smtClean="0"/>
              <a:t>Full </a:t>
            </a:r>
            <a:r>
              <a:rPr lang="en-US" dirty="0" err="1" smtClean="0"/>
              <a:t>reco</a:t>
            </a:r>
            <a:r>
              <a:rPr lang="en-US" dirty="0" smtClean="0"/>
              <a:t> of B-&gt;(J/</a:t>
            </a:r>
            <a:r>
              <a:rPr lang="en-US" dirty="0" err="1" smtClean="0"/>
              <a:t>Psi+K</a:t>
            </a:r>
            <a:r>
              <a:rPr lang="en-US" dirty="0" smtClean="0"/>
              <a:t>)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Evt</a:t>
            </a:r>
            <a:r>
              <a:rPr lang="en-US" dirty="0" smtClean="0"/>
              <a:t>-by-</a:t>
            </a:r>
            <a:r>
              <a:rPr lang="en-US" dirty="0" err="1" smtClean="0"/>
              <a:t>Evt</a:t>
            </a:r>
            <a:r>
              <a:rPr lang="en-US" dirty="0" smtClean="0"/>
              <a:t> quenching variables, </a:t>
            </a:r>
            <a:r>
              <a:rPr lang="en-US" dirty="0" err="1" smtClean="0"/>
              <a:t>garmma+jet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02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Heavy Quark and Medium Responses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555" t="13103" r="4450" b="9090"/>
          <a:stretch/>
        </p:blipFill>
        <p:spPr>
          <a:xfrm>
            <a:off x="672202" y="1051870"/>
            <a:ext cx="7648838" cy="5476946"/>
          </a:xfrm>
        </p:spPr>
      </p:pic>
    </p:spTree>
    <p:extLst>
      <p:ext uri="{BB962C8B-B14F-4D97-AF65-F5344CB8AC3E}">
        <p14:creationId xmlns:p14="http://schemas.microsoft.com/office/powerpoint/2010/main" val="321737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5051"/>
            <a:ext cx="8229600" cy="1143000"/>
          </a:xfrm>
        </p:spPr>
        <p:txBody>
          <a:bodyPr/>
          <a:lstStyle/>
          <a:p>
            <a:r>
              <a:rPr lang="en-US" dirty="0" err="1" smtClean="0"/>
              <a:t>Dijei</a:t>
            </a:r>
            <a:r>
              <a:rPr lang="en-US" dirty="0" smtClean="0"/>
              <a:t> A_J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8068"/>
            <a:ext cx="9144000" cy="517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786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6133"/>
            <a:ext cx="8229600" cy="1143000"/>
          </a:xfrm>
        </p:spPr>
        <p:txBody>
          <a:bodyPr/>
          <a:lstStyle/>
          <a:p>
            <a:r>
              <a:rPr lang="en-US" dirty="0" smtClean="0"/>
              <a:t>??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626" y="866548"/>
            <a:ext cx="7983270" cy="599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455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378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53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Learned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Physics beyond naïve expectation </a:t>
            </a:r>
          </a:p>
          <a:p>
            <a:endParaRPr lang="en-US" dirty="0"/>
          </a:p>
          <a:p>
            <a:r>
              <a:rPr lang="en-US" dirty="0" smtClean="0"/>
              <a:t>Importance of jet-</a:t>
            </a:r>
            <a:r>
              <a:rPr lang="en-US" dirty="0" err="1" smtClean="0"/>
              <a:t>virtuality</a:t>
            </a:r>
            <a:r>
              <a:rPr lang="en-US" dirty="0" smtClean="0"/>
              <a:t> (mass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22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2609</TotalTime>
  <Words>421</Words>
  <Application>Microsoft Macintosh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MIT Jet Physics Workshop Highlight </vt:lpstr>
      <vt:lpstr>Jet shape and dE/dX</vt:lpstr>
      <vt:lpstr>B hadron and b-jet</vt:lpstr>
      <vt:lpstr>Heavy Quark and Medium Responses</vt:lpstr>
      <vt:lpstr>Dijei A_J</vt:lpstr>
      <vt:lpstr>??</vt:lpstr>
      <vt:lpstr>PowerPoint Presentation</vt:lpstr>
      <vt:lpstr>Lesson Learned ?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 Jet Physics Workshop Highlight </dc:title>
  <dc:creator>Ming Liu (LANL)</dc:creator>
  <cp:lastModifiedBy>Ming Liu (LANL)</cp:lastModifiedBy>
  <cp:revision>41</cp:revision>
  <dcterms:created xsi:type="dcterms:W3CDTF">2016-10-28T14:16:07Z</dcterms:created>
  <dcterms:modified xsi:type="dcterms:W3CDTF">2016-10-30T18:03:53Z</dcterms:modified>
</cp:coreProperties>
</file>