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notesMasterIdLst>
    <p:notesMasterId r:id="rId3"/>
  </p:notesMasterIdLst>
  <p:sldIdLst>
    <p:sldId id="257" r:id="rId2"/>
  </p:sldIdLst>
  <p:sldSz cx="30268863" cy="42792650"/>
  <p:notesSz cx="6858000" cy="9144000"/>
  <p:defaultTextStyle>
    <a:defPPr>
      <a:defRPr lang="en-US"/>
    </a:defPPr>
    <a:lvl1pPr marL="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3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78">
          <p15:clr>
            <a:srgbClr val="A4A3A4"/>
          </p15:clr>
        </p15:guide>
        <p15:guide id="2" pos="95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CFF"/>
    <a:srgbClr val="94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1"/>
    <p:restoredTop sz="93614"/>
  </p:normalViewPr>
  <p:slideViewPr>
    <p:cSldViewPr snapToGrid="0" snapToObjects="1">
      <p:cViewPr>
        <p:scale>
          <a:sx n="50" d="100"/>
          <a:sy n="50" d="100"/>
        </p:scale>
        <p:origin x="-1688" y="-80"/>
      </p:cViewPr>
      <p:guideLst>
        <p:guide orient="horz" pos="13478"/>
        <p:guide pos="95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3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FFD8-2F66-DE47-8675-84659B2BA517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A8A41-E2F5-434B-A8B5-5C88DA5D5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1pPr>
    <a:lvl2pPr marL="905213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2pPr>
    <a:lvl3pPr marL="1810426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3pPr>
    <a:lvl4pPr marL="2715639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4pPr>
    <a:lvl5pPr marL="3620851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5pPr>
    <a:lvl6pPr marL="4526065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6pPr>
    <a:lvl7pPr marL="5431278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7pPr>
    <a:lvl8pPr marL="6336490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8pPr>
    <a:lvl9pPr marL="7241704" algn="l" defTabSz="1810426" rtl="0" eaLnBrk="1" latinLnBrk="0" hangingPunct="1">
      <a:defRPr sz="23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A8A41-E2F5-434B-A8B5-5C88DA5D5A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165" y="13293460"/>
            <a:ext cx="25728534" cy="91726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330" y="24249169"/>
            <a:ext cx="21188204" cy="10935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2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9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44926" y="1713694"/>
            <a:ext cx="6810494" cy="365124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443" y="1713694"/>
            <a:ext cx="19927001" cy="365124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9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031" y="27498243"/>
            <a:ext cx="25728534" cy="8499096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031" y="18137354"/>
            <a:ext cx="25728534" cy="9360889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438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4876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2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975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719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46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206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950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443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86672" y="9984955"/>
            <a:ext cx="13368748" cy="28241171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4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578821"/>
            <a:ext cx="13374004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443" y="13570817"/>
            <a:ext cx="13374004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6164" y="9578821"/>
            <a:ext cx="13379258" cy="3991996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7438" indent="0">
              <a:buNone/>
              <a:defRPr sz="9100" b="1"/>
            </a:lvl2pPr>
            <a:lvl3pPr marL="4174876" indent="0">
              <a:buNone/>
              <a:defRPr sz="8200" b="1"/>
            </a:lvl3pPr>
            <a:lvl4pPr marL="6262314" indent="0">
              <a:buNone/>
              <a:defRPr sz="7300" b="1"/>
            </a:lvl4pPr>
            <a:lvl5pPr marL="8349752" indent="0">
              <a:buNone/>
              <a:defRPr sz="7300" b="1"/>
            </a:lvl5pPr>
            <a:lvl6pPr marL="10437190" indent="0">
              <a:buNone/>
              <a:defRPr sz="7300" b="1"/>
            </a:lvl6pPr>
            <a:lvl7pPr marL="12524628" indent="0">
              <a:buNone/>
              <a:defRPr sz="7300" b="1"/>
            </a:lvl7pPr>
            <a:lvl8pPr marL="14612066" indent="0">
              <a:buNone/>
              <a:defRPr sz="7300" b="1"/>
            </a:lvl8pPr>
            <a:lvl9pPr marL="16699504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6164" y="13570817"/>
            <a:ext cx="13379258" cy="24655305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5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0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1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445" y="1703781"/>
            <a:ext cx="9958247" cy="725097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4285" y="1703785"/>
            <a:ext cx="16921135" cy="36522341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445" y="8954762"/>
            <a:ext cx="9958247" cy="29271364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909" y="29954855"/>
            <a:ext cx="18161318" cy="353634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909" y="3823603"/>
            <a:ext cx="18161318" cy="25675590"/>
          </a:xfrm>
        </p:spPr>
        <p:txBody>
          <a:bodyPr/>
          <a:lstStyle>
            <a:lvl1pPr marL="0" indent="0">
              <a:buNone/>
              <a:defRPr sz="14600"/>
            </a:lvl1pPr>
            <a:lvl2pPr marL="2087438" indent="0">
              <a:buNone/>
              <a:defRPr sz="12800"/>
            </a:lvl2pPr>
            <a:lvl3pPr marL="4174876" indent="0">
              <a:buNone/>
              <a:defRPr sz="11000"/>
            </a:lvl3pPr>
            <a:lvl4pPr marL="6262314" indent="0">
              <a:buNone/>
              <a:defRPr sz="9100"/>
            </a:lvl4pPr>
            <a:lvl5pPr marL="8349752" indent="0">
              <a:buNone/>
              <a:defRPr sz="9100"/>
            </a:lvl5pPr>
            <a:lvl6pPr marL="10437190" indent="0">
              <a:buNone/>
              <a:defRPr sz="9100"/>
            </a:lvl6pPr>
            <a:lvl7pPr marL="12524628" indent="0">
              <a:buNone/>
              <a:defRPr sz="9100"/>
            </a:lvl7pPr>
            <a:lvl8pPr marL="14612066" indent="0">
              <a:buNone/>
              <a:defRPr sz="9100"/>
            </a:lvl8pPr>
            <a:lvl9pPr marL="16699504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909" y="33491195"/>
            <a:ext cx="18161318" cy="5022190"/>
          </a:xfrm>
        </p:spPr>
        <p:txBody>
          <a:bodyPr/>
          <a:lstStyle>
            <a:lvl1pPr marL="0" indent="0">
              <a:buNone/>
              <a:defRPr sz="6400"/>
            </a:lvl1pPr>
            <a:lvl2pPr marL="2087438" indent="0">
              <a:buNone/>
              <a:defRPr sz="5500"/>
            </a:lvl2pPr>
            <a:lvl3pPr marL="4174876" indent="0">
              <a:buNone/>
              <a:defRPr sz="4600"/>
            </a:lvl3pPr>
            <a:lvl4pPr marL="6262314" indent="0">
              <a:buNone/>
              <a:defRPr sz="4100"/>
            </a:lvl4pPr>
            <a:lvl5pPr marL="8349752" indent="0">
              <a:buNone/>
              <a:defRPr sz="4100"/>
            </a:lvl5pPr>
            <a:lvl6pPr marL="10437190" indent="0">
              <a:buNone/>
              <a:defRPr sz="4100"/>
            </a:lvl6pPr>
            <a:lvl7pPr marL="12524628" indent="0">
              <a:buNone/>
              <a:defRPr sz="4100"/>
            </a:lvl7pPr>
            <a:lvl8pPr marL="14612066" indent="0">
              <a:buNone/>
              <a:defRPr sz="4100"/>
            </a:lvl8pPr>
            <a:lvl9pPr marL="16699504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3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0080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443" y="1713690"/>
            <a:ext cx="27241977" cy="7132108"/>
          </a:xfrm>
          <a:prstGeom prst="rect">
            <a:avLst/>
          </a:prstGeom>
        </p:spPr>
        <p:txBody>
          <a:bodyPr vert="horz" lIns="417488" tIns="208744" rIns="417488" bIns="2087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443" y="9984955"/>
            <a:ext cx="27241977" cy="28241171"/>
          </a:xfrm>
          <a:prstGeom prst="rect">
            <a:avLst/>
          </a:prstGeom>
        </p:spPr>
        <p:txBody>
          <a:bodyPr vert="horz" lIns="417488" tIns="208744" rIns="417488" bIns="2087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443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B544-6F92-CB41-BF0F-886A8C5A4589}" type="datetimeFigureOut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1862" y="39662450"/>
            <a:ext cx="9585140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2685" y="39662450"/>
            <a:ext cx="7062735" cy="2278312"/>
          </a:xfrm>
          <a:prstGeom prst="rect">
            <a:avLst/>
          </a:prstGeom>
        </p:spPr>
        <p:txBody>
          <a:bodyPr vert="horz" lIns="417488" tIns="208744" rIns="417488" bIns="20874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6031-C3DC-7746-9681-BD43A3CA4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2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2087438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579" indent="-1565579" algn="l" defTabSz="2087438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087" indent="-1304649" algn="l" defTabSz="2087438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8595" indent="-1043719" algn="l" defTabSz="2087438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6033" indent="-1043719" algn="l" defTabSz="2087438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3471" indent="-1043719" algn="l" defTabSz="2087438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0909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8347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5785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3223" indent="-1043719" algn="l" defTabSz="2087438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43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487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231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9752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7190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4628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2066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9504" algn="l" defTabSz="2087438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JP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8.png"/><Relationship Id="rId31" Type="http://schemas.openxmlformats.org/officeDocument/2006/relationships/image" Target="../media/image29.jpeg"/><Relationship Id="rId32" Type="http://schemas.openxmlformats.org/officeDocument/2006/relationships/image" Target="../media/image30.png"/><Relationship Id="rId9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8" Type="http://schemas.openxmlformats.org/officeDocument/2006/relationships/image" Target="../media/image6.png"/><Relationship Id="rId33" Type="http://schemas.openxmlformats.org/officeDocument/2006/relationships/image" Target="../media/image31.png"/><Relationship Id="rId10" Type="http://schemas.openxmlformats.org/officeDocument/2006/relationships/image" Target="../media/image8.png"/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28776" y="369989"/>
            <a:ext cx="29739304" cy="41941010"/>
          </a:xfrm>
          <a:prstGeom prst="roundRect">
            <a:avLst>
              <a:gd name="adj" fmla="val 2164"/>
            </a:avLst>
          </a:prstGeom>
          <a:gradFill flip="none" rotWithShape="1">
            <a:gsLst>
              <a:gs pos="0">
                <a:srgbClr val="008000">
                  <a:alpha val="25000"/>
                </a:srgbClr>
              </a:gs>
              <a:gs pos="100000">
                <a:srgbClr val="FFFFFF"/>
              </a:gs>
            </a:gsLst>
            <a:lin ang="5400000" scaled="0"/>
            <a:tileRect/>
          </a:gra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84"/>
          <p:cNvSpPr txBox="1">
            <a:spLocks/>
          </p:cNvSpPr>
          <p:nvPr/>
        </p:nvSpPr>
        <p:spPr>
          <a:xfrm>
            <a:off x="6927641" y="550446"/>
            <a:ext cx="16665785" cy="2699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solidFill>
                  <a:srgbClr val="0000FF"/>
                </a:solidFill>
              </a:rPr>
              <a:t>R&amp;D for the </a:t>
            </a:r>
            <a:r>
              <a:rPr lang="en-US" sz="8000" dirty="0" err="1">
                <a:solidFill>
                  <a:srgbClr val="0000FF"/>
                </a:solidFill>
              </a:rPr>
              <a:t>sPHENIX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smtClean="0">
                <a:solidFill>
                  <a:srgbClr val="0000FF"/>
                </a:solidFill>
              </a:rPr>
              <a:t>MAPS-based Vertex Detector (MVTX)</a:t>
            </a:r>
            <a:endParaRPr lang="en-US" sz="7600" b="1" dirty="0">
              <a:solidFill>
                <a:srgbClr val="0000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 Placeholder 383"/>
          <p:cNvSpPr txBox="1">
            <a:spLocks/>
          </p:cNvSpPr>
          <p:nvPr/>
        </p:nvSpPr>
        <p:spPr>
          <a:xfrm>
            <a:off x="-3176" y="3809207"/>
            <a:ext cx="30275213" cy="1210980"/>
          </a:xfrm>
          <a:prstGeom prst="rect">
            <a:avLst/>
          </a:prstGeom>
        </p:spPr>
        <p:txBody>
          <a:bodyPr>
            <a:normAutofit/>
          </a:bodyPr>
          <a:lstStyle>
            <a:lvl1pPr marL="756872" indent="-756872" algn="l" defTabSz="3027487" rtl="0" eaLnBrk="1" latinLnBrk="0" hangingPunct="1">
              <a:lnSpc>
                <a:spcPct val="90000"/>
              </a:lnSpc>
              <a:spcBef>
                <a:spcPts val="3311"/>
              </a:spcBef>
              <a:buFont typeface="Arial" panose="020B0604020202020204" pitchFamily="34" charset="0"/>
              <a:buChar char="•"/>
              <a:defRPr sz="92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70615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79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8435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6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98102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1184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25589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39333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53076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866820" indent="-756872" algn="l" defTabSz="3027487" rtl="0" eaLnBrk="1" latinLnBrk="0" hangingPunct="1">
              <a:lnSpc>
                <a:spcPct val="90000"/>
              </a:lnSpc>
              <a:spcBef>
                <a:spcPts val="1655"/>
              </a:spcBef>
              <a:buFont typeface="Arial" panose="020B0604020202020204" pitchFamily="34" charset="0"/>
              <a:buChar char="•"/>
              <a:defRPr sz="5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800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Ming Liu, </a:t>
            </a:r>
            <a:r>
              <a:rPr lang="en-US" sz="5800" i="1" dirty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for the </a:t>
            </a:r>
            <a:r>
              <a:rPr lang="en-US" sz="5800" i="1" dirty="0" err="1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sPHENIX</a:t>
            </a:r>
            <a:r>
              <a:rPr lang="en-US" sz="5800" i="1" dirty="0" smtClean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 </a:t>
            </a:r>
            <a:r>
              <a:rPr lang="en-US" sz="5800" i="1" dirty="0">
                <a:solidFill>
                  <a:srgbClr val="000000"/>
                </a:solidFill>
                <a:latin typeface="Helvetica"/>
                <a:ea typeface="Helvetica" charset="0"/>
                <a:cs typeface="Helvetica"/>
              </a:rPr>
              <a:t>Collaboration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6384" y="5220712"/>
            <a:ext cx="28550762" cy="4456688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333"/>
          <p:cNvSpPr txBox="1">
            <a:spLocks/>
          </p:cNvSpPr>
          <p:nvPr/>
        </p:nvSpPr>
        <p:spPr>
          <a:xfrm>
            <a:off x="978762" y="5220712"/>
            <a:ext cx="28153437" cy="3917496"/>
          </a:xfrm>
          <a:prstGeom prst="rect">
            <a:avLst/>
          </a:prstGeom>
          <a:solidFill>
            <a:schemeClr val="bg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b="1" dirty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rPr>
              <a:t>Abstract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just"/>
            <a:r>
              <a:rPr lang="en-US" sz="2800" dirty="0">
                <a:solidFill>
                  <a:schemeClr val="bg1"/>
                </a:solidFill>
              </a:rPr>
              <a:t>One of the three physics pillars of the proposed </a:t>
            </a:r>
            <a:r>
              <a:rPr lang="en-US" sz="2800" dirty="0" err="1">
                <a:solidFill>
                  <a:schemeClr val="bg1"/>
                </a:solidFill>
              </a:rPr>
              <a:t>sPHENIX</a:t>
            </a:r>
            <a:r>
              <a:rPr lang="en-US" sz="2800" dirty="0">
                <a:solidFill>
                  <a:schemeClr val="bg1"/>
                </a:solidFill>
              </a:rPr>
              <a:t> experiment is to study the QGP properties with heavy bottom quark jets (B-jets) produced in high-energy heavy ion collisions. B-jets offer a unique set of observables due to the large bottom quark mass, but need to be measured across an unexplored kinematic regime, particularly at low </a:t>
            </a:r>
            <a:r>
              <a:rPr lang="en-US" sz="2800" dirty="0" err="1">
                <a:solidFill>
                  <a:schemeClr val="bg1"/>
                </a:solidFill>
              </a:rPr>
              <a:t>pT</a:t>
            </a:r>
            <a:r>
              <a:rPr lang="en-US" sz="2800" dirty="0">
                <a:solidFill>
                  <a:schemeClr val="bg1"/>
                </a:solidFill>
              </a:rPr>
              <a:t> where the expected mass-dependence effects are large but also the underlying background are also high. To meet the experimental challenges, we propose to use a 3-layer Monolithic-Active-Pixel-Sensor (MAPS) based pixel detector, originally developed for the ALICE ITS upgrade, for the </a:t>
            </a:r>
            <a:r>
              <a:rPr lang="en-US" sz="2800" dirty="0" err="1">
                <a:solidFill>
                  <a:schemeClr val="bg1"/>
                </a:solidFill>
              </a:rPr>
              <a:t>sPHENIX</a:t>
            </a:r>
            <a:r>
              <a:rPr lang="en-US" sz="2800" dirty="0">
                <a:solidFill>
                  <a:schemeClr val="bg1"/>
                </a:solidFill>
              </a:rPr>
              <a:t> inner most tracking system, covering radius from 2cm to </a:t>
            </a:r>
            <a:r>
              <a:rPr lang="en-US" sz="2800" dirty="0" smtClean="0">
                <a:solidFill>
                  <a:schemeClr val="bg1"/>
                </a:solidFill>
              </a:rPr>
              <a:t>4cm </a:t>
            </a:r>
            <a:r>
              <a:rPr lang="en-US" sz="2800" dirty="0">
                <a:solidFill>
                  <a:schemeClr val="bg1"/>
                </a:solidFill>
              </a:rPr>
              <a:t>and rapidity over +/- 1.1. The very fine 28x28 um pixels allow us to precisely determine the B-decay secondary vertex from the primary interaction point and identify B-jets in heavy ion collisions with high efficiency and high purity. We take advantage of 15+ years of ALICE ITS upgrade R&amp;D work to develop custom readout and mechanical systems to meet the </a:t>
            </a:r>
            <a:r>
              <a:rPr lang="en-US" sz="2800" dirty="0" err="1">
                <a:solidFill>
                  <a:schemeClr val="bg1"/>
                </a:solidFill>
              </a:rPr>
              <a:t>sPHENIX</a:t>
            </a:r>
            <a:r>
              <a:rPr lang="en-US" sz="2800" dirty="0">
                <a:solidFill>
                  <a:schemeClr val="bg1"/>
                </a:solidFill>
              </a:rPr>
              <a:t> requirements. In this presentation, we show the current status of R&amp;D effort of integrating the MAPS-based detector into the </a:t>
            </a:r>
            <a:r>
              <a:rPr lang="en-US" sz="2800" dirty="0" err="1">
                <a:solidFill>
                  <a:schemeClr val="bg1"/>
                </a:solidFill>
              </a:rPr>
              <a:t>sPHENIX</a:t>
            </a:r>
            <a:r>
              <a:rPr lang="en-US" sz="2800" dirty="0">
                <a:solidFill>
                  <a:schemeClr val="bg1"/>
                </a:solidFill>
              </a:rPr>
              <a:t> system.   </a:t>
            </a:r>
          </a:p>
          <a:p>
            <a:pPr algn="just"/>
            <a:endParaRPr lang="en-US" sz="2400" dirty="0">
              <a:solidFill>
                <a:schemeClr val="bg1"/>
              </a:solidFill>
              <a:latin typeface="PT Serif"/>
              <a:ea typeface="Helvetica" charset="0"/>
              <a:cs typeface="PT Serif"/>
            </a:endParaRPr>
          </a:p>
        </p:txBody>
      </p:sp>
      <p:pic>
        <p:nvPicPr>
          <p:cNvPr id="23" name="Picture 28" descr="SC-Banner-CMYK-white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1" y="39834516"/>
            <a:ext cx="49069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0" y="746720"/>
            <a:ext cx="6400800" cy="202056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5483069" y="27788605"/>
            <a:ext cx="13944600" cy="6617422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333"/>
          <p:cNvSpPr txBox="1">
            <a:spLocks/>
          </p:cNvSpPr>
          <p:nvPr/>
        </p:nvSpPr>
        <p:spPr>
          <a:xfrm>
            <a:off x="15928168" y="27968550"/>
            <a:ext cx="12854163" cy="1067618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Mechanical Integration R&amp;D</a:t>
            </a:r>
            <a:endParaRPr lang="en-GB" sz="40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MVTX, INTT &amp; TPC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Integration &amp;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Installation</a:t>
            </a:r>
            <a:endParaRPr lang="en-US" sz="24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4773" y="21033854"/>
            <a:ext cx="13944600" cy="13259265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333"/>
          <p:cNvSpPr txBox="1">
            <a:spLocks/>
          </p:cNvSpPr>
          <p:nvPr/>
        </p:nvSpPr>
        <p:spPr>
          <a:xfrm>
            <a:off x="1190071" y="21412875"/>
            <a:ext cx="12854163" cy="12387882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PT Serif"/>
                <a:ea typeface="Helvetica" charset="0"/>
                <a:cs typeface="PT Serif"/>
              </a:rPr>
              <a:t>MVTX Detector Design Parameters</a:t>
            </a:r>
            <a:endParaRPr lang="en-US" sz="3600" b="1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60" y="3046540"/>
            <a:ext cx="1904762" cy="190476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0"/>
          <a:stretch>
            <a:fillRect/>
          </a:stretch>
        </p:blipFill>
        <p:spPr bwMode="auto">
          <a:xfrm>
            <a:off x="23140497" y="550446"/>
            <a:ext cx="6400800" cy="3013932"/>
          </a:xfrm>
          <a:prstGeom prst="rect">
            <a:avLst/>
          </a:prstGeom>
          <a:noFill/>
          <a:ln>
            <a:noFill/>
          </a:ln>
          <a:effectLst>
            <a:glow rad="254000">
              <a:schemeClr val="tx1">
                <a:alpha val="9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PHENIX-MVTX-INTT-TP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b="33976"/>
          <a:stretch/>
        </p:blipFill>
        <p:spPr>
          <a:xfrm>
            <a:off x="1110086" y="22658701"/>
            <a:ext cx="9972361" cy="325526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447" y="26327251"/>
            <a:ext cx="6582363" cy="2641156"/>
          </a:xfrm>
          <a:prstGeom prst="rect">
            <a:avLst/>
          </a:prstGeom>
        </p:spPr>
      </p:pic>
      <p:pic>
        <p:nvPicPr>
          <p:cNvPr id="38" name="pasted-image.pd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55" y="26352651"/>
            <a:ext cx="7059388" cy="2641156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42" name="Content Placeholder 8"/>
          <p:cNvSpPr txBox="1">
            <a:spLocks/>
          </p:cNvSpPr>
          <p:nvPr/>
        </p:nvSpPr>
        <p:spPr>
          <a:xfrm>
            <a:off x="978762" y="29727929"/>
            <a:ext cx="5709761" cy="4038826"/>
          </a:xfrm>
          <a:prstGeom prst="rect">
            <a:avLst/>
          </a:prstGeom>
        </p:spPr>
        <p:txBody>
          <a:bodyPr vert="horz" lIns="417488" tIns="208744" rIns="417488" bIns="208744" rtlCol="0">
            <a:normAutofit fontScale="25000" lnSpcReduction="20000"/>
          </a:bodyPr>
          <a:lstStyle>
            <a:lvl1pPr marL="0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87438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74876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1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262314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349752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437190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24628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612066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699504" indent="0" algn="ctr" defTabSz="2087438" rtl="0" eaLnBrk="1" latinLnBrk="0" hangingPunct="1">
              <a:spcBef>
                <a:spcPct val="20000"/>
              </a:spcBef>
              <a:buFont typeface="Arial"/>
              <a:buNone/>
              <a:defRPr sz="9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FF"/>
                </a:solidFill>
              </a:rPr>
              <a:t>Advantages of MAPS</a:t>
            </a:r>
          </a:p>
          <a:p>
            <a:pPr marL="1143000" indent="-1143000" algn="l">
              <a:buFont typeface="Arial"/>
              <a:buChar char="•"/>
            </a:pPr>
            <a:endParaRPr lang="en-US" sz="9600" dirty="0" smtClean="0">
              <a:solidFill>
                <a:srgbClr val="000000"/>
              </a:solidFill>
            </a:endParaRP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Very fine pitch (28x28 </a:t>
            </a:r>
            <a:r>
              <a:rPr lang="en-US" sz="11200" dirty="0" err="1" smtClean="0">
                <a:solidFill>
                  <a:srgbClr val="000000"/>
                </a:solidFill>
              </a:rPr>
              <a:t>μm</a:t>
            </a:r>
            <a:r>
              <a:rPr lang="en-US" sz="112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High efficiency (&gt;99%)</a:t>
            </a: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low noise (&lt;10</a:t>
            </a:r>
            <a:r>
              <a:rPr lang="en-US" sz="11200" baseline="30000" dirty="0" smtClean="0">
                <a:solidFill>
                  <a:srgbClr val="000000"/>
                </a:solidFill>
              </a:rPr>
              <a:t>-6</a:t>
            </a:r>
            <a:r>
              <a:rPr lang="en-US" sz="112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High speed, 2~4 </a:t>
            </a:r>
            <a:r>
              <a:rPr lang="en-US" sz="11200" dirty="0" err="1" smtClean="0">
                <a:solidFill>
                  <a:srgbClr val="000000"/>
                </a:solidFill>
              </a:rPr>
              <a:t>μS</a:t>
            </a:r>
            <a:endParaRPr lang="en-US" sz="11200" dirty="0" smtClean="0">
              <a:solidFill>
                <a:srgbClr val="000000"/>
              </a:solidFill>
            </a:endParaRP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Ultra-thin, 50μm (~0.3% X</a:t>
            </a:r>
            <a:r>
              <a:rPr lang="en-US" sz="11200" baseline="-25000" dirty="0" smtClean="0">
                <a:solidFill>
                  <a:srgbClr val="000000"/>
                </a:solidFill>
              </a:rPr>
              <a:t>0</a:t>
            </a:r>
            <a:r>
              <a:rPr lang="en-US" sz="11200" dirty="0" smtClean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On-pixel digitization</a:t>
            </a:r>
          </a:p>
          <a:p>
            <a:pPr algn="l"/>
            <a:r>
              <a:rPr lang="en-US" sz="11200" dirty="0" smtClean="0">
                <a:solidFill>
                  <a:srgbClr val="000000"/>
                </a:solidFill>
              </a:rPr>
              <a:t>- low power dissipation </a:t>
            </a:r>
          </a:p>
          <a:p>
            <a:endParaRPr lang="en-US" sz="16000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438245" y="23126325"/>
            <a:ext cx="2989741" cy="2445482"/>
            <a:chOff x="568325" y="4413189"/>
            <a:chExt cx="2851151" cy="2249686"/>
          </a:xfrm>
        </p:grpSpPr>
        <p:grpSp>
          <p:nvGrpSpPr>
            <p:cNvPr id="50" name="Group 112"/>
            <p:cNvGrpSpPr/>
            <p:nvPr/>
          </p:nvGrpSpPr>
          <p:grpSpPr>
            <a:xfrm>
              <a:off x="568325" y="4413189"/>
              <a:ext cx="2851151" cy="2249686"/>
              <a:chOff x="7365933" y="494668"/>
              <a:chExt cx="3771955" cy="3013162"/>
            </a:xfrm>
          </p:grpSpPr>
          <p:pic>
            <p:nvPicPr>
              <p:cNvPr id="53" name="Screen Shot 2015-11-03 at 1.34.37 PM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65933" y="556092"/>
                <a:ext cx="3771955" cy="2951738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  <p:sp>
            <p:nvSpPr>
              <p:cNvPr id="54" name="Shape 111"/>
              <p:cNvSpPr/>
              <p:nvPr/>
            </p:nvSpPr>
            <p:spPr>
              <a:xfrm>
                <a:off x="8005560" y="494668"/>
                <a:ext cx="2443054" cy="425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4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sPHENIX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dirty="0" smtClean="0">
                    <a:solidFill>
                      <a:srgbClr val="FF0000"/>
                    </a:solidFill>
                  </a:rPr>
                  <a:t>Inner Trackin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g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flipV="1">
              <a:off x="2004164" y="5334446"/>
              <a:ext cx="1120036" cy="3285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005087" y="4477017"/>
              <a:ext cx="11653" cy="122280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2152" y="28846370"/>
            <a:ext cx="2264759" cy="172999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72114" y="28846370"/>
            <a:ext cx="1621231" cy="17839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6384" y="10195730"/>
            <a:ext cx="13944600" cy="9826855"/>
            <a:chOff x="766384" y="12043107"/>
            <a:chExt cx="13944600" cy="8424000"/>
          </a:xfrm>
        </p:grpSpPr>
        <p:sp>
          <p:nvSpPr>
            <p:cNvPr id="22" name="Rounded Rectangle 21"/>
            <p:cNvSpPr/>
            <p:nvPr/>
          </p:nvSpPr>
          <p:spPr>
            <a:xfrm>
              <a:off x="766384" y="12043107"/>
              <a:ext cx="13944600" cy="8424000"/>
            </a:xfrm>
            <a:prstGeom prst="roundRect">
              <a:avLst>
                <a:gd name="adj" fmla="val 5155"/>
              </a:avLst>
            </a:prstGeom>
            <a:solidFill>
              <a:schemeClr val="tx1">
                <a:alpha val="90000"/>
              </a:schemeClr>
            </a:solidFill>
            <a:ln w="19050" cmpd="sng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 Placeholder 333"/>
            <p:cNvSpPr txBox="1">
              <a:spLocks/>
            </p:cNvSpPr>
            <p:nvPr/>
          </p:nvSpPr>
          <p:spPr>
            <a:xfrm>
              <a:off x="1201682" y="12306666"/>
              <a:ext cx="12854163" cy="787038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38100" cmpd="sng">
              <a:noFill/>
            </a:ln>
          </p:spPr>
          <p:txBody>
            <a:bodyPr vert="horz" lIns="91440" tIns="45720" rIns="91440" bIns="45720" rtlCol="0" anchor="t"/>
            <a:lstStyle>
              <a:defPPr>
                <a:defRPr lang="en-US"/>
              </a:defPPr>
              <a:lvl1pPr marL="0" algn="l" defTabSz="1810969" rtl="0" eaLnBrk="1" latinLnBrk="0" hangingPunct="1">
                <a:defRPr sz="3973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905485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10969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16454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21938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27423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32908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38392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243877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 smtClean="0">
                  <a:solidFill>
                    <a:srgbClr val="000000"/>
                  </a:solidFill>
                  <a:latin typeface="PT Sans" charset="-52"/>
                  <a:ea typeface="PT Sans" charset="-52"/>
                  <a:cs typeface="PT Sans" charset="-52"/>
                </a:rPr>
                <a:t>Physics Goals</a:t>
              </a:r>
              <a:endParaRPr lang="en-GB" sz="4000" b="1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2813" y="13011672"/>
              <a:ext cx="9469619" cy="2612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0000"/>
                  </a:solidFill>
                </a:rPr>
                <a:t>The physics goals of the proposed vertex detector project are aligned with the key challenges and </a:t>
              </a:r>
              <a:r>
                <a:rPr lang="en-US" sz="2400" dirty="0" smtClean="0">
                  <a:solidFill>
                    <a:srgbClr val="000000"/>
                  </a:solidFill>
                </a:rPr>
                <a:t>physics opportunities </a:t>
              </a:r>
              <a:r>
                <a:rPr lang="en-US" sz="2400" dirty="0">
                  <a:solidFill>
                    <a:srgbClr val="000000"/>
                  </a:solidFill>
                </a:rPr>
                <a:t>outlined in the 2015 NSAC Long-Range Plan: “There are two central goals of </a:t>
              </a:r>
              <a:r>
                <a:rPr lang="en-US" sz="2400" dirty="0" smtClean="0">
                  <a:solidFill>
                    <a:srgbClr val="000000"/>
                  </a:solidFill>
                </a:rPr>
                <a:t>measurements planned at RHIC, as it completes its scientific mission, and at the LHC: (1) </a:t>
              </a:r>
              <a:r>
                <a:rPr lang="en-US" sz="2400" dirty="0" smtClean="0">
                  <a:solidFill>
                    <a:srgbClr val="FF0000"/>
                  </a:solidFill>
                </a:rPr>
                <a:t>Probe the inner workings of QGP by </a:t>
              </a:r>
              <a:r>
                <a:rPr lang="en-US" sz="2400" dirty="0">
                  <a:solidFill>
                    <a:srgbClr val="FF0000"/>
                  </a:solidFill>
                </a:rPr>
                <a:t>resolving its properties at shorter and shorter length scales. </a:t>
              </a:r>
              <a:r>
                <a:rPr lang="en-US" sz="2400" dirty="0">
                  <a:solidFill>
                    <a:srgbClr val="000000"/>
                  </a:solidFill>
                </a:rPr>
                <a:t>The complementarity of the two </a:t>
              </a:r>
              <a:r>
                <a:rPr lang="en-US" sz="2400" dirty="0" smtClean="0">
                  <a:solidFill>
                    <a:srgbClr val="000000"/>
                  </a:solidFill>
                </a:rPr>
                <a:t>facilities </a:t>
              </a:r>
              <a:r>
                <a:rPr lang="en-US" sz="2400" dirty="0">
                  <a:solidFill>
                    <a:srgbClr val="000000"/>
                  </a:solidFill>
                </a:rPr>
                <a:t>is essential to this goal, as is a state-of-the-art jet detector at RHIC, called </a:t>
              </a:r>
              <a:r>
                <a:rPr lang="en-US" sz="2400" dirty="0" err="1">
                  <a:solidFill>
                    <a:srgbClr val="000000"/>
                  </a:solidFill>
                </a:rPr>
                <a:t>sPHENIX</a:t>
              </a:r>
              <a:r>
                <a:rPr lang="en-US" sz="2400" dirty="0">
                  <a:solidFill>
                    <a:srgbClr val="000000"/>
                  </a:solidFill>
                </a:rPr>
                <a:t>. (2) Map the </a:t>
              </a:r>
              <a:r>
                <a:rPr lang="en-US" sz="2400" dirty="0" smtClean="0">
                  <a:solidFill>
                    <a:srgbClr val="000000"/>
                  </a:solidFill>
                </a:rPr>
                <a:t>phase </a:t>
              </a:r>
              <a:r>
                <a:rPr lang="en-US" sz="2400" dirty="0">
                  <a:solidFill>
                    <a:srgbClr val="000000"/>
                  </a:solidFill>
                </a:rPr>
                <a:t>diagram of QCD with experiments planned at RHIC.”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58073" y="16066870"/>
              <a:ext cx="3893368" cy="34379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62432" y="15258440"/>
              <a:ext cx="4057378" cy="25038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62432" y="17820222"/>
              <a:ext cx="3882920" cy="251663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99976" y="16015215"/>
              <a:ext cx="4631101" cy="4142788"/>
            </a:xfrm>
            <a:prstGeom prst="rect">
              <a:avLst/>
            </a:prstGeom>
          </p:spPr>
        </p:pic>
        <p:grpSp>
          <p:nvGrpSpPr>
            <p:cNvPr id="61" name="Group 76"/>
            <p:cNvGrpSpPr/>
            <p:nvPr/>
          </p:nvGrpSpPr>
          <p:grpSpPr>
            <a:xfrm>
              <a:off x="10522828" y="13011672"/>
              <a:ext cx="3595528" cy="2141561"/>
              <a:chOff x="0" y="0"/>
              <a:chExt cx="6732893" cy="2699312"/>
            </a:xfrm>
          </p:grpSpPr>
          <p:pic>
            <p:nvPicPr>
              <p:cNvPr id="62" name="Screen Shot 2015-07-02 at 10.56.48 AM.pn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6732893" cy="2053045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  <p:pic>
            <p:nvPicPr>
              <p:cNvPr id="63" name="Screen Shot 2015-07-02 at 10.56.48 AM.png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2031408"/>
                <a:ext cx="6206386" cy="667904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</p:grpSp>
      </p:grpSp>
      <p:sp>
        <p:nvSpPr>
          <p:cNvPr id="31" name="Rounded Rectangle 30"/>
          <p:cNvSpPr/>
          <p:nvPr/>
        </p:nvSpPr>
        <p:spPr>
          <a:xfrm>
            <a:off x="5744131" y="34903998"/>
            <a:ext cx="23683537" cy="4750579"/>
          </a:xfrm>
          <a:prstGeom prst="roundRect">
            <a:avLst>
              <a:gd name="adj" fmla="val 5155"/>
            </a:avLst>
          </a:prstGeom>
          <a:solidFill>
            <a:schemeClr val="tx1">
              <a:alpha val="90000"/>
            </a:schemeClr>
          </a:solidFill>
          <a:ln w="19050" cmpd="sng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333"/>
          <p:cNvSpPr txBox="1">
            <a:spLocks/>
          </p:cNvSpPr>
          <p:nvPr/>
        </p:nvSpPr>
        <p:spPr>
          <a:xfrm>
            <a:off x="6688523" y="35022816"/>
            <a:ext cx="11218477" cy="3889984"/>
          </a:xfrm>
          <a:prstGeom prst="rect">
            <a:avLst/>
          </a:prstGeom>
          <a:solidFill>
            <a:schemeClr val="tx1">
              <a:alpha val="0"/>
            </a:schemeClr>
          </a:solidFill>
          <a:ln w="38100" cmpd="sng">
            <a:noFill/>
          </a:ln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1810969" rtl="0" eaLnBrk="1" latinLnBrk="0" hangingPunct="1">
              <a:defRPr sz="397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5485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0969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6454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2193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27423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32908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38392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43877" algn="l" defTabSz="1810969" rtl="0" eaLnBrk="1" latinLnBrk="0" hangingPunct="1">
              <a:defRPr sz="35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		</a:t>
            </a:r>
            <a:r>
              <a:rPr lang="en-GB" sz="6000" b="1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Outlook</a:t>
            </a:r>
            <a:endParaRPr lang="en-GB" sz="6000" b="1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PT Serif"/>
              <a:ea typeface="Helvetica" charset="0"/>
              <a:cs typeface="PT Serif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A proposal was submitted to DOE ($5M).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LANL LDRD supports early R&amp;D ($5M)</a:t>
            </a:r>
          </a:p>
          <a:p>
            <a:pPr marL="342900" indent="-342900" algn="just"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Construction FY18 - FY21 </a:t>
            </a:r>
          </a:p>
          <a:p>
            <a:pPr marL="342900" indent="-342900" algn="just">
              <a:buFont typeface="Arial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MVTX ready for </a:t>
            </a:r>
            <a:r>
              <a:rPr lang="en-US" sz="4000" dirty="0" err="1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sPHENIX</a:t>
            </a: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 Day-1, FY22</a:t>
            </a:r>
          </a:p>
          <a:p>
            <a:pPr marL="342900" indent="-342900" algn="just">
              <a:buFont typeface="Arial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Future a</a:t>
            </a:r>
            <a:r>
              <a:rPr lang="en-US" sz="4000" dirty="0" smtClean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rPr>
              <a:t>pplication, EIC experiments </a:t>
            </a:r>
            <a:endParaRPr lang="en-US" sz="4000" dirty="0">
              <a:solidFill>
                <a:srgbClr val="000000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pic>
        <p:nvPicPr>
          <p:cNvPr id="5" name="Picture 4" descr="sPHENIX-MVTX-CoverPage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0" y="34903997"/>
            <a:ext cx="3973607" cy="47505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7077677" y="36213840"/>
            <a:ext cx="11665268" cy="3079960"/>
            <a:chOff x="4745930" y="6277857"/>
            <a:chExt cx="3749742" cy="445819"/>
          </a:xfrm>
          <a:noFill/>
        </p:grpSpPr>
        <p:grpSp>
          <p:nvGrpSpPr>
            <p:cNvPr id="65" name="Group 64"/>
            <p:cNvGrpSpPr/>
            <p:nvPr/>
          </p:nvGrpSpPr>
          <p:grpSpPr>
            <a:xfrm>
              <a:off x="4745930" y="6448100"/>
              <a:ext cx="3749742" cy="275576"/>
              <a:chOff x="6437159" y="8890239"/>
              <a:chExt cx="5332967" cy="391930"/>
            </a:xfrm>
            <a:grpFill/>
          </p:grpSpPr>
          <p:grpSp>
            <p:nvGrpSpPr>
              <p:cNvPr id="69" name="Group 68"/>
              <p:cNvGrpSpPr/>
              <p:nvPr/>
            </p:nvGrpSpPr>
            <p:grpSpPr>
              <a:xfrm>
                <a:off x="6437159" y="8890239"/>
                <a:ext cx="5332967" cy="75959"/>
                <a:chOff x="6437159" y="8890239"/>
                <a:chExt cx="5332967" cy="75959"/>
              </a:xfrm>
              <a:grpFill/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6437159" y="8961681"/>
                  <a:ext cx="5332967" cy="0"/>
                </a:xfrm>
                <a:prstGeom prst="straightConnector1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  <a:tailEnd type="arrow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6842526" y="8890239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160571" y="8892090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9661316" y="8896607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1101168" y="8892425"/>
                  <a:ext cx="0" cy="69591"/>
                </a:xfrm>
                <a:prstGeom prst="line">
                  <a:avLst/>
                </a:prstGeom>
                <a:grp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70" name="TextBox 69"/>
              <p:cNvSpPr txBox="1"/>
              <p:nvPr/>
            </p:nvSpPr>
            <p:spPr>
              <a:xfrm>
                <a:off x="7809094" y="9084000"/>
                <a:ext cx="566475" cy="1981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40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2020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508446" y="9075642"/>
                <a:ext cx="566475" cy="1981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40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2015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333683" y="9075642"/>
                <a:ext cx="566475" cy="1981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40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2025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0817931" y="9075983"/>
                <a:ext cx="566475" cy="198169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40638" marR="40638" defTabSz="455398" hangingPunct="0">
                  <a:lnSpc>
                    <a:spcPct val="110000"/>
                  </a:lnSpc>
                </a:pPr>
                <a:r>
                  <a:rPr lang="en-US" sz="4000" dirty="0">
                    <a:solidFill>
                      <a:srgbClr val="002E7A"/>
                    </a:solidFill>
                    <a:uFill>
                      <a:solidFill>
                        <a:srgbClr val="002E7A"/>
                      </a:solidFill>
                    </a:uFill>
                    <a:sym typeface="Helvetica Neue"/>
                  </a:rPr>
                  <a:t>2030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5290287" y="6277858"/>
              <a:ext cx="417459" cy="13382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4000" dirty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LDRD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32136" y="6277857"/>
              <a:ext cx="1300399" cy="13382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</a:t>
              </a:r>
              <a:r>
                <a:rPr lang="en-US" sz="40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MVTX @</a:t>
              </a:r>
              <a:r>
                <a:rPr lang="en-US" sz="4000" dirty="0" err="1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sPHENIX</a:t>
              </a:r>
              <a:endParaRPr lang="en-US" sz="40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259321" y="6279433"/>
              <a:ext cx="344840" cy="13382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7" tIns="35717" rIns="35717" bIns="35717" numCol="1" spcCol="26788" rtlCol="0" anchor="ctr">
              <a:spAutoFit/>
            </a:bodyPr>
            <a:lstStyle/>
            <a:p>
              <a:pPr marL="40638" marR="40638" defTabSz="455398" hangingPunct="0">
                <a:lnSpc>
                  <a:spcPct val="110000"/>
                </a:lnSpc>
              </a:pPr>
              <a:r>
                <a:rPr lang="en-US" sz="13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       </a:t>
              </a:r>
              <a:r>
                <a:rPr lang="en-US" sz="4000" dirty="0" smtClean="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  <a:sym typeface="Helvetica Neue"/>
                </a:rPr>
                <a:t>EIC</a:t>
              </a:r>
              <a:endParaRPr lang="en-US" sz="4000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endParaRP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4411" y="30155237"/>
            <a:ext cx="8108718" cy="36115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372546" y="10165952"/>
            <a:ext cx="13944600" cy="17057453"/>
            <a:chOff x="15807455" y="6794806"/>
            <a:chExt cx="13944600" cy="17057453"/>
          </a:xfrm>
        </p:grpSpPr>
        <p:sp>
          <p:nvSpPr>
            <p:cNvPr id="27" name="Rounded Rectangle 26"/>
            <p:cNvSpPr/>
            <p:nvPr/>
          </p:nvSpPr>
          <p:spPr>
            <a:xfrm>
              <a:off x="15807455" y="6794806"/>
              <a:ext cx="13944600" cy="17057453"/>
            </a:xfrm>
            <a:prstGeom prst="roundRect">
              <a:avLst>
                <a:gd name="adj" fmla="val 5155"/>
              </a:avLst>
            </a:prstGeom>
            <a:solidFill>
              <a:schemeClr val="tx1">
                <a:alpha val="90000"/>
              </a:schemeClr>
            </a:solidFill>
            <a:ln w="19050" cmpd="sng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 Placeholder 333"/>
            <p:cNvSpPr txBox="1">
              <a:spLocks/>
            </p:cNvSpPr>
            <p:nvPr/>
          </p:nvSpPr>
          <p:spPr>
            <a:xfrm>
              <a:off x="16092359" y="7170521"/>
              <a:ext cx="13377374" cy="1567933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 w="38100" cmpd="sng">
              <a:noFill/>
            </a:ln>
          </p:spPr>
          <p:txBody>
            <a:bodyPr vert="horz" lIns="91440" tIns="45720" rIns="91440" bIns="45720" rtlCol="0" anchor="t"/>
            <a:lstStyle>
              <a:defPPr>
                <a:defRPr lang="en-US"/>
              </a:defPPr>
              <a:lvl1pPr marL="0" algn="l" defTabSz="1810969" rtl="0" eaLnBrk="1" latinLnBrk="0" hangingPunct="1">
                <a:defRPr sz="3973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905485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10969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716454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21938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527423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432908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38392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243877" algn="l" defTabSz="1810969" rtl="0" eaLnBrk="1" latinLnBrk="0" hangingPunct="1">
                <a:defRPr sz="35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 smtClean="0">
                  <a:solidFill>
                    <a:srgbClr val="00000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Readout Integration R&amp;D</a:t>
              </a:r>
              <a:endParaRPr lang="en-GB" sz="4000" b="1" dirty="0">
                <a:solidFill>
                  <a:srgbClr val="00000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  <a:p>
              <a:pPr algn="ctr"/>
              <a:endParaRPr lang="en-US" sz="2400" dirty="0">
                <a:solidFill>
                  <a:srgbClr val="000000"/>
                </a:solidFill>
                <a:latin typeface="PT Serif"/>
                <a:ea typeface="Helvetica" charset="0"/>
                <a:cs typeface="PT Serif"/>
              </a:endParaRPr>
            </a:p>
            <a:p>
              <a:pPr algn="just"/>
              <a:r>
                <a:rPr lang="en-US" sz="2800" dirty="0" smtClean="0">
                  <a:solidFill>
                    <a:srgbClr val="000000"/>
                  </a:solidFill>
                  <a:latin typeface="PT Sans" charset="-52"/>
                  <a:ea typeface="PT Sans" charset="-52"/>
                  <a:cs typeface="PT Sans" charset="-52"/>
                </a:rPr>
                <a:t>MVTX readout system interfaces the MAPS staves and the </a:t>
              </a:r>
              <a:r>
                <a:rPr lang="en-US" sz="2800" dirty="0" err="1" smtClean="0">
                  <a:solidFill>
                    <a:srgbClr val="000000"/>
                  </a:solidFill>
                  <a:latin typeface="PT Sans" charset="-52"/>
                  <a:ea typeface="PT Sans" charset="-52"/>
                  <a:cs typeface="PT Sans" charset="-52"/>
                </a:rPr>
                <a:t>sPHENIX</a:t>
              </a:r>
              <a:r>
                <a:rPr lang="en-US" sz="2800" dirty="0" smtClean="0">
                  <a:solidFill>
                    <a:srgbClr val="000000"/>
                  </a:solidFill>
                  <a:latin typeface="PT Sans" charset="-52"/>
                  <a:ea typeface="PT Sans" charset="-52"/>
                  <a:cs typeface="PT Sans" charset="-52"/>
                </a:rPr>
                <a:t> DAQ, and also the trigger and slow control system that monitor and record the status of MAPS chips.</a:t>
              </a:r>
              <a:r>
                <a:rPr lang="is-IS" sz="2800" dirty="0" smtClean="0">
                  <a:solidFill>
                    <a:srgbClr val="000000"/>
                  </a:solidFill>
                  <a:latin typeface="PT Sans" charset="-52"/>
                  <a:ea typeface="PT Sans" charset="-52"/>
                  <a:cs typeface="PT Sans" charset="-52"/>
                </a:rPr>
                <a:t> </a:t>
              </a:r>
              <a:endParaRPr lang="en-US" sz="2800" dirty="0">
                <a:solidFill>
                  <a:srgbClr val="000000"/>
                </a:solidFill>
                <a:latin typeface="PT Sans" charset="-52"/>
                <a:ea typeface="PT Sans" charset="-52"/>
                <a:cs typeface="PT Sans" charset="-5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7289457" y="9629851"/>
              <a:ext cx="10801350" cy="7429408"/>
            </a:xfrm>
            <a:prstGeom prst="rect">
              <a:avLst/>
            </a:prstGeom>
            <a:effectLst>
              <a:innerShdw blurRad="63500" dist="203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8689632" y="10040042"/>
              <a:ext cx="8001000" cy="3683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4001" y="19342141"/>
              <a:ext cx="1222971" cy="88078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6550242" y="17414613"/>
              <a:ext cx="4514571" cy="640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Readout Unit (RU) R&amp;D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713170" y="17367585"/>
              <a:ext cx="5613227" cy="640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Common Readout Unit (CRU)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12636" y="19342142"/>
              <a:ext cx="1744794" cy="880786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19342410" y="9658502"/>
              <a:ext cx="6485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FF"/>
                  </a:solidFill>
                </a:rPr>
                <a:t>A typical </a:t>
              </a:r>
              <a:r>
                <a:rPr lang="en-US" sz="2800" dirty="0" err="1" smtClean="0">
                  <a:solidFill>
                    <a:srgbClr val="0000FF"/>
                  </a:solidFill>
                </a:rPr>
                <a:t>sPHENIX</a:t>
              </a:r>
              <a:r>
                <a:rPr lang="en-US" sz="2800" dirty="0" smtClean="0">
                  <a:solidFill>
                    <a:srgbClr val="0000FF"/>
                  </a:solidFill>
                </a:rPr>
                <a:t> subsystem readout chain</a:t>
              </a:r>
              <a:endParaRPr lang="en-US" sz="2800" dirty="0">
                <a:solidFill>
                  <a:srgbClr val="0000FF"/>
                </a:solidFill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26695003" y="148209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26618806" y="14452600"/>
              <a:ext cx="300190" cy="10518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1970570" y="14681200"/>
              <a:ext cx="1621163" cy="10518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 descr="IMG_0097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5518" y="19337764"/>
              <a:ext cx="1060852" cy="885163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18572286" y="19299597"/>
              <a:ext cx="28243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MOSAIC test bench @LANL</a:t>
              </a:r>
            </a:p>
            <a:p>
              <a:r>
                <a:rPr lang="en-US" sz="1800" dirty="0" smtClean="0">
                  <a:solidFill>
                    <a:srgbClr val="000000"/>
                  </a:solidFill>
                </a:rPr>
                <a:t>high-speed readout of MAPS chips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21512636" y="18107327"/>
              <a:ext cx="1689862" cy="1192270"/>
              <a:chOff x="22082035" y="19399319"/>
              <a:chExt cx="1282726" cy="923459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82035" y="19399319"/>
                <a:ext cx="1282726" cy="923459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2182202" y="19921764"/>
                <a:ext cx="8301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RUv0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26"/>
            <a:srcRect t="29888" b="20449"/>
            <a:stretch/>
          </p:blipFill>
          <p:spPr>
            <a:xfrm>
              <a:off x="17598751" y="13858421"/>
              <a:ext cx="10410263" cy="2908450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9945831" y="16563383"/>
              <a:ext cx="48324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MVTX readout chain in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sPHENIX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>
              <a:off x="21919772" y="13627597"/>
              <a:ext cx="1396205" cy="596403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26022299" y="13627597"/>
              <a:ext cx="1345407" cy="698003"/>
            </a:xfrm>
            <a:prstGeom prst="straightConnector1">
              <a:avLst/>
            </a:prstGeom>
            <a:ln w="508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6822400" y="15674264"/>
              <a:ext cx="11866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0090"/>
                  </a:solidFill>
                </a:rPr>
                <a:t>sPHENIX</a:t>
              </a:r>
              <a:r>
                <a:rPr lang="en-US" sz="2000" dirty="0" smtClean="0">
                  <a:solidFill>
                    <a:srgbClr val="000090"/>
                  </a:solidFill>
                </a:rPr>
                <a:t> </a:t>
              </a:r>
            </a:p>
            <a:p>
              <a:r>
                <a:rPr lang="en-US" sz="2000" dirty="0" smtClean="0">
                  <a:solidFill>
                    <a:srgbClr val="000090"/>
                  </a:solidFill>
                </a:rPr>
                <a:t>Counting </a:t>
              </a:r>
            </a:p>
            <a:p>
              <a:r>
                <a:rPr lang="en-US" sz="2000" dirty="0" smtClean="0">
                  <a:solidFill>
                    <a:srgbClr val="000090"/>
                  </a:solidFill>
                </a:rPr>
                <a:t>House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26526537" y="21956587"/>
              <a:ext cx="2771885" cy="1605616"/>
              <a:chOff x="26602052" y="21276124"/>
              <a:chExt cx="2369433" cy="146173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602052" y="21276124"/>
                <a:ext cx="2369433" cy="1461734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26716948" y="22337748"/>
                <a:ext cx="22306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FELIX @ATLAS, v1.5</a:t>
                </a:r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23893868" y="20048614"/>
              <a:ext cx="2091889" cy="3513589"/>
              <a:chOff x="23930410" y="19224269"/>
              <a:chExt cx="2091889" cy="3513589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942208" y="19267780"/>
                <a:ext cx="2055921" cy="3470078"/>
              </a:xfrm>
              <a:prstGeom prst="rect">
                <a:avLst/>
              </a:prstGeom>
            </p:spPr>
          </p:pic>
          <p:sp>
            <p:nvSpPr>
              <p:cNvPr id="100" name="TextBox 99"/>
              <p:cNvSpPr txBox="1"/>
              <p:nvPr/>
            </p:nvSpPr>
            <p:spPr>
              <a:xfrm>
                <a:off x="23930410" y="19224269"/>
                <a:ext cx="20918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ALICE PCIe40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23713170" y="18107327"/>
              <a:ext cx="28509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- 48 bi-directional GBT links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TTC-FTL for timing/trigger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Arria-10 FPGA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PCIe40 Gen3 x16 interface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Two RUs per CRU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6702794" y="18008376"/>
              <a:ext cx="40443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- One RU per stave, 48 total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- 9 1.2 Gb/s firefly links, 1 clock, 1 control 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GBT optical to CRU</a:t>
              </a:r>
            </a:p>
            <a:p>
              <a:r>
                <a:rPr lang="en-US" sz="1800" dirty="0" smtClean="0">
                  <a:solidFill>
                    <a:schemeClr val="bg1"/>
                  </a:solidFill>
                </a:rPr>
                <a:t>- 6U VME, RUv0 available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618806" y="18741976"/>
              <a:ext cx="28509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Alternative R&amp;D:</a:t>
              </a:r>
            </a:p>
            <a:p>
              <a:pPr marL="285750" indent="-285750">
                <a:buFontTx/>
                <a:buChar char="-"/>
              </a:pPr>
              <a:r>
                <a:rPr lang="en-US" sz="1800" dirty="0" smtClean="0">
                  <a:solidFill>
                    <a:srgbClr val="008000"/>
                  </a:solidFill>
                </a:rPr>
                <a:t>Altera evaluation board</a:t>
              </a:r>
            </a:p>
            <a:p>
              <a:pPr marL="285750" indent="-285750">
                <a:buFontTx/>
                <a:buChar char="-"/>
              </a:pPr>
              <a:r>
                <a:rPr lang="en-US" sz="1800" dirty="0" smtClean="0">
                  <a:solidFill>
                    <a:srgbClr val="008000"/>
                  </a:solidFill>
                </a:rPr>
                <a:t>ATLAS FELIX @BNL, 48 bi-dir. GBT, PCIex16 Gen3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6092359" y="20460327"/>
              <a:ext cx="7165071" cy="3119103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26665344" y="18008376"/>
              <a:ext cx="2360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Reprogram firmware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for </a:t>
              </a:r>
              <a:r>
                <a:rPr lang="en-US" sz="2000" dirty="0" err="1" smtClean="0">
                  <a:solidFill>
                    <a:srgbClr val="FF0000"/>
                  </a:solidFill>
                </a:rPr>
                <a:t>sPHENIX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6307116" y="20048614"/>
              <a:ext cx="3019281" cy="1885166"/>
            </a:xfrm>
            <a:prstGeom prst="rect">
              <a:avLst/>
            </a:prstGeom>
          </p:spPr>
        </p:pic>
      </p:grp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5388" r="1458" b="19252"/>
          <a:stretch/>
        </p:blipFill>
        <p:spPr>
          <a:xfrm>
            <a:off x="15670953" y="30500390"/>
            <a:ext cx="7553326" cy="3867150"/>
          </a:xfrm>
          <a:prstGeom prst="rect">
            <a:avLst/>
          </a:prstGeom>
        </p:spPr>
      </p:pic>
      <p:grpSp>
        <p:nvGrpSpPr>
          <p:cNvPr id="113" name="Group 112"/>
          <p:cNvGrpSpPr/>
          <p:nvPr/>
        </p:nvGrpSpPr>
        <p:grpSpPr>
          <a:xfrm>
            <a:off x="18433452" y="29711807"/>
            <a:ext cx="5200650" cy="1291661"/>
            <a:chOff x="2286000" y="1544130"/>
            <a:chExt cx="5200650" cy="1291661"/>
          </a:xfrm>
        </p:grpSpPr>
        <p:sp>
          <p:nvSpPr>
            <p:cNvPr id="114" name="TextBox 113"/>
            <p:cNvSpPr txBox="1"/>
            <p:nvPr/>
          </p:nvSpPr>
          <p:spPr>
            <a:xfrm>
              <a:off x="2286000" y="2466459"/>
              <a:ext cx="3228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0; l = 360. mm, r= 60.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33650" y="2159411"/>
              <a:ext cx="3400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1; l = 456. mm, r = 80.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905125" y="1873920"/>
              <a:ext cx="3862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Layer 2; l =  456. mm,  r = 100.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543300" y="1544130"/>
              <a:ext cx="3943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Layer 3; l = 456. mm, r = 120. mm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9" name="Straight Arrow Connector 118"/>
          <p:cNvCxnSpPr/>
          <p:nvPr/>
        </p:nvCxnSpPr>
        <p:spPr>
          <a:xfrm>
            <a:off x="22434019" y="29990797"/>
            <a:ext cx="609600" cy="112892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22116112" y="30250888"/>
            <a:ext cx="609600" cy="112892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21700097" y="30583336"/>
            <a:ext cx="603292" cy="1082087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21296190" y="30952668"/>
            <a:ext cx="501660" cy="928655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528841" y="31170520"/>
            <a:ext cx="5788305" cy="2648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4244120" y="39834516"/>
            <a:ext cx="5059072" cy="23221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122070" y="29188587"/>
            <a:ext cx="423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Intermediate Tracker (INTT)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45347" y="41275000"/>
            <a:ext cx="506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Quark Matter 2017, Chicago, USA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1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2237</TotalTime>
  <Words>708</Words>
  <Application>Microsoft Macintosh PowerPoint</Application>
  <PresentationFormat>Custom</PresentationFormat>
  <Paragraphs>73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 (LANL)</cp:lastModifiedBy>
  <cp:revision>138</cp:revision>
  <cp:lastPrinted>2017-01-13T04:15:12Z</cp:lastPrinted>
  <dcterms:created xsi:type="dcterms:W3CDTF">2016-12-30T14:20:47Z</dcterms:created>
  <dcterms:modified xsi:type="dcterms:W3CDTF">2017-02-04T07:02:49Z</dcterms:modified>
</cp:coreProperties>
</file>