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12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4BA66-E50C-584A-9B12-56B532D83719}" type="datetimeFigureOut">
              <a:rPr lang="en-US" smtClean="0"/>
              <a:t>3/30/17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E20CD-3A5F-284B-9497-778D4E38A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74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44502-1605-8D4B-8E59-7BF35D0144C5}" type="datetimeFigureOut">
              <a:rPr lang="en-US" smtClean="0"/>
              <a:t>3/29/17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7CF-1E94-BB45-A8BF-F915AD84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54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5051-4471-412D-8D9D-31E396387D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6CA2-393F-274D-B580-0ED9F48E83CC}" type="datetime1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7217-9595-8943-8403-8658F6853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7A0C-9A57-8E40-B63F-66548B091030}" type="datetime1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7217-9595-8943-8403-8658F6853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C916-13D7-D44D-A7C6-CF9E5BDAE3A3}" type="datetime1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7217-9595-8943-8403-8658F6853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9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C05D-71F4-F642-A059-A221A47B1119}" type="datetime1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7217-9595-8943-8403-8658F6853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4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3E47-4CD3-FD48-ADFB-0D9A1E301495}" type="datetime1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7217-9595-8943-8403-8658F6853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2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A319-D53B-AA41-8A64-D5F3D41B568E}" type="datetime1">
              <a:rPr lang="en-US" smtClean="0"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7217-9595-8943-8403-8658F6853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0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25AC-1AA5-7B47-8FB9-039E3FF83E5B}" type="datetime1">
              <a:rPr lang="en-US" smtClean="0"/>
              <a:t>3/30/17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7217-9595-8943-8403-8658F6853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1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EF79-17D6-7F49-9F9D-C775C8F3D36A}" type="datetime1">
              <a:rPr lang="en-US" smtClean="0"/>
              <a:t>3/30/17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7217-9595-8943-8403-8658F6853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C861-24CB-EA43-A2E2-E8FD0E6A6A04}" type="datetime1">
              <a:rPr lang="en-US" smtClean="0"/>
              <a:t>3/30/17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7217-9595-8943-8403-8658F6853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9B0B-5404-D649-AD54-CE6D061185C5}" type="datetime1">
              <a:rPr lang="en-US" smtClean="0"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7217-9595-8943-8403-8658F6853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6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FD7D-44CB-AE4D-801F-BA325166CEB0}" type="datetime1">
              <a:rPr lang="en-US" smtClean="0"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7217-9595-8943-8403-8658F6853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8C051-E592-9844-92F5-DA0F0AC06EEF}" type="datetime1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sPHENIX 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47217-9595-8943-8403-8658F6853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7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25ext.lanl.gov/maps/mvtx/Projectfiles/index.html" TargetMode="External"/><Relationship Id="rId3" Type="http://schemas.openxmlformats.org/officeDocument/2006/relationships/hyperlink" Target="https://p25ext.lanl.gov/maps/mvtx/mvtx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53"/>
            <a:ext cx="8229600" cy="1143000"/>
          </a:xfrm>
        </p:spPr>
        <p:txBody>
          <a:bodyPr/>
          <a:lstStyle/>
          <a:p>
            <a:r>
              <a:rPr lang="en-US" dirty="0" smtClean="0"/>
              <a:t>WBS 1.12 MVTX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66598"/>
            <a:ext cx="8229600" cy="49837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separate MIE as an upgrade project</a:t>
            </a:r>
          </a:p>
          <a:p>
            <a:pPr lvl="1"/>
            <a:r>
              <a:rPr lang="en-US" dirty="0" smtClean="0"/>
              <a:t>Full proposal to be submitted by BNL</a:t>
            </a:r>
          </a:p>
          <a:p>
            <a:pPr lvl="1"/>
            <a:r>
              <a:rPr lang="en-US" dirty="0" smtClean="0"/>
              <a:t>Expand HF physics program, ~science case (CD-0) </a:t>
            </a:r>
          </a:p>
          <a:p>
            <a:pPr lvl="1"/>
            <a:r>
              <a:rPr lang="en-US" dirty="0" smtClean="0"/>
              <a:t>BNL Director’s review later this spring/summer,  science ”CD0” + C&amp;S “CD1”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MVTX project file: Cost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smtClean="0"/>
              <a:t>Schedule updated, </a:t>
            </a:r>
            <a:r>
              <a:rPr lang="en-US" dirty="0" smtClean="0"/>
              <a:t>3/21/2017</a:t>
            </a:r>
          </a:p>
          <a:p>
            <a:pPr lvl="1"/>
            <a:r>
              <a:rPr lang="en-US" dirty="0" smtClean="0"/>
              <a:t>LANL &amp; LBNL, detailed labor profile</a:t>
            </a:r>
          </a:p>
          <a:p>
            <a:pPr lvl="1"/>
            <a:r>
              <a:rPr lang="en-US" dirty="0" smtClean="0"/>
              <a:t>MIT,  to be updated</a:t>
            </a:r>
          </a:p>
          <a:p>
            <a:pPr lvl="1"/>
            <a:r>
              <a:rPr lang="en-US" dirty="0" smtClean="0"/>
              <a:t>Other institutions, in progress  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Project webpage: </a:t>
            </a:r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https://p25ext.lanl.gov/maps/mvtx/mvtx.html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514350" indent="-457200"/>
            <a:r>
              <a:rPr lang="en-US" dirty="0" smtClean="0"/>
              <a:t>On-going discussion between BNL ALD and LANL/LBNL/MIT NP managers</a:t>
            </a:r>
          </a:p>
          <a:p>
            <a:pPr marL="914400" lvl="1" indent="-457200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managers meeting last Friday, follow up meetings next week </a:t>
            </a:r>
          </a:p>
          <a:p>
            <a:pPr marL="914400" lvl="1" indent="-457200"/>
            <a:r>
              <a:rPr lang="en-US" dirty="0" smtClean="0"/>
              <a:t>DOE wants to keep the fund below $5M, possibly some redirected $$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1666-0783-2F4B-92A6-6459E0ADF997}" type="datetime1">
              <a:rPr lang="en-US" smtClean="0"/>
              <a:t>3/30/17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7217-9595-8943-8403-8658F68531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3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5066"/>
          </a:xfrm>
        </p:spPr>
        <p:txBody>
          <a:bodyPr/>
          <a:lstStyle/>
          <a:p>
            <a:r>
              <a:rPr lang="en-US" dirty="0" smtClean="0"/>
              <a:t>MVTX R&amp;D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660"/>
            <a:ext cx="8229600" cy="514769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Readout R&amp;D</a:t>
            </a:r>
          </a:p>
          <a:p>
            <a:pPr lvl="1"/>
            <a:r>
              <a:rPr lang="en-US" dirty="0" err="1" smtClean="0"/>
              <a:t>Workfest</a:t>
            </a:r>
            <a:r>
              <a:rPr lang="en-US" dirty="0" smtClean="0"/>
              <a:t> @UT-Austin, 4/19-20</a:t>
            </a:r>
          </a:p>
          <a:p>
            <a:pPr lvl="1"/>
            <a:r>
              <a:rPr lang="en-US" dirty="0" smtClean="0"/>
              <a:t>LANL MOSAIC test bench in progress </a:t>
            </a:r>
          </a:p>
          <a:p>
            <a:pPr lvl="1"/>
            <a:r>
              <a:rPr lang="en-US" dirty="0" smtClean="0"/>
              <a:t>RUv1 available in May</a:t>
            </a:r>
          </a:p>
          <a:p>
            <a:pPr lvl="1"/>
            <a:r>
              <a:rPr lang="en-US" dirty="0" smtClean="0"/>
              <a:t>CRU being prototyped with Altera evaluation boards; BNL/ATLAS FELIX being evaluated as an alternative </a:t>
            </a:r>
          </a:p>
          <a:p>
            <a:pPr lvl="1"/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tave production for LDRD telescope</a:t>
            </a:r>
          </a:p>
          <a:p>
            <a:pPr lvl="1"/>
            <a:r>
              <a:rPr lang="en-US" dirty="0" smtClean="0"/>
              <a:t>Assembly and test at CERN, May – Sept. 2017 </a:t>
            </a:r>
          </a:p>
          <a:p>
            <a:pPr lvl="1"/>
            <a:endParaRPr lang="en-US" dirty="0"/>
          </a:p>
          <a:p>
            <a:r>
              <a:rPr lang="en-US" dirty="0" smtClean="0"/>
              <a:t>Project file – work in progress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etailed commitment from each institutions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Tracker integration task force </a:t>
            </a:r>
          </a:p>
          <a:p>
            <a:pPr lvl="1"/>
            <a:r>
              <a:rPr lang="en-US" dirty="0" smtClean="0"/>
              <a:t>MVTX + INTT + TPC mechanical integration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2ED1-0542-A44C-9219-6129DFC758E4}" type="datetime1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7217-9595-8943-8403-8658F68531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8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0080FF"/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Scope of </a:t>
            </a:r>
            <a:r>
              <a:rPr lang="en-US" sz="3200" b="1" dirty="0" err="1" smtClean="0">
                <a:solidFill>
                  <a:schemeClr val="bg1"/>
                </a:solidFill>
              </a:rPr>
              <a:t>sPHENIX</a:t>
            </a:r>
            <a:r>
              <a:rPr lang="en-US" sz="3200" b="1" dirty="0" smtClean="0">
                <a:solidFill>
                  <a:schemeClr val="bg1"/>
                </a:solidFill>
              </a:rPr>
              <a:t> MIE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r="8140"/>
          <a:stretch/>
        </p:blipFill>
        <p:spPr>
          <a:xfrm>
            <a:off x="34212" y="1146629"/>
            <a:ext cx="4232988" cy="493848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65A2-72AD-644A-B23B-0337CE4A6F7C}" type="datetime1">
              <a:rPr lang="en-US" smtClean="0"/>
              <a:t>3/30/17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8997-1228-B644-96C5-49F0937B56CD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40434" y="457200"/>
            <a:ext cx="842243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MIE Cost Range 30-35M AY$ in Mission Need (CD-0) approval document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3" t="39796" r="9047" b="25204"/>
          <a:stretch/>
        </p:blipFill>
        <p:spPr bwMode="auto">
          <a:xfrm>
            <a:off x="4489842" y="1219200"/>
            <a:ext cx="4488773" cy="2061110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t="62551" r="10102" b="19592"/>
          <a:stretch/>
        </p:blipFill>
        <p:spPr bwMode="auto">
          <a:xfrm>
            <a:off x="4489841" y="3432710"/>
            <a:ext cx="4488773" cy="1057804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9" t="63061" r="9801" b="22756"/>
          <a:stretch/>
        </p:blipFill>
        <p:spPr bwMode="auto">
          <a:xfrm>
            <a:off x="4489842" y="4651910"/>
            <a:ext cx="4501758" cy="853676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51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7863"/>
          </a:xfrm>
          <a:solidFill>
            <a:srgbClr val="0099FF"/>
          </a:solidFill>
        </p:spPr>
        <p:txBody>
          <a:bodyPr/>
          <a:lstStyle/>
          <a:p>
            <a:r>
              <a:rPr lang="en-US" altLang="en-US" sz="3200" b="1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 sPHENIX Schedule  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0" y="809625"/>
            <a:ext cx="9023350" cy="5286376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pitchFamily="34" charset="0"/>
              <a:buNone/>
            </a:pPr>
            <a:r>
              <a:rPr lang="en-US" altLang="en-US" sz="2000" b="1" dirty="0" smtClean="0">
                <a:cs typeface="Times New Roman" pitchFamily="18" charset="0"/>
              </a:rPr>
              <a:t> </a:t>
            </a:r>
            <a:r>
              <a:rPr lang="en-US" altLang="en-US" sz="2000" b="1" dirty="0">
                <a:cs typeface="Times New Roman" pitchFamily="18" charset="0"/>
              </a:rPr>
              <a:t> </a:t>
            </a:r>
            <a:r>
              <a:rPr lang="en-US" altLang="en-US" sz="2000" b="1" dirty="0" smtClean="0">
                <a:cs typeface="Times New Roman" pitchFamily="18" charset="0"/>
              </a:rPr>
              <a:t>  </a:t>
            </a:r>
            <a:r>
              <a:rPr lang="en-US" altLang="en-US" sz="1900" b="1" dirty="0" smtClean="0">
                <a:cs typeface="Times New Roman" pitchFamily="18" charset="0"/>
              </a:rPr>
              <a:t>Test Beam at FNAL(1</a:t>
            </a:r>
            <a:r>
              <a:rPr lang="en-US" altLang="en-US" sz="1900" b="1" baseline="30000" dirty="0" smtClean="0">
                <a:cs typeface="Times New Roman" pitchFamily="18" charset="0"/>
              </a:rPr>
              <a:t>st</a:t>
            </a:r>
            <a:r>
              <a:rPr lang="en-US" altLang="en-US" sz="1900" b="1" dirty="0" smtClean="0">
                <a:cs typeface="Times New Roman" pitchFamily="18" charset="0"/>
              </a:rPr>
              <a:t> round prototyping)				Feb 2016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000" b="1" dirty="0" smtClean="0">
                <a:cs typeface="Times New Roman" pitchFamily="18" charset="0"/>
              </a:rPr>
              <a:t>    </a:t>
            </a:r>
            <a:r>
              <a:rPr lang="en-US" altLang="en-US" sz="1900" b="1" dirty="0" smtClean="0">
                <a:cs typeface="Times New Roman" pitchFamily="18" charset="0"/>
              </a:rPr>
              <a:t>CD-0								Sep 2016</a:t>
            </a:r>
            <a:endParaRPr lang="en-US" altLang="en-US" sz="1900" b="1" dirty="0"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 smtClean="0">
                <a:cs typeface="Times New Roman" pitchFamily="18" charset="0"/>
              </a:rPr>
              <a:t>    Test Beam at FNAL(2</a:t>
            </a:r>
            <a:r>
              <a:rPr lang="en-US" altLang="en-US" sz="1900" b="1" baseline="30000" dirty="0" smtClean="0">
                <a:cs typeface="Times New Roman" pitchFamily="18" charset="0"/>
              </a:rPr>
              <a:t>nd</a:t>
            </a:r>
            <a:r>
              <a:rPr lang="en-US" altLang="en-US" sz="1900" b="1" dirty="0" smtClean="0">
                <a:cs typeface="Times New Roman" pitchFamily="18" charset="0"/>
              </a:rPr>
              <a:t> round prototyping)	 			Jan 2017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>
                <a:cs typeface="Times New Roman" pitchFamily="18" charset="0"/>
              </a:rPr>
              <a:t> </a:t>
            </a:r>
            <a:r>
              <a:rPr lang="en-US" altLang="en-US" sz="1900" b="1" dirty="0" smtClean="0">
                <a:cs typeface="Times New Roman" pitchFamily="18" charset="0"/>
              </a:rPr>
              <a:t>    </a:t>
            </a:r>
            <a:r>
              <a:rPr lang="en-US" altLang="en-US" sz="1900" b="1" dirty="0" smtClean="0">
                <a:solidFill>
                  <a:srgbClr val="3399FF"/>
                </a:solidFill>
                <a:cs typeface="Times New Roman" pitchFamily="18" charset="0"/>
              </a:rPr>
              <a:t>CD-1 Director’s Review						May-Jun 2017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 smtClean="0">
                <a:cs typeface="Times New Roman" pitchFamily="18" charset="0"/>
              </a:rPr>
              <a:t>     </a:t>
            </a:r>
            <a:r>
              <a:rPr lang="en-US" altLang="en-US" sz="1900" b="1" dirty="0" smtClean="0">
                <a:solidFill>
                  <a:srgbClr val="3399FF"/>
                </a:solidFill>
                <a:cs typeface="Times New Roman" pitchFamily="18" charset="0"/>
              </a:rPr>
              <a:t>OPA-CD-1/CD-3a Review 						</a:t>
            </a:r>
            <a:r>
              <a:rPr lang="en-US" altLang="en-US" sz="1900" b="1" dirty="0">
                <a:solidFill>
                  <a:srgbClr val="3399FF"/>
                </a:solidFill>
                <a:cs typeface="Times New Roman" pitchFamily="18" charset="0"/>
              </a:rPr>
              <a:t>N</a:t>
            </a:r>
            <a:r>
              <a:rPr lang="en-US" altLang="en-US" sz="1900" b="1" dirty="0" smtClean="0">
                <a:solidFill>
                  <a:srgbClr val="3399FF"/>
                </a:solidFill>
                <a:cs typeface="Times New Roman" pitchFamily="18" charset="0"/>
              </a:rPr>
              <a:t>ov 2017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 smtClean="0">
                <a:cs typeface="Times New Roman" pitchFamily="18" charset="0"/>
              </a:rPr>
              <a:t>     CD-1/CD-3a  authorization					Dec  2017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 smtClean="0">
                <a:cs typeface="Times New Roman" pitchFamily="18" charset="0"/>
              </a:rPr>
              <a:t>     All Preproduction R&amp;D and Design complete				Jun 2018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 smtClean="0">
                <a:cs typeface="Times New Roman" pitchFamily="18" charset="0"/>
              </a:rPr>
              <a:t>     OPA- CD-2/CD-3b review 						Jun  2018</a:t>
            </a:r>
            <a:endParaRPr lang="en-US" altLang="en-US" sz="1900" b="1" dirty="0"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 smtClean="0">
                <a:cs typeface="Times New Roman" pitchFamily="18" charset="0"/>
              </a:rPr>
              <a:t>     CD-2/CD-3b</a:t>
            </a:r>
            <a:r>
              <a:rPr lang="en-US" altLang="en-US" sz="1900" b="1" dirty="0">
                <a:cs typeface="Times New Roman" pitchFamily="18" charset="0"/>
              </a:rPr>
              <a:t> </a:t>
            </a:r>
            <a:r>
              <a:rPr lang="en-US" altLang="en-US" sz="1900" b="1" dirty="0" smtClean="0">
                <a:cs typeface="Times New Roman" pitchFamily="18" charset="0"/>
              </a:rPr>
              <a:t> authorization					Aug 2018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 smtClean="0">
                <a:cs typeface="Times New Roman" pitchFamily="18" charset="0"/>
              </a:rPr>
              <a:t>     sPHENIX installation begins in 1008 Facility				Apr 2020</a:t>
            </a:r>
            <a:endParaRPr lang="en-US" altLang="en-US" sz="1900" b="1" dirty="0"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 smtClean="0">
                <a:cs typeface="Times New Roman" pitchFamily="18" charset="0"/>
              </a:rPr>
              <a:t>     sPHENIX Installed, cabled, ready to commission			Apr 2021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>
                <a:cs typeface="Times New Roman" pitchFamily="18" charset="0"/>
              </a:rPr>
              <a:t> </a:t>
            </a:r>
            <a:r>
              <a:rPr lang="en-US" altLang="en-US" sz="1900" b="1" dirty="0" smtClean="0">
                <a:cs typeface="Times New Roman" pitchFamily="18" charset="0"/>
              </a:rPr>
              <a:t>    First RHIC beam for sPHENIX					Jan 2022</a:t>
            </a:r>
          </a:p>
          <a:p>
            <a:pPr marL="0" indent="0">
              <a:buFont typeface="Arial" pitchFamily="34" charset="0"/>
              <a:buNone/>
            </a:pPr>
            <a:endParaRPr lang="en-US" altLang="en-US" sz="2100" b="1" dirty="0"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2100" b="1" dirty="0" smtClean="0">
                <a:solidFill>
                  <a:srgbClr val="0080FF"/>
                </a:solidFill>
                <a:cs typeface="Times New Roman" pitchFamily="18" charset="0"/>
              </a:rPr>
              <a:t>The Resource-loaded Schedule contains 8.5 months of float to Jan 2022</a:t>
            </a:r>
          </a:p>
          <a:p>
            <a:pPr marL="800100" lvl="2" indent="0">
              <a:buFont typeface="Arial" pitchFamily="34" charset="0"/>
              <a:buNone/>
            </a:pPr>
            <a:r>
              <a:rPr lang="en-US" altLang="en-US" sz="1800" b="1" dirty="0" smtClean="0">
                <a:solidFill>
                  <a:srgbClr val="0080FF"/>
                </a:solidFill>
                <a:cs typeface="Times New Roman" pitchFamily="18" charset="0"/>
              </a:rPr>
              <a:t> </a:t>
            </a:r>
            <a:endParaRPr lang="en-US" altLang="en-US" sz="2200" b="1" dirty="0" smtClean="0">
              <a:solidFill>
                <a:srgbClr val="0080FF"/>
              </a:solidFill>
              <a:cs typeface="Times New Roman" pitchFamily="18" charset="0"/>
            </a:endParaRPr>
          </a:p>
          <a:p>
            <a:pPr marL="800100" lvl="2" indent="0">
              <a:buFont typeface="Arial" pitchFamily="34" charset="0"/>
              <a:buNone/>
            </a:pPr>
            <a:r>
              <a:rPr lang="en-US" altLang="en-US" sz="1800" b="1" dirty="0" smtClean="0">
                <a:cs typeface="Times New Roman" pitchFamily="18" charset="0"/>
              </a:rPr>
              <a:t>  </a:t>
            </a:r>
            <a:endParaRPr lang="en-US" altLang="en-US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>
              <a:defRPr/>
            </a:pPr>
            <a:fld id="{F4E2FBA1-0D26-BF46-8CA2-5BBAA95B6119}" type="datetime1">
              <a:rPr lang="en-US" smtClean="0"/>
              <a:t>3/30/17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Liu, sPHENIX L2 Meeting</a:t>
            </a:r>
            <a:endParaRPr lang="en-US" dirty="0"/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C1A753D-6C42-4D74-B2DA-A30168E722D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2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291</Words>
  <Application>Microsoft Macintosh PowerPoint</Application>
  <PresentationFormat>On-screen Show (4:3)</PresentationFormat>
  <Paragraphs>63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WBS 1.12 MVTX </vt:lpstr>
      <vt:lpstr>MVTX R&amp;D Status</vt:lpstr>
      <vt:lpstr>Scope of sPHENIX MIE</vt:lpstr>
      <vt:lpstr> sPHENIX Schedule  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 (LANL)</dc:creator>
  <cp:lastModifiedBy>Ming Liu (LANL)</cp:lastModifiedBy>
  <cp:revision>30</cp:revision>
  <dcterms:created xsi:type="dcterms:W3CDTF">2017-03-30T05:15:44Z</dcterms:created>
  <dcterms:modified xsi:type="dcterms:W3CDTF">2017-03-30T14:26:38Z</dcterms:modified>
</cp:coreProperties>
</file>