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D354-8521-944D-9281-4F1A7A53D7B1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F5C3-62DF-6C4E-857D-4EAEFB5A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D354-8521-944D-9281-4F1A7A53D7B1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F5C3-62DF-6C4E-857D-4EAEFB5A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D354-8521-944D-9281-4F1A7A53D7B1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F5C3-62DF-6C4E-857D-4EAEFB5A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D354-8521-944D-9281-4F1A7A53D7B1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F5C3-62DF-6C4E-857D-4EAEFB5A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D354-8521-944D-9281-4F1A7A53D7B1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F5C3-62DF-6C4E-857D-4EAEFB5A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D354-8521-944D-9281-4F1A7A53D7B1}" type="datetimeFigureOut">
              <a:rPr lang="en-US" smtClean="0"/>
              <a:t>3/26/18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F5C3-62DF-6C4E-857D-4EAEFB5A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D354-8521-944D-9281-4F1A7A53D7B1}" type="datetimeFigureOut">
              <a:rPr lang="en-US" smtClean="0"/>
              <a:t>3/26/18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F5C3-62DF-6C4E-857D-4EAEFB5A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4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D354-8521-944D-9281-4F1A7A53D7B1}" type="datetimeFigureOut">
              <a:rPr lang="en-US" smtClean="0"/>
              <a:t>3/26/18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F5C3-62DF-6C4E-857D-4EAEFB5A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D354-8521-944D-9281-4F1A7A53D7B1}" type="datetimeFigureOut">
              <a:rPr lang="en-US" smtClean="0"/>
              <a:t>3/26/18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F5C3-62DF-6C4E-857D-4EAEFB5A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6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D354-8521-944D-9281-4F1A7A53D7B1}" type="datetimeFigureOut">
              <a:rPr lang="en-US" smtClean="0"/>
              <a:t>3/26/18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F5C3-62DF-6C4E-857D-4EAEFB5A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1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D354-8521-944D-9281-4F1A7A53D7B1}" type="datetimeFigureOut">
              <a:rPr lang="en-US" smtClean="0"/>
              <a:t>3/26/18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F5C3-62DF-6C4E-857D-4EAEFB5A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2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CD354-8521-944D-9281-4F1A7A53D7B1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F5C3-62DF-6C4E-857D-4EAEFB5A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1" y="-24441"/>
            <a:ext cx="7924800" cy="699677"/>
          </a:xfrm>
        </p:spPr>
        <p:txBody>
          <a:bodyPr/>
          <a:lstStyle/>
          <a:p>
            <a:r>
              <a:rPr lang="en-US" sz="3600" dirty="0" smtClean="0"/>
              <a:t>New Physics Reach with MVTX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6" y="1163290"/>
            <a:ext cx="5159060" cy="30708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Heavy quarks </a:t>
            </a:r>
            <a:r>
              <a:rPr lang="mr-IN" dirty="0" smtClean="0"/>
              <a:t>–</a:t>
            </a:r>
            <a:r>
              <a:rPr lang="en-US" dirty="0" smtClean="0"/>
              <a:t> unique probe of QGP w/ new scales, m</a:t>
            </a:r>
            <a:r>
              <a:rPr lang="en-US" baseline="-25000" dirty="0" smtClean="0"/>
              <a:t>c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</a:t>
            </a:r>
            <a:endParaRPr lang="en-US" baseline="-25000" dirty="0" smtClean="0"/>
          </a:p>
          <a:p>
            <a:pPr lvl="1"/>
            <a:r>
              <a:rPr lang="en-US" dirty="0" smtClean="0">
                <a:solidFill>
                  <a:srgbClr val="0000C2"/>
                </a:solidFill>
              </a:rPr>
              <a:t>Study mass dependence </a:t>
            </a:r>
          </a:p>
          <a:p>
            <a:pPr lvl="2"/>
            <a:r>
              <a:rPr lang="en-US" dirty="0" smtClean="0"/>
              <a:t>Jet quenching &amp; energy loss</a:t>
            </a:r>
          </a:p>
          <a:p>
            <a:pPr lvl="2"/>
            <a:r>
              <a:rPr lang="en-US" dirty="0" smtClean="0"/>
              <a:t>Flow </a:t>
            </a:r>
            <a:r>
              <a:rPr lang="mr-IN" dirty="0" smtClean="0"/>
              <a:t>–</a:t>
            </a:r>
            <a:r>
              <a:rPr lang="en-US" dirty="0" smtClean="0"/>
              <a:t> interaction with medium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rgbClr val="0000C2"/>
                </a:solidFill>
              </a:rPr>
              <a:t>Access QGP properties</a:t>
            </a:r>
          </a:p>
          <a:p>
            <a:pPr lvl="2"/>
            <a:r>
              <a:rPr lang="en-US" dirty="0" smtClean="0"/>
              <a:t>Temperature, density, coupling, transport coefficients, viscosity etc.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Liu, LDRD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447800" y="5703562"/>
            <a:ext cx="6569425" cy="1076862"/>
            <a:chOff x="533400" y="4343400"/>
            <a:chExt cx="8439820" cy="1436242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533400" y="4405115"/>
              <a:ext cx="8439820" cy="731047"/>
              <a:chOff x="685800" y="1676400"/>
              <a:chExt cx="8439665" cy="731507"/>
            </a:xfrm>
          </p:grpSpPr>
          <p:cxnSp>
            <p:nvCxnSpPr>
              <p:cNvPr id="20" name="Straight Arrow Connector 19"/>
              <p:cNvCxnSpPr>
                <a:cxnSpLocks noChangeShapeType="1"/>
              </p:cNvCxnSpPr>
              <p:nvPr/>
            </p:nvCxnSpPr>
            <p:spPr bwMode="auto">
              <a:xfrm>
                <a:off x="685800" y="2121529"/>
                <a:ext cx="7848456" cy="1588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20"/>
              <p:cNvCxnSpPr>
                <a:cxnSpLocks noChangeShapeType="1"/>
              </p:cNvCxnSpPr>
              <p:nvPr/>
            </p:nvCxnSpPr>
            <p:spPr bwMode="auto">
              <a:xfrm rot="5400000">
                <a:off x="762721" y="2057176"/>
                <a:ext cx="152541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2588312" y="2057176"/>
                <a:ext cx="152541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22"/>
              <p:cNvCxnSpPr>
                <a:cxnSpLocks noChangeShapeType="1"/>
              </p:cNvCxnSpPr>
              <p:nvPr/>
            </p:nvCxnSpPr>
            <p:spPr bwMode="auto">
              <a:xfrm rot="5400000">
                <a:off x="4417078" y="2057176"/>
                <a:ext cx="152541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23"/>
              <p:cNvCxnSpPr>
                <a:cxnSpLocks noChangeShapeType="1"/>
              </p:cNvCxnSpPr>
              <p:nvPr/>
            </p:nvCxnSpPr>
            <p:spPr bwMode="auto">
              <a:xfrm rot="5400000">
                <a:off x="6247433" y="2057176"/>
                <a:ext cx="152541" cy="15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24"/>
              <p:cNvCxnSpPr>
                <a:cxnSpLocks noChangeShapeType="1"/>
              </p:cNvCxnSpPr>
              <p:nvPr/>
            </p:nvCxnSpPr>
            <p:spPr bwMode="auto">
              <a:xfrm rot="5400000">
                <a:off x="8074611" y="2057176"/>
                <a:ext cx="152541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TextBox 19"/>
              <p:cNvSpPr txBox="1">
                <a:spLocks noChangeArrowheads="1"/>
              </p:cNvSpPr>
              <p:nvPr/>
            </p:nvSpPr>
            <p:spPr bwMode="auto">
              <a:xfrm>
                <a:off x="8458200" y="1676400"/>
                <a:ext cx="667265" cy="369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r>
                  <a:rPr lang="en-US" altLang="en-US" sz="1200"/>
                  <a:t>MeV</a:t>
                </a:r>
              </a:p>
            </p:txBody>
          </p:sp>
          <p:sp>
            <p:nvSpPr>
              <p:cNvPr id="27" name="TextBox 20"/>
              <p:cNvSpPr txBox="1">
                <a:spLocks noChangeArrowheads="1"/>
              </p:cNvSpPr>
              <p:nvPr/>
            </p:nvSpPr>
            <p:spPr bwMode="auto">
              <a:xfrm>
                <a:off x="685800" y="2099846"/>
                <a:ext cx="331709" cy="308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r>
                  <a:rPr lang="en-US" altLang="en-US" sz="900"/>
                  <a:t>1</a:t>
                </a:r>
              </a:p>
            </p:txBody>
          </p:sp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2472949" y="2085201"/>
                <a:ext cx="417200" cy="308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r>
                  <a:rPr lang="en-US" altLang="en-US" sz="900"/>
                  <a:t>10</a:t>
                </a:r>
              </a:p>
            </p:txBody>
          </p:sp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4267200" y="2085201"/>
                <a:ext cx="474909" cy="308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r>
                  <a:rPr lang="en-US" altLang="en-US" sz="900"/>
                  <a:t>10</a:t>
                </a:r>
                <a:r>
                  <a:rPr lang="en-US" altLang="en-US" sz="900" baseline="30000"/>
                  <a:t>2</a:t>
                </a:r>
              </a:p>
            </p:txBody>
          </p:sp>
          <p:sp>
            <p:nvSpPr>
              <p:cNvPr id="30" name="TextBox 29"/>
              <p:cNvSpPr txBox="1">
                <a:spLocks noChangeArrowheads="1"/>
              </p:cNvSpPr>
              <p:nvPr/>
            </p:nvSpPr>
            <p:spPr bwMode="auto">
              <a:xfrm>
                <a:off x="6121163" y="2085201"/>
                <a:ext cx="474909" cy="308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r>
                  <a:rPr lang="en-US" altLang="en-US" sz="900"/>
                  <a:t>10</a:t>
                </a:r>
                <a:r>
                  <a:rPr lang="en-US" altLang="en-US" sz="900" baseline="30000"/>
                  <a:t>3</a:t>
                </a:r>
              </a:p>
            </p:txBody>
          </p:sp>
          <p:sp>
            <p:nvSpPr>
              <p:cNvPr id="31" name="TextBox 30"/>
              <p:cNvSpPr txBox="1">
                <a:spLocks noChangeArrowheads="1"/>
              </p:cNvSpPr>
              <p:nvPr/>
            </p:nvSpPr>
            <p:spPr bwMode="auto">
              <a:xfrm>
                <a:off x="7949963" y="2085201"/>
                <a:ext cx="474909" cy="308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r>
                  <a:rPr lang="en-US" altLang="en-US" sz="900"/>
                  <a:t>10</a:t>
                </a:r>
                <a:r>
                  <a:rPr lang="en-US" altLang="en-US" sz="900" baseline="30000"/>
                  <a:t>4</a:t>
                </a:r>
              </a:p>
            </p:txBody>
          </p:sp>
        </p:grpSp>
        <p:sp>
          <p:nvSpPr>
            <p:cNvPr id="12" name="TextBox 27"/>
            <p:cNvSpPr txBox="1">
              <a:spLocks noChangeArrowheads="1"/>
            </p:cNvSpPr>
            <p:nvPr/>
          </p:nvSpPr>
          <p:spPr bwMode="auto">
            <a:xfrm>
              <a:off x="1227139" y="4343400"/>
              <a:ext cx="799792" cy="3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en-US" sz="1200" i="1"/>
                <a:t>m</a:t>
              </a:r>
              <a:r>
                <a:rPr lang="en-US" altLang="en-US" sz="1200" i="1" baseline="-25000"/>
                <a:t>u</a:t>
              </a:r>
              <a:r>
                <a:rPr lang="en-US" altLang="en-US" sz="1200" i="1"/>
                <a:t> m</a:t>
              </a:r>
              <a:r>
                <a:rPr lang="en-US" altLang="en-US" sz="1200" i="1" baseline="-25000"/>
                <a:t>d</a:t>
              </a:r>
            </a:p>
          </p:txBody>
        </p:sp>
        <p:sp>
          <p:nvSpPr>
            <p:cNvPr id="13" name="TextBox 28"/>
            <p:cNvSpPr txBox="1">
              <a:spLocks noChangeArrowheads="1"/>
            </p:cNvSpPr>
            <p:nvPr/>
          </p:nvSpPr>
          <p:spPr bwMode="auto">
            <a:xfrm>
              <a:off x="4724400" y="4343400"/>
              <a:ext cx="690788" cy="3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en-US" sz="1200" i="1">
                  <a:latin typeface="Symbol" charset="2"/>
                </a:rPr>
                <a:t>L</a:t>
              </a:r>
              <a:r>
                <a:rPr lang="en-US" altLang="en-US" sz="1200" i="1" baseline="-25000"/>
                <a:t>QCD</a:t>
              </a:r>
            </a:p>
          </p:txBody>
        </p:sp>
        <p:sp>
          <p:nvSpPr>
            <p:cNvPr id="14" name="TextBox 29"/>
            <p:cNvSpPr txBox="1">
              <a:spLocks noChangeArrowheads="1"/>
            </p:cNvSpPr>
            <p:nvPr/>
          </p:nvSpPr>
          <p:spPr bwMode="auto">
            <a:xfrm>
              <a:off x="5105400" y="4952999"/>
              <a:ext cx="677964" cy="3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en-US" sz="1200" i="1" dirty="0">
                  <a:solidFill>
                    <a:srgbClr val="FF0000"/>
                  </a:solidFill>
                </a:rPr>
                <a:t>T</a:t>
              </a:r>
              <a:r>
                <a:rPr lang="en-US" altLang="en-US" sz="1200" i="1" baseline="-25000" dirty="0">
                  <a:solidFill>
                    <a:srgbClr val="FF0000"/>
                  </a:solidFill>
                </a:rPr>
                <a:t>QGP</a:t>
              </a:r>
            </a:p>
          </p:txBody>
        </p:sp>
        <p:sp>
          <p:nvSpPr>
            <p:cNvPr id="15" name="TextBox 30"/>
            <p:cNvSpPr txBox="1">
              <a:spLocks noChangeArrowheads="1"/>
            </p:cNvSpPr>
            <p:nvPr/>
          </p:nvSpPr>
          <p:spPr bwMode="auto">
            <a:xfrm>
              <a:off x="6400800" y="4343400"/>
              <a:ext cx="504840" cy="3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en-US" sz="1200" b="1" i="1">
                  <a:solidFill>
                    <a:srgbClr val="FF0000"/>
                  </a:solidFill>
                </a:rPr>
                <a:t>m</a:t>
              </a:r>
              <a:r>
                <a:rPr lang="en-US" altLang="en-US" sz="1200" b="1" i="1" baseline="-2500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6" name="TextBox 31"/>
            <p:cNvSpPr txBox="1">
              <a:spLocks noChangeArrowheads="1"/>
            </p:cNvSpPr>
            <p:nvPr/>
          </p:nvSpPr>
          <p:spPr bwMode="auto">
            <a:xfrm>
              <a:off x="7196139" y="4360863"/>
              <a:ext cx="511251" cy="3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en-US" sz="1200" b="1" i="1">
                  <a:solidFill>
                    <a:srgbClr val="FF0000"/>
                  </a:solidFill>
                </a:rPr>
                <a:t>m</a:t>
              </a:r>
              <a:r>
                <a:rPr lang="en-US" altLang="en-US" sz="1200" b="1" i="1" baseline="-250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7" name="TextBox 32"/>
            <p:cNvSpPr txBox="1">
              <a:spLocks noChangeArrowheads="1"/>
            </p:cNvSpPr>
            <p:nvPr/>
          </p:nvSpPr>
          <p:spPr bwMode="auto">
            <a:xfrm>
              <a:off x="1611313" y="5410200"/>
              <a:ext cx="246308" cy="3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18" name="TextBox 40"/>
            <p:cNvSpPr txBox="1">
              <a:spLocks noChangeArrowheads="1"/>
            </p:cNvSpPr>
            <p:nvPr/>
          </p:nvSpPr>
          <p:spPr bwMode="auto">
            <a:xfrm>
              <a:off x="4610100" y="4952999"/>
              <a:ext cx="422083" cy="3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en-US" sz="1200" i="1" dirty="0">
                  <a:solidFill>
                    <a:srgbClr val="FF0000"/>
                  </a:solidFill>
                </a:rPr>
                <a:t>T</a:t>
              </a:r>
              <a:r>
                <a:rPr lang="en-US" altLang="en-US" sz="1200" i="1" baseline="-250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9" name="TextBox 41"/>
            <p:cNvSpPr txBox="1">
              <a:spLocks noChangeArrowheads="1"/>
            </p:cNvSpPr>
            <p:nvPr/>
          </p:nvSpPr>
          <p:spPr bwMode="auto">
            <a:xfrm>
              <a:off x="4114800" y="4343400"/>
              <a:ext cx="485603" cy="3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en-US" sz="1200" i="1"/>
                <a:t>m</a:t>
              </a:r>
              <a:r>
                <a:rPr lang="en-US" altLang="en-US" sz="1200" i="1" baseline="-25000"/>
                <a:t>s</a:t>
              </a:r>
            </a:p>
          </p:txBody>
        </p:sp>
      </p:grpSp>
      <p:pic>
        <p:nvPicPr>
          <p:cNvPr id="32" name="Picture 9" descr="Picture 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23" y="4113216"/>
            <a:ext cx="1915448" cy="135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465" y="1773785"/>
            <a:ext cx="4077301" cy="17627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027" y="3909330"/>
            <a:ext cx="3966366" cy="16532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486400" y="1524000"/>
            <a:ext cx="332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smtClean="0">
                <a:solidFill>
                  <a:srgbClr val="FF0000"/>
                </a:solidFill>
              </a:rPr>
              <a:t>B meson and b-jet </a:t>
            </a:r>
            <a:r>
              <a:rPr lang="en-US" dirty="0" smtClean="0">
                <a:solidFill>
                  <a:srgbClr val="FF0000"/>
                </a:solidFill>
              </a:rPr>
              <a:t>modification”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3779" y="3588870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“B meson and b-jet flow”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1542" y="1244494"/>
            <a:ext cx="2486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2"/>
                </a:solidFill>
              </a:rPr>
              <a:t>“Money plots” from MVTX proposal</a:t>
            </a:r>
            <a:endParaRPr lang="en-US" sz="1200" b="1" dirty="0">
              <a:solidFill>
                <a:srgbClr val="0000C2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b="2269"/>
          <a:stretch/>
        </p:blipFill>
        <p:spPr>
          <a:xfrm>
            <a:off x="659187" y="4037161"/>
            <a:ext cx="1835428" cy="144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5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Macintosh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New Physics Reach with MVTX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Physics Reach with MVTX</dc:title>
  <dc:creator>XUAN LI</dc:creator>
  <cp:lastModifiedBy>XUAN LI</cp:lastModifiedBy>
  <cp:revision>2</cp:revision>
  <dcterms:created xsi:type="dcterms:W3CDTF">2018-03-27T04:09:39Z</dcterms:created>
  <dcterms:modified xsi:type="dcterms:W3CDTF">2018-03-27T04:10:09Z</dcterms:modified>
</cp:coreProperties>
</file>