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0" d="100"/>
          <a:sy n="160" d="100"/>
        </p:scale>
        <p:origin x="-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00" d="100"/>
        <a:sy n="3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1E44A-447C-D849-B751-B78A59317CCC}" type="datetimeFigureOut">
              <a:rPr lang="en-US" smtClean="0"/>
              <a:t>3/3/17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D45FA-4E1A-5F47-943C-4F22AE639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210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32170-1AE6-424F-85DE-5D8BBD3CD16D}" type="datetimeFigureOut">
              <a:rPr lang="en-US" smtClean="0"/>
              <a:t>3/3/17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20468-E273-AA46-947A-0E7F54104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454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22CDC-8C26-4F45-ABF0-E7BC097C9B98}" type="datetime1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9929-9E94-844E-B609-FDCDFFE3815C}" type="datetime1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F4EC-636E-F644-AFEA-E1ABAB1EEAA8}" type="datetime1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1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40B14-625B-C44E-A3E8-20ED28E865D3}" type="datetime1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0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20435-9893-E84D-A2E7-1D3E34221B5C}" type="datetime1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3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6990-F71E-2E4B-8FB3-6D4D1491F3C0}" type="datetime1">
              <a:rPr lang="en-US" smtClean="0"/>
              <a:t>3/3/17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5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16E8-ECCF-BF4A-856B-6CA6D23BF45D}" type="datetime1">
              <a:rPr lang="en-US" smtClean="0"/>
              <a:t>3/3/17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8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20FB-9033-D745-BEFE-1EEB7AB487F6}" type="datetime1">
              <a:rPr lang="en-US" smtClean="0"/>
              <a:t>3/3/17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1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7622-FA84-214F-9DE4-3E5B4D23EDA6}" type="datetime1">
              <a:rPr lang="en-US" smtClean="0"/>
              <a:t>3/3/17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5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B002-5877-6447-903E-FD20F6196097}" type="datetime1">
              <a:rPr lang="en-US" smtClean="0"/>
              <a:t>3/3/17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0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8B6CA-AEF2-A64F-8696-24BF4052E0A9}" type="datetime1">
              <a:rPr lang="en-US" smtClean="0"/>
              <a:t>3/3/17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7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3D9C-A0FD-8C46-A776-BFBD97425654}" type="datetime1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5FA4F-DDA5-DF4D-94C9-B63CE46A7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4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729817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Updates after MVTX pre-proposal submission: 3/2/2017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50455"/>
            <a:ext cx="8229600" cy="5926782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No MAPS-Telescope in the baseline</a:t>
            </a:r>
          </a:p>
          <a:p>
            <a:pPr lvl="1"/>
            <a:r>
              <a:rPr lang="en-US" dirty="0" smtClean="0"/>
              <a:t>MAPS </a:t>
            </a:r>
            <a:r>
              <a:rPr lang="en-US" dirty="0"/>
              <a:t>strategy has evolved based on feedback from ALD.  Baseline </a:t>
            </a:r>
            <a:r>
              <a:rPr lang="en-US" dirty="0" smtClean="0"/>
              <a:t>detector would </a:t>
            </a:r>
            <a:r>
              <a:rPr lang="en-US" dirty="0"/>
              <a:t>not include MAPS at all.  Continue to develop proposal for MAPS </a:t>
            </a:r>
            <a:r>
              <a:rPr lang="en-US" dirty="0" smtClean="0"/>
              <a:t>as an </a:t>
            </a:r>
            <a:r>
              <a:rPr lang="en-US" dirty="0"/>
              <a:t>upgrade to baseline (doesn't necessarily imply that MAPS wouldn't </a:t>
            </a:r>
            <a:r>
              <a:rPr lang="en-US" dirty="0" smtClean="0"/>
              <a:t>be available </a:t>
            </a:r>
            <a:r>
              <a:rPr lang="en-US" dirty="0"/>
              <a:t>on day-1).</a:t>
            </a:r>
          </a:p>
          <a:p>
            <a:endParaRPr lang="en-US" dirty="0"/>
          </a:p>
          <a:p>
            <a:r>
              <a:rPr lang="en-US" dirty="0"/>
              <a:t>U</a:t>
            </a:r>
            <a:r>
              <a:rPr lang="en-US" dirty="0" smtClean="0"/>
              <a:t>pdate physics goals/justification </a:t>
            </a:r>
          </a:p>
          <a:p>
            <a:pPr lvl="1"/>
            <a:r>
              <a:rPr lang="en-US" dirty="0" smtClean="0"/>
              <a:t>Updated </a:t>
            </a:r>
            <a:r>
              <a:rPr lang="en-US" dirty="0"/>
              <a:t>simulations needed to show broad HF MAPS-enabled program.  </a:t>
            </a:r>
            <a:r>
              <a:rPr lang="en-US" dirty="0" smtClean="0"/>
              <a:t>New results </a:t>
            </a:r>
            <a:r>
              <a:rPr lang="en-US" dirty="0"/>
              <a:t>at QM'17 (e.g., B's via displaced D's) may indicate targets </a:t>
            </a:r>
            <a:r>
              <a:rPr lang="en-US" dirty="0" smtClean="0"/>
              <a:t>for </a:t>
            </a:r>
            <a:r>
              <a:rPr lang="en-US" dirty="0" err="1" smtClean="0"/>
              <a:t>sPHENIX</a:t>
            </a:r>
            <a:endParaRPr lang="en-US" dirty="0" smtClean="0"/>
          </a:p>
          <a:p>
            <a:pPr lvl="1"/>
            <a:r>
              <a:rPr lang="en-US" dirty="0" smtClean="0"/>
              <a:t>B-meson and b-jet physics in the pre-proposal, more physics simulations and algorithm development  </a:t>
            </a:r>
            <a:endParaRPr lang="en-US" dirty="0"/>
          </a:p>
          <a:p>
            <a:endParaRPr lang="en-US" dirty="0"/>
          </a:p>
          <a:p>
            <a:r>
              <a:rPr lang="en-US" dirty="0" err="1" smtClean="0"/>
              <a:t>sPHENIX</a:t>
            </a:r>
            <a:r>
              <a:rPr lang="en-US" dirty="0" smtClean="0"/>
              <a:t> baseline physics w/o MVTX</a:t>
            </a:r>
          </a:p>
          <a:p>
            <a:pPr lvl="1"/>
            <a:r>
              <a:rPr lang="en-US" dirty="0" smtClean="0"/>
              <a:t>Updated </a:t>
            </a:r>
            <a:r>
              <a:rPr lang="en-US" dirty="0"/>
              <a:t>simulations needed to show ability of baseline detector (i.e.</a:t>
            </a:r>
            <a:r>
              <a:rPr lang="en-US" dirty="0" smtClean="0"/>
              <a:t>, sans </a:t>
            </a:r>
            <a:r>
              <a:rPr lang="en-US" dirty="0"/>
              <a:t>MAPS) to fulfill mission need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Not clear, likely much reduced Open HF physics, can we do even Upsilons? Needs </a:t>
            </a:r>
            <a:r>
              <a:rPr lang="en-US" dirty="0" err="1" smtClean="0"/>
              <a:t>sPHENIX</a:t>
            </a:r>
            <a:r>
              <a:rPr lang="en-US" dirty="0" smtClean="0"/>
              <a:t> inputs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Reviews</a:t>
            </a:r>
          </a:p>
          <a:p>
            <a:pPr lvl="1"/>
            <a:r>
              <a:rPr lang="en-US" dirty="0" smtClean="0"/>
              <a:t>Timeline </a:t>
            </a:r>
            <a:r>
              <a:rPr lang="en-US" dirty="0"/>
              <a:t>of baseline CD-1 review is late summer.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BNL-</a:t>
            </a:r>
            <a:r>
              <a:rPr lang="en-US" dirty="0" smtClean="0"/>
              <a:t>convened Director's </a:t>
            </a:r>
            <a:r>
              <a:rPr lang="en-US" dirty="0"/>
              <a:t>review of MVTX late </a:t>
            </a:r>
            <a:r>
              <a:rPr lang="en-US" dirty="0" smtClean="0"/>
              <a:t>spring. </a:t>
            </a:r>
            <a:r>
              <a:rPr lang="en-US" dirty="0" smtClean="0"/>
              <a:t>(~ May </a:t>
            </a:r>
            <a:r>
              <a:rPr lang="en-US" dirty="0" smtClean="0"/>
              <a:t>1?)</a:t>
            </a:r>
          </a:p>
          <a:p>
            <a:pPr lvl="2"/>
            <a:r>
              <a:rPr lang="en-US" dirty="0" smtClean="0"/>
              <a:t>C&amp;S OK, labor and cost profiles</a:t>
            </a:r>
          </a:p>
          <a:p>
            <a:pPr lvl="3"/>
            <a:r>
              <a:rPr lang="en-US" dirty="0" smtClean="0"/>
              <a:t>confirm resource commitments from LANL, LBNL and MIT, + other institutions (manpower, facilities etc.) </a:t>
            </a:r>
          </a:p>
          <a:p>
            <a:pPr lvl="2"/>
            <a:r>
              <a:rPr lang="en-US" dirty="0" smtClean="0"/>
              <a:t>physics simulation need more help</a:t>
            </a:r>
            <a:r>
              <a:rPr lang="en-US" dirty="0" smtClean="0"/>
              <a:t>, HF group  </a:t>
            </a:r>
          </a:p>
          <a:p>
            <a:pPr lvl="3"/>
            <a:r>
              <a:rPr lang="en-US" dirty="0" smtClean="0"/>
              <a:t>may </a:t>
            </a:r>
            <a:r>
              <a:rPr lang="en-US" dirty="0" smtClean="0"/>
              <a:t>not be ready </a:t>
            </a:r>
            <a:r>
              <a:rPr lang="en-US" dirty="0" smtClean="0"/>
              <a:t>for the full </a:t>
            </a:r>
            <a:r>
              <a:rPr lang="en-US" dirty="0" err="1" smtClean="0"/>
              <a:t>sim</a:t>
            </a:r>
            <a:r>
              <a:rPr lang="en-US" dirty="0" smtClean="0"/>
              <a:t>, fast </a:t>
            </a:r>
            <a:r>
              <a:rPr lang="en-US" dirty="0" err="1" smtClean="0"/>
              <a:t>sim</a:t>
            </a:r>
            <a:r>
              <a:rPr lang="en-US" dirty="0" smtClean="0"/>
              <a:t> possible </a:t>
            </a:r>
            <a:endParaRPr lang="en-US" dirty="0" smtClean="0"/>
          </a:p>
          <a:p>
            <a:pPr lvl="1"/>
            <a:r>
              <a:rPr lang="en-US" dirty="0" smtClean="0"/>
              <a:t>Updated </a:t>
            </a:r>
            <a:r>
              <a:rPr lang="en-US" dirty="0"/>
              <a:t>MVTX pre-proposal by </a:t>
            </a:r>
            <a:r>
              <a:rPr lang="en-US" dirty="0" smtClean="0"/>
              <a:t>late summer</a:t>
            </a:r>
            <a:r>
              <a:rPr lang="en-US" dirty="0" smtClean="0"/>
              <a:t>. (challenging, </a:t>
            </a:r>
            <a:r>
              <a:rPr lang="en-US" dirty="0" smtClean="0"/>
              <a:t>late</a:t>
            </a:r>
            <a:r>
              <a:rPr lang="en-US" dirty="0" smtClean="0"/>
              <a:t> 2017 more reasonable)</a:t>
            </a:r>
            <a:endParaRPr lang="en-US" dirty="0" smtClean="0"/>
          </a:p>
          <a:p>
            <a:pPr lvl="2"/>
            <a:r>
              <a:rPr lang="en-US" dirty="0" smtClean="0"/>
              <a:t>Physics simulations requires help </a:t>
            </a:r>
          </a:p>
          <a:p>
            <a:pPr lvl="2"/>
            <a:r>
              <a:rPr lang="en-US" dirty="0" smtClean="0"/>
              <a:t>C&amp;S could be much improved in late 2017 after we achieve: </a:t>
            </a:r>
          </a:p>
          <a:p>
            <a:pPr lvl="3"/>
            <a:r>
              <a:rPr lang="en-US" dirty="0" smtClean="0"/>
              <a:t>LANL LDRD produce and test a few staves at CERN (May – Sept 2017). </a:t>
            </a:r>
          </a:p>
          <a:p>
            <a:pPr lvl="3"/>
            <a:r>
              <a:rPr lang="en-US" dirty="0" smtClean="0"/>
              <a:t>LANL LDRD initial readout R&amp;D with RUv1 &amp; “CRU” and/or FELIX late 2017 (9/2017?); 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 smtClean="0"/>
              <a:t>Discussions with LANL/LBNL/MIT “ALDs” in next ~2 weeks</a:t>
            </a:r>
          </a:p>
          <a:p>
            <a:pPr lvl="1"/>
            <a:r>
              <a:rPr lang="en-US" dirty="0" smtClean="0"/>
              <a:t>Berndt </a:t>
            </a:r>
            <a:r>
              <a:rPr lang="en-US" dirty="0"/>
              <a:t>said he will be talking with relevant ALDs over next two </a:t>
            </a:r>
            <a:r>
              <a:rPr lang="en-US" dirty="0" smtClean="0"/>
              <a:t>weeks about </a:t>
            </a:r>
            <a:r>
              <a:rPr lang="en-US" dirty="0"/>
              <a:t>MVTX and communicating with DOE to understand path forward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From LANL: Don </a:t>
            </a:r>
            <a:r>
              <a:rPr lang="en-US" dirty="0" err="1" smtClean="0"/>
              <a:t>Rej</a:t>
            </a:r>
            <a:r>
              <a:rPr lang="en-US" dirty="0" smtClean="0"/>
              <a:t> (DOE/OS) and </a:t>
            </a:r>
            <a:r>
              <a:rPr lang="en-US" dirty="0" err="1" smtClean="0"/>
              <a:t>Jeo</a:t>
            </a:r>
            <a:r>
              <a:rPr lang="en-US" dirty="0" smtClean="0"/>
              <a:t> Carlson (NP)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3B6-0FDC-8D4F-8AFB-875CD65FA9CE}" type="datetime1">
              <a:rPr lang="en-US" smtClean="0"/>
              <a:t>3/3/17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61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35"/>
            <a:ext cx="8229600" cy="851314"/>
          </a:xfrm>
        </p:spPr>
        <p:txBody>
          <a:bodyPr/>
          <a:lstStyle/>
          <a:p>
            <a:r>
              <a:rPr lang="en-US" dirty="0" smtClean="0"/>
              <a:t>Physics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0650"/>
            <a:ext cx="4037506" cy="5335182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B-hadrons </a:t>
            </a:r>
            <a:endParaRPr lang="en-US" dirty="0"/>
          </a:p>
          <a:p>
            <a:pPr lvl="1"/>
            <a:r>
              <a:rPr lang="en-US" dirty="0" smtClean="0"/>
              <a:t>R_AA</a:t>
            </a:r>
          </a:p>
          <a:p>
            <a:pPr lvl="1"/>
            <a:r>
              <a:rPr lang="en-US" dirty="0" smtClean="0"/>
              <a:t>V2, V3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err="1" smtClean="0"/>
              <a:t>pT</a:t>
            </a:r>
            <a:r>
              <a:rPr lang="en-US" dirty="0" smtClean="0"/>
              <a:t> range: 0-15GeV? 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B-jets</a:t>
            </a:r>
          </a:p>
          <a:p>
            <a:pPr lvl="1"/>
            <a:r>
              <a:rPr lang="en-US" dirty="0" smtClean="0"/>
              <a:t>R_AA</a:t>
            </a:r>
          </a:p>
          <a:p>
            <a:pPr lvl="1"/>
            <a:r>
              <a:rPr lang="en-US" dirty="0" smtClean="0"/>
              <a:t>Jet fragmentation </a:t>
            </a:r>
            <a:endParaRPr lang="en-US" dirty="0" smtClean="0"/>
          </a:p>
          <a:p>
            <a:pPr lvl="1"/>
            <a:r>
              <a:rPr lang="en-US" dirty="0"/>
              <a:t>D</a:t>
            </a:r>
            <a:r>
              <a:rPr lang="en-US" dirty="0" smtClean="0"/>
              <a:t>i-b-jet correlation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err="1" smtClean="0"/>
              <a:t>pT</a:t>
            </a:r>
            <a:r>
              <a:rPr lang="en-US" dirty="0" smtClean="0"/>
              <a:t> range: 15-50GeV?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Physics simulations and Money plots</a:t>
            </a:r>
          </a:p>
          <a:p>
            <a:pPr lvl="1"/>
            <a:r>
              <a:rPr lang="en-US" dirty="0" smtClean="0"/>
              <a:t>DCAs for </a:t>
            </a:r>
          </a:p>
          <a:p>
            <a:pPr lvl="1"/>
            <a:r>
              <a:rPr lang="en-US" dirty="0" smtClean="0"/>
              <a:t>Full B-meson reconstruction </a:t>
            </a:r>
          </a:p>
          <a:p>
            <a:pPr lvl="1"/>
            <a:r>
              <a:rPr lang="en-US" dirty="0" smtClean="0"/>
              <a:t>Full b-jet </a:t>
            </a:r>
            <a:r>
              <a:rPr lang="en-US" dirty="0" err="1" smtClean="0"/>
              <a:t>reco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Positive impacts </a:t>
            </a:r>
            <a:r>
              <a:rPr lang="en-US" dirty="0" smtClean="0"/>
              <a:t>on other measurements </a:t>
            </a:r>
          </a:p>
          <a:p>
            <a:pPr lvl="1"/>
            <a:r>
              <a:rPr lang="en-US" dirty="0" smtClean="0"/>
              <a:t>Upsilons</a:t>
            </a:r>
          </a:p>
          <a:p>
            <a:pPr lvl="1"/>
            <a:r>
              <a:rPr lang="en-US" dirty="0" err="1" smtClean="0"/>
              <a:t>Muti</a:t>
            </a:r>
            <a:r>
              <a:rPr lang="en-US" dirty="0" smtClean="0"/>
              <a:t>-event pile up</a:t>
            </a:r>
          </a:p>
          <a:p>
            <a:pPr lvl="1"/>
            <a:r>
              <a:rPr lang="en-US" dirty="0" smtClean="0"/>
              <a:t>Ghost track rejection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More discussions needed</a:t>
            </a:r>
          </a:p>
          <a:p>
            <a:pPr lvl="1"/>
            <a:r>
              <a:rPr lang="en-US" dirty="0" smtClean="0"/>
              <a:t>HF group, </a:t>
            </a:r>
            <a:r>
              <a:rPr lang="en-US" dirty="0" err="1" smtClean="0"/>
              <a:t>sPHENIX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workfest</a:t>
            </a:r>
            <a:r>
              <a:rPr lang="en-US" dirty="0" smtClean="0"/>
              <a:t> to make money plots 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8882" y="3970948"/>
            <a:ext cx="1741119" cy="17807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2666" y="870650"/>
            <a:ext cx="3385055" cy="23794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0001" y="3816741"/>
            <a:ext cx="3045180" cy="2752918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721D-34DC-9840-B508-2367C5F1C420}" type="datetime1">
              <a:rPr lang="en-US" smtClean="0"/>
              <a:t>3/3/17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09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discussions with Jin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R_AA </a:t>
            </a:r>
            <a:r>
              <a:rPr lang="en-US" dirty="0"/>
              <a:t>theory curves  - </a:t>
            </a:r>
            <a:r>
              <a:rPr lang="en-US" dirty="0" smtClean="0"/>
              <a:t>LANL</a:t>
            </a:r>
          </a:p>
          <a:p>
            <a:endParaRPr lang="en-US" dirty="0"/>
          </a:p>
          <a:p>
            <a:r>
              <a:rPr lang="en-US" dirty="0" smtClean="0"/>
              <a:t> Di</a:t>
            </a:r>
            <a:r>
              <a:rPr lang="en-US" dirty="0"/>
              <a:t>-b-jet purity -&gt; update di-b-jet correlation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erformance projection - </a:t>
            </a:r>
            <a:r>
              <a:rPr lang="en-US" dirty="0"/>
              <a:t>Darren</a:t>
            </a:r>
          </a:p>
          <a:p>
            <a:endParaRPr lang="en-US" dirty="0" smtClean="0"/>
          </a:p>
          <a:p>
            <a:r>
              <a:rPr lang="en-US" dirty="0" smtClean="0"/>
              <a:t>Primary and 2</a:t>
            </a:r>
            <a:r>
              <a:rPr lang="en-US" baseline="30000" dirty="0" smtClean="0"/>
              <a:t>nd</a:t>
            </a:r>
            <a:r>
              <a:rPr lang="en-US" dirty="0" smtClean="0"/>
              <a:t> vertex </a:t>
            </a:r>
            <a:r>
              <a:rPr lang="en-US" dirty="0" err="1" smtClean="0"/>
              <a:t>reco</a:t>
            </a:r>
            <a:r>
              <a:rPr lang="en-US" dirty="0" smtClean="0"/>
              <a:t> -  </a:t>
            </a:r>
            <a:r>
              <a:rPr lang="en-US" dirty="0" err="1" smtClean="0"/>
              <a:t>Sanghoon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B</a:t>
            </a:r>
            <a:r>
              <a:rPr lang="en-US" dirty="0"/>
              <a:t>-meson tagged jet, jet correlation </a:t>
            </a:r>
            <a:r>
              <a:rPr lang="en-US" dirty="0" smtClean="0"/>
              <a:t>– </a:t>
            </a:r>
            <a:r>
              <a:rPr lang="en-US" dirty="0" err="1"/>
              <a:t>Xuan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DCA </a:t>
            </a:r>
            <a:r>
              <a:rPr lang="en-US" dirty="0"/>
              <a:t>performance checks - done, </a:t>
            </a:r>
            <a:r>
              <a:rPr lang="en-US" dirty="0" err="1"/>
              <a:t>Haiwang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Joint </a:t>
            </a:r>
            <a:r>
              <a:rPr lang="en-US" dirty="0"/>
              <a:t>calorimeter + HF-jet simulation for improved tagging performance projection, HF-working group</a:t>
            </a:r>
          </a:p>
          <a:p>
            <a:endParaRPr lang="en-US" dirty="0" smtClean="0"/>
          </a:p>
          <a:p>
            <a:r>
              <a:rPr lang="en-US" dirty="0" smtClean="0"/>
              <a:t>Further </a:t>
            </a:r>
            <a:r>
              <a:rPr lang="en-US" dirty="0"/>
              <a:t>strengthen the B-meson detection cases as lead by LBNL and LANL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40B14-625B-C44E-A3E8-20ED28E865D3}" type="datetime1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5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12"/>
            <a:ext cx="8229600" cy="1143000"/>
          </a:xfrm>
        </p:spPr>
        <p:txBody>
          <a:bodyPr/>
          <a:lstStyle/>
          <a:p>
            <a:r>
              <a:rPr lang="en-US" dirty="0" smtClean="0"/>
              <a:t>BNL Directors Review: Late Spring?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392" y="1162662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Cost &amp; Schedule </a:t>
            </a:r>
          </a:p>
          <a:p>
            <a:pPr lvl="1"/>
            <a:r>
              <a:rPr lang="en-US" dirty="0" smtClean="0"/>
              <a:t>Institutional commitment - Talk to “ALDs” @LANL/LBNL/MIT  </a:t>
            </a:r>
          </a:p>
          <a:p>
            <a:pPr lvl="2"/>
            <a:r>
              <a:rPr lang="en-US" dirty="0" smtClean="0"/>
              <a:t>LBNL</a:t>
            </a:r>
          </a:p>
          <a:p>
            <a:pPr lvl="2"/>
            <a:r>
              <a:rPr lang="en-US" dirty="0" smtClean="0"/>
              <a:t>MIT</a:t>
            </a:r>
          </a:p>
          <a:p>
            <a:pPr lvl="2"/>
            <a:r>
              <a:rPr lang="en-US" dirty="0" smtClean="0"/>
              <a:t>LANL</a:t>
            </a:r>
          </a:p>
          <a:p>
            <a:pPr lvl="2"/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ALICE production schedule and possible plan-B </a:t>
            </a:r>
          </a:p>
          <a:p>
            <a:pPr lvl="2"/>
            <a:r>
              <a:rPr lang="en-US" dirty="0" smtClean="0"/>
              <a:t>LHC upgrade and availability of CERN ITS labs</a:t>
            </a:r>
          </a:p>
          <a:p>
            <a:pPr lvl="2"/>
            <a:r>
              <a:rPr lang="en-US" dirty="0" smtClean="0"/>
              <a:t>CCNU ITS lab available  after 7/2018</a:t>
            </a:r>
          </a:p>
          <a:p>
            <a:pPr lvl="2"/>
            <a:endParaRPr lang="en-US" dirty="0"/>
          </a:p>
          <a:p>
            <a:r>
              <a:rPr lang="en-US" dirty="0" smtClean="0"/>
              <a:t>Physics </a:t>
            </a:r>
          </a:p>
          <a:p>
            <a:pPr lvl="1"/>
            <a:r>
              <a:rPr lang="en-US" dirty="0" smtClean="0"/>
              <a:t>B hadrons at low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B-jets at moderate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Impacts on other programs</a:t>
            </a:r>
          </a:p>
          <a:p>
            <a:pPr lvl="1"/>
            <a:r>
              <a:rPr lang="en-US" dirty="0" smtClean="0"/>
              <a:t>What will be redefined </a:t>
            </a:r>
            <a:r>
              <a:rPr lang="en-US" dirty="0" err="1" smtClean="0"/>
              <a:t>sPHENIX</a:t>
            </a:r>
            <a:r>
              <a:rPr lang="en-US" dirty="0" smtClean="0"/>
              <a:t> baseline w/o MVTX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smtClean="0"/>
              <a:t>Have a sPHENIX</a:t>
            </a:r>
            <a:r>
              <a:rPr lang="en-US" dirty="0" smtClean="0"/>
              <a:t> internal “review”  ~2 weeks before the BNL review? </a:t>
            </a:r>
            <a:r>
              <a:rPr lang="en-US" dirty="0" err="1" smtClean="0"/>
              <a:t>sPHENIX</a:t>
            </a:r>
            <a:r>
              <a:rPr lang="en-US" dirty="0" smtClean="0"/>
              <a:t> management + others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MVTX Project Web page:</a:t>
            </a:r>
          </a:p>
          <a:p>
            <a:pPr marL="457200" lvl="1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https</a:t>
            </a:r>
            <a:r>
              <a:rPr lang="en-US" sz="3600" dirty="0">
                <a:solidFill>
                  <a:srgbClr val="FF0000"/>
                </a:solidFill>
              </a:rPr>
              <a:t>://p25ext.lanl.gov/maps/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53561-58D3-4740-8093-6294B8C6ACDD}" type="datetime1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1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07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Update MVTX Proposal: late summer 2017?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Cost and Schedule</a:t>
            </a:r>
          </a:p>
          <a:p>
            <a:pPr lvl="1"/>
            <a:r>
              <a:rPr lang="en-US" dirty="0" smtClean="0"/>
              <a:t>Updated ALICE production schedule</a:t>
            </a:r>
          </a:p>
          <a:p>
            <a:pPr lvl="1"/>
            <a:r>
              <a:rPr lang="en-US" dirty="0" smtClean="0"/>
              <a:t>Initial LDRD readout R&amp;D   </a:t>
            </a:r>
            <a:endParaRPr lang="en-US" dirty="0"/>
          </a:p>
          <a:p>
            <a:r>
              <a:rPr lang="en-US" dirty="0" smtClean="0"/>
              <a:t>Labor profile </a:t>
            </a:r>
          </a:p>
          <a:p>
            <a:pPr lvl="1"/>
            <a:r>
              <a:rPr lang="en-US" dirty="0" smtClean="0"/>
              <a:t>Updated commitment from each institution </a:t>
            </a:r>
            <a:endParaRPr lang="en-US" dirty="0"/>
          </a:p>
          <a:p>
            <a:r>
              <a:rPr lang="en-US" dirty="0" smtClean="0"/>
              <a:t>Cost profile </a:t>
            </a:r>
          </a:p>
          <a:p>
            <a:pPr lvl="1"/>
            <a:r>
              <a:rPr lang="en-US" dirty="0" smtClean="0"/>
              <a:t>Updated commitment from each institution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F659-FA25-844F-94F3-D536E34DDF07}" type="datetime1">
              <a:rPr lang="en-US" smtClean="0"/>
              <a:t>3/3/17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02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4315"/>
          </a:xfrm>
        </p:spPr>
        <p:txBody>
          <a:bodyPr/>
          <a:lstStyle/>
          <a:p>
            <a:r>
              <a:rPr lang="en-US" dirty="0" smtClean="0"/>
              <a:t>ALICE ITS Status and </a:t>
            </a:r>
            <a:r>
              <a:rPr lang="en-US" dirty="0" err="1" smtClean="0"/>
              <a:t>sPHENIX</a:t>
            </a:r>
            <a:r>
              <a:rPr lang="en-US" dirty="0" smtClean="0"/>
              <a:t> R&amp;D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4315"/>
            <a:ext cx="8229600" cy="1252376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Stave construction</a:t>
            </a:r>
          </a:p>
          <a:p>
            <a:pPr lvl="1"/>
            <a:r>
              <a:rPr lang="en-US" dirty="0" smtClean="0"/>
              <a:t>Ends mid of 2018, needs to continue for </a:t>
            </a:r>
            <a:r>
              <a:rPr lang="en-US" dirty="0" err="1" smtClean="0"/>
              <a:t>sPHENIX</a:t>
            </a:r>
            <a:r>
              <a:rPr lang="en-US" dirty="0" smtClean="0"/>
              <a:t>: 9/2017 – 6months  </a:t>
            </a:r>
          </a:p>
          <a:p>
            <a:r>
              <a:rPr lang="en-US" dirty="0" smtClean="0"/>
              <a:t>RU R&amp;D</a:t>
            </a:r>
          </a:p>
          <a:p>
            <a:pPr lvl="1"/>
            <a:r>
              <a:rPr lang="en-US" dirty="0" smtClean="0"/>
              <a:t>RUv1 available April/May, 2017</a:t>
            </a:r>
          </a:p>
          <a:p>
            <a:r>
              <a:rPr lang="en-US" dirty="0" smtClean="0"/>
              <a:t>CRU R&amp;D</a:t>
            </a:r>
          </a:p>
          <a:p>
            <a:pPr lvl="1"/>
            <a:r>
              <a:rPr lang="en-US" dirty="0" smtClean="0"/>
              <a:t>LANL “CRU” based on Altera evaluation board</a:t>
            </a:r>
          </a:p>
          <a:p>
            <a:pPr lvl="1"/>
            <a:r>
              <a:rPr lang="en-US" dirty="0" smtClean="0"/>
              <a:t>BNL/ATLAS FELIX board, TPC readout </a:t>
            </a:r>
          </a:p>
          <a:p>
            <a:r>
              <a:rPr lang="en-US" dirty="0" smtClean="0"/>
              <a:t>Mechanics integration </a:t>
            </a:r>
          </a:p>
          <a:p>
            <a:pPr lvl="1"/>
            <a:r>
              <a:rPr lang="en-US" dirty="0" smtClean="0"/>
              <a:t>INTT</a:t>
            </a:r>
          </a:p>
          <a:p>
            <a:pPr lvl="1"/>
            <a:r>
              <a:rPr lang="en-US" dirty="0" err="1" smtClean="0"/>
              <a:t>sPHENIX</a:t>
            </a:r>
            <a:r>
              <a:rPr lang="en-US" dirty="0" smtClean="0"/>
              <a:t> tracking taskforce 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6691"/>
            <a:ext cx="9144000" cy="470130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6289-8748-174C-81F2-8A4C6BD02F95}" type="datetime1">
              <a:rPr lang="en-US" smtClean="0"/>
              <a:t>3/3/17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6</a:t>
            </a:fld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3630339" y="3803452"/>
            <a:ext cx="831121" cy="498703"/>
          </a:xfrm>
          <a:prstGeom prst="left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 smtClean="0"/>
              <a:t>sPHENIX</a:t>
            </a:r>
            <a:r>
              <a:rPr lang="en-US" sz="800" dirty="0" smtClean="0"/>
              <a:t> Prod.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79215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455</Words>
  <Application>Microsoft Macintosh PowerPoint</Application>
  <PresentationFormat>On-screen Show (4:3)</PresentationFormat>
  <Paragraphs>129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Updates after MVTX pre-proposal submission: 3/2/2017</vt:lpstr>
      <vt:lpstr>Physics Motivation</vt:lpstr>
      <vt:lpstr>Some discussions with Jin </vt:lpstr>
      <vt:lpstr>BNL Directors Review: Late Spring?</vt:lpstr>
      <vt:lpstr>Update MVTX Proposal: late summer 2017? </vt:lpstr>
      <vt:lpstr>ALICE ITS Status and sPHENIX R&amp;D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 (LANL)</dc:creator>
  <cp:lastModifiedBy>Ming Liu (LANL)</cp:lastModifiedBy>
  <cp:revision>45</cp:revision>
  <dcterms:created xsi:type="dcterms:W3CDTF">2017-03-02T17:54:43Z</dcterms:created>
  <dcterms:modified xsi:type="dcterms:W3CDTF">2017-03-03T18:27:00Z</dcterms:modified>
</cp:coreProperties>
</file>