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82" r:id="rId2"/>
    <p:sldId id="280" r:id="rId3"/>
    <p:sldId id="274" r:id="rId4"/>
    <p:sldId id="283" r:id="rId5"/>
    <p:sldId id="286" r:id="rId6"/>
    <p:sldId id="276" r:id="rId7"/>
    <p:sldId id="287" r:id="rId8"/>
    <p:sldId id="277" r:id="rId9"/>
    <p:sldId id="260" r:id="rId10"/>
    <p:sldId id="285" r:id="rId11"/>
    <p:sldId id="28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950"/>
    <p:restoredTop sz="88118"/>
  </p:normalViewPr>
  <p:slideViewPr>
    <p:cSldViewPr snapToGrid="0" snapToObjects="1">
      <p:cViewPr varScale="1">
        <p:scale>
          <a:sx n="111" d="100"/>
          <a:sy n="111" d="100"/>
        </p:scale>
        <p:origin x="85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aria/cernbox/MAPS/Cost-Schedule-Resources/MVTX%20Funding%20Profile-FF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aria/cernbox/MAPS/Cost-Schedule-Resources/MVTX%20Funding%20Profile-FF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>
                <a:solidFill>
                  <a:schemeClr val="tx1"/>
                </a:solidFill>
              </a:rPr>
              <a:t>sPHENIX MVTX Cost Profile from MVTX full Proposal</a:t>
            </a:r>
          </a:p>
        </c:rich>
      </c:tx>
      <c:layout>
        <c:manualLayout>
          <c:xMode val="edge"/>
          <c:yMode val="edge"/>
          <c:x val="0.1878852184698151"/>
          <c:y val="3.44569346558796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Sheet1!$B$27:$F$27</c:f>
              <c:strCache>
                <c:ptCount val="5"/>
                <c:pt idx="0">
                  <c:v>FY2018</c:v>
                </c:pt>
                <c:pt idx="1">
                  <c:v>FY2019</c:v>
                </c:pt>
                <c:pt idx="2">
                  <c:v>FY2020</c:v>
                </c:pt>
                <c:pt idx="3">
                  <c:v>FY2021</c:v>
                </c:pt>
                <c:pt idx="4">
                  <c:v>FY2022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c:spPr>
          <c:invertIfNegative val="0"/>
          <c:cat>
            <c:strRef>
              <c:f>Sheet1!$B$27:$F$27</c:f>
              <c:strCache>
                <c:ptCount val="5"/>
                <c:pt idx="0">
                  <c:v>FY2018</c:v>
                </c:pt>
                <c:pt idx="1">
                  <c:v>FY2019</c:v>
                </c:pt>
                <c:pt idx="2">
                  <c:v>FY2020</c:v>
                </c:pt>
                <c:pt idx="3">
                  <c:v>FY2021</c:v>
                </c:pt>
                <c:pt idx="4">
                  <c:v>FY2022</c:v>
                </c:pt>
              </c:strCache>
            </c:strRef>
          </c:cat>
          <c:val>
            <c:numRef>
              <c:f>Sheet1!$B$28:$F$28</c:f>
              <c:numCache>
                <c:formatCode>_([$$-409]* #,##0_);_([$$-409]* \(#,##0\);_([$$-409]* "-"_);_(@_)</c:formatCode>
                <c:ptCount val="5"/>
                <c:pt idx="0">
                  <c:v>1436825.0796375</c:v>
                </c:pt>
                <c:pt idx="1">
                  <c:v>1911749.029715</c:v>
                </c:pt>
                <c:pt idx="2">
                  <c:v>2610068.0347699998</c:v>
                </c:pt>
                <c:pt idx="3">
                  <c:v>501406.90808249981</c:v>
                </c:pt>
                <c:pt idx="4">
                  <c:v>63152.092744999987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9C-1F4E-A48E-28F62BE322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33032928"/>
        <c:axId val="2033404032"/>
      </c:barChart>
      <c:catAx>
        <c:axId val="2033032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3404032"/>
        <c:crosses val="autoZero"/>
        <c:auto val="1"/>
        <c:lblAlgn val="ctr"/>
        <c:lblOffset val="100"/>
        <c:noMultiLvlLbl val="0"/>
      </c:catAx>
      <c:valAx>
        <c:axId val="2033404032"/>
        <c:scaling>
          <c:orientation val="minMax"/>
          <c:max val="35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[$$-409]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3032928"/>
        <c:crosses val="autoZero"/>
        <c:crossBetween val="between"/>
      </c:valAx>
      <c:spPr>
        <a:noFill/>
        <a:ln>
          <a:noFill/>
        </a:ln>
        <a:effectLst>
          <a:outerShdw blurRad="50800" dist="50800" dir="5400000" algn="ctr" rotWithShape="0">
            <a:schemeClr val="tx2"/>
          </a:outerShdw>
        </a:effectLst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>
                <a:solidFill>
                  <a:schemeClr val="tx1"/>
                </a:solidFill>
              </a:rPr>
              <a:t>sPHENIX MVTX Cost Profile from MVTX full Proposal</a:t>
            </a:r>
          </a:p>
        </c:rich>
      </c:tx>
      <c:layout>
        <c:manualLayout>
          <c:xMode val="edge"/>
          <c:yMode val="edge"/>
          <c:x val="0.1878852184698151"/>
          <c:y val="3.44569346558796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Sheet1!$B$27:$F$27</c:f>
              <c:strCache>
                <c:ptCount val="5"/>
                <c:pt idx="0">
                  <c:v>FY2018</c:v>
                </c:pt>
                <c:pt idx="1">
                  <c:v>FY2019</c:v>
                </c:pt>
                <c:pt idx="2">
                  <c:v>FY2020</c:v>
                </c:pt>
                <c:pt idx="3">
                  <c:v>FY2021</c:v>
                </c:pt>
                <c:pt idx="4">
                  <c:v>FY2022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c:spPr>
          <c:invertIfNegative val="0"/>
          <c:cat>
            <c:strRef>
              <c:f>Sheet1!$B$27:$F$27</c:f>
              <c:strCache>
                <c:ptCount val="5"/>
                <c:pt idx="0">
                  <c:v>FY2018</c:v>
                </c:pt>
                <c:pt idx="1">
                  <c:v>FY2019</c:v>
                </c:pt>
                <c:pt idx="2">
                  <c:v>FY2020</c:v>
                </c:pt>
                <c:pt idx="3">
                  <c:v>FY2021</c:v>
                </c:pt>
                <c:pt idx="4">
                  <c:v>FY2022</c:v>
                </c:pt>
              </c:strCache>
            </c:strRef>
          </c:cat>
          <c:val>
            <c:numRef>
              <c:f>Sheet1!$B$28:$F$28</c:f>
              <c:numCache>
                <c:formatCode>_([$$-409]* #,##0_);_([$$-409]* \(#,##0\);_([$$-409]* "-"_);_(@_)</c:formatCode>
                <c:ptCount val="5"/>
                <c:pt idx="0">
                  <c:v>1436825.0796375</c:v>
                </c:pt>
                <c:pt idx="1">
                  <c:v>1911749.029715</c:v>
                </c:pt>
                <c:pt idx="2">
                  <c:v>2610068.0347699998</c:v>
                </c:pt>
                <c:pt idx="3">
                  <c:v>501406.90808249981</c:v>
                </c:pt>
                <c:pt idx="4">
                  <c:v>63152.092744999987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9C-1F4E-A48E-28F62BE322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33032928"/>
        <c:axId val="2033404032"/>
      </c:barChart>
      <c:catAx>
        <c:axId val="2033032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3404032"/>
        <c:crosses val="autoZero"/>
        <c:auto val="1"/>
        <c:lblAlgn val="ctr"/>
        <c:lblOffset val="100"/>
        <c:noMultiLvlLbl val="0"/>
      </c:catAx>
      <c:valAx>
        <c:axId val="2033404032"/>
        <c:scaling>
          <c:orientation val="minMax"/>
          <c:max val="35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[$$-409]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3032928"/>
        <c:crosses val="autoZero"/>
        <c:crossBetween val="between"/>
      </c:valAx>
      <c:spPr>
        <a:noFill/>
        <a:ln>
          <a:noFill/>
        </a:ln>
        <a:effectLst>
          <a:outerShdw blurRad="50800" dist="50800" dir="5400000" algn="ctr" rotWithShape="0">
            <a:schemeClr val="tx2"/>
          </a:outerShdw>
        </a:effectLst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DADA1A-AA5A-3D46-A850-DA5C88C4836C}" type="datetimeFigureOut">
              <a:rPr lang="en-US" smtClean="0"/>
              <a:t>3/27/18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9A1382-330A-FF42-B498-AC4D7F418B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276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A1382-330A-FF42-B498-AC4D7F418BD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418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A1382-330A-FF42-B498-AC4D7F418BD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717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A1382-330A-FF42-B498-AC4D7F418BD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02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1D5BC1-70EB-664A-A3CF-42EAC704F5E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028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6E103-863A-604B-B775-80D3B26926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1C65C3-E382-A941-ACFD-E3C84E2B18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80ADB-5CB2-C74D-BC4A-50BB274DF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89252-1B03-1E4D-A511-016572A7D55A}" type="datetime1">
              <a:rPr lang="en-US" smtClean="0"/>
              <a:t>3/27/18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AEA730-4E38-0A44-9682-DA86A900E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Proposal to ALD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06EDB-8385-724F-B5F9-9266C61A2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1FBF7-5F1E-D142-84D2-28D568FFF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657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2AC6D-4696-4D42-A376-85599A491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0C61C8-A22D-C947-AF44-43E44C2096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B00509-F73F-AF45-A378-1312DE6E1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A9775-4FE6-0940-A7C3-C5B67BB6A247}" type="datetime1">
              <a:rPr lang="en-US" smtClean="0"/>
              <a:t>3/27/18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E2DB4-6494-6F49-90A5-143A20018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Proposal to ALD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6B5287-71C1-DB4B-85B4-D4ED77418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1FBF7-5F1E-D142-84D2-28D568FFF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716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124B96-2A8A-3A44-AD27-C71FD00C18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4CC2BF-0AA5-C345-A853-0C82F2D657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22D2A-CEEC-2E43-8CCD-4875704E2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C7A48-7EB5-3848-A3B2-9BCE88E8EE01}" type="datetime1">
              <a:rPr lang="en-US" smtClean="0"/>
              <a:t>3/27/18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1307B3-9823-EF4A-A512-87B70D3A4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Proposal to ALD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0EB208-C92B-554E-9144-141FD6306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1FBF7-5F1E-D142-84D2-28D568FFF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885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FFB94-CE53-FA4B-81BA-AC5D09E33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782CC-AAE4-A24D-8586-2EA7DA3135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26E7C4-9A76-704D-9526-CC41683F2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C4CD4-04DE-924B-81DB-8609764E7E77}" type="datetime1">
              <a:rPr lang="en-US" smtClean="0"/>
              <a:t>3/27/18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F79C8-1897-F94D-AD7B-4970C8A30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Proposal to ALD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0DBA6D-5E89-4542-BB0E-22DDA8577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1FBF7-5F1E-D142-84D2-28D568FFF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832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9479B-3740-2441-9E14-0D6649E97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722DB8-2DD1-FC4C-A178-FA09837E4F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57C95-6BFE-DC46-8071-90F714219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5AD92-9442-0D46-BDEB-BD52359FB58B}" type="datetime1">
              <a:rPr lang="en-US" smtClean="0"/>
              <a:t>3/27/18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B430A-1841-E74D-84FC-C96355202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Proposal to ALD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232DA4-5D40-B74A-8260-9914C38ED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1FBF7-5F1E-D142-84D2-28D568FFF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479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F6C96-4A17-264F-BF83-0D595C82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9639BF-B8C6-D749-819F-B85FCF288A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350583-7D3E-F541-84A5-C86A375C27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93E768-7C2D-0B4A-8622-30A0C0CB3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3DDD-4559-AC42-B2FD-87F006F6701A}" type="datetime1">
              <a:rPr lang="en-US" smtClean="0"/>
              <a:t>3/27/18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F3D3E3-BBF9-E448-9D3C-69BF7E37C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Proposal to ALD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B1CE07-9CEF-9644-BDC4-299BE46B5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1FBF7-5F1E-D142-84D2-28D568FFF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480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A6B03-9788-4A45-82A8-7432E767F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C9E734-3BBC-3349-B6E4-13A8BF752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0D43DF-DE1A-7748-A2AF-6F3239CDCB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D12A73-2D6C-E14F-881A-EF9A3EC0ED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5D1CD8-93CD-E24B-BA59-CC5F633F78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75321A-C8C0-7D4A-98C7-B9CB2097D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3A173-C241-304D-91BE-B9DBA3700372}" type="datetime1">
              <a:rPr lang="en-US" smtClean="0"/>
              <a:t>3/27/18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0105F3-1BCB-8E4A-B7DD-9F60F288A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Proposal to ALD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D4E29F-3613-214D-B42B-56BA5B00D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1FBF7-5F1E-D142-84D2-28D568FFF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406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52D94-46C9-DD4E-8298-72A311368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16955C-97B0-9540-B04E-C0581DEED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38C3A-3D84-E642-A4B8-D9147FD57852}" type="datetime1">
              <a:rPr lang="en-US" smtClean="0"/>
              <a:t>3/27/18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2CAA1B-4AC1-584F-9C46-666D2959D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Proposal to ALD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AE315D-4A04-464F-97EB-C9B3CD9F2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1FBF7-5F1E-D142-84D2-28D568FFF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546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E2B100-E0E0-9449-B2EA-023DF265D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B359C-8D69-F54A-9A40-66B31657FA05}" type="datetime1">
              <a:rPr lang="en-US" smtClean="0"/>
              <a:t>3/27/18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7A9EFD-1C29-304B-9AA9-D26B0646A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Proposal to ALD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25E494-2500-D541-B68B-4F0953770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1FBF7-5F1E-D142-84D2-28D568FFF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99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26730-3F57-5746-A3B2-66EA92B46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3CCC37-264B-B44F-BE62-5D02105A1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8470D9-CFDC-A640-A488-A9226B579D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6D1A81-2FBA-1D42-85A0-396D6D17C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A8687-8A61-4341-B9EE-AE12CCCFB55D}" type="datetime1">
              <a:rPr lang="en-US" smtClean="0"/>
              <a:t>3/27/18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08A68F-F8E9-1442-8C90-2120BDEAB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Proposal to ALD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1DE62D-1017-BE4A-B69D-0CE48DBFC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1FBF7-5F1E-D142-84D2-28D568FFF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673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3BEDD-F7E7-EA4F-9FCC-5492E9F13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E9AB10-7756-FD4E-8817-86704DAFE1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306D07-16FB-B445-A3CA-2B2B5E7075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A000D8-877E-0E45-AFC0-E855B74CE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DCEEC-AF08-1F4B-9608-18A8923E93C4}" type="datetime1">
              <a:rPr lang="en-US" smtClean="0"/>
              <a:t>3/27/18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C71491-34DE-3D42-A04F-D49EC3B68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Proposal to ALD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E82C27-F440-424A-BEAB-A67925A49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1FBF7-5F1E-D142-84D2-28D568FFF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8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068A8E-5708-234E-A709-86E1AE691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EA835D-278F-EC49-A9A6-865891FAA8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287431-6847-D84A-BAFE-D4347B379E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DF832-C791-394C-A673-04DEB2F63CAA}" type="datetime1">
              <a:rPr lang="en-US" smtClean="0"/>
              <a:t>3/27/18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E4BCF-B617-C642-BCA5-1FE57E7D09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MVTX Proposal to ALD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AE4E0C-4225-8841-8423-EA1CD81243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01FBF7-5F1E-D142-84D2-28D568FFF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828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3002619"/>
              </p:ext>
            </p:extLst>
          </p:nvPr>
        </p:nvGraphicFramePr>
        <p:xfrm>
          <a:off x="2624136" y="4908175"/>
          <a:ext cx="7635970" cy="1173293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1133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0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49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62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562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445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0180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u="none" strike="noStrike" dirty="0">
                          <a:effectLst/>
                        </a:rPr>
                        <a:t>FY2018</a:t>
                      </a:r>
                      <a:endParaRPr lang="is-I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u="none" strike="noStrike" dirty="0">
                          <a:effectLst/>
                        </a:rPr>
                        <a:t>FY2019</a:t>
                      </a:r>
                      <a:endParaRPr lang="is-I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u="none" strike="noStrike" dirty="0">
                          <a:effectLst/>
                        </a:rPr>
                        <a:t>FY2020</a:t>
                      </a:r>
                      <a:endParaRPr lang="is-I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FY2021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u="none" strike="noStrike" dirty="0">
                          <a:effectLst/>
                        </a:rPr>
                        <a:t>FY2022</a:t>
                      </a:r>
                      <a:endParaRPr lang="is-I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149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MVTX Cost</a:t>
                      </a:r>
                    </a:p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 $1,436,825</a:t>
                      </a:r>
                    </a:p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 $1,911,749</a:t>
                      </a:r>
                    </a:p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 $2,610,068</a:t>
                      </a:r>
                    </a:p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 $501,407</a:t>
                      </a:r>
                    </a:p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 $63,152</a:t>
                      </a:r>
                    </a:p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1710047" y="593766"/>
          <a:ext cx="8407729" cy="4120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F1BDCB2-D311-1C44-9616-F844390EFB6E}"/>
              </a:ext>
            </a:extLst>
          </p:cNvPr>
          <p:cNvSpPr txBox="1"/>
          <p:nvPr/>
        </p:nvSpPr>
        <p:spPr>
          <a:xfrm>
            <a:off x="7294890" y="1229152"/>
            <a:ext cx="4954818" cy="175432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FY18: Stave production</a:t>
            </a:r>
          </a:p>
          <a:p>
            <a:r>
              <a:rPr lang="en-US" dirty="0"/>
              <a:t>FY19: Stave/RU production, QA &amp; test; mechanical </a:t>
            </a:r>
          </a:p>
          <a:p>
            <a:r>
              <a:rPr lang="en-US" dirty="0"/>
              <a:t>           design &amp; carbon frame production</a:t>
            </a:r>
          </a:p>
          <a:p>
            <a:r>
              <a:rPr lang="en-US" dirty="0"/>
              <a:t>FY20: Carbon structure production </a:t>
            </a:r>
          </a:p>
          <a:p>
            <a:r>
              <a:rPr lang="en-US" dirty="0"/>
              <a:t>           &amp; detector assembly </a:t>
            </a:r>
          </a:p>
          <a:p>
            <a:r>
              <a:rPr lang="en-US" dirty="0"/>
              <a:t>FY21: Test and installation at BNL   </a:t>
            </a:r>
          </a:p>
        </p:txBody>
      </p:sp>
    </p:spTree>
    <p:extLst>
      <p:ext uri="{BB962C8B-B14F-4D97-AF65-F5344CB8AC3E}">
        <p14:creationId xmlns:p14="http://schemas.microsoft.com/office/powerpoint/2010/main" val="2488648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65BA0-8D74-034B-8668-4D55130BC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38C3A-3D84-E642-A4B8-D9147FD57852}" type="datetime1">
              <a:rPr lang="en-US" smtClean="0"/>
              <a:t>3/27/18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ADEBFD-E78E-D24C-A484-BA79BB039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Proposal to ALD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4C4C10-A89E-E649-A077-3E3D2F66F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1FBF7-5F1E-D142-84D2-28D568FFF1C9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ED5F59-28CB-684C-BED5-E0117DC2FC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673" y="1287747"/>
            <a:ext cx="11898547" cy="557200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70DEB5F-446C-264A-8185-6D0A7D0A35F7}"/>
              </a:ext>
            </a:extLst>
          </p:cNvPr>
          <p:cNvSpPr txBox="1">
            <a:spLocks/>
          </p:cNvSpPr>
          <p:nvPr/>
        </p:nvSpPr>
        <p:spPr>
          <a:xfrm>
            <a:off x="1024054" y="7304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sPHENIX Integration: MVTX + INTT + TPC </a:t>
            </a:r>
          </a:p>
        </p:txBody>
      </p:sp>
    </p:spTree>
    <p:extLst>
      <p:ext uri="{BB962C8B-B14F-4D97-AF65-F5344CB8AC3E}">
        <p14:creationId xmlns:p14="http://schemas.microsoft.com/office/powerpoint/2010/main" val="4075929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B58F5-486B-974F-8AD1-DC840C182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468"/>
            <a:ext cx="10515600" cy="1325563"/>
          </a:xfrm>
        </p:spPr>
        <p:txBody>
          <a:bodyPr/>
          <a:lstStyle/>
          <a:p>
            <a:r>
              <a:rPr lang="en-US" dirty="0"/>
              <a:t>MVTX Detectors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85EAA1-CF75-8A49-8701-E5B5E5CB1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38C3A-3D84-E642-A4B8-D9147FD57852}" type="datetime1">
              <a:rPr lang="en-US" smtClean="0"/>
              <a:t>3/27/18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11C5B6-D2C5-204D-9533-833126009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Proposal to ALD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07FB13-5B2A-D14D-81D8-520CEDD84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1FBF7-5F1E-D142-84D2-28D568FFF1C9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7E9801-20F6-F142-9FF1-4621A9DEA2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9216" y="1219201"/>
            <a:ext cx="8542154" cy="550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608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50AAC9C-0E35-5D40-9509-10F347BAE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Early funding motivation for MVTX FY18,FY19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259AB9-DD33-1945-8073-B246E2C40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9200"/>
            <a:ext cx="10515600" cy="513714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Buy 84 good staves from CERN following ALICE production, end FY18</a:t>
            </a:r>
          </a:p>
          <a:p>
            <a:pPr lvl="1"/>
            <a:r>
              <a:rPr lang="en-US" dirty="0"/>
              <a:t>Includes: sensors, space frame, FPC, assembly and tests   </a:t>
            </a:r>
          </a:p>
          <a:p>
            <a:pPr lvl="1"/>
            <a:r>
              <a:rPr lang="en-US" dirty="0"/>
              <a:t>Very low technical risk </a:t>
            </a:r>
          </a:p>
          <a:p>
            <a:pPr lvl="1"/>
            <a:r>
              <a:rPr lang="en-US" dirty="0"/>
              <a:t>CERN will deliver 100% working staves </a:t>
            </a:r>
          </a:p>
          <a:p>
            <a:pPr lvl="1"/>
            <a:endParaRPr lang="en-US" dirty="0"/>
          </a:p>
          <a:p>
            <a:r>
              <a:rPr lang="en-US" dirty="0"/>
              <a:t>Buy 58 Readout Units with the ALICE production in FY18 (was FY19)</a:t>
            </a:r>
          </a:p>
          <a:p>
            <a:pPr lvl="1"/>
            <a:r>
              <a:rPr lang="en-US" dirty="0"/>
              <a:t>FPGA chips and GBT chips as part of the ALICE production </a:t>
            </a:r>
          </a:p>
          <a:p>
            <a:pPr lvl="2"/>
            <a:r>
              <a:rPr lang="en-US" dirty="0"/>
              <a:t>GBT not commercially available product</a:t>
            </a:r>
          </a:p>
          <a:p>
            <a:pPr lvl="1"/>
            <a:r>
              <a:rPr lang="en-US" dirty="0"/>
              <a:t> ~50% cost saving </a:t>
            </a:r>
            <a:r>
              <a:rPr lang="en-US" dirty="0" err="1"/>
              <a:t>w.r.t</a:t>
            </a:r>
            <a:r>
              <a:rPr lang="en-US" dirty="0"/>
              <a:t>. to estimated budget (exact number confirmed 04/18)</a:t>
            </a:r>
          </a:p>
          <a:p>
            <a:pPr lvl="1"/>
            <a:endParaRPr lang="en-US" dirty="0"/>
          </a:p>
          <a:p>
            <a:r>
              <a:rPr lang="en-US" dirty="0"/>
              <a:t>MVTX telescope </a:t>
            </a:r>
            <a:r>
              <a:rPr lang="en-US" dirty="0" err="1"/>
              <a:t>Fermilab</a:t>
            </a:r>
            <a:r>
              <a:rPr lang="en-US" dirty="0"/>
              <a:t> test beam confirmed the readout chain and sensor performance in early March 2018</a:t>
            </a:r>
          </a:p>
          <a:p>
            <a:pPr lvl="1"/>
            <a:r>
              <a:rPr lang="en-US" dirty="0"/>
              <a:t>Sensors(ALPIDE) + RU(frontend) + FELIX(backend) + sPHENIX RCDAQ </a:t>
            </a:r>
          </a:p>
          <a:p>
            <a:pPr lvl="1"/>
            <a:endParaRPr lang="en-US" dirty="0"/>
          </a:p>
          <a:p>
            <a:r>
              <a:rPr lang="en-US" dirty="0"/>
              <a:t>To attract external funding &amp; support for MVTX</a:t>
            </a:r>
          </a:p>
          <a:p>
            <a:pPr lvl="1"/>
            <a:r>
              <a:rPr lang="en-US" dirty="0"/>
              <a:t>Foreign consortium, individual institution 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122273-66B6-BF41-92F8-116CC800F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B359C-8D69-F54A-9A40-66B31657FA05}" type="datetime1">
              <a:rPr lang="en-US" smtClean="0"/>
              <a:t>3/27/18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F9BA85-DF20-E342-9209-30CDFF5BA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Proposal to ALD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3EF823-A45E-734F-B4BB-553E08563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1FBF7-5F1E-D142-84D2-28D568FFF1C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2396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DD00C2-5DDA-5E4D-8AA7-17829D4DA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M&amp;S cost options &amp; risks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7D3C1F-67F3-6B44-845E-CBA4B8D967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4"/>
            <a:ext cx="10515600" cy="519973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Staves: 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Oprion1: MVTX production following ALICE production at CERN, ~Aug 2018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All material included and 100% working staves delivered 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Option2: Partial stave assembly at CCNU (China) </a:t>
            </a:r>
          </a:p>
          <a:p>
            <a:pPr lvl="2"/>
            <a:r>
              <a:rPr lang="en-US" dirty="0"/>
              <a:t>MVTX project would still need to buy sensors, Flexible Printed Circuit  (FPC) and space frames </a:t>
            </a:r>
          </a:p>
          <a:p>
            <a:pPr lvl="2"/>
            <a:r>
              <a:rPr lang="en-US" dirty="0"/>
              <a:t>Wuhan could assembly sensor and FPC; assembly with space frame may be done elsewhere</a:t>
            </a:r>
          </a:p>
          <a:p>
            <a:pPr lvl="2"/>
            <a:r>
              <a:rPr lang="en-US" dirty="0"/>
              <a:t>No experience assembly inner barrel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 training required and hardware modified</a:t>
            </a:r>
          </a:p>
          <a:p>
            <a:pPr lvl="2"/>
            <a:r>
              <a:rPr lang="en-US" dirty="0"/>
              <a:t>Potential saving on some labor assembly work </a:t>
            </a:r>
          </a:p>
          <a:p>
            <a:pPr lvl="2"/>
            <a:r>
              <a:rPr lang="en-US" dirty="0"/>
              <a:t>Yield unknown -&gt; schedule and cost uncertainty</a:t>
            </a:r>
          </a:p>
          <a:p>
            <a:r>
              <a:rPr lang="en-US" dirty="0"/>
              <a:t>Readout Units (radiation hard electronics):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Option1: Produce with ALICE batch (FPGA chips &amp; GBT chips) in FY18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50% cost reduction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w.r.t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. budgeted cost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Option2: MVTX produces its own batches</a:t>
            </a:r>
            <a:r>
              <a:rPr lang="en-US" dirty="0">
                <a:solidFill>
                  <a:srgbClr val="C00000"/>
                </a:solidFill>
                <a:sym typeface="Wingdings" pitchFamily="2" charset="2"/>
              </a:rPr>
              <a:t> cost increase and schedule impact</a:t>
            </a:r>
          </a:p>
          <a:p>
            <a:r>
              <a:rPr lang="en-US" dirty="0"/>
              <a:t>Carbon structures: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Exploring cost-saving options, build carbon structures elsewhere (France and Italy) instead of LBNL etc.</a:t>
            </a:r>
          </a:p>
          <a:p>
            <a:r>
              <a:rPr lang="en-US" dirty="0"/>
              <a:t>Reuse hardware from LDRD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Electronics, Power System etc. </a:t>
            </a:r>
          </a:p>
          <a:p>
            <a:pPr marL="914400" lvl="2" indent="0">
              <a:buNone/>
            </a:pPr>
            <a:endParaRPr lang="en-US" dirty="0">
              <a:solidFill>
                <a:srgbClr val="00B050"/>
              </a:solidFill>
            </a:endParaRPr>
          </a:p>
          <a:p>
            <a:pPr lvl="2"/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pPr marL="1371600" lvl="3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B0C3C9-B6E8-C644-B996-867ECC148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B359C-8D69-F54A-9A40-66B31657FA05}" type="datetime1">
              <a:rPr lang="en-US" smtClean="0"/>
              <a:t>3/27/18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3E2B2F-8DC0-B647-BC88-AFD9F78BA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Proposal to ALD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AFA31E-1112-084B-9EE9-BFC288C0B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1FBF7-5F1E-D142-84D2-28D568FFF1C9}" type="slidenum">
              <a:rPr lang="en-US" smtClean="0"/>
              <a:t>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68A56C-DD2F-854D-93FF-222DDE521AF3}"/>
              </a:ext>
            </a:extLst>
          </p:cNvPr>
          <p:cNvSpPr txBox="1"/>
          <p:nvPr/>
        </p:nvSpPr>
        <p:spPr>
          <a:xfrm>
            <a:off x="6447037" y="848175"/>
            <a:ext cx="55295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Green: low risk / MVTX baseline budget</a:t>
            </a:r>
          </a:p>
          <a:p>
            <a:r>
              <a:rPr lang="en-US" dirty="0">
                <a:solidFill>
                  <a:srgbClr val="C00000"/>
                </a:solidFill>
              </a:rPr>
              <a:t>Red: High technical risk, low cost saving or increased cost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342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2624136" y="4908175"/>
          <a:ext cx="7635970" cy="1173293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1133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0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49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62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562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445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0180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u="none" strike="noStrike" dirty="0">
                          <a:effectLst/>
                        </a:rPr>
                        <a:t>FY2018</a:t>
                      </a:r>
                      <a:endParaRPr lang="is-I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u="none" strike="noStrike" dirty="0">
                          <a:effectLst/>
                        </a:rPr>
                        <a:t>FY2019</a:t>
                      </a:r>
                      <a:endParaRPr lang="is-I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u="none" strike="noStrike" dirty="0">
                          <a:effectLst/>
                        </a:rPr>
                        <a:t>FY2020</a:t>
                      </a:r>
                      <a:endParaRPr lang="is-I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FY2021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u="none" strike="noStrike" dirty="0">
                          <a:effectLst/>
                        </a:rPr>
                        <a:t>FY2022</a:t>
                      </a:r>
                      <a:endParaRPr lang="is-I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149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MVTX Cost</a:t>
                      </a:r>
                    </a:p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 $1,436,825</a:t>
                      </a:r>
                    </a:p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 $1,911,749</a:t>
                      </a:r>
                    </a:p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 $2,610,068</a:t>
                      </a:r>
                    </a:p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 $501,407</a:t>
                      </a:r>
                    </a:p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 $63,152</a:t>
                      </a:r>
                    </a:p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1710047" y="593766"/>
          <a:ext cx="8407729" cy="4120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D2AB4B38-818C-CF4B-B4D8-279339D23AF8}"/>
              </a:ext>
            </a:extLst>
          </p:cNvPr>
          <p:cNvSpPr txBox="1"/>
          <p:nvPr/>
        </p:nvSpPr>
        <p:spPr>
          <a:xfrm>
            <a:off x="2066679" y="6084993"/>
            <a:ext cx="1583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New numbers: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EAC664-5721-4240-8057-75E9247EA519}"/>
              </a:ext>
            </a:extLst>
          </p:cNvPr>
          <p:cNvSpPr txBox="1"/>
          <p:nvPr/>
        </p:nvSpPr>
        <p:spPr>
          <a:xfrm>
            <a:off x="3889930" y="6081469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$1.52M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382C74-7705-0849-9586-64AC2953FE64}"/>
              </a:ext>
            </a:extLst>
          </p:cNvPr>
          <p:cNvSpPr txBox="1"/>
          <p:nvPr/>
        </p:nvSpPr>
        <p:spPr>
          <a:xfrm>
            <a:off x="5097356" y="6101934"/>
            <a:ext cx="79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$1.6M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8439AD-623B-9445-9B36-A266AB5355D1}"/>
              </a:ext>
            </a:extLst>
          </p:cNvPr>
          <p:cNvSpPr/>
          <p:nvPr/>
        </p:nvSpPr>
        <p:spPr>
          <a:xfrm>
            <a:off x="3906982" y="2897579"/>
            <a:ext cx="201880" cy="134191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B5F762-368C-1A4C-AFB2-C100B22D1447}"/>
              </a:ext>
            </a:extLst>
          </p:cNvPr>
          <p:cNvSpPr/>
          <p:nvPr/>
        </p:nvSpPr>
        <p:spPr>
          <a:xfrm>
            <a:off x="5306291" y="2805831"/>
            <a:ext cx="190374" cy="14435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1BDCB2-D311-1C44-9616-F844390EFB6E}"/>
              </a:ext>
            </a:extLst>
          </p:cNvPr>
          <p:cNvSpPr txBox="1"/>
          <p:nvPr/>
        </p:nvSpPr>
        <p:spPr>
          <a:xfrm>
            <a:off x="8099980" y="1313374"/>
            <a:ext cx="3989425" cy="175432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FY18: Stave + RU production</a:t>
            </a:r>
          </a:p>
          <a:p>
            <a:r>
              <a:rPr lang="en-US" dirty="0"/>
              <a:t>FY19: Stave/RU QA &amp; test; mechanical </a:t>
            </a:r>
          </a:p>
          <a:p>
            <a:r>
              <a:rPr lang="en-US" dirty="0"/>
              <a:t>           design &amp; carbon frame production</a:t>
            </a:r>
          </a:p>
          <a:p>
            <a:r>
              <a:rPr lang="en-US" dirty="0"/>
              <a:t>FY20: Carbon structure production </a:t>
            </a:r>
          </a:p>
          <a:p>
            <a:r>
              <a:rPr lang="en-US" dirty="0"/>
              <a:t>           &amp; detector assembly </a:t>
            </a:r>
          </a:p>
          <a:p>
            <a:r>
              <a:rPr lang="en-US" dirty="0"/>
              <a:t>FY21: Test and installation at BNL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1E58FE-9A3E-5742-8079-B10AE608FEB3}"/>
              </a:ext>
            </a:extLst>
          </p:cNvPr>
          <p:cNvSpPr txBox="1"/>
          <p:nvPr/>
        </p:nvSpPr>
        <p:spPr>
          <a:xfrm>
            <a:off x="5882959" y="6115837"/>
            <a:ext cx="64293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RU units moved  from FY19 to FY18</a:t>
            </a:r>
          </a:p>
          <a:p>
            <a:r>
              <a:rPr lang="en-US" b="1" dirty="0">
                <a:solidFill>
                  <a:srgbClr val="FF0000"/>
                </a:solidFill>
              </a:rPr>
              <a:t>	* 50% cost reduction due to joint production with ALICE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CC808E-029F-7A47-A66A-5DF86BAF4B45}"/>
              </a:ext>
            </a:extLst>
          </p:cNvPr>
          <p:cNvSpPr txBox="1"/>
          <p:nvPr/>
        </p:nvSpPr>
        <p:spPr>
          <a:xfrm>
            <a:off x="2995862" y="2093495"/>
            <a:ext cx="2864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Proposed new early funding</a:t>
            </a:r>
          </a:p>
        </p:txBody>
      </p:sp>
    </p:spTree>
    <p:extLst>
      <p:ext uri="{BB962C8B-B14F-4D97-AF65-F5344CB8AC3E}">
        <p14:creationId xmlns:p14="http://schemas.microsoft.com/office/powerpoint/2010/main" val="2486237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4447B-1AB2-C649-BDD2-2A450AD38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89537"/>
          </a:xfrm>
        </p:spPr>
        <p:txBody>
          <a:bodyPr/>
          <a:lstStyle/>
          <a:p>
            <a:r>
              <a:rPr lang="en-US" dirty="0"/>
              <a:t>MVTX </a:t>
            </a:r>
            <a:r>
              <a:rPr lang="en-US"/>
              <a:t>labor profile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1565C-BC38-C54C-8A2B-6A24E70479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722" y="1117946"/>
            <a:ext cx="9164444" cy="5140350"/>
          </a:xfrm>
        </p:spPr>
        <p:txBody>
          <a:bodyPr>
            <a:normAutofit/>
          </a:bodyPr>
          <a:lstStyle/>
          <a:p>
            <a:pPr lvl="1"/>
            <a:endParaRPr lang="en-US" dirty="0"/>
          </a:p>
          <a:p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FA4FC1-2A7E-FD41-8AF0-CD2589490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C4CD4-04DE-924B-81DB-8609764E7E77}" type="datetime1">
              <a:rPr lang="en-US" smtClean="0"/>
              <a:t>3/27/18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A731B-0A67-3F44-B405-F96B80008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Proposal to ALD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2FA0BD-9356-B04D-A59E-3DABB436E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1FBF7-5F1E-D142-84D2-28D568FFF1C9}" type="slidenum">
              <a:rPr lang="en-US" smtClean="0"/>
              <a:t>5</a:t>
            </a:fld>
            <a:endParaRPr lang="en-US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3FE8712-8232-F046-880C-92A63FE3F2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8250956"/>
              </p:ext>
            </p:extLst>
          </p:nvPr>
        </p:nvGraphicFramePr>
        <p:xfrm>
          <a:off x="701966" y="2715490"/>
          <a:ext cx="4091707" cy="221672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3699">
                  <a:extLst>
                    <a:ext uri="{9D8B030D-6E8A-4147-A177-3AD203B41FA5}">
                      <a16:colId xmlns:a16="http://schemas.microsoft.com/office/drawing/2014/main" val="3866475022"/>
                    </a:ext>
                  </a:extLst>
                </a:gridCol>
                <a:gridCol w="3258008">
                  <a:extLst>
                    <a:ext uri="{9D8B030D-6E8A-4147-A177-3AD203B41FA5}">
                      <a16:colId xmlns:a16="http://schemas.microsoft.com/office/drawing/2014/main" val="651724476"/>
                    </a:ext>
                  </a:extLst>
                </a:gridCol>
              </a:tblGrid>
              <a:tr h="856039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Escalation + Overhead + Contingency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3256624"/>
                  </a:ext>
                </a:extLst>
              </a:tr>
              <a:tr h="504648">
                <a:tc>
                  <a:txBody>
                    <a:bodyPr/>
                    <a:lstStyle/>
                    <a:p>
                      <a:r>
                        <a:rPr lang="en-US" sz="2000" dirty="0"/>
                        <a:t>Labor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$2.5M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9776229"/>
                  </a:ext>
                </a:extLst>
              </a:tr>
              <a:tr h="856039">
                <a:tc>
                  <a:txBody>
                    <a:bodyPr/>
                    <a:lstStyle/>
                    <a:p>
                      <a:r>
                        <a:rPr lang="en-US" sz="2000" dirty="0"/>
                        <a:t>M&amp;S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$4M ($3.75M if RU produced in FY18)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3375875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3E53912A-286B-764F-80A7-A12C5AB82B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863" b="1255"/>
          <a:stretch/>
        </p:blipFill>
        <p:spPr>
          <a:xfrm>
            <a:off x="5521678" y="1860302"/>
            <a:ext cx="6034446" cy="36733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D6A8AAD-C431-C748-9E03-2041825470B5}"/>
              </a:ext>
            </a:extLst>
          </p:cNvPr>
          <p:cNvSpPr txBox="1"/>
          <p:nvPr/>
        </p:nvSpPr>
        <p:spPr>
          <a:xfrm>
            <a:off x="4950376" y="5535979"/>
            <a:ext cx="70867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Only engineers and Technical staff costed to the project</a:t>
            </a:r>
          </a:p>
        </p:txBody>
      </p:sp>
    </p:spTree>
    <p:extLst>
      <p:ext uri="{BB962C8B-B14F-4D97-AF65-F5344CB8AC3E}">
        <p14:creationId xmlns:p14="http://schemas.microsoft.com/office/powerpoint/2010/main" val="3860100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DD00C2-5DDA-5E4D-8AA7-17829D4DA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Steps forward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7D3C1F-67F3-6B44-845E-CBA4B8D967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4851400"/>
          </a:xfrm>
        </p:spPr>
        <p:txBody>
          <a:bodyPr>
            <a:normAutofit/>
          </a:bodyPr>
          <a:lstStyle/>
          <a:p>
            <a:r>
              <a:rPr lang="en-US" dirty="0"/>
              <a:t>We need to identify funds for FY18 stave and readout unit (RU) production</a:t>
            </a:r>
          </a:p>
          <a:p>
            <a:pPr lvl="1"/>
            <a:r>
              <a:rPr lang="en-US" dirty="0"/>
              <a:t>End of April 2018 for RU (~$250k)</a:t>
            </a:r>
          </a:p>
          <a:p>
            <a:pPr lvl="1"/>
            <a:r>
              <a:rPr lang="en-US" dirty="0"/>
              <a:t>Summer 2018 fund available for stave production at CERN</a:t>
            </a:r>
          </a:p>
          <a:p>
            <a:pPr lvl="1"/>
            <a:endParaRPr lang="en-US" dirty="0"/>
          </a:p>
          <a:p>
            <a:r>
              <a:rPr lang="en-US" dirty="0"/>
              <a:t>Opportunities afforded by positive FY'18 appropriations? </a:t>
            </a:r>
          </a:p>
          <a:p>
            <a:pPr marL="457200" lvl="1" indent="0">
              <a:buNone/>
            </a:pP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/>
              <a:t>MVTX group also actively seeking external fund</a:t>
            </a:r>
          </a:p>
          <a:p>
            <a:pPr lvl="1"/>
            <a:r>
              <a:rPr lang="en-US" dirty="0"/>
              <a:t>Foreign and institutional resources</a:t>
            </a:r>
          </a:p>
          <a:p>
            <a:pPr lvl="1"/>
            <a:r>
              <a:rPr lang="en-US" dirty="0"/>
              <a:t>In-kind contributions on labor &amp; materials etc.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914400" lvl="2" indent="0">
              <a:buNone/>
            </a:pPr>
            <a:endParaRPr lang="en-US" dirty="0">
              <a:solidFill>
                <a:srgbClr val="00B050"/>
              </a:solidFill>
            </a:endParaRPr>
          </a:p>
          <a:p>
            <a:pPr lvl="2"/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pPr marL="1371600" lvl="3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B0C3C9-B6E8-C644-B996-867ECC148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B359C-8D69-F54A-9A40-66B31657FA05}" type="datetime1">
              <a:rPr lang="en-US" smtClean="0"/>
              <a:t>3/27/18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3E2B2F-8DC0-B647-BC88-AFD9F78BA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Proposal to ALD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AFA31E-1112-084B-9EE9-BFC288C0B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1FBF7-5F1E-D142-84D2-28D568FFF1C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581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1DF4C17-F115-0143-99A2-0759CD4106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More information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F4E3FC89-E113-1D44-BDD0-B8D5D20D0B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0B11B6-A728-2546-99CB-3196F9B9F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C4CD4-04DE-924B-81DB-8609764E7E77}" type="datetime1">
              <a:rPr lang="en-US" smtClean="0"/>
              <a:t>3/27/18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669DC2-0AED-5A45-BC70-FC7EB5FC9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Proposal to ALD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982C23-6499-4349-ABBD-E34C2BB3B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1FBF7-5F1E-D142-84D2-28D568FFF1C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8073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MVTX staves</a:t>
            </a:r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Maria Chamizo Llatas</a:t>
            </a: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38969-9A9C-EF4D-AE70-3FA04EE0D568}" type="slidenum">
              <a:rPr lang="en-US" smtClean="0"/>
              <a:t>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6" t="6840"/>
          <a:stretch/>
        </p:blipFill>
        <p:spPr>
          <a:xfrm>
            <a:off x="0" y="2310602"/>
            <a:ext cx="6271326" cy="3686579"/>
          </a:xfrm>
          <a:prstGeom prst="rect">
            <a:avLst/>
          </a:prstGeom>
        </p:spPr>
      </p:pic>
      <p:cxnSp>
        <p:nvCxnSpPr>
          <p:cNvPr id="9" name="Straight Arrow Connector 8"/>
          <p:cNvCxnSpPr>
            <a:cxnSpLocks/>
          </p:cNvCxnSpPr>
          <p:nvPr/>
        </p:nvCxnSpPr>
        <p:spPr>
          <a:xfrm flipV="1">
            <a:off x="5703253" y="2200275"/>
            <a:ext cx="891905" cy="50852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3746042" y="2628200"/>
            <a:ext cx="1957211" cy="17811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307898" y="2038198"/>
            <a:ext cx="833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stave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1C46062-2FA5-F04D-A031-2455B694E9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5158" y="461062"/>
            <a:ext cx="5379421" cy="40776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E10ACA-4178-C043-9BBC-80773A724311}"/>
              </a:ext>
            </a:extLst>
          </p:cNvPr>
          <p:cNvSpPr txBox="1"/>
          <p:nvPr/>
        </p:nvSpPr>
        <p:spPr>
          <a:xfrm>
            <a:off x="9023683" y="3021102"/>
            <a:ext cx="146245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Wire Bonding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F78417-02A9-C249-875D-4AF56AB662DB}"/>
              </a:ext>
            </a:extLst>
          </p:cNvPr>
          <p:cNvSpPr txBox="1"/>
          <p:nvPr/>
        </p:nvSpPr>
        <p:spPr>
          <a:xfrm>
            <a:off x="7117662" y="4948165"/>
            <a:ext cx="4355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Single Stave: </a:t>
            </a:r>
          </a:p>
          <a:p>
            <a:r>
              <a:rPr lang="en-US" dirty="0"/>
              <a:t>FPC + Wire Bonding + Sensors + Space Frame</a:t>
            </a:r>
          </a:p>
        </p:txBody>
      </p:sp>
    </p:spTree>
    <p:extLst>
      <p:ext uri="{BB962C8B-B14F-4D97-AF65-F5344CB8AC3E}">
        <p14:creationId xmlns:p14="http://schemas.microsoft.com/office/powerpoint/2010/main" val="34565767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9697"/>
            <a:ext cx="10515600" cy="1325563"/>
          </a:xfrm>
        </p:spPr>
        <p:txBody>
          <a:bodyPr/>
          <a:lstStyle/>
          <a:p>
            <a:r>
              <a:rPr lang="en-US" dirty="0"/>
              <a:t>MVTX carbon structures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7C18B-EB33-BE4A-8626-EC734D639A96}" type="datetime1">
              <a:rPr lang="en-US" smtClean="0"/>
              <a:t>3/27/18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Proposal to ALD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63D49-09AE-EC4F-8773-351406376ACB}" type="slidenum">
              <a:rPr lang="en-US" smtClean="0"/>
              <a:t>9</a:t>
            </a:fld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8154196" y="447406"/>
            <a:ext cx="4146393" cy="2317059"/>
            <a:chOff x="0" y="513807"/>
            <a:chExt cx="8046824" cy="449667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3807"/>
              <a:ext cx="7968564" cy="449667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380314" y="4031317"/>
              <a:ext cx="1202413" cy="507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IB CYSS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800928" y="1509314"/>
              <a:ext cx="1245896" cy="507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Layer 0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139358" y="2150667"/>
              <a:ext cx="1325638" cy="507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Layer 1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213163" y="3000390"/>
              <a:ext cx="1334346" cy="507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Layer 2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716" y="1610861"/>
            <a:ext cx="8452884" cy="474548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F9A71F6-0387-B442-85D7-C36EC861320F}"/>
              </a:ext>
            </a:extLst>
          </p:cNvPr>
          <p:cNvSpPr txBox="1"/>
          <p:nvPr/>
        </p:nvSpPr>
        <p:spPr>
          <a:xfrm>
            <a:off x="9116130" y="4221017"/>
            <a:ext cx="31725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Detector carbon frames:</a:t>
            </a:r>
          </a:p>
          <a:p>
            <a:pPr marL="285750" indent="-285750">
              <a:buFontTx/>
              <a:buChar char="-"/>
            </a:pPr>
            <a:r>
              <a:rPr lang="en-US" dirty="0"/>
              <a:t>End Wheels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CYlindrical</a:t>
            </a:r>
            <a:r>
              <a:rPr lang="en-US" dirty="0"/>
              <a:t> Support Structure</a:t>
            </a:r>
          </a:p>
          <a:p>
            <a:r>
              <a:rPr lang="en-US" dirty="0"/>
              <a:t>    (CYSS)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FC7AA46-A8EC-364E-90E0-5C1F93F1063A}"/>
              </a:ext>
            </a:extLst>
          </p:cNvPr>
          <p:cNvCxnSpPr>
            <a:cxnSpLocks/>
          </p:cNvCxnSpPr>
          <p:nvPr/>
        </p:nvCxnSpPr>
        <p:spPr>
          <a:xfrm flipH="1" flipV="1">
            <a:off x="8423563" y="4337107"/>
            <a:ext cx="775697" cy="34557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18BC332-B00B-3242-B92C-08D704157A22}"/>
              </a:ext>
            </a:extLst>
          </p:cNvPr>
          <p:cNvCxnSpPr>
            <a:cxnSpLocks/>
          </p:cNvCxnSpPr>
          <p:nvPr/>
        </p:nvCxnSpPr>
        <p:spPr>
          <a:xfrm flipH="1">
            <a:off x="6068290" y="4738098"/>
            <a:ext cx="3089405" cy="22276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698244AF-4089-D84F-AC07-1969098121F5}"/>
              </a:ext>
            </a:extLst>
          </p:cNvPr>
          <p:cNvSpPr/>
          <p:nvPr/>
        </p:nvSpPr>
        <p:spPr>
          <a:xfrm>
            <a:off x="0" y="2764465"/>
            <a:ext cx="1537855" cy="95596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56C4DEC-2CF2-B548-AD69-44530BDA10EC}"/>
              </a:ext>
            </a:extLst>
          </p:cNvPr>
          <p:cNvSpPr/>
          <p:nvPr/>
        </p:nvSpPr>
        <p:spPr>
          <a:xfrm>
            <a:off x="2659664" y="1974397"/>
            <a:ext cx="1191899" cy="59468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11B8295-3783-FE42-B6D8-E2DE4FDBFCD4}"/>
              </a:ext>
            </a:extLst>
          </p:cNvPr>
          <p:cNvSpPr/>
          <p:nvPr/>
        </p:nvSpPr>
        <p:spPr>
          <a:xfrm>
            <a:off x="2499048" y="3615124"/>
            <a:ext cx="1277858" cy="94884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7B445F8-EBF1-994F-851E-FC7984124467}"/>
              </a:ext>
            </a:extLst>
          </p:cNvPr>
          <p:cNvSpPr/>
          <p:nvPr/>
        </p:nvSpPr>
        <p:spPr>
          <a:xfrm>
            <a:off x="4876391" y="2833515"/>
            <a:ext cx="1191899" cy="59468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259977-C45F-9047-9927-D4D45D0EBD7B}"/>
              </a:ext>
            </a:extLst>
          </p:cNvPr>
          <p:cNvSpPr/>
          <p:nvPr/>
        </p:nvSpPr>
        <p:spPr>
          <a:xfrm>
            <a:off x="4370088" y="4573550"/>
            <a:ext cx="1698202" cy="134037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BD89B93-4C47-3241-85F1-3DB437E61120}"/>
              </a:ext>
            </a:extLst>
          </p:cNvPr>
          <p:cNvSpPr/>
          <p:nvPr/>
        </p:nvSpPr>
        <p:spPr>
          <a:xfrm>
            <a:off x="7231664" y="3743013"/>
            <a:ext cx="1191899" cy="59468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C89B8F9-6923-1F4D-B8B1-A60E3BF23671}"/>
              </a:ext>
            </a:extLst>
          </p:cNvPr>
          <p:cNvSpPr/>
          <p:nvPr/>
        </p:nvSpPr>
        <p:spPr>
          <a:xfrm>
            <a:off x="8645695" y="1431357"/>
            <a:ext cx="2194756" cy="1273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86A9187-FB39-8743-AC8A-B08C7FE2DAED}"/>
              </a:ext>
            </a:extLst>
          </p:cNvPr>
          <p:cNvCxnSpPr>
            <a:cxnSpLocks/>
          </p:cNvCxnSpPr>
          <p:nvPr/>
        </p:nvCxnSpPr>
        <p:spPr>
          <a:xfrm flipH="1" flipV="1">
            <a:off x="9743073" y="2851812"/>
            <a:ext cx="344463" cy="136133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CD3C1C97-CE6F-C14C-AE53-953549ACF704}"/>
              </a:ext>
            </a:extLst>
          </p:cNvPr>
          <p:cNvSpPr/>
          <p:nvPr/>
        </p:nvSpPr>
        <p:spPr>
          <a:xfrm>
            <a:off x="-70972" y="4337107"/>
            <a:ext cx="2542310" cy="7213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1F1A20C-189C-AA49-B820-2C5799FD0FD1}"/>
              </a:ext>
            </a:extLst>
          </p:cNvPr>
          <p:cNvSpPr/>
          <p:nvPr/>
        </p:nvSpPr>
        <p:spPr>
          <a:xfrm>
            <a:off x="437002" y="5574110"/>
            <a:ext cx="3284483" cy="6465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84B301F-F3E0-514C-9856-5F0C587A586C}"/>
              </a:ext>
            </a:extLst>
          </p:cNvPr>
          <p:cNvSpPr txBox="1"/>
          <p:nvPr/>
        </p:nvSpPr>
        <p:spPr>
          <a:xfrm>
            <a:off x="44974" y="847053"/>
            <a:ext cx="8511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Carbon structures need modifications </a:t>
            </a:r>
            <a:r>
              <a:rPr lang="en-US" sz="2400" dirty="0" err="1">
                <a:solidFill>
                  <a:srgbClr val="FF0000"/>
                </a:solidFill>
              </a:rPr>
              <a:t>w.r.t</a:t>
            </a:r>
            <a:r>
              <a:rPr lang="en-US" sz="2400" dirty="0">
                <a:solidFill>
                  <a:srgbClr val="FF0000"/>
                </a:solidFill>
              </a:rPr>
              <a:t>. ALICE for installation in </a:t>
            </a:r>
            <a:r>
              <a:rPr lang="en-US" sz="2400" dirty="0" err="1">
                <a:solidFill>
                  <a:srgbClr val="FF0000"/>
                </a:solidFill>
              </a:rPr>
              <a:t>sPHENIX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28D857B-3FD0-7542-8071-1D340215AA77}"/>
              </a:ext>
            </a:extLst>
          </p:cNvPr>
          <p:cNvSpPr/>
          <p:nvPr/>
        </p:nvSpPr>
        <p:spPr>
          <a:xfrm>
            <a:off x="6269100" y="3254804"/>
            <a:ext cx="2341499" cy="4480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2833082-7186-2842-B0C8-1338E90B3AA8}"/>
              </a:ext>
            </a:extLst>
          </p:cNvPr>
          <p:cNvSpPr/>
          <p:nvPr/>
        </p:nvSpPr>
        <p:spPr>
          <a:xfrm>
            <a:off x="157549" y="1622211"/>
            <a:ext cx="6037629" cy="3336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5014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2564</TotalTime>
  <Words>721</Words>
  <Application>Microsoft Macintosh PowerPoint</Application>
  <PresentationFormat>Widescreen</PresentationFormat>
  <Paragraphs>168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Wingdings</vt:lpstr>
      <vt:lpstr>Office Theme</vt:lpstr>
      <vt:lpstr>PowerPoint Presentation</vt:lpstr>
      <vt:lpstr>Early funding motivation for MVTX FY18,FY19</vt:lpstr>
      <vt:lpstr>M&amp;S cost options &amp; risks</vt:lpstr>
      <vt:lpstr>PowerPoint Presentation</vt:lpstr>
      <vt:lpstr>MVTX labor profile</vt:lpstr>
      <vt:lpstr>Steps forward</vt:lpstr>
      <vt:lpstr>More information</vt:lpstr>
      <vt:lpstr>MVTX staves</vt:lpstr>
      <vt:lpstr>MVTX carbon structures</vt:lpstr>
      <vt:lpstr>PowerPoint Presentation</vt:lpstr>
      <vt:lpstr>MVTX Detectors</vt:lpstr>
    </vt:vector>
  </TitlesOfParts>
  <Company/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MVTX Proposal</dc:title>
  <dc:creator>Ming Liu</dc:creator>
  <cp:lastModifiedBy>Ming Liu</cp:lastModifiedBy>
  <cp:revision>446</cp:revision>
  <dcterms:created xsi:type="dcterms:W3CDTF">2018-03-19T13:58:15Z</dcterms:created>
  <dcterms:modified xsi:type="dcterms:W3CDTF">2018-03-28T03:31:29Z</dcterms:modified>
</cp:coreProperties>
</file>