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57" r:id="rId4"/>
    <p:sldId id="262" r:id="rId5"/>
    <p:sldId id="261" r:id="rId6"/>
    <p:sldId id="267" r:id="rId7"/>
    <p:sldId id="268" r:id="rId8"/>
    <p:sldId id="266" r:id="rId9"/>
    <p:sldId id="259" r:id="rId10"/>
    <p:sldId id="258" r:id="rId11"/>
    <p:sldId id="260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8"/>
    <p:restoredTop sz="94655"/>
  </p:normalViewPr>
  <p:slideViewPr>
    <p:cSldViewPr snapToGrid="0" snapToObjects="1">
      <p:cViewPr>
        <p:scale>
          <a:sx n="107" d="100"/>
          <a:sy n="107" d="100"/>
        </p:scale>
        <p:origin x="30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ria/cernbox/MAPS/Cost-Schedule-Resources/MVTX%20Funding%20Profile-F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ria/cernbox/MAPS/Cost-Schedule-Resources/MVTX%20Funding%20Profile-F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sPHENIX MVTX Cost Profile from MVTX full Proposal</a:t>
            </a:r>
          </a:p>
        </c:rich>
      </c:tx>
      <c:layout>
        <c:manualLayout>
          <c:xMode val="edge"/>
          <c:yMode val="edge"/>
          <c:x val="0.1878852184698151"/>
          <c:y val="3.44569346558796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Sheet1!$B$27:$F$27</c:f>
              <c:strCache>
                <c:ptCount val="5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Sheet1!$B$27:$F$27</c:f>
              <c:strCache>
                <c:ptCount val="5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</c:strCache>
            </c:strRef>
          </c:cat>
          <c:val>
            <c:numRef>
              <c:f>Sheet1!$B$28:$F$28</c:f>
              <c:numCache>
                <c:formatCode>_([$$-409]* #,##0_);_([$$-409]* \(#,##0\);_([$$-409]* "-"_);_(@_)</c:formatCode>
                <c:ptCount val="5"/>
                <c:pt idx="0">
                  <c:v>1436825.0796375</c:v>
                </c:pt>
                <c:pt idx="1">
                  <c:v>1911749.029715</c:v>
                </c:pt>
                <c:pt idx="2">
                  <c:v>2610068.0347699998</c:v>
                </c:pt>
                <c:pt idx="3">
                  <c:v>501406.90808249981</c:v>
                </c:pt>
                <c:pt idx="4">
                  <c:v>63152.092744999987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C-1F4E-A48E-28F62BE32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3032928"/>
        <c:axId val="2033404032"/>
      </c:barChart>
      <c:catAx>
        <c:axId val="203303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3404032"/>
        <c:crosses val="autoZero"/>
        <c:auto val="1"/>
        <c:lblAlgn val="ctr"/>
        <c:lblOffset val="100"/>
        <c:noMultiLvlLbl val="0"/>
      </c:catAx>
      <c:valAx>
        <c:axId val="2033404032"/>
        <c:scaling>
          <c:orientation val="minMax"/>
          <c:max val="3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3032928"/>
        <c:crosses val="autoZero"/>
        <c:crossBetween val="between"/>
      </c:valAx>
      <c:spPr>
        <a:noFill/>
        <a:ln>
          <a:noFill/>
        </a:ln>
        <a:effectLst>
          <a:outerShdw blurRad="50800" dist="50800" dir="5400000" algn="ctr" rotWithShape="0">
            <a:schemeClr val="tx2"/>
          </a:out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sPHENIX MVTX Cost Profile from MVTX full Proposal</a:t>
            </a:r>
          </a:p>
        </c:rich>
      </c:tx>
      <c:layout>
        <c:manualLayout>
          <c:xMode val="edge"/>
          <c:yMode val="edge"/>
          <c:x val="0.1878852184698151"/>
          <c:y val="3.44569346558796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Sheet1!$B$27:$F$27</c:f>
              <c:strCache>
                <c:ptCount val="5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Sheet1!$B$27:$F$27</c:f>
              <c:strCache>
                <c:ptCount val="5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</c:strCache>
            </c:strRef>
          </c:cat>
          <c:val>
            <c:numRef>
              <c:f>Sheet1!$B$28:$F$28</c:f>
              <c:numCache>
                <c:formatCode>_([$$-409]* #,##0_);_([$$-409]* \(#,##0\);_([$$-409]* "-"_);_(@_)</c:formatCode>
                <c:ptCount val="5"/>
                <c:pt idx="0">
                  <c:v>1436825.0796375</c:v>
                </c:pt>
                <c:pt idx="1">
                  <c:v>1911749.029715</c:v>
                </c:pt>
                <c:pt idx="2">
                  <c:v>2610068.0347699998</c:v>
                </c:pt>
                <c:pt idx="3">
                  <c:v>501406.90808249981</c:v>
                </c:pt>
                <c:pt idx="4">
                  <c:v>63152.092744999987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C-1F4E-A48E-28F62BE32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3032928"/>
        <c:axId val="2033404032"/>
      </c:barChart>
      <c:catAx>
        <c:axId val="203303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3404032"/>
        <c:crosses val="autoZero"/>
        <c:auto val="1"/>
        <c:lblAlgn val="ctr"/>
        <c:lblOffset val="100"/>
        <c:noMultiLvlLbl val="0"/>
      </c:catAx>
      <c:valAx>
        <c:axId val="2033404032"/>
        <c:scaling>
          <c:orientation val="minMax"/>
          <c:max val="3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3032928"/>
        <c:crosses val="autoZero"/>
        <c:crossBetween val="between"/>
      </c:valAx>
      <c:spPr>
        <a:noFill/>
        <a:ln>
          <a:noFill/>
        </a:ln>
        <a:effectLst>
          <a:outerShdw blurRad="50800" dist="50800" dir="5400000" algn="ctr" rotWithShape="0">
            <a:schemeClr val="tx2"/>
          </a:out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ADA1A-AA5A-3D46-A850-DA5C88C4836C}" type="datetimeFigureOut">
              <a:rPr lang="en-US" smtClean="0"/>
              <a:t>3/24/18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A1382-330A-FF42-B498-AC4D7F41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7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7CD96-42B2-3E49-85B1-A8EFFA6489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1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E103-863A-604B-B775-80D3B2692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C65C3-E382-A941-ACFD-E3C84E2B1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80ADB-5CB2-C74D-BC4A-50BB274D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89252-1B03-1E4D-A511-016572A7D55A}" type="datetime1">
              <a:rPr lang="en-US" smtClean="0"/>
              <a:t>3/24/18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EA730-4E38-0A44-9682-DA86A900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06EDB-8385-724F-B5F9-9266C61A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5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AC6D-4696-4D42-A376-85599A491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0C61C8-A22D-C947-AF44-43E44C209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00509-F73F-AF45-A378-1312DE6E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9775-4FE6-0940-A7C3-C5B67BB6A247}" type="datetime1">
              <a:rPr lang="en-US" smtClean="0"/>
              <a:t>3/24/18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E2DB4-6494-6F49-90A5-143A2001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B5287-71C1-DB4B-85B4-D4ED7741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1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124B96-2A8A-3A44-AD27-C71FD00C1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4CC2BF-0AA5-C345-A853-0C82F2D65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22D2A-CEEC-2E43-8CCD-4875704E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7A48-7EB5-3848-A3B2-9BCE88E8EE01}" type="datetime1">
              <a:rPr lang="en-US" smtClean="0"/>
              <a:t>3/24/18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307B3-9823-EF4A-A512-87B70D3A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EB208-C92B-554E-9144-141FD630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8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FFB94-CE53-FA4B-81BA-AC5D09E33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782CC-AAE4-A24D-8586-2EA7DA313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6E7C4-9A76-704D-9526-CC41683F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4CD4-04DE-924B-81DB-8609764E7E77}" type="datetime1">
              <a:rPr lang="en-US" smtClean="0"/>
              <a:t>3/24/18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F79C8-1897-F94D-AD7B-4970C8A3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DBA6D-5E89-4542-BB0E-22DDA857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3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9479B-3740-2441-9E14-0D6649E97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22DB8-2DD1-FC4C-A178-FA09837E4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57C95-6BFE-DC46-8071-90F714219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AD92-9442-0D46-BDEB-BD52359FB58B}" type="datetime1">
              <a:rPr lang="en-US" smtClean="0"/>
              <a:t>3/24/18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B430A-1841-E74D-84FC-C96355202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32DA4-5D40-B74A-8260-9914C38E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7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6C96-4A17-264F-BF83-0D595C82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639BF-B8C6-D749-819F-B85FCF288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50583-7D3E-F541-84A5-C86A375C2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3E768-7C2D-0B4A-8622-30A0C0CB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DDD-4559-AC42-B2FD-87F006F6701A}" type="datetime1">
              <a:rPr lang="en-US" smtClean="0"/>
              <a:t>3/24/18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3D3E3-BBF9-E448-9D3C-69BF7E37C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1CE07-9CEF-9644-BDC4-299BE46B5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8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A6B03-9788-4A45-82A8-7432E767F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9E734-3BBC-3349-B6E4-13A8BF752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D43DF-DE1A-7748-A2AF-6F3239CDC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D12A73-2D6C-E14F-881A-EF9A3EC0E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D1CD8-93CD-E24B-BA59-CC5F633F7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5321A-C8C0-7D4A-98C7-B9CB2097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3A173-C241-304D-91BE-B9DBA3700372}" type="datetime1">
              <a:rPr lang="en-US" smtClean="0"/>
              <a:t>3/24/18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0105F3-1BCB-8E4A-B7DD-9F60F288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4E29F-3613-214D-B42B-56BA5B00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0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52D94-46C9-DD4E-8298-72A311368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6955C-97B0-9540-B04E-C0581DEED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8C3A-3D84-E642-A4B8-D9147FD57852}" type="datetime1">
              <a:rPr lang="en-US" smtClean="0"/>
              <a:t>3/24/18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CAA1B-4AC1-584F-9C46-666D2959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E315D-4A04-464F-97EB-C9B3CD9F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4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2B100-E0E0-9449-B2EA-023DF265D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B359C-8D69-F54A-9A40-66B31657FA05}" type="datetime1">
              <a:rPr lang="en-US" smtClean="0"/>
              <a:t>3/24/18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7A9EFD-1C29-304B-9AA9-D26B0646A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5E494-2500-D541-B68B-4F095377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26730-3F57-5746-A3B2-66EA92B46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CCC37-264B-B44F-BE62-5D02105A1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470D9-CFDC-A640-A488-A9226B579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D1A81-2FBA-1D42-85A0-396D6D17C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8687-8A61-4341-B9EE-AE12CCCFB55D}" type="datetime1">
              <a:rPr lang="en-US" smtClean="0"/>
              <a:t>3/24/18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8A68F-F8E9-1442-8C90-2120BDEA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DE62D-1017-BE4A-B69D-0CE48DBFC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7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BEDD-F7E7-EA4F-9FCC-5492E9F13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9AB10-7756-FD4E-8817-86704DAFE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06D07-16FB-B445-A3CA-2B2B5E707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000D8-877E-0E45-AFC0-E855B74CE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CEEC-AF08-1F4B-9608-18A8923E93C4}" type="datetime1">
              <a:rPr lang="en-US" smtClean="0"/>
              <a:t>3/24/18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71491-34DE-3D42-A04F-D49EC3B6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82C27-F440-424A-BEAB-A67925A4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8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68A8E-5708-234E-A709-86E1AE691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A835D-278F-EC49-A9A6-865891FAA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87431-6847-D84A-BAFE-D4347B379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DF832-C791-394C-A673-04DEB2F63CAA}" type="datetime1">
              <a:rPr lang="en-US" smtClean="0"/>
              <a:t>3/24/18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E4BCF-B617-C642-BCA5-1FE57E7D0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Proposal to ALD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E4E0C-4225-8841-8423-EA1CD8124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1FBF7-5F1E-D142-84D2-28D568FFF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2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201553-3B4D-8B41-A9F4-A1C98EB6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/>
              <a:t>MVTX Realization – Proposal to ALD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BD588F-ECE4-134F-A8D8-C3628D65B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070"/>
            <a:ext cx="10515600" cy="5284183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MVTX in the </a:t>
            </a:r>
            <a:r>
              <a:rPr lang="en-US" dirty="0" err="1">
                <a:solidFill>
                  <a:srgbClr val="FF0000"/>
                </a:solidFill>
              </a:rPr>
              <a:t>sPHNIX</a:t>
            </a:r>
            <a:r>
              <a:rPr lang="en-US" dirty="0">
                <a:solidFill>
                  <a:srgbClr val="FF0000"/>
                </a:solidFill>
              </a:rPr>
              <a:t> baseline program </a:t>
            </a:r>
          </a:p>
          <a:p>
            <a:pPr lvl="1"/>
            <a:r>
              <a:rPr lang="en-US" dirty="0"/>
              <a:t>MIE support the overall inner tracking mechanical integration </a:t>
            </a:r>
          </a:p>
          <a:p>
            <a:pPr lvl="2"/>
            <a:r>
              <a:rPr lang="en-US" dirty="0"/>
              <a:t>MVTX + INTT + TPC</a:t>
            </a:r>
          </a:p>
          <a:p>
            <a:pPr lvl="1"/>
            <a:r>
              <a:rPr lang="en-US" dirty="0"/>
              <a:t>MIE fund (RHIC operation saving $) time critical cost saving items in FY18 &amp; FY19, be part of ALICE full production   </a:t>
            </a:r>
          </a:p>
          <a:p>
            <a:pPr lvl="2"/>
            <a:r>
              <a:rPr lang="en-US" dirty="0"/>
              <a:t>(48+20%) 58 RUs, $3K CHF x 58 = $174K CHF  (production starts ~May 2018)</a:t>
            </a:r>
          </a:p>
          <a:p>
            <a:pPr lvl="2"/>
            <a:r>
              <a:rPr lang="en-US" dirty="0"/>
              <a:t>(48+28+ 10%) 84 Staves, $11.6 K CHF x 84 = $974K CHF (production starts ~August 2018)</a:t>
            </a:r>
          </a:p>
          <a:p>
            <a:pPr lvl="1"/>
            <a:r>
              <a:rPr lang="en-US" dirty="0"/>
              <a:t>Cover additional M&amp;S (~$1M) if no/limited external $ secured in time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432FF"/>
                </a:solidFill>
              </a:rPr>
              <a:t>Help to attractive more external/foreign contributions, “a guaranteed project”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Given the recently confirmed FY18 budget (+62M for NP), ask DOE to fund the full MVTX project!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MVTX group &amp; sPHENIX actively working on </a:t>
            </a:r>
          </a:p>
          <a:p>
            <a:pPr lvl="1"/>
            <a:r>
              <a:rPr lang="en-US" dirty="0"/>
              <a:t>Cost reduction of carbon structure </a:t>
            </a:r>
          </a:p>
          <a:p>
            <a:pPr lvl="2"/>
            <a:r>
              <a:rPr lang="en-US" dirty="0"/>
              <a:t>explore cost saving options, outside companies etc. </a:t>
            </a:r>
          </a:p>
          <a:p>
            <a:pPr lvl="1"/>
            <a:r>
              <a:rPr lang="en-US" dirty="0"/>
              <a:t>Explore in-kind contributions:</a:t>
            </a:r>
          </a:p>
          <a:p>
            <a:pPr lvl="2"/>
            <a:r>
              <a:rPr lang="en-US" dirty="0"/>
              <a:t>Institutional contribution to project management</a:t>
            </a:r>
          </a:p>
          <a:p>
            <a:pPr lvl="3"/>
            <a:r>
              <a:rPr lang="en-US" dirty="0"/>
              <a:t>LANL, BNL, reduce the total cost from $1M -&gt; XX?. </a:t>
            </a:r>
          </a:p>
          <a:p>
            <a:pPr lvl="2"/>
            <a:r>
              <a:rPr lang="en-US" dirty="0"/>
              <a:t>Institutional support on engineering and technical effort </a:t>
            </a:r>
          </a:p>
          <a:p>
            <a:pPr lvl="3"/>
            <a:r>
              <a:rPr lang="en-US" dirty="0"/>
              <a:t>LANL, LBNL, MIT/Bates, BNL,    $1.5M -&gt; XX? </a:t>
            </a:r>
          </a:p>
          <a:p>
            <a:pPr lvl="2"/>
            <a:r>
              <a:rPr lang="en-US" b="1" dirty="0">
                <a:solidFill>
                  <a:srgbClr val="00B050"/>
                </a:solidFill>
              </a:rPr>
              <a:t>Reuse items from LDRD</a:t>
            </a:r>
          </a:p>
          <a:p>
            <a:pPr lvl="1"/>
            <a:r>
              <a:rPr lang="en-US" dirty="0"/>
              <a:t>Explore external funding sources, direct and indirect contributions</a:t>
            </a:r>
          </a:p>
          <a:p>
            <a:pPr lvl="2"/>
            <a:r>
              <a:rPr lang="en-US" dirty="0"/>
              <a:t>Chinese consortium, </a:t>
            </a:r>
            <a:r>
              <a:rPr lang="en-US" dirty="0" err="1"/>
              <a:t>EMCal</a:t>
            </a:r>
            <a:r>
              <a:rPr lang="en-US" dirty="0"/>
              <a:t>, MVTX, saving on baseline (</a:t>
            </a:r>
            <a:r>
              <a:rPr lang="en-US" dirty="0" err="1"/>
              <a:t>EMCal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) to cover MVTX </a:t>
            </a:r>
          </a:p>
          <a:p>
            <a:pPr lvl="2"/>
            <a:r>
              <a:rPr lang="en-US" dirty="0"/>
              <a:t>NSF or similar, internal R&amp;D fund? </a:t>
            </a:r>
          </a:p>
          <a:p>
            <a:pPr lvl="2"/>
            <a:r>
              <a:rPr lang="en-US" dirty="0"/>
              <a:t>Other foreign contributions, several possibilities under discussion now 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3E99DB-D027-F048-955F-00E513B35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3816C-DBE9-9940-8787-4101CDA07CD9}" type="datetime1">
              <a:rPr lang="en-US" smtClean="0"/>
              <a:t>3/25/18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F0D8E0-112A-0E49-9D46-A66067564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A5BDC-3F14-6E45-984D-6625BF60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0136F-A5B4-FB44-A3C7-0A945BFD45CC}"/>
              </a:ext>
            </a:extLst>
          </p:cNvPr>
          <p:cNvSpPr txBox="1"/>
          <p:nvPr/>
        </p:nvSpPr>
        <p:spPr>
          <a:xfrm>
            <a:off x="7708634" y="3911501"/>
            <a:ext cx="4055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Minimal cash need if all from MIE: </a:t>
            </a:r>
          </a:p>
          <a:p>
            <a:r>
              <a:rPr lang="en-US" dirty="0"/>
              <a:t>~$3.5M = 2.5M/hardware + 1M/engineer</a:t>
            </a:r>
          </a:p>
          <a:p>
            <a:endParaRPr lang="en-US" dirty="0"/>
          </a:p>
          <a:p>
            <a:r>
              <a:rPr lang="en-US" dirty="0" err="1"/>
              <a:t>Proj</a:t>
            </a:r>
            <a:r>
              <a:rPr lang="en-US" dirty="0"/>
              <a:t>. Cost = $4.7M w/o contingency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C7294B-3AB6-C84C-B180-D79FF594C55E}"/>
              </a:ext>
            </a:extLst>
          </p:cNvPr>
          <p:cNvSpPr txBox="1"/>
          <p:nvPr/>
        </p:nvSpPr>
        <p:spPr>
          <a:xfrm>
            <a:off x="10036130" y="2433866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1CHF = 1.06 US$</a:t>
            </a:r>
          </a:p>
        </p:txBody>
      </p:sp>
    </p:spTree>
    <p:extLst>
      <p:ext uri="{BB962C8B-B14F-4D97-AF65-F5344CB8AC3E}">
        <p14:creationId xmlns:p14="http://schemas.microsoft.com/office/powerpoint/2010/main" val="4246275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059" y="7317"/>
            <a:ext cx="10515600" cy="1055548"/>
          </a:xfrm>
        </p:spPr>
        <p:txBody>
          <a:bodyPr/>
          <a:lstStyle/>
          <a:p>
            <a:r>
              <a:rPr lang="en-US" dirty="0"/>
              <a:t>Time Sensitive Items: ~1.5M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43" y="1128887"/>
            <a:ext cx="6054143" cy="259139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Stave production @CERN: 1.3M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0.97M(quote from ALICE, $11.6K/stave x84) </a:t>
            </a:r>
          </a:p>
          <a:p>
            <a:pPr lvl="1"/>
            <a:r>
              <a:rPr lang="en-US" dirty="0"/>
              <a:t>Cost &amp; technical risk reduction  </a:t>
            </a:r>
          </a:p>
          <a:p>
            <a:pPr lvl="1"/>
            <a:endParaRPr lang="en-US" dirty="0"/>
          </a:p>
          <a:p>
            <a:r>
              <a:rPr lang="en-US" dirty="0"/>
              <a:t>Readout Unit: 0.66M 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0.41M (best estimate, paid for RUv1.0, 58RUs, $7K/RU)</a:t>
            </a:r>
          </a:p>
          <a:p>
            <a:pPr lvl="1"/>
            <a:r>
              <a:rPr lang="en-US" dirty="0"/>
              <a:t>Cost reduction (~50%) through ALICE mass production 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New: $3K CHF from ALICE production, $174K CHF ($183K)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453279"/>
              </p:ext>
            </p:extLst>
          </p:nvPr>
        </p:nvGraphicFramePr>
        <p:xfrm>
          <a:off x="760651" y="4023652"/>
          <a:ext cx="10593149" cy="2332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5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7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783">
                <a:tc>
                  <a:txBody>
                    <a:bodyPr/>
                    <a:lstStyle/>
                    <a:p>
                      <a:r>
                        <a:rPr lang="en-US" dirty="0"/>
                        <a:t>Major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Cost ($M)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Schedule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7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Staves</a:t>
                      </a:r>
                      <a:r>
                        <a:rPr lang="en-US" dirty="0"/>
                        <a:t> (WBS 1.5.3.1)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8/2018-5/2019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7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Readout</a:t>
                      </a:r>
                      <a:r>
                        <a:rPr lang="en-US" dirty="0"/>
                        <a:t> &amp; Controls (WBS 1.5.2)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New: 5/2018-6/2019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783">
                <a:tc>
                  <a:txBody>
                    <a:bodyPr/>
                    <a:lstStyle/>
                    <a:p>
                      <a:r>
                        <a:rPr lang="en-US" dirty="0"/>
                        <a:t>Mechanics</a:t>
                      </a:r>
                      <a:r>
                        <a:rPr lang="en-US" baseline="0" dirty="0"/>
                        <a:t> &amp; </a:t>
                      </a:r>
                      <a:r>
                        <a:rPr lang="en-US" baseline="0" dirty="0">
                          <a:solidFill>
                            <a:srgbClr val="00B050"/>
                          </a:solidFill>
                        </a:rPr>
                        <a:t>Detector Assembly </a:t>
                      </a:r>
                      <a:r>
                        <a:rPr lang="en-US" baseline="0" dirty="0"/>
                        <a:t>(WBS 1.5.3)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2019-2022, TBO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783">
                <a:tc>
                  <a:txBody>
                    <a:bodyPr/>
                    <a:lstStyle/>
                    <a:p>
                      <a:r>
                        <a:rPr lang="en-US" dirty="0"/>
                        <a:t>Integration (WBS 1.5.4)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2021-2022, TBO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783">
                <a:tc>
                  <a:txBody>
                    <a:bodyPr/>
                    <a:lstStyle/>
                    <a:p>
                      <a:r>
                        <a:rPr lang="en-US" dirty="0"/>
                        <a:t>Project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8/2018-1/2023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6483-05AA-504C-B7AC-34E0E058C9C0}" type="datetime1">
              <a:rPr lang="en-US" smtClean="0"/>
              <a:t>3/24/18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E454-496B-2843-8243-E1E572729E35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774" y="849355"/>
            <a:ext cx="5215950" cy="3150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305" y="519931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CCNU?</a:t>
            </a:r>
          </a:p>
        </p:txBody>
      </p:sp>
    </p:spTree>
    <p:extLst>
      <p:ext uri="{BB962C8B-B14F-4D97-AF65-F5344CB8AC3E}">
        <p14:creationId xmlns:p14="http://schemas.microsoft.com/office/powerpoint/2010/main" val="1318307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697"/>
            <a:ext cx="10515600" cy="1325563"/>
          </a:xfrm>
        </p:spPr>
        <p:txBody>
          <a:bodyPr/>
          <a:lstStyle/>
          <a:p>
            <a:r>
              <a:rPr lang="en-US" dirty="0"/>
              <a:t>Detector Assembly @LBNL/CCNU?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C18B-EB33-BE4A-8626-EC734D639A96}" type="datetime1">
              <a:rPr lang="en-US" smtClean="0"/>
              <a:t>3/24/18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3D49-09AE-EC4F-8773-351406376ACB}" type="slidenum">
              <a:rPr lang="en-US" smtClean="0"/>
              <a:t>11</a:t>
            </a:fld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154196" y="447406"/>
            <a:ext cx="4146393" cy="2317059"/>
            <a:chOff x="0" y="513807"/>
            <a:chExt cx="8046824" cy="44966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3807"/>
              <a:ext cx="7968564" cy="449667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613812" y="4031317"/>
              <a:ext cx="740940" cy="233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IB CYSS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05884" y="1509314"/>
              <a:ext cx="740940" cy="233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Layer 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94107" y="2010567"/>
              <a:ext cx="740940" cy="233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Layer 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76619" y="2930341"/>
              <a:ext cx="740940" cy="233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Layer 2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16" y="1610861"/>
            <a:ext cx="8452884" cy="47454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FA336D-DBCE-604E-8C70-86597ECA87FC}"/>
              </a:ext>
            </a:extLst>
          </p:cNvPr>
          <p:cNvSpPr txBox="1"/>
          <p:nvPr/>
        </p:nvSpPr>
        <p:spPr>
          <a:xfrm>
            <a:off x="92667" y="1084026"/>
            <a:ext cx="8554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Assembly jigs can be borrow from CERN ITS/IB, some modifications needed for sPHENIX</a:t>
            </a:r>
          </a:p>
        </p:txBody>
      </p:sp>
    </p:spTree>
    <p:extLst>
      <p:ext uri="{BB962C8B-B14F-4D97-AF65-F5344CB8AC3E}">
        <p14:creationId xmlns:p14="http://schemas.microsoft.com/office/powerpoint/2010/main" val="2834501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9227F-DF60-E84D-8BDD-C09751FA5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2447"/>
          </a:xfrm>
        </p:spPr>
        <p:txBody>
          <a:bodyPr/>
          <a:lstStyle/>
          <a:p>
            <a:r>
              <a:rPr lang="en-US" dirty="0"/>
              <a:t>Impact of MVTX: Tracking (I)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2166F-ECAB-2946-A544-8860E908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8C3A-3D84-E642-A4B8-D9147FD57852}" type="datetime1">
              <a:rPr lang="en-US" smtClean="0"/>
              <a:t>3/24/18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389D81-8F7F-2746-89F8-DC1AC4F01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9790F-207F-4844-B58F-50F97D45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3FD3C4-0B5C-8142-941C-95B724497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59" y="1148576"/>
            <a:ext cx="10049317" cy="56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18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9227F-DF60-E84D-8BDD-C09751FA5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82447"/>
          </a:xfrm>
        </p:spPr>
        <p:txBody>
          <a:bodyPr/>
          <a:lstStyle/>
          <a:p>
            <a:r>
              <a:rPr lang="en-US" dirty="0"/>
              <a:t>Impact of MVTX: Tracking (II)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2166F-ECAB-2946-A544-8860E908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38C3A-3D84-E642-A4B8-D9147FD57852}" type="datetime1">
              <a:rPr lang="en-US" smtClean="0"/>
              <a:t>3/24/18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389D81-8F7F-2746-89F8-DC1AC4F01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9790F-207F-4844-B58F-50F97D45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8B7C06-05B8-7449-BDA3-56A39ABDA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54" y="1082447"/>
            <a:ext cx="10284327" cy="575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32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3254-407B-8B4D-AE6E-8D47BCF49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ALICE RU/Stave Production schedule &amp; cost:  update from 03/03/2018 CERN 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95DC1-1C7B-A342-BF97-5A0C8E6FA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RU:  ALICE full production starting ~May 18</a:t>
            </a:r>
          </a:p>
          <a:p>
            <a:pPr lvl="1"/>
            <a:r>
              <a:rPr lang="en-US" dirty="0"/>
              <a:t>$3K CHF x 58 = $174K CHF  = US $184K</a:t>
            </a:r>
          </a:p>
          <a:p>
            <a:r>
              <a:rPr lang="en-US" dirty="0">
                <a:solidFill>
                  <a:srgbClr val="FF0000"/>
                </a:solidFill>
              </a:rPr>
              <a:t>Staves: Alice full production ends ~July 18, sPHENIX starts ~August 18</a:t>
            </a:r>
          </a:p>
          <a:p>
            <a:pPr lvl="1"/>
            <a:r>
              <a:rPr lang="en-US" dirty="0"/>
              <a:t>$11,600 CHF x 84 = $974 CHF = US $1,032K</a:t>
            </a:r>
          </a:p>
          <a:p>
            <a:endParaRPr lang="en-US" dirty="0"/>
          </a:p>
          <a:p>
            <a:r>
              <a:rPr lang="en-US" dirty="0"/>
              <a:t>Minimal CERN production cost in FY18 = US $1,216K (Today, 1 CHF = 1.06 US $).</a:t>
            </a:r>
          </a:p>
          <a:p>
            <a:pPr lvl="1"/>
            <a:r>
              <a:rPr lang="en-US" dirty="0"/>
              <a:t>For this number, probably we don't need full 35% overhead. </a:t>
            </a:r>
          </a:p>
          <a:p>
            <a:pPr lvl="1"/>
            <a:r>
              <a:rPr lang="en-US" dirty="0"/>
              <a:t>If we take </a:t>
            </a:r>
            <a:r>
              <a:rPr lang="en-US" dirty="0">
                <a:solidFill>
                  <a:srgbClr val="FF0000"/>
                </a:solidFill>
              </a:rPr>
              <a:t>20% contingency</a:t>
            </a:r>
            <a:r>
              <a:rPr lang="en-US" dirty="0"/>
              <a:t>, then the total would be </a:t>
            </a:r>
            <a:r>
              <a:rPr lang="en-US" dirty="0">
                <a:solidFill>
                  <a:srgbClr val="FF0000"/>
                </a:solidFill>
              </a:rPr>
              <a:t>$1.44M</a:t>
            </a:r>
            <a:r>
              <a:rPr lang="en-US" dirty="0"/>
              <a:t>, close to what we have in the proposal, but now we include the RU, not just staves.  </a:t>
            </a:r>
          </a:p>
          <a:p>
            <a:pPr lvl="1"/>
            <a:r>
              <a:rPr lang="en-US" dirty="0"/>
              <a:t>Actual stave production/payment in FY19? Most QA and testing in FY19  </a:t>
            </a:r>
          </a:p>
          <a:p>
            <a:endParaRPr lang="en-US" dirty="0"/>
          </a:p>
          <a:p>
            <a:r>
              <a:rPr lang="en-US" dirty="0"/>
              <a:t>Total cost in FY19 is reduced to $1.25M (=$1.91 - $0.66) </a:t>
            </a:r>
          </a:p>
          <a:p>
            <a:pPr lvl="1"/>
            <a:r>
              <a:rPr lang="en-US" dirty="0"/>
              <a:t>In the MVTX project file, the $1.9M, including RU production (1/2019 -5/2019) cost $664K.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60B173-D4AA-0A4F-8AEA-D6E7ADA77481}"/>
              </a:ext>
            </a:extLst>
          </p:cNvPr>
          <p:cNvSpPr txBox="1"/>
          <p:nvPr/>
        </p:nvSpPr>
        <p:spPr>
          <a:xfrm>
            <a:off x="7790212" y="1742500"/>
            <a:ext cx="3981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- 50% Big saving in RU: $7K-&gt;3.2K per RU</a:t>
            </a:r>
          </a:p>
          <a:p>
            <a:r>
              <a:rPr lang="en-US" dirty="0"/>
              <a:t>- Technical &amp; schedule  risk reduction </a:t>
            </a:r>
          </a:p>
        </p:txBody>
      </p:sp>
    </p:spTree>
    <p:extLst>
      <p:ext uri="{BB962C8B-B14F-4D97-AF65-F5344CB8AC3E}">
        <p14:creationId xmlns:p14="http://schemas.microsoft.com/office/powerpoint/2010/main" val="643618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447" y="-23191"/>
            <a:ext cx="9822729" cy="994172"/>
          </a:xfrm>
        </p:spPr>
        <p:txBody>
          <a:bodyPr>
            <a:normAutofit/>
          </a:bodyPr>
          <a:lstStyle/>
          <a:p>
            <a:r>
              <a:rPr lang="en-US" dirty="0"/>
              <a:t>MVTX Major Cost Items: $2.5M ($3.52M)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49" y="776628"/>
            <a:ext cx="10845209" cy="300179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3BC3-2279-884B-9B4B-EF77BB894F90}" type="datetime1">
              <a:rPr lang="en-US" smtClean="0"/>
              <a:t>3/25/18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366B-302F-B845-87AD-E0CDECDAFC08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121790"/>
              </p:ext>
            </p:extLst>
          </p:nvPr>
        </p:nvGraphicFramePr>
        <p:xfrm>
          <a:off x="701749" y="3778424"/>
          <a:ext cx="10366744" cy="2441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3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5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937">
                <a:tc>
                  <a:txBody>
                    <a:bodyPr/>
                    <a:lstStyle/>
                    <a:p>
                      <a:r>
                        <a:rPr lang="en-US" sz="1400" dirty="0"/>
                        <a:t>Major Items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Cost w/ 35%Cont. ($M)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Schedule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93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Staves </a:t>
                      </a:r>
                      <a:r>
                        <a:rPr lang="en-US" sz="1400" dirty="0"/>
                        <a:t>(WBS 1.5.3.1)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8/2018-5/2019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93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Readout</a:t>
                      </a:r>
                      <a:r>
                        <a:rPr lang="en-US" sz="1400" dirty="0"/>
                        <a:t> &amp; Controls (WBS 1.5.2)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1/2019-6/2019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937">
                <a:tc>
                  <a:txBody>
                    <a:bodyPr/>
                    <a:lstStyle/>
                    <a:p>
                      <a:r>
                        <a:rPr lang="en-US" sz="1400" dirty="0"/>
                        <a:t>Mechanics</a:t>
                      </a:r>
                      <a:r>
                        <a:rPr lang="en-US" sz="1400" baseline="0" dirty="0"/>
                        <a:t> &amp; 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Detector Assembly </a:t>
                      </a:r>
                      <a:r>
                        <a:rPr lang="en-US" sz="1400" baseline="0" dirty="0"/>
                        <a:t>(WBS 1.5.3)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2019-2022,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TBO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937">
                <a:tc>
                  <a:txBody>
                    <a:bodyPr/>
                    <a:lstStyle/>
                    <a:p>
                      <a:r>
                        <a:rPr lang="en-US" sz="1400" dirty="0"/>
                        <a:t>Integration (WBS 1.5.4)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2021-2022, TBO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937">
                <a:tc>
                  <a:txBody>
                    <a:bodyPr/>
                    <a:lstStyle/>
                    <a:p>
                      <a:r>
                        <a:rPr lang="en-US" sz="1400" dirty="0"/>
                        <a:t>Project Management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8/2018-1/2023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8584412-2DDC-B249-8F26-FB1FC6F0438C}"/>
              </a:ext>
            </a:extLst>
          </p:cNvPr>
          <p:cNvSpPr txBox="1"/>
          <p:nvPr/>
        </p:nvSpPr>
        <p:spPr>
          <a:xfrm>
            <a:off x="6966409" y="2202480"/>
            <a:ext cx="2846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Carbon Structures: $1,095K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4E9E76-C58A-114F-AE8C-DEB13908D55B}"/>
              </a:ext>
            </a:extLst>
          </p:cNvPr>
          <p:cNvSpPr txBox="1"/>
          <p:nvPr/>
        </p:nvSpPr>
        <p:spPr>
          <a:xfrm>
            <a:off x="5979478" y="3115715"/>
            <a:ext cx="531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Stave + RU in FY18: $1,286K -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 +20% Cont. = $1,543K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523F9B-9A6D-E94A-B18B-B25C205372D6}"/>
              </a:ext>
            </a:extLst>
          </p:cNvPr>
          <p:cNvCxnSpPr>
            <a:cxnSpLocks/>
          </p:cNvCxnSpPr>
          <p:nvPr/>
        </p:nvCxnSpPr>
        <p:spPr>
          <a:xfrm flipV="1">
            <a:off x="6246421" y="1545246"/>
            <a:ext cx="831273" cy="3191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5186DE8-89F7-DA4D-8462-E333098227AF}"/>
              </a:ext>
            </a:extLst>
          </p:cNvPr>
          <p:cNvSpPr txBox="1"/>
          <p:nvPr/>
        </p:nvSpPr>
        <p:spPr>
          <a:xfrm>
            <a:off x="7042069" y="157942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$254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375ED-E1A7-D94C-AF06-0A7A3DD1B2E1}"/>
              </a:ext>
            </a:extLst>
          </p:cNvPr>
          <p:cNvSpPr txBox="1"/>
          <p:nvPr/>
        </p:nvSpPr>
        <p:spPr>
          <a:xfrm>
            <a:off x="7053943" y="1282539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$1,032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926440-8F39-EC44-9489-8A3CB7FE025C}"/>
              </a:ext>
            </a:extLst>
          </p:cNvPr>
          <p:cNvCxnSpPr>
            <a:cxnSpLocks/>
          </p:cNvCxnSpPr>
          <p:nvPr/>
        </p:nvCxnSpPr>
        <p:spPr>
          <a:xfrm flipV="1">
            <a:off x="6246421" y="1293885"/>
            <a:ext cx="746166" cy="2855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DE528BD-06C6-5941-ADC6-D6E57204A5D5}"/>
              </a:ext>
            </a:extLst>
          </p:cNvPr>
          <p:cNvSpPr txBox="1"/>
          <p:nvPr/>
        </p:nvSpPr>
        <p:spPr>
          <a:xfrm rot="20508709">
            <a:off x="5700156" y="4358243"/>
            <a:ext cx="13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Time critical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CB1047-733E-4C4B-8071-77B7E13BB71F}"/>
              </a:ext>
            </a:extLst>
          </p:cNvPr>
          <p:cNvSpPr txBox="1"/>
          <p:nvPr/>
        </p:nvSpPr>
        <p:spPr>
          <a:xfrm rot="20232457">
            <a:off x="4547679" y="5249231"/>
            <a:ext cx="225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Schedule “flexible”</a:t>
            </a:r>
          </a:p>
          <a:p>
            <a:r>
              <a:rPr lang="en-US" dirty="0">
                <a:solidFill>
                  <a:srgbClr val="00B050"/>
                </a:solidFill>
              </a:rPr>
              <a:t>TBO based on funding</a:t>
            </a:r>
          </a:p>
        </p:txBody>
      </p:sp>
    </p:spTree>
    <p:extLst>
      <p:ext uri="{BB962C8B-B14F-4D97-AF65-F5344CB8AC3E}">
        <p14:creationId xmlns:p14="http://schemas.microsoft.com/office/powerpoint/2010/main" val="192465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624136" y="5138876"/>
          <a:ext cx="6218255" cy="88746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923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48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effectLst/>
                        </a:rPr>
                        <a:t>FY2018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effectLst/>
                        </a:rPr>
                        <a:t>FY2019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effectLst/>
                        </a:rPr>
                        <a:t>FY2020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FY2021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effectLst/>
                        </a:rPr>
                        <a:t>FY2022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MVTX Cost</a:t>
                      </a: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$1,436,825</a:t>
                      </a:r>
                    </a:p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$1,911,749</a:t>
                      </a:r>
                    </a:p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$2,610,068</a:t>
                      </a:r>
                    </a:p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$501,407</a:t>
                      </a:r>
                    </a:p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$63,152</a:t>
                      </a:r>
                    </a:p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734088"/>
              </p:ext>
            </p:extLst>
          </p:nvPr>
        </p:nvGraphicFramePr>
        <p:xfrm>
          <a:off x="1710047" y="593766"/>
          <a:ext cx="8407729" cy="4120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2AB4B38-818C-CF4B-B4D8-279339D23AF8}"/>
              </a:ext>
            </a:extLst>
          </p:cNvPr>
          <p:cNvSpPr txBox="1"/>
          <p:nvPr/>
        </p:nvSpPr>
        <p:spPr>
          <a:xfrm>
            <a:off x="2102465" y="6056417"/>
            <a:ext cx="158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New numbers: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EAC664-5721-4240-8057-75E9247EA519}"/>
              </a:ext>
            </a:extLst>
          </p:cNvPr>
          <p:cNvSpPr txBox="1"/>
          <p:nvPr/>
        </p:nvSpPr>
        <p:spPr>
          <a:xfrm>
            <a:off x="3764477" y="605641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$1.54M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382C74-7705-0849-9586-64AC2953FE64}"/>
              </a:ext>
            </a:extLst>
          </p:cNvPr>
          <p:cNvSpPr txBox="1"/>
          <p:nvPr/>
        </p:nvSpPr>
        <p:spPr>
          <a:xfrm>
            <a:off x="4748151" y="605784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$1.25M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8439AD-623B-9445-9B36-A266AB5355D1}"/>
              </a:ext>
            </a:extLst>
          </p:cNvPr>
          <p:cNvSpPr/>
          <p:nvPr/>
        </p:nvSpPr>
        <p:spPr>
          <a:xfrm>
            <a:off x="3906982" y="2897579"/>
            <a:ext cx="201880" cy="13419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B5F762-368C-1A4C-AFB2-C100B22D1447}"/>
              </a:ext>
            </a:extLst>
          </p:cNvPr>
          <p:cNvSpPr/>
          <p:nvPr/>
        </p:nvSpPr>
        <p:spPr>
          <a:xfrm>
            <a:off x="5306290" y="3241963"/>
            <a:ext cx="191985" cy="10074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BDCB2-D311-1C44-9616-F844390EFB6E}"/>
              </a:ext>
            </a:extLst>
          </p:cNvPr>
          <p:cNvSpPr txBox="1"/>
          <p:nvPr/>
        </p:nvSpPr>
        <p:spPr>
          <a:xfrm>
            <a:off x="8099980" y="1313374"/>
            <a:ext cx="3809184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FY18: Stave + RU production</a:t>
            </a:r>
          </a:p>
          <a:p>
            <a:r>
              <a:rPr lang="en-US" dirty="0"/>
              <a:t>FY19: Stave/RU QA &amp; test; mechanical </a:t>
            </a:r>
          </a:p>
          <a:p>
            <a:r>
              <a:rPr lang="en-US" dirty="0"/>
              <a:t>           design &amp; production</a:t>
            </a:r>
          </a:p>
          <a:p>
            <a:r>
              <a:rPr lang="en-US" dirty="0"/>
              <a:t>FY20: carbon structure production </a:t>
            </a:r>
          </a:p>
          <a:p>
            <a:r>
              <a:rPr lang="en-US" dirty="0"/>
              <a:t>           &amp; detector assembly </a:t>
            </a:r>
          </a:p>
          <a:p>
            <a:r>
              <a:rPr lang="en-US" dirty="0"/>
              <a:t>FY21: installation   </a:t>
            </a:r>
          </a:p>
        </p:txBody>
      </p:sp>
    </p:spTree>
    <p:extLst>
      <p:ext uri="{BB962C8B-B14F-4D97-AF65-F5344CB8AC3E}">
        <p14:creationId xmlns:p14="http://schemas.microsoft.com/office/powerpoint/2010/main" val="215817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4447B-1AB2-C649-BDD2-2A450AD38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9537"/>
          </a:xfrm>
        </p:spPr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1565C-BC38-C54C-8A2B-6A24E7047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22" y="1117946"/>
            <a:ext cx="9164444" cy="51403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Put MVTX in the baseline</a:t>
            </a:r>
          </a:p>
          <a:p>
            <a:pPr lvl="1"/>
            <a:r>
              <a:rPr lang="en-US" dirty="0"/>
              <a:t>Global inner tracking integration: MVTX+INTT+TPC</a:t>
            </a:r>
          </a:p>
          <a:p>
            <a:pPr lvl="1"/>
            <a:r>
              <a:rPr lang="en-US" dirty="0"/>
              <a:t>$1.54M for RU(FY18, $0.25M) and Stave($1.03M) in FY18</a:t>
            </a:r>
          </a:p>
          <a:p>
            <a:pPr lvl="1"/>
            <a:r>
              <a:rPr lang="en-US" dirty="0"/>
              <a:t>Possible additional fund to cover carbon structures and assembly later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Given the recently confirmed FY18 budget (+62M for NP), ask DOE to fund the full MVTX project!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More in-kind contributions, LANL, BNL, MIT, LBNL et al </a:t>
            </a:r>
          </a:p>
          <a:p>
            <a:pPr lvl="1"/>
            <a:r>
              <a:rPr lang="en-US" dirty="0"/>
              <a:t>Engineering + technician: ($1.5M)</a:t>
            </a:r>
          </a:p>
          <a:p>
            <a:pPr lvl="1"/>
            <a:r>
              <a:rPr lang="en-US" dirty="0"/>
              <a:t>Project management: ($1M) </a:t>
            </a:r>
          </a:p>
          <a:p>
            <a:pPr lvl="1"/>
            <a:r>
              <a:rPr lang="en-US" dirty="0"/>
              <a:t>Reuse hardware items from LANL R&amp;D work</a:t>
            </a:r>
          </a:p>
          <a:p>
            <a:pPr lvl="2"/>
            <a:r>
              <a:rPr lang="en-US" dirty="0"/>
              <a:t>PS, controls  </a:t>
            </a:r>
          </a:p>
          <a:p>
            <a:pPr lvl="2"/>
            <a:endParaRPr lang="en-US" dirty="0"/>
          </a:p>
          <a:p>
            <a:r>
              <a:rPr lang="en-US" dirty="0"/>
              <a:t>External fund for carbon structure etc.</a:t>
            </a:r>
          </a:p>
          <a:p>
            <a:pPr lvl="1"/>
            <a:r>
              <a:rPr lang="en-US" dirty="0"/>
              <a:t>NSF and/or LDRD </a:t>
            </a:r>
          </a:p>
          <a:p>
            <a:pPr lvl="2"/>
            <a:r>
              <a:rPr lang="en-US" dirty="0"/>
              <a:t>carbon structure?, backend readout and controls?</a:t>
            </a:r>
          </a:p>
          <a:p>
            <a:pPr lvl="1"/>
            <a:r>
              <a:rPr lang="en-US" dirty="0"/>
              <a:t>Foreign contributions 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A4FC1-2A7E-FD41-8AF0-CD258949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C4CD4-04DE-924B-81DB-8609764E7E77}" type="datetime1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A731B-0A67-3F44-B405-F96B8000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FA0BD-9356-B04D-A59E-3DABB436E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F7B18F-3ADF-314B-9EC3-7DC4A3842598}"/>
              </a:ext>
            </a:extLst>
          </p:cNvPr>
          <p:cNvSpPr txBox="1"/>
          <p:nvPr/>
        </p:nvSpPr>
        <p:spPr>
          <a:xfrm>
            <a:off x="7593836" y="3793910"/>
            <a:ext cx="44358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List of tasks could fit individual institution/consortium effort: </a:t>
            </a:r>
          </a:p>
          <a:p>
            <a:pPr marL="285750" indent="-285750">
              <a:buFontTx/>
              <a:buChar char="-"/>
            </a:pPr>
            <a:r>
              <a:rPr lang="en-US" dirty="0"/>
              <a:t>Beck end/FELIX and control electronics </a:t>
            </a:r>
          </a:p>
          <a:p>
            <a:pPr marL="285750" indent="-285750">
              <a:buFontTx/>
              <a:buChar char="-"/>
            </a:pPr>
            <a:r>
              <a:rPr lang="en-US" dirty="0"/>
              <a:t>Carbon structure design</a:t>
            </a:r>
          </a:p>
          <a:p>
            <a:pPr marL="285750" indent="-285750">
              <a:buFontTx/>
              <a:buChar char="-"/>
            </a:pPr>
            <a:r>
              <a:rPr lang="en-US" dirty="0"/>
              <a:t>Carbon structure production  </a:t>
            </a:r>
          </a:p>
          <a:p>
            <a:pPr marL="285750" indent="-285750">
              <a:buFontTx/>
              <a:buChar char="-"/>
            </a:pPr>
            <a:r>
              <a:rPr lang="en-US" dirty="0"/>
              <a:t>Cooling system</a:t>
            </a:r>
          </a:p>
          <a:p>
            <a:pPr marL="285750" indent="-285750">
              <a:buFontTx/>
              <a:buChar char="-"/>
            </a:pPr>
            <a:r>
              <a:rPr lang="en-US" dirty="0"/>
              <a:t>Detector assembly and test </a:t>
            </a:r>
          </a:p>
          <a:p>
            <a:pPr marL="285750" indent="-285750">
              <a:buFontTx/>
              <a:buChar char="-"/>
            </a:pPr>
            <a:r>
              <a:rPr lang="en-US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5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338"/>
            <a:ext cx="11582400" cy="728663"/>
          </a:xfrm>
        </p:spPr>
        <p:txBody>
          <a:bodyPr/>
          <a:lstStyle/>
          <a:p>
            <a:r>
              <a:rPr lang="en-US" sz="4267" dirty="0"/>
              <a:t>sPHENIX Project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89001"/>
            <a:ext cx="11277600" cy="5237164"/>
          </a:xfrm>
        </p:spPr>
        <p:txBody>
          <a:bodyPr/>
          <a:lstStyle/>
          <a:p>
            <a:r>
              <a:rPr lang="en-US" sz="2667" dirty="0"/>
              <a:t>Very Positive outcome from the Pre- CD-1 Director’s Review</a:t>
            </a:r>
          </a:p>
          <a:p>
            <a:pPr lvl="1"/>
            <a:r>
              <a:rPr lang="en-US" sz="2133" dirty="0"/>
              <a:t>Committee’s conclusion was that once we close a few action items mostly related to documentation that we will be ready for the OPA CD-1 review.</a:t>
            </a:r>
          </a:p>
          <a:p>
            <a:pPr lvl="1"/>
            <a:r>
              <a:rPr lang="en-US" sz="2133" dirty="0"/>
              <a:t>Thanks to all who works so hard to make that happen</a:t>
            </a:r>
          </a:p>
          <a:p>
            <a:r>
              <a:rPr lang="en-US" sz="2667" dirty="0">
                <a:solidFill>
                  <a:srgbClr val="FF0000"/>
                </a:solidFill>
              </a:rPr>
              <a:t>sPHENIX appears in the FY19 Fed Budget with a project start ( CD-1/CD-3a funds)</a:t>
            </a:r>
          </a:p>
          <a:p>
            <a:r>
              <a:rPr lang="en-US" sz="2667" dirty="0"/>
              <a:t>Completed a successful full-current test of the sPHENIX SC-Magnet</a:t>
            </a:r>
          </a:p>
          <a:p>
            <a:r>
              <a:rPr lang="en-US" sz="2667" dirty="0"/>
              <a:t>Ongoing test beam at Fermilab</a:t>
            </a:r>
          </a:p>
          <a:p>
            <a:r>
              <a:rPr lang="en-US" sz="2667" dirty="0"/>
              <a:t>Good progress on the PHENIX R&amp;R. Central Magnet is gone and the West Carriage is nearly fully disassembled.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3/23/18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Fortnightly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42F1E2-874F-F646-9E64-57BBDCCD188C}"/>
              </a:ext>
            </a:extLst>
          </p:cNvPr>
          <p:cNvSpPr txBox="1"/>
          <p:nvPr/>
        </p:nvSpPr>
        <p:spPr>
          <a:xfrm>
            <a:off x="9880270" y="510639"/>
            <a:ext cx="956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Ed</a:t>
            </a:r>
          </a:p>
        </p:txBody>
      </p:sp>
    </p:spTree>
    <p:extLst>
      <p:ext uri="{BB962C8B-B14F-4D97-AF65-F5344CB8AC3E}">
        <p14:creationId xmlns:p14="http://schemas.microsoft.com/office/powerpoint/2010/main" val="83478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338"/>
            <a:ext cx="11582400" cy="728663"/>
          </a:xfrm>
        </p:spPr>
        <p:txBody>
          <a:bodyPr/>
          <a:lstStyle/>
          <a:p>
            <a:r>
              <a:rPr lang="en-US" sz="4267" dirty="0"/>
              <a:t>Activities for the next 2 months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3/23/18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Fortnightly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6400" y="889000"/>
            <a:ext cx="11785600" cy="5791200"/>
          </a:xfrm>
        </p:spPr>
        <p:txBody>
          <a:bodyPr/>
          <a:lstStyle/>
          <a:p>
            <a:r>
              <a:rPr lang="en-US" sz="2400" b="1" dirty="0"/>
              <a:t>Preparation for the OPA review May 23-25</a:t>
            </a:r>
          </a:p>
          <a:p>
            <a:pPr lvl="1"/>
            <a:r>
              <a:rPr lang="en-US" sz="1867" dirty="0"/>
              <a:t>Most but not all documents are final</a:t>
            </a:r>
          </a:p>
          <a:p>
            <a:pPr lvl="1"/>
            <a:r>
              <a:rPr lang="en-US" sz="1867" dirty="0"/>
              <a:t>Need to complete the Hazard Analysis Report</a:t>
            </a:r>
          </a:p>
          <a:p>
            <a:pPr lvl="1"/>
            <a:r>
              <a:rPr lang="en-US" sz="1867" dirty="0"/>
              <a:t>Rehearsal May 7-8?</a:t>
            </a:r>
          </a:p>
          <a:p>
            <a:r>
              <a:rPr lang="en-US" sz="2400" b="1" dirty="0"/>
              <a:t>Close recommendations from recent reviews.</a:t>
            </a:r>
          </a:p>
          <a:p>
            <a:pPr lvl="1"/>
            <a:r>
              <a:rPr lang="en-US" sz="1867" dirty="0"/>
              <a:t>Complete the Memoranda of Agreement with other BNL departments and divisions (CAD, Magnet Division, Instrumentation and Physics)</a:t>
            </a:r>
          </a:p>
          <a:p>
            <a:pPr lvl="1"/>
            <a:r>
              <a:rPr lang="en-US" sz="1867" b="1" dirty="0"/>
              <a:t>Identify interim ES&amp;H coordinator to cover these issues during the OPA review while our official ES&amp;H coordinator is recovering from a health issue.</a:t>
            </a:r>
          </a:p>
          <a:p>
            <a:pPr lvl="1"/>
            <a:r>
              <a:rPr lang="en-US" sz="1867" dirty="0"/>
              <a:t>Write an official “requirements” document.</a:t>
            </a:r>
          </a:p>
          <a:p>
            <a:pPr lvl="1"/>
            <a:r>
              <a:rPr lang="en-US" sz="1867" b="1" dirty="0"/>
              <a:t>Practice all of the OPA speakers and make talk improvements based on committee recommendations.</a:t>
            </a:r>
          </a:p>
          <a:p>
            <a:pPr lvl="1"/>
            <a:r>
              <a:rPr lang="en-US" sz="1867" dirty="0"/>
              <a:t>Fix some modest inconstancies in the BOEs </a:t>
            </a:r>
            <a:r>
              <a:rPr lang="en-US" sz="1867" b="1" dirty="0"/>
              <a:t> 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Get the $5.3M (Direct) barrel steel order placed.  -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 potential $2+M saving 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/>
              <a:t>Get large (&gt;$100k) R&amp;D contracts moving once the federal budget is resolved.</a:t>
            </a:r>
          </a:p>
          <a:p>
            <a:r>
              <a:rPr lang="en-US" sz="2400" b="1" dirty="0"/>
              <a:t>Complete the test beam at FNAL</a:t>
            </a:r>
          </a:p>
        </p:txBody>
      </p:sp>
    </p:spTree>
    <p:extLst>
      <p:ext uri="{BB962C8B-B14F-4D97-AF65-F5344CB8AC3E}">
        <p14:creationId xmlns:p14="http://schemas.microsoft.com/office/powerpoint/2010/main" val="1591288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624136" y="5138876"/>
          <a:ext cx="6218255" cy="88746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923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48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effectLst/>
                        </a:rPr>
                        <a:t>FY2018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effectLst/>
                        </a:rPr>
                        <a:t>FY2019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effectLst/>
                        </a:rPr>
                        <a:t>FY2020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FY2021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effectLst/>
                        </a:rPr>
                        <a:t>FY2022</a:t>
                      </a:r>
                      <a:endParaRPr lang="is-I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MVTX Cost</a:t>
                      </a: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$1,436,825</a:t>
                      </a:r>
                    </a:p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$1,911,749</a:t>
                      </a:r>
                    </a:p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$2,610,068</a:t>
                      </a:r>
                    </a:p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$501,407</a:t>
                      </a:r>
                    </a:p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$63,152</a:t>
                      </a:r>
                    </a:p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710047" y="593766"/>
          <a:ext cx="8407729" cy="4120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448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1824C-5361-E14C-8363-76B9814D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5" y="39017"/>
            <a:ext cx="11783504" cy="1325563"/>
          </a:xfrm>
        </p:spPr>
        <p:txBody>
          <a:bodyPr/>
          <a:lstStyle/>
          <a:p>
            <a:r>
              <a:rPr lang="en-US" dirty="0"/>
              <a:t>Total “Labor Cost”:  $1.95M + $0.27M = $2,22M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D707C-480F-1248-9064-5E6DC73D2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92" y="1276896"/>
            <a:ext cx="10515600" cy="1992495"/>
          </a:xfrm>
        </p:spPr>
        <p:txBody>
          <a:bodyPr>
            <a:normAutofit fontScale="92500"/>
          </a:bodyPr>
          <a:lstStyle/>
          <a:p>
            <a:r>
              <a:rPr lang="en-US" dirty="0"/>
              <a:t>Engineer + Technician = $1,948 - $399 = $1,549K</a:t>
            </a:r>
          </a:p>
          <a:p>
            <a:pPr lvl="1"/>
            <a:r>
              <a:rPr lang="en-US" dirty="0"/>
              <a:t>Some project/engineering management ($399K) included in “Resource” </a:t>
            </a:r>
          </a:p>
          <a:p>
            <a:r>
              <a:rPr lang="en-US" dirty="0"/>
              <a:t>Total project management = $273+$399 = $672 ($920K)</a:t>
            </a:r>
          </a:p>
          <a:p>
            <a:r>
              <a:rPr lang="en-US" dirty="0">
                <a:solidFill>
                  <a:srgbClr val="FF0000"/>
                </a:solidFill>
              </a:rPr>
              <a:t>Propose to cover most of the labor cost from institutional operation fund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5B0A49-A20B-3A41-9611-82D435B49B5B}"/>
              </a:ext>
            </a:extLst>
          </p:cNvPr>
          <p:cNvGrpSpPr/>
          <p:nvPr/>
        </p:nvGrpSpPr>
        <p:grpSpPr>
          <a:xfrm>
            <a:off x="594513" y="3590139"/>
            <a:ext cx="11374193" cy="2020205"/>
            <a:chOff x="613367" y="3286510"/>
            <a:chExt cx="11374193" cy="20202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3782A91-2A2E-6F4C-B6F0-75DF2DB40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367" y="3286510"/>
              <a:ext cx="11374193" cy="172787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544E1B0-81B0-9347-A7C2-B5BAB8AC3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704" y="4786837"/>
              <a:ext cx="9866442" cy="519878"/>
            </a:xfrm>
            <a:prstGeom prst="rect">
              <a:avLst/>
            </a:prstGeom>
          </p:spPr>
        </p:pic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0A79C43-6250-C545-8179-D412869A438F}"/>
              </a:ext>
            </a:extLst>
          </p:cNvPr>
          <p:cNvSpPr/>
          <p:nvPr/>
        </p:nvSpPr>
        <p:spPr>
          <a:xfrm>
            <a:off x="7202077" y="3359283"/>
            <a:ext cx="1092820" cy="2509024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7A4A45-56CC-354C-9160-2E456B48B7E2}"/>
              </a:ext>
            </a:extLst>
          </p:cNvPr>
          <p:cNvSpPr txBox="1"/>
          <p:nvPr/>
        </p:nvSpPr>
        <p:spPr>
          <a:xfrm>
            <a:off x="6487300" y="604541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$273K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B7AE68-5A58-BF4D-9C98-C6F411B51EF6}"/>
              </a:ext>
            </a:extLst>
          </p:cNvPr>
          <p:cNvSpPr txBox="1"/>
          <p:nvPr/>
        </p:nvSpPr>
        <p:spPr>
          <a:xfrm>
            <a:off x="7362002" y="6040891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$399K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CAF824-D9A6-374C-94F9-3A66490B2073}"/>
              </a:ext>
            </a:extLst>
          </p:cNvPr>
          <p:cNvSpPr txBox="1"/>
          <p:nvPr/>
        </p:nvSpPr>
        <p:spPr>
          <a:xfrm>
            <a:off x="4590854" y="6044985"/>
            <a:ext cx="197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Proj</a:t>
            </a:r>
            <a:r>
              <a:rPr lang="en-US" dirty="0"/>
              <a:t>. management: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3A0C20B-8600-8646-A5DE-2B34667AB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D468-1EC4-3E4C-8946-6D45DC8BD651}" type="datetime1">
              <a:rPr lang="en-US" smtClean="0"/>
              <a:t>3/24/18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8550814-23A5-3546-A862-43B153593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Proposal to ALD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668CCA4-626A-924A-9C5D-D941298C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FBF7-5F1E-D142-84D2-28D568FFF1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81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1259</Words>
  <Application>Microsoft Macintosh PowerPoint</Application>
  <PresentationFormat>Widescreen</PresentationFormat>
  <Paragraphs>238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MVTX Realization – Proposal to ALD</vt:lpstr>
      <vt:lpstr>ALICE RU/Stave Production schedule &amp; cost:  update from 03/03/2018 CERN Visit</vt:lpstr>
      <vt:lpstr>MVTX Major Cost Items: $2.5M ($3.52M)</vt:lpstr>
      <vt:lpstr>PowerPoint Presentation</vt:lpstr>
      <vt:lpstr>Summary </vt:lpstr>
      <vt:lpstr>sPHENIX Project Update</vt:lpstr>
      <vt:lpstr>Activities for the next 2 months</vt:lpstr>
      <vt:lpstr>PowerPoint Presentation</vt:lpstr>
      <vt:lpstr>Total “Labor Cost”:  $1.95M + $0.27M = $2,22M</vt:lpstr>
      <vt:lpstr>Time Sensitive Items: ~1.5M  </vt:lpstr>
      <vt:lpstr>Detector Assembly @LBNL/CCNU?</vt:lpstr>
      <vt:lpstr>Impact of MVTX: Tracking (I)</vt:lpstr>
      <vt:lpstr>Impact of MVTX: Tracking (II)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Proposal</dc:title>
  <dc:creator>Ming Liu</dc:creator>
  <cp:lastModifiedBy>Ming Liu</cp:lastModifiedBy>
  <cp:revision>139</cp:revision>
  <dcterms:created xsi:type="dcterms:W3CDTF">2018-03-19T13:58:15Z</dcterms:created>
  <dcterms:modified xsi:type="dcterms:W3CDTF">2018-03-26T00:24:59Z</dcterms:modified>
</cp:coreProperties>
</file>