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1"/>
    <p:restoredTop sz="94661"/>
  </p:normalViewPr>
  <p:slideViewPr>
    <p:cSldViewPr snapToGrid="0" snapToObjects="1">
      <p:cViewPr varScale="1">
        <p:scale>
          <a:sx n="135" d="100"/>
          <a:sy n="135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DA1A-AA5A-3D46-A850-DA5C88C4836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A1382-330A-FF42-B498-AC4D7F41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CD96-42B2-3E49-85B1-A8EFFA648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103-863A-604B-B775-80D3B269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C65C3-E382-A941-ACFD-E3C84E2B1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0ADB-5CB2-C74D-BC4A-50BB274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252-1B03-1E4D-A511-016572A7D55A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A730-4E38-0A44-9682-DA86A900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6EDB-8385-724F-B5F9-9266C61A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AC6D-4696-4D42-A376-85599A49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C61C8-A22D-C947-AF44-43E44C20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0509-F73F-AF45-A378-1312DE6E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9775-4FE6-0940-A7C3-C5B67BB6A247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2DB4-6494-6F49-90A5-143A2001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5287-71C1-DB4B-85B4-D4ED7741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24B96-2A8A-3A44-AD27-C71FD00C1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CC2BF-0AA5-C345-A853-0C82F2D65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2D2A-CEEC-2E43-8CCD-4875704E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A48-7EB5-3848-A3B2-9BCE88E8EE01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07B3-9823-EF4A-A512-87B70D3A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B208-C92B-554E-9144-141FD630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FB94-CE53-FA4B-81BA-AC5D09E3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82CC-AAE4-A24D-8586-2EA7DA31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E7C4-9A76-704D-9526-CC41683F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4CD4-04DE-924B-81DB-8609764E7E77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79C8-1897-F94D-AD7B-4970C8A3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BA6D-5E89-4542-BB0E-22DDA857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479B-3740-2441-9E14-0D6649E9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22DB8-2DD1-FC4C-A178-FA09837E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7C95-6BFE-DC46-8071-90F7142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AD92-9442-0D46-BDEB-BD52359FB58B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430A-1841-E74D-84FC-C9635520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2DA4-5D40-B74A-8260-9914C38E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C96-4A17-264F-BF83-0D595C82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39BF-B8C6-D749-819F-B85FCF28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50583-7D3E-F541-84A5-C86A375C2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3E768-7C2D-0B4A-8622-30A0C0CB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DDD-4559-AC42-B2FD-87F006F6701A}" type="datetime1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D3E3-BBF9-E448-9D3C-69BF7E37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1CE07-9CEF-9644-BDC4-299BE46B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B03-9788-4A45-82A8-7432E767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E734-3BBC-3349-B6E4-13A8BF75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D43DF-DE1A-7748-A2AF-6F3239CD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12A73-2D6C-E14F-881A-EF9A3EC0E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D1CD8-93CD-E24B-BA59-CC5F633F7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5321A-C8C0-7D4A-98C7-B9CB2097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A173-C241-304D-91BE-B9DBA3700372}" type="datetime1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05F3-1BCB-8E4A-B7DD-9F60F28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4E29F-3613-214D-B42B-56BA5B00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2D94-46C9-DD4E-8298-72A31136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955C-97B0-9540-B04E-C0581DEE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8C3A-3D84-E642-A4B8-D9147FD57852}" type="datetime1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CAA1B-4AC1-584F-9C46-666D295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315D-4A04-464F-97EB-C9B3CD9F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B100-E0E0-9449-B2EA-023DF265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359C-8D69-F54A-9A40-66B31657FA05}" type="datetime1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A9EFD-1C29-304B-9AA9-D26B0646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5E494-2500-D541-B68B-4F095377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6730-3F57-5746-A3B2-66EA92B4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CC37-264B-B44F-BE62-5D02105A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470D9-CFDC-A640-A488-A9226B57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D1A81-2FBA-1D42-85A0-396D6D17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8687-8A61-4341-B9EE-AE12CCCFB55D}" type="datetime1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A68F-F8E9-1442-8C90-2120BDEA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DE62D-1017-BE4A-B69D-0CE48DBF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BEDD-F7E7-EA4F-9FCC-5492E9F1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9AB10-7756-FD4E-8817-86704DAF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6D07-16FB-B445-A3CA-2B2B5E707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000D8-877E-0E45-AFC0-E855B74C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EEC-AF08-1F4B-9608-18A8923E93C4}" type="datetime1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71491-34DE-3D42-A04F-D49EC3B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82C27-F440-424A-BEAB-A67925A4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68A8E-5708-234E-A709-86E1AE69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835D-278F-EC49-A9A6-865891FA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87431-6847-D84A-BAFE-D4347B379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F832-C791-394C-A673-04DEB2F63CAA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E4BCF-B617-C642-BCA5-1FE57E7D0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4E0C-4225-8841-8423-EA1CD8124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01553-3B4D-8B41-A9F4-A1C98EB6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MVTX Realization – Proposal to ALD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BD588F-ECE4-134F-A8D8-C3628D65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28418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Put MVTX in the </a:t>
            </a:r>
            <a:r>
              <a:rPr lang="en-US" dirty="0" err="1">
                <a:solidFill>
                  <a:srgbClr val="FF0000"/>
                </a:solidFill>
              </a:rPr>
              <a:t>sPHNIX</a:t>
            </a:r>
            <a:r>
              <a:rPr lang="en-US" dirty="0">
                <a:solidFill>
                  <a:srgbClr val="FF0000"/>
                </a:solidFill>
              </a:rPr>
              <a:t> baseline program </a:t>
            </a:r>
          </a:p>
          <a:p>
            <a:pPr lvl="1"/>
            <a:r>
              <a:rPr lang="en-US" dirty="0"/>
              <a:t>MIE support the overall inner tracking mechanical integration </a:t>
            </a:r>
          </a:p>
          <a:p>
            <a:pPr lvl="2"/>
            <a:r>
              <a:rPr lang="en-US" dirty="0"/>
              <a:t>MVTX+INTT (+TPC)</a:t>
            </a:r>
          </a:p>
          <a:p>
            <a:pPr lvl="1"/>
            <a:r>
              <a:rPr lang="en-US" dirty="0"/>
              <a:t>MIE fund (or other RHIC operation saving $) to cover time critical cost saving items in FY18 &amp; FY19, be part of ALICE production   </a:t>
            </a:r>
          </a:p>
          <a:p>
            <a:pPr lvl="2"/>
            <a:r>
              <a:rPr lang="en-US" dirty="0"/>
              <a:t>(48+20%) 58 RUs, $3K CHF x 60 = $180K CHF  (~May 2018)</a:t>
            </a:r>
          </a:p>
          <a:p>
            <a:pPr lvl="2"/>
            <a:r>
              <a:rPr lang="en-US" dirty="0"/>
              <a:t>(48+28+ 10%) 84 Staves, $11.5 K CHF x 84 = $966K CHF (~Sep 2018/FY19)</a:t>
            </a:r>
          </a:p>
          <a:p>
            <a:pPr lvl="1"/>
            <a:r>
              <a:rPr lang="en-US" dirty="0"/>
              <a:t>Cover additional M&amp;S (~$1M) if no/limited external $ secured in time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MVTX group &amp; sPHENIX actively working on </a:t>
            </a:r>
          </a:p>
          <a:p>
            <a:pPr lvl="1"/>
            <a:r>
              <a:rPr lang="en-US" dirty="0"/>
              <a:t>Cost reduction of carbon structure </a:t>
            </a:r>
          </a:p>
          <a:p>
            <a:pPr lvl="2"/>
            <a:r>
              <a:rPr lang="en-US" dirty="0"/>
              <a:t>explore cost saving options, outside companies etc. </a:t>
            </a:r>
          </a:p>
          <a:p>
            <a:pPr lvl="1"/>
            <a:r>
              <a:rPr lang="en-US" dirty="0"/>
              <a:t>More institutional operational support on engineering and technician effort </a:t>
            </a:r>
          </a:p>
          <a:p>
            <a:pPr lvl="2"/>
            <a:r>
              <a:rPr lang="en-US" dirty="0"/>
              <a:t>LANL, LBNL, MIT/Bates, BNL,    $1.5M -&gt; ~O(0.1M) </a:t>
            </a:r>
          </a:p>
          <a:p>
            <a:pPr lvl="1"/>
            <a:r>
              <a:rPr lang="en-US" dirty="0"/>
              <a:t>More institutional operational support on project management</a:t>
            </a:r>
          </a:p>
          <a:p>
            <a:pPr lvl="2"/>
            <a:r>
              <a:rPr lang="en-US" dirty="0"/>
              <a:t>LANL, BNL, reduce the total cost from $1M -&gt; ~O(0.1M). </a:t>
            </a:r>
          </a:p>
          <a:p>
            <a:pPr lvl="1"/>
            <a:r>
              <a:rPr lang="en-US" dirty="0"/>
              <a:t>Explore external funding sources, direct and indirect contributions</a:t>
            </a:r>
          </a:p>
          <a:p>
            <a:pPr lvl="2"/>
            <a:r>
              <a:rPr lang="en-US" dirty="0"/>
              <a:t>Chinese consortium, </a:t>
            </a:r>
            <a:r>
              <a:rPr lang="en-US" dirty="0" err="1"/>
              <a:t>EMCal</a:t>
            </a:r>
            <a:r>
              <a:rPr lang="en-US" dirty="0"/>
              <a:t>, MVTX, saving on baseline (</a:t>
            </a:r>
            <a:r>
              <a:rPr lang="en-US" dirty="0" err="1"/>
              <a:t>EMCal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 to cover MVTX </a:t>
            </a:r>
          </a:p>
          <a:p>
            <a:pPr lvl="2"/>
            <a:r>
              <a:rPr lang="en-US" dirty="0"/>
              <a:t>NSF or similar, internal R&amp;D fund? </a:t>
            </a:r>
          </a:p>
          <a:p>
            <a:pPr lvl="2"/>
            <a:r>
              <a:rPr lang="en-US" dirty="0"/>
              <a:t>Other foreign contributions, several possibilities under discussion now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E99DB-D027-F048-955F-00E513B3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16C-DBE9-9940-8787-4101CDA07CD9}" type="datetime1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0D8E0-112A-0E49-9D46-A6606756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5BDC-3F14-6E45-984D-6625BF60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824C-5361-E14C-8363-76B9814D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39017"/>
            <a:ext cx="11783504" cy="1325563"/>
          </a:xfrm>
        </p:spPr>
        <p:txBody>
          <a:bodyPr/>
          <a:lstStyle/>
          <a:p>
            <a:r>
              <a:rPr lang="en-US" dirty="0"/>
              <a:t>Total “Labor Cost”:  $1.95M + $0.27M = $2,22M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707C-480F-1248-9064-5E6DC73D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92" y="1276896"/>
            <a:ext cx="10515600" cy="1992495"/>
          </a:xfrm>
        </p:spPr>
        <p:txBody>
          <a:bodyPr>
            <a:normAutofit fontScale="92500"/>
          </a:bodyPr>
          <a:lstStyle/>
          <a:p>
            <a:r>
              <a:rPr lang="en-US" dirty="0"/>
              <a:t>Engineer + Technician = $1,948 - $399 = $1,549K</a:t>
            </a:r>
          </a:p>
          <a:p>
            <a:pPr lvl="1"/>
            <a:r>
              <a:rPr lang="en-US" dirty="0"/>
              <a:t>Some project/engineering management ($399K) included in “Resource” </a:t>
            </a:r>
          </a:p>
          <a:p>
            <a:r>
              <a:rPr lang="en-US" dirty="0"/>
              <a:t>Total project management = $273+$399 = $672 ($920K)</a:t>
            </a:r>
          </a:p>
          <a:p>
            <a:r>
              <a:rPr lang="en-US" dirty="0">
                <a:solidFill>
                  <a:srgbClr val="FF0000"/>
                </a:solidFill>
              </a:rPr>
              <a:t>Propose to cover most of the labor cost from institutional operation fund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5B0A49-A20B-3A41-9611-82D435B49B5B}"/>
              </a:ext>
            </a:extLst>
          </p:cNvPr>
          <p:cNvGrpSpPr/>
          <p:nvPr/>
        </p:nvGrpSpPr>
        <p:grpSpPr>
          <a:xfrm>
            <a:off x="594513" y="3590139"/>
            <a:ext cx="11374193" cy="2020205"/>
            <a:chOff x="613367" y="3286510"/>
            <a:chExt cx="11374193" cy="2020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782A91-2A2E-6F4C-B6F0-75DF2DB4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367" y="3286510"/>
              <a:ext cx="11374193" cy="17278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44E1B0-81B0-9347-A7C2-B5BAB8AC3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04" y="4786837"/>
              <a:ext cx="9866442" cy="519878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0A79C43-6250-C545-8179-D412869A438F}"/>
              </a:ext>
            </a:extLst>
          </p:cNvPr>
          <p:cNvSpPr/>
          <p:nvPr/>
        </p:nvSpPr>
        <p:spPr>
          <a:xfrm>
            <a:off x="7202077" y="3359283"/>
            <a:ext cx="1092820" cy="250902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4A45-56CC-354C-9160-2E456B48B7E2}"/>
              </a:ext>
            </a:extLst>
          </p:cNvPr>
          <p:cNvSpPr txBox="1"/>
          <p:nvPr/>
        </p:nvSpPr>
        <p:spPr>
          <a:xfrm>
            <a:off x="6487300" y="604541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$273K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7AE68-5A58-BF4D-9C98-C6F411B51EF6}"/>
              </a:ext>
            </a:extLst>
          </p:cNvPr>
          <p:cNvSpPr txBox="1"/>
          <p:nvPr/>
        </p:nvSpPr>
        <p:spPr>
          <a:xfrm>
            <a:off x="7362002" y="604089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$399K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AF824-D9A6-374C-94F9-3A66490B2073}"/>
              </a:ext>
            </a:extLst>
          </p:cNvPr>
          <p:cNvSpPr txBox="1"/>
          <p:nvPr/>
        </p:nvSpPr>
        <p:spPr>
          <a:xfrm>
            <a:off x="4590854" y="6044985"/>
            <a:ext cx="197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Proj</a:t>
            </a:r>
            <a:r>
              <a:rPr lang="en-US" dirty="0"/>
              <a:t>. management: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3A0C20B-8600-8646-A5DE-2B34667A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D468-1EC4-3E4C-8946-6D45DC8BD651}" type="datetime1">
              <a:rPr lang="en-US" smtClean="0"/>
              <a:t>3/19/18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8550814-23A5-3546-A862-43B15359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668CCA4-626A-924A-9C5D-D941298C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8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447" y="-23191"/>
            <a:ext cx="9822729" cy="994172"/>
          </a:xfrm>
        </p:spPr>
        <p:txBody>
          <a:bodyPr>
            <a:normAutofit/>
          </a:bodyPr>
          <a:lstStyle/>
          <a:p>
            <a:r>
              <a:rPr lang="en-US" dirty="0"/>
              <a:t>MVTX Major Cost Items: $2.5M ($3.52M)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776628"/>
            <a:ext cx="10845209" cy="300179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3BC3-2279-884B-9B4B-EF77BB894F90}" type="datetime1">
              <a:rPr lang="en-US" smtClean="0"/>
              <a:t>3/19/18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21790"/>
              </p:ext>
            </p:extLst>
          </p:nvPr>
        </p:nvGraphicFramePr>
        <p:xfrm>
          <a:off x="701749" y="3778424"/>
          <a:ext cx="10366744" cy="244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Major Items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Cost w/ 35%Cont. ($M)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Schedule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Staves </a:t>
                      </a:r>
                      <a:r>
                        <a:rPr lang="en-US" sz="1400" dirty="0"/>
                        <a:t>(WBS 1.5.3.1)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8/2018-5/2019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sz="1400" dirty="0"/>
                        <a:t> &amp; Controls (WBS 1.5.2)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1/2019-6/2019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Mechanics</a:t>
                      </a:r>
                      <a:r>
                        <a:rPr lang="en-US" sz="1400" baseline="0" dirty="0"/>
                        <a:t> &amp;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Detector Assembly </a:t>
                      </a:r>
                      <a:r>
                        <a:rPr lang="en-US" sz="1400" baseline="0" dirty="0"/>
                        <a:t>(WBS 1.5.3)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2019-2022,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 (WBS 1.5.4)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2021-2022, TBO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Project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8/2018-1/2023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584412-2DDC-B249-8F26-FB1FC6F0438C}"/>
              </a:ext>
            </a:extLst>
          </p:cNvPr>
          <p:cNvSpPr txBox="1"/>
          <p:nvPr/>
        </p:nvSpPr>
        <p:spPr>
          <a:xfrm>
            <a:off x="6966409" y="2202480"/>
            <a:ext cx="28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Carbon Structures: $1,095K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9E76-C58A-114F-AE8C-DEB13908D55B}"/>
              </a:ext>
            </a:extLst>
          </p:cNvPr>
          <p:cNvSpPr txBox="1"/>
          <p:nvPr/>
        </p:nvSpPr>
        <p:spPr>
          <a:xfrm>
            <a:off x="6966409" y="1545246"/>
            <a:ext cx="20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Stave+RU</a:t>
            </a:r>
            <a:r>
              <a:rPr lang="en-US" b="1" dirty="0">
                <a:solidFill>
                  <a:srgbClr val="FF0000"/>
                </a:solidFill>
              </a:rPr>
              <a:t>: $1,446K </a:t>
            </a:r>
          </a:p>
        </p:txBody>
      </p:sp>
    </p:spTree>
    <p:extLst>
      <p:ext uri="{BB962C8B-B14F-4D97-AF65-F5344CB8AC3E}">
        <p14:creationId xmlns:p14="http://schemas.microsoft.com/office/powerpoint/2010/main" val="192465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59" y="7317"/>
            <a:ext cx="10515600" cy="1055548"/>
          </a:xfrm>
        </p:spPr>
        <p:txBody>
          <a:bodyPr/>
          <a:lstStyle/>
          <a:p>
            <a:r>
              <a:rPr lang="en-US" dirty="0"/>
              <a:t>Time Sensitive Items: ~1.5M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43" y="1128887"/>
            <a:ext cx="6054143" cy="25913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Stave production @CERN: 1.3M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0.97M(quote from ALICE, $11.5K/stave x84) </a:t>
            </a:r>
          </a:p>
          <a:p>
            <a:pPr lvl="1"/>
            <a:r>
              <a:rPr lang="en-US" dirty="0"/>
              <a:t>Cost &amp; technical risk reduction  </a:t>
            </a:r>
          </a:p>
          <a:p>
            <a:pPr lvl="1"/>
            <a:endParaRPr lang="en-US" dirty="0"/>
          </a:p>
          <a:p>
            <a:r>
              <a:rPr lang="en-US" dirty="0"/>
              <a:t>Readout Unit: 0.66M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0.41M (best estimate, paid for RUv1.0, 58RUs, $7K/RU)</a:t>
            </a:r>
          </a:p>
          <a:p>
            <a:pPr lvl="1"/>
            <a:r>
              <a:rPr lang="en-US" dirty="0"/>
              <a:t>Cost reduction (~50%) through ALICE mass production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New: $3K CHF from ALICE production, $174K CHF ($183K)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53279"/>
              </p:ext>
            </p:extLst>
          </p:nvPr>
        </p:nvGraphicFramePr>
        <p:xfrm>
          <a:off x="760651" y="4023652"/>
          <a:ext cx="10593149" cy="233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Major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Staves</a:t>
                      </a:r>
                      <a:r>
                        <a:rPr lang="en-US" dirty="0"/>
                        <a:t> (WBS 1.5.3.1)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8/2018-5/2019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dirty="0"/>
                        <a:t> &amp; Controls (WBS 1.5.2)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New: 5/2018-6/2019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Mechanics</a:t>
                      </a:r>
                      <a:r>
                        <a:rPr lang="en-US" baseline="0" dirty="0"/>
                        <a:t> &amp;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Detector Assembly </a:t>
                      </a:r>
                      <a:r>
                        <a:rPr lang="en-US" baseline="0" dirty="0"/>
                        <a:t>(WBS 1.5.3)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2019-2022, TBO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Integration (WBS 1.5.4)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2021-2022, TBO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8/2018-1/2023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483-05AA-504C-B7AC-34E0E058C9C0}" type="datetime1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454-496B-2843-8243-E1E572729E35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849355"/>
            <a:ext cx="5215950" cy="3150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305" y="51993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CCNU?</a:t>
            </a:r>
          </a:p>
        </p:txBody>
      </p:sp>
    </p:spTree>
    <p:extLst>
      <p:ext uri="{BB962C8B-B14F-4D97-AF65-F5344CB8AC3E}">
        <p14:creationId xmlns:p14="http://schemas.microsoft.com/office/powerpoint/2010/main" val="131830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447B-1AB2-C649-BDD2-2A450AD3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565C-BC38-C54C-8A2B-6A24E704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Put MVTX in the baseline</a:t>
            </a:r>
          </a:p>
          <a:p>
            <a:pPr lvl="1"/>
            <a:r>
              <a:rPr lang="en-US" dirty="0"/>
              <a:t>Global inner tracking integration: MVTX+INTT+TPC</a:t>
            </a:r>
          </a:p>
          <a:p>
            <a:pPr lvl="1"/>
            <a:r>
              <a:rPr lang="en-US" dirty="0"/>
              <a:t>$1.2M for RU(FY18, $0.2M) and Stave(FY19, $1.0M)</a:t>
            </a:r>
          </a:p>
          <a:p>
            <a:pPr lvl="1"/>
            <a:r>
              <a:rPr lang="en-US" dirty="0"/>
              <a:t>Possible additional $1.0M to cover carbon structures </a:t>
            </a:r>
          </a:p>
          <a:p>
            <a:pPr lvl="1"/>
            <a:endParaRPr lang="en-US" dirty="0"/>
          </a:p>
          <a:p>
            <a:r>
              <a:rPr lang="en-US" dirty="0"/>
              <a:t>More institutional contributions, LANL. BNL, MIT, LBNL et al </a:t>
            </a:r>
          </a:p>
          <a:p>
            <a:pPr lvl="1"/>
            <a:r>
              <a:rPr lang="en-US" dirty="0"/>
              <a:t>Engineering + technician: $1.5M</a:t>
            </a:r>
          </a:p>
          <a:p>
            <a:pPr lvl="1"/>
            <a:r>
              <a:rPr lang="en-US" dirty="0"/>
              <a:t>Project management: $1M </a:t>
            </a:r>
          </a:p>
          <a:p>
            <a:pPr lvl="1"/>
            <a:r>
              <a:rPr lang="en-US" dirty="0"/>
              <a:t>Reuse hardware items from LANL R&amp;D work</a:t>
            </a:r>
          </a:p>
          <a:p>
            <a:pPr lvl="2"/>
            <a:r>
              <a:rPr lang="en-US" dirty="0"/>
              <a:t>PS, controls  </a:t>
            </a:r>
          </a:p>
          <a:p>
            <a:r>
              <a:rPr lang="en-US" dirty="0"/>
              <a:t>External fund</a:t>
            </a:r>
          </a:p>
          <a:p>
            <a:pPr lvl="1"/>
            <a:r>
              <a:rPr lang="en-US" dirty="0"/>
              <a:t>NSF and/or LDRD </a:t>
            </a:r>
          </a:p>
          <a:p>
            <a:pPr lvl="2"/>
            <a:r>
              <a:rPr lang="en-US" dirty="0"/>
              <a:t>carbon structure?, backend readout and controls?</a:t>
            </a:r>
          </a:p>
          <a:p>
            <a:pPr lvl="1"/>
            <a:r>
              <a:rPr lang="en-US" dirty="0"/>
              <a:t>Foreign contributions?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A4FC1-2A7E-FD41-8AF0-CD258949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4CD4-04DE-924B-81DB-8609764E7E77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731B-0A67-3F44-B405-F96B8000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A0BD-9356-B04D-A59E-3DABB436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697"/>
            <a:ext cx="10515600" cy="1325563"/>
          </a:xfrm>
        </p:spPr>
        <p:txBody>
          <a:bodyPr/>
          <a:lstStyle/>
          <a:p>
            <a:r>
              <a:rPr lang="en-US" dirty="0"/>
              <a:t>Detector Assembly @LBNL/CCNU?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C18B-EB33-BE4A-8626-EC734D639A96}" type="datetime1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4196" y="447406"/>
            <a:ext cx="4146393" cy="2317059"/>
            <a:chOff x="0" y="513807"/>
            <a:chExt cx="8046824" cy="44966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07"/>
              <a:ext cx="7968564" cy="44966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13812" y="403131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IB CYSS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5884" y="1509314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107" y="201056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6619" y="2930341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16" y="1610861"/>
            <a:ext cx="8452884" cy="4745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A336D-DBCE-604E-8C70-86597ECA87FC}"/>
              </a:ext>
            </a:extLst>
          </p:cNvPr>
          <p:cNvSpPr txBox="1"/>
          <p:nvPr/>
        </p:nvSpPr>
        <p:spPr>
          <a:xfrm>
            <a:off x="92667" y="1084026"/>
            <a:ext cx="855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Assembly jigs can be borrow from CERN ITS/IB, some modifications needed for sPHENIX</a:t>
            </a:r>
          </a:p>
        </p:txBody>
      </p:sp>
    </p:spTree>
    <p:extLst>
      <p:ext uri="{BB962C8B-B14F-4D97-AF65-F5344CB8AC3E}">
        <p14:creationId xmlns:p14="http://schemas.microsoft.com/office/powerpoint/2010/main" val="283450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667</Words>
  <Application>Microsoft Macintosh PowerPoint</Application>
  <PresentationFormat>Widescreen</PresentationFormat>
  <Paragraphs>117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MVTX Realization – Proposal to ALD</vt:lpstr>
      <vt:lpstr>Total “Labor Cost”:  $1.95M + $0.27M = $2,22M</vt:lpstr>
      <vt:lpstr>MVTX Major Cost Items: $2.5M ($3.52M)</vt:lpstr>
      <vt:lpstr>Time Sensitive Items: ~1.5M  </vt:lpstr>
      <vt:lpstr>Summary </vt:lpstr>
      <vt:lpstr>Detector Assembly @LBNL/CCNU?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Proposal</dc:title>
  <dc:creator>Ming Liu</dc:creator>
  <cp:lastModifiedBy>Ming Liu</cp:lastModifiedBy>
  <cp:revision>40</cp:revision>
  <dcterms:created xsi:type="dcterms:W3CDTF">2018-03-19T13:58:15Z</dcterms:created>
  <dcterms:modified xsi:type="dcterms:W3CDTF">2018-03-19T16:05:46Z</dcterms:modified>
</cp:coreProperties>
</file>