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68" d="100"/>
          <a:sy n="168" d="100"/>
        </p:scale>
        <p:origin x="-4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D885-34C7-854C-A71E-071D22C81D4B}" type="datetimeFigureOut">
              <a:rPr lang="en-US" smtClean="0"/>
              <a:t>3/7/17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0D0A-3FAB-2443-BE71-73D23BB98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790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D885-34C7-854C-A71E-071D22C81D4B}" type="datetimeFigureOut">
              <a:rPr lang="en-US" smtClean="0"/>
              <a:t>3/7/17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0D0A-3FAB-2443-BE71-73D23BB98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510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D885-34C7-854C-A71E-071D22C81D4B}" type="datetimeFigureOut">
              <a:rPr lang="en-US" smtClean="0"/>
              <a:t>3/7/17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0D0A-3FAB-2443-BE71-73D23BB98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294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D885-34C7-854C-A71E-071D22C81D4B}" type="datetimeFigureOut">
              <a:rPr lang="en-US" smtClean="0"/>
              <a:t>3/7/17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0D0A-3FAB-2443-BE71-73D23BB98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01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D885-34C7-854C-A71E-071D22C81D4B}" type="datetimeFigureOut">
              <a:rPr lang="en-US" smtClean="0"/>
              <a:t>3/7/17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0D0A-3FAB-2443-BE71-73D23BB98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785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D885-34C7-854C-A71E-071D22C81D4B}" type="datetimeFigureOut">
              <a:rPr lang="en-US" smtClean="0"/>
              <a:t>3/7/17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0D0A-3FAB-2443-BE71-73D23BB98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55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D885-34C7-854C-A71E-071D22C81D4B}" type="datetimeFigureOut">
              <a:rPr lang="en-US" smtClean="0"/>
              <a:t>3/7/17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0D0A-3FAB-2443-BE71-73D23BB98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933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D885-34C7-854C-A71E-071D22C81D4B}" type="datetimeFigureOut">
              <a:rPr lang="en-US" smtClean="0"/>
              <a:t>3/7/17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0D0A-3FAB-2443-BE71-73D23BB98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605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D885-34C7-854C-A71E-071D22C81D4B}" type="datetimeFigureOut">
              <a:rPr lang="en-US" smtClean="0"/>
              <a:t>3/7/17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0D0A-3FAB-2443-BE71-73D23BB98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288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D885-34C7-854C-A71E-071D22C81D4B}" type="datetimeFigureOut">
              <a:rPr lang="en-US" smtClean="0"/>
              <a:t>3/7/17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0D0A-3FAB-2443-BE71-73D23BB98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92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2D885-34C7-854C-A71E-071D22C81D4B}" type="datetimeFigureOut">
              <a:rPr lang="en-US" smtClean="0"/>
              <a:t>3/7/17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0D0A-3FAB-2443-BE71-73D23BB98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2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2D885-34C7-854C-A71E-071D22C81D4B}" type="datetimeFigureOut">
              <a:rPr lang="en-US" smtClean="0"/>
              <a:t>3/7/17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D0D0A-3FAB-2443-BE71-73D23BB98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392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729817"/>
          </a:xfrm>
        </p:spPr>
        <p:txBody>
          <a:bodyPr>
            <a:normAutofit/>
          </a:bodyPr>
          <a:lstStyle/>
          <a:p>
            <a:r>
              <a:rPr lang="en-US" sz="2800" dirty="0" smtClean="0"/>
              <a:t>Updates after MVTX pre-proposal </a:t>
            </a:r>
            <a:r>
              <a:rPr lang="en-US" sz="2800" dirty="0" smtClean="0"/>
              <a:t>submission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19502"/>
            <a:ext cx="8229600" cy="5168572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No MAPS-Telescope in the baseline</a:t>
            </a:r>
          </a:p>
          <a:p>
            <a:pPr lvl="1"/>
            <a:r>
              <a:rPr lang="en-US" dirty="0" smtClean="0"/>
              <a:t>MAPS </a:t>
            </a:r>
            <a:r>
              <a:rPr lang="en-US" dirty="0"/>
              <a:t>strategy has evolved based on feedback from ALD.  Baseline </a:t>
            </a:r>
            <a:r>
              <a:rPr lang="en-US" dirty="0" smtClean="0"/>
              <a:t>detector would </a:t>
            </a:r>
            <a:r>
              <a:rPr lang="en-US" dirty="0"/>
              <a:t>not include MAPS at all.  </a:t>
            </a:r>
            <a:endParaRPr lang="en-US" dirty="0" smtClean="0"/>
          </a:p>
          <a:p>
            <a:pPr lvl="1"/>
            <a:r>
              <a:rPr lang="en-US" dirty="0" smtClean="0"/>
              <a:t>Continue </a:t>
            </a:r>
            <a:r>
              <a:rPr lang="en-US" dirty="0"/>
              <a:t>to develop proposal for MAPS </a:t>
            </a:r>
            <a:r>
              <a:rPr lang="en-US" dirty="0" smtClean="0"/>
              <a:t>as an </a:t>
            </a:r>
            <a:r>
              <a:rPr lang="en-US" dirty="0"/>
              <a:t>upgrade to baseline (doesn't necessarily imply that MAPS wouldn't </a:t>
            </a:r>
            <a:r>
              <a:rPr lang="en-US" dirty="0" smtClean="0"/>
              <a:t>be available </a:t>
            </a:r>
            <a:r>
              <a:rPr lang="en-US" dirty="0"/>
              <a:t>on day-1)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U</a:t>
            </a:r>
            <a:r>
              <a:rPr lang="en-US" dirty="0" smtClean="0">
                <a:solidFill>
                  <a:srgbClr val="FF0000"/>
                </a:solidFill>
              </a:rPr>
              <a:t>pdate physics goals/justification for MVTX </a:t>
            </a:r>
          </a:p>
          <a:p>
            <a:pPr lvl="1"/>
            <a:r>
              <a:rPr lang="en-US" dirty="0" smtClean="0"/>
              <a:t>Updated </a:t>
            </a:r>
            <a:r>
              <a:rPr lang="en-US" dirty="0"/>
              <a:t>simulations needed to show broad HF MAPS-enabled program.  </a:t>
            </a:r>
            <a:r>
              <a:rPr lang="en-US" dirty="0" smtClean="0"/>
              <a:t>New results </a:t>
            </a:r>
            <a:r>
              <a:rPr lang="en-US" dirty="0"/>
              <a:t>at QM'17 (e.g., B's via displaced D's) may indicate targets </a:t>
            </a:r>
            <a:r>
              <a:rPr lang="en-US" dirty="0" smtClean="0"/>
              <a:t>for </a:t>
            </a:r>
            <a:r>
              <a:rPr lang="en-US" dirty="0" err="1" smtClean="0"/>
              <a:t>sPHENIX</a:t>
            </a:r>
            <a:endParaRPr lang="en-US" dirty="0" smtClean="0"/>
          </a:p>
          <a:p>
            <a:pPr lvl="1"/>
            <a:r>
              <a:rPr lang="en-US" dirty="0" smtClean="0"/>
              <a:t>B-meson and b-jet physics in the pre-proposal, more physics simulations and algorithm development  </a:t>
            </a:r>
            <a:endParaRPr lang="en-US" dirty="0" smtClean="0"/>
          </a:p>
          <a:p>
            <a:pPr lvl="1"/>
            <a:r>
              <a:rPr lang="en-US" dirty="0" err="1" smtClean="0"/>
              <a:t>Likley</a:t>
            </a:r>
            <a:r>
              <a:rPr lang="en-US" dirty="0" smtClean="0"/>
              <a:t> </a:t>
            </a:r>
            <a:r>
              <a:rPr lang="en-US" dirty="0"/>
              <a:t>4+ years </a:t>
            </a:r>
            <a:r>
              <a:rPr lang="en-US" dirty="0" err="1"/>
              <a:t>sPHENIX</a:t>
            </a:r>
            <a:r>
              <a:rPr lang="en-US" dirty="0"/>
              <a:t> program </a:t>
            </a:r>
          </a:p>
          <a:p>
            <a:pPr lvl="1"/>
            <a:endParaRPr lang="en-US" dirty="0"/>
          </a:p>
          <a:p>
            <a:pPr lvl="1"/>
            <a:r>
              <a:rPr lang="en-US" dirty="0" err="1" smtClean="0"/>
              <a:t>sPHENIX</a:t>
            </a:r>
            <a:r>
              <a:rPr lang="en-US" dirty="0" smtClean="0"/>
              <a:t> baseline physics w/o </a:t>
            </a:r>
            <a:r>
              <a:rPr lang="en-US" dirty="0" smtClean="0"/>
              <a:t>MVTX? Very limited in open heavy flavor physics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Reviews</a:t>
            </a:r>
          </a:p>
          <a:p>
            <a:pPr lvl="1"/>
            <a:r>
              <a:rPr lang="en-US" dirty="0" smtClean="0"/>
              <a:t>Timeline </a:t>
            </a:r>
            <a:r>
              <a:rPr lang="en-US" dirty="0"/>
              <a:t>of baseline CD-1 review is late summer. 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/>
              <a:t>BNL-</a:t>
            </a:r>
            <a:r>
              <a:rPr lang="en-US" dirty="0" smtClean="0"/>
              <a:t>convened Director's </a:t>
            </a:r>
            <a:r>
              <a:rPr lang="en-US" dirty="0"/>
              <a:t>review of MVTX late </a:t>
            </a:r>
            <a:r>
              <a:rPr lang="en-US" dirty="0" smtClean="0"/>
              <a:t>spring. (~ May 1?)</a:t>
            </a:r>
          </a:p>
          <a:p>
            <a:pPr lvl="2"/>
            <a:r>
              <a:rPr lang="en-US" dirty="0" smtClean="0"/>
              <a:t>physics </a:t>
            </a:r>
            <a:r>
              <a:rPr lang="en-US" dirty="0" smtClean="0"/>
              <a:t>simulation need more help, HF group  </a:t>
            </a:r>
          </a:p>
          <a:p>
            <a:pPr lvl="3"/>
            <a:r>
              <a:rPr lang="en-US" dirty="0" smtClean="0"/>
              <a:t>may not be ready for the full </a:t>
            </a:r>
            <a:r>
              <a:rPr lang="en-US" dirty="0" err="1" smtClean="0"/>
              <a:t>sim</a:t>
            </a:r>
            <a:r>
              <a:rPr lang="en-US" dirty="0" smtClean="0"/>
              <a:t>, fast </a:t>
            </a:r>
            <a:r>
              <a:rPr lang="en-US" dirty="0" err="1" smtClean="0"/>
              <a:t>sim</a:t>
            </a:r>
            <a:r>
              <a:rPr lang="en-US" dirty="0" smtClean="0"/>
              <a:t> possible </a:t>
            </a:r>
            <a:endParaRPr lang="en-US" dirty="0" smtClean="0"/>
          </a:p>
          <a:p>
            <a:pPr lvl="2"/>
            <a:r>
              <a:rPr lang="en-US" dirty="0"/>
              <a:t>C&amp;S OK, labor and cost </a:t>
            </a:r>
            <a:r>
              <a:rPr lang="en-US" dirty="0" smtClean="0"/>
              <a:t>profiles, work in progress</a:t>
            </a:r>
            <a:endParaRPr lang="en-US" dirty="0"/>
          </a:p>
          <a:p>
            <a:pPr lvl="3"/>
            <a:r>
              <a:rPr lang="en-US" dirty="0"/>
              <a:t>confirm resource commitments from LANL, LBNL and MIT, + other institutions (manpower, facilities etc.) </a:t>
            </a:r>
          </a:p>
          <a:p>
            <a:pPr lvl="3"/>
            <a:endParaRPr lang="en-US" dirty="0" smtClean="0"/>
          </a:p>
          <a:p>
            <a:pPr lvl="1"/>
            <a:r>
              <a:rPr lang="en-US" dirty="0" smtClean="0"/>
              <a:t>Updated </a:t>
            </a:r>
            <a:r>
              <a:rPr lang="en-US" dirty="0"/>
              <a:t>MVTX pre-proposal by </a:t>
            </a:r>
            <a:r>
              <a:rPr lang="en-US" dirty="0" smtClean="0"/>
              <a:t>late </a:t>
            </a:r>
            <a:r>
              <a:rPr lang="en-US" dirty="0" smtClean="0"/>
              <a:t>summer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smtClean="0"/>
              <a:t>challenging, late 2017 more reasonable)</a:t>
            </a:r>
          </a:p>
          <a:p>
            <a:pPr lvl="2"/>
            <a:r>
              <a:rPr lang="en-US" dirty="0" smtClean="0"/>
              <a:t>Physics simulations requires </a:t>
            </a:r>
            <a:r>
              <a:rPr lang="en-US" dirty="0" smtClean="0"/>
              <a:t>more effort, full expanded heavy flavor physics enabled by MVTX </a:t>
            </a:r>
            <a:r>
              <a:rPr lang="en-US" dirty="0" smtClean="0"/>
              <a:t> </a:t>
            </a:r>
            <a:endParaRPr lang="en-US" dirty="0" smtClean="0"/>
          </a:p>
          <a:p>
            <a:pPr lvl="2"/>
            <a:r>
              <a:rPr lang="en-US" dirty="0" smtClean="0"/>
              <a:t>C&amp;S could be much improved in late 2017 after we achieve: </a:t>
            </a:r>
          </a:p>
          <a:p>
            <a:pPr lvl="3"/>
            <a:r>
              <a:rPr lang="en-US" dirty="0" smtClean="0"/>
              <a:t>LANL LDRD produce and test a few staves at CERN (May – Sept 2017). </a:t>
            </a:r>
          </a:p>
          <a:p>
            <a:pPr lvl="3"/>
            <a:r>
              <a:rPr lang="en-US" dirty="0" smtClean="0"/>
              <a:t>LANL LDRD initial readout R&amp;D with RUv1 &amp; “CRU” and/or FELIX late 2017 (9/2017?);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43B6-0FDC-8D4F-8AFB-875CD65FA9CE}" type="datetime1">
              <a:rPr lang="en-US" smtClean="0"/>
              <a:t>3/8/17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discussion 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FA4F-DDA5-DF4D-94C9-B63CE46A72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732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59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Physics discussed in the pre-</a:t>
            </a:r>
            <a:r>
              <a:rPr lang="en-US" dirty="0" smtClean="0"/>
              <a:t>proposal</a:t>
            </a:r>
            <a:br>
              <a:rPr lang="en-US" dirty="0" smtClean="0"/>
            </a:br>
            <a:r>
              <a:rPr lang="en-US" sz="3100" dirty="0" smtClean="0"/>
              <a:t>more new ideas being explored</a:t>
            </a:r>
            <a:endParaRPr lang="en-US" sz="31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21568"/>
            <a:ext cx="3772421" cy="5126350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B-hadrons (</a:t>
            </a:r>
            <a:r>
              <a:rPr lang="en-US" dirty="0" err="1" smtClean="0"/>
              <a:t>pT</a:t>
            </a:r>
            <a:r>
              <a:rPr lang="en-US" dirty="0" smtClean="0"/>
              <a:t> ~&lt; 15GeV)</a:t>
            </a:r>
          </a:p>
          <a:p>
            <a:pPr lvl="1"/>
            <a:r>
              <a:rPr lang="en-US" dirty="0" smtClean="0"/>
              <a:t>R_AA</a:t>
            </a:r>
          </a:p>
          <a:p>
            <a:pPr lvl="1"/>
            <a:r>
              <a:rPr lang="en-US" dirty="0" smtClean="0"/>
              <a:t>V2, V3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err="1" smtClean="0"/>
              <a:t>pT</a:t>
            </a:r>
            <a:r>
              <a:rPr lang="en-US" dirty="0" smtClean="0"/>
              <a:t> range: 0-15GeV? 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B-jets (</a:t>
            </a:r>
            <a:r>
              <a:rPr lang="en-US" dirty="0" err="1" smtClean="0"/>
              <a:t>pT</a:t>
            </a:r>
            <a:r>
              <a:rPr lang="en-US" dirty="0" smtClean="0"/>
              <a:t> &gt;~ 15GeV)</a:t>
            </a:r>
          </a:p>
          <a:p>
            <a:pPr lvl="1"/>
            <a:r>
              <a:rPr lang="en-US" dirty="0" smtClean="0"/>
              <a:t>R_AA</a:t>
            </a:r>
          </a:p>
          <a:p>
            <a:pPr lvl="1"/>
            <a:r>
              <a:rPr lang="en-US" dirty="0" smtClean="0"/>
              <a:t>Jet fragmentation </a:t>
            </a:r>
          </a:p>
          <a:p>
            <a:pPr lvl="1"/>
            <a:r>
              <a:rPr lang="en-US" dirty="0" smtClean="0"/>
              <a:t>Di-b-jet correlation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err="1" smtClean="0"/>
              <a:t>pT</a:t>
            </a:r>
            <a:r>
              <a:rPr lang="en-US" dirty="0" smtClean="0"/>
              <a:t> range: 15-50GeV?</a:t>
            </a:r>
          </a:p>
          <a:p>
            <a:pPr lvl="1"/>
            <a:r>
              <a:rPr lang="en-US" dirty="0" smtClean="0"/>
              <a:t>Update theory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Detector and Physics simulations: Money </a:t>
            </a:r>
            <a:r>
              <a:rPr lang="en-US" dirty="0" smtClean="0"/>
              <a:t>plots</a:t>
            </a:r>
          </a:p>
          <a:p>
            <a:pPr lvl="1"/>
            <a:r>
              <a:rPr lang="en-US" dirty="0" smtClean="0"/>
              <a:t>DCAs for </a:t>
            </a:r>
            <a:r>
              <a:rPr lang="en-US" dirty="0" smtClean="0"/>
              <a:t>light and heavy hadrons</a:t>
            </a:r>
            <a:endParaRPr lang="en-US" dirty="0" smtClean="0"/>
          </a:p>
          <a:p>
            <a:pPr lvl="1"/>
            <a:r>
              <a:rPr lang="en-US" dirty="0" smtClean="0"/>
              <a:t>Full B or D-meson reconstruction </a:t>
            </a:r>
          </a:p>
          <a:p>
            <a:pPr lvl="1"/>
            <a:r>
              <a:rPr lang="en-US" dirty="0" smtClean="0"/>
              <a:t>Full b-jet </a:t>
            </a:r>
            <a:r>
              <a:rPr lang="en-US" dirty="0" err="1" smtClean="0"/>
              <a:t>reco</a:t>
            </a:r>
            <a:endParaRPr lang="en-US" dirty="0" smtClean="0"/>
          </a:p>
          <a:p>
            <a:pPr lvl="1"/>
            <a:r>
              <a:rPr lang="en-US" dirty="0" smtClean="0"/>
              <a:t>Jet correlations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More discussions needed</a:t>
            </a:r>
          </a:p>
          <a:p>
            <a:pPr lvl="1"/>
            <a:r>
              <a:rPr lang="en-US" dirty="0" smtClean="0"/>
              <a:t>HF group, </a:t>
            </a:r>
            <a:r>
              <a:rPr lang="en-US" dirty="0" err="1" smtClean="0"/>
              <a:t>sPHENIX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workfest</a:t>
            </a:r>
            <a:r>
              <a:rPr lang="en-US" dirty="0" smtClean="0"/>
              <a:t> to make money plots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660066"/>
                </a:solidFill>
              </a:rPr>
              <a:t>Positive impacts on other measurements </a:t>
            </a:r>
          </a:p>
          <a:p>
            <a:pPr lvl="1"/>
            <a:r>
              <a:rPr lang="en-US" dirty="0" smtClean="0"/>
              <a:t>Upsilons</a:t>
            </a:r>
          </a:p>
          <a:p>
            <a:pPr lvl="1"/>
            <a:r>
              <a:rPr lang="en-US" dirty="0" err="1" smtClean="0"/>
              <a:t>Muti</a:t>
            </a:r>
            <a:r>
              <a:rPr lang="en-US" dirty="0" smtClean="0"/>
              <a:t>-event pile up</a:t>
            </a:r>
          </a:p>
          <a:p>
            <a:pPr lvl="1"/>
            <a:r>
              <a:rPr lang="en-US" dirty="0" smtClean="0"/>
              <a:t>Ghost track rejection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216" y="1551362"/>
            <a:ext cx="2625976" cy="184584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4371" y="3872854"/>
            <a:ext cx="2492532" cy="225331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5192" y="1551362"/>
            <a:ext cx="2561711" cy="184584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32463" y="3872855"/>
            <a:ext cx="3031477" cy="2017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417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075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Update MVTX Proposal </a:t>
            </a:r>
            <a:br>
              <a:rPr lang="en-US" dirty="0" smtClean="0"/>
            </a:br>
            <a:r>
              <a:rPr lang="en-US" dirty="0" smtClean="0"/>
              <a:t>late summer 2017?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Update physics justification </a:t>
            </a:r>
          </a:p>
          <a:p>
            <a:pPr lvl="1"/>
            <a:r>
              <a:rPr lang="en-US" dirty="0" smtClean="0"/>
              <a:t>Limited time to produce money plots </a:t>
            </a:r>
          </a:p>
          <a:p>
            <a:pPr lvl="1"/>
            <a:r>
              <a:rPr lang="en-US" dirty="0" smtClean="0"/>
              <a:t>1~2 bench marked full simulations to confirm physics capability </a:t>
            </a:r>
          </a:p>
          <a:p>
            <a:pPr lvl="1"/>
            <a:r>
              <a:rPr lang="en-US" dirty="0" smtClean="0"/>
              <a:t>A few plots from fast </a:t>
            </a:r>
            <a:r>
              <a:rPr lang="en-US" dirty="0" err="1" smtClean="0"/>
              <a:t>sim</a:t>
            </a:r>
            <a:r>
              <a:rPr lang="en-US" dirty="0" smtClean="0"/>
              <a:t> to show high impact physics 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Produce preliminary money plots ~ 5 weeks (May 1?) for MVTX BNL review</a:t>
            </a:r>
          </a:p>
          <a:p>
            <a:pPr lvl="1"/>
            <a:r>
              <a:rPr lang="en-US" dirty="0" smtClean="0"/>
              <a:t>Final money plots  by </a:t>
            </a:r>
            <a:r>
              <a:rPr lang="en-US" dirty="0"/>
              <a:t>~</a:t>
            </a:r>
            <a:r>
              <a:rPr lang="en-US" dirty="0" smtClean="0"/>
              <a:t>August?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Update Cost and Schedule</a:t>
            </a:r>
          </a:p>
          <a:p>
            <a:pPr lvl="1"/>
            <a:r>
              <a:rPr lang="en-US" dirty="0" smtClean="0"/>
              <a:t>Updated ALICE production schedule</a:t>
            </a:r>
          </a:p>
          <a:p>
            <a:pPr lvl="1"/>
            <a:r>
              <a:rPr lang="en-US" dirty="0" smtClean="0"/>
              <a:t>Initial LDRD readout R&amp;D   </a:t>
            </a:r>
            <a:endParaRPr lang="en-US" dirty="0"/>
          </a:p>
          <a:p>
            <a:pPr lvl="1"/>
            <a:r>
              <a:rPr lang="en-US" dirty="0" smtClean="0"/>
              <a:t>Labor profile </a:t>
            </a:r>
          </a:p>
          <a:p>
            <a:pPr lvl="2"/>
            <a:r>
              <a:rPr lang="en-US" dirty="0" smtClean="0"/>
              <a:t>Updated commitment from each institution </a:t>
            </a:r>
            <a:endParaRPr lang="en-US" dirty="0"/>
          </a:p>
          <a:p>
            <a:pPr lvl="1"/>
            <a:r>
              <a:rPr lang="en-US" dirty="0" smtClean="0"/>
              <a:t>Cost profile </a:t>
            </a:r>
          </a:p>
          <a:p>
            <a:pPr lvl="2"/>
            <a:r>
              <a:rPr lang="en-US" dirty="0" smtClean="0"/>
              <a:t>Updated commitment from each </a:t>
            </a:r>
            <a:r>
              <a:rPr lang="en-US" dirty="0" smtClean="0"/>
              <a:t>institution</a:t>
            </a:r>
          </a:p>
          <a:p>
            <a:pPr lvl="2"/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To be ready for MVTX BNL review ~ May 1 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DF659-FA25-844F-94F3-D536E34DDF07}" type="datetime1">
              <a:rPr lang="en-US" smtClean="0"/>
              <a:t>3/7/17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Liu, MVTX discussion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5FA4F-DDA5-DF4D-94C9-B63CE46A729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49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246</Words>
  <Application>Microsoft Macintosh PowerPoint</Application>
  <PresentationFormat>On-screen Show (4:3)</PresentationFormat>
  <Paragraphs>77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Updates after MVTX pre-proposal submission</vt:lpstr>
      <vt:lpstr>Physics discussed in the pre-proposal more new ideas being explored</vt:lpstr>
      <vt:lpstr>Update MVTX Proposal  late summer 2017? </vt:lpstr>
    </vt:vector>
  </TitlesOfParts>
  <Company>Los Alamos National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Liu (LANL)</dc:creator>
  <cp:lastModifiedBy>Ming Liu (LANL)</cp:lastModifiedBy>
  <cp:revision>16</cp:revision>
  <dcterms:created xsi:type="dcterms:W3CDTF">2017-03-07T23:42:38Z</dcterms:created>
  <dcterms:modified xsi:type="dcterms:W3CDTF">2017-03-08T17:39:13Z</dcterms:modified>
</cp:coreProperties>
</file>