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20"/>
    <p:restoredTop sz="94631"/>
  </p:normalViewPr>
  <p:slideViewPr>
    <p:cSldViewPr snapToGrid="0" snapToObjects="1">
      <p:cViewPr varScale="1">
        <p:scale>
          <a:sx n="106" d="100"/>
          <a:sy n="106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65819-0C3A-BD44-B0B4-D6BF44CB26AC}" type="datetimeFigureOut">
              <a:rPr lang="en-US" smtClean="0"/>
              <a:t>5/24/18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D87B8-84A5-3A4E-B4D8-A2038CE93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66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043B9-EE7F-704A-A84A-2A24485000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A3E38B-DB03-F74B-B18B-7EF3BEC86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9886F-9B44-9B46-A510-3D384B93B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DA9E1-156B-CD46-97DA-57351A0D092D}" type="datetime1">
              <a:rPr lang="en-US" smtClean="0"/>
              <a:t>5/24/18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A7125-6FFB-C647-8CEC-DA3096E82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D075E-F753-564C-9EB8-4464F62AD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D4E0-C3B1-264C-A23A-3C9C158E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40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B908C-C9F4-0841-9137-42641C0EF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329A7F-5636-3142-B354-857B55F2F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FC8B0-71C3-474C-875C-66A84840A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8683-C334-1746-B4F5-7DB05DDF2751}" type="datetime1">
              <a:rPr lang="en-US" smtClean="0"/>
              <a:t>5/24/18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96F79-2146-C94F-BDC1-6ACF9825F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7A2B4-67B0-D442-B0C0-23164B1CA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D4E0-C3B1-264C-A23A-3C9C158E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0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91E0FD-67E7-4D47-8086-10A75F9212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BF6747-74A9-7746-AFCE-D0C6D01E8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F82D2-8580-3E47-8D35-6B6448E30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0772-BE60-A64F-8990-54E0859AFB58}" type="datetime1">
              <a:rPr lang="en-US" smtClean="0"/>
              <a:t>5/24/18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97C3C-1BCF-3B4F-9864-5F19D1D33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B3AA7-E2DE-BD47-BFDB-1319AE03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D4E0-C3B1-264C-A23A-3C9C158E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6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EB175-61AA-8740-ACBB-60EDB98A5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92D09-A121-AB49-BF08-31EB0AC73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72284-38E6-B541-9A2F-C3E071B5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0557-CED6-1649-A735-BF1786F00F18}" type="datetime1">
              <a:rPr lang="en-US" smtClean="0"/>
              <a:t>5/24/18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82EEB-5E15-F64D-A58E-67E2F0D05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C2607-5FB0-E148-BC12-622F70171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D4E0-C3B1-264C-A23A-3C9C158E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93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130EE-6F1B-8448-A6A3-328F02FC9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01F5D-3C87-E941-8FBE-7F1B23B2A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8D05F-CE39-324A-81B6-6DC98B814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24F4-87B5-DD4C-90A3-C3BDED5323EF}" type="datetime1">
              <a:rPr lang="en-US" smtClean="0"/>
              <a:t>5/24/18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63EA1-7B86-984F-9217-C34E69502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AC463-EC03-B048-AD10-3BBF9474D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D4E0-C3B1-264C-A23A-3C9C158E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00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F4BE0-DBFC-814F-BBA9-4208CEEF8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04032-2CE8-BD47-97EC-50EBB67C87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D0CB2E-C888-F34F-810F-975F81652F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90C425-CC40-0344-AD47-1EF5AAA87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ACB62-391D-DF4B-90B5-110FEB1DF818}" type="datetime1">
              <a:rPr lang="en-US" smtClean="0"/>
              <a:t>5/24/18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4DD15-5ED1-7344-9329-F6AE2DE4A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75077D-A7A6-0B46-99ED-7F5DD5611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D4E0-C3B1-264C-A23A-3C9C158E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62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0D146-17B2-4A41-B8AA-1573612A9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264AE1-DA43-C44A-B969-1D657A023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0C5225-F834-8949-8803-2F6B42BAF0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0136B2-99FB-FD48-B3DE-2E99ACE03A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5DCE96-673F-6044-9918-DA40E665DE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6DAE6-69E4-BA4D-9457-6BF0C254D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E444F-1482-134A-89CC-ED91534C432F}" type="datetime1">
              <a:rPr lang="en-US" smtClean="0"/>
              <a:t>5/24/18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B89A76-6C1A-F548-B7DC-4B83EB09B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321D80-820F-8344-80FC-6B77827D4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D4E0-C3B1-264C-A23A-3C9C158E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12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6DA40-A1A9-BE43-940A-C8767E4E0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008CCB-4A52-4C45-B923-7508633E6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DBD5-BA1D-0845-80D2-508AC8F0849F}" type="datetime1">
              <a:rPr lang="en-US" smtClean="0"/>
              <a:t>5/24/18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851896-6AD9-524F-A19F-352F633FE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137CC2-13B1-0246-9D8D-B1C86BBE3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D4E0-C3B1-264C-A23A-3C9C158E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F1803F-6485-DF4B-9228-6FEF1693F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C476-27C9-EA42-84D6-94E0C9364C2B}" type="datetime1">
              <a:rPr lang="en-US" smtClean="0"/>
              <a:t>5/24/18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AD6707-8203-214F-BCEE-69184E270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449A93-B80D-5241-BCC9-45D4B43D6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D4E0-C3B1-264C-A23A-3C9C158E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302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F16C0-3918-C547-8092-EF27F25D2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35F75-B75F-1D44-87E9-B0FFCC381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053EF3-1BF5-CA43-BAC3-B87FEA798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B631CB-2566-D74B-BDF4-BCCA6729C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1C50-53EF-FA45-AA33-2EA00A3DD08E}" type="datetime1">
              <a:rPr lang="en-US" smtClean="0"/>
              <a:t>5/24/18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F19D7C-39E6-E84C-962B-BF57A13FB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E951C8-1995-B44D-8BA7-2B129DFDF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D4E0-C3B1-264C-A23A-3C9C158E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9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F4B81-30BA-7845-A3B5-6FBE744CB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A50E3A-F211-6349-9319-3796A8D144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F0ADB9-BC92-4D40-9A35-FBA1657174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2A72D0-A411-2649-BA35-BD9A11C78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5C64-788C-744A-8CA5-1034E950DFDC}" type="datetime1">
              <a:rPr lang="en-US" smtClean="0"/>
              <a:t>5/24/18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5923ED-08DC-124B-ADD1-899404414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0E61B-6B94-7343-91CE-2AF9E981A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D4E0-C3B1-264C-A23A-3C9C158E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71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CB234E-A055-EE4E-9DF1-F8F1A7C63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35848-290D-AA46-ABF6-061A7F1E8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936B4-A500-5A49-AEE3-CAB66E5971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69C2C-2A1F-6644-BB1B-389792390014}" type="datetime1">
              <a:rPr lang="en-US" smtClean="0"/>
              <a:t>5/24/18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603D0-11A5-0B49-A13D-F793B7EC30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Ming Liu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FD51C-1463-C84A-9AE3-3BFB732AFC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AD4E0-C3B1-264C-A23A-3C9C158E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30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39103-D333-1C45-8191-C6FDBFBE9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MVTX Eta Coverage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C88A69-61C7-724B-9CD5-0E802DF96CDF}"/>
              </a:ext>
            </a:extLst>
          </p:cNvPr>
          <p:cNvSpPr txBox="1"/>
          <p:nvPr/>
        </p:nvSpPr>
        <p:spPr>
          <a:xfrm>
            <a:off x="7718960" y="843240"/>
            <a:ext cx="2291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Eta = - ln(tan(theta/2))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CFC8F44-2F7E-2243-BC10-E2B143CF26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656151"/>
              </p:ext>
            </p:extLst>
          </p:nvPr>
        </p:nvGraphicFramePr>
        <p:xfrm>
          <a:off x="1" y="1840674"/>
          <a:ext cx="12192000" cy="297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30">
                  <a:extLst>
                    <a:ext uri="{9D8B030D-6E8A-4147-A177-3AD203B41FA5}">
                      <a16:colId xmlns:a16="http://schemas.microsoft.com/office/drawing/2014/main" val="73480904"/>
                    </a:ext>
                  </a:extLst>
                </a:gridCol>
                <a:gridCol w="1924030">
                  <a:extLst>
                    <a:ext uri="{9D8B030D-6E8A-4147-A177-3AD203B41FA5}">
                      <a16:colId xmlns:a16="http://schemas.microsoft.com/office/drawing/2014/main" val="2514294480"/>
                    </a:ext>
                  </a:extLst>
                </a:gridCol>
                <a:gridCol w="1668788">
                  <a:extLst>
                    <a:ext uri="{9D8B030D-6E8A-4147-A177-3AD203B41FA5}">
                      <a16:colId xmlns:a16="http://schemas.microsoft.com/office/drawing/2014/main" val="305173415"/>
                    </a:ext>
                  </a:extLst>
                </a:gridCol>
                <a:gridCol w="1668788">
                  <a:extLst>
                    <a:ext uri="{9D8B030D-6E8A-4147-A177-3AD203B41FA5}">
                      <a16:colId xmlns:a16="http://schemas.microsoft.com/office/drawing/2014/main" val="3249933693"/>
                    </a:ext>
                  </a:extLst>
                </a:gridCol>
                <a:gridCol w="1668788">
                  <a:extLst>
                    <a:ext uri="{9D8B030D-6E8A-4147-A177-3AD203B41FA5}">
                      <a16:colId xmlns:a16="http://schemas.microsoft.com/office/drawing/2014/main" val="1507256602"/>
                    </a:ext>
                  </a:extLst>
                </a:gridCol>
                <a:gridCol w="1668788">
                  <a:extLst>
                    <a:ext uri="{9D8B030D-6E8A-4147-A177-3AD203B41FA5}">
                      <a16:colId xmlns:a16="http://schemas.microsoft.com/office/drawing/2014/main" val="1634848118"/>
                    </a:ext>
                  </a:extLst>
                </a:gridCol>
                <a:gridCol w="1668788">
                  <a:extLst>
                    <a:ext uri="{9D8B030D-6E8A-4147-A177-3AD203B41FA5}">
                      <a16:colId xmlns:a16="http://schemas.microsoft.com/office/drawing/2014/main" val="3581123839"/>
                    </a:ext>
                  </a:extLst>
                </a:gridCol>
              </a:tblGrid>
              <a:tr h="6561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Eta 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@Z=0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Eta 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@Z=10cm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Eta @Z=9.0cm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Eta @Z=0/10cm (ALICE &lt;R&gt;)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&lt;R&gt; (mm)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bg1"/>
                          </a:solidFill>
                        </a:rPr>
                        <a:t>dLz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(mm)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006505"/>
                  </a:ext>
                </a:extLst>
              </a:tr>
              <a:tr h="6561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432FF"/>
                          </a:solidFill>
                        </a:rPr>
                        <a:t>2.36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1.12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B050"/>
                          </a:solidFill>
                        </a:rPr>
                        <a:t>2.41/1.16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25.85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135.5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808256"/>
                  </a:ext>
                </a:extLst>
              </a:tr>
              <a:tr h="6561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432FF"/>
                          </a:solidFill>
                        </a:rPr>
                        <a:t>2.10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0.92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B050"/>
                          </a:solidFill>
                        </a:rPr>
                        <a:t>2.14/0.95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33.65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Lz</a:t>
                      </a:r>
                      <a:r>
                        <a:rPr lang="en-US" sz="2000" dirty="0"/>
                        <a:t>–100 = 35.5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860717"/>
                  </a:ext>
                </a:extLst>
              </a:tr>
              <a:tr h="6561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432FF"/>
                          </a:solidFill>
                        </a:rPr>
                        <a:t>1.90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0.78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B050"/>
                          </a:solidFill>
                        </a:rPr>
                        <a:t>1.94/0.80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41.25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Lz</a:t>
                      </a:r>
                      <a:r>
                        <a:rPr lang="en-US" sz="2000" dirty="0"/>
                        <a:t> – 90 = 45.5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55556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E45F3DE-FC9F-1D4F-BE0F-94B350095252}"/>
              </a:ext>
            </a:extLst>
          </p:cNvPr>
          <p:cNvSpPr txBox="1"/>
          <p:nvPr/>
        </p:nvSpPr>
        <p:spPr>
          <a:xfrm>
            <a:off x="1377538" y="5165766"/>
            <a:ext cx="95371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MVTX radius increased by 1.3mm to fit sPHENIX beam pine, from the full proposal, 2/4/2018</a:t>
            </a:r>
          </a:p>
          <a:p>
            <a:r>
              <a:rPr lang="en-US" dirty="0"/>
              <a:t>R1 =  23.7 – 28.0 mm   &lt;R1&gt; = 25.85 mm</a:t>
            </a:r>
          </a:p>
          <a:p>
            <a:r>
              <a:rPr lang="en-US" dirty="0"/>
              <a:t>R2 =  31.4 – 35.9 mm   &lt;R2&gt; = 33.65 mm</a:t>
            </a:r>
          </a:p>
          <a:p>
            <a:r>
              <a:rPr lang="en-US" dirty="0"/>
              <a:t>R3 =  39.1 – 43.4 mm   &lt;R3&gt; = 41.25 mm, </a:t>
            </a:r>
            <a:r>
              <a:rPr lang="en-US" dirty="0" err="1"/>
              <a:t>dZ</a:t>
            </a:r>
            <a:r>
              <a:rPr lang="en-US" dirty="0"/>
              <a:t>’ = 4.85cm, </a:t>
            </a:r>
            <a:r>
              <a:rPr lang="en-US" dirty="0" err="1"/>
              <a:t>Lz</a:t>
            </a:r>
            <a:r>
              <a:rPr lang="en-US" dirty="0"/>
              <a:t>’ = 135.5 – 48.5 = 87mm; R3 -&gt; eta = 1.0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9ADC1D-07D3-A243-B5EB-97B920089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C8D73-B6E4-9D42-935B-B6DB634ABFBD}" type="datetime1">
              <a:rPr lang="en-US" smtClean="0"/>
              <a:t>5/24/18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927790C-A6E7-8040-820C-56ACA58FB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</a:t>
            </a:r>
          </a:p>
        </p:txBody>
      </p:sp>
    </p:spTree>
    <p:extLst>
      <p:ext uri="{BB962C8B-B14F-4D97-AF65-F5344CB8AC3E}">
        <p14:creationId xmlns:p14="http://schemas.microsoft.com/office/powerpoint/2010/main" val="3276831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157</Words>
  <Application>Microsoft Macintosh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MVTX Eta Coverage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Liu</dc:creator>
  <cp:lastModifiedBy>Ming Liu</cp:lastModifiedBy>
  <cp:revision>29</cp:revision>
  <cp:lastPrinted>2018-05-24T21:08:58Z</cp:lastPrinted>
  <dcterms:created xsi:type="dcterms:W3CDTF">2018-05-08T18:57:23Z</dcterms:created>
  <dcterms:modified xsi:type="dcterms:W3CDTF">2018-05-24T21:08:59Z</dcterms:modified>
</cp:coreProperties>
</file>