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6CACF4-2A1E-4D1F-B18B-E593F6A74BEC}">
  <a:tblStyle styleId="{326CACF4-2A1E-4D1F-B18B-E593F6A74B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/>
    <p:restoredTop sz="94863"/>
  </p:normalViewPr>
  <p:slideViewPr>
    <p:cSldViewPr snapToGrid="0" snapToObjects="1">
      <p:cViewPr varScale="1">
        <p:scale>
          <a:sx n="146" d="100"/>
          <a:sy n="146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And the detector is supported through X-wing that is attached to iHCal supporting structure s..  </a:t>
            </a:r>
            <a:endParaRPr/>
          </a:p>
        </p:txBody>
      </p:sp>
      <p:sp>
        <p:nvSpPr>
          <p:cNvPr id="254" name="Google Shape;254;p13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ce0fc615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ce0fc615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ece0fc615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 quick reminder of the MVTX overall design - </a:t>
            </a: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ce0fc6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ce0fc615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ece0fc615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9" name="Google Shape;3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Following the approval from this review, we will start CFC production from Jan 2021 ….  We have 40+ gold staves at CERN waiting for shipping ..  Need 48 for the final detector  </a:t>
            </a: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Special assembly jigs are required to put staves on the EW on exact locations to provide prevision tracking measuremetns </a:t>
            </a:r>
            <a:endParaRPr/>
          </a:p>
        </p:txBody>
      </p:sp>
      <p:sp>
        <p:nvSpPr>
          <p:cNvPr id="210" name="Google Shape;210;p9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MVTX Commissioning Plan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09/15/2021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Ming Liu for the MVTX Team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LANL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(updated with the latest </a:t>
            </a:r>
            <a:r>
              <a:rPr lang="en-US" dirty="0" err="1"/>
              <a:t>sPHENIX</a:t>
            </a:r>
            <a:r>
              <a:rPr lang="en-US" dirty="0"/>
              <a:t> Schedule, 09/17/2022)</a:t>
            </a:r>
            <a:endParaRPr dirty="0"/>
          </a:p>
        </p:txBody>
      </p:sp>
      <p:sp>
        <p:nvSpPr>
          <p:cNvPr id="90" name="Google Shape;90;p13"/>
          <p:cNvSpPr/>
          <p:nvPr/>
        </p:nvSpPr>
        <p:spPr>
          <a:xfrm>
            <a:off x="642027" y="5412471"/>
            <a:ext cx="112062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 Commissioning Plan Live Google Doc: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https://docs.google.com/presentation/d/1CYn0g2FkmQzHUbXfIOD8elDWMbOzizJn8zK36RyVFvA/edit?usp=sharing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</a:pPr>
            <a:r>
              <a:rPr lang="en-US" sz="4267" dirty="0"/>
              <a:t>Stave Assembly Fixtures: to replace bad staves</a:t>
            </a:r>
            <a:endParaRPr sz="4800" dirty="0"/>
          </a:p>
        </p:txBody>
      </p:sp>
      <p:sp>
        <p:nvSpPr>
          <p:cNvPr id="213" name="Google Shape;213;p2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973133"/>
            <a:ext cx="10583333" cy="292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885" y="3849934"/>
            <a:ext cx="9698236" cy="259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491700" y="0"/>
            <a:ext cx="6814200" cy="1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3259" dirty="0"/>
              <a:t>Assembly Area Setup at LBNL</a:t>
            </a:r>
            <a:endParaRPr sz="3259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2000" dirty="0"/>
              <a:t>1)Assembly jigs; 2)CMM inside a clean tent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3259" dirty="0">
                <a:solidFill>
                  <a:srgbClr val="FF0000"/>
                </a:solidFill>
              </a:rPr>
              <a:t>~ similar setup needed at BNL</a:t>
            </a:r>
            <a:endParaRPr sz="3259" dirty="0">
              <a:solidFill>
                <a:srgbClr val="FF0000"/>
              </a:solidFill>
            </a:endParaRPr>
          </a:p>
        </p:txBody>
      </p:sp>
      <p:sp>
        <p:nvSpPr>
          <p:cNvPr id="223" name="Google Shape;22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5878" y="374785"/>
            <a:ext cx="4581322" cy="6108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 txBox="1"/>
          <p:nvPr/>
        </p:nvSpPr>
        <p:spPr>
          <a:xfrm rot="-429261">
            <a:off x="9925455" y="1369497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CMM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066179" y="4491760"/>
            <a:ext cx="13756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Assembly jig</a:t>
            </a: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30" y="1866214"/>
            <a:ext cx="5986848" cy="449013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3007268" y="2838295"/>
            <a:ext cx="21038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Clean tent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>
            <a:spLocks noGrp="1"/>
          </p:cNvSpPr>
          <p:nvPr>
            <p:ph type="title"/>
          </p:nvPr>
        </p:nvSpPr>
        <p:spPr>
          <a:xfrm>
            <a:off x="838200" y="1027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Detector Assembly Procedures … CMM after each step (~10 um tolerance)</a:t>
            </a:r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1428267"/>
            <a:ext cx="4300442" cy="400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975" y="2677286"/>
            <a:ext cx="4300451" cy="346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01" y="2798913"/>
            <a:ext cx="4300449" cy="322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Pre-Installation Stretched  Goals</a:t>
            </a:r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body" idx="1"/>
          </p:nvPr>
        </p:nvSpPr>
        <p:spPr>
          <a:xfrm>
            <a:off x="704000" y="1253324"/>
            <a:ext cx="1015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Small scale full MVTX readout chain (if not the full half-detector)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800"/>
              <a:t>A minimal “full readout chain”: (MVTX = 6 x )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8-stave + 8-RU + 4-PU + 1-FELIX + 1-mGTM + 1-AMD 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Use the final long (~12m) readout and power cables (from PP3 to Rack 2E1)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Final CAEN power system (requires 208V, 3~)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Final cooling system</a:t>
            </a:r>
            <a:endParaRPr/>
          </a:p>
          <a:p>
            <a:pPr marL="165735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200"/>
              <a:t>Stave cooling </a:t>
            </a:r>
            <a:endParaRPr/>
          </a:p>
          <a:p>
            <a:pPr marL="165735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200"/>
              <a:t>RU/PU cooling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System endurance test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QA software and online monitoring 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800"/>
              <a:t>Modify ITS QA software for MVTX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Cosmic ray runs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600"/>
              <a:t>Channel mapping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600"/>
              <a:t>MVTX internal alignment</a:t>
            </a:r>
            <a:endParaRPr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786" y="2588006"/>
            <a:ext cx="4333956" cy="3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>
            <a:spLocks noGrp="1"/>
          </p:cNvSpPr>
          <p:nvPr>
            <p:ph type="title"/>
          </p:nvPr>
        </p:nvSpPr>
        <p:spPr>
          <a:xfrm>
            <a:off x="406400" y="7371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MVTX IR Installation: 10/23 – 11/23, 2022 </a:t>
            </a:r>
            <a:endParaRPr sz="3200" dirty="0"/>
          </a:p>
        </p:txBody>
      </p:sp>
      <p:pic>
        <p:nvPicPr>
          <p:cNvPr id="258" name="Google Shape;25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600200"/>
            <a:ext cx="7126515" cy="436499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886528" y="5694178"/>
            <a:ext cx="2625416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MVTX X-Wing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25"/>
          <p:cNvCxnSpPr/>
          <p:nvPr/>
        </p:nvCxnSpPr>
        <p:spPr>
          <a:xfrm rot="10800000" flipH="1">
            <a:off x="1734787" y="2311402"/>
            <a:ext cx="5847447" cy="5079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25"/>
          <p:cNvSpPr txBox="1"/>
          <p:nvPr/>
        </p:nvSpPr>
        <p:spPr>
          <a:xfrm>
            <a:off x="207775" y="1146725"/>
            <a:ext cx="4669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Pre-installation dry run at BNL (MIT)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mockup @BNL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beam pipe, MVTX, INTT/TPC volumes …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Dates: early 2022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Detector Installation and Interface </a:t>
            </a:r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743747" y="767753"/>
            <a:ext cx="9216627" cy="71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sPHENIX-SE-ICD-042 Document: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https://docs.google.com/spreadsheets/d/1hHUhxZOZv8WEs3FH361_gN6McVU4Zhy60sGtYotRHMs/edit?usp=sharing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7853239" y="2315361"/>
            <a:ext cx="355234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and safety interlock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26"/>
          <p:cNvGrpSpPr/>
          <p:nvPr/>
        </p:nvGrpSpPr>
        <p:grpSpPr>
          <a:xfrm>
            <a:off x="2522376" y="2525917"/>
            <a:ext cx="4131921" cy="3439237"/>
            <a:chOff x="291581" y="872735"/>
            <a:chExt cx="3531638" cy="2704403"/>
          </a:xfrm>
        </p:grpSpPr>
        <p:grpSp>
          <p:nvGrpSpPr>
            <p:cNvPr id="280" name="Google Shape;280;p26"/>
            <p:cNvGrpSpPr/>
            <p:nvPr/>
          </p:nvGrpSpPr>
          <p:grpSpPr>
            <a:xfrm>
              <a:off x="291581" y="872735"/>
              <a:ext cx="3531638" cy="2704403"/>
              <a:chOff x="354562" y="1219548"/>
              <a:chExt cx="3531638" cy="2704403"/>
            </a:xfrm>
          </p:grpSpPr>
          <p:pic>
            <p:nvPicPr>
              <p:cNvPr id="281" name="Google Shape;281;p2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4562" y="1219548"/>
                <a:ext cx="3405041" cy="27044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2" name="Google Shape;282;p26"/>
              <p:cNvSpPr/>
              <p:nvPr/>
            </p:nvSpPr>
            <p:spPr>
              <a:xfrm>
                <a:off x="3134408" y="1765223"/>
                <a:ext cx="304800" cy="381000"/>
              </a:xfrm>
              <a:prstGeom prst="rect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>
                <a:off x="3439208" y="1276350"/>
                <a:ext cx="446992" cy="2092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4" name="Google Shape;284;p26"/>
            <p:cNvSpPr/>
            <p:nvPr/>
          </p:nvSpPr>
          <p:spPr>
            <a:xfrm>
              <a:off x="3071427" y="2717981"/>
              <a:ext cx="304800" cy="3810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5" name="Google Shape;28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40640" flipH="1">
            <a:off x="-959096" y="3380690"/>
            <a:ext cx="4249167" cy="13840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6"/>
          <p:cNvCxnSpPr>
            <a:cxnSpLocks/>
          </p:cNvCxnSpPr>
          <p:nvPr/>
        </p:nvCxnSpPr>
        <p:spPr>
          <a:xfrm flipH="1" flipV="1">
            <a:off x="1422400" y="1905002"/>
            <a:ext cx="3005264" cy="225053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7" name="Google Shape;287;p26"/>
          <p:cNvCxnSpPr>
            <a:cxnSpLocks/>
          </p:cNvCxnSpPr>
          <p:nvPr/>
        </p:nvCxnSpPr>
        <p:spPr>
          <a:xfrm flipH="1">
            <a:off x="1874991" y="5006566"/>
            <a:ext cx="2552673" cy="108368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E3096ED-7D59-AC4D-9094-9B12396D13A7}"/>
              </a:ext>
            </a:extLst>
          </p:cNvPr>
          <p:cNvSpPr txBox="1"/>
          <p:nvPr/>
        </p:nvSpPr>
        <p:spPr>
          <a:xfrm>
            <a:off x="878187" y="6200273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PP3: all service lines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ED02CD-9611-4D43-AB1B-755D68E33819}"/>
              </a:ext>
            </a:extLst>
          </p:cNvPr>
          <p:cNvGrpSpPr/>
          <p:nvPr/>
        </p:nvGrpSpPr>
        <p:grpSpPr>
          <a:xfrm>
            <a:off x="6708364" y="2864200"/>
            <a:ext cx="5492689" cy="3089638"/>
            <a:chOff x="6699311" y="2864200"/>
            <a:chExt cx="5492689" cy="30896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5EF3E6-2F3A-CD45-9B87-4D21F23EF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9311" y="2864200"/>
              <a:ext cx="5492689" cy="30896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D1CD6B-CE39-E142-98EA-DD780C302995}"/>
                </a:ext>
              </a:extLst>
            </p:cNvPr>
            <p:cNvSpPr/>
            <p:nvPr/>
          </p:nvSpPr>
          <p:spPr>
            <a:xfrm>
              <a:off x="10058400" y="3139286"/>
              <a:ext cx="932507" cy="3915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PLC Remote IO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57BC-737C-FA42-9DE5-0FCCAD40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Schedule of Final Electrical Hardware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440266-C493-DB4F-9723-EBE1A42A9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373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60 RUs: in hand @ORNL and LANL</a:t>
            </a:r>
          </a:p>
          <a:p>
            <a:r>
              <a:rPr lang="en-US" dirty="0"/>
              <a:t>30 Pus: in hand @LBNL and LANL</a:t>
            </a:r>
          </a:p>
          <a:p>
            <a:r>
              <a:rPr lang="en-US" dirty="0"/>
              <a:t>7 FELIX boards: ~12/2021</a:t>
            </a:r>
          </a:p>
          <a:p>
            <a:pPr lvl="1"/>
            <a:r>
              <a:rPr lang="en-US" dirty="0"/>
              <a:t>One at ORNL</a:t>
            </a:r>
          </a:p>
          <a:p>
            <a:r>
              <a:rPr lang="en-US" dirty="0" err="1"/>
              <a:t>SamTec</a:t>
            </a:r>
            <a:r>
              <a:rPr lang="en-US" dirty="0"/>
              <a:t> cables:  ~12/2021</a:t>
            </a:r>
          </a:p>
          <a:p>
            <a:r>
              <a:rPr lang="en-US" dirty="0"/>
              <a:t>LV Power cables: ~11/2021</a:t>
            </a:r>
          </a:p>
          <a:p>
            <a:r>
              <a:rPr lang="en-US" dirty="0"/>
              <a:t>Optical fibers: to be ordered soon (w/ </a:t>
            </a:r>
            <a:r>
              <a:rPr lang="en-US" dirty="0" err="1"/>
              <a:t>sPHENIX</a:t>
            </a:r>
            <a:r>
              <a:rPr lang="en-US" dirty="0"/>
              <a:t>)?</a:t>
            </a:r>
          </a:p>
          <a:p>
            <a:r>
              <a:rPr lang="en-US" dirty="0"/>
              <a:t>Patch panels: to be fabricated at LBNL? </a:t>
            </a:r>
          </a:p>
          <a:p>
            <a:r>
              <a:rPr lang="en-US" dirty="0"/>
              <a:t>VME crates </a:t>
            </a:r>
          </a:p>
          <a:p>
            <a:pPr lvl="1"/>
            <a:r>
              <a:rPr lang="en-US" dirty="0"/>
              <a:t>For RU, PU and CAEN modules: to be ordered soon</a:t>
            </a:r>
          </a:p>
          <a:p>
            <a:r>
              <a:rPr lang="en-US" dirty="0" err="1"/>
              <a:t>mGTM</a:t>
            </a:r>
            <a:r>
              <a:rPr lang="en-US" dirty="0"/>
              <a:t> (provided by DAQ group): ~1/2023</a:t>
            </a:r>
          </a:p>
          <a:p>
            <a:r>
              <a:rPr lang="en-US"/>
              <a:t>6 AMD servers (provided by DAQ group)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47830-31FA-AA47-A25F-197B4A5997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8CEAF-42EE-154A-AC15-D019F1AC98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5CA31-7212-EB42-BB49-2614248F6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5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Post-Installation Commissioning </a:t>
            </a:r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body" idx="1"/>
          </p:nvPr>
        </p:nvSpPr>
        <p:spPr>
          <a:xfrm>
            <a:off x="724900" y="1337225"/>
            <a:ext cx="10515600" cy="51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Full MVTX system readout, slow control and QA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Calibration, threshold scan etc.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Online monitoring and control, WinCC-based 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Adapt many of ITS-2/IB commissioning tools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WinCC platform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Modify ALICE QC software for sPHENIX   </a:t>
            </a:r>
            <a:endParaRPr/>
          </a:p>
          <a:p>
            <a:pPr marL="228600" lvl="0" indent="-130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Detector safety interlock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V, I, T, P etc.</a:t>
            </a:r>
            <a:endParaRPr/>
          </a:p>
          <a:p>
            <a:pPr marL="228600" lvl="0" indent="-130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Integrate MVTX into the sPHENIX DAQ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Readout with the rest of sPHENIX subsystems</a:t>
            </a:r>
            <a:endParaRPr/>
          </a:p>
          <a:p>
            <a:pPr marL="685800" lvl="1" indent="-21621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Triggered and CR modes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Offline event reconstruction (INTT+TPC+…) 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Cosmic ray runs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Continuous Readout </a:t>
            </a:r>
            <a:endParaRPr/>
          </a:p>
          <a:p>
            <a:pPr marL="1143000" lvl="2" indent="-238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MVTX internal alignment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External triggers (TPOT, EMCal/Hcal possible?)</a:t>
            </a:r>
            <a:endParaRPr/>
          </a:p>
          <a:p>
            <a:pPr marL="1143000" lvl="2" indent="-238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Global alignment  </a:t>
            </a:r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xfrm>
            <a:off x="0" y="-25806"/>
            <a:ext cx="79342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MVTX ~ ALICE ITS Surface Commissioning</a:t>
            </a:r>
            <a:br>
              <a:rPr lang="en-US" sz="3200"/>
            </a:br>
            <a:r>
              <a:rPr lang="en-US" sz="3200"/>
              <a:t>- detector control and status monitor   </a:t>
            </a: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03" name="Google Shape;30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05" name="Google Shape;3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25564"/>
            <a:ext cx="9294607" cy="503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626" y="325196"/>
            <a:ext cx="4629374" cy="26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/>
          <p:nvPr/>
        </p:nvSpPr>
        <p:spPr>
          <a:xfrm>
            <a:off x="9604200" y="3910400"/>
            <a:ext cx="2507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and Monitoring Plots  from ALICE/ITS-2 commissioning runs: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WinCC – based system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>
            <a:spLocks noGrp="1"/>
          </p:cNvSpPr>
          <p:nvPr>
            <p:ph type="title"/>
          </p:nvPr>
        </p:nvSpPr>
        <p:spPr>
          <a:xfrm>
            <a:off x="580913" y="118086"/>
            <a:ext cx="10515600" cy="110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MVTX similar to ITS Surface Commissioning </a:t>
            </a:r>
            <a:br>
              <a:rPr lang="en-US"/>
            </a:br>
            <a:r>
              <a:rPr lang="en-US"/>
              <a:t>- check each chip’s hit/noise occupancy, errors </a:t>
            </a:r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16" name="Google Shape;316;p2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79" y="1342937"/>
            <a:ext cx="11876442" cy="537853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9"/>
          <p:cNvSpPr txBox="1"/>
          <p:nvPr/>
        </p:nvSpPr>
        <p:spPr>
          <a:xfrm>
            <a:off x="3747286" y="1863071"/>
            <a:ext cx="1873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Layer-0: 12 staves</a:t>
            </a:r>
            <a:endParaRPr/>
          </a:p>
        </p:txBody>
      </p:sp>
      <p:sp>
        <p:nvSpPr>
          <p:cNvPr id="318" name="Google Shape;318;p29"/>
          <p:cNvSpPr txBox="1"/>
          <p:nvPr/>
        </p:nvSpPr>
        <p:spPr>
          <a:xfrm>
            <a:off x="6766505" y="2047511"/>
            <a:ext cx="1873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Layer-1: 16 staves</a:t>
            </a: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9645921" y="2184237"/>
            <a:ext cx="1873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Layer-2: 20 staves</a:t>
            </a:r>
            <a:endParaRPr/>
          </a:p>
        </p:txBody>
      </p:sp>
      <p:sp>
        <p:nvSpPr>
          <p:cNvPr id="320" name="Google Shape;320;p29"/>
          <p:cNvSpPr txBox="1"/>
          <p:nvPr/>
        </p:nvSpPr>
        <p:spPr>
          <a:xfrm>
            <a:off x="3058790" y="1262917"/>
            <a:ext cx="870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5225505" y="2909476"/>
            <a:ext cx="779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8240172" y="2868793"/>
            <a:ext cx="779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11235588" y="2878765"/>
            <a:ext cx="779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6025718" y="1237354"/>
            <a:ext cx="870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9029969" y="1262917"/>
            <a:ext cx="870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04800" y="13329"/>
            <a:ext cx="10668000" cy="7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Calibri"/>
              <a:buNone/>
            </a:pPr>
            <a:r>
              <a:rPr lang="en-US" sz="3733"/>
              <a:t>MVTX Detector: inner-most sPHENIX subsystem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0" y="6600685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9950" y="966846"/>
            <a:ext cx="5026228" cy="5145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4"/>
          <p:cNvCxnSpPr/>
          <p:nvPr/>
        </p:nvCxnSpPr>
        <p:spPr>
          <a:xfrm rot="10800000">
            <a:off x="6892952" y="2048663"/>
            <a:ext cx="2657448" cy="141146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" name="Google Shape;105;p14"/>
          <p:cNvCxnSpPr/>
          <p:nvPr/>
        </p:nvCxnSpPr>
        <p:spPr>
          <a:xfrm flipH="1">
            <a:off x="6892953" y="3525093"/>
            <a:ext cx="2605449" cy="66225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50" y="1986309"/>
            <a:ext cx="6871881" cy="223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2251793" y="1938610"/>
            <a:ext cx="1801600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Service Barrel (SB)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271415" y="1264762"/>
            <a:ext cx="1664387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Cylindrical Shell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Structure (CYSS) 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5181600" y="3355155"/>
            <a:ext cx="1782968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End-Wheels (EW);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- 3 layers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4"/>
          <p:cNvCxnSpPr/>
          <p:nvPr/>
        </p:nvCxnSpPr>
        <p:spPr>
          <a:xfrm flipH="1">
            <a:off x="5271415" y="1794035"/>
            <a:ext cx="296701" cy="517365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" name="Google Shape;111;p14"/>
          <p:cNvCxnSpPr/>
          <p:nvPr/>
        </p:nvCxnSpPr>
        <p:spPr>
          <a:xfrm rot="10800000">
            <a:off x="5419766" y="2880528"/>
            <a:ext cx="412377" cy="490944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2" name="Google Shape;112;p14"/>
          <p:cNvCxnSpPr/>
          <p:nvPr/>
        </p:nvCxnSpPr>
        <p:spPr>
          <a:xfrm rot="10800000" flipH="1">
            <a:off x="5935679" y="2634453"/>
            <a:ext cx="795528" cy="737019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3" name="Google Shape;113;p14"/>
          <p:cNvCxnSpPr/>
          <p:nvPr/>
        </p:nvCxnSpPr>
        <p:spPr>
          <a:xfrm flipH="1">
            <a:off x="2579777" y="2368675"/>
            <a:ext cx="84400" cy="303600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14" name="Google Shape;11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0567" y="4680752"/>
            <a:ext cx="2625751" cy="1929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4871657" y="4217893"/>
            <a:ext cx="16931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3-layer sensor barrel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- 48 staves, 432 chips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" name="Google Shape;116;p14"/>
          <p:cNvGraphicFramePr/>
          <p:nvPr/>
        </p:nvGraphicFramePr>
        <p:xfrm>
          <a:off x="282811" y="4691668"/>
          <a:ext cx="3860775" cy="1699200"/>
        </p:xfrm>
        <a:graphic>
          <a:graphicData uri="http://schemas.openxmlformats.org/drawingml/2006/table">
            <a:tbl>
              <a:tblPr>
                <a:noFill/>
                <a:tableStyleId>{326CACF4-2A1E-4D1F-B18B-E593F6A74BEC}</a:tableStyleId>
              </a:tblPr>
              <a:tblGrid>
                <a:gridCol w="11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/>
                        <a:t>R (mm)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/>
                        <a:t>min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/>
                        <a:t>mid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/>
                        <a:t>max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>
                          <a:solidFill>
                            <a:srgbClr val="00B050"/>
                          </a:solidFill>
                        </a:rPr>
                        <a:t>Layer 0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24.61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25.23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27.93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>
                          <a:solidFill>
                            <a:srgbClr val="00B0F0"/>
                          </a:solidFill>
                        </a:rPr>
                        <a:t>Layer 1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31.98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33.35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36.25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>
                          <a:solidFill>
                            <a:srgbClr val="C00000"/>
                          </a:solidFill>
                        </a:rPr>
                        <a:t>Layer 2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39.93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41.48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44.26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Google Shape;117;p14"/>
          <p:cNvSpPr txBox="1"/>
          <p:nvPr/>
        </p:nvSpPr>
        <p:spPr>
          <a:xfrm rot="599828">
            <a:off x="9954582" y="3104007"/>
            <a:ext cx="979269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6096001" y="1920557"/>
            <a:ext cx="900247" cy="4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5362608" y="4982068"/>
            <a:ext cx="1108337" cy="4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BP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138533" y="817400"/>
            <a:ext cx="82200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Cantilevered detector: only on the S-side of sPHENIX</a:t>
            </a:r>
            <a:endParaRPr sz="2400" b="1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Carb. Fib. Comp./CFC = EW, CYSS, SB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138533" y="4089617"/>
            <a:ext cx="4718000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Weight: ~24 kg (sensors: ~3 kg)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Length: 271mm</a:t>
            </a:r>
            <a:endParaRPr sz="18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>
            <a:spLocks noGrp="1"/>
          </p:cNvSpPr>
          <p:nvPr>
            <p:ph type="title"/>
          </p:nvPr>
        </p:nvSpPr>
        <p:spPr>
          <a:xfrm>
            <a:off x="445063" y="72829"/>
            <a:ext cx="10515600" cy="86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ITS Surface Commissioning: Check out all chips</a:t>
            </a:r>
            <a:br>
              <a:rPr lang="en-US"/>
            </a:br>
            <a:r>
              <a:rPr lang="en-US" sz="3100"/>
              <a:t>- threshold, dead/hot pixels in each chip</a:t>
            </a:r>
            <a:endParaRPr/>
          </a:p>
        </p:txBody>
      </p:sp>
      <p:sp>
        <p:nvSpPr>
          <p:cNvPr id="331" name="Google Shape;3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34" name="Google Shape;334;p30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3407"/>
            <a:ext cx="12192000" cy="56280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6E25A7-EAC2-8B41-8FA0-799267B726A8}"/>
              </a:ext>
            </a:extLst>
          </p:cNvPr>
          <p:cNvSpPr txBox="1"/>
          <p:nvPr/>
        </p:nvSpPr>
        <p:spPr>
          <a:xfrm>
            <a:off x="6774873" y="3491345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e-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0D1A5-E590-9D47-9054-C2D12310DEA3}"/>
              </a:ext>
            </a:extLst>
          </p:cNvPr>
          <p:cNvSpPr txBox="1"/>
          <p:nvPr/>
        </p:nvSpPr>
        <p:spPr>
          <a:xfrm>
            <a:off x="6941127" y="5216236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 </a:t>
            </a:r>
            <a:r>
              <a:rPr lang="en-US" dirty="0" err="1"/>
              <a:t>pixles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>
            <a:spLocks noGrp="1"/>
          </p:cNvSpPr>
          <p:nvPr>
            <p:ph type="title"/>
          </p:nvPr>
        </p:nvSpPr>
        <p:spPr>
          <a:xfrm>
            <a:off x="92115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MVTX Internal Alignment: Detector QA Data   </a:t>
            </a:r>
            <a:endParaRPr/>
          </a:p>
        </p:txBody>
      </p:sp>
      <p:sp>
        <p:nvSpPr>
          <p:cNvPr id="341" name="Google Shape;34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050" y="2176150"/>
            <a:ext cx="62293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6550" y="4212818"/>
            <a:ext cx="3331000" cy="229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25" y="3765550"/>
            <a:ext cx="231967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 txBox="1"/>
          <p:nvPr/>
        </p:nvSpPr>
        <p:spPr>
          <a:xfrm>
            <a:off x="7630375" y="1507525"/>
            <a:ext cx="433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Work in progress: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update MVTX code to read in new GDML file for each stave placement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allows stave-specific alignment, such as Chip placement (~+/-10um tolerance@assembly), from stave production QA DB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3325" y="4133179"/>
            <a:ext cx="4333500" cy="15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1"/>
          <p:cNvSpPr txBox="1"/>
          <p:nvPr/>
        </p:nvSpPr>
        <p:spPr>
          <a:xfrm>
            <a:off x="7630375" y="3600500"/>
            <a:ext cx="404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Create GDML file for each stave: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 txBox="1"/>
          <p:nvPr/>
        </p:nvSpPr>
        <p:spPr>
          <a:xfrm>
            <a:off x="693050" y="1325700"/>
            <a:ext cx="4863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alibri"/>
                <a:ea typeface="Calibri"/>
                <a:cs typeface="Calibri"/>
                <a:sym typeface="Calibri"/>
              </a:rPr>
              <a:t>ML based detector alignment: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MC samples generated with misaligned staves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ML package used to find correction factors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BC6A8-785C-2E4D-B388-DDB4D9CA9F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4547E-199B-3A45-B937-3ED6380826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5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Manpower at BNL</a:t>
            </a:r>
            <a:endParaRPr/>
          </a:p>
        </p:txBody>
      </p:sp>
      <p:sp>
        <p:nvSpPr>
          <p:cNvPr id="355" name="Google Shape;355;p32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343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LBNL 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LANL (plan to have one PD station at BNL)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ORNL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MIT  (“local”)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BNL (“local”)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other institutions 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extended travels to BNL by experts: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students/postdocs/scientists, engineers, technicians…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6456825" y="2387850"/>
            <a:ext cx="5620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Try to maintain at BNL at least:</a:t>
            </a:r>
            <a:endParaRPr sz="2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 2 FTE + 2 PD + students </a:t>
            </a:r>
            <a:endParaRPr sz="2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10947"/>
            <a:ext cx="12192000" cy="134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2"/>
          <p:cNvSpPr txBox="1"/>
          <p:nvPr/>
        </p:nvSpPr>
        <p:spPr>
          <a:xfrm>
            <a:off x="286550" y="4642050"/>
            <a:ext cx="97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from MVTX project (2017) file for “installation”: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29CC1-8FFA-2446-9033-E77480967C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B6DF1-7F32-5942-90DA-FCCCBB34B0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Additional slides </a:t>
            </a:r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67" name="Google Shape;3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Assembly work at LBNL </a:t>
            </a:r>
            <a:br>
              <a:rPr lang="en-US"/>
            </a:br>
            <a:r>
              <a:rPr lang="en-US"/>
              <a:t>(may need to do similar work at smaller scale)</a:t>
            </a:r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74" name="Google Shape;37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75" name="Google Shape;37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Half Detectors</a:t>
            </a:r>
            <a:endParaRPr/>
          </a:p>
        </p:txBody>
      </p:sp>
      <p:sp>
        <p:nvSpPr>
          <p:cNvPr id="381" name="Google Shape;3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82" name="Google Shape;3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83" name="Google Shape;3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84" name="Google Shape;38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6277"/>
            <a:ext cx="3605542" cy="480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033" y="1548959"/>
            <a:ext cx="3605542" cy="480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372378" y="2064108"/>
            <a:ext cx="4807390" cy="373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95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Commissioning Plan @BNL in 2022 (Draft)</a:t>
            </a:r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body" idx="1"/>
          </p:nvPr>
        </p:nvSpPr>
        <p:spPr>
          <a:xfrm>
            <a:off x="320040" y="1074420"/>
            <a:ext cx="10515600" cy="528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Pre-installation @1008:  Jan. – Oct., 2022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Setup clean tent @1008, Jan-Feb, 2022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Check out half detectors inside clean tent 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Single stave QA with MOSAIC test stand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Fix issues 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Full readout with RU+FELIX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Minimal 8-stave + 8 RU + 1 FELIX + AMD Server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Cooling system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Stress and endurance test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Slow control and monitoring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CAEN power system test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Full cooling system test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Cosmic runs for channel mapping and alignment etc.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MVTX installation at IR: 10/23-11/23, 2022 (4 </a:t>
            </a:r>
            <a:r>
              <a:rPr lang="en-US" b="1" dirty="0" err="1"/>
              <a:t>wks</a:t>
            </a:r>
            <a:r>
              <a:rPr lang="en-US" b="1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Insertion of MVTX in IR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Readout system and cabling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CAEN power system and cabling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Install cooling system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Detector safety system installation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System test 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Post-installation: 11/23/22  - 1/31/23 (8 </a:t>
            </a:r>
            <a:r>
              <a:rPr lang="en-US" b="1" dirty="0" err="1"/>
              <a:t>wks</a:t>
            </a:r>
            <a:r>
              <a:rPr lang="en-US" b="1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Full system test and debugging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Readout and slow control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Cooling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Detector safety interlock 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Cosmic ray runs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Online monitoring and controls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MVTX stave internal alignment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MVTX Global alignment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393" name="Google Shape;39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96" name="Google Shape;39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398997"/>
            <a:ext cx="6463030" cy="295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MVTX Milestones and Key Tasks </a:t>
            </a:r>
            <a:br>
              <a:rPr lang="en-US" sz="4000"/>
            </a:br>
            <a:r>
              <a:rPr lang="en-US" sz="2800"/>
              <a:t>(from MVTX PMP 2019)</a:t>
            </a:r>
            <a:endParaRPr sz="4000"/>
          </a:p>
        </p:txBody>
      </p:sp>
      <p:sp>
        <p:nvSpPr>
          <p:cNvPr id="402" name="Google Shape;402;p3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403" name="Google Shape;403;p37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404" name="Google Shape;404;p37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405" name="Google Shape;40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889000"/>
            <a:ext cx="4984136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 txBox="1"/>
          <p:nvPr/>
        </p:nvSpPr>
        <p:spPr>
          <a:xfrm>
            <a:off x="9245600" y="1158437"/>
            <a:ext cx="2365776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MVTX PMP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12/2019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7"/>
          <p:cNvSpPr/>
          <p:nvPr/>
        </p:nvSpPr>
        <p:spPr>
          <a:xfrm>
            <a:off x="2946400" y="4140200"/>
            <a:ext cx="6197600" cy="81907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7"/>
          <p:cNvSpPr/>
          <p:nvPr/>
        </p:nvSpPr>
        <p:spPr>
          <a:xfrm>
            <a:off x="2946400" y="5457749"/>
            <a:ext cx="6299200" cy="61285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9251577" y="4097337"/>
            <a:ext cx="2071423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today: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09/09/2021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7"/>
          <p:cNvSpPr txBox="1"/>
          <p:nvPr/>
        </p:nvSpPr>
        <p:spPr>
          <a:xfrm>
            <a:off x="9347196" y="5457734"/>
            <a:ext cx="28448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aim to finish all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ahead of the schedule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9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Half-Detector Test @LBNL</a:t>
            </a:r>
            <a:endParaRPr/>
          </a:p>
        </p:txBody>
      </p:sp>
      <p:sp>
        <p:nvSpPr>
          <p:cNvPr id="416" name="Google Shape;416;p38"/>
          <p:cNvSpPr txBox="1">
            <a:spLocks noGrp="1"/>
          </p:cNvSpPr>
          <p:nvPr>
            <p:ph type="body" idx="1"/>
          </p:nvPr>
        </p:nvSpPr>
        <p:spPr>
          <a:xfrm>
            <a:off x="207021" y="855791"/>
            <a:ext cx="6399119" cy="285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Test staves at each assembly step on the assembly jig, with MOSAIC setup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Noise/occupancy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Threshold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Dead pixels …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Also after each layer assembled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Repeat tests from #1, MOSAIC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After the half-detector assembled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Final connectors &amp; cables installed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Need the full readout for testing?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>
                <a:solidFill>
                  <a:srgbClr val="FF0000"/>
                </a:solidFill>
              </a:rPr>
              <a:t>MOSAIC requires a special data cable/connector @PP3 (Plan-A)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Multi-MOSAIC setups, 4?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Test again @BNL later also</a:t>
            </a:r>
            <a:endParaRPr/>
          </a:p>
        </p:txBody>
      </p:sp>
      <p:sp>
        <p:nvSpPr>
          <p:cNvPr id="417" name="Google Shape;41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418" name="Google Shape;41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419" name="Google Shape;41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20" name="Google Shape;4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6229" y="3010406"/>
            <a:ext cx="5328750" cy="302613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 txBox="1"/>
          <p:nvPr/>
        </p:nvSpPr>
        <p:spPr>
          <a:xfrm>
            <a:off x="484029" y="3676472"/>
            <a:ext cx="55410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setup at LBNL: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MOSAIC system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Stave QA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for step #1,2, and #3 with a special data cable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scale MVTX readout (plan-B)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FELIX + RU + PU + mGTM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final readout cables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ultiple stave readout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QA software and online monitoring </a:t>
            </a:r>
            <a:endParaRPr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Zhaozhong? Working on ITS QA, </a:t>
            </a:r>
            <a:endParaRPr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Mario?   </a:t>
            </a:r>
            <a:endParaRPr/>
          </a:p>
        </p:txBody>
      </p:sp>
      <p:sp>
        <p:nvSpPr>
          <p:cNvPr id="422" name="Google Shape;422;p38"/>
          <p:cNvSpPr txBox="1"/>
          <p:nvPr/>
        </p:nvSpPr>
        <p:spPr>
          <a:xfrm>
            <a:off x="7492956" y="5987018"/>
            <a:ext cx="3655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@PP3:  power and signal connectors </a:t>
            </a:r>
            <a:endParaRPr/>
          </a:p>
        </p:txBody>
      </p:sp>
      <p:sp>
        <p:nvSpPr>
          <p:cNvPr id="423" name="Google Shape;423;p38"/>
          <p:cNvSpPr txBox="1"/>
          <p:nvPr/>
        </p:nvSpPr>
        <p:spPr>
          <a:xfrm>
            <a:off x="6749614" y="1939951"/>
            <a:ext cx="4917316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Plan-B for half-detector QA: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@PP3 are easy to manage for the final readout setup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is the “available time” to setup full readout chain @LBNL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FELIX, RU, PU, Server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development could be most time consuming   </a:t>
            </a:r>
            <a:endParaRPr/>
          </a:p>
        </p:txBody>
      </p:sp>
      <p:pic>
        <p:nvPicPr>
          <p:cNvPr id="424" name="Google Shape;42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2936" y="1029377"/>
            <a:ext cx="3233994" cy="7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8"/>
          <p:cNvSpPr txBox="1"/>
          <p:nvPr/>
        </p:nvSpPr>
        <p:spPr>
          <a:xfrm>
            <a:off x="8153400" y="753327"/>
            <a:ext cx="36959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Test each stave on the assembly jig w/ MOSAIC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9"/>
          <p:cNvSpPr txBox="1">
            <a:spLocks noGrp="1"/>
          </p:cNvSpPr>
          <p:nvPr>
            <p:ph type="title"/>
          </p:nvPr>
        </p:nvSpPr>
        <p:spPr>
          <a:xfrm>
            <a:off x="2024002" y="0"/>
            <a:ext cx="6586598" cy="76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MVTX QA and Online Software </a:t>
            </a:r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"/>
          </p:nvPr>
        </p:nvSpPr>
        <p:spPr>
          <a:xfrm>
            <a:off x="6096000" y="1732637"/>
            <a:ext cx="57078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Can we reuse/adapt ITS2 software?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Detector control (Win-CC required)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Detector monitoring (No Ein-CC)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WinCC required for online control, page 3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But not for page 4,5 monitoring outputs</a:t>
            </a: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Things special for sPHENIX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New data format in progress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FLX fdaq could be used for initial work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sPHENIX decoder </a:t>
            </a:r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35" name="Google Shape;435;p39"/>
          <p:cNvSpPr txBox="1"/>
          <p:nvPr/>
        </p:nvSpPr>
        <p:spPr>
          <a:xfrm>
            <a:off x="392222" y="917745"/>
            <a:ext cx="422602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sPHENIX software used for 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beam data taking and monitoring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RCDAQ, with old MVTX data format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PMonitor for online monitoring </a:t>
            </a:r>
            <a:endParaRPr/>
          </a:p>
        </p:txBody>
      </p:sp>
      <p:pic>
        <p:nvPicPr>
          <p:cNvPr id="436" name="Google Shape;4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16" y="2021112"/>
            <a:ext cx="4980562" cy="473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406400" y="31383"/>
            <a:ext cx="105664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3733" b="1"/>
              <a:t>MVTX Milestones</a:t>
            </a:r>
            <a:endParaRPr b="1"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96192" y="1305280"/>
            <a:ext cx="6192859" cy="51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457189" lvl="0" indent="-45718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20"/>
              <a:buChar char="•"/>
            </a:pPr>
            <a:r>
              <a:rPr lang="en-US" sz="1760" b="1" dirty="0">
                <a:solidFill>
                  <a:srgbClr val="0000FF"/>
                </a:solidFill>
              </a:rPr>
              <a:t>Carbon Fiber Components: </a:t>
            </a:r>
            <a:r>
              <a:rPr lang="en-US" sz="1760" b="1" u="sng" dirty="0">
                <a:solidFill>
                  <a:srgbClr val="0000FF"/>
                </a:solidFill>
              </a:rPr>
              <a:t>completed</a:t>
            </a:r>
            <a:r>
              <a:rPr lang="en-US" sz="1760" b="1" dirty="0">
                <a:solidFill>
                  <a:srgbClr val="0000FF"/>
                </a:solidFill>
              </a:rPr>
              <a:t> 7/2021 (</a:t>
            </a:r>
            <a:r>
              <a:rPr lang="en-US" sz="1760" b="1" dirty="0" err="1">
                <a:solidFill>
                  <a:srgbClr val="0000FF"/>
                </a:solidFill>
              </a:rPr>
              <a:t>Workshape</a:t>
            </a:r>
            <a:r>
              <a:rPr lang="en-US" sz="1760" b="1" dirty="0">
                <a:solidFill>
                  <a:srgbClr val="0000FF"/>
                </a:solidFill>
              </a:rPr>
              <a:t>/France)</a:t>
            </a:r>
            <a:endParaRPr sz="1467" dirty="0">
              <a:solidFill>
                <a:srgbClr val="000000"/>
              </a:solidFill>
            </a:endParaRPr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Assembly fixtures: designed</a:t>
            </a:r>
            <a:endParaRPr dirty="0"/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Assembly manual: completed </a:t>
            </a:r>
            <a:endParaRPr dirty="0"/>
          </a:p>
          <a:p>
            <a:pPr marL="1219170" lvl="2" indent="0" algn="l" rtl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rgbClr val="000000"/>
              </a:buClr>
              <a:buSzPts val="989"/>
              <a:buNone/>
            </a:pPr>
            <a:endParaRPr dirty="0">
              <a:solidFill>
                <a:srgbClr val="000000"/>
              </a:solidFill>
            </a:endParaRPr>
          </a:p>
          <a:p>
            <a:pPr marL="457189" lvl="0" indent="-457189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000000"/>
              </a:buClr>
              <a:buSzPts val="1320"/>
              <a:buChar char="•"/>
            </a:pPr>
            <a:r>
              <a:rPr lang="en-US" sz="1760" b="1" dirty="0">
                <a:solidFill>
                  <a:srgbClr val="000000"/>
                </a:solidFill>
              </a:rPr>
              <a:t>Stave production: </a:t>
            </a:r>
            <a:r>
              <a:rPr lang="en-US" sz="1760" b="1" u="sng" dirty="0">
                <a:solidFill>
                  <a:srgbClr val="000000"/>
                </a:solidFill>
              </a:rPr>
              <a:t>completed</a:t>
            </a:r>
            <a:r>
              <a:rPr lang="en-US" sz="1760" b="1" dirty="0">
                <a:solidFill>
                  <a:srgbClr val="000000"/>
                </a:solidFill>
              </a:rPr>
              <a:t> 5/2021 (CERN)</a:t>
            </a:r>
            <a:endParaRPr b="0" dirty="0">
              <a:solidFill>
                <a:srgbClr val="000000"/>
              </a:solidFill>
            </a:endParaRPr>
          </a:p>
          <a:p>
            <a:pPr marL="457189" lvl="0" indent="-345431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FF0000"/>
              </a:buClr>
              <a:buSzPts val="1320"/>
              <a:buNone/>
            </a:pPr>
            <a:endParaRPr sz="1760" dirty="0">
              <a:solidFill>
                <a:srgbClr val="FF0000"/>
              </a:solidFill>
            </a:endParaRPr>
          </a:p>
          <a:p>
            <a:pPr marL="457189" lvl="0" indent="-457189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FF0000"/>
              </a:buClr>
              <a:buSzPts val="1320"/>
              <a:buChar char="•"/>
            </a:pPr>
            <a:r>
              <a:rPr lang="en-US" sz="1760" b="1" dirty="0">
                <a:solidFill>
                  <a:srgbClr val="FF0000"/>
                </a:solidFill>
              </a:rPr>
              <a:t>Half-detector assembly: </a:t>
            </a:r>
            <a:r>
              <a:rPr lang="en-US" sz="1760" b="1" u="sng" dirty="0">
                <a:solidFill>
                  <a:srgbClr val="FF0000"/>
                </a:solidFill>
              </a:rPr>
              <a:t>ongoing</a:t>
            </a:r>
            <a:r>
              <a:rPr lang="en-US" sz="1760" b="1" dirty="0">
                <a:solidFill>
                  <a:srgbClr val="FF0000"/>
                </a:solidFill>
              </a:rPr>
              <a:t> (LBNL)</a:t>
            </a:r>
            <a:endParaRPr sz="1760" b="1" dirty="0">
              <a:solidFill>
                <a:srgbClr val="FF0000"/>
              </a:solidFill>
            </a:endParaRPr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CFC CMM &amp; test fitting: since July, 2021 </a:t>
            </a:r>
            <a:endParaRPr b="0" dirty="0">
              <a:solidFill>
                <a:srgbClr val="000000"/>
              </a:solidFill>
            </a:endParaRPr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Half-detector assembly review: 09/09-10, 2021 </a:t>
            </a:r>
            <a:endParaRPr b="0" dirty="0">
              <a:solidFill>
                <a:srgbClr val="000000"/>
              </a:solidFill>
            </a:endParaRPr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FF0000"/>
                </a:solidFill>
              </a:rPr>
              <a:t>Complete assembly: by </a:t>
            </a:r>
            <a:r>
              <a:rPr lang="en-US" sz="1467" u="sng" dirty="0">
                <a:solidFill>
                  <a:srgbClr val="FF0000"/>
                </a:solidFill>
              </a:rPr>
              <a:t>Feb. 2022</a:t>
            </a:r>
            <a:r>
              <a:rPr lang="en-US" sz="1467" dirty="0">
                <a:solidFill>
                  <a:srgbClr val="FF0000"/>
                </a:solidFill>
              </a:rPr>
              <a:t> </a:t>
            </a:r>
            <a:endParaRPr sz="176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760" b="1"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rPr lang="en-US" sz="1760" b="1" u="sng" dirty="0"/>
              <a:t>Aim to meet the original MVTX installation dates</a:t>
            </a:r>
            <a:endParaRPr u="sng"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rPr lang="en-US" sz="1760" dirty="0"/>
              <a:t>    - </a:t>
            </a:r>
            <a:r>
              <a:rPr lang="en-US" sz="1600" dirty="0"/>
              <a:t>MVTX pre-installation commissioning at BNL: March- Oct.,  2022 </a:t>
            </a:r>
            <a:endParaRPr sz="1600" dirty="0"/>
          </a:p>
          <a:p>
            <a:pPr marL="457189" lvl="0" indent="-287859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/>
              <a:t>- IR available for MVTX installation:  Oct. 23, 2022</a:t>
            </a:r>
            <a:endParaRPr sz="1600" dirty="0"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31" name="Google Shape;131;p15"/>
          <p:cNvGrpSpPr/>
          <p:nvPr/>
        </p:nvGrpSpPr>
        <p:grpSpPr>
          <a:xfrm>
            <a:off x="5994400" y="772685"/>
            <a:ext cx="6096000" cy="5780516"/>
            <a:chOff x="6256547" y="-132204"/>
            <a:chExt cx="6026326" cy="5769223"/>
          </a:xfrm>
        </p:grpSpPr>
        <p:grpSp>
          <p:nvGrpSpPr>
            <p:cNvPr id="132" name="Google Shape;132;p15"/>
            <p:cNvGrpSpPr/>
            <p:nvPr/>
          </p:nvGrpSpPr>
          <p:grpSpPr>
            <a:xfrm>
              <a:off x="6256547" y="-132204"/>
              <a:ext cx="5915149" cy="5769223"/>
              <a:chOff x="6062003" y="835659"/>
              <a:chExt cx="5915149" cy="5527997"/>
            </a:xfrm>
          </p:grpSpPr>
          <p:grpSp>
            <p:nvGrpSpPr>
              <p:cNvPr id="133" name="Google Shape;133;p15"/>
              <p:cNvGrpSpPr/>
              <p:nvPr/>
            </p:nvGrpSpPr>
            <p:grpSpPr>
              <a:xfrm>
                <a:off x="6062003" y="835659"/>
                <a:ext cx="5915149" cy="5527997"/>
                <a:chOff x="6242854" y="525875"/>
                <a:chExt cx="5915149" cy="5527997"/>
              </a:xfrm>
            </p:grpSpPr>
            <p:pic>
              <p:nvPicPr>
                <p:cNvPr id="134" name="Google Shape;134;p1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5" name="Google Shape;135;p15"/>
                <p:cNvSpPr txBox="1"/>
                <p:nvPr/>
              </p:nvSpPr>
              <p:spPr>
                <a:xfrm>
                  <a:off x="6462978" y="525875"/>
                  <a:ext cx="56334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667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 in MVTX PMP</a:t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" name="Google Shape;136;p15"/>
              <p:cNvSpPr/>
              <p:nvPr/>
            </p:nvSpPr>
            <p:spPr>
              <a:xfrm>
                <a:off x="9036995" y="3667420"/>
                <a:ext cx="1089497" cy="586079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8" name="Google Shape;138;p15"/>
              <p:cNvCxnSpPr/>
              <p:nvPr/>
            </p:nvCxnSpPr>
            <p:spPr>
              <a:xfrm>
                <a:off x="10280431" y="2013625"/>
                <a:ext cx="0" cy="3929975"/>
              </a:xfrm>
              <a:prstGeom prst="straightConnector1">
                <a:avLst/>
              </a:prstGeom>
              <a:noFill/>
              <a:ln w="38100" cap="flat" cmpd="sng">
                <a:solidFill>
                  <a:srgbClr val="4A7DBA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39" name="Google Shape;139;p15"/>
            <p:cNvSpPr/>
            <p:nvPr/>
          </p:nvSpPr>
          <p:spPr>
            <a:xfrm>
              <a:off x="10374537" y="3588362"/>
              <a:ext cx="173053" cy="16031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10591517" y="3459913"/>
              <a:ext cx="1691356" cy="884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review, 9/9/2021</a:t>
              </a:r>
              <a:endParaRPr sz="21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" name="Google Shape;141;p15"/>
          <p:cNvCxnSpPr/>
          <p:nvPr/>
        </p:nvCxnSpPr>
        <p:spPr>
          <a:xfrm>
            <a:off x="5121900" y="1809733"/>
            <a:ext cx="3799200" cy="2036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5121901" y="3254644"/>
            <a:ext cx="3471900" cy="142972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5"/>
          <p:cNvCxnSpPr/>
          <p:nvPr/>
        </p:nvCxnSpPr>
        <p:spPr>
          <a:xfrm>
            <a:off x="5197099" y="4437798"/>
            <a:ext cx="5514304" cy="146860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IR Installation Schedule (sPHENIX Plan)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5616" y="1382253"/>
            <a:ext cx="10040408" cy="520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/>
          <p:nvPr/>
        </p:nvSpPr>
        <p:spPr>
          <a:xfrm>
            <a:off x="1989344" y="3756212"/>
            <a:ext cx="5122800" cy="61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50258" y="3327137"/>
            <a:ext cx="2184943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9/23 – 10/18,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792505" y="877297"/>
            <a:ext cx="87664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pre-installation commissioning at BNL before 10/23/2022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498A-F1DE-E34C-AB53-5FFD7995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5" y="326932"/>
            <a:ext cx="10515600" cy="783771"/>
          </a:xfrm>
        </p:spPr>
        <p:txBody>
          <a:bodyPr>
            <a:noAutofit/>
          </a:bodyPr>
          <a:lstStyle/>
          <a:p>
            <a:r>
              <a:rPr lang="en-US" sz="3200" dirty="0"/>
              <a:t>New Updated </a:t>
            </a:r>
            <a:r>
              <a:rPr lang="en-US" sz="3200" dirty="0" err="1"/>
              <a:t>sPHENIX</a:t>
            </a:r>
            <a:r>
              <a:rPr lang="en-US" sz="3200" dirty="0"/>
              <a:t> Schedule 08/21/2021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MVTX: 10/23-11/23, 2022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E2D0B-44F9-5847-BC3A-363E473367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4F747-4C2D-D541-933A-5D8EEBE8AE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51448-80B4-714D-A566-7215A57DE3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7D7E3A-5384-CA4B-BC7E-8869C444A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49" y="1110703"/>
            <a:ext cx="9361714" cy="53188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4753E0B-07EA-584B-9243-4D699DFA9540}"/>
              </a:ext>
            </a:extLst>
          </p:cNvPr>
          <p:cNvSpPr/>
          <p:nvPr/>
        </p:nvSpPr>
        <p:spPr>
          <a:xfrm>
            <a:off x="838200" y="3936273"/>
            <a:ext cx="7574280" cy="4702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838200" y="70722"/>
            <a:ext cx="10515600" cy="83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MVTX Commissioning Plan @BNL </a:t>
            </a:r>
            <a:br>
              <a:rPr lang="en-US" dirty="0"/>
            </a:br>
            <a:r>
              <a:rPr lang="en-US" sz="2400" dirty="0"/>
              <a:t>- updated </a:t>
            </a:r>
            <a:r>
              <a:rPr lang="en-US" sz="2400" dirty="0" err="1"/>
              <a:t>sPHENIX</a:t>
            </a:r>
            <a:r>
              <a:rPr lang="en-US" sz="2400" dirty="0"/>
              <a:t> installation schedule 09/17/2021</a:t>
            </a:r>
            <a:endParaRPr dirty="0"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954860" y="1343818"/>
            <a:ext cx="7266648" cy="490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Setup clean tent for half-detector QA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Jan. – Feb.,2022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Pre-installation commissioning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Mar. – Sept. 2022, ~ 6 months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IR installation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9/23-10/18, 2022, ~3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wks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10/23 – 11/23, ~4wks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Post installation commissioning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10/19 – 12/31, 2022, ~8 weeks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11/23, 2022 – 1/31,2023, ~ 8 </a:t>
            </a:r>
            <a:r>
              <a:rPr lang="en-US" dirty="0" err="1"/>
              <a:t>wks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0" indent="0">
              <a:spcBef>
                <a:spcPts val="500"/>
              </a:spcBef>
              <a:buSzPts val="2400"/>
              <a:buNone/>
            </a:pPr>
            <a:r>
              <a:rPr lang="en-US" dirty="0" err="1">
                <a:solidFill>
                  <a:srgbClr val="FF0000"/>
                </a:solidFill>
              </a:rPr>
              <a:t>sPHENIX</a:t>
            </a:r>
            <a:r>
              <a:rPr lang="en-US" dirty="0">
                <a:solidFill>
                  <a:srgbClr val="FF0000"/>
                </a:solidFill>
              </a:rPr>
              <a:t> run with beam:  Feb., 2023</a:t>
            </a:r>
          </a:p>
        </p:txBody>
      </p:sp>
      <p:sp>
        <p:nvSpPr>
          <p:cNvPr id="162" name="Google Shape;1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00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Pre-installation @ 1008: Jan. – Sept., 2022</a:t>
            </a: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511576" y="1217867"/>
            <a:ext cx="6139648" cy="380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rgbClr val="FF0000"/>
                </a:solidFill>
              </a:rPr>
              <a:t>Setup clean tent at 1008</a:t>
            </a:r>
            <a:endParaRPr dirty="0">
              <a:solidFill>
                <a:srgbClr val="FF0000"/>
              </a:solidFill>
            </a:endParaRPr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Laser room for detector and assembly work?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other services stay outside of clean tent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MOSAIC test stand for stave QA </a:t>
            </a:r>
            <a:endParaRPr dirty="0"/>
          </a:p>
          <a:p>
            <a:pPr marL="685800" lvl="1" indent="-225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US" dirty="0"/>
              <a:t>PU+MOSAIC reside in a VME Crate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2 test stands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QA two half-detectors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Single stave QA, one-by-one, 48 total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</a:t>
            </a:r>
            <a:r>
              <a:rPr lang="en-US" dirty="0" err="1"/>
              <a:t>SamTec</a:t>
            </a:r>
            <a:r>
              <a:rPr lang="en-US" dirty="0"/>
              <a:t> readout cables 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DVDD cables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AVDD cables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“HV” bias cables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PT100 T-readback</a:t>
            </a:r>
            <a:endParaRPr dirty="0"/>
          </a:p>
          <a:p>
            <a:pPr marL="228600" lvl="0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5714"/>
              <a:buChar char="•"/>
            </a:pPr>
            <a:r>
              <a:rPr lang="en-US" dirty="0"/>
              <a:t>QA time: 4hrs/stave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Two MOSAIC systems available, ~24 days</a:t>
            </a:r>
            <a:endParaRPr dirty="0"/>
          </a:p>
        </p:txBody>
      </p:sp>
      <p:sp>
        <p:nvSpPr>
          <p:cNvPr id="171" name="Google Shape;1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174" y="1140202"/>
            <a:ext cx="4615649" cy="5291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8"/>
          <p:cNvGrpSpPr/>
          <p:nvPr/>
        </p:nvGrpSpPr>
        <p:grpSpPr>
          <a:xfrm>
            <a:off x="168093" y="4972333"/>
            <a:ext cx="6755919" cy="1384017"/>
            <a:chOff x="122055" y="4881657"/>
            <a:chExt cx="6755919" cy="1384017"/>
          </a:xfrm>
        </p:grpSpPr>
        <p:grpSp>
          <p:nvGrpSpPr>
            <p:cNvPr id="176" name="Google Shape;176;p18"/>
            <p:cNvGrpSpPr/>
            <p:nvPr/>
          </p:nvGrpSpPr>
          <p:grpSpPr>
            <a:xfrm>
              <a:off x="122055" y="4881657"/>
              <a:ext cx="6755919" cy="1384017"/>
              <a:chOff x="122055" y="4881657"/>
              <a:chExt cx="6755919" cy="1384017"/>
            </a:xfrm>
          </p:grpSpPr>
          <p:pic>
            <p:nvPicPr>
              <p:cNvPr id="177" name="Google Shape;177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10800000" flipH="1">
                <a:off x="2628807" y="4881657"/>
                <a:ext cx="4249167" cy="13840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8" name="Google Shape;178;p18"/>
              <p:cNvSpPr/>
              <p:nvPr/>
            </p:nvSpPr>
            <p:spPr>
              <a:xfrm>
                <a:off x="122055" y="5077337"/>
                <a:ext cx="1432290" cy="9144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MOSAIC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Test Stand</a:t>
                </a:r>
                <a:endParaRPr/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1554344" y="5260598"/>
                <a:ext cx="1074461" cy="367258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18"/>
            <p:cNvSpPr txBox="1"/>
            <p:nvPr/>
          </p:nvSpPr>
          <p:spPr>
            <a:xfrm>
              <a:off x="4430327" y="4952326"/>
              <a:ext cx="161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MVTX Detector</a:t>
              </a:r>
              <a:endParaRPr/>
            </a:p>
          </p:txBody>
        </p:sp>
      </p:grpSp>
      <p:sp>
        <p:nvSpPr>
          <p:cNvPr id="181" name="Google Shape;181;p18"/>
          <p:cNvSpPr/>
          <p:nvPr/>
        </p:nvSpPr>
        <p:spPr>
          <a:xfrm>
            <a:off x="9710442" y="2351428"/>
            <a:ext cx="1213805" cy="107757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08DF65-7B84-F24B-B8F9-5F5F07C1AF7F}"/>
              </a:ext>
            </a:extLst>
          </p:cNvPr>
          <p:cNvCxnSpPr/>
          <p:nvPr/>
        </p:nvCxnSpPr>
        <p:spPr>
          <a:xfrm>
            <a:off x="3277354" y="1294646"/>
            <a:ext cx="6328373" cy="1385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Single Stave QA </a:t>
            </a:r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1"/>
          </p:nvPr>
        </p:nvSpPr>
        <p:spPr>
          <a:xfrm>
            <a:off x="427192" y="1443893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MOSAIC test stand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MOSAIC board with custom SamTec readout cables 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Power Unit for stave with custom power cables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Bench PS for PU</a:t>
            </a:r>
            <a:endParaRPr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+3.3V, -5V(BB)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Cooling system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Negative-pressure (about -30%)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Ambient temperature 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QA: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Dead/hot pixels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Threshold scan, noise level 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Error rates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91" name="Google Shape;1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2567" y="1665287"/>
            <a:ext cx="5801785" cy="4351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/>
          <p:nvPr/>
        </p:nvSpPr>
        <p:spPr>
          <a:xfrm>
            <a:off x="6837770" y="3840956"/>
            <a:ext cx="1213805" cy="131900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8941699" y="4823990"/>
            <a:ext cx="783578" cy="81616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8260619" y="4264504"/>
            <a:ext cx="1093774" cy="55948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9055375" y="4824000"/>
            <a:ext cx="6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chiller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8445775" y="4290600"/>
            <a:ext cx="6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stave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7150375" y="4443000"/>
            <a:ext cx="1213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MOSAIC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PU,PS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319007" y="67883"/>
            <a:ext cx="117866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Possible re-work on half-detector cables and staves</a:t>
            </a:r>
            <a:endParaRPr sz="4000" dirty="0"/>
          </a:p>
        </p:txBody>
      </p:sp>
      <p:sp>
        <p:nvSpPr>
          <p:cNvPr id="203" name="Google Shape;20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604" y="1834517"/>
            <a:ext cx="11034792" cy="408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1948</Words>
  <Application>Microsoft Macintosh PowerPoint</Application>
  <PresentationFormat>Widescreen</PresentationFormat>
  <Paragraphs>403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MVTX Commissioning Plan</vt:lpstr>
      <vt:lpstr>MVTX Detector: inner-most sPHENIX subsystem</vt:lpstr>
      <vt:lpstr>MVTX Milestones</vt:lpstr>
      <vt:lpstr>MVTX IR Installation Schedule (sPHENIX Plan)</vt:lpstr>
      <vt:lpstr>New Updated sPHENIX Schedule 08/21/2021 MVTX: 10/23-11/23, 2022</vt:lpstr>
      <vt:lpstr>MVTX Commissioning Plan @BNL  - updated sPHENIX installation schedule 09/17/2021</vt:lpstr>
      <vt:lpstr>Pre-installation @ 1008: Jan. – Sept., 2022</vt:lpstr>
      <vt:lpstr>Single Stave QA </vt:lpstr>
      <vt:lpstr>Possible re-work on half-detector cables and staves</vt:lpstr>
      <vt:lpstr>Stave Assembly Fixtures: to replace bad staves</vt:lpstr>
      <vt:lpstr>Assembly Area Setup at LBNL 1)Assembly jigs; 2)CMM inside a clean tent ~ similar setup needed at BNL</vt:lpstr>
      <vt:lpstr>Detector Assembly Procedures … CMM after each step (~10 um tolerance)</vt:lpstr>
      <vt:lpstr>Pre-Installation Stretched  Goals</vt:lpstr>
      <vt:lpstr>MVTX IR Installation: 10/23 – 11/23, 2022 </vt:lpstr>
      <vt:lpstr>MVTX Detector Installation and Interface </vt:lpstr>
      <vt:lpstr>Schedule of Final Electrical Hardware</vt:lpstr>
      <vt:lpstr>Post-Installation Commissioning </vt:lpstr>
      <vt:lpstr>MVTX ~ ALICE ITS Surface Commissioning - detector control and status monitor   </vt:lpstr>
      <vt:lpstr>MVTX similar to ITS Surface Commissioning  - check each chip’s hit/noise occupancy, errors </vt:lpstr>
      <vt:lpstr>ITS Surface Commissioning: Check out all chips - threshold, dead/hot pixels in each chip</vt:lpstr>
      <vt:lpstr>MVTX Internal Alignment: Detector QA Data   </vt:lpstr>
      <vt:lpstr>Manpower at BNL</vt:lpstr>
      <vt:lpstr>Additional slides </vt:lpstr>
      <vt:lpstr>Assembly work at LBNL  (may need to do similar work at smaller scale)</vt:lpstr>
      <vt:lpstr>Half Detectors</vt:lpstr>
      <vt:lpstr>Commissioning Plan @BNL in 2022 (Draft)</vt:lpstr>
      <vt:lpstr>MVTX Milestones and Key Tasks  (from MVTX PMP 2019)</vt:lpstr>
      <vt:lpstr>MVTX Half-Detector Test @LBNL</vt:lpstr>
      <vt:lpstr>MVTX QA and Online Software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Commissioning Plan</dc:title>
  <cp:lastModifiedBy>Ming Liu</cp:lastModifiedBy>
  <cp:revision>21</cp:revision>
  <dcterms:modified xsi:type="dcterms:W3CDTF">2021-09-17T22:51:40Z</dcterms:modified>
</cp:coreProperties>
</file>