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60" r:id="rId4"/>
    <p:sldId id="272" r:id="rId5"/>
    <p:sldId id="276" r:id="rId6"/>
    <p:sldId id="275" r:id="rId7"/>
    <p:sldId id="283" r:id="rId8"/>
    <p:sldId id="259" r:id="rId9"/>
    <p:sldId id="279" r:id="rId10"/>
    <p:sldId id="281" r:id="rId11"/>
    <p:sldId id="280" r:id="rId12"/>
    <p:sldId id="288" r:id="rId13"/>
    <p:sldId id="277" r:id="rId14"/>
    <p:sldId id="278" r:id="rId15"/>
    <p:sldId id="289" r:id="rId16"/>
    <p:sldId id="257" r:id="rId17"/>
    <p:sldId id="285" r:id="rId18"/>
    <p:sldId id="290" r:id="rId19"/>
    <p:sldId id="287" r:id="rId20"/>
    <p:sldId id="282" r:id="rId21"/>
    <p:sldId id="273" r:id="rId22"/>
    <p:sldId id="274" r:id="rId23"/>
    <p:sldId id="286" r:id="rId24"/>
    <p:sldId id="284" r:id="rId25"/>
    <p:sldId id="26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41"/>
    <p:restoredTop sz="96405"/>
  </p:normalViewPr>
  <p:slideViewPr>
    <p:cSldViewPr snapToGrid="0" snapToObjects="1">
      <p:cViewPr varScale="1">
        <p:scale>
          <a:sx n="158" d="100"/>
          <a:sy n="158" d="100"/>
        </p:scale>
        <p:origin x="200" y="1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22BAF-0149-5A4E-B058-167BB4A61135}" type="datetimeFigureOut">
              <a:rPr lang="en-US" smtClean="0"/>
              <a:t>9/13/21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AB871-CB79-C34C-AD6F-83AA1BE45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3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quick reminder of the MVTX overall design - </a:t>
            </a:r>
            <a:endParaRPr/>
          </a:p>
        </p:txBody>
      </p:sp>
      <p:sp>
        <p:nvSpPr>
          <p:cNvPr id="107" name="Google Shape;107;p3:notes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Following the approval from this review, we will start CFC production from Jan 2021 ….  We have 40+ gold staves at CERN waiting for shipping ..  Need 48 for the final detector  </a:t>
            </a: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:notes"/>
          <p:cNvSpPr txBox="1"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5:notes"/>
          <p:cNvSpPr txBox="1"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Special assembly jigs are required to put staves on the EW on exact locations to provide prevision tracking measuremetns </a:t>
            </a:r>
            <a:endParaRPr/>
          </a:p>
        </p:txBody>
      </p:sp>
      <p:sp>
        <p:nvSpPr>
          <p:cNvPr id="302" name="Google Shape;302;p15:notes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p18:notes"/>
          <p:cNvSpPr txBox="1"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the detector is supported through X-wing that is attached to iHCal supporting structure s..  </a:t>
            </a:r>
            <a:endParaRPr/>
          </a:p>
        </p:txBody>
      </p:sp>
      <p:sp>
        <p:nvSpPr>
          <p:cNvPr id="345" name="Google Shape;345;p18:notes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7:notes"/>
          <p:cNvSpPr txBox="1"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:notes"/>
          <p:cNvSpPr txBox="1"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1B287-1B35-0545-81B3-C51A13362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D7FE0C-86D0-0F46-81EB-801A39FFF9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15A4D-BF04-424C-8F02-E2DFEC033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A37E5-081F-5740-B402-D813D5AC6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Comissioning Task Force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CD875-A9F4-8643-8E16-940AC956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C8DF-A457-9E45-8743-34C783893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17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13D15-5A53-5F47-8FB3-E81A2AF41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6994F2-BA28-3D4E-B714-13A7B6A59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370A3-5A0E-4C42-BA9F-E5324B755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632CB-B85E-BF4A-A167-C8859629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Comissioning Task Force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3908D-5C0A-9141-8247-CF517D388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C8DF-A457-9E45-8743-34C783893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1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9FDCC3-4C42-9C40-BD54-BD54EAA4D8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E8103-C23B-DA4F-89D5-91A769684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1C9F4-CA55-AA4E-9C81-535509E79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6D49C-C06C-D647-AA65-82B232ED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Comissioning Task Force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751B2-02CE-164D-A03D-A461D9724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C8DF-A457-9E45-8743-34C783893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5CF43-373D-8045-A0F5-BFB7ABBD2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A6DE4-5994-B14F-8E1C-3D777CB7B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0E582-E7D4-8D4C-B5E3-DC3C4AE8B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1059F-C2EB-9741-9286-C495A3103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Comissioning Task Force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2E0A4-4221-B24B-A464-0A8CE97A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C8DF-A457-9E45-8743-34C783893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4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6A62-F8CA-AA41-9AF5-F1F1EA16D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33C1A-48B0-3E49-8A25-71D5ED1EC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55870-F061-AF4F-BEA0-852671788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C6083-C2B1-5E45-A32C-2D82C35E8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Comissioning Task Force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71F60-574D-4D46-835E-A1F9D52E2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C8DF-A457-9E45-8743-34C783893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DCEBE-5528-FE43-A833-EAFF6C5C4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D5BF2-656A-1448-8C52-BED785BD1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860379-33CD-7E41-97D2-63EB53FCA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32C7A-E0B1-3044-BD27-C42C4860B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472E4-B3BA-4340-BCDD-D24CE0154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Comissioning Task Force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02986-3541-CC42-BD94-DAF5B6D1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C8DF-A457-9E45-8743-34C783893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3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EB96B-FCFC-4944-A1D2-2B98D2CB6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DB9DD-D757-EA43-AB32-21D6EB9E9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62ABB-D702-F149-8A7A-B327392BC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F629F4-0024-8743-BC55-5965BFE54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B9815B-B73B-CE4A-AAC3-371F2726AA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5952A3-D0ED-D443-9566-5B0911E95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954343-D647-FA47-B577-BC679960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Comissioning Task Force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61BDAC-5616-5342-866E-34C280323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C8DF-A457-9E45-8743-34C783893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4304F-4D3F-754F-AB95-214D68911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3E9684-A150-8748-AA06-F289DBFA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52EB35-EECE-C448-B4BC-907E3F668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Comissioning Task Force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D60D5C-ECF6-A847-8C74-CA2E1685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C8DF-A457-9E45-8743-34C783893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0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51B241-077C-574A-A8B0-DCE0AFF6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E19B58-F943-2341-9088-54A08EFB8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Comissioning Task Force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24ED5-942B-D847-8CC4-AE5571B86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C8DF-A457-9E45-8743-34C783893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2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DDABE-87A7-1145-999C-F0849383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B0A45-0236-4A41-B810-19EAD1F17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0A292-B595-8443-9EB0-8C10A9115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AA82A3-970F-664D-92B1-1973DC10B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30B0E-0FD8-814E-A20F-E8A59F725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Comissioning Task Force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BF623-6A55-CB45-B752-A4B61FDBF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C8DF-A457-9E45-8743-34C783893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3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76354-2A60-A745-BAC5-6BCE5E5BB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61A70F-2962-1E42-A50C-4D41013368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6063A-D0AF-4F4D-A7FE-24BEF9291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60060E-97DB-B444-9914-93049B0F1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7957C-EC0E-7244-B9C2-3123C3335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Comissioning Task Force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D1434-A852-9448-B3F1-1CB71C14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C8DF-A457-9E45-8743-34C783893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7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9AD56B-0E7B-4740-B93F-65D0DBC4A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5F599-EC95-E745-AA0F-DFD13FFAE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5C2C1-5765-7C46-B278-3A5E6D88E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9/15/21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DB910-D2DE-AF49-9EAC-06D8D4A58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sPHENIX Comissioning Task Force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1B69E-7732-F64F-B3CB-06738B5717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FC8DF-A457-9E45-8743-34C783893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4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CCB93-C288-D64C-926E-D6BB6735EC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MVTX Commissioning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F4BC83-C0D5-AB41-9AC9-5FCEBF4690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09/15/2021</a:t>
            </a:r>
          </a:p>
          <a:p>
            <a:r>
              <a:rPr lang="en-US" dirty="0"/>
              <a:t>Ming Liu</a:t>
            </a:r>
          </a:p>
          <a:p>
            <a:r>
              <a:rPr lang="en-US" dirty="0"/>
              <a:t>LANL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25BA87-CE2D-624A-84B5-C99FD062DED6}"/>
              </a:ext>
            </a:extLst>
          </p:cNvPr>
          <p:cNvSpPr/>
          <p:nvPr/>
        </p:nvSpPr>
        <p:spPr>
          <a:xfrm>
            <a:off x="642027" y="5412471"/>
            <a:ext cx="11206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MVTX Commissioning Plan Live Google Doc:</a:t>
            </a:r>
          </a:p>
          <a:p>
            <a:r>
              <a:rPr lang="en-US" dirty="0"/>
              <a:t>https://</a:t>
            </a:r>
            <a:r>
              <a:rPr lang="en-US" dirty="0" err="1"/>
              <a:t>docs.google.com</a:t>
            </a:r>
            <a:r>
              <a:rPr lang="en-US" dirty="0"/>
              <a:t>/presentation/d/1CYn0g2FkmQzHUbXfIOD8elDWMbOzizJn8zK36RyVFvA/</a:t>
            </a:r>
            <a:r>
              <a:rPr lang="en-US" dirty="0" err="1"/>
              <a:t>edit?usp</a:t>
            </a:r>
            <a:r>
              <a:rPr lang="en-US" dirty="0"/>
              <a:t>=sharing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FF025-2E1E-4149-B2E8-B23A79492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CF5E0-C56E-8D4E-8D18-EAB96DE3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Comissioning Task Force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0A278-978B-E441-93AF-6E35D4E65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C8DF-A457-9E45-8743-34C7838936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30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36C0F-75ED-264F-A407-1AEB8D6A8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10515600" cy="1325563"/>
          </a:xfrm>
        </p:spPr>
        <p:txBody>
          <a:bodyPr/>
          <a:lstStyle/>
          <a:p>
            <a:r>
              <a:rPr lang="en-US" dirty="0"/>
              <a:t>Assembly Area at LBNL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D24609-042C-434D-A08C-07254D3DF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A4C95D-1853-5A4A-ADC4-3527A3468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Comissioning Task Force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C85C89-D31D-6548-AD5B-27AA15D1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C8DF-A457-9E45-8743-34C78389360E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7F45E0-E617-7143-98AC-E87191155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878" y="374785"/>
            <a:ext cx="4581322" cy="61084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9CDD33-EDD8-3B49-9CB4-C916A6BCD916}"/>
              </a:ext>
            </a:extLst>
          </p:cNvPr>
          <p:cNvSpPr txBox="1"/>
          <p:nvPr/>
        </p:nvSpPr>
        <p:spPr>
          <a:xfrm rot="21170739">
            <a:off x="9925455" y="136949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CMM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0606F9-2EC4-A04C-BA6D-29D80D55B6A6}"/>
              </a:ext>
            </a:extLst>
          </p:cNvPr>
          <p:cNvSpPr txBox="1"/>
          <p:nvPr/>
        </p:nvSpPr>
        <p:spPr>
          <a:xfrm>
            <a:off x="9066179" y="4491760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Assembly jig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1DA8AD-9E53-2344-A1B4-F005F3F79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30" y="1866214"/>
            <a:ext cx="5986848" cy="44901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9F6A7F4-7945-5948-9248-F1DCD394296D}"/>
              </a:ext>
            </a:extLst>
          </p:cNvPr>
          <p:cNvSpPr txBox="1"/>
          <p:nvPr/>
        </p:nvSpPr>
        <p:spPr>
          <a:xfrm>
            <a:off x="3007268" y="2838295"/>
            <a:ext cx="2103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Clean tent</a:t>
            </a:r>
          </a:p>
        </p:txBody>
      </p:sp>
    </p:spTree>
    <p:extLst>
      <p:ext uri="{BB962C8B-B14F-4D97-AF65-F5344CB8AC3E}">
        <p14:creationId xmlns:p14="http://schemas.microsoft.com/office/powerpoint/2010/main" val="1774292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325F8-7290-1B4B-81A6-106D3E298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04"/>
            <a:ext cx="10515600" cy="1325563"/>
          </a:xfrm>
        </p:spPr>
        <p:txBody>
          <a:bodyPr/>
          <a:lstStyle/>
          <a:p>
            <a:r>
              <a:rPr lang="en-US" dirty="0"/>
              <a:t>Detector Re-Assembly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76D8DF-40BE-0149-8D85-8AB6E7C12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CF4F3E-76E1-864B-B5F8-6DD259DA2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Comissioning Task Force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1EA96B-8A6A-3241-A7F9-D11C5BDE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C8DF-A457-9E45-8743-34C78389360E}" type="slidenum">
              <a:rPr lang="en-US" smtClean="0"/>
              <a:t>11</a:t>
            </a:fld>
            <a:endParaRPr lang="en-US"/>
          </a:p>
        </p:txBody>
      </p:sp>
      <p:pic>
        <p:nvPicPr>
          <p:cNvPr id="6" name="Google Shape;207;p21">
            <a:extLst>
              <a:ext uri="{FF2B5EF4-FFF2-40B4-BE49-F238E27FC236}">
                <a16:creationId xmlns:a16="http://schemas.microsoft.com/office/drawing/2014/main" id="{B3CBAB42-CD60-D949-A6C1-32922A3A67D8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1400" y="1428267"/>
            <a:ext cx="4300442" cy="4001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08;p21">
            <a:extLst>
              <a:ext uri="{FF2B5EF4-FFF2-40B4-BE49-F238E27FC236}">
                <a16:creationId xmlns:a16="http://schemas.microsoft.com/office/drawing/2014/main" id="{1409A8D3-57EC-2244-801E-4D78619C62F3}"/>
              </a:ext>
            </a:extLst>
          </p:cNvPr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894" y="2022786"/>
            <a:ext cx="4961106" cy="4001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ACE4DD-E8E2-804D-9419-2938A8AFB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7" y="2328552"/>
            <a:ext cx="49276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4F4E0-DA03-D544-90F3-8F9D61A02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Pre-Installation Stretched  Goals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3A4916-FC7E-034B-984B-1FF186957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07" y="1253331"/>
            <a:ext cx="1015618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Small scale full MVTX readout chain (if not the full half-detector)</a:t>
            </a:r>
          </a:p>
          <a:p>
            <a:pPr marL="742950" lvl="1" indent="-285750">
              <a:buFontTx/>
              <a:buChar char="-"/>
            </a:pPr>
            <a:r>
              <a:rPr lang="en-US" sz="2800" dirty="0"/>
              <a:t>Full chain: </a:t>
            </a:r>
          </a:p>
          <a:p>
            <a:pPr marL="1200150" lvl="2" indent="-285750">
              <a:buFontTx/>
              <a:buChar char="-"/>
            </a:pPr>
            <a:r>
              <a:rPr lang="en-US" sz="2400" dirty="0"/>
              <a:t>8-stave + 8-RU + 4-PU + 1-FELIX + 1-mGTM + 1-AMD </a:t>
            </a:r>
          </a:p>
          <a:p>
            <a:pPr marL="1200150" lvl="2" indent="-285750">
              <a:buFontTx/>
              <a:buChar char="-"/>
            </a:pPr>
            <a:r>
              <a:rPr lang="en-US" sz="2400" dirty="0"/>
              <a:t>Use the final long (~10m) readout and power cables (from PP3 to Rack 2E1)</a:t>
            </a:r>
          </a:p>
          <a:p>
            <a:pPr marL="1200150" lvl="2" indent="-285750">
              <a:buFontTx/>
              <a:buChar char="-"/>
            </a:pPr>
            <a:r>
              <a:rPr lang="en-US" sz="2400" dirty="0"/>
              <a:t>Final CAEN power system (requires 208V, 3~)</a:t>
            </a:r>
          </a:p>
          <a:p>
            <a:pPr marL="1200150" lvl="2" indent="-285750">
              <a:buFontTx/>
              <a:buChar char="-"/>
            </a:pPr>
            <a:r>
              <a:rPr lang="en-US" sz="2400" dirty="0"/>
              <a:t>Final cooling system</a:t>
            </a:r>
          </a:p>
          <a:p>
            <a:pPr marL="1657350" lvl="3" indent="-285750">
              <a:buFontTx/>
              <a:buChar char="-"/>
            </a:pPr>
            <a:r>
              <a:rPr lang="en-US" sz="2200" dirty="0"/>
              <a:t>Stave cooling </a:t>
            </a:r>
          </a:p>
          <a:p>
            <a:pPr marL="1657350" lvl="3" indent="-285750">
              <a:buFontTx/>
              <a:buChar char="-"/>
            </a:pPr>
            <a:r>
              <a:rPr lang="en-US" sz="2200" dirty="0"/>
              <a:t>RU/PU cooling</a:t>
            </a:r>
          </a:p>
          <a:p>
            <a:pPr marL="1200150" lvl="2" indent="-285750">
              <a:buFontTx/>
              <a:buChar char="-"/>
            </a:pPr>
            <a:r>
              <a:rPr lang="en-US" sz="2400" dirty="0"/>
              <a:t>System endurance test  </a:t>
            </a:r>
          </a:p>
          <a:p>
            <a:r>
              <a:rPr lang="en-US" sz="3200" dirty="0"/>
              <a:t>QA software and online monitoring </a:t>
            </a:r>
          </a:p>
          <a:p>
            <a:pPr marL="1200150" lvl="2" indent="-285750">
              <a:buFontTx/>
              <a:buChar char="-"/>
            </a:pPr>
            <a:r>
              <a:rPr lang="en-US" sz="2800" dirty="0"/>
              <a:t>Modify ITS QA software for MVTX </a:t>
            </a:r>
          </a:p>
          <a:p>
            <a:r>
              <a:rPr lang="en-US" sz="3600" dirty="0"/>
              <a:t>Cosmic ray runs</a:t>
            </a:r>
          </a:p>
          <a:p>
            <a:pPr lvl="1">
              <a:buFontTx/>
              <a:buChar char="-"/>
            </a:pPr>
            <a:r>
              <a:rPr lang="en-US" sz="2600" dirty="0"/>
              <a:t>Channel mapping </a:t>
            </a:r>
          </a:p>
          <a:p>
            <a:pPr lvl="1">
              <a:buFontTx/>
              <a:buChar char="-"/>
            </a:pPr>
            <a:r>
              <a:rPr lang="en-US" sz="2600" dirty="0"/>
              <a:t>MVTX internal alignment</a:t>
            </a:r>
          </a:p>
          <a:p>
            <a:pPr marL="914400" lvl="2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3C0685-EE1C-9443-B1AF-48D114C7B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F0E1A-EE00-EB44-BD17-D9F8281EA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Comissioning Task Force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0EE84-8DA5-F24B-99EC-39499202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C8DF-A457-9E45-8743-34C7838936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11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3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686" y="2148656"/>
            <a:ext cx="4333957" cy="322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4"/>
          <p:cNvSpPr txBox="1">
            <a:spLocks noGrp="1"/>
          </p:cNvSpPr>
          <p:nvPr>
            <p:ph type="title"/>
          </p:nvPr>
        </p:nvSpPr>
        <p:spPr>
          <a:xfrm>
            <a:off x="406400" y="7371"/>
            <a:ext cx="10972800" cy="7286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dirty="0"/>
              <a:t>MVTX IR Installation: 9/23 – 10/18, 2022 </a:t>
            </a:r>
            <a:endParaRPr sz="3200" dirty="0"/>
          </a:p>
        </p:txBody>
      </p:sp>
      <p:pic>
        <p:nvPicPr>
          <p:cNvPr id="349" name="Google Shape;349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1600200"/>
            <a:ext cx="7126515" cy="4364992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4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84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-US"/>
              <a:t>9/15/21</a:t>
            </a:r>
            <a:endParaRPr/>
          </a:p>
        </p:txBody>
      </p:sp>
      <p:sp>
        <p:nvSpPr>
          <p:cNvPr id="351" name="Google Shape;351;p34"/>
          <p:cNvSpPr txBox="1">
            <a:spLocks noGrp="1"/>
          </p:cNvSpPr>
          <p:nvPr>
            <p:ph type="ftr" idx="11"/>
          </p:nvPr>
        </p:nvSpPr>
        <p:spPr>
          <a:xfrm>
            <a:off x="4228041" y="6553201"/>
            <a:ext cx="3860800" cy="2762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-US"/>
              <a:t>sPHENIX Comissioning Task Force Meeting</a:t>
            </a:r>
            <a:endParaRPr/>
          </a:p>
        </p:txBody>
      </p:sp>
      <p:sp>
        <p:nvSpPr>
          <p:cNvPr id="352" name="Google Shape;352;p34"/>
          <p:cNvSpPr txBox="1">
            <a:spLocks noGrp="1"/>
          </p:cNvSpPr>
          <p:nvPr>
            <p:ph type="sldNum" idx="12"/>
          </p:nvPr>
        </p:nvSpPr>
        <p:spPr>
          <a:xfrm>
            <a:off x="11479741" y="6492876"/>
            <a:ext cx="712259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13</a:t>
            </a:fld>
            <a:endParaRPr/>
          </a:p>
        </p:txBody>
      </p:sp>
      <p:sp>
        <p:nvSpPr>
          <p:cNvPr id="354" name="Google Shape;354;p34"/>
          <p:cNvSpPr txBox="1"/>
          <p:nvPr/>
        </p:nvSpPr>
        <p:spPr>
          <a:xfrm>
            <a:off x="886528" y="5694178"/>
            <a:ext cx="2625416" cy="6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3200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MVTX X-Wing</a:t>
            </a:r>
            <a:endParaRPr sz="2400" dirty="0"/>
          </a:p>
        </p:txBody>
      </p:sp>
      <p:cxnSp>
        <p:nvCxnSpPr>
          <p:cNvPr id="355" name="Google Shape;355;p34"/>
          <p:cNvCxnSpPr/>
          <p:nvPr/>
        </p:nvCxnSpPr>
        <p:spPr>
          <a:xfrm rot="10800000" flipH="1">
            <a:off x="1734787" y="2311402"/>
            <a:ext cx="5847447" cy="50799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2CC9CBF-BA50-904F-89B9-ED41D574AA08}"/>
              </a:ext>
            </a:extLst>
          </p:cNvPr>
          <p:cNvSpPr txBox="1"/>
          <p:nvPr/>
        </p:nvSpPr>
        <p:spPr>
          <a:xfrm>
            <a:off x="418267" y="1146724"/>
            <a:ext cx="3641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Pre-installation dry run at BNL (MIT)</a:t>
            </a:r>
          </a:p>
          <a:p>
            <a:pPr marL="285750" indent="-285750">
              <a:buFontTx/>
              <a:buChar char="-"/>
            </a:pPr>
            <a:r>
              <a:rPr lang="en-US" dirty="0"/>
              <a:t>full mockup @1008(?)</a:t>
            </a:r>
          </a:p>
          <a:p>
            <a:pPr marL="285750" indent="-285750">
              <a:buFontTx/>
              <a:buChar char="-"/>
            </a:pPr>
            <a:r>
              <a:rPr lang="en-US" dirty="0"/>
              <a:t>Dates: early 2021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3"/>
          <p:cNvSpPr txBox="1">
            <a:spLocks noGrp="1"/>
          </p:cNvSpPr>
          <p:nvPr>
            <p:ph type="title"/>
          </p:nvPr>
        </p:nvSpPr>
        <p:spPr>
          <a:xfrm>
            <a:off x="609600" y="33338"/>
            <a:ext cx="10972800" cy="7286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MVTX Detector Installation and Interface </a:t>
            </a:r>
            <a:endParaRPr dirty="0"/>
          </a:p>
        </p:txBody>
      </p:sp>
      <p:sp>
        <p:nvSpPr>
          <p:cNvPr id="324" name="Google Shape;324;p33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84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-US"/>
              <a:t>9/15/21</a:t>
            </a:r>
            <a:endParaRPr/>
          </a:p>
        </p:txBody>
      </p:sp>
      <p:sp>
        <p:nvSpPr>
          <p:cNvPr id="325" name="Google Shape;325;p33"/>
          <p:cNvSpPr txBox="1">
            <a:spLocks noGrp="1"/>
          </p:cNvSpPr>
          <p:nvPr>
            <p:ph type="ftr" idx="11"/>
          </p:nvPr>
        </p:nvSpPr>
        <p:spPr>
          <a:xfrm>
            <a:off x="4267200" y="6569076"/>
            <a:ext cx="3860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-US"/>
              <a:t>sPHENIX Comissioning Task Force Meeting</a:t>
            </a:r>
            <a:endParaRPr/>
          </a:p>
        </p:txBody>
      </p:sp>
      <p:sp>
        <p:nvSpPr>
          <p:cNvPr id="326" name="Google Shape;326;p33"/>
          <p:cNvSpPr txBox="1">
            <a:spLocks noGrp="1"/>
          </p:cNvSpPr>
          <p:nvPr>
            <p:ph type="sldNum" idx="12"/>
          </p:nvPr>
        </p:nvSpPr>
        <p:spPr>
          <a:xfrm>
            <a:off x="11479741" y="6492876"/>
            <a:ext cx="712259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14</a:t>
            </a:fld>
            <a:endParaRPr/>
          </a:p>
        </p:txBody>
      </p:sp>
      <p:grpSp>
        <p:nvGrpSpPr>
          <p:cNvPr id="327" name="Google Shape;327;p33"/>
          <p:cNvGrpSpPr/>
          <p:nvPr/>
        </p:nvGrpSpPr>
        <p:grpSpPr>
          <a:xfrm>
            <a:off x="7315200" y="3121757"/>
            <a:ext cx="4876800" cy="2743201"/>
            <a:chOff x="5410200" y="1276350"/>
            <a:chExt cx="3657600" cy="2057401"/>
          </a:xfrm>
        </p:grpSpPr>
        <p:pic>
          <p:nvPicPr>
            <p:cNvPr id="328" name="Google Shape;328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410200" y="1276350"/>
              <a:ext cx="3657600" cy="20574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9" name="Google Shape;329;p33"/>
            <p:cNvSpPr/>
            <p:nvPr/>
          </p:nvSpPr>
          <p:spPr>
            <a:xfrm rot="5400000">
              <a:off x="5638800" y="1885950"/>
              <a:ext cx="1981200" cy="7620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33"/>
            <p:cNvSpPr/>
            <p:nvPr/>
          </p:nvSpPr>
          <p:spPr>
            <a:xfrm>
              <a:off x="7562778" y="1276350"/>
              <a:ext cx="743022" cy="1981200"/>
            </a:xfrm>
            <a:prstGeom prst="rect">
              <a:avLst/>
            </a:prstGeom>
            <a:noFill/>
            <a:ln w="28575" cap="flat" cmpd="sng">
              <a:solidFill>
                <a:srgbClr val="0432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1" name="Google Shape;331;p33"/>
          <p:cNvSpPr txBox="1"/>
          <p:nvPr/>
        </p:nvSpPr>
        <p:spPr>
          <a:xfrm>
            <a:off x="743747" y="767753"/>
            <a:ext cx="9216627" cy="718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sPHENIX-SE-ICD-042 Document:</a:t>
            </a:r>
            <a:endParaRPr sz="2400"/>
          </a:p>
          <a:p>
            <a:r>
              <a:rPr lang="en-US" sz="1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https://docs.google.com/spreadsheets/d/1hHUhxZOZv8WEs3FH361_gN6McVU4Zhy60sGtYotRHMs/edit?usp=sharing</a:t>
            </a:r>
            <a:endParaRPr sz="2400"/>
          </a:p>
        </p:txBody>
      </p:sp>
      <p:sp>
        <p:nvSpPr>
          <p:cNvPr id="332" name="Google Shape;332;p33"/>
          <p:cNvSpPr txBox="1"/>
          <p:nvPr/>
        </p:nvSpPr>
        <p:spPr>
          <a:xfrm>
            <a:off x="8166911" y="2247616"/>
            <a:ext cx="3552340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 and safety interlock</a:t>
            </a:r>
            <a:endParaRPr sz="2400"/>
          </a:p>
        </p:txBody>
      </p:sp>
      <p:grpSp>
        <p:nvGrpSpPr>
          <p:cNvPr id="333" name="Google Shape;333;p33"/>
          <p:cNvGrpSpPr/>
          <p:nvPr/>
        </p:nvGrpSpPr>
        <p:grpSpPr>
          <a:xfrm>
            <a:off x="2522376" y="2359283"/>
            <a:ext cx="4708851" cy="3605871"/>
            <a:chOff x="291581" y="872735"/>
            <a:chExt cx="3531638" cy="2704403"/>
          </a:xfrm>
        </p:grpSpPr>
        <p:grpSp>
          <p:nvGrpSpPr>
            <p:cNvPr id="334" name="Google Shape;334;p33"/>
            <p:cNvGrpSpPr/>
            <p:nvPr/>
          </p:nvGrpSpPr>
          <p:grpSpPr>
            <a:xfrm>
              <a:off x="291581" y="872735"/>
              <a:ext cx="3531638" cy="2704403"/>
              <a:chOff x="354562" y="1219548"/>
              <a:chExt cx="3531638" cy="2704403"/>
            </a:xfrm>
          </p:grpSpPr>
          <p:pic>
            <p:nvPicPr>
              <p:cNvPr id="335" name="Google Shape;335;p33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54562" y="1219548"/>
                <a:ext cx="3405041" cy="27044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36" name="Google Shape;336;p33"/>
              <p:cNvSpPr/>
              <p:nvPr/>
            </p:nvSpPr>
            <p:spPr>
              <a:xfrm>
                <a:off x="3134408" y="1765223"/>
                <a:ext cx="304800" cy="381000"/>
              </a:xfrm>
              <a:prstGeom prst="rect">
                <a:avLst/>
              </a:prstGeom>
              <a:noFill/>
              <a:ln w="28575" cap="flat" cmpd="sng">
                <a:solidFill>
                  <a:srgbClr val="0432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algn="ctr"/>
                <a:endParaRPr sz="240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33"/>
              <p:cNvSpPr/>
              <p:nvPr/>
            </p:nvSpPr>
            <p:spPr>
              <a:xfrm>
                <a:off x="3439208" y="1276350"/>
                <a:ext cx="446992" cy="20920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algn="ctr"/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8" name="Google Shape;338;p33"/>
            <p:cNvSpPr/>
            <p:nvPr/>
          </p:nvSpPr>
          <p:spPr>
            <a:xfrm>
              <a:off x="3071427" y="2717981"/>
              <a:ext cx="304800" cy="3810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9" name="Google Shape;339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4640640" flipH="1">
            <a:off x="-959096" y="3380690"/>
            <a:ext cx="4249167" cy="13840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0" name="Google Shape;340;p33"/>
          <p:cNvCxnSpPr/>
          <p:nvPr/>
        </p:nvCxnSpPr>
        <p:spPr>
          <a:xfrm rot="10800000">
            <a:off x="1422400" y="1905001"/>
            <a:ext cx="3251200" cy="2167697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1" name="Google Shape;341;p33"/>
          <p:cNvCxnSpPr/>
          <p:nvPr/>
        </p:nvCxnSpPr>
        <p:spPr>
          <a:xfrm flipH="1">
            <a:off x="1874990" y="4946082"/>
            <a:ext cx="2744841" cy="1144165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8BB07-1EC7-5045-9935-C8564FBC4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/>
              <a:t>Post-Installation Commissioning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D1CE21-7184-A940-811E-002DD998F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911" y="1599048"/>
            <a:ext cx="10515600" cy="435133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Full MVTX system readout, slow control and QA</a:t>
            </a:r>
          </a:p>
          <a:p>
            <a:pPr lvl="1"/>
            <a:r>
              <a:rPr lang="en-US" dirty="0"/>
              <a:t>Calibration, threshold scan etc. </a:t>
            </a:r>
          </a:p>
          <a:p>
            <a:pPr lvl="1"/>
            <a:r>
              <a:rPr lang="en-US" dirty="0"/>
              <a:t>Online monitoring, WinCC-based  </a:t>
            </a:r>
          </a:p>
          <a:p>
            <a:r>
              <a:rPr lang="en-US" dirty="0"/>
              <a:t>Use much of ITS-2/IB commissioning tools</a:t>
            </a:r>
          </a:p>
          <a:p>
            <a:pPr lvl="1"/>
            <a:r>
              <a:rPr lang="en-US" dirty="0"/>
              <a:t>WinCC platform, adapt ALICE QC software   </a:t>
            </a:r>
          </a:p>
          <a:p>
            <a:endParaRPr lang="en-US" dirty="0"/>
          </a:p>
          <a:p>
            <a:r>
              <a:rPr lang="en-US" dirty="0"/>
              <a:t>Detector safety interlock </a:t>
            </a:r>
          </a:p>
          <a:p>
            <a:pPr lvl="1"/>
            <a:r>
              <a:rPr lang="en-US" dirty="0"/>
              <a:t>V,I,T</a:t>
            </a:r>
          </a:p>
          <a:p>
            <a:endParaRPr lang="en-US" dirty="0"/>
          </a:p>
          <a:p>
            <a:r>
              <a:rPr lang="en-US" dirty="0"/>
              <a:t>Integrate into </a:t>
            </a:r>
            <a:r>
              <a:rPr lang="en-US" dirty="0" err="1"/>
              <a:t>sPHENIX</a:t>
            </a:r>
            <a:r>
              <a:rPr lang="en-US" dirty="0"/>
              <a:t> DAQ</a:t>
            </a:r>
          </a:p>
          <a:p>
            <a:pPr lvl="1"/>
            <a:r>
              <a:rPr lang="en-US" dirty="0"/>
              <a:t>Readout with the rest of </a:t>
            </a:r>
            <a:r>
              <a:rPr lang="en-US" dirty="0" err="1"/>
              <a:t>sPHENIX</a:t>
            </a:r>
            <a:r>
              <a:rPr lang="en-US" dirty="0"/>
              <a:t> subsystems</a:t>
            </a:r>
          </a:p>
          <a:p>
            <a:pPr lvl="1"/>
            <a:r>
              <a:rPr lang="en-US" dirty="0"/>
              <a:t>Offline event alignment and reconstruction (INTT+TPC+…)  </a:t>
            </a:r>
          </a:p>
          <a:p>
            <a:r>
              <a:rPr lang="en-US" dirty="0"/>
              <a:t>Cosmic ray runs</a:t>
            </a:r>
          </a:p>
          <a:p>
            <a:pPr lvl="1"/>
            <a:r>
              <a:rPr lang="en-US" dirty="0"/>
              <a:t>Continuous Readout </a:t>
            </a:r>
          </a:p>
          <a:p>
            <a:pPr lvl="2"/>
            <a:r>
              <a:rPr lang="en-US" dirty="0"/>
              <a:t>MVTX internal alignment </a:t>
            </a:r>
          </a:p>
          <a:p>
            <a:pPr lvl="1"/>
            <a:r>
              <a:rPr lang="en-US" dirty="0"/>
              <a:t>External triggers (TPOT, </a:t>
            </a:r>
            <a:r>
              <a:rPr lang="en-US" dirty="0" err="1"/>
              <a:t>EMCal</a:t>
            </a:r>
            <a:r>
              <a:rPr lang="en-US" dirty="0"/>
              <a:t>/</a:t>
            </a:r>
            <a:r>
              <a:rPr lang="en-US" dirty="0" err="1"/>
              <a:t>Hcal</a:t>
            </a:r>
            <a:r>
              <a:rPr lang="en-US" dirty="0"/>
              <a:t> possible?)</a:t>
            </a:r>
          </a:p>
          <a:p>
            <a:pPr lvl="2"/>
            <a:r>
              <a:rPr lang="en-US" dirty="0"/>
              <a:t>Global alignment 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095385-ACB5-3540-A14A-812E7C56C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423EE-4C80-5640-870F-394973800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Comissioning Task Force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D2BF5-7FB6-0546-8D46-301D0281C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C8DF-A457-9E45-8743-34C7838936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27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30C51-F445-2F42-9129-DB4FECE5A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806"/>
            <a:ext cx="7934214" cy="1325563"/>
          </a:xfrm>
        </p:spPr>
        <p:txBody>
          <a:bodyPr>
            <a:normAutofit/>
          </a:bodyPr>
          <a:lstStyle/>
          <a:p>
            <a:r>
              <a:rPr lang="en-US" sz="3200" dirty="0"/>
              <a:t>MVTX ~ ALICE ITS Surface Commissioning</a:t>
            </a:r>
            <a:br>
              <a:rPr lang="en-US" sz="3200" dirty="0"/>
            </a:br>
            <a:r>
              <a:rPr lang="en-US" sz="3200" dirty="0"/>
              <a:t>- detector control and status monitor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A39B8-319A-A343-86EE-0B2340758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F5E3D-7BBD-2442-B529-F5687A91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Comissioning Task Force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D92BD-ACAA-D245-8845-1037F562C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F6B2-92DC-A949-9463-C6223C773560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">
            <a:extLst>
              <a:ext uri="{FF2B5EF4-FFF2-40B4-BE49-F238E27FC236}">
                <a16:creationId xmlns:a16="http://schemas.microsoft.com/office/drawing/2014/main" id="{AF3B1E9F-9053-0B44-B734-2AA2877C348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5564"/>
            <a:ext cx="9294607" cy="5030786"/>
          </a:xfrm>
          <a:prstGeom prst="rect">
            <a:avLst/>
          </a:prstGeom>
        </p:spPr>
      </p:pic>
      <p:pic>
        <p:nvPicPr>
          <p:cNvPr id="8" name="picture">
            <a:extLst>
              <a:ext uri="{FF2B5EF4-FFF2-40B4-BE49-F238E27FC236}">
                <a16:creationId xmlns:a16="http://schemas.microsoft.com/office/drawing/2014/main" id="{812C005F-DA43-5C4C-BBB7-79312A79205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2626" y="325196"/>
            <a:ext cx="4629374" cy="2622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FAC0CF-242D-9D46-B462-52F984EF3169}"/>
              </a:ext>
            </a:extLst>
          </p:cNvPr>
          <p:cNvSpPr txBox="1"/>
          <p:nvPr/>
        </p:nvSpPr>
        <p:spPr>
          <a:xfrm>
            <a:off x="9604209" y="3910405"/>
            <a:ext cx="232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WinCC – based system</a:t>
            </a:r>
          </a:p>
        </p:txBody>
      </p:sp>
    </p:spTree>
    <p:extLst>
      <p:ext uri="{BB962C8B-B14F-4D97-AF65-F5344CB8AC3E}">
        <p14:creationId xmlns:p14="http://schemas.microsoft.com/office/powerpoint/2010/main" val="3576028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0B536-0067-A349-94D5-497D8FB3B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913" y="118086"/>
            <a:ext cx="10515600" cy="1100852"/>
          </a:xfrm>
        </p:spPr>
        <p:txBody>
          <a:bodyPr>
            <a:normAutofit fontScale="90000"/>
          </a:bodyPr>
          <a:lstStyle/>
          <a:p>
            <a:r>
              <a:rPr lang="en-US" dirty="0"/>
              <a:t>MVTX similar to ITS Surface Commissioning </a:t>
            </a:r>
            <a:br>
              <a:rPr lang="en-US" dirty="0"/>
            </a:br>
            <a:r>
              <a:rPr lang="en-US" dirty="0"/>
              <a:t>- checked all chips’ hit occupancy, errors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F3C0C-E091-3246-B53A-C479942D3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3BECF-2854-7D4A-B719-AF09F6836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Comissioning Task Force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28650A-3AB5-EA4C-A1DB-85464AD44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F6B2-92DC-A949-9463-C6223C773560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" descr="A screenshot of a cell phone&#10;&#10;Description automatically generated">
            <a:extLst>
              <a:ext uri="{FF2B5EF4-FFF2-40B4-BE49-F238E27FC236}">
                <a16:creationId xmlns:a16="http://schemas.microsoft.com/office/drawing/2014/main" id="{FD322586-60A8-EA4C-B21F-723F0211EBA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79" y="1342937"/>
            <a:ext cx="11876442" cy="53785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C63187-6FC1-0440-AD0A-C76C1C86E407}"/>
              </a:ext>
            </a:extLst>
          </p:cNvPr>
          <p:cNvSpPr txBox="1"/>
          <p:nvPr/>
        </p:nvSpPr>
        <p:spPr>
          <a:xfrm>
            <a:off x="3747286" y="1863071"/>
            <a:ext cx="1873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Layer-0: 12 staves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F9BA19-B80C-544D-BBD5-AB7A753CB89C}"/>
              </a:ext>
            </a:extLst>
          </p:cNvPr>
          <p:cNvSpPr txBox="1"/>
          <p:nvPr/>
        </p:nvSpPr>
        <p:spPr>
          <a:xfrm>
            <a:off x="6766505" y="2047511"/>
            <a:ext cx="1873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Layer-1: 16 staves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0D2CFA-EC4A-834C-B4B0-B13E2C5465AA}"/>
              </a:ext>
            </a:extLst>
          </p:cNvPr>
          <p:cNvSpPr txBox="1"/>
          <p:nvPr/>
        </p:nvSpPr>
        <p:spPr>
          <a:xfrm>
            <a:off x="9645921" y="2184237"/>
            <a:ext cx="1873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Layer-2: 20 staves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B67C4C-0642-2F45-A4CA-5D0C09F93345}"/>
              </a:ext>
            </a:extLst>
          </p:cNvPr>
          <p:cNvSpPr txBox="1"/>
          <p:nvPr/>
        </p:nvSpPr>
        <p:spPr>
          <a:xfrm>
            <a:off x="3058790" y="1262917"/>
            <a:ext cx="870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staveID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DD0B7B-5ABA-B44D-8C25-EF18AA131434}"/>
              </a:ext>
            </a:extLst>
          </p:cNvPr>
          <p:cNvSpPr txBox="1"/>
          <p:nvPr/>
        </p:nvSpPr>
        <p:spPr>
          <a:xfrm>
            <a:off x="5225505" y="2909476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chipID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038351-7705-1441-86A3-11D22734B952}"/>
              </a:ext>
            </a:extLst>
          </p:cNvPr>
          <p:cNvSpPr txBox="1"/>
          <p:nvPr/>
        </p:nvSpPr>
        <p:spPr>
          <a:xfrm>
            <a:off x="8240172" y="2868793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chipID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3125D3-37F3-5448-9C2D-DD513C2BD9FF}"/>
              </a:ext>
            </a:extLst>
          </p:cNvPr>
          <p:cNvSpPr txBox="1"/>
          <p:nvPr/>
        </p:nvSpPr>
        <p:spPr>
          <a:xfrm>
            <a:off x="11235588" y="2878765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chipID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D0C37B-558C-B441-97A5-3F83B4EF6822}"/>
              </a:ext>
            </a:extLst>
          </p:cNvPr>
          <p:cNvSpPr txBox="1"/>
          <p:nvPr/>
        </p:nvSpPr>
        <p:spPr>
          <a:xfrm>
            <a:off x="6025718" y="1237354"/>
            <a:ext cx="870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staveID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63FB05-B506-C640-A45B-EF2D56E3F294}"/>
              </a:ext>
            </a:extLst>
          </p:cNvPr>
          <p:cNvSpPr txBox="1"/>
          <p:nvPr/>
        </p:nvSpPr>
        <p:spPr>
          <a:xfrm>
            <a:off x="9029969" y="1262917"/>
            <a:ext cx="870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staveID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975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AB90-8DC8-274F-A879-AEABC46BF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C96341-5B28-0543-819D-A1104F959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5038C-861C-1441-945F-D6BA4FFFF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Comissioning Task Force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D35430-5778-6845-9235-4D96F8D8A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C8DF-A457-9E45-8743-34C7838936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80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F6D31-8B26-A44C-8F60-B9E6603D9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work at LBNL </a:t>
            </a:r>
            <a:br>
              <a:rPr lang="en-US" dirty="0"/>
            </a:br>
            <a:r>
              <a:rPr lang="en-US" dirty="0"/>
              <a:t>(may need to do similar work at smaller scale)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413957-94B5-674A-8218-A63017DDE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F280A5-5DA3-A648-AE8F-F68BD81EB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Comissioning Task Force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B669C5-02B0-D949-B41A-284F8E8B4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C8DF-A457-9E45-8743-34C7838936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98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304800" y="13329"/>
            <a:ext cx="10668000" cy="7540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733"/>
              <a:t>MVTX Detector: inner-most sPHENIX subsystem</a:t>
            </a:r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dt" idx="10"/>
          </p:nvPr>
        </p:nvSpPr>
        <p:spPr>
          <a:xfrm>
            <a:off x="0" y="6600685"/>
            <a:ext cx="284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-US"/>
              <a:t>9/15/21</a:t>
            </a:r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ftr" idx="11"/>
          </p:nvPr>
        </p:nvSpPr>
        <p:spPr>
          <a:xfrm>
            <a:off x="4267200" y="6569076"/>
            <a:ext cx="3860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-US"/>
              <a:t>sPHENIX Comissioning Task Force Meeting</a:t>
            </a:r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ldNum" idx="12"/>
          </p:nvPr>
        </p:nvSpPr>
        <p:spPr>
          <a:xfrm>
            <a:off x="11479741" y="6492876"/>
            <a:ext cx="712259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2</a:t>
            </a:fld>
            <a:endParaRPr/>
          </a:p>
        </p:txBody>
      </p:sp>
      <p:pic>
        <p:nvPicPr>
          <p:cNvPr id="113" name="Google Shape;11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9950" y="966846"/>
            <a:ext cx="5026228" cy="51459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5"/>
          <p:cNvCxnSpPr/>
          <p:nvPr/>
        </p:nvCxnSpPr>
        <p:spPr>
          <a:xfrm rot="10800000">
            <a:off x="6892952" y="2048663"/>
            <a:ext cx="2657448" cy="141146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5" name="Google Shape;115;p15"/>
          <p:cNvCxnSpPr/>
          <p:nvPr/>
        </p:nvCxnSpPr>
        <p:spPr>
          <a:xfrm flipH="1">
            <a:off x="6892953" y="3525093"/>
            <a:ext cx="2605449" cy="662251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16" name="Google Shape;11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50" y="1986309"/>
            <a:ext cx="6871881" cy="223827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 txBox="1"/>
          <p:nvPr/>
        </p:nvSpPr>
        <p:spPr>
          <a:xfrm>
            <a:off x="2251793" y="1938610"/>
            <a:ext cx="1801600" cy="3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1600" b="1">
                <a:solidFill>
                  <a:srgbClr val="032AFF"/>
                </a:solidFill>
                <a:latin typeface="Calibri"/>
                <a:ea typeface="Calibri"/>
                <a:cs typeface="Calibri"/>
                <a:sym typeface="Calibri"/>
              </a:rPr>
              <a:t>Service Barrel (SB)</a:t>
            </a:r>
            <a:endParaRPr sz="2400" b="1">
              <a:solidFill>
                <a:srgbClr val="032A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5271415" y="1264762"/>
            <a:ext cx="1664387" cy="6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1600" b="1">
                <a:solidFill>
                  <a:srgbClr val="032AFF"/>
                </a:solidFill>
                <a:latin typeface="Calibri"/>
                <a:ea typeface="Calibri"/>
                <a:cs typeface="Calibri"/>
                <a:sym typeface="Calibri"/>
              </a:rPr>
              <a:t>Cylindrical Shell </a:t>
            </a:r>
            <a:endParaRPr sz="2400"/>
          </a:p>
          <a:p>
            <a:r>
              <a:rPr lang="en-US" sz="1600" b="1">
                <a:solidFill>
                  <a:srgbClr val="032AFF"/>
                </a:solidFill>
                <a:latin typeface="Calibri"/>
                <a:ea typeface="Calibri"/>
                <a:cs typeface="Calibri"/>
                <a:sym typeface="Calibri"/>
              </a:rPr>
              <a:t>Structure (CYSS) </a:t>
            </a:r>
            <a:endParaRPr sz="2400" b="1">
              <a:solidFill>
                <a:srgbClr val="032A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5181600" y="3355155"/>
            <a:ext cx="1782968" cy="6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1600" b="1">
                <a:solidFill>
                  <a:srgbClr val="032AFF"/>
                </a:solidFill>
                <a:latin typeface="Calibri"/>
                <a:ea typeface="Calibri"/>
                <a:cs typeface="Calibri"/>
                <a:sym typeface="Calibri"/>
              </a:rPr>
              <a:t>End-Wheels (EW);</a:t>
            </a:r>
            <a:endParaRPr sz="2400"/>
          </a:p>
          <a:p>
            <a:r>
              <a:rPr lang="en-US" sz="1600" b="1">
                <a:solidFill>
                  <a:srgbClr val="032AFF"/>
                </a:solidFill>
                <a:latin typeface="Calibri"/>
                <a:ea typeface="Calibri"/>
                <a:cs typeface="Calibri"/>
                <a:sym typeface="Calibri"/>
              </a:rPr>
              <a:t>- 3 layers</a:t>
            </a:r>
            <a:endParaRPr sz="2400" b="1">
              <a:solidFill>
                <a:srgbClr val="032A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0" name="Google Shape;120;p15"/>
          <p:cNvCxnSpPr/>
          <p:nvPr/>
        </p:nvCxnSpPr>
        <p:spPr>
          <a:xfrm flipH="1">
            <a:off x="5271415" y="1794035"/>
            <a:ext cx="296701" cy="517365"/>
          </a:xfrm>
          <a:prstGeom prst="straightConnector1">
            <a:avLst/>
          </a:prstGeom>
          <a:noFill/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1" name="Google Shape;121;p15"/>
          <p:cNvCxnSpPr/>
          <p:nvPr/>
        </p:nvCxnSpPr>
        <p:spPr>
          <a:xfrm rot="10800000">
            <a:off x="5419766" y="2880528"/>
            <a:ext cx="412377" cy="490944"/>
          </a:xfrm>
          <a:prstGeom prst="straightConnector1">
            <a:avLst/>
          </a:prstGeom>
          <a:noFill/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2" name="Google Shape;122;p15"/>
          <p:cNvCxnSpPr/>
          <p:nvPr/>
        </p:nvCxnSpPr>
        <p:spPr>
          <a:xfrm rot="10800000" flipH="1">
            <a:off x="5935679" y="2634453"/>
            <a:ext cx="795528" cy="737019"/>
          </a:xfrm>
          <a:prstGeom prst="straightConnector1">
            <a:avLst/>
          </a:prstGeom>
          <a:noFill/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3" name="Google Shape;123;p15"/>
          <p:cNvCxnSpPr/>
          <p:nvPr/>
        </p:nvCxnSpPr>
        <p:spPr>
          <a:xfrm flipH="1">
            <a:off x="2579777" y="2368675"/>
            <a:ext cx="84400" cy="303600"/>
          </a:xfrm>
          <a:prstGeom prst="straightConnector1">
            <a:avLst/>
          </a:prstGeom>
          <a:noFill/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24" name="Google Shape;124;p15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0567" y="4680752"/>
            <a:ext cx="2625751" cy="192941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5"/>
          <p:cNvSpPr txBox="1"/>
          <p:nvPr/>
        </p:nvSpPr>
        <p:spPr>
          <a:xfrm>
            <a:off x="4871657" y="4217893"/>
            <a:ext cx="1693199" cy="6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3-layer sensor barrel</a:t>
            </a:r>
            <a:endParaRPr sz="2400"/>
          </a:p>
          <a:p>
            <a:r>
              <a:rPr lang="en-US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- 48 staves, 432 chips</a:t>
            </a:r>
            <a:endParaRPr sz="2400"/>
          </a:p>
        </p:txBody>
      </p:sp>
      <p:graphicFrame>
        <p:nvGraphicFramePr>
          <p:cNvPr id="126" name="Google Shape;126;p15"/>
          <p:cNvGraphicFramePr/>
          <p:nvPr/>
        </p:nvGraphicFramePr>
        <p:xfrm>
          <a:off x="282811" y="4691668"/>
          <a:ext cx="3860767" cy="16992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5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3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/>
                        <a:t>R (mm)</a:t>
                      </a:r>
                      <a:endParaRPr sz="24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min</a:t>
                      </a:r>
                      <a:endParaRPr sz="24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mid</a:t>
                      </a:r>
                      <a:endParaRPr sz="24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max</a:t>
                      </a:r>
                      <a:endParaRPr sz="2400"/>
                    </a:p>
                  </a:txBody>
                  <a:tcPr marL="121933" marR="121933" marT="60967" marB="6096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olidFill>
                            <a:srgbClr val="00B050"/>
                          </a:solidFill>
                        </a:rPr>
                        <a:t>Layer 0</a:t>
                      </a:r>
                      <a:endParaRPr sz="24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24.61</a:t>
                      </a:r>
                      <a:endParaRPr sz="1900">
                        <a:solidFill>
                          <a:schemeClr val="dk1"/>
                        </a:solidFill>
                      </a:endParaRPr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25.23</a:t>
                      </a:r>
                      <a:endParaRPr sz="1900">
                        <a:solidFill>
                          <a:schemeClr val="dk1"/>
                        </a:solidFill>
                      </a:endParaRPr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27.93</a:t>
                      </a:r>
                      <a:endParaRPr sz="1900">
                        <a:solidFill>
                          <a:schemeClr val="dk1"/>
                        </a:solidFill>
                      </a:endParaRPr>
                    </a:p>
                  </a:txBody>
                  <a:tcPr marL="121933" marR="121933" marT="60967" marB="6096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olidFill>
                            <a:srgbClr val="00B0F0"/>
                          </a:solidFill>
                        </a:rPr>
                        <a:t>Layer 1</a:t>
                      </a:r>
                      <a:endParaRPr sz="24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31.98</a:t>
                      </a:r>
                      <a:endParaRPr sz="19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33.35</a:t>
                      </a:r>
                      <a:endParaRPr sz="19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36.25</a:t>
                      </a:r>
                      <a:endParaRPr sz="1900"/>
                    </a:p>
                  </a:txBody>
                  <a:tcPr marL="121933" marR="121933" marT="60967" marB="6096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olidFill>
                            <a:srgbClr val="C00000"/>
                          </a:solidFill>
                        </a:rPr>
                        <a:t>Layer 2</a:t>
                      </a:r>
                      <a:endParaRPr sz="24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39.93</a:t>
                      </a:r>
                      <a:endParaRPr sz="19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41.48</a:t>
                      </a:r>
                      <a:endParaRPr sz="190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44.26</a:t>
                      </a:r>
                      <a:endParaRPr sz="1900"/>
                    </a:p>
                  </a:txBody>
                  <a:tcPr marL="121933" marR="121933" marT="60967" marB="6096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7" name="Google Shape;127;p15"/>
          <p:cNvSpPr txBox="1"/>
          <p:nvPr/>
        </p:nvSpPr>
        <p:spPr>
          <a:xfrm rot="599828">
            <a:off x="9954582" y="3104007"/>
            <a:ext cx="979269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North</a:t>
            </a:r>
            <a:endParaRPr sz="24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5"/>
          <p:cNvSpPr txBox="1"/>
          <p:nvPr/>
        </p:nvSpPr>
        <p:spPr>
          <a:xfrm>
            <a:off x="6096001" y="1920557"/>
            <a:ext cx="900247" cy="4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</a:t>
            </a:r>
            <a:endParaRPr sz="2400"/>
          </a:p>
        </p:txBody>
      </p:sp>
      <p:sp>
        <p:nvSpPr>
          <p:cNvPr id="129" name="Google Shape;129;p15"/>
          <p:cNvSpPr txBox="1"/>
          <p:nvPr/>
        </p:nvSpPr>
        <p:spPr>
          <a:xfrm>
            <a:off x="5362608" y="4982068"/>
            <a:ext cx="1108337" cy="4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BP</a:t>
            </a:r>
            <a:endParaRPr sz="2400"/>
          </a:p>
        </p:txBody>
      </p:sp>
      <p:sp>
        <p:nvSpPr>
          <p:cNvPr id="130" name="Google Shape;130;p15"/>
          <p:cNvSpPr txBox="1"/>
          <p:nvPr/>
        </p:nvSpPr>
        <p:spPr>
          <a:xfrm>
            <a:off x="138533" y="817400"/>
            <a:ext cx="8220000" cy="8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2400" b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Cantilevered detector: only on the S-side of sPHENIX</a:t>
            </a:r>
            <a:endParaRPr sz="2400" b="1">
              <a:solidFill>
                <a:srgbClr val="0432FF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400" b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Carb. Fib. Comp./CFC = EW, CYSS, SB</a:t>
            </a:r>
            <a:endParaRPr sz="2400"/>
          </a:p>
        </p:txBody>
      </p:sp>
      <p:sp>
        <p:nvSpPr>
          <p:cNvPr id="131" name="Google Shape;131;p15"/>
          <p:cNvSpPr txBox="1"/>
          <p:nvPr/>
        </p:nvSpPr>
        <p:spPr>
          <a:xfrm>
            <a:off x="138533" y="4089617"/>
            <a:ext cx="4718000" cy="6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Weight: ~24 kg</a:t>
            </a:r>
            <a:r>
              <a:rPr lang="en-US" dirty="0"/>
              <a:t>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(sensors: ~3 kg)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Sensor Length: 271mm</a:t>
            </a:r>
            <a:endParaRPr b="1" dirty="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7EA54-DE60-1C4F-894E-605514987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Half Detectors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A2EC4E-E7AA-E842-9F70-EF8DF03C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BCB369-3468-CF44-9D9B-5AD832135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Comissioning Task Force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24EB30-E1FF-E047-83E9-889553260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C8DF-A457-9E45-8743-34C78389360E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08FFA3-3340-BA4C-AF1D-4DDB0457D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6277"/>
            <a:ext cx="3605542" cy="48073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099605-78A7-0147-BCF8-9F2052FBB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033" y="1548959"/>
            <a:ext cx="3605542" cy="4807389"/>
          </a:xfrm>
          <a:prstGeom prst="rect">
            <a:avLst/>
          </a:prstGeom>
        </p:spPr>
      </p:pic>
      <p:pic>
        <p:nvPicPr>
          <p:cNvPr id="10" name="Google Shape;218;p22">
            <a:extLst>
              <a:ext uri="{FF2B5EF4-FFF2-40B4-BE49-F238E27FC236}">
                <a16:creationId xmlns:a16="http://schemas.microsoft.com/office/drawing/2014/main" id="{8C3F4C43-6CB2-B545-A119-85D8B911336F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372378" y="2064108"/>
            <a:ext cx="4807390" cy="3731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106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794B6-EA34-004C-BB2B-1ED21022F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957104"/>
          </a:xfrm>
        </p:spPr>
        <p:txBody>
          <a:bodyPr/>
          <a:lstStyle/>
          <a:p>
            <a:r>
              <a:rPr lang="en-US" dirty="0"/>
              <a:t>Commissioning Plan @BNL in 2022 (Draft)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9AE04-59A6-2941-8D9F-467AD3521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074420"/>
            <a:ext cx="10515600" cy="5281930"/>
          </a:xfrm>
        </p:spPr>
        <p:txBody>
          <a:bodyPr>
            <a:normAutofit fontScale="40000" lnSpcReduction="20000"/>
          </a:bodyPr>
          <a:lstStyle/>
          <a:p>
            <a:r>
              <a:rPr lang="en-US" b="1" dirty="0"/>
              <a:t>Pre-installation @1008:  Jan. – Sept., 2022 </a:t>
            </a:r>
          </a:p>
          <a:p>
            <a:pPr lvl="1"/>
            <a:r>
              <a:rPr lang="en-US" dirty="0"/>
              <a:t>Setup clean tent @1008, Jan-Feb, 2022</a:t>
            </a:r>
          </a:p>
          <a:p>
            <a:pPr lvl="1"/>
            <a:r>
              <a:rPr lang="en-US" dirty="0"/>
              <a:t>Check out half detectors inside clean tent  </a:t>
            </a:r>
          </a:p>
          <a:p>
            <a:pPr lvl="2"/>
            <a:r>
              <a:rPr lang="en-US" dirty="0"/>
              <a:t>Single stave QA with MOSAIC test stand</a:t>
            </a:r>
          </a:p>
          <a:p>
            <a:pPr lvl="2"/>
            <a:r>
              <a:rPr lang="en-US" dirty="0"/>
              <a:t>Fix issues  </a:t>
            </a:r>
          </a:p>
          <a:p>
            <a:pPr lvl="1"/>
            <a:r>
              <a:rPr lang="en-US" dirty="0"/>
              <a:t>Full readout with RU+FELIX </a:t>
            </a:r>
          </a:p>
          <a:p>
            <a:pPr lvl="2"/>
            <a:r>
              <a:rPr lang="en-US" dirty="0"/>
              <a:t>Minimal 8-stave + 8 RU + 1 FELIX + AMD Server </a:t>
            </a:r>
          </a:p>
          <a:p>
            <a:pPr lvl="2"/>
            <a:r>
              <a:rPr lang="en-US" dirty="0"/>
              <a:t>Cooling system </a:t>
            </a:r>
          </a:p>
          <a:p>
            <a:pPr lvl="2"/>
            <a:r>
              <a:rPr lang="en-US" dirty="0"/>
              <a:t>Stress and endurance test </a:t>
            </a:r>
          </a:p>
          <a:p>
            <a:pPr lvl="1"/>
            <a:r>
              <a:rPr lang="en-US" dirty="0"/>
              <a:t>Slow control and monitoring </a:t>
            </a:r>
          </a:p>
          <a:p>
            <a:pPr lvl="1"/>
            <a:r>
              <a:rPr lang="en-US" dirty="0"/>
              <a:t>CAEN power system test</a:t>
            </a:r>
          </a:p>
          <a:p>
            <a:pPr lvl="1"/>
            <a:r>
              <a:rPr lang="en-US" dirty="0"/>
              <a:t>Full cooling system test</a:t>
            </a:r>
          </a:p>
          <a:p>
            <a:pPr lvl="1"/>
            <a:r>
              <a:rPr lang="en-US" dirty="0"/>
              <a:t>Cosmic runs for channel mapping and alignment etc.</a:t>
            </a:r>
          </a:p>
          <a:p>
            <a:r>
              <a:rPr lang="en-US" b="1" dirty="0"/>
              <a:t>MVTX installation at IR: 09/23-10/18, 2022 (3 </a:t>
            </a:r>
            <a:r>
              <a:rPr lang="en-US" b="1" dirty="0" err="1"/>
              <a:t>wks</a:t>
            </a:r>
            <a:r>
              <a:rPr lang="en-US" b="1" dirty="0"/>
              <a:t>)</a:t>
            </a:r>
          </a:p>
          <a:p>
            <a:pPr lvl="1"/>
            <a:r>
              <a:rPr lang="en-US" dirty="0"/>
              <a:t>Insertion of MVTX in IR</a:t>
            </a:r>
          </a:p>
          <a:p>
            <a:pPr lvl="1"/>
            <a:r>
              <a:rPr lang="en-US" dirty="0"/>
              <a:t>Readout system and cabling </a:t>
            </a:r>
          </a:p>
          <a:p>
            <a:pPr lvl="1"/>
            <a:r>
              <a:rPr lang="en-US" dirty="0"/>
              <a:t>CAEN power system and cabling</a:t>
            </a:r>
          </a:p>
          <a:p>
            <a:pPr lvl="1"/>
            <a:r>
              <a:rPr lang="en-US" dirty="0"/>
              <a:t>Install cooling system</a:t>
            </a:r>
          </a:p>
          <a:p>
            <a:pPr lvl="1"/>
            <a:r>
              <a:rPr lang="en-US" dirty="0"/>
              <a:t>Detector safety system installation</a:t>
            </a:r>
          </a:p>
          <a:p>
            <a:pPr lvl="1"/>
            <a:r>
              <a:rPr lang="en-US" dirty="0"/>
              <a:t>System test   </a:t>
            </a:r>
          </a:p>
          <a:p>
            <a:r>
              <a:rPr lang="en-US" b="1" dirty="0"/>
              <a:t>Post-installation: 10/18  - 12/31, 2022 (8 </a:t>
            </a:r>
            <a:r>
              <a:rPr lang="en-US" b="1" dirty="0" err="1"/>
              <a:t>wks</a:t>
            </a:r>
            <a:r>
              <a:rPr lang="en-US" b="1" dirty="0"/>
              <a:t>)</a:t>
            </a:r>
          </a:p>
          <a:p>
            <a:pPr lvl="1"/>
            <a:r>
              <a:rPr lang="en-US" dirty="0"/>
              <a:t>Full system test and debugging </a:t>
            </a:r>
          </a:p>
          <a:p>
            <a:pPr lvl="2"/>
            <a:r>
              <a:rPr lang="en-US" dirty="0"/>
              <a:t>Readout and slow control</a:t>
            </a:r>
          </a:p>
          <a:p>
            <a:pPr lvl="2"/>
            <a:r>
              <a:rPr lang="en-US" dirty="0"/>
              <a:t>Cooling </a:t>
            </a:r>
          </a:p>
          <a:p>
            <a:pPr lvl="2"/>
            <a:r>
              <a:rPr lang="en-US" dirty="0"/>
              <a:t>Detector safety interlock  </a:t>
            </a:r>
          </a:p>
          <a:p>
            <a:pPr lvl="1"/>
            <a:r>
              <a:rPr lang="en-US" dirty="0"/>
              <a:t>Cosmic ray runs</a:t>
            </a:r>
          </a:p>
          <a:p>
            <a:pPr lvl="1"/>
            <a:r>
              <a:rPr lang="en-US" dirty="0"/>
              <a:t>Online monitoring and controls</a:t>
            </a:r>
          </a:p>
          <a:p>
            <a:pPr lvl="1"/>
            <a:r>
              <a:rPr lang="en-US" dirty="0"/>
              <a:t>MVTX stave internal alignment </a:t>
            </a:r>
          </a:p>
          <a:p>
            <a:pPr lvl="1"/>
            <a:r>
              <a:rPr lang="en-US" dirty="0"/>
              <a:t>MVTX Global alignment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CE7DB-AFBD-024F-B63C-4859ABB4B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B8D68-B0B1-9245-B3B4-43F2CB686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Comissioning Task Force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D2E2B-78C1-6146-B344-6C4372CC6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5FA2-A8CD-2648-A6D1-0DCFB7BD367E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944128-E42E-E941-BF49-BCA87E450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398997"/>
            <a:ext cx="6463030" cy="29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1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0"/>
          <p:cNvSpPr txBox="1">
            <a:spLocks noGrp="1"/>
          </p:cNvSpPr>
          <p:nvPr>
            <p:ph type="title"/>
          </p:nvPr>
        </p:nvSpPr>
        <p:spPr>
          <a:xfrm>
            <a:off x="609600" y="33338"/>
            <a:ext cx="10972800" cy="7286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dirty="0"/>
              <a:t>MVTX Milestones and Key Tasks </a:t>
            </a:r>
            <a:br>
              <a:rPr lang="en-US" sz="4000" dirty="0"/>
            </a:br>
            <a:r>
              <a:rPr lang="en-US" sz="2800" dirty="0"/>
              <a:t>(from MVTX PMP 2019)</a:t>
            </a:r>
            <a:endParaRPr sz="4000" dirty="0"/>
          </a:p>
        </p:txBody>
      </p:sp>
      <p:sp>
        <p:nvSpPr>
          <p:cNvPr id="290" name="Google Shape;290;p30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84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-US"/>
              <a:t>9/15/21</a:t>
            </a:r>
            <a:endParaRPr/>
          </a:p>
        </p:txBody>
      </p:sp>
      <p:sp>
        <p:nvSpPr>
          <p:cNvPr id="291" name="Google Shape;291;p30"/>
          <p:cNvSpPr txBox="1">
            <a:spLocks noGrp="1"/>
          </p:cNvSpPr>
          <p:nvPr>
            <p:ph type="ftr" idx="11"/>
          </p:nvPr>
        </p:nvSpPr>
        <p:spPr>
          <a:xfrm>
            <a:off x="4267200" y="6569076"/>
            <a:ext cx="3860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-US"/>
              <a:t>sPHENIX Comissioning Task Force Meeting</a:t>
            </a:r>
            <a:endParaRPr/>
          </a:p>
        </p:txBody>
      </p:sp>
      <p:sp>
        <p:nvSpPr>
          <p:cNvPr id="292" name="Google Shape;292;p30"/>
          <p:cNvSpPr txBox="1">
            <a:spLocks noGrp="1"/>
          </p:cNvSpPr>
          <p:nvPr>
            <p:ph type="sldNum" idx="12"/>
          </p:nvPr>
        </p:nvSpPr>
        <p:spPr>
          <a:xfrm>
            <a:off x="11479741" y="6492876"/>
            <a:ext cx="712259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22</a:t>
            </a:fld>
            <a:endParaRPr/>
          </a:p>
        </p:txBody>
      </p:sp>
      <p:pic>
        <p:nvPicPr>
          <p:cNvPr id="293" name="Google Shape;293;p30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4400" y="889000"/>
            <a:ext cx="4984136" cy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0"/>
          <p:cNvSpPr txBox="1"/>
          <p:nvPr/>
        </p:nvSpPr>
        <p:spPr>
          <a:xfrm>
            <a:off x="9245600" y="1158437"/>
            <a:ext cx="2365776" cy="8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MVTX PMP</a:t>
            </a:r>
            <a:endParaRPr sz="2400"/>
          </a:p>
          <a:p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12/2019</a:t>
            </a:r>
            <a:endParaRPr sz="2400"/>
          </a:p>
        </p:txBody>
      </p:sp>
      <p:sp>
        <p:nvSpPr>
          <p:cNvPr id="295" name="Google Shape;295;p30"/>
          <p:cNvSpPr/>
          <p:nvPr/>
        </p:nvSpPr>
        <p:spPr>
          <a:xfrm>
            <a:off x="2946400" y="4140200"/>
            <a:ext cx="6197600" cy="819073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0"/>
          <p:cNvSpPr/>
          <p:nvPr/>
        </p:nvSpPr>
        <p:spPr>
          <a:xfrm>
            <a:off x="2946400" y="5457749"/>
            <a:ext cx="6299200" cy="612851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0"/>
          <p:cNvSpPr txBox="1"/>
          <p:nvPr/>
        </p:nvSpPr>
        <p:spPr>
          <a:xfrm>
            <a:off x="9251577" y="4097337"/>
            <a:ext cx="2071423" cy="8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today: </a:t>
            </a:r>
            <a:endParaRPr sz="2400"/>
          </a:p>
          <a:p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09/09/2021</a:t>
            </a:r>
            <a:endParaRPr sz="2400"/>
          </a:p>
        </p:txBody>
      </p:sp>
      <p:sp>
        <p:nvSpPr>
          <p:cNvPr id="298" name="Google Shape;298;p30"/>
          <p:cNvSpPr txBox="1"/>
          <p:nvPr/>
        </p:nvSpPr>
        <p:spPr>
          <a:xfrm>
            <a:off x="9347196" y="5457734"/>
            <a:ext cx="284480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We aim to finish all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ahead of the schedule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90E03-2CEE-9E4C-B79E-9970B13EE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63" y="72829"/>
            <a:ext cx="10515600" cy="86584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ITS Surface Commissioning: All Chips</a:t>
            </a:r>
            <a:br>
              <a:rPr lang="en-US" dirty="0"/>
            </a:br>
            <a:r>
              <a:rPr lang="en-US" sz="3100" dirty="0"/>
              <a:t>- threshold, dead pixels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BD1A44-D151-9C4A-AD0E-2D18E7021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C2ACF7-277E-4648-91A7-A8A8475DC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Comissioning Task Force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2A1C8B-A7F2-8B47-B72D-506DBC46C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F6B2-92DC-A949-9463-C6223C773560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" descr="A screenshot of a cell phone&#10;&#10;Description automatically generated">
            <a:extLst>
              <a:ext uri="{FF2B5EF4-FFF2-40B4-BE49-F238E27FC236}">
                <a16:creationId xmlns:a16="http://schemas.microsoft.com/office/drawing/2014/main" id="{C4D5BAAA-82B0-F442-973F-82A3A822D9F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93407"/>
            <a:ext cx="12192000" cy="5628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ABC598-0A62-654A-9A1D-B87F9EF9DBEC}"/>
              </a:ext>
            </a:extLst>
          </p:cNvPr>
          <p:cNvSpPr txBox="1"/>
          <p:nvPr/>
        </p:nvSpPr>
        <p:spPr>
          <a:xfrm>
            <a:off x="9004503" y="243840"/>
            <a:ext cx="2376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WinCC – NOT required </a:t>
            </a:r>
          </a:p>
        </p:txBody>
      </p:sp>
    </p:spTree>
    <p:extLst>
      <p:ext uri="{BB962C8B-B14F-4D97-AF65-F5344CB8AC3E}">
        <p14:creationId xmlns:p14="http://schemas.microsoft.com/office/powerpoint/2010/main" val="718597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54523-2543-604D-A9DF-EE55EF1B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90124"/>
          </a:xfrm>
        </p:spPr>
        <p:txBody>
          <a:bodyPr/>
          <a:lstStyle/>
          <a:p>
            <a:r>
              <a:rPr lang="en-US" dirty="0"/>
              <a:t>MVTX Half-Detector Test @LBNL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AD3D9-EF02-F542-BD71-3949316BE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21" y="855791"/>
            <a:ext cx="6399119" cy="2855016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Test staves at each assembly step on the assembly jig, with MOSAIC setup </a:t>
            </a:r>
          </a:p>
          <a:p>
            <a:pPr lvl="1"/>
            <a:r>
              <a:rPr lang="en-US" dirty="0"/>
              <a:t>Noise/occupancy </a:t>
            </a:r>
          </a:p>
          <a:p>
            <a:pPr lvl="1"/>
            <a:r>
              <a:rPr lang="en-US" dirty="0"/>
              <a:t>Threshold </a:t>
            </a:r>
          </a:p>
          <a:p>
            <a:pPr lvl="1"/>
            <a:r>
              <a:rPr lang="en-US" dirty="0"/>
              <a:t>Dead pixels …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Also after each layer assembled</a:t>
            </a:r>
          </a:p>
          <a:p>
            <a:pPr lvl="1"/>
            <a:r>
              <a:rPr lang="en-US" dirty="0"/>
              <a:t>Repeat tests from #1, MOSAIC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After the half-detector assembled</a:t>
            </a:r>
          </a:p>
          <a:p>
            <a:pPr lvl="1"/>
            <a:r>
              <a:rPr lang="en-US" dirty="0"/>
              <a:t>Final connectors &amp; cables installed</a:t>
            </a:r>
          </a:p>
          <a:p>
            <a:pPr lvl="1"/>
            <a:r>
              <a:rPr lang="en-US" dirty="0"/>
              <a:t>Need the full readout for testing?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MOSAIC requires a special data cable/connector @PP3 (Plan-A)</a:t>
            </a:r>
          </a:p>
          <a:p>
            <a:pPr lvl="2"/>
            <a:r>
              <a:rPr lang="en-US" dirty="0"/>
              <a:t>Multi-MOSAIC setups, 4?</a:t>
            </a:r>
          </a:p>
          <a:p>
            <a:pPr lvl="2"/>
            <a:r>
              <a:rPr lang="en-US" dirty="0"/>
              <a:t>Test again @BNL later also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2B744-B74F-764C-8569-ED0EE0DF7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80C7E-DBC7-1F40-8522-874532559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Comissioning Task Force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6CE96-BA46-BF43-BB4F-FCF51EED3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F6B2-92DC-A949-9463-C6223C773560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616021-B272-1544-9D9E-F5C1EC199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229" y="3010406"/>
            <a:ext cx="5328750" cy="30261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3F28E8-E480-2C4E-8C21-FD251935D945}"/>
              </a:ext>
            </a:extLst>
          </p:cNvPr>
          <p:cNvSpPr txBox="1"/>
          <p:nvPr/>
        </p:nvSpPr>
        <p:spPr>
          <a:xfrm>
            <a:off x="484029" y="3676472"/>
            <a:ext cx="554102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Test setup at LBNL: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MOSAIC system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Individual Stave QA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Good for step #1,2, and #3 with a special data cable 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Small scale MVTX readout (plan-B)</a:t>
            </a:r>
          </a:p>
          <a:p>
            <a:pPr marL="742950" lvl="1" indent="-285750">
              <a:buFontTx/>
              <a:buChar char="-"/>
            </a:pPr>
            <a:r>
              <a:rPr lang="en-US" sz="1400" dirty="0">
                <a:solidFill>
                  <a:srgbClr val="FF0000"/>
                </a:solidFill>
              </a:rPr>
              <a:t>FELIX + RU + PU 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use the final readout cables 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Possible multiple stave readout</a:t>
            </a:r>
          </a:p>
          <a:p>
            <a:pPr marL="742950" lvl="1" indent="-285750">
              <a:buFontTx/>
              <a:buChar char="-"/>
            </a:pPr>
            <a:r>
              <a:rPr lang="en-US" sz="1400" dirty="0">
                <a:solidFill>
                  <a:srgbClr val="FF0000"/>
                </a:solidFill>
              </a:rPr>
              <a:t>QA software and online monitoring </a:t>
            </a:r>
          </a:p>
          <a:p>
            <a:pPr marL="1200150" lvl="2" indent="-285750">
              <a:buFontTx/>
              <a:buChar char="-"/>
            </a:pPr>
            <a:r>
              <a:rPr lang="en-US" sz="1400" dirty="0" err="1"/>
              <a:t>Zhaozhong</a:t>
            </a:r>
            <a:r>
              <a:rPr lang="en-US" sz="1400" dirty="0"/>
              <a:t>? Working on ITS QA, </a:t>
            </a:r>
          </a:p>
          <a:p>
            <a:pPr marL="1200150" lvl="2" indent="-285750">
              <a:buFontTx/>
              <a:buChar char="-"/>
            </a:pPr>
            <a:r>
              <a:rPr lang="en-US" sz="1400" dirty="0"/>
              <a:t>Mario?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5D178E-CB91-DC42-8F01-05CD95723427}"/>
              </a:ext>
            </a:extLst>
          </p:cNvPr>
          <p:cNvSpPr txBox="1"/>
          <p:nvPr/>
        </p:nvSpPr>
        <p:spPr>
          <a:xfrm>
            <a:off x="7492956" y="5987018"/>
            <a:ext cx="3655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@PP3:  power and signal connectors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106F5A-7113-4040-8A88-21972237791D}"/>
              </a:ext>
            </a:extLst>
          </p:cNvPr>
          <p:cNvSpPr txBox="1"/>
          <p:nvPr/>
        </p:nvSpPr>
        <p:spPr>
          <a:xfrm>
            <a:off x="6749614" y="1939951"/>
            <a:ext cx="49173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Plan-B for half-detector QA: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Connectors @PP3 are easy to manage for the final readout setup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Challenge is the “available time” to setup full readout chain @LBNL</a:t>
            </a:r>
          </a:p>
          <a:p>
            <a:pPr marL="742950" lvl="1" indent="-285750">
              <a:buFontTx/>
              <a:buChar char="-"/>
            </a:pPr>
            <a:r>
              <a:rPr lang="en-US" sz="1200" dirty="0"/>
              <a:t>FELIX, RU, PU, Server</a:t>
            </a:r>
          </a:p>
          <a:p>
            <a:pPr marL="742950" lvl="1" indent="-285750">
              <a:buFontTx/>
              <a:buChar char="-"/>
            </a:pPr>
            <a:r>
              <a:rPr lang="en-US" sz="1200" dirty="0"/>
              <a:t>Software development could be most time consuming   </a:t>
            </a:r>
          </a:p>
        </p:txBody>
      </p:sp>
      <p:pic>
        <p:nvPicPr>
          <p:cNvPr id="12" name="Google Shape;163;p19">
            <a:extLst>
              <a:ext uri="{FF2B5EF4-FFF2-40B4-BE49-F238E27FC236}">
                <a16:creationId xmlns:a16="http://schemas.microsoft.com/office/drawing/2014/main" id="{C4158CA9-ECB8-9740-9613-D92B155D3F33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2936" y="1029377"/>
            <a:ext cx="3233994" cy="77847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255C15-1BC2-F142-9AF6-BB7993954236}"/>
              </a:ext>
            </a:extLst>
          </p:cNvPr>
          <p:cNvSpPr txBox="1"/>
          <p:nvPr/>
        </p:nvSpPr>
        <p:spPr>
          <a:xfrm>
            <a:off x="8153400" y="753327"/>
            <a:ext cx="3695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 Test each stave on the assembly jig w/ MOSAIC</a:t>
            </a:r>
          </a:p>
        </p:txBody>
      </p:sp>
    </p:spTree>
    <p:extLst>
      <p:ext uri="{BB962C8B-B14F-4D97-AF65-F5344CB8AC3E}">
        <p14:creationId xmlns:p14="http://schemas.microsoft.com/office/powerpoint/2010/main" val="255650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AA370-A1BD-F24C-82B5-3ACE40B92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002" y="0"/>
            <a:ext cx="6586598" cy="768485"/>
          </a:xfrm>
        </p:spPr>
        <p:txBody>
          <a:bodyPr>
            <a:normAutofit/>
          </a:bodyPr>
          <a:lstStyle/>
          <a:p>
            <a:r>
              <a:rPr lang="en-US" sz="4000" dirty="0"/>
              <a:t>MVTX QA and Online Software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DABC3D-02A3-3B4E-B2B0-20B44F84A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732637"/>
            <a:ext cx="570786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Can we reuse/adapt ITS2 software? </a:t>
            </a:r>
          </a:p>
          <a:p>
            <a:pPr lvl="1"/>
            <a:r>
              <a:rPr lang="en-US" dirty="0"/>
              <a:t>Detector control (Win-CC required)</a:t>
            </a:r>
          </a:p>
          <a:p>
            <a:pPr lvl="1"/>
            <a:r>
              <a:rPr lang="en-US" dirty="0"/>
              <a:t>Detector monitoring (No Ein-CC)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WinCC required for online control, page 3</a:t>
            </a:r>
          </a:p>
          <a:p>
            <a:pPr lvl="1"/>
            <a:r>
              <a:rPr lang="en-US" dirty="0"/>
              <a:t>But not for page 4,5 monitoring outputs</a:t>
            </a:r>
          </a:p>
          <a:p>
            <a:pPr lvl="1"/>
            <a:endParaRPr lang="en-US" dirty="0"/>
          </a:p>
          <a:p>
            <a:r>
              <a:rPr lang="en-US" dirty="0"/>
              <a:t>Things special for sPHENIX</a:t>
            </a:r>
          </a:p>
          <a:p>
            <a:pPr lvl="1"/>
            <a:r>
              <a:rPr lang="en-US" dirty="0"/>
              <a:t>New data format in progress</a:t>
            </a:r>
          </a:p>
          <a:p>
            <a:pPr lvl="1"/>
            <a:r>
              <a:rPr lang="en-US" dirty="0"/>
              <a:t>FLX </a:t>
            </a:r>
            <a:r>
              <a:rPr lang="en-US" dirty="0" err="1"/>
              <a:t>fdaq</a:t>
            </a:r>
            <a:r>
              <a:rPr lang="en-US" dirty="0"/>
              <a:t> could be used for initial work </a:t>
            </a:r>
          </a:p>
          <a:p>
            <a:pPr lvl="1"/>
            <a:r>
              <a:rPr lang="en-US" dirty="0"/>
              <a:t>sPHENIX decoder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15EB-0FDF-9E4D-9F27-D6AB7AA1C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2325DA-F3FB-4A4B-9275-82350D97E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Comissioning Task Force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35C8E-6D52-EF4C-A5FD-79AA8A59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F6B2-92DC-A949-9463-C6223C773560}" type="slidenum">
              <a:rPr lang="en-US" smtClean="0"/>
              <a:t>25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330FF5-D930-FE44-81B9-DFAA1F0B6D9A}"/>
              </a:ext>
            </a:extLst>
          </p:cNvPr>
          <p:cNvSpPr txBox="1"/>
          <p:nvPr/>
        </p:nvSpPr>
        <p:spPr>
          <a:xfrm>
            <a:off x="392222" y="917745"/>
            <a:ext cx="4226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sPHENIX software used for MVTX </a:t>
            </a:r>
          </a:p>
          <a:p>
            <a:r>
              <a:rPr lang="en-US" sz="1400" dirty="0"/>
              <a:t>Test beam data taking and monitoring 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RCDAQ, with old MVTX data format</a:t>
            </a:r>
          </a:p>
          <a:p>
            <a:pPr marL="285750" indent="-285750">
              <a:buFontTx/>
              <a:buChar char="-"/>
            </a:pPr>
            <a:r>
              <a:rPr lang="en-US" sz="1400" dirty="0" err="1"/>
              <a:t>PMonitor</a:t>
            </a:r>
            <a:r>
              <a:rPr lang="en-US" sz="1400" dirty="0"/>
              <a:t> for online monitoring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BC0BBA-B2EF-424B-B1D0-D90CA51FD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16" y="2021112"/>
            <a:ext cx="4980562" cy="473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74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>
            <a:spLocks noGrp="1"/>
          </p:cNvSpPr>
          <p:nvPr>
            <p:ph type="title"/>
          </p:nvPr>
        </p:nvSpPr>
        <p:spPr>
          <a:xfrm>
            <a:off x="406400" y="31383"/>
            <a:ext cx="10566400" cy="7286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3733" b="1" dirty="0"/>
              <a:t>MVTX Milestones</a:t>
            </a:r>
            <a:endParaRPr b="1" dirty="0"/>
          </a:p>
        </p:txBody>
      </p:sp>
      <p:sp>
        <p:nvSpPr>
          <p:cNvPr id="145" name="Google Shape;145;p17"/>
          <p:cNvSpPr txBox="1">
            <a:spLocks noGrp="1"/>
          </p:cNvSpPr>
          <p:nvPr>
            <p:ph type="body" idx="1"/>
          </p:nvPr>
        </p:nvSpPr>
        <p:spPr>
          <a:xfrm>
            <a:off x="96192" y="1305280"/>
            <a:ext cx="6192859" cy="51691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/>
          </a:bodyPr>
          <a:lstStyle/>
          <a:p>
            <a:pPr marL="457189" indent="-457189">
              <a:lnSpc>
                <a:spcPct val="80000"/>
              </a:lnSpc>
              <a:spcBef>
                <a:spcPts val="0"/>
              </a:spcBef>
              <a:buClr>
                <a:srgbClr val="0000FF"/>
              </a:buClr>
              <a:buSzPts val="1320"/>
            </a:pPr>
            <a:r>
              <a:rPr lang="en-US" sz="1760" b="1" dirty="0">
                <a:solidFill>
                  <a:srgbClr val="0000FF"/>
                </a:solidFill>
              </a:rPr>
              <a:t>Carbon Fiber Components: </a:t>
            </a:r>
            <a:r>
              <a:rPr lang="en-US" sz="1760" b="1" u="sng" dirty="0">
                <a:solidFill>
                  <a:srgbClr val="0000FF"/>
                </a:solidFill>
              </a:rPr>
              <a:t>completed</a:t>
            </a:r>
            <a:r>
              <a:rPr lang="en-US" sz="1760" b="1" dirty="0">
                <a:solidFill>
                  <a:srgbClr val="0000FF"/>
                </a:solidFill>
              </a:rPr>
              <a:t> 7/2021 (</a:t>
            </a:r>
            <a:r>
              <a:rPr lang="en-US" sz="1760" b="1" dirty="0" err="1">
                <a:solidFill>
                  <a:srgbClr val="0000FF"/>
                </a:solidFill>
              </a:rPr>
              <a:t>Workshape</a:t>
            </a:r>
            <a:r>
              <a:rPr lang="en-US" sz="1760" b="1" dirty="0">
                <a:solidFill>
                  <a:srgbClr val="0000FF"/>
                </a:solidFill>
              </a:rPr>
              <a:t>/France)</a:t>
            </a:r>
            <a:endParaRPr sz="1467" dirty="0">
              <a:solidFill>
                <a:srgbClr val="000000"/>
              </a:solidFill>
            </a:endParaRPr>
          </a:p>
          <a:p>
            <a:pPr marL="990575" lvl="1" indent="-380990">
              <a:lnSpc>
                <a:spcPct val="80000"/>
              </a:lnSpc>
              <a:spcBef>
                <a:spcPts val="293"/>
              </a:spcBef>
              <a:buClr>
                <a:srgbClr val="000000"/>
              </a:buClr>
              <a:buSzPts val="1100"/>
              <a:buChar char="–"/>
            </a:pPr>
            <a:r>
              <a:rPr lang="en-US" sz="1467" dirty="0">
                <a:solidFill>
                  <a:srgbClr val="000000"/>
                </a:solidFill>
              </a:rPr>
              <a:t>Assembly fixtures: designed</a:t>
            </a:r>
            <a:endParaRPr dirty="0"/>
          </a:p>
          <a:p>
            <a:pPr marL="990575" lvl="1" indent="-380990">
              <a:lnSpc>
                <a:spcPct val="80000"/>
              </a:lnSpc>
              <a:spcBef>
                <a:spcPts val="293"/>
              </a:spcBef>
              <a:buClr>
                <a:srgbClr val="000000"/>
              </a:buClr>
              <a:buSzPts val="1100"/>
              <a:buChar char="–"/>
            </a:pPr>
            <a:r>
              <a:rPr lang="en-US" sz="1467" dirty="0">
                <a:solidFill>
                  <a:srgbClr val="000000"/>
                </a:solidFill>
              </a:rPr>
              <a:t>Assembly manual: completed </a:t>
            </a:r>
            <a:endParaRPr dirty="0"/>
          </a:p>
          <a:p>
            <a:pPr marL="1219170" lvl="2" indent="0">
              <a:lnSpc>
                <a:spcPct val="80000"/>
              </a:lnSpc>
              <a:spcBef>
                <a:spcPts val="264"/>
              </a:spcBef>
              <a:buClr>
                <a:srgbClr val="000000"/>
              </a:buClr>
              <a:buSzPts val="989"/>
              <a:buNone/>
            </a:pPr>
            <a:endParaRPr dirty="0">
              <a:solidFill>
                <a:srgbClr val="000000"/>
              </a:solidFill>
            </a:endParaRPr>
          </a:p>
          <a:p>
            <a:pPr marL="457189" indent="-457189">
              <a:lnSpc>
                <a:spcPct val="80000"/>
              </a:lnSpc>
              <a:spcBef>
                <a:spcPts val="352"/>
              </a:spcBef>
              <a:buClr>
                <a:srgbClr val="000000"/>
              </a:buClr>
              <a:buSzPts val="1320"/>
            </a:pPr>
            <a:r>
              <a:rPr lang="en-US" sz="1760" b="1" dirty="0">
                <a:solidFill>
                  <a:srgbClr val="000000"/>
                </a:solidFill>
              </a:rPr>
              <a:t>Stave production: </a:t>
            </a:r>
            <a:r>
              <a:rPr lang="en-US" sz="1760" b="1" u="sng" dirty="0">
                <a:solidFill>
                  <a:srgbClr val="000000"/>
                </a:solidFill>
              </a:rPr>
              <a:t>completed</a:t>
            </a:r>
            <a:r>
              <a:rPr lang="en-US" sz="1760" b="1" dirty="0">
                <a:solidFill>
                  <a:srgbClr val="000000"/>
                </a:solidFill>
              </a:rPr>
              <a:t> 5/2021 (CERN)</a:t>
            </a:r>
            <a:endParaRPr b="0" dirty="0">
              <a:solidFill>
                <a:srgbClr val="000000"/>
              </a:solidFill>
            </a:endParaRPr>
          </a:p>
          <a:p>
            <a:pPr marL="457189" indent="-345431">
              <a:lnSpc>
                <a:spcPct val="80000"/>
              </a:lnSpc>
              <a:spcBef>
                <a:spcPts val="352"/>
              </a:spcBef>
              <a:buClr>
                <a:srgbClr val="FF0000"/>
              </a:buClr>
              <a:buSzPts val="1320"/>
              <a:buNone/>
            </a:pPr>
            <a:endParaRPr sz="1760" dirty="0">
              <a:solidFill>
                <a:srgbClr val="FF0000"/>
              </a:solidFill>
            </a:endParaRPr>
          </a:p>
          <a:p>
            <a:pPr marL="457189" indent="-457189">
              <a:lnSpc>
                <a:spcPct val="80000"/>
              </a:lnSpc>
              <a:spcBef>
                <a:spcPts val="352"/>
              </a:spcBef>
              <a:buClr>
                <a:srgbClr val="FF0000"/>
              </a:buClr>
              <a:buSzPts val="1320"/>
            </a:pPr>
            <a:r>
              <a:rPr lang="en-US" sz="1760" b="1" dirty="0">
                <a:solidFill>
                  <a:srgbClr val="FF0000"/>
                </a:solidFill>
              </a:rPr>
              <a:t>Half-detector assembly: </a:t>
            </a:r>
            <a:r>
              <a:rPr lang="en-US" sz="1760" b="1" u="sng" dirty="0">
                <a:solidFill>
                  <a:srgbClr val="FF0000"/>
                </a:solidFill>
              </a:rPr>
              <a:t>ongoing</a:t>
            </a:r>
            <a:r>
              <a:rPr lang="en-US" sz="1760" b="1" dirty="0">
                <a:solidFill>
                  <a:srgbClr val="FF0000"/>
                </a:solidFill>
              </a:rPr>
              <a:t> (LBNL)</a:t>
            </a:r>
            <a:endParaRPr sz="1760" b="1" dirty="0">
              <a:solidFill>
                <a:srgbClr val="FF0000"/>
              </a:solidFill>
            </a:endParaRPr>
          </a:p>
          <a:p>
            <a:pPr marL="990575" lvl="1" indent="-380990">
              <a:lnSpc>
                <a:spcPct val="80000"/>
              </a:lnSpc>
              <a:spcBef>
                <a:spcPts val="293"/>
              </a:spcBef>
              <a:buClr>
                <a:srgbClr val="000000"/>
              </a:buClr>
              <a:buSzPts val="1100"/>
              <a:buChar char="–"/>
            </a:pPr>
            <a:r>
              <a:rPr lang="en-US" sz="1467" dirty="0">
                <a:solidFill>
                  <a:srgbClr val="000000"/>
                </a:solidFill>
              </a:rPr>
              <a:t>CFC CMM &amp; test fitting: since July, 2021 </a:t>
            </a:r>
            <a:endParaRPr b="0" dirty="0">
              <a:solidFill>
                <a:srgbClr val="000000"/>
              </a:solidFill>
            </a:endParaRPr>
          </a:p>
          <a:p>
            <a:pPr marL="990575" lvl="1" indent="-380990">
              <a:lnSpc>
                <a:spcPct val="80000"/>
              </a:lnSpc>
              <a:spcBef>
                <a:spcPts val="293"/>
              </a:spcBef>
              <a:buClr>
                <a:srgbClr val="000000"/>
              </a:buClr>
              <a:buSzPts val="1100"/>
              <a:buChar char="–"/>
            </a:pPr>
            <a:r>
              <a:rPr lang="en-US" sz="1467" dirty="0">
                <a:solidFill>
                  <a:srgbClr val="000000"/>
                </a:solidFill>
              </a:rPr>
              <a:t>Half-detector assembly review: Today, 09/09/2021 </a:t>
            </a:r>
            <a:endParaRPr b="0" dirty="0">
              <a:solidFill>
                <a:srgbClr val="000000"/>
              </a:solidFill>
            </a:endParaRPr>
          </a:p>
          <a:p>
            <a:pPr marL="990575" lvl="1" indent="-380990">
              <a:lnSpc>
                <a:spcPct val="80000"/>
              </a:lnSpc>
              <a:spcBef>
                <a:spcPts val="293"/>
              </a:spcBef>
              <a:buClr>
                <a:srgbClr val="000000"/>
              </a:buClr>
              <a:buSzPts val="1100"/>
              <a:buChar char="–"/>
            </a:pPr>
            <a:r>
              <a:rPr lang="en-US" sz="1467" dirty="0">
                <a:solidFill>
                  <a:srgbClr val="000000"/>
                </a:solidFill>
              </a:rPr>
              <a:t>Complete assembly: by </a:t>
            </a:r>
            <a:r>
              <a:rPr lang="en-US" sz="1467" u="sng" dirty="0">
                <a:solidFill>
                  <a:srgbClr val="000000"/>
                </a:solidFill>
              </a:rPr>
              <a:t>Feb. 2022</a:t>
            </a:r>
            <a:r>
              <a:rPr lang="en-US" sz="1467" dirty="0">
                <a:solidFill>
                  <a:srgbClr val="000000"/>
                </a:solidFill>
              </a:rPr>
              <a:t> </a:t>
            </a:r>
            <a:endParaRPr sz="1760" dirty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352"/>
              </a:spcBef>
              <a:buClr>
                <a:schemeClr val="dk1"/>
              </a:buClr>
              <a:buSzPts val="1320"/>
              <a:buNone/>
            </a:pPr>
            <a:endParaRPr sz="1760" b="1" dirty="0"/>
          </a:p>
          <a:p>
            <a:pPr marL="0" indent="0">
              <a:lnSpc>
                <a:spcPct val="80000"/>
              </a:lnSpc>
              <a:spcBef>
                <a:spcPts val="352"/>
              </a:spcBef>
              <a:buClr>
                <a:schemeClr val="dk1"/>
              </a:buClr>
              <a:buSzPts val="1320"/>
              <a:buNone/>
            </a:pPr>
            <a:r>
              <a:rPr lang="en-US" sz="1760" b="1" u="sng" dirty="0"/>
              <a:t>Aim to meet the original MVTX installation dates</a:t>
            </a:r>
            <a:endParaRPr u="sng" dirty="0"/>
          </a:p>
          <a:p>
            <a:pPr marL="0" indent="0">
              <a:lnSpc>
                <a:spcPct val="80000"/>
              </a:lnSpc>
              <a:spcBef>
                <a:spcPts val="352"/>
              </a:spcBef>
              <a:buClr>
                <a:schemeClr val="dk1"/>
              </a:buClr>
              <a:buSzPts val="1320"/>
              <a:buNone/>
            </a:pPr>
            <a:r>
              <a:rPr lang="en-US" sz="1760" dirty="0"/>
              <a:t>    - </a:t>
            </a:r>
            <a:r>
              <a:rPr lang="en-US" sz="1600" dirty="0"/>
              <a:t>MVTX pre-installation commissioning at BNL: March- Sept.,  2022 </a:t>
            </a:r>
            <a:endParaRPr sz="1600" dirty="0"/>
          </a:p>
          <a:p>
            <a:pPr marL="457189" indent="-287859">
              <a:lnSpc>
                <a:spcPct val="80000"/>
              </a:lnSpc>
              <a:spcBef>
                <a:spcPts val="293"/>
              </a:spcBef>
              <a:buClr>
                <a:schemeClr val="dk1"/>
              </a:buClr>
              <a:buSzPts val="1100"/>
              <a:buNone/>
            </a:pPr>
            <a:r>
              <a:rPr lang="en-US" sz="1600" dirty="0"/>
              <a:t>- IR available for MVTX installation:  Sept. 23, 2022</a:t>
            </a:r>
            <a:endParaRPr sz="1600" dirty="0"/>
          </a:p>
        </p:txBody>
      </p:sp>
      <p:sp>
        <p:nvSpPr>
          <p:cNvPr id="146" name="Google Shape;146;p17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84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r>
              <a:rPr lang="en-US"/>
              <a:t>9/15/21</a:t>
            </a:r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ftr" idx="11"/>
          </p:nvPr>
        </p:nvSpPr>
        <p:spPr>
          <a:xfrm>
            <a:off x="4228041" y="6553201"/>
            <a:ext cx="3860800" cy="2762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r>
              <a:rPr lang="en-US"/>
              <a:t>sPHENIX Comissioning Task Force Meeting</a:t>
            </a:r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sldNum" idx="12"/>
          </p:nvPr>
        </p:nvSpPr>
        <p:spPr>
          <a:xfrm>
            <a:off x="11479741" y="6492876"/>
            <a:ext cx="712259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ts val="1200"/>
              </a:pPr>
              <a:t>3</a:t>
            </a:fld>
            <a:endParaRPr/>
          </a:p>
        </p:txBody>
      </p:sp>
      <p:grpSp>
        <p:nvGrpSpPr>
          <p:cNvPr id="149" name="Google Shape;149;p17"/>
          <p:cNvGrpSpPr/>
          <p:nvPr/>
        </p:nvGrpSpPr>
        <p:grpSpPr>
          <a:xfrm>
            <a:off x="5994400" y="772685"/>
            <a:ext cx="6096000" cy="5780516"/>
            <a:chOff x="6256547" y="-132204"/>
            <a:chExt cx="6026326" cy="5769223"/>
          </a:xfrm>
        </p:grpSpPr>
        <p:grpSp>
          <p:nvGrpSpPr>
            <p:cNvPr id="150" name="Google Shape;150;p17"/>
            <p:cNvGrpSpPr/>
            <p:nvPr/>
          </p:nvGrpSpPr>
          <p:grpSpPr>
            <a:xfrm>
              <a:off x="6256547" y="-132204"/>
              <a:ext cx="5915149" cy="5769223"/>
              <a:chOff x="6062003" y="835659"/>
              <a:chExt cx="5915149" cy="5527997"/>
            </a:xfrm>
          </p:grpSpPr>
          <p:grpSp>
            <p:nvGrpSpPr>
              <p:cNvPr id="151" name="Google Shape;151;p17"/>
              <p:cNvGrpSpPr/>
              <p:nvPr/>
            </p:nvGrpSpPr>
            <p:grpSpPr>
              <a:xfrm>
                <a:off x="6062003" y="835659"/>
                <a:ext cx="5915149" cy="5527997"/>
                <a:chOff x="6242854" y="525875"/>
                <a:chExt cx="5915149" cy="5527997"/>
              </a:xfrm>
            </p:grpSpPr>
            <p:pic>
              <p:nvPicPr>
                <p:cNvPr id="152" name="Google Shape;152;p17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6242854" y="959849"/>
                  <a:ext cx="5915149" cy="509402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53" name="Google Shape;153;p17"/>
                <p:cNvSpPr txBox="1"/>
                <p:nvPr/>
              </p:nvSpPr>
              <p:spPr>
                <a:xfrm>
                  <a:off x="6462978" y="525875"/>
                  <a:ext cx="5633400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60933" rIns="121900" bIns="60933" anchor="t" anchorCtr="0">
                  <a:noAutofit/>
                </a:bodyPr>
                <a:lstStyle/>
                <a:p>
                  <a:pPr>
                    <a:buClr>
                      <a:schemeClr val="dk1"/>
                    </a:buClr>
                    <a:buSzPts val="2000"/>
                  </a:pPr>
                  <a:r>
                    <a:rPr lang="en-US" sz="2667" b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Pre-COVID19 Schedule in MVTX PMP</a:t>
                  </a:r>
                  <a:endParaRPr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4" name="Google Shape;154;p17"/>
              <p:cNvSpPr/>
              <p:nvPr/>
            </p:nvSpPr>
            <p:spPr>
              <a:xfrm>
                <a:off x="9036995" y="3667420"/>
                <a:ext cx="1089497" cy="586079"/>
              </a:xfrm>
              <a:prstGeom prst="ellipse">
                <a:avLst/>
              </a:prstGeom>
              <a:noFill/>
              <a:ln w="28575" cap="flat" cmpd="sng">
                <a:solidFill>
                  <a:srgbClr val="0432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800"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17"/>
              <p:cNvSpPr/>
              <p:nvPr/>
            </p:nvSpPr>
            <p:spPr>
              <a:xfrm>
                <a:off x="8832715" y="4311772"/>
                <a:ext cx="1691357" cy="586078"/>
              </a:xfrm>
              <a:prstGeom prst="ellipse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800"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56" name="Google Shape;156;p17"/>
              <p:cNvCxnSpPr/>
              <p:nvPr/>
            </p:nvCxnSpPr>
            <p:spPr>
              <a:xfrm>
                <a:off x="10280431" y="2013625"/>
                <a:ext cx="0" cy="3929975"/>
              </a:xfrm>
              <a:prstGeom prst="straightConnector1">
                <a:avLst/>
              </a:prstGeom>
              <a:noFill/>
              <a:ln w="38100" cap="flat" cmpd="sng">
                <a:solidFill>
                  <a:srgbClr val="4A7DBA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57" name="Google Shape;157;p17"/>
            <p:cNvSpPr/>
            <p:nvPr/>
          </p:nvSpPr>
          <p:spPr>
            <a:xfrm>
              <a:off x="10374537" y="3588362"/>
              <a:ext cx="173053" cy="16031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800"/>
              </a:pP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7"/>
            <p:cNvSpPr txBox="1"/>
            <p:nvPr/>
          </p:nvSpPr>
          <p:spPr>
            <a:xfrm>
              <a:off x="10591517" y="3459913"/>
              <a:ext cx="1691356" cy="884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>
                <a:buClr>
                  <a:srgbClr val="0070C0"/>
                </a:buClr>
                <a:buSzPts val="1200"/>
              </a:pPr>
              <a:r>
                <a:rPr lang="en-US" sz="16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Assembly review, 9/9/2021</a:t>
              </a:r>
              <a:endParaRPr sz="2133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59" name="Google Shape;159;p17"/>
          <p:cNvCxnSpPr/>
          <p:nvPr/>
        </p:nvCxnSpPr>
        <p:spPr>
          <a:xfrm>
            <a:off x="5121900" y="1809733"/>
            <a:ext cx="3799200" cy="20364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0" name="Google Shape;160;p17"/>
          <p:cNvCxnSpPr>
            <a:cxnSpLocks/>
          </p:cNvCxnSpPr>
          <p:nvPr/>
        </p:nvCxnSpPr>
        <p:spPr>
          <a:xfrm>
            <a:off x="5121901" y="3254644"/>
            <a:ext cx="3471900" cy="1429723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1" name="Google Shape;161;p17"/>
          <p:cNvCxnSpPr>
            <a:cxnSpLocks/>
          </p:cNvCxnSpPr>
          <p:nvPr/>
        </p:nvCxnSpPr>
        <p:spPr>
          <a:xfrm>
            <a:off x="5197099" y="4437798"/>
            <a:ext cx="5514304" cy="1468607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/>
          <p:cNvSpPr txBox="1">
            <a:spLocks noGrp="1"/>
          </p:cNvSpPr>
          <p:nvPr>
            <p:ph type="title"/>
          </p:nvPr>
        </p:nvSpPr>
        <p:spPr>
          <a:xfrm>
            <a:off x="609600" y="33338"/>
            <a:ext cx="10972800" cy="7286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MVTX IR Installation Schedule (</a:t>
            </a:r>
            <a:r>
              <a:rPr lang="en-US" dirty="0" err="1"/>
              <a:t>sPHENIX</a:t>
            </a:r>
            <a:r>
              <a:rPr lang="en-US" dirty="0"/>
              <a:t> Plan)</a:t>
            </a:r>
            <a:endParaRPr dirty="0"/>
          </a:p>
        </p:txBody>
      </p:sp>
      <p:sp>
        <p:nvSpPr>
          <p:cNvPr id="278" name="Google Shape;278;p29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84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-US"/>
              <a:t>9/15/21</a:t>
            </a:r>
            <a:endParaRPr/>
          </a:p>
        </p:txBody>
      </p:sp>
      <p:sp>
        <p:nvSpPr>
          <p:cNvPr id="279" name="Google Shape;279;p29"/>
          <p:cNvSpPr txBox="1">
            <a:spLocks noGrp="1"/>
          </p:cNvSpPr>
          <p:nvPr>
            <p:ph type="ftr" idx="11"/>
          </p:nvPr>
        </p:nvSpPr>
        <p:spPr>
          <a:xfrm>
            <a:off x="4267200" y="6569076"/>
            <a:ext cx="3860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-US"/>
              <a:t>sPHENIX Comissioning Task Force Meeting</a:t>
            </a:r>
            <a:endParaRPr/>
          </a:p>
        </p:txBody>
      </p:sp>
      <p:sp>
        <p:nvSpPr>
          <p:cNvPr id="280" name="Google Shape;280;p29"/>
          <p:cNvSpPr txBox="1">
            <a:spLocks noGrp="1"/>
          </p:cNvSpPr>
          <p:nvPr>
            <p:ph type="sldNum" idx="12"/>
          </p:nvPr>
        </p:nvSpPr>
        <p:spPr>
          <a:xfrm>
            <a:off x="11479741" y="6492876"/>
            <a:ext cx="712259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4</a:t>
            </a:fld>
            <a:endParaRPr/>
          </a:p>
        </p:txBody>
      </p:sp>
      <p:pic>
        <p:nvPicPr>
          <p:cNvPr id="281" name="Google Shape;281;p29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5616" y="1382253"/>
            <a:ext cx="10040408" cy="520923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9"/>
          <p:cNvSpPr/>
          <p:nvPr/>
        </p:nvSpPr>
        <p:spPr>
          <a:xfrm>
            <a:off x="1989344" y="3756212"/>
            <a:ext cx="5122800" cy="612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9"/>
          <p:cNvSpPr txBox="1"/>
          <p:nvPr/>
        </p:nvSpPr>
        <p:spPr>
          <a:xfrm>
            <a:off x="50258" y="3327137"/>
            <a:ext cx="2184943" cy="123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MVTX:</a:t>
            </a:r>
            <a:endParaRPr sz="2400"/>
          </a:p>
          <a:p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9/23 – 10/18, </a:t>
            </a:r>
            <a:endParaRPr sz="2400"/>
          </a:p>
          <a:p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2022</a:t>
            </a:r>
            <a:endParaRPr sz="2400"/>
          </a:p>
        </p:txBody>
      </p:sp>
      <p:sp>
        <p:nvSpPr>
          <p:cNvPr id="284" name="Google Shape;284;p29"/>
          <p:cNvSpPr txBox="1"/>
          <p:nvPr/>
        </p:nvSpPr>
        <p:spPr>
          <a:xfrm>
            <a:off x="792505" y="877297"/>
            <a:ext cx="8766400" cy="8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Complete pre-installation commissioning at BNL before 9/23/2022 </a:t>
            </a:r>
            <a:endParaRPr sz="2400"/>
          </a:p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1FF264F-26F9-464D-9F03-5F8289A5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MVTX Commissioning Plan @BNL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93F49D-6C2D-1043-B117-1E8544284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860" y="1139944"/>
            <a:ext cx="7266648" cy="5111210"/>
          </a:xfrm>
        </p:spPr>
        <p:txBody>
          <a:bodyPr>
            <a:normAutofit/>
          </a:bodyPr>
          <a:lstStyle/>
          <a:p>
            <a:r>
              <a:rPr lang="en-US" dirty="0"/>
              <a:t>Setup clean tent for half-detector QA</a:t>
            </a:r>
          </a:p>
          <a:p>
            <a:pPr lvl="1"/>
            <a:r>
              <a:rPr lang="en-US" dirty="0"/>
              <a:t>Jan. – Feb.,2022</a:t>
            </a:r>
          </a:p>
          <a:p>
            <a:pPr lvl="1"/>
            <a:endParaRPr lang="en-US" dirty="0"/>
          </a:p>
          <a:p>
            <a:r>
              <a:rPr lang="en-US" dirty="0"/>
              <a:t>Pre-installation commissioning </a:t>
            </a:r>
          </a:p>
          <a:p>
            <a:pPr lvl="1"/>
            <a:r>
              <a:rPr lang="en-US" dirty="0"/>
              <a:t>Mar. – Sept. 2022, ~ 6 months</a:t>
            </a:r>
          </a:p>
          <a:p>
            <a:pPr lvl="1"/>
            <a:endParaRPr lang="en-US" dirty="0"/>
          </a:p>
          <a:p>
            <a:r>
              <a:rPr lang="en-US" dirty="0"/>
              <a:t>IR installation </a:t>
            </a:r>
          </a:p>
          <a:p>
            <a:pPr lvl="1"/>
            <a:r>
              <a:rPr lang="en-US" dirty="0"/>
              <a:t>9/23-10/18, 2022, ~3 </a:t>
            </a:r>
            <a:r>
              <a:rPr lang="en-US" dirty="0" err="1"/>
              <a:t>wks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Post installation commissioning</a:t>
            </a:r>
          </a:p>
          <a:p>
            <a:pPr lvl="1"/>
            <a:r>
              <a:rPr lang="en-US" dirty="0"/>
              <a:t>10/19 – 12/31, 2022, ~8 weeks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5CE7A-59E6-4B49-B02F-CC0732F3F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4B2C0A-7B2E-8149-8F06-C0A3A3CE4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Comissioning Task Force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3399FB-DCBC-0848-903C-2F717568E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C8DF-A457-9E45-8743-34C7838936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74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D3F3E-D1BC-6040-A377-6B700C40C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03677"/>
          </a:xfrm>
        </p:spPr>
        <p:txBody>
          <a:bodyPr/>
          <a:lstStyle/>
          <a:p>
            <a:r>
              <a:rPr lang="en-US" dirty="0"/>
              <a:t>Pre-installation @ 1008: Jan. – Sept.,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98314-54F7-504D-90C1-DFD6B566A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576" y="1217867"/>
            <a:ext cx="6139648" cy="380081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Setup clean tent at 1008</a:t>
            </a:r>
          </a:p>
          <a:p>
            <a:pPr lvl="1"/>
            <a:r>
              <a:rPr lang="en-US" dirty="0"/>
              <a:t>Laser room? </a:t>
            </a:r>
          </a:p>
          <a:p>
            <a:r>
              <a:rPr lang="en-US" dirty="0"/>
              <a:t>PU+MOSAIC reside in a VME Crate</a:t>
            </a:r>
          </a:p>
          <a:p>
            <a:pPr lvl="1"/>
            <a:r>
              <a:rPr lang="en-US" dirty="0"/>
              <a:t>2 MOSAC + 2 Linux</a:t>
            </a:r>
          </a:p>
          <a:p>
            <a:r>
              <a:rPr lang="en-US" dirty="0"/>
              <a:t>Two half-detector test</a:t>
            </a:r>
          </a:p>
          <a:p>
            <a:pPr lvl="1"/>
            <a:r>
              <a:rPr lang="en-US" dirty="0"/>
              <a:t>Single stave QA, one-by-one, 48 total</a:t>
            </a:r>
          </a:p>
          <a:p>
            <a:pPr lvl="1"/>
            <a:r>
              <a:rPr lang="en-US" dirty="0"/>
              <a:t>48 </a:t>
            </a:r>
            <a:r>
              <a:rPr lang="en-US" dirty="0" err="1"/>
              <a:t>SamTec</a:t>
            </a:r>
            <a:r>
              <a:rPr lang="en-US" dirty="0"/>
              <a:t> readout cables </a:t>
            </a:r>
          </a:p>
          <a:p>
            <a:pPr lvl="1"/>
            <a:r>
              <a:rPr lang="en-US" dirty="0"/>
              <a:t>48 DVDD cables</a:t>
            </a:r>
          </a:p>
          <a:p>
            <a:pPr lvl="1"/>
            <a:r>
              <a:rPr lang="en-US" dirty="0"/>
              <a:t>48 AVDD cables</a:t>
            </a:r>
          </a:p>
          <a:p>
            <a:pPr lvl="1"/>
            <a:r>
              <a:rPr lang="en-US" dirty="0"/>
              <a:t>48 “HV” bias cables</a:t>
            </a:r>
          </a:p>
          <a:p>
            <a:pPr lvl="1"/>
            <a:r>
              <a:rPr lang="en-US" dirty="0"/>
              <a:t>48 PT100 T-readback</a:t>
            </a:r>
          </a:p>
          <a:p>
            <a:pPr lvl="1"/>
            <a:r>
              <a:rPr lang="en-US" dirty="0"/>
              <a:t>(4 CANBUS slow control cables) </a:t>
            </a:r>
          </a:p>
          <a:p>
            <a:pPr lvl="1"/>
            <a:r>
              <a:rPr lang="en-US" dirty="0"/>
              <a:t>QA time: 4hrs/stave</a:t>
            </a:r>
          </a:p>
          <a:p>
            <a:pPr lvl="1"/>
            <a:r>
              <a:rPr lang="en-US" dirty="0"/>
              <a:t>Two MOSAIC systems available, ~24 days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8C13A-E608-F046-8314-B542F2A1B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1E41E-EFBD-D34E-8051-0F4B36CA1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Comissioning Task Force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A37DF-BD2D-904B-B240-2731A7CB7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C8DF-A457-9E45-8743-34C78389360E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3116C4-282C-5D44-AF56-DFE994DF8B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35174" y="1140202"/>
            <a:ext cx="4615649" cy="529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796A668-F304-5A45-BC7C-A4A1B1A76E6A}"/>
              </a:ext>
            </a:extLst>
          </p:cNvPr>
          <p:cNvGrpSpPr/>
          <p:nvPr/>
        </p:nvGrpSpPr>
        <p:grpSpPr>
          <a:xfrm>
            <a:off x="168093" y="4972333"/>
            <a:ext cx="6755919" cy="1384017"/>
            <a:chOff x="122055" y="4881657"/>
            <a:chExt cx="6755919" cy="138401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9EA1695-2E14-0844-AAE4-15D982CB4784}"/>
                </a:ext>
              </a:extLst>
            </p:cNvPr>
            <p:cNvGrpSpPr/>
            <p:nvPr/>
          </p:nvGrpSpPr>
          <p:grpSpPr>
            <a:xfrm>
              <a:off x="122055" y="4881657"/>
              <a:ext cx="6755919" cy="1384017"/>
              <a:chOff x="122055" y="4881657"/>
              <a:chExt cx="6755919" cy="1384017"/>
            </a:xfrm>
          </p:grpSpPr>
          <p:pic>
            <p:nvPicPr>
              <p:cNvPr id="8" name="Google Shape;339;p33">
                <a:extLst>
                  <a:ext uri="{FF2B5EF4-FFF2-40B4-BE49-F238E27FC236}">
                    <a16:creationId xmlns:a16="http://schemas.microsoft.com/office/drawing/2014/main" id="{F50E84CB-78E0-EE4A-AC2B-D8666F82214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rot="10800000" flipH="1">
                <a:off x="2628807" y="4881657"/>
                <a:ext cx="4249167" cy="138401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3E3F15B-C9EF-E846-8C67-A226AD26050E}"/>
                  </a:ext>
                </a:extLst>
              </p:cNvPr>
              <p:cNvSpPr/>
              <p:nvPr/>
            </p:nvSpPr>
            <p:spPr>
              <a:xfrm>
                <a:off x="122055" y="5077337"/>
                <a:ext cx="143229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MOSAIC </a:t>
                </a:r>
              </a:p>
              <a:p>
                <a:pPr algn="ctr"/>
                <a:r>
                  <a:rPr lang="en-US" dirty="0"/>
                  <a:t>Test Stand</a:t>
                </a:r>
              </a:p>
            </p:txBody>
          </p:sp>
          <p:sp>
            <p:nvSpPr>
              <p:cNvPr id="9" name="Left-Right Arrow 8">
                <a:extLst>
                  <a:ext uri="{FF2B5EF4-FFF2-40B4-BE49-F238E27FC236}">
                    <a16:creationId xmlns:a16="http://schemas.microsoft.com/office/drawing/2014/main" id="{946E6D3D-6752-4043-AE33-31F3FBF2FED8}"/>
                  </a:ext>
                </a:extLst>
              </p:cNvPr>
              <p:cNvSpPr/>
              <p:nvPr/>
            </p:nvSpPr>
            <p:spPr>
              <a:xfrm>
                <a:off x="1554344" y="5260598"/>
                <a:ext cx="1074461" cy="367258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82DC198-A597-5442-AA5D-A36EB3D44A5C}"/>
                </a:ext>
              </a:extLst>
            </p:cNvPr>
            <p:cNvSpPr txBox="1"/>
            <p:nvPr/>
          </p:nvSpPr>
          <p:spPr>
            <a:xfrm>
              <a:off x="4430327" y="4952326"/>
              <a:ext cx="1619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MVTX Detector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85CD06D7-A223-F84B-B816-1E17ABC60FBF}"/>
              </a:ext>
            </a:extLst>
          </p:cNvPr>
          <p:cNvSpPr/>
          <p:nvPr/>
        </p:nvSpPr>
        <p:spPr>
          <a:xfrm>
            <a:off x="9710442" y="2351428"/>
            <a:ext cx="1213805" cy="10775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77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1F107-1FCC-534C-A22A-D4F48293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Single Stave QA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0C5533-9934-074E-98D5-4BE479573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92" y="1443893"/>
            <a:ext cx="52578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MOSAIC test stand</a:t>
            </a:r>
          </a:p>
          <a:p>
            <a:pPr lvl="1"/>
            <a:r>
              <a:rPr lang="en-US" dirty="0"/>
              <a:t>MOSAIC with custom </a:t>
            </a:r>
            <a:r>
              <a:rPr lang="en-US" dirty="0" err="1"/>
              <a:t>SamTec</a:t>
            </a:r>
            <a:r>
              <a:rPr lang="en-US" dirty="0"/>
              <a:t> readout cables </a:t>
            </a:r>
          </a:p>
          <a:p>
            <a:pPr lvl="1"/>
            <a:r>
              <a:rPr lang="en-US" dirty="0"/>
              <a:t>Power Unit for stave with custom power cables</a:t>
            </a:r>
          </a:p>
          <a:p>
            <a:pPr lvl="1"/>
            <a:r>
              <a:rPr lang="en-US" dirty="0"/>
              <a:t>Bench PS for PU</a:t>
            </a:r>
          </a:p>
          <a:p>
            <a:pPr lvl="2"/>
            <a:r>
              <a:rPr lang="en-US" dirty="0"/>
              <a:t>+5V, -5V(BV) </a:t>
            </a:r>
          </a:p>
          <a:p>
            <a:r>
              <a:rPr lang="en-US" dirty="0"/>
              <a:t>Cooling system</a:t>
            </a:r>
          </a:p>
          <a:p>
            <a:pPr lvl="1"/>
            <a:r>
              <a:rPr lang="en-US" dirty="0"/>
              <a:t>Negative-pressure (about -30%), ambient temperature  </a:t>
            </a:r>
          </a:p>
          <a:p>
            <a:r>
              <a:rPr lang="en-US" dirty="0"/>
              <a:t>QA:</a:t>
            </a:r>
          </a:p>
          <a:p>
            <a:pPr lvl="1"/>
            <a:r>
              <a:rPr lang="en-US" dirty="0"/>
              <a:t>Dead/hot pixels</a:t>
            </a:r>
          </a:p>
          <a:p>
            <a:pPr lvl="1"/>
            <a:r>
              <a:rPr lang="en-US" dirty="0"/>
              <a:t>Threshold scan, noise level </a:t>
            </a:r>
          </a:p>
          <a:p>
            <a:pPr lvl="1"/>
            <a:r>
              <a:rPr lang="en-US" dirty="0"/>
              <a:t>Error rates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76A194-2CCA-A648-BC44-8B672329B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1E49DC-84B3-064E-A5C9-5D03EB410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Comissioning Task Force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4FCAA-B789-4443-B0E8-0C767E96F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C8DF-A457-9E45-8743-34C78389360E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DC687C-047D-794D-921F-28C31C703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567" y="1665287"/>
            <a:ext cx="5801785" cy="435133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66D5BDF-B472-4546-8CB0-968742B2E140}"/>
              </a:ext>
            </a:extLst>
          </p:cNvPr>
          <p:cNvSpPr/>
          <p:nvPr/>
        </p:nvSpPr>
        <p:spPr>
          <a:xfrm>
            <a:off x="6837770" y="3840956"/>
            <a:ext cx="1213805" cy="13190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D5BD7E9-21B1-7347-BD99-C2708EB07B5B}"/>
              </a:ext>
            </a:extLst>
          </p:cNvPr>
          <p:cNvSpPr/>
          <p:nvPr/>
        </p:nvSpPr>
        <p:spPr>
          <a:xfrm>
            <a:off x="8941699" y="4823990"/>
            <a:ext cx="783578" cy="816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A7E4895-1D30-E245-91F0-D751F4A45FA0}"/>
              </a:ext>
            </a:extLst>
          </p:cNvPr>
          <p:cNvSpPr/>
          <p:nvPr/>
        </p:nvSpPr>
        <p:spPr>
          <a:xfrm>
            <a:off x="8260619" y="4264504"/>
            <a:ext cx="1093774" cy="5594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0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D9E19-90E1-1E40-86D7-B17036CFC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07" y="67883"/>
            <a:ext cx="11786677" cy="1325563"/>
          </a:xfrm>
        </p:spPr>
        <p:txBody>
          <a:bodyPr/>
          <a:lstStyle/>
          <a:p>
            <a:r>
              <a:rPr lang="en-US" dirty="0"/>
              <a:t>Possible re-work on half-detector cables and staves</a:t>
            </a:r>
          </a:p>
        </p:txBody>
      </p:sp>
      <p:sp>
        <p:nvSpPr>
          <p:cNvPr id="136" name="Google Shape;136;p16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-US"/>
              <a:t>9/15/21</a:t>
            </a:r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-US"/>
              <a:t>sPHENIX Comissioning Task Force Meeting</a:t>
            </a:r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8</a:t>
            </a:fld>
            <a:endParaRPr/>
          </a:p>
        </p:txBody>
      </p:sp>
      <p:pic>
        <p:nvPicPr>
          <p:cNvPr id="139" name="Google Shape;139;p16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604" y="1834517"/>
            <a:ext cx="11034792" cy="408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1"/>
          <p:cNvSpPr txBox="1">
            <a:spLocks noGrp="1"/>
          </p:cNvSpPr>
          <p:nvPr>
            <p:ph type="title"/>
          </p:nvPr>
        </p:nvSpPr>
        <p:spPr>
          <a:xfrm>
            <a:off x="609600" y="33338"/>
            <a:ext cx="10972800" cy="7286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267" dirty="0"/>
              <a:t>Stave Assembly Fixtures</a:t>
            </a:r>
            <a:endParaRPr sz="4800" dirty="0"/>
          </a:p>
        </p:txBody>
      </p:sp>
      <p:sp>
        <p:nvSpPr>
          <p:cNvPr id="305" name="Google Shape;305;p31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84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-US"/>
              <a:t>9/15/21</a:t>
            </a:r>
            <a:endParaRPr/>
          </a:p>
        </p:txBody>
      </p:sp>
      <p:sp>
        <p:nvSpPr>
          <p:cNvPr id="306" name="Google Shape;306;p31"/>
          <p:cNvSpPr txBox="1">
            <a:spLocks noGrp="1"/>
          </p:cNvSpPr>
          <p:nvPr>
            <p:ph type="ftr" idx="11"/>
          </p:nvPr>
        </p:nvSpPr>
        <p:spPr>
          <a:xfrm>
            <a:off x="4228041" y="6553201"/>
            <a:ext cx="3860800" cy="2762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-US"/>
              <a:t>sPHENIX Comissioning Task Force Meeting</a:t>
            </a:r>
            <a:endParaRPr/>
          </a:p>
        </p:txBody>
      </p:sp>
      <p:sp>
        <p:nvSpPr>
          <p:cNvPr id="307" name="Google Shape;307;p31"/>
          <p:cNvSpPr txBox="1">
            <a:spLocks noGrp="1"/>
          </p:cNvSpPr>
          <p:nvPr>
            <p:ph type="sldNum" idx="12"/>
          </p:nvPr>
        </p:nvSpPr>
        <p:spPr>
          <a:xfrm>
            <a:off x="11479741" y="6492876"/>
            <a:ext cx="712259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9</a:t>
            </a:fld>
            <a:endParaRPr/>
          </a:p>
        </p:txBody>
      </p:sp>
      <p:pic>
        <p:nvPicPr>
          <p:cNvPr id="308" name="Google Shape;30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973133"/>
            <a:ext cx="10583333" cy="2929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1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885" y="3849934"/>
            <a:ext cx="9698236" cy="2590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1519</Words>
  <Application>Microsoft Macintosh PowerPoint</Application>
  <PresentationFormat>Widescreen</PresentationFormat>
  <Paragraphs>333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MVTX Commissioning Plan</vt:lpstr>
      <vt:lpstr>MVTX Detector: inner-most sPHENIX subsystem</vt:lpstr>
      <vt:lpstr>MVTX Milestones</vt:lpstr>
      <vt:lpstr>MVTX IR Installation Schedule (sPHENIX Plan)</vt:lpstr>
      <vt:lpstr>MVTX Commissioning Plan @BNL </vt:lpstr>
      <vt:lpstr>Pre-installation @ 1008: Jan. – Sept., 2022</vt:lpstr>
      <vt:lpstr>Single Stave QA </vt:lpstr>
      <vt:lpstr>Possible re-work on half-detector cables and staves</vt:lpstr>
      <vt:lpstr>Stave Assembly Fixtures</vt:lpstr>
      <vt:lpstr>Assembly Area at LBNL</vt:lpstr>
      <vt:lpstr>Detector Re-Assembly </vt:lpstr>
      <vt:lpstr>Pre-Installation Stretched  Goals</vt:lpstr>
      <vt:lpstr>MVTX IR Installation: 9/23 – 10/18, 2022 </vt:lpstr>
      <vt:lpstr>MVTX Detector Installation and Interface </vt:lpstr>
      <vt:lpstr>Post-Installation Commissioning </vt:lpstr>
      <vt:lpstr>MVTX ~ ALICE ITS Surface Commissioning - detector control and status monitor   </vt:lpstr>
      <vt:lpstr>MVTX similar to ITS Surface Commissioning  - checked all chips’ hit occupancy, errors </vt:lpstr>
      <vt:lpstr>Additional slides </vt:lpstr>
      <vt:lpstr>Assembly work at LBNL  (may need to do similar work at smaller scale)</vt:lpstr>
      <vt:lpstr>Half Detectors</vt:lpstr>
      <vt:lpstr>Commissioning Plan @BNL in 2022 (Draft)</vt:lpstr>
      <vt:lpstr>MVTX Milestones and Key Tasks  (from MVTX PMP 2019)</vt:lpstr>
      <vt:lpstr>ITS Surface Commissioning: All Chips - threshold, dead pixels</vt:lpstr>
      <vt:lpstr>MVTX Half-Detector Test @LBNL</vt:lpstr>
      <vt:lpstr>MVTX QA and Online Software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Commissioning Plan</dc:title>
  <dc:creator>Ming Liu</dc:creator>
  <cp:lastModifiedBy>Ming Liu</cp:lastModifiedBy>
  <cp:revision>22</cp:revision>
  <dcterms:created xsi:type="dcterms:W3CDTF">2021-09-14T04:11:32Z</dcterms:created>
  <dcterms:modified xsi:type="dcterms:W3CDTF">2021-09-14T18:27:52Z</dcterms:modified>
</cp:coreProperties>
</file>