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259" r:id="rId3"/>
    <p:sldId id="260" r:id="rId4"/>
    <p:sldId id="271" r:id="rId5"/>
    <p:sldId id="261" r:id="rId6"/>
    <p:sldId id="257" r:id="rId7"/>
    <p:sldId id="258" r:id="rId8"/>
    <p:sldId id="263" r:id="rId9"/>
    <p:sldId id="264" r:id="rId10"/>
    <p:sldId id="266" r:id="rId11"/>
    <p:sldId id="269" r:id="rId12"/>
    <p:sldId id="272" r:id="rId13"/>
    <p:sldId id="270" r:id="rId14"/>
    <p:sldId id="267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74460-6F1E-824F-A8A6-50BFDA1D5AAC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109A-2CDD-2940-837E-C8BD8406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5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E14E3-8F24-DF4A-BDAC-7BEAD3DE15A6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540FC-3860-ED4C-BF71-6258D01E2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92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81DE-6F26-284F-9540-29C5CC644966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8D2E-A08C-884E-92E3-31197A614CE7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2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6F3B-B5E7-474A-BFA4-77C0D2949E18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0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title style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1800" smtClean="0">
                <a:solidFill>
                  <a:srgbClr val="51504D"/>
                </a:solidFill>
              </a:rPr>
              <a:t>Fifth level</a:t>
            </a:r>
            <a:endParaRPr sz="1800">
              <a:solidFill>
                <a:srgbClr val="51504D"/>
              </a:solidFill>
            </a:endParaRP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827207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528754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E1-D389-EE44-8D0A-F3D9545302EA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AFD76-3B77-6F4C-AD60-1D60645671E6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FC34D-148A-2D46-893B-CE6CAC37469E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9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F3E4-A122-994A-A226-B12428CFC628}" type="datetime1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233E-9D2E-A348-B645-CA8DDD8C122B}" type="datetime1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0597-6659-E14E-A838-15D4097E85A9}" type="datetime1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7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0E9F-6507-3740-9D1D-38F9553ECC3F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B823-1535-6147-8A90-C76EB53FC30E}" type="datetime1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6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C88C7-2100-8744-B047-0C6A5E4DEC19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E8FF-A80D-0442-A6C3-37958183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9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.energy.gov/np/facilities/project-developmen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5" Type="http://schemas.openxmlformats.org/officeDocument/2006/relationships/image" Target="../media/image17.jpeg"/><Relationship Id="rId6" Type="http://schemas.microsoft.com/office/2007/relationships/hdphoto" Target="../media/hdphoto2.wdp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jpe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Topics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160"/>
            <a:ext cx="8229600" cy="49272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Discuss current </a:t>
            </a:r>
            <a:r>
              <a:rPr lang="en-US" dirty="0" err="1" smtClean="0"/>
              <a:t>sPHENIX</a:t>
            </a:r>
            <a:r>
              <a:rPr lang="en-US" dirty="0" smtClean="0"/>
              <a:t>/MAPS plan and find a path forward, need to move FAST!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Identify  MIT’s interest and responsibility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ajor tasks to lead</a:t>
            </a:r>
          </a:p>
          <a:p>
            <a:pPr lvl="1"/>
            <a:r>
              <a:rPr lang="en-US" dirty="0" smtClean="0"/>
              <a:t>Resource and timeline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 separate MIE?</a:t>
            </a:r>
          </a:p>
          <a:p>
            <a:pPr lvl="1"/>
            <a:r>
              <a:rPr lang="en-US" dirty="0" smtClean="0"/>
              <a:t>Feasibility, start communication with DOE </a:t>
            </a:r>
          </a:p>
          <a:p>
            <a:pPr lvl="1"/>
            <a:r>
              <a:rPr lang="en-US" dirty="0" smtClean="0"/>
              <a:t>Develop a plan to identify tasks, resources and timeline </a:t>
            </a:r>
          </a:p>
          <a:p>
            <a:pPr lvl="1"/>
            <a:r>
              <a:rPr lang="en-US" dirty="0" smtClean="0"/>
              <a:t>Have a </a:t>
            </a:r>
            <a:r>
              <a:rPr lang="en-US" dirty="0"/>
              <a:t>p</a:t>
            </a:r>
            <a:r>
              <a:rPr lang="en-US" dirty="0" smtClean="0"/>
              <a:t>re-proposal soon, by January 2017?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F981-83BC-CB4B-9180-C17560244502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2450" y="2190366"/>
            <a:ext cx="658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sPHENIX</a:t>
            </a:r>
            <a:r>
              <a:rPr lang="en-US" sz="2800" b="1" dirty="0" smtClean="0">
                <a:solidFill>
                  <a:srgbClr val="FF0000"/>
                </a:solidFill>
              </a:rPr>
              <a:t>/MAPS: 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1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Separate MIE Proposal for the </a:t>
            </a:r>
            <a:r>
              <a:rPr lang="en-US" dirty="0" err="1" smtClean="0"/>
              <a:t>sPHENIX</a:t>
            </a:r>
            <a:r>
              <a:rPr lang="en-US" dirty="0" smtClean="0"/>
              <a:t> MAPS Inner Tracker?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This idea of a separate MIE has been brought up and discussed at several meetings recently </a:t>
            </a:r>
          </a:p>
          <a:p>
            <a:endParaRPr lang="en-US" dirty="0" smtClean="0"/>
          </a:p>
          <a:p>
            <a:r>
              <a:rPr lang="en-US" dirty="0" err="1" smtClean="0"/>
              <a:t>sPHENIX</a:t>
            </a:r>
            <a:r>
              <a:rPr lang="en-US" dirty="0" smtClean="0"/>
              <a:t> collaboration proposed “cost reduced” baseline configurations, (I) &amp; (II). </a:t>
            </a:r>
          </a:p>
          <a:p>
            <a:pPr lvl="1"/>
            <a:r>
              <a:rPr lang="en-US" dirty="0" smtClean="0"/>
              <a:t>In both scenarios, we need MAPS! </a:t>
            </a:r>
          </a:p>
          <a:p>
            <a:pPr lvl="1"/>
            <a:r>
              <a:rPr lang="en-US" dirty="0" smtClean="0"/>
              <a:t>Still waiting for final decisions/inputs from ALD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MAPS is considered by BNL ALD to have the best chance to get additional fund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strong consortium of outside institutions (LANL+MIT+LBNL? + UT..), thus there is a strong push/desire from ALD/</a:t>
            </a:r>
            <a:r>
              <a:rPr lang="en-US" dirty="0" err="1" smtClean="0"/>
              <a:t>sPHENIX</a:t>
            </a:r>
            <a:r>
              <a:rPr lang="en-US" dirty="0" smtClean="0"/>
              <a:t> project office to get a separate MIE for MAPS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39D0-0610-5347-A576-9849C6378B36}" type="datetime1">
              <a:rPr lang="en-US" smtClean="0"/>
              <a:t>10/27/16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4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3208"/>
            <a:ext cx="8229600" cy="792259"/>
          </a:xfrm>
        </p:spPr>
        <p:txBody>
          <a:bodyPr>
            <a:normAutofit/>
          </a:bodyPr>
          <a:lstStyle/>
          <a:p>
            <a:r>
              <a:rPr lang="en-US" dirty="0" smtClean="0"/>
              <a:t>A Proposal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85467"/>
            <a:ext cx="8229600" cy="56157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MAPS detector subgroup to identify and work on  </a:t>
            </a:r>
          </a:p>
          <a:p>
            <a:pPr lvl="1"/>
            <a:r>
              <a:rPr lang="en-US" dirty="0" smtClean="0"/>
              <a:t>Tasks, Resources and Responsibilities for each institution</a:t>
            </a:r>
          </a:p>
          <a:p>
            <a:pPr lvl="1"/>
            <a:r>
              <a:rPr lang="en-US" dirty="0" smtClean="0"/>
              <a:t>Agreement on each institution’s interest and available resource </a:t>
            </a:r>
          </a:p>
          <a:p>
            <a:pPr lvl="1"/>
            <a:r>
              <a:rPr lang="en-US" dirty="0" smtClean="0"/>
              <a:t>Start joint R&amp;D on critical tasks </a:t>
            </a:r>
          </a:p>
          <a:p>
            <a:pPr lvl="2"/>
            <a:r>
              <a:rPr lang="en-US" dirty="0" smtClean="0"/>
              <a:t>LDRD, associate members and other R&amp;D fund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Pre-proposal writing? </a:t>
            </a:r>
          </a:p>
          <a:p>
            <a:pPr lvl="1"/>
            <a:r>
              <a:rPr lang="en-US" dirty="0" smtClean="0"/>
              <a:t>Identify required resources ($$ and manpower) and timeline </a:t>
            </a:r>
          </a:p>
          <a:p>
            <a:pPr lvl="1"/>
            <a:r>
              <a:rPr lang="en-US" dirty="0" smtClean="0"/>
              <a:t>Intended contributions from all institutions </a:t>
            </a:r>
          </a:p>
          <a:p>
            <a:pPr lvl="1"/>
            <a:r>
              <a:rPr lang="en-US" dirty="0" smtClean="0"/>
              <a:t>Electronics and readout – LANL	</a:t>
            </a:r>
          </a:p>
          <a:p>
            <a:pPr lvl="1"/>
            <a:r>
              <a:rPr lang="en-US" dirty="0" smtClean="0"/>
              <a:t>Mechanic system and integration – MIT</a:t>
            </a:r>
          </a:p>
          <a:p>
            <a:pPr lvl="1"/>
            <a:r>
              <a:rPr lang="en-US" dirty="0" smtClean="0"/>
              <a:t>Ancillary and other systems – other collaborators</a:t>
            </a:r>
          </a:p>
          <a:p>
            <a:pPr lvl="1"/>
            <a:r>
              <a:rPr lang="en-US" dirty="0" smtClean="0"/>
              <a:t>A draft by January 2017? Discussions with DOE during Feb budget meeting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communications with DOE</a:t>
            </a:r>
          </a:p>
          <a:p>
            <a:pPr lvl="1"/>
            <a:r>
              <a:rPr lang="en-US" dirty="0" smtClean="0"/>
              <a:t>Based on updated resource loaded Cost and Schedule from pre-proposal </a:t>
            </a:r>
          </a:p>
          <a:p>
            <a:pPr lvl="1"/>
            <a:r>
              <a:rPr lang="en-US" dirty="0" smtClean="0"/>
              <a:t>Then decide on next step</a:t>
            </a:r>
          </a:p>
          <a:p>
            <a:pPr lvl="2"/>
            <a:r>
              <a:rPr lang="en-US" dirty="0" smtClean="0"/>
              <a:t>either go forward or not, work out a plan with DOE</a:t>
            </a:r>
          </a:p>
          <a:p>
            <a:pPr lvl="1"/>
            <a:r>
              <a:rPr lang="en-US" dirty="0" smtClean="0"/>
              <a:t>Get more support from ALD &amp; DOE on CERN-SPHENIX agreement etc.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DF0C-2EBC-644B-A2A8-06E03E4F27B0}" type="datetime1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E1-D389-EE44-8D0A-F3D9545302EA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Small Group Meeting 10/21/2016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DDF0C-2EBC-644B-A2A8-06E03E4F27B0}" type="datetime1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1050" y="1016000"/>
            <a:ext cx="7600950" cy="523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Ed, Dave M, Gunther and Ming</a:t>
            </a:r>
          </a:p>
          <a:p>
            <a:endParaRPr lang="en-US" sz="1400" dirty="0" smtClean="0"/>
          </a:p>
          <a:p>
            <a:r>
              <a:rPr lang="en-US" sz="1200" dirty="0" smtClean="0"/>
              <a:t>Summary:</a:t>
            </a:r>
          </a:p>
          <a:p>
            <a:r>
              <a:rPr lang="en-US" sz="1200" dirty="0" smtClean="0"/>
              <a:t> </a:t>
            </a:r>
            <a:r>
              <a:rPr lang="en-US" sz="1200" dirty="0"/>
              <a:t>1. </a:t>
            </a:r>
            <a:r>
              <a:rPr lang="en-US" sz="1200" dirty="0" smtClean="0"/>
              <a:t>High level </a:t>
            </a:r>
            <a:r>
              <a:rPr lang="en-US" sz="1200" dirty="0" err="1" smtClean="0"/>
              <a:t>sPHENIX</a:t>
            </a:r>
            <a:r>
              <a:rPr lang="en-US" sz="1200" dirty="0"/>
              <a:t>-ALICE </a:t>
            </a:r>
            <a:r>
              <a:rPr lang="en-US" sz="1200" dirty="0" smtClean="0"/>
              <a:t>“Agreement”: </a:t>
            </a:r>
          </a:p>
          <a:p>
            <a:r>
              <a:rPr lang="en-US" sz="1200" dirty="0" smtClean="0"/>
              <a:t>	“The </a:t>
            </a:r>
            <a:r>
              <a:rPr lang="en-US" sz="1200" dirty="0"/>
              <a:t>document that we intend to have </a:t>
            </a:r>
            <a:r>
              <a:rPr lang="en-US" sz="1200" dirty="0" smtClean="0"/>
              <a:t>both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CERN </a:t>
            </a:r>
            <a:r>
              <a:rPr lang="en-US" sz="1200" dirty="0"/>
              <a:t>and DOE sign agreeing to cooperate on MAPS </a:t>
            </a:r>
          </a:p>
          <a:p>
            <a:r>
              <a:rPr lang="en-US" sz="1200" dirty="0"/>
              <a:t>    </a:t>
            </a:r>
            <a:r>
              <a:rPr lang="en-US" sz="1200" dirty="0" smtClean="0"/>
              <a:t>	development </a:t>
            </a:r>
            <a:r>
              <a:rPr lang="en-US" sz="1200" dirty="0"/>
              <a:t>for </a:t>
            </a:r>
            <a:r>
              <a:rPr lang="en-US" sz="1200" dirty="0" err="1"/>
              <a:t>sPHENIX</a:t>
            </a:r>
            <a:r>
              <a:rPr lang="en-US" sz="1200" dirty="0"/>
              <a:t>, will not be a Memorandum of Understanding</a:t>
            </a:r>
          </a:p>
          <a:p>
            <a:r>
              <a:rPr lang="en-US" sz="1200" dirty="0"/>
              <a:t>    </a:t>
            </a:r>
            <a:r>
              <a:rPr lang="en-US" sz="1200" dirty="0" smtClean="0"/>
              <a:t>	but </a:t>
            </a:r>
            <a:r>
              <a:rPr lang="en-US" sz="1200" dirty="0"/>
              <a:t>rather an agreement to collaborate, an agreement to provide </a:t>
            </a:r>
          </a:p>
          <a:p>
            <a:r>
              <a:rPr lang="en-US" sz="1200" dirty="0"/>
              <a:t>    </a:t>
            </a:r>
            <a:r>
              <a:rPr lang="en-US" sz="1200" dirty="0" smtClean="0"/>
              <a:t>	resources</a:t>
            </a:r>
            <a:r>
              <a:rPr lang="en-US" sz="1200" dirty="0"/>
              <a:t>, or something similar. </a:t>
            </a:r>
            <a:r>
              <a:rPr lang="en-US" sz="1200" dirty="0" smtClean="0"/>
              <a:t>“ from Ed. </a:t>
            </a:r>
            <a:endParaRPr lang="en-US" sz="1200" dirty="0"/>
          </a:p>
          <a:p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1200" dirty="0"/>
              <a:t>2. ALD plans to work on </a:t>
            </a:r>
            <a:r>
              <a:rPr lang="en-US" sz="1200" dirty="0" err="1" smtClean="0"/>
              <a:t>sPHENIX</a:t>
            </a:r>
            <a:r>
              <a:rPr lang="en-US" sz="1200" dirty="0" smtClean="0"/>
              <a:t>-ALICE Agreement </a:t>
            </a:r>
            <a:r>
              <a:rPr lang="en-US" sz="1200" dirty="0"/>
              <a:t>with DOE and </a:t>
            </a:r>
            <a:r>
              <a:rPr lang="en-US" sz="1200" dirty="0" err="1"/>
              <a:t>sPHENIX</a:t>
            </a:r>
            <a:r>
              <a:rPr lang="en-US" sz="1200" dirty="0"/>
              <a:t> management, willing to go</a:t>
            </a:r>
          </a:p>
          <a:p>
            <a:r>
              <a:rPr lang="en-US" sz="1200" dirty="0"/>
              <a:t>to CERN for negotiation </a:t>
            </a:r>
            <a:r>
              <a:rPr lang="en-US" sz="1200" dirty="0" smtClean="0"/>
              <a:t>etc.</a:t>
            </a:r>
          </a:p>
          <a:p>
            <a:endParaRPr lang="en-US" sz="1200" dirty="0"/>
          </a:p>
          <a:p>
            <a:r>
              <a:rPr lang="en-US" sz="1200" dirty="0"/>
              <a:t>3. </a:t>
            </a:r>
            <a:r>
              <a:rPr lang="en-US" sz="1200" dirty="0" smtClean="0"/>
              <a:t>Use </a:t>
            </a:r>
            <a:r>
              <a:rPr lang="en-US" sz="1200" dirty="0"/>
              <a:t>US/ALICE state-I </a:t>
            </a:r>
            <a:r>
              <a:rPr lang="en-US" sz="1200" dirty="0" smtClean="0"/>
              <a:t>management document </a:t>
            </a:r>
            <a:r>
              <a:rPr lang="en-US" sz="1200" dirty="0"/>
              <a:t>as an example for MAPS</a:t>
            </a:r>
          </a:p>
          <a:p>
            <a:r>
              <a:rPr lang="en-US" sz="1200" dirty="0"/>
              <a:t>planning/proposal </a:t>
            </a:r>
            <a:r>
              <a:rPr lang="en-US" sz="1200" dirty="0" smtClean="0"/>
              <a:t>writing</a:t>
            </a:r>
          </a:p>
          <a:p>
            <a:endParaRPr lang="en-US" sz="1200" dirty="0"/>
          </a:p>
          <a:p>
            <a:r>
              <a:rPr lang="en-US" sz="1200" dirty="0"/>
              <a:t>4. &gt;$2M MIE as an individual federal budget item, there could be some</a:t>
            </a:r>
          </a:p>
          <a:p>
            <a:r>
              <a:rPr lang="en-US" sz="1200" dirty="0"/>
              <a:t>f</a:t>
            </a:r>
            <a:r>
              <a:rPr lang="en-US" sz="1200" dirty="0" smtClean="0"/>
              <a:t>lexibilities,  </a:t>
            </a:r>
            <a:r>
              <a:rPr lang="en-US" sz="1200" dirty="0"/>
              <a:t>we </a:t>
            </a:r>
            <a:r>
              <a:rPr lang="en-US" sz="1200" dirty="0" smtClean="0"/>
              <a:t>try to work </a:t>
            </a:r>
            <a:r>
              <a:rPr lang="en-US" sz="1200" dirty="0"/>
              <a:t>out </a:t>
            </a:r>
            <a:r>
              <a:rPr lang="en-US" sz="1200" dirty="0" smtClean="0"/>
              <a:t>MAPS plan/pre-proposal </a:t>
            </a:r>
            <a:r>
              <a:rPr lang="en-US" sz="1200" dirty="0"/>
              <a:t>first then deal with </a:t>
            </a:r>
            <a:r>
              <a:rPr lang="en-US" sz="1200" dirty="0" smtClean="0"/>
              <a:t>this later</a:t>
            </a:r>
          </a:p>
          <a:p>
            <a:endParaRPr lang="en-US" sz="1200" dirty="0"/>
          </a:p>
          <a:p>
            <a:r>
              <a:rPr lang="en-US" sz="1200" dirty="0"/>
              <a:t>5. Develop a pre-proposal (by </a:t>
            </a:r>
            <a:r>
              <a:rPr lang="en-US" sz="1200" dirty="0" smtClean="0"/>
              <a:t>the end 2016</a:t>
            </a:r>
            <a:r>
              <a:rPr lang="en-US" sz="1200" dirty="0"/>
              <a:t>?), identify the timeline </a:t>
            </a:r>
            <a:r>
              <a:rPr lang="en-US" sz="1200" dirty="0" smtClean="0"/>
              <a:t>of M&amp;S fund </a:t>
            </a:r>
            <a:r>
              <a:rPr lang="en-US" sz="1200" dirty="0"/>
              <a:t>and</a:t>
            </a:r>
          </a:p>
          <a:p>
            <a:r>
              <a:rPr lang="en-US" sz="1200" dirty="0"/>
              <a:t>manpower needs to match ALCIE/ITS and </a:t>
            </a:r>
            <a:r>
              <a:rPr lang="en-US" sz="1200" dirty="0" err="1" smtClean="0"/>
              <a:t>sPHENIX</a:t>
            </a:r>
            <a:r>
              <a:rPr lang="en-US" sz="1200" dirty="0" smtClean="0"/>
              <a:t> schedules, </a:t>
            </a:r>
            <a:r>
              <a:rPr lang="en-US" sz="1200" dirty="0"/>
              <a:t>starting from Cost &amp;</a:t>
            </a:r>
          </a:p>
          <a:p>
            <a:r>
              <a:rPr lang="en-US" sz="1200" dirty="0"/>
              <a:t>Schedule documents we already </a:t>
            </a:r>
            <a:r>
              <a:rPr lang="en-US" sz="1200" dirty="0" smtClean="0"/>
              <a:t>have</a:t>
            </a:r>
          </a:p>
          <a:p>
            <a:endParaRPr lang="en-US" sz="1200" dirty="0"/>
          </a:p>
          <a:p>
            <a:r>
              <a:rPr lang="en-US" sz="1200" dirty="0"/>
              <a:t>6. To get all interested parties involved in the pre-proposal </a:t>
            </a:r>
            <a:r>
              <a:rPr lang="en-US" sz="1200" dirty="0" smtClean="0"/>
              <a:t>writing</a:t>
            </a:r>
          </a:p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5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Understanding of </a:t>
            </a:r>
            <a:r>
              <a:rPr lang="en-US" dirty="0" err="1" smtClean="0"/>
              <a:t>sPHENIX</a:t>
            </a:r>
            <a:r>
              <a:rPr lang="en-US" dirty="0"/>
              <a:t> </a:t>
            </a:r>
            <a:r>
              <a:rPr lang="en-US" dirty="0" smtClean="0"/>
              <a:t>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46"/>
            <a:ext cx="8229600" cy="5172991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sPHENIX</a:t>
            </a:r>
            <a:r>
              <a:rPr lang="en-US" dirty="0"/>
              <a:t> MIE is a DOE project costing </a:t>
            </a:r>
            <a:r>
              <a:rPr lang="en-US" dirty="0" smtClean="0"/>
              <a:t>$30</a:t>
            </a:r>
            <a:r>
              <a:rPr lang="en-US" dirty="0"/>
              <a:t>-35M through savings from RHIC operation, NO additional fund will be given to BNL for </a:t>
            </a:r>
            <a:r>
              <a:rPr lang="en-US" dirty="0" err="1"/>
              <a:t>sPHENIX</a:t>
            </a:r>
            <a:r>
              <a:rPr lang="en-US" dirty="0"/>
              <a:t> </a:t>
            </a:r>
          </a:p>
          <a:p>
            <a:endParaRPr lang="en-US" dirty="0" smtClean="0"/>
          </a:p>
          <a:p>
            <a:r>
              <a:rPr lang="en-US" dirty="0" smtClean="0"/>
              <a:t>Given the limited M&amp;S from RHIC operation saving, one seemingly attractive option is to submit a separate MIE for the MAPS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Money and Schedule Challenges if a new MAPS MIE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not very clear DOE will be ready </a:t>
            </a:r>
            <a:r>
              <a:rPr lang="en-US" dirty="0" smtClean="0"/>
              <a:t>financially for </a:t>
            </a:r>
            <a:r>
              <a:rPr lang="en-US" dirty="0"/>
              <a:t>such </a:t>
            </a:r>
            <a:r>
              <a:rPr lang="en-US" dirty="0" smtClean="0"/>
              <a:t>proposal, </a:t>
            </a:r>
            <a:r>
              <a:rPr lang="en-US" dirty="0"/>
              <a:t>and also the timeline if </a:t>
            </a:r>
            <a:r>
              <a:rPr lang="en-US" dirty="0" smtClean="0"/>
              <a:t>approved. 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what ALD described, DOE (</a:t>
            </a:r>
            <a:r>
              <a:rPr lang="en-US" dirty="0" err="1"/>
              <a:t>Jehanne</a:t>
            </a:r>
            <a:r>
              <a:rPr lang="en-US" dirty="0"/>
              <a:t> and Tim) thought  this was a good idea but it is too  early to say more than that. 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separate MAPS/MIE timeline needs to be tied to the ALICE/ITS production and </a:t>
            </a:r>
            <a:r>
              <a:rPr lang="en-US" dirty="0" smtClean="0"/>
              <a:t>also the </a:t>
            </a:r>
            <a:r>
              <a:rPr lang="en-US" dirty="0" err="1" smtClean="0"/>
              <a:t>sPHENIX</a:t>
            </a:r>
            <a:r>
              <a:rPr lang="en-US" dirty="0" smtClean="0"/>
              <a:t> schedules</a:t>
            </a:r>
          </a:p>
          <a:p>
            <a:pPr lvl="1"/>
            <a:r>
              <a:rPr lang="en-US" dirty="0" smtClean="0"/>
              <a:t>ALICE/ITS production ends early summer 2018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Potential high </a:t>
            </a:r>
            <a:r>
              <a:rPr lang="en-US" dirty="0"/>
              <a:t>i</a:t>
            </a:r>
            <a:r>
              <a:rPr lang="en-US" dirty="0" smtClean="0"/>
              <a:t>mpacts </a:t>
            </a:r>
            <a:r>
              <a:rPr lang="en-US" dirty="0"/>
              <a:t>on the </a:t>
            </a:r>
            <a:r>
              <a:rPr lang="en-US" dirty="0" err="1"/>
              <a:t>sPHENIX</a:t>
            </a:r>
            <a:r>
              <a:rPr lang="en-US" dirty="0"/>
              <a:t>-ALICE </a:t>
            </a:r>
            <a:r>
              <a:rPr lang="en-US" dirty="0" err="1" smtClean="0"/>
              <a:t>MoU</a:t>
            </a:r>
            <a:r>
              <a:rPr lang="en-US" dirty="0" smtClean="0"/>
              <a:t>/Agreement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Resources, lab space and man power  </a:t>
            </a:r>
          </a:p>
          <a:p>
            <a:pPr lvl="1"/>
            <a:r>
              <a:rPr lang="en-US" dirty="0" smtClean="0"/>
              <a:t>Schedules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6833-1396-0649-95C0-7371B6AAE3FD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06"/>
            <a:ext cx="8229600" cy="891665"/>
          </a:xfrm>
        </p:spPr>
        <p:txBody>
          <a:bodyPr/>
          <a:lstStyle/>
          <a:p>
            <a:r>
              <a:rPr lang="en-US" dirty="0" smtClean="0"/>
              <a:t>DOE MIE Process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071"/>
            <a:ext cx="8229600" cy="5639025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Contact for new scientific proposals</a:t>
            </a:r>
          </a:p>
          <a:p>
            <a:pPr lvl="1"/>
            <a:r>
              <a:rPr lang="en-US" dirty="0" smtClean="0"/>
              <a:t>Associate Director for NP (Tim), who will then identify point of contact for the project </a:t>
            </a:r>
          </a:p>
          <a:p>
            <a:pPr lvl="2"/>
            <a:r>
              <a:rPr lang="en-US" dirty="0" err="1" smtClean="0"/>
              <a:t>Jehanne</a:t>
            </a:r>
            <a:r>
              <a:rPr lang="en-US" dirty="0" smtClean="0"/>
              <a:t> </a:t>
            </a:r>
            <a:r>
              <a:rPr lang="en-US" dirty="0" err="1" smtClean="0"/>
              <a:t>Gillo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a project with Total Estimated Cost(TEC) &lt; $10M</a:t>
            </a:r>
          </a:p>
          <a:p>
            <a:pPr lvl="1"/>
            <a:r>
              <a:rPr lang="en-US" dirty="0" smtClean="0"/>
              <a:t>no CD process needed: good news</a:t>
            </a:r>
          </a:p>
          <a:p>
            <a:pPr lvl="1"/>
            <a:r>
              <a:rPr lang="en-US" dirty="0" smtClean="0"/>
              <a:t>The 3-layer MAPS inner tracker fit this scope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For a project with TPC &gt; $2M</a:t>
            </a:r>
          </a:p>
          <a:p>
            <a:pPr lvl="1"/>
            <a:r>
              <a:rPr lang="en-US" dirty="0" smtClean="0"/>
              <a:t>“includes all engineering and fabrication costs, needs to be identified individually in the federal budget as Major Item of Equipment(MIE)” -  concern over timeline </a:t>
            </a:r>
          </a:p>
          <a:p>
            <a:pPr lvl="1"/>
            <a:r>
              <a:rPr lang="en-US" dirty="0" smtClean="0"/>
              <a:t>If submitted and reviewed and DOE “mission need” approved in FY17</a:t>
            </a:r>
          </a:p>
          <a:p>
            <a:pPr lvl="2"/>
            <a:r>
              <a:rPr lang="en-US" dirty="0" smtClean="0"/>
              <a:t>the earliest date to receive fund is FY20, Oct. 2019. </a:t>
            </a:r>
          </a:p>
          <a:p>
            <a:pPr lvl="1"/>
            <a:r>
              <a:rPr lang="en-US" dirty="0" smtClean="0"/>
              <a:t>Federal budget prepared 2-year in advance </a:t>
            </a:r>
          </a:p>
          <a:p>
            <a:pPr lvl="1"/>
            <a:r>
              <a:rPr lang="en-US" dirty="0" smtClean="0"/>
              <a:t>DOE budget request to Congress ~Feb 2018 </a:t>
            </a:r>
          </a:p>
          <a:p>
            <a:pPr lvl="1"/>
            <a:r>
              <a:rPr lang="en-US" dirty="0" smtClean="0"/>
              <a:t>It is hard to have a complete proposal submitted, reviewed and approved for “DOE mission need” and have this MIE included in the Feb. 2017 DOE budget request (~3 months from now) </a:t>
            </a:r>
          </a:p>
          <a:p>
            <a:pPr lvl="2"/>
            <a:r>
              <a:rPr lang="en-US" dirty="0" smtClean="0"/>
              <a:t>while we are still waiting for (CD0 and) CD1 approval from DOE</a:t>
            </a:r>
          </a:p>
          <a:p>
            <a:pPr lvl="1"/>
            <a:r>
              <a:rPr lang="en-US" dirty="0">
                <a:hlinkClick r:id="rId2"/>
              </a:rPr>
              <a:t>http://science.energy.gov/np/facilities/project-development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Challenges to match ALICE/ITS production schedules</a:t>
            </a:r>
          </a:p>
          <a:p>
            <a:pPr lvl="1"/>
            <a:r>
              <a:rPr lang="en-US" dirty="0" smtClean="0"/>
              <a:t>Early fund (~$1M) needed summer 2018 to continue ALICE/ITS production line for </a:t>
            </a:r>
            <a:r>
              <a:rPr lang="en-US" dirty="0" err="1" smtClean="0"/>
              <a:t>sPHENIX</a:t>
            </a:r>
            <a:r>
              <a:rPr lang="en-US" dirty="0" smtClean="0"/>
              <a:t> MAPS staves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My Conclusion</a:t>
            </a:r>
          </a:p>
          <a:p>
            <a:r>
              <a:rPr lang="en-US" dirty="0" smtClean="0"/>
              <a:t>The normal MIE process may not match current ALICE/ITS and </a:t>
            </a:r>
            <a:r>
              <a:rPr lang="en-US" dirty="0" err="1" smtClean="0"/>
              <a:t>sPHENIX</a:t>
            </a:r>
            <a:r>
              <a:rPr lang="en-US" dirty="0" smtClean="0"/>
              <a:t> installation and run schedules, need to work closely with DOE how to proceed   </a:t>
            </a:r>
          </a:p>
          <a:p>
            <a:r>
              <a:rPr lang="en-US" dirty="0" smtClean="0"/>
              <a:t>Some minimum fund (~$1M) must be secured for the MAPS stave production at CERN following the completion of ALICE/ITS project, such as $$ from RHIC operation savings or foreign contributions etc.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considerations:</a:t>
            </a:r>
          </a:p>
          <a:p>
            <a:pPr lvl="1"/>
            <a:r>
              <a:rPr lang="en-US" dirty="0" smtClean="0"/>
              <a:t>Can we defend the “BNL base line TPC only” tracking system for the </a:t>
            </a:r>
            <a:r>
              <a:rPr lang="en-US" dirty="0" err="1" smtClean="0"/>
              <a:t>sPHENIX</a:t>
            </a:r>
            <a:r>
              <a:rPr lang="en-US" dirty="0" smtClean="0"/>
              <a:t> physics program, with separate MAPS MIE? </a:t>
            </a:r>
          </a:p>
          <a:p>
            <a:pPr lvl="1"/>
            <a:r>
              <a:rPr lang="en-US" dirty="0" smtClean="0"/>
              <a:t>If MAPS delayed, with TPC only, it won’t be able to do tracking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BACF-F1A5-D14F-AEF8-46A45D71B60F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MIE Discussion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0FEF-2927-B74B-BFF8-E7854C79DE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1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LHC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E1-D389-EE44-8D0A-F3D9545302EA}" type="datetime1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E8FF-A80D-0442-A6C3-37958183E394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900"/>
            <a:ext cx="9144000" cy="210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04"/>
          <p:cNvSpPr/>
          <p:nvPr/>
        </p:nvSpPr>
        <p:spPr>
          <a:xfrm>
            <a:off x="5594418" y="1218985"/>
            <a:ext cx="2911385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defTabSz="321457">
              <a:tabLst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</a:t>
            </a:r>
            <a:r>
              <a:rPr sz="1200" dirty="0"/>
              <a:t>st MAPS prototype sensor</a:t>
            </a:r>
            <a:r>
              <a:rPr sz="1200" b="0" dirty="0"/>
              <a:t> being studied at TA-</a:t>
            </a:r>
            <a:r>
              <a:rPr sz="1200" b="0" dirty="0" smtClean="0"/>
              <a:t>53</a:t>
            </a:r>
            <a:endParaRPr lang="en-US" sz="1200" dirty="0"/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22554" y="-8635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/>
              <a:t>Experimental </a:t>
            </a:r>
            <a:r>
              <a:rPr dirty="0"/>
              <a:t>R&amp;D </a:t>
            </a:r>
            <a:r>
              <a:rPr lang="en-US" dirty="0" smtClean="0"/>
              <a:t>Deliverables: Tracker</a:t>
            </a:r>
            <a:endParaRPr dirty="0"/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431790" y="4381621"/>
            <a:ext cx="2381330" cy="2088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700" dirty="0">
                <a:solidFill>
                  <a:schemeClr val="tx1"/>
                </a:solidFill>
              </a:rPr>
              <a:t>Annual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sz="1700" dirty="0">
                <a:solidFill>
                  <a:schemeClr val="tx1"/>
                </a:solidFill>
              </a:rPr>
              <a:t>FermiLab </a:t>
            </a:r>
            <a:endParaRPr lang="en-US" sz="1700" dirty="0">
              <a:solidFill>
                <a:schemeClr val="tx1"/>
              </a:solidFill>
            </a:endParaRPr>
          </a:p>
          <a:p>
            <a:r>
              <a:rPr sz="1700" dirty="0">
                <a:solidFill>
                  <a:schemeClr val="tx1"/>
                </a:solidFill>
              </a:rPr>
              <a:t>Test Beam</a:t>
            </a:r>
            <a:endParaRPr lang="en-US" sz="17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rgbClr val="008000"/>
              </a:solidFill>
            </a:endParaRPr>
          </a:p>
          <a:p>
            <a:r>
              <a:rPr lang="en-US" sz="1700" b="0" dirty="0">
                <a:solidFill>
                  <a:srgbClr val="008000"/>
                </a:solidFill>
              </a:rPr>
              <a:t>Test prototype tracker</a:t>
            </a:r>
          </a:p>
          <a:p>
            <a:endParaRPr lang="en-US" sz="600" b="0" dirty="0">
              <a:solidFill>
                <a:srgbClr val="008000"/>
              </a:solidFill>
            </a:endParaRPr>
          </a:p>
          <a:p>
            <a:r>
              <a:rPr lang="en-US" sz="1700" b="0" dirty="0">
                <a:solidFill>
                  <a:srgbClr val="008000"/>
                </a:solidFill>
              </a:rPr>
              <a:t>Validate tracking and reconstruction</a:t>
            </a:r>
          </a:p>
          <a:p>
            <a:endParaRPr lang="en-US" sz="1700" dirty="0"/>
          </a:p>
          <a:p>
            <a:endParaRPr sz="1700" dirty="0"/>
          </a:p>
        </p:txBody>
      </p:sp>
      <p:grpSp>
        <p:nvGrpSpPr>
          <p:cNvPr id="176" name="Group 176"/>
          <p:cNvGrpSpPr/>
          <p:nvPr/>
        </p:nvGrpSpPr>
        <p:grpSpPr>
          <a:xfrm>
            <a:off x="5965394" y="4152020"/>
            <a:ext cx="2693609" cy="2140180"/>
            <a:chOff x="0" y="0"/>
            <a:chExt cx="3704224" cy="2383542"/>
          </a:xfrm>
        </p:grpSpPr>
        <p:pic>
          <p:nvPicPr>
            <p:cNvPr id="175" name="IMG_2346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181" b="13467"/>
            <a:stretch>
              <a:fillRect/>
            </a:stretch>
          </p:blipFill>
          <p:spPr>
            <a:xfrm>
              <a:off x="127000" y="88900"/>
              <a:ext cx="3450225" cy="20533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4" name="Picture 173"/>
            <p:cNvPicPr>
              <a:picLocks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3704225" cy="2383543"/>
            </a:xfrm>
            <a:prstGeom prst="rect">
              <a:avLst/>
            </a:prstGeom>
            <a:effectLst/>
          </p:spPr>
        </p:pic>
      </p:grpSp>
      <p:sp>
        <p:nvSpPr>
          <p:cNvPr id="177" name="Shape 177"/>
          <p:cNvSpPr/>
          <p:nvPr/>
        </p:nvSpPr>
        <p:spPr>
          <a:xfrm>
            <a:off x="5237978" y="6176333"/>
            <a:ext cx="3634530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/>
            <a:r>
              <a:rPr lang="en-US" sz="1700" b="1" dirty="0" err="1"/>
              <a:t>sPHENIX</a:t>
            </a:r>
            <a:r>
              <a:rPr lang="en-US" sz="1700" b="1" dirty="0"/>
              <a:t> </a:t>
            </a:r>
            <a:r>
              <a:rPr sz="1700" b="1" dirty="0"/>
              <a:t>EMCAL &amp; HCAL Prototypes</a:t>
            </a:r>
            <a:r>
              <a:rPr lang="en-US" sz="1700" b="1" dirty="0"/>
              <a:t> </a:t>
            </a:r>
            <a:r>
              <a:rPr sz="1700" b="1" dirty="0"/>
              <a:t>taken April 19, 2016</a:t>
            </a:r>
          </a:p>
        </p:txBody>
      </p:sp>
      <p:sp>
        <p:nvSpPr>
          <p:cNvPr id="178" name="Shape 178"/>
          <p:cNvSpPr/>
          <p:nvPr/>
        </p:nvSpPr>
        <p:spPr>
          <a:xfrm>
            <a:off x="355538" y="722535"/>
            <a:ext cx="8085712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>
              <a:defRPr b="1">
                <a:solidFill>
                  <a:schemeClr val="accent5"/>
                </a:solidFill>
              </a:defRPr>
            </a:pPr>
            <a:r>
              <a:rPr sz="2000" dirty="0"/>
              <a:t>LDRD Experimental Goal: LANL built 4-stave prototype tracker at test beam</a:t>
            </a:r>
            <a:r>
              <a:rPr lang="en-US" sz="2000" dirty="0"/>
              <a:t> </a:t>
            </a:r>
            <a:r>
              <a:rPr sz="2000" dirty="0"/>
              <a:t>with custom sPHENIX readout</a:t>
            </a:r>
          </a:p>
        </p:txBody>
      </p:sp>
      <p:sp>
        <p:nvSpPr>
          <p:cNvPr id="181" name="Shape 181"/>
          <p:cNvSpPr/>
          <p:nvPr/>
        </p:nvSpPr>
        <p:spPr>
          <a:xfrm>
            <a:off x="-9117" y="6430552"/>
            <a:ext cx="4239028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/>
            <a:r>
              <a:rPr sz="1700" b="1" dirty="0"/>
              <a:t>sPHENIX Readout (</a:t>
            </a:r>
            <a:r>
              <a:rPr lang="en-US" sz="1700" b="1" dirty="0"/>
              <a:t>FVTX expertise</a:t>
            </a:r>
            <a:r>
              <a:rPr sz="1700" b="1" dirty="0"/>
              <a:t>) </a:t>
            </a:r>
          </a:p>
        </p:txBody>
      </p:sp>
      <p:sp>
        <p:nvSpPr>
          <p:cNvPr id="184" name="Shape 184"/>
          <p:cNvSpPr/>
          <p:nvPr/>
        </p:nvSpPr>
        <p:spPr>
          <a:xfrm>
            <a:off x="-229635" y="6133905"/>
            <a:ext cx="4606742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/>
            <a:r>
              <a:rPr sz="1700" b="1" dirty="0"/>
              <a:t>Custom Front-End</a:t>
            </a:r>
            <a:r>
              <a:rPr lang="en-US" sz="1700" b="1" dirty="0"/>
              <a:t>, intergrate into</a:t>
            </a:r>
            <a:endParaRPr sz="1700" b="1" dirty="0"/>
          </a:p>
        </p:txBody>
      </p:sp>
      <p:pic>
        <p:nvPicPr>
          <p:cNvPr id="185" name="20120123-_DSC3372-filtered.jpe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05" y="4404081"/>
            <a:ext cx="2308385" cy="1699346"/>
          </a:xfrm>
          <a:prstGeom prst="rect">
            <a:avLst/>
          </a:prstGeom>
          <a:ln w="25400"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4" y="1452730"/>
            <a:ext cx="4007356" cy="303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Shape 180"/>
          <p:cNvSpPr/>
          <p:nvPr/>
        </p:nvSpPr>
        <p:spPr>
          <a:xfrm>
            <a:off x="3384487" y="3063939"/>
            <a:ext cx="1231792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/>
          </a:lstStyle>
          <a:p>
            <a:r>
              <a:rPr sz="1700" b="1" dirty="0"/>
              <a:t>MAPS Stave </a:t>
            </a:r>
            <a:endParaRPr lang="en-US" sz="1700" b="1" dirty="0"/>
          </a:p>
          <a:p>
            <a:r>
              <a:rPr sz="1700" b="1" dirty="0"/>
              <a:t>Construction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846" y="1449518"/>
            <a:ext cx="1163908" cy="1545011"/>
          </a:xfrm>
          <a:prstGeom prst="rect">
            <a:avLst/>
          </a:prstGeom>
        </p:spPr>
      </p:pic>
      <p:grpSp>
        <p:nvGrpSpPr>
          <p:cNvPr id="19" name="Group 207"/>
          <p:cNvGrpSpPr/>
          <p:nvPr/>
        </p:nvGrpSpPr>
        <p:grpSpPr>
          <a:xfrm>
            <a:off x="6057745" y="1904556"/>
            <a:ext cx="2015824" cy="1556263"/>
            <a:chOff x="0" y="0"/>
            <a:chExt cx="3101968" cy="2412937"/>
          </a:xfrm>
        </p:grpSpPr>
        <p:pic>
          <p:nvPicPr>
            <p:cNvPr id="20" name="IMG_0054_small.jp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19579" t="45264" r="24285"/>
            <a:stretch>
              <a:fillRect/>
            </a:stretch>
          </p:blipFill>
          <p:spPr>
            <a:xfrm>
              <a:off x="127000" y="88900"/>
              <a:ext cx="2847969" cy="208273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20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101969" cy="241293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5367596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creen Shot 2016-01-25 at 9.19.11 AM.png"/>
          <p:cNvPicPr>
            <a:picLocks noChangeAspect="1"/>
          </p:cNvPicPr>
          <p:nvPr/>
        </p:nvPicPr>
        <p:blipFill>
          <a:blip r:embed="rId2">
            <a:extLst/>
          </a:blip>
          <a:srcRect l="7559" t="3697" r="5172" b="2926"/>
          <a:stretch>
            <a:fillRect/>
          </a:stretch>
        </p:blipFill>
        <p:spPr>
          <a:xfrm>
            <a:off x="119524" y="1601832"/>
            <a:ext cx="2996722" cy="3000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222554" y="-86355"/>
            <a:ext cx="8501063" cy="6518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smtClean="0"/>
              <a:t>Experimental </a:t>
            </a:r>
            <a:r>
              <a:rPr dirty="0"/>
              <a:t>R&amp;D </a:t>
            </a:r>
            <a:r>
              <a:rPr lang="en-US" dirty="0" smtClean="0"/>
              <a:t>Deliverables: Physics</a:t>
            </a:r>
            <a:endParaRPr dirty="0"/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xfrm>
            <a:off x="8912375" y="-29567"/>
            <a:ext cx="199526" cy="3241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531838" y="767107"/>
            <a:ext cx="8149352" cy="68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sz="2000" dirty="0"/>
              <a:t>LDRD Experimental Goal: Improved B-jet Identification in Heavy Ion Collisions</a:t>
            </a:r>
          </a:p>
        </p:txBody>
      </p:sp>
      <p:pic>
        <p:nvPicPr>
          <p:cNvPr id="187" name="Screen Shot 2015-06-05 at 11.38.26 AM.png"/>
          <p:cNvPicPr>
            <a:picLocks noChangeAspect="1"/>
          </p:cNvPicPr>
          <p:nvPr/>
        </p:nvPicPr>
        <p:blipFill>
          <a:blip r:embed="rId3">
            <a:extLst/>
          </a:blip>
          <a:srcRect l="51196" b="34314"/>
          <a:stretch>
            <a:fillRect/>
          </a:stretch>
        </p:blipFill>
        <p:spPr>
          <a:xfrm>
            <a:off x="3219276" y="1711626"/>
            <a:ext cx="2493264" cy="2504630"/>
          </a:xfrm>
          <a:prstGeom prst="rect">
            <a:avLst/>
          </a:prstGeom>
          <a:ln w="25400"/>
        </p:spPr>
      </p:pic>
      <p:sp>
        <p:nvSpPr>
          <p:cNvPr id="188" name="Shape 188"/>
          <p:cNvSpPr/>
          <p:nvPr/>
        </p:nvSpPr>
        <p:spPr>
          <a:xfrm>
            <a:off x="3425336" y="1220365"/>
            <a:ext cx="2863386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Secondary Vertexing</a:t>
            </a:r>
          </a:p>
        </p:txBody>
      </p:sp>
      <p:sp>
        <p:nvSpPr>
          <p:cNvPr id="189" name="Shape 189"/>
          <p:cNvSpPr/>
          <p:nvPr/>
        </p:nvSpPr>
        <p:spPr>
          <a:xfrm>
            <a:off x="6715590" y="1265458"/>
            <a:ext cx="2141258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marL="0" marR="0" defTabSz="4572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 sz="2200" b="1"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Track-Counting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1727" y="1699720"/>
            <a:ext cx="3158987" cy="248745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191220" y="4959019"/>
            <a:ext cx="6921869" cy="1429542"/>
          </a:xfrm>
          <a:prstGeom prst="rect">
            <a:avLst/>
          </a:prstGeom>
        </p:spPr>
        <p:txBody>
          <a:bodyPr lIns="64291" tIns="32146" rIns="64291" bIns="32146">
            <a:normAutofit/>
          </a:bodyPr>
          <a:lstStyle>
            <a:lvl1pPr marL="378925" marR="55751" indent="-339725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39526" marR="55751" indent="-343126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7450" marR="55751" indent="-32385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64090" marR="55751" indent="-35329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299799" marR="55751" indent="-431800" algn="l" defTabSz="647700" latinLnBrk="0">
              <a:lnSpc>
                <a:spcPct val="102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LANL proposed tracker, a new b-jet identification with </a:t>
            </a:r>
            <a:r>
              <a:rPr lang="en-US" sz="1700" b="1" dirty="0">
                <a:latin typeface="+mn-lt"/>
              </a:rPr>
              <a:t>high efficiency </a:t>
            </a:r>
            <a:r>
              <a:rPr lang="en-US" sz="1700" dirty="0">
                <a:latin typeface="+mn-lt"/>
              </a:rPr>
              <a:t>and </a:t>
            </a:r>
            <a:r>
              <a:rPr lang="en-US" sz="1700" b="1" dirty="0">
                <a:latin typeface="+mn-lt"/>
              </a:rPr>
              <a:t>high purity </a:t>
            </a:r>
            <a:r>
              <a:rPr lang="en-US" sz="1700" dirty="0">
                <a:latin typeface="+mn-lt"/>
              </a:rPr>
              <a:t>is possible </a:t>
            </a:r>
          </a:p>
          <a:p>
            <a:pPr marL="457177" indent="-457177">
              <a:buFont typeface="Arial"/>
              <a:buChar char="•"/>
            </a:pPr>
            <a:r>
              <a:rPr lang="en-US" sz="1700" dirty="0">
                <a:latin typeface="+mn-lt"/>
              </a:rPr>
              <a:t>Figure of merit is </a:t>
            </a:r>
            <a:r>
              <a:rPr lang="en-US" sz="1700" b="1" i="1" dirty="0">
                <a:latin typeface="+mn-lt"/>
              </a:rPr>
              <a:t>efficiency</a:t>
            </a:r>
            <a:r>
              <a:rPr lang="en-US" sz="1700" i="1" dirty="0">
                <a:latin typeface="+mn-lt"/>
              </a:rPr>
              <a:t> x </a:t>
            </a:r>
            <a:r>
              <a:rPr lang="en-US" sz="1700" b="1" i="1" dirty="0">
                <a:latin typeface="+mn-lt"/>
              </a:rPr>
              <a:t>purity.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Greatly enhancing the b-jet physics program, x4 improvement in FOM</a:t>
            </a:r>
          </a:p>
          <a:p>
            <a:pPr marL="457177" indent="-457177">
              <a:buFont typeface="Arial"/>
              <a:buChar char="•"/>
            </a:pPr>
            <a:endParaRPr lang="en-US" sz="2000" dirty="0"/>
          </a:p>
          <a:p>
            <a:pPr marL="457177" indent="-457177"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76616" y="2794224"/>
            <a:ext cx="6075" cy="1202731"/>
          </a:xfrm>
          <a:prstGeom prst="line">
            <a:avLst/>
          </a:prstGeom>
          <a:noFill/>
          <a:ln w="41275" cap="flat">
            <a:solidFill>
              <a:srgbClr val="00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02" y="4499991"/>
            <a:ext cx="1731945" cy="21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74238" y="3287400"/>
            <a:ext cx="564731" cy="288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300" b="1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Q1: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6185" y="2321918"/>
            <a:ext cx="564731" cy="288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40638" marR="40638" defTabSz="455398" hangingPunct="0">
              <a:lnSpc>
                <a:spcPct val="110000"/>
              </a:lnSpc>
            </a:pPr>
            <a:r>
              <a:rPr lang="en-US" sz="1300" b="1" dirty="0">
                <a:solidFill>
                  <a:srgbClr val="002E7A"/>
                </a:solidFill>
                <a:uFill>
                  <a:solidFill>
                    <a:srgbClr val="002E7A"/>
                  </a:solidFill>
                </a:uFill>
                <a:sym typeface="Helvetica Neue"/>
              </a:rPr>
              <a:t>Q3:</a:t>
            </a:r>
          </a:p>
        </p:txBody>
      </p:sp>
    </p:spTree>
    <p:extLst>
      <p:ext uri="{BB962C8B-B14F-4D97-AF65-F5344CB8AC3E}">
        <p14:creationId xmlns:p14="http://schemas.microsoft.com/office/powerpoint/2010/main" val="10091075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767953" y="-277996"/>
            <a:ext cx="7804547" cy="15180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4000" dirty="0">
                <a:solidFill>
                  <a:srgbClr val="FF0000"/>
                </a:solidFill>
              </a:rPr>
              <a:t>MAPS Electronics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8845308" y="6469558"/>
            <a:ext cx="159829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171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04" y="1424226"/>
            <a:ext cx="8802943" cy="14468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296519" y="914768"/>
            <a:ext cx="2944763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3200" b="1">
                <a:solidFill>
                  <a:srgbClr val="6998C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dirty="0">
                <a:solidFill>
                  <a:srgbClr val="0000FF"/>
                </a:solidFill>
              </a:rPr>
              <a:t>ALICE readout path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30129" y="3137745"/>
            <a:ext cx="9315914" cy="3304287"/>
            <a:chOff x="0" y="282"/>
            <a:chExt cx="13249297" cy="4699429"/>
          </a:xfrm>
        </p:grpSpPr>
        <p:pic>
          <p:nvPicPr>
            <p:cNvPr id="173" name="pasted-image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977455"/>
              <a:ext cx="12519740" cy="2057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Shape 174"/>
            <p:cNvSpPr/>
            <p:nvPr/>
          </p:nvSpPr>
          <p:spPr>
            <a:xfrm>
              <a:off x="1344226" y="282"/>
              <a:ext cx="9226027" cy="583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>
                  <a:solidFill>
                    <a:srgbClr val="FF0000"/>
                  </a:solidFill>
                </a:rPr>
                <a:t>Plan B: sPHENIX readout path (held as contingency)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58313" y="1043101"/>
              <a:ext cx="2063927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MAPS FEM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8808376" y="1808479"/>
              <a:ext cx="2063927" cy="3957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6787156" y="908003"/>
              <a:ext cx="2230506" cy="2095501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0696905" y="908003"/>
              <a:ext cx="1814051" cy="2095501"/>
            </a:xfrm>
            <a:prstGeom prst="roundRect">
              <a:avLst>
                <a:gd name="adj" fmla="val 28402"/>
              </a:avLst>
            </a:prstGeom>
            <a:noFill/>
            <a:ln w="635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0974564" y="3319002"/>
              <a:ext cx="2274733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busy out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0905871" y="1010069"/>
              <a:ext cx="1396118" cy="6201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DCM2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11603930" y="2869380"/>
              <a:ext cx="1" cy="468035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790197" y="2585263"/>
              <a:ext cx="1066801" cy="1"/>
            </a:xfrm>
            <a:prstGeom prst="line">
              <a:avLst/>
            </a:prstGeom>
            <a:noFill/>
            <a:ln w="63500" cap="flat">
              <a:solidFill>
                <a:srgbClr val="53585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1695003" y="2064896"/>
              <a:ext cx="838976" cy="620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EvB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578350" y="3791730"/>
              <a:ext cx="2423694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design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392083" y="3797462"/>
              <a:ext cx="2423694" cy="814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defTabSz="647700">
                <a:lnSpc>
                  <a:spcPct val="110000"/>
                </a:lnSpc>
                <a:defRPr sz="2000" b="1" i="1">
                  <a:solidFill>
                    <a:srgbClr val="53585F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sPHENIX design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6106202" y="3404040"/>
              <a:ext cx="3592414" cy="12956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modified design, </a:t>
              </a:r>
            </a:p>
            <a:p>
              <a:pPr marL="40638" marR="40638" defTabSz="455398">
                <a:lnSpc>
                  <a:spcPct val="110000"/>
                </a:lnSpc>
                <a:defRPr sz="2000" b="1" i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00" dirty="0">
                  <a:solidFill>
                    <a:srgbClr val="FF0000"/>
                  </a:solidFill>
                </a:rPr>
                <a:t>starting with ALICE boards</a:t>
              </a:r>
            </a:p>
          </p:txBody>
        </p:sp>
        <p:sp>
          <p:nvSpPr>
            <p:cNvPr id="188" name="Shape 188"/>
            <p:cNvSpPr/>
            <p:nvPr/>
          </p:nvSpPr>
          <p:spPr>
            <a:xfrm>
              <a:off x="1051122" y="2474689"/>
              <a:ext cx="2965562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 i="1">
                  <a:solidFill>
                    <a:srgbClr val="6998C7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/>
                <a:t>existing ALICE design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7276845" y="3100471"/>
              <a:ext cx="1396118" cy="477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57799" marR="57799" algn="l" defTabSz="647700">
                <a:lnSpc>
                  <a:spcPct val="110000"/>
                </a:lnSpc>
                <a:defRPr sz="2000" b="1">
                  <a:solidFill>
                    <a:schemeClr val="accent5"/>
                  </a:solidFill>
                  <a:uFill>
                    <a:solidFill>
                      <a:srgbClr val="002E7A"/>
                    </a:solidFill>
                  </a:u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400" dirty="0">
                  <a:solidFill>
                    <a:srgbClr val="FF0000"/>
                  </a:solidFill>
                </a:rPr>
                <a:t>trigger in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7434376" y="623193"/>
            <a:ext cx="1385370" cy="1912318"/>
            <a:chOff x="0" y="22719"/>
            <a:chExt cx="1970303" cy="2719740"/>
          </a:xfrm>
        </p:grpSpPr>
        <p:sp>
          <p:nvSpPr>
            <p:cNvPr id="191" name="Shape 191"/>
            <p:cNvSpPr/>
            <p:nvPr/>
          </p:nvSpPr>
          <p:spPr>
            <a:xfrm>
              <a:off x="202968" y="1081139"/>
              <a:ext cx="1740960" cy="1661320"/>
            </a:xfrm>
            <a:prstGeom prst="roundRect">
              <a:avLst>
                <a:gd name="adj" fmla="val 24587"/>
              </a:avLst>
            </a:prstGeom>
            <a:noFill/>
            <a:ln w="63500" cap="flat">
              <a:solidFill>
                <a:srgbClr val="FF0000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8" marR="40638" defTabSz="455398">
                <a:lnSpc>
                  <a:spcPct val="142000"/>
                </a:lnSpc>
                <a:defRPr sz="3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22719"/>
              <a:ext cx="1970303" cy="1021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Plan A:</a:t>
              </a:r>
            </a:p>
            <a:p>
              <a:pPr>
                <a:defRPr sz="32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2000" dirty="0">
                  <a:solidFill>
                    <a:srgbClr val="FF0000"/>
                  </a:solidFill>
                </a:rPr>
                <a:t>reprogram</a:t>
              </a:r>
            </a:p>
          </p:txBody>
        </p:sp>
      </p:grpSp>
      <p:sp>
        <p:nvSpPr>
          <p:cNvPr id="27" name="Shape 179"/>
          <p:cNvSpPr/>
          <p:nvPr/>
        </p:nvSpPr>
        <p:spPr>
          <a:xfrm flipV="1">
            <a:off x="5586513" y="5123869"/>
            <a:ext cx="0" cy="307412"/>
          </a:xfrm>
          <a:prstGeom prst="line">
            <a:avLst/>
          </a:prstGeom>
          <a:noFill/>
          <a:ln w="31750" cap="flat">
            <a:solidFill>
              <a:srgbClr val="FF0000"/>
            </a:solidFill>
            <a:prstDash val="solid"/>
            <a:miter lim="400000"/>
            <a:tailEnd type="arrow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1322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 advAuto="0"/>
      <p:bldP spid="193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3" y="33338"/>
            <a:ext cx="7368968" cy="891402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MAPS Inner Tracker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2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94810" y="1141987"/>
            <a:ext cx="212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4001973"/>
            <a:ext cx="2851151" cy="2236792"/>
            <a:chOff x="7365933" y="511938"/>
            <a:chExt cx="3771955" cy="299589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73793" y="51193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/>
                <a:t>sPHENIX</a:t>
              </a:r>
              <a:r>
                <a:rPr lang="en-US" dirty="0" smtClean="0"/>
                <a:t> </a:t>
              </a:r>
              <a:r>
                <a:rPr dirty="0" smtClean="0"/>
                <a:t>Inner Trackin</a:t>
              </a:r>
              <a:r>
                <a:rPr lang="en-US" dirty="0" smtClean="0"/>
                <a:t>g</a:t>
              </a:r>
              <a:endParaRPr dirty="0"/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709315" y="5016500"/>
            <a:ext cx="1865007" cy="10704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Copy of ITS Inner Tracker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25" y="1016909"/>
            <a:ext cx="3391877" cy="265925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174750" y="2400300"/>
            <a:ext cx="1516703" cy="1605523"/>
            <a:chOff x="1174750" y="2400300"/>
            <a:chExt cx="1516703" cy="1605523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993900" y="2400300"/>
              <a:ext cx="697553" cy="160552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174750" y="2400300"/>
              <a:ext cx="711200" cy="160552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308133" y="1502370"/>
            <a:ext cx="132236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6">
            <a:extLst/>
          </a:blip>
          <a:srcRect l="7559" t="3697" r="5172" b="2926"/>
          <a:stretch>
            <a:fillRect/>
          </a:stretch>
        </p:blipFill>
        <p:spPr>
          <a:xfrm>
            <a:off x="3512668" y="4135292"/>
            <a:ext cx="795465" cy="86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E061-600A-7644-88E0-B42C30A7A6CC}" type="datetime1">
              <a:rPr lang="en-US" smtClean="0"/>
              <a:t>10/27/16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95"/>
            <a:ext cx="8229600" cy="10395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 of </a:t>
            </a:r>
            <a:r>
              <a:rPr lang="en-US" sz="2800" dirty="0" smtClean="0"/>
              <a:t>a Meeting </a:t>
            </a:r>
            <a:r>
              <a:rPr lang="en-US" sz="2800" dirty="0" smtClean="0"/>
              <a:t>with ALICE/ITS Manager </a:t>
            </a:r>
            <a:br>
              <a:rPr lang="en-US" sz="2800" dirty="0" smtClean="0"/>
            </a:br>
            <a:r>
              <a:rPr lang="en-US" sz="2800" dirty="0" smtClean="0"/>
              <a:t>Dr. Luciano Musa, 09/12/2016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276"/>
            <a:ext cx="8229600" cy="520607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Skype Meeting ~1.5hr,  Luciano and Ming</a:t>
            </a:r>
          </a:p>
          <a:p>
            <a:pPr lvl="1"/>
            <a:r>
              <a:rPr lang="en-US" dirty="0" smtClean="0"/>
              <a:t>Very productive, discussed many technical details of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Concluded with a to-do list and possible timeline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Updated current status</a:t>
            </a:r>
          </a:p>
          <a:p>
            <a:pPr lvl="1"/>
            <a:r>
              <a:rPr lang="en-US" dirty="0" smtClean="0"/>
              <a:t>LANL LDRD scope and plan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MAPS proposal and recommendations from recent tracking review</a:t>
            </a:r>
          </a:p>
          <a:p>
            <a:pPr lvl="1"/>
            <a:r>
              <a:rPr lang="en-US" dirty="0" smtClean="0"/>
              <a:t>ALICE/ITS MAPS project progress status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MoU</a:t>
            </a:r>
            <a:r>
              <a:rPr lang="en-US" dirty="0" smtClean="0"/>
              <a:t> discussions</a:t>
            </a:r>
          </a:p>
          <a:p>
            <a:pPr lvl="1"/>
            <a:r>
              <a:rPr lang="en-US" dirty="0" smtClean="0"/>
              <a:t>LANL LDRD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production </a:t>
            </a:r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CERN and ALICE managements are fully aware of our intention to use MAPS for </a:t>
            </a:r>
            <a:r>
              <a:rPr lang="en-US" dirty="0" err="1" smtClean="0"/>
              <a:t>sPHENIX</a:t>
            </a:r>
            <a:r>
              <a:rPr lang="en-US" dirty="0" smtClean="0"/>
              <a:t> inner tracking</a:t>
            </a:r>
          </a:p>
          <a:p>
            <a:pPr lvl="1"/>
            <a:r>
              <a:rPr lang="en-US" dirty="0" smtClean="0"/>
              <a:t>ALICE spokespersons + ITS project management </a:t>
            </a:r>
          </a:p>
          <a:p>
            <a:pPr lvl="1"/>
            <a:r>
              <a:rPr lang="en-US" dirty="0" smtClean="0"/>
              <a:t>CERN Exp. Dept. Director of Research</a:t>
            </a:r>
          </a:p>
          <a:p>
            <a:pPr lvl="1"/>
            <a:r>
              <a:rPr lang="en-US" dirty="0" smtClean="0"/>
              <a:t>Work out a </a:t>
            </a:r>
            <a:r>
              <a:rPr lang="en-US" dirty="0" err="1" smtClean="0"/>
              <a:t>MoU</a:t>
            </a:r>
            <a:r>
              <a:rPr lang="en-US" dirty="0" smtClean="0"/>
              <a:t> between CERN</a:t>
            </a:r>
            <a:r>
              <a:rPr lang="en-US" dirty="0"/>
              <a:t> </a:t>
            </a:r>
            <a:r>
              <a:rPr lang="en-US" dirty="0" smtClean="0"/>
              <a:t>and BNL for </a:t>
            </a:r>
            <a:r>
              <a:rPr lang="en-US" dirty="0" err="1" smtClean="0"/>
              <a:t>sPHENIX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3"/>
            <a:ext cx="8229600" cy="958852"/>
          </a:xfrm>
        </p:spPr>
        <p:txBody>
          <a:bodyPr/>
          <a:lstStyle/>
          <a:p>
            <a:r>
              <a:rPr lang="en-US" dirty="0" smtClean="0"/>
              <a:t>LANL R&amp;D </a:t>
            </a:r>
            <a:r>
              <a:rPr lang="en-US" dirty="0" err="1" smtClean="0"/>
              <a:t>MoU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005"/>
            <a:ext cx="8229600" cy="561798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Join ALICE/ITS project as associate members</a:t>
            </a:r>
          </a:p>
          <a:p>
            <a:pPr lvl="1"/>
            <a:r>
              <a:rPr lang="en-US" dirty="0" smtClean="0"/>
              <a:t>Work on ALICE/ITS project at CERN/ALICE and build up experience on MAPS technologies</a:t>
            </a:r>
          </a:p>
          <a:p>
            <a:pPr lvl="2"/>
            <a:r>
              <a:rPr lang="en-US" dirty="0" smtClean="0"/>
              <a:t>Assembly, operate and test MAPS/staves at CERN</a:t>
            </a:r>
          </a:p>
          <a:p>
            <a:pPr lvl="2"/>
            <a:r>
              <a:rPr lang="en-US" dirty="0" smtClean="0"/>
              <a:t>At a level of ~1FTE for 6 months, 1/2017 – 7/2017</a:t>
            </a:r>
          </a:p>
          <a:p>
            <a:pPr lvl="1"/>
            <a:r>
              <a:rPr lang="en-US" dirty="0" smtClean="0"/>
              <a:t>R&amp;D for </a:t>
            </a:r>
            <a:r>
              <a:rPr lang="en-US" dirty="0" err="1" smtClean="0"/>
              <a:t>sPHENIX</a:t>
            </a:r>
            <a:r>
              <a:rPr lang="en-US" dirty="0" smtClean="0"/>
              <a:t> MAPS prototype detector</a:t>
            </a:r>
          </a:p>
          <a:p>
            <a:pPr lvl="2"/>
            <a:r>
              <a:rPr lang="en-US" dirty="0" smtClean="0"/>
              <a:t>Obtain ALICE/ITS prototype staves and readout system and test bench for R&amp;D</a:t>
            </a:r>
          </a:p>
          <a:p>
            <a:pPr lvl="2"/>
            <a:r>
              <a:rPr lang="en-US" dirty="0" smtClean="0"/>
              <a:t>CERN facilities and expertise</a:t>
            </a:r>
          </a:p>
          <a:p>
            <a:pPr lvl="2"/>
            <a:r>
              <a:rPr lang="en-US" dirty="0" smtClean="0"/>
              <a:t>Readout and mechanics</a:t>
            </a:r>
          </a:p>
          <a:p>
            <a:pPr lvl="2"/>
            <a:r>
              <a:rPr lang="en-US" dirty="0" smtClean="0"/>
              <a:t>Software   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Access/obtain needed technical design files for MAPS R&amp;D</a:t>
            </a:r>
          </a:p>
          <a:p>
            <a:pPr lvl="1"/>
            <a:r>
              <a:rPr lang="en-US" dirty="0" smtClean="0"/>
              <a:t>Intellectual </a:t>
            </a:r>
            <a:r>
              <a:rPr lang="en-US" dirty="0"/>
              <a:t>p</a:t>
            </a:r>
            <a:r>
              <a:rPr lang="en-US" dirty="0" smtClean="0"/>
              <a:t>roperty agreement on MAPS, TBD, likely not an issue (Luciano will follow up)  </a:t>
            </a:r>
          </a:p>
          <a:p>
            <a:pPr lvl="1"/>
            <a:r>
              <a:rPr lang="en-US" dirty="0" smtClean="0"/>
              <a:t>Allow us to reproduce readout electronics boards (RDO, CRU </a:t>
            </a:r>
            <a:r>
              <a:rPr lang="en-US" dirty="0" err="1" smtClean="0"/>
              <a:t>etc</a:t>
            </a:r>
            <a:r>
              <a:rPr lang="en-US" dirty="0" smtClean="0"/>
              <a:t>) in US if needed </a:t>
            </a:r>
          </a:p>
          <a:p>
            <a:pPr lvl="1"/>
            <a:r>
              <a:rPr lang="en-US" dirty="0" smtClean="0"/>
              <a:t>Modify mechanical structure as needed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Action items:</a:t>
            </a:r>
          </a:p>
          <a:p>
            <a:pPr lvl="1"/>
            <a:r>
              <a:rPr lang="en-US" dirty="0" smtClean="0"/>
              <a:t>Ming/LANL will work with Luciano to write “Express of Interest” to join ALICE/ITS project as associate members (Luciano will send design drawings and sample letter etc.), ~2 </a:t>
            </a:r>
            <a:r>
              <a:rPr lang="en-US" dirty="0" smtClean="0"/>
              <a:t>weeks (done!)</a:t>
            </a:r>
            <a:endParaRPr lang="en-US" dirty="0" smtClean="0"/>
          </a:p>
          <a:p>
            <a:pPr lvl="1"/>
            <a:r>
              <a:rPr lang="en-US" dirty="0" smtClean="0"/>
              <a:t>Luciano will present the request to the ALICE collaboration at next Alice Collaboration Meeting, early November </a:t>
            </a:r>
            <a:r>
              <a:rPr lang="en-US" dirty="0" smtClean="0"/>
              <a:t>2016 (planned) </a:t>
            </a:r>
            <a:endParaRPr lang="en-US" dirty="0" smtClean="0"/>
          </a:p>
          <a:p>
            <a:pPr lvl="1"/>
            <a:r>
              <a:rPr lang="en-US" dirty="0" err="1" smtClean="0"/>
              <a:t>Ming+LANL</a:t>
            </a:r>
            <a:r>
              <a:rPr lang="en-US" dirty="0" smtClean="0"/>
              <a:t> folks will visit CERN Labs and attend ALICE Week/Collaboration Meeting during the week of 11</a:t>
            </a:r>
            <a:r>
              <a:rPr lang="en-US" dirty="0" smtClean="0"/>
              <a:t>/10-15, </a:t>
            </a:r>
            <a:r>
              <a:rPr lang="en-US" dirty="0" smtClean="0"/>
              <a:t>2016, discuss collaboration plan etc.  </a:t>
            </a:r>
          </a:p>
          <a:p>
            <a:pPr lvl="1"/>
            <a:r>
              <a:rPr lang="en-US" dirty="0" smtClean="0"/>
              <a:t>Luciano/ALICE will provide technical documents and design files for LANL R&amp;D</a:t>
            </a:r>
          </a:p>
          <a:p>
            <a:pPr lvl="1"/>
            <a:r>
              <a:rPr lang="en-US" dirty="0" smtClean="0"/>
              <a:t>Luciano/ALICE will help to procure prototype </a:t>
            </a:r>
            <a:r>
              <a:rPr lang="en-US" dirty="0" err="1" smtClean="0"/>
              <a:t>detector+test</a:t>
            </a:r>
            <a:r>
              <a:rPr lang="en-US" dirty="0" smtClean="0"/>
              <a:t> bench etc. for LANL R&amp;D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1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CERN-BNL </a:t>
            </a:r>
            <a:r>
              <a:rPr lang="en-US" sz="2800" dirty="0" smtClean="0"/>
              <a:t>“</a:t>
            </a:r>
            <a:r>
              <a:rPr lang="en-US" sz="2800" dirty="0" err="1" smtClean="0"/>
              <a:t>MoU</a:t>
            </a:r>
            <a:r>
              <a:rPr lang="en-US" sz="2800" dirty="0" smtClean="0"/>
              <a:t>” </a:t>
            </a:r>
            <a:r>
              <a:rPr lang="en-US" sz="2800" dirty="0" smtClean="0"/>
              <a:t>for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Production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819"/>
            <a:ext cx="8229600" cy="5897656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Defined the minimal scope of the project in the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A 3-layer MAPS detector identical to ITS/IB</a:t>
            </a:r>
          </a:p>
          <a:p>
            <a:pPr lvl="2"/>
            <a:r>
              <a:rPr lang="en-US" dirty="0" smtClean="0"/>
              <a:t>48 staves + 40% spares = 68</a:t>
            </a:r>
          </a:p>
          <a:p>
            <a:pPr lvl="1"/>
            <a:r>
              <a:rPr lang="en-US" dirty="0" smtClean="0"/>
              <a:t>MAPS chips</a:t>
            </a:r>
          </a:p>
          <a:p>
            <a:pPr lvl="2"/>
            <a:r>
              <a:rPr lang="en-US" dirty="0" smtClean="0"/>
              <a:t>68 fully tested staves, 68x9=612 chips</a:t>
            </a:r>
          </a:p>
          <a:p>
            <a:pPr lvl="2"/>
            <a:r>
              <a:rPr lang="en-US" dirty="0" smtClean="0"/>
              <a:t>20% fully tested spare MAPS chips, 612x20% = 122 chips</a:t>
            </a:r>
          </a:p>
          <a:p>
            <a:pPr lvl="2"/>
            <a:r>
              <a:rPr lang="en-US" dirty="0" smtClean="0"/>
              <a:t>Total 734 MAPS chips </a:t>
            </a:r>
          </a:p>
          <a:p>
            <a:pPr lvl="1"/>
            <a:r>
              <a:rPr lang="en-US" dirty="0" smtClean="0"/>
              <a:t>Flexible PC boards (FPC) with connectors and cables </a:t>
            </a:r>
          </a:p>
          <a:p>
            <a:pPr lvl="2"/>
            <a:r>
              <a:rPr lang="en-US" dirty="0" smtClean="0"/>
              <a:t>One per stave, 68 of them</a:t>
            </a:r>
          </a:p>
          <a:p>
            <a:pPr lvl="2"/>
            <a:r>
              <a:rPr lang="en-US" dirty="0" smtClean="0"/>
              <a:t>Cables and connectors customized to meet CERN safety rules </a:t>
            </a:r>
          </a:p>
          <a:p>
            <a:pPr lvl="3"/>
            <a:r>
              <a:rPr lang="en-US" dirty="0" smtClean="0"/>
              <a:t>Luciano/CERN will send documents to confirm they also meet BNL safety standards</a:t>
            </a:r>
          </a:p>
          <a:p>
            <a:pPr lvl="1"/>
            <a:r>
              <a:rPr lang="en-US" dirty="0" smtClean="0"/>
              <a:t> Fully assembled and tested Staves</a:t>
            </a:r>
          </a:p>
          <a:p>
            <a:pPr lvl="2"/>
            <a:r>
              <a:rPr lang="en-US" dirty="0" smtClean="0"/>
              <a:t>Preparation and cleaning of MAPS, FPCs and frames etc.</a:t>
            </a:r>
          </a:p>
          <a:p>
            <a:pPr lvl="2"/>
            <a:r>
              <a:rPr lang="en-US" dirty="0" smtClean="0"/>
              <a:t>Alignment and gluing </a:t>
            </a:r>
          </a:p>
          <a:p>
            <a:pPr lvl="2"/>
            <a:r>
              <a:rPr lang="en-US" dirty="0" smtClean="0"/>
              <a:t>Wire bonding </a:t>
            </a:r>
          </a:p>
          <a:p>
            <a:pPr lvl="2"/>
            <a:r>
              <a:rPr lang="en-US" dirty="0" smtClean="0"/>
              <a:t>Assembly work mostly done by CERN techs</a:t>
            </a:r>
          </a:p>
          <a:p>
            <a:pPr lvl="2"/>
            <a:r>
              <a:rPr lang="en-US" dirty="0" smtClean="0"/>
              <a:t>Final testing mostly by </a:t>
            </a:r>
            <a:r>
              <a:rPr lang="en-US" dirty="0" err="1" smtClean="0"/>
              <a:t>sPHENIX</a:t>
            </a:r>
            <a:r>
              <a:rPr lang="en-US" dirty="0" smtClean="0"/>
              <a:t> students/postdocs/techs</a:t>
            </a:r>
          </a:p>
          <a:p>
            <a:pPr lvl="1"/>
            <a:r>
              <a:rPr lang="en-US" dirty="0" smtClean="0"/>
              <a:t>Mount staves on the ITS/IB space frame, ship fully tested space frame to BNL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pace frames to mount staves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old plates</a:t>
            </a:r>
          </a:p>
          <a:p>
            <a:pPr lvl="2"/>
            <a:r>
              <a:rPr lang="en-US" dirty="0" smtClean="0"/>
              <a:t>Electrical connectors etc.</a:t>
            </a:r>
          </a:p>
          <a:p>
            <a:pPr lvl="2"/>
            <a:r>
              <a:rPr lang="en-US" dirty="0" smtClean="0"/>
              <a:t>Mechanical tubes/connectors</a:t>
            </a:r>
          </a:p>
          <a:p>
            <a:pPr lvl="2"/>
            <a:r>
              <a:rPr lang="en-US" dirty="0" smtClean="0"/>
              <a:t>Metrology done at CERN</a:t>
            </a:r>
          </a:p>
          <a:p>
            <a:pPr lvl="1"/>
            <a:r>
              <a:rPr lang="en-US" dirty="0" smtClean="0"/>
              <a:t>Setup a construction DB for </a:t>
            </a:r>
            <a:r>
              <a:rPr lang="en-US" dirty="0" err="1" smtClean="0"/>
              <a:t>sPHENIX</a:t>
            </a:r>
            <a:r>
              <a:rPr lang="en-US" dirty="0" smtClean="0"/>
              <a:t> production </a:t>
            </a:r>
          </a:p>
          <a:p>
            <a:pPr lvl="2"/>
            <a:r>
              <a:rPr lang="en-US" dirty="0" smtClean="0"/>
              <a:t>Traveler documents </a:t>
            </a:r>
          </a:p>
          <a:p>
            <a:pPr marL="0" lvl="2" indent="0">
              <a:buNone/>
            </a:pPr>
            <a:endParaRPr lang="en-US" sz="3200" dirty="0" smtClean="0"/>
          </a:p>
          <a:p>
            <a:pPr marL="342900" lvl="2" indent="-342900"/>
            <a:r>
              <a:rPr lang="en-US" sz="3200" dirty="0" smtClean="0"/>
              <a:t>All produced at CERN by ALICE ITS production lines</a:t>
            </a:r>
          </a:p>
          <a:p>
            <a:pPr marL="800100" lvl="3" indent="-342900"/>
            <a:r>
              <a:rPr lang="en-US" dirty="0" smtClean="0"/>
              <a:t>CERN technicians and facilities </a:t>
            </a:r>
          </a:p>
          <a:p>
            <a:pPr marL="800100" lvl="3" indent="-342900"/>
            <a:r>
              <a:rPr lang="en-US" dirty="0" smtClean="0"/>
              <a:t>With help </a:t>
            </a:r>
            <a:r>
              <a:rPr lang="en-US" dirty="0" err="1" smtClean="0"/>
              <a:t>frpm</a:t>
            </a:r>
            <a:r>
              <a:rPr lang="en-US" dirty="0" smtClean="0"/>
              <a:t> </a:t>
            </a:r>
            <a:r>
              <a:rPr lang="en-US" dirty="0" err="1" smtClean="0"/>
              <a:t>sPHENIX</a:t>
            </a:r>
            <a:r>
              <a:rPr lang="en-US" dirty="0" smtClean="0"/>
              <a:t> students/postdoc + some Techs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94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444"/>
            <a:ext cx="8229600" cy="8415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CERN-BNL </a:t>
            </a:r>
            <a:r>
              <a:rPr lang="en-US" sz="2800" dirty="0" smtClean="0"/>
              <a:t>“</a:t>
            </a:r>
            <a:r>
              <a:rPr lang="en-US" sz="2800" dirty="0" err="1" smtClean="0"/>
              <a:t>MoU</a:t>
            </a:r>
            <a:r>
              <a:rPr lang="en-US" sz="2800" dirty="0" smtClean="0"/>
              <a:t>” </a:t>
            </a:r>
            <a:r>
              <a:rPr lang="en-US" sz="2800" dirty="0" smtClean="0"/>
              <a:t>for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Production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56" y="952858"/>
            <a:ext cx="5152113" cy="562458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Beam pipe and ITS/IB End Wheels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Default plan is to use the same End Wheels for </a:t>
            </a:r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MAPS tracker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CERN will produce them for </a:t>
            </a:r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If needed, CERN engineer can also adjust the current MAPS/IB design to increase the inner radius a bit to fit the </a:t>
            </a:r>
            <a:r>
              <a:rPr lang="en-US" dirty="0" err="1" smtClean="0"/>
              <a:t>sPHENIX</a:t>
            </a:r>
            <a:r>
              <a:rPr lang="en-US" dirty="0" smtClean="0"/>
              <a:t> beam pipe, while keeping the full azimuthal coverage.</a:t>
            </a:r>
          </a:p>
          <a:p>
            <a:pPr lvl="2"/>
            <a:r>
              <a:rPr lang="en-US" dirty="0" smtClean="0"/>
              <a:t>But this also requires redesign of the End Wheels.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Service End Wheels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likely needs to modify/redesign it, not in the </a:t>
            </a:r>
            <a:r>
              <a:rPr lang="en-US" dirty="0" err="1" smtClean="0"/>
              <a:t>MoU</a:t>
            </a:r>
            <a:r>
              <a:rPr lang="en-US" dirty="0" smtClean="0"/>
              <a:t> CERN procurement  </a:t>
            </a:r>
          </a:p>
          <a:p>
            <a:pPr marL="1371600" lvl="3" indent="0">
              <a:buNone/>
            </a:pPr>
            <a:endParaRPr lang="en-US" dirty="0" smtClean="0"/>
          </a:p>
          <a:p>
            <a:r>
              <a:rPr lang="en-US" dirty="0" smtClean="0"/>
              <a:t>5m long SAMTEC cables</a:t>
            </a:r>
          </a:p>
          <a:p>
            <a:pPr lvl="1"/>
            <a:r>
              <a:rPr lang="en-US" dirty="0" smtClean="0"/>
              <a:t>Modified by SAMTEC to meet ALICE/CERN safety requirements; CERN provides document to help </a:t>
            </a:r>
            <a:r>
              <a:rPr lang="en-US" dirty="0" err="1" smtClean="0"/>
              <a:t>sPHENIX’s</a:t>
            </a:r>
            <a:r>
              <a:rPr lang="en-US" dirty="0" smtClean="0"/>
              <a:t> procurement </a:t>
            </a:r>
          </a:p>
          <a:p>
            <a:pPr lvl="2"/>
            <a:r>
              <a:rPr lang="en-US" dirty="0" smtClean="0"/>
              <a:t>5m length is close to the limit for 1.2Gb/s signal; ALPIDE-4 can drive longer distance at lower speed ~600Mb/s.  </a:t>
            </a:r>
          </a:p>
          <a:p>
            <a:pPr lvl="2"/>
            <a:r>
              <a:rPr lang="en-US" dirty="0" smtClean="0"/>
              <a:t>600Mb/s already sufficient for ALICE (by x2)</a:t>
            </a:r>
          </a:p>
          <a:p>
            <a:pPr lvl="2"/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320669" y="1735160"/>
            <a:ext cx="3823331" cy="3355625"/>
            <a:chOff x="190500" y="976780"/>
            <a:chExt cx="8953501" cy="5448227"/>
          </a:xfrm>
        </p:grpSpPr>
        <p:pic>
          <p:nvPicPr>
            <p:cNvPr id="5" name="Picture 4" descr="IB- staves + end wheels + panels + Be-beampipe + ITNN + TPC ver2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500" y="976780"/>
              <a:ext cx="8313882" cy="537957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6"/>
            <a:stretch/>
          </p:blipFill>
          <p:spPr>
            <a:xfrm>
              <a:off x="4370699" y="4006857"/>
              <a:ext cx="4773302" cy="2418150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90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2"/>
            <a:ext cx="8229600" cy="8466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CERN-BNL </a:t>
            </a:r>
            <a:r>
              <a:rPr lang="en-US" sz="2800" dirty="0" err="1" smtClean="0"/>
              <a:t>MoU</a:t>
            </a:r>
            <a:r>
              <a:rPr lang="en-US" sz="2800" dirty="0" smtClean="0"/>
              <a:t> for </a:t>
            </a:r>
            <a:r>
              <a:rPr lang="en-US" sz="2800" dirty="0" err="1" smtClean="0"/>
              <a:t>sPHENIX</a:t>
            </a:r>
            <a:r>
              <a:rPr lang="en-US" sz="2800" dirty="0" smtClean="0"/>
              <a:t> Production (cont.)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1121"/>
            <a:ext cx="8229600" cy="560653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Readout Electronics</a:t>
            </a:r>
          </a:p>
          <a:p>
            <a:pPr lvl="1"/>
            <a:r>
              <a:rPr lang="en-US" dirty="0" smtClean="0"/>
              <a:t>RDO boards </a:t>
            </a:r>
          </a:p>
          <a:p>
            <a:pPr lvl="2"/>
            <a:r>
              <a:rPr lang="en-US" dirty="0" smtClean="0"/>
              <a:t>One per stave, 48 + 20% spare = 58 total </a:t>
            </a:r>
          </a:p>
          <a:p>
            <a:pPr lvl="2"/>
            <a:r>
              <a:rPr lang="en-US" dirty="0" smtClean="0"/>
              <a:t>CERN produce and test them all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some special parts produced at CERN only</a:t>
            </a:r>
          </a:p>
          <a:p>
            <a:pPr lvl="1"/>
            <a:r>
              <a:rPr lang="en-US" dirty="0" smtClean="0"/>
              <a:t>CRU</a:t>
            </a:r>
          </a:p>
          <a:p>
            <a:pPr lvl="2"/>
            <a:r>
              <a:rPr lang="en-US" dirty="0" smtClean="0"/>
              <a:t>NOT in the </a:t>
            </a:r>
            <a:r>
              <a:rPr lang="en-US" dirty="0" err="1" smtClean="0"/>
              <a:t>MoU</a:t>
            </a:r>
            <a:r>
              <a:rPr lang="en-US" dirty="0" smtClean="0"/>
              <a:t>, could be added later if needed.</a:t>
            </a:r>
          </a:p>
          <a:p>
            <a:pPr lvl="2"/>
            <a:r>
              <a:rPr lang="en-US" dirty="0" smtClean="0"/>
              <a:t>One for every 2 staves, 48/2 + 20% = 29</a:t>
            </a:r>
          </a:p>
          <a:p>
            <a:pPr lvl="2"/>
            <a:r>
              <a:rPr lang="en-US" dirty="0" smtClean="0"/>
              <a:t>Reproduce with design files in US possible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Action items</a:t>
            </a:r>
          </a:p>
          <a:p>
            <a:pPr lvl="1"/>
            <a:r>
              <a:rPr lang="en-US" dirty="0" smtClean="0"/>
              <a:t>Luciano/ALICE will produce preliminary cost estimate and production </a:t>
            </a:r>
            <a:r>
              <a:rPr lang="en-US" dirty="0" smtClean="0"/>
              <a:t>schedule, in progress</a:t>
            </a:r>
            <a:endParaRPr lang="en-US" dirty="0" smtClean="0"/>
          </a:p>
          <a:p>
            <a:pPr lvl="1"/>
            <a:r>
              <a:rPr lang="en-US" dirty="0" smtClean="0"/>
              <a:t>Early R&amp;D on readout integration, the need of CRU or </a:t>
            </a:r>
            <a:r>
              <a:rPr lang="en-US" dirty="0" smtClean="0"/>
              <a:t>not, LANL in progress. </a:t>
            </a:r>
            <a:endParaRPr lang="en-US" dirty="0" smtClean="0"/>
          </a:p>
          <a:p>
            <a:pPr lvl="1"/>
            <a:r>
              <a:rPr lang="en-US" dirty="0" smtClean="0"/>
              <a:t>Early </a:t>
            </a:r>
            <a:r>
              <a:rPr lang="en-US" dirty="0" err="1" smtClean="0"/>
              <a:t>sPHENIX</a:t>
            </a:r>
            <a:r>
              <a:rPr lang="en-US" dirty="0" smtClean="0"/>
              <a:t> R&amp;D to determine the maximum length of </a:t>
            </a:r>
            <a:r>
              <a:rPr lang="en-US" dirty="0" err="1" smtClean="0"/>
              <a:t>SAMTec</a:t>
            </a:r>
            <a:r>
              <a:rPr lang="en-US" dirty="0" smtClean="0"/>
              <a:t> cable needed for </a:t>
            </a:r>
            <a:r>
              <a:rPr lang="en-US" dirty="0" err="1" smtClean="0"/>
              <a:t>sPEHINX</a:t>
            </a:r>
            <a:endParaRPr lang="en-US" dirty="0" smtClean="0"/>
          </a:p>
          <a:p>
            <a:pPr lvl="1"/>
            <a:r>
              <a:rPr lang="en-US" dirty="0" smtClean="0"/>
              <a:t>Early </a:t>
            </a:r>
            <a:r>
              <a:rPr lang="en-US" dirty="0" err="1" smtClean="0"/>
              <a:t>sPHENIX</a:t>
            </a:r>
            <a:r>
              <a:rPr lang="en-US" dirty="0" smtClean="0"/>
              <a:t> mechanical integration design to determine the scope of mechanical system work</a:t>
            </a:r>
          </a:p>
          <a:p>
            <a:pPr lvl="1"/>
            <a:r>
              <a:rPr lang="en-US" dirty="0" smtClean="0"/>
              <a:t>Try to have a draft by Oct. 15, </a:t>
            </a:r>
            <a:r>
              <a:rPr lang="en-US" dirty="0" smtClean="0"/>
              <a:t>2016, later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Scope of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Scientific collaboration </a:t>
            </a:r>
          </a:p>
          <a:p>
            <a:pPr lvl="1"/>
            <a:r>
              <a:rPr lang="en-US" dirty="0" smtClean="0"/>
              <a:t>Preliminary cost and schedule estimate 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28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"/>
            <a:ext cx="8229600" cy="846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Near Term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702"/>
            <a:ext cx="8229600" cy="579880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 draft </a:t>
            </a:r>
            <a:r>
              <a:rPr lang="en-US" dirty="0" err="1" smtClean="0"/>
              <a:t>MoU</a:t>
            </a:r>
            <a:r>
              <a:rPr lang="en-US" dirty="0" smtClean="0"/>
              <a:t> by mid of October</a:t>
            </a:r>
          </a:p>
          <a:p>
            <a:endParaRPr lang="en-US" dirty="0" smtClean="0"/>
          </a:p>
          <a:p>
            <a:r>
              <a:rPr lang="en-US" dirty="0" smtClean="0"/>
              <a:t>LANL R&amp;D starts Oct. 3, 2016</a:t>
            </a:r>
          </a:p>
          <a:p>
            <a:pPr lvl="1"/>
            <a:r>
              <a:rPr lang="en-US" dirty="0" smtClean="0"/>
              <a:t>Setup test bench etc.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Prepare for next </a:t>
            </a:r>
            <a:r>
              <a:rPr lang="en-US" dirty="0" err="1" smtClean="0"/>
              <a:t>sPHENIX</a:t>
            </a:r>
            <a:r>
              <a:rPr lang="en-US" dirty="0" smtClean="0"/>
              <a:t> C&amp;S review</a:t>
            </a:r>
          </a:p>
          <a:p>
            <a:pPr lvl="1"/>
            <a:r>
              <a:rPr lang="en-US" dirty="0" smtClean="0"/>
              <a:t>Implement recent review recommendations</a:t>
            </a:r>
          </a:p>
          <a:p>
            <a:pPr lvl="1"/>
            <a:r>
              <a:rPr lang="en-US" smtClean="0"/>
              <a:t>Funding approach, </a:t>
            </a:r>
            <a:r>
              <a:rPr lang="en-US" dirty="0" smtClean="0"/>
              <a:t>CD-1/3a, </a:t>
            </a:r>
            <a:r>
              <a:rPr lang="en-US" dirty="0" err="1" smtClean="0"/>
              <a:t>MoU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Update resource plan and C&amp;S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resources for major tasks</a:t>
            </a:r>
          </a:p>
          <a:p>
            <a:pPr lvl="2"/>
            <a:r>
              <a:rPr lang="en-US" dirty="0" smtClean="0"/>
              <a:t>MIT, LBNL?, UT-Austin and other institutions 	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roject FTE profile, students and postdocs contributions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Establish collaboration for early R&amp;D work </a:t>
            </a:r>
          </a:p>
          <a:p>
            <a:pPr lvl="1"/>
            <a:r>
              <a:rPr lang="en-US" dirty="0" smtClean="0"/>
              <a:t>Visit MIT Bate lab in late October </a:t>
            </a:r>
          </a:p>
          <a:p>
            <a:pPr lvl="2"/>
            <a:r>
              <a:rPr lang="en-US" dirty="0" smtClean="0"/>
              <a:t>mechanical system </a:t>
            </a:r>
          </a:p>
          <a:p>
            <a:pPr lvl="1"/>
            <a:r>
              <a:rPr lang="en-US" dirty="0" smtClean="0"/>
              <a:t>Visit CERN ALICE/ITS Labs in Nov., </a:t>
            </a:r>
          </a:p>
          <a:p>
            <a:pPr lvl="2"/>
            <a:r>
              <a:rPr lang="en-US" dirty="0" smtClean="0"/>
              <a:t>Join ITS project, train new people  </a:t>
            </a:r>
          </a:p>
          <a:p>
            <a:pPr lvl="2"/>
            <a:r>
              <a:rPr lang="en-US" dirty="0" smtClean="0"/>
              <a:t>MAPS readout and test</a:t>
            </a:r>
          </a:p>
          <a:p>
            <a:pPr lvl="1"/>
            <a:r>
              <a:rPr lang="en-US" dirty="0" smtClean="0"/>
              <a:t>Visit LBNL, UT-Austin and other institutions?</a:t>
            </a:r>
          </a:p>
          <a:p>
            <a:pPr lvl="2"/>
            <a:r>
              <a:rPr lang="en-US" dirty="0" smtClean="0"/>
              <a:t>Joint R&amp;D for LANL LDRD and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Meet people, visit facilities, match resources to tasks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Hold regular meetings (bi-weekly?)</a:t>
            </a:r>
          </a:p>
          <a:p>
            <a:pPr lvl="1"/>
            <a:r>
              <a:rPr lang="en-US" dirty="0" smtClean="0"/>
              <a:t>discuss progress, issues and needs etc.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 Gengeral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DF53-AEE5-764F-8CFF-C0AB3AAC36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1"/>
            <a:ext cx="7452788" cy="995362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MAPS Inner Tracker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pic>
        <p:nvPicPr>
          <p:cNvPr id="18" name="Picture 17" descr="IB- staves + end wheels + panels + Be-beampipe + ITNN + TPC ver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76780"/>
            <a:ext cx="8313882" cy="5379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38271" b="-16"/>
          <a:stretch/>
        </p:blipFill>
        <p:spPr>
          <a:xfrm>
            <a:off x="4370699" y="4006857"/>
            <a:ext cx="4773302" cy="24181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3FB4-3460-CC4F-96BE-3FA6DA2C7C76}" type="datetime1">
              <a:rPr lang="en-US" smtClean="0"/>
              <a:t>10/27/16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DE70-2FB8-A14F-9813-F81702E157D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 rotWithShape="1">
          <a:blip r:embed="rId2"/>
          <a:srcRect l="38326" t="21555" r="30612" b="38204"/>
          <a:stretch/>
        </p:blipFill>
        <p:spPr>
          <a:xfrm>
            <a:off x="1003300" y="719137"/>
            <a:ext cx="6527800" cy="600822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5080000" y="2882900"/>
            <a:ext cx="2451100" cy="22987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355924" y="2809905"/>
            <a:ext cx="189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Symbol" charset="2"/>
                <a:cs typeface="Symbol" charset="2"/>
              </a:rPr>
              <a:t>h</a:t>
            </a:r>
            <a:r>
              <a:rPr lang="en-US" altLang="ja-JP" dirty="0"/>
              <a:t>=</a:t>
            </a:r>
            <a:r>
              <a:rPr lang="en-US" altLang="ja-JP" dirty="0" smtClean="0"/>
              <a:t>1.1 @ z=+10cm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1326" y="2481604"/>
            <a:ext cx="189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Symbol" charset="2"/>
                <a:cs typeface="Symbol" charset="2"/>
              </a:rPr>
              <a:t>h</a:t>
            </a:r>
            <a:r>
              <a:rPr lang="en-US" altLang="ja-JP" dirty="0"/>
              <a:t>=</a:t>
            </a:r>
            <a:r>
              <a:rPr lang="en-US" altLang="ja-JP" dirty="0" smtClean="0"/>
              <a:t>1.0 @ z=+10cm</a:t>
            </a:r>
            <a:endParaRPr lang="ja-JP" altLang="en-US" dirty="0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384564"/>
              </p:ext>
            </p:extLst>
          </p:nvPr>
        </p:nvGraphicFramePr>
        <p:xfrm>
          <a:off x="413407" y="1319413"/>
          <a:ext cx="2710629" cy="19912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03543"/>
                <a:gridCol w="903543"/>
                <a:gridCol w="903543"/>
              </a:tblGrid>
              <a:tr h="398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 [cm]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i="1" dirty="0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altLang="ja-JP" dirty="0" smtClean="0"/>
                        <a:t>=1.1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i="1" dirty="0" smtClean="0"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altLang="ja-JP" dirty="0" smtClean="0"/>
                        <a:t>=1.0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8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174.32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162.82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8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198.78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183.76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8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223.24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204.70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8243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247.71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225.64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9445"/>
            <a:ext cx="8229600" cy="87870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To Include INTT </a:t>
            </a:r>
            <a:r>
              <a:rPr kumimoji="1" lang="is-IS" altLang="ja-JP" dirty="0" smtClean="0"/>
              <a:t>…. </a:t>
            </a:r>
            <a:r>
              <a:rPr kumimoji="1" lang="en-US" altLang="ja-JP" dirty="0" smtClean="0"/>
              <a:t>Modify End Wheel </a:t>
            </a:r>
            <a:r>
              <a:rPr kumimoji="1" lang="is-I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7576" y="978148"/>
            <a:ext cx="355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Required z-length [mm] @ z=+10cm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783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47195"/>
          </a:xfrm>
        </p:spPr>
        <p:txBody>
          <a:bodyPr/>
          <a:lstStyle/>
          <a:p>
            <a:r>
              <a:rPr lang="en-US" dirty="0" smtClean="0"/>
              <a:t>Scope of the Project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8167" y="1111251"/>
            <a:ext cx="4687925" cy="51407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MAPS &amp; Electronics</a:t>
            </a:r>
          </a:p>
          <a:p>
            <a:pPr lvl="1"/>
            <a:r>
              <a:rPr lang="en-US" dirty="0"/>
              <a:t>MAPS </a:t>
            </a:r>
            <a:r>
              <a:rPr lang="en-US" dirty="0" smtClean="0"/>
              <a:t>Detectors</a:t>
            </a:r>
            <a:endParaRPr lang="en-US" dirty="0"/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to build 68 ITS </a:t>
            </a:r>
            <a:r>
              <a:rPr lang="en-US" dirty="0"/>
              <a:t>MAPS </a:t>
            </a:r>
            <a:r>
              <a:rPr lang="en-US" dirty="0" smtClean="0"/>
              <a:t>staves (40% spares)</a:t>
            </a:r>
          </a:p>
          <a:p>
            <a:pPr lvl="2"/>
            <a:r>
              <a:rPr lang="en-US" dirty="0"/>
              <a:t>No modification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Readout Electronics </a:t>
            </a:r>
          </a:p>
          <a:p>
            <a:pPr lvl="2"/>
            <a:r>
              <a:rPr lang="en-US" dirty="0" smtClean="0"/>
              <a:t>Use ALICE/ITS, RDO + CRU </a:t>
            </a:r>
          </a:p>
          <a:p>
            <a:pPr lvl="2"/>
            <a:r>
              <a:rPr lang="en-US" dirty="0" smtClean="0"/>
              <a:t>Modify/reprogram CRU for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Plan-B: build a custom board to convert ALICE/ITS into </a:t>
            </a:r>
            <a:r>
              <a:rPr lang="en-US" dirty="0" err="1" smtClean="0"/>
              <a:t>sPHENIX</a:t>
            </a:r>
            <a:r>
              <a:rPr lang="en-US" dirty="0" smtClean="0"/>
              <a:t> DAQ format</a:t>
            </a:r>
          </a:p>
          <a:p>
            <a:pPr lvl="2"/>
            <a:r>
              <a:rPr lang="en-US" dirty="0" smtClean="0"/>
              <a:t>R&amp;D by LANL LDRD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Production </a:t>
            </a:r>
          </a:p>
          <a:p>
            <a:pPr lvl="2"/>
            <a:r>
              <a:rPr lang="en-US" dirty="0" smtClean="0"/>
              <a:t>Extend ALICE/ITS MAPS stave production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Train </a:t>
            </a:r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personnel for assembly and testing staves at CERN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eproduce additional ALICE RDO+CRU for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Ancillary systems</a:t>
            </a:r>
          </a:p>
          <a:p>
            <a:pPr lvl="2"/>
            <a:r>
              <a:rPr lang="en-US" dirty="0" smtClean="0"/>
              <a:t>LV, cables, crates, racks etc.</a:t>
            </a:r>
          </a:p>
          <a:p>
            <a:pPr lvl="2"/>
            <a:r>
              <a:rPr lang="en-US" dirty="0" smtClean="0"/>
              <a:t>Slow control, safety and monitoring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11251"/>
            <a:ext cx="4337050" cy="50059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Mechanics &amp; Cooling</a:t>
            </a:r>
            <a:endParaRPr lang="en-US" dirty="0"/>
          </a:p>
          <a:p>
            <a:pPr lvl="1"/>
            <a:r>
              <a:rPr lang="en-US" dirty="0" smtClean="0"/>
              <a:t>No/</a:t>
            </a:r>
            <a:r>
              <a:rPr lang="en-US" dirty="0" smtClean="0">
                <a:solidFill>
                  <a:srgbClr val="FF0000"/>
                </a:solidFill>
              </a:rPr>
              <a:t>(some)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changes to ALICE/ITS inner tracker mechanical structures</a:t>
            </a:r>
          </a:p>
          <a:p>
            <a:pPr lvl="2"/>
            <a:r>
              <a:rPr lang="en-US" dirty="0" smtClean="0"/>
              <a:t>End Wheels</a:t>
            </a:r>
          </a:p>
          <a:p>
            <a:pPr lvl="2"/>
            <a:r>
              <a:rPr lang="en-US" dirty="0" smtClean="0"/>
              <a:t>Cylindrical structure shells</a:t>
            </a:r>
          </a:p>
          <a:p>
            <a:pPr lvl="2"/>
            <a:r>
              <a:rPr lang="en-US" dirty="0" smtClean="0"/>
              <a:t>Detector half barrels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Service half barrels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Detector and Service half barrels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Half support structures</a:t>
            </a:r>
          </a:p>
          <a:p>
            <a:pPr lvl="2"/>
            <a:endParaRPr lang="en-US" dirty="0" smtClean="0"/>
          </a:p>
          <a:p>
            <a:pPr lvl="1"/>
            <a:r>
              <a:rPr lang="en-US" dirty="0"/>
              <a:t>Mechanics </a:t>
            </a:r>
            <a:r>
              <a:rPr lang="en-US" dirty="0" smtClean="0"/>
              <a:t>Integration</a:t>
            </a:r>
            <a:endParaRPr lang="en-US" dirty="0"/>
          </a:p>
          <a:p>
            <a:pPr lvl="2"/>
            <a:r>
              <a:rPr lang="en-US" dirty="0" smtClean="0"/>
              <a:t>Conceptual design by LANL LDRD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Prototyp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by </a:t>
            </a:r>
            <a:r>
              <a:rPr lang="en-US" dirty="0" err="1" smtClean="0">
                <a:solidFill>
                  <a:srgbClr val="FF0000"/>
                </a:solidFill>
              </a:rPr>
              <a:t>sPHENIX</a:t>
            </a:r>
            <a:r>
              <a:rPr lang="en-US" dirty="0" smtClean="0">
                <a:solidFill>
                  <a:srgbClr val="FF0000"/>
                </a:solidFill>
              </a:rPr>
              <a:t> R&amp;D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>
                <a:solidFill>
                  <a:srgbClr val="FF0000"/>
                </a:solidFill>
              </a:rPr>
              <a:t>integration frames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Cage etc.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Installation </a:t>
            </a:r>
            <a:r>
              <a:rPr lang="en-US" dirty="0" smtClean="0">
                <a:solidFill>
                  <a:srgbClr val="FF0000"/>
                </a:solidFill>
              </a:rPr>
              <a:t>tooling etc.</a:t>
            </a:r>
            <a:endParaRPr lang="en-US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Copy ALICE cooling plant design</a:t>
            </a:r>
          </a:p>
          <a:p>
            <a:pPr lvl="2"/>
            <a:r>
              <a:rPr lang="en-US" dirty="0" smtClean="0"/>
              <a:t>Minor modification to fit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2"/>
            <a:r>
              <a:rPr lang="en-US" dirty="0" smtClean="0"/>
              <a:t>Smaller heat load than ALICE ITS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Metrology and Survey 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49" y="0"/>
            <a:ext cx="1133552" cy="9247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8506-F383-6D49-B03B-61E3C9094276}" type="datetime1">
              <a:rPr lang="en-US" smtClean="0"/>
              <a:t>10/27/16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55442" y="6005289"/>
            <a:ext cx="122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MIT leads?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1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en-US" dirty="0" smtClean="0"/>
              <a:t>Project Task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0262" y="4490172"/>
            <a:ext cx="838691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Det. Install. </a:t>
            </a:r>
            <a:endParaRPr lang="en-US" sz="1100" dirty="0"/>
          </a:p>
          <a:p>
            <a:pPr algn="ctr"/>
            <a:r>
              <a:rPr lang="en-US" sz="1100" dirty="0" smtClean="0"/>
              <a:t>     @BNL</a:t>
            </a:r>
            <a:endParaRPr lang="en-US" sz="1100" dirty="0"/>
          </a:p>
        </p:txBody>
      </p:sp>
      <p:cxnSp>
        <p:nvCxnSpPr>
          <p:cNvPr id="16" name="Straight Arrow Connector 15"/>
          <p:cNvCxnSpPr>
            <a:endCxn id="45" idx="1"/>
          </p:cNvCxnSpPr>
          <p:nvPr/>
        </p:nvCxnSpPr>
        <p:spPr>
          <a:xfrm>
            <a:off x="4857754" y="4731634"/>
            <a:ext cx="436527" cy="3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7539" y="2449224"/>
            <a:ext cx="1193243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Readout R&amp;D</a:t>
            </a:r>
          </a:p>
          <a:p>
            <a:r>
              <a:rPr lang="en-US" sz="1400" dirty="0" smtClean="0"/>
              <a:t>Mech. design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LANL/ALICE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1" y="3249769"/>
            <a:ext cx="1339964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Mech. </a:t>
            </a:r>
            <a:r>
              <a:rPr lang="en-US" sz="1400" dirty="0" err="1" smtClean="0"/>
              <a:t>Integr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&amp; Prototype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@</a:t>
            </a:r>
            <a:r>
              <a:rPr lang="en-US" sz="1400" dirty="0" smtClean="0">
                <a:solidFill>
                  <a:srgbClr val="FF0000"/>
                </a:solidFill>
              </a:rPr>
              <a:t>MIT/BNL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50" y="4470980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8150" y="318788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Key R&amp;D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04850" y="1118699"/>
            <a:ext cx="7734300" cy="1316502"/>
            <a:chOff x="704850" y="1118699"/>
            <a:chExt cx="7734300" cy="1316502"/>
          </a:xfrm>
        </p:grpSpPr>
        <p:grpSp>
          <p:nvGrpSpPr>
            <p:cNvPr id="69" name="Group 68"/>
            <p:cNvGrpSpPr/>
            <p:nvPr/>
          </p:nvGrpSpPr>
          <p:grpSpPr>
            <a:xfrm>
              <a:off x="704850" y="1118699"/>
              <a:ext cx="7734300" cy="595801"/>
              <a:chOff x="704850" y="1118699"/>
              <a:chExt cx="7734300" cy="595801"/>
            </a:xfrm>
          </p:grpSpPr>
          <p:sp>
            <p:nvSpPr>
              <p:cNvPr id="6" name="Right Arrow 5"/>
              <p:cNvSpPr/>
              <p:nvPr/>
            </p:nvSpPr>
            <p:spPr>
              <a:xfrm>
                <a:off x="704850" y="1416050"/>
                <a:ext cx="7734300" cy="29845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04850" y="1118699"/>
                <a:ext cx="7548667" cy="387364"/>
                <a:chOff x="704850" y="1118699"/>
                <a:chExt cx="7548667" cy="3873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97264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FY2017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344240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FY2018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79344" y="1126148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FY2019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117605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82328" y="1118699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FY2021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04850" y="1136731"/>
                  <a:ext cx="8711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FY2016</a:t>
                  </a:r>
                  <a:endParaRPr lang="en-US" dirty="0"/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1527539" y="1696537"/>
              <a:ext cx="6842516" cy="738664"/>
              <a:chOff x="1527539" y="1696537"/>
              <a:chExt cx="6842516" cy="73866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942701" y="1730295"/>
                <a:ext cx="53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CD-1</a:t>
                </a:r>
              </a:p>
              <a:p>
                <a:r>
                  <a:rPr lang="en-US" sz="1400" dirty="0" smtClean="0"/>
                  <a:t>11/1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812546" y="1714500"/>
                <a:ext cx="6976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CD-2/3</a:t>
                </a:r>
              </a:p>
              <a:p>
                <a:r>
                  <a:rPr lang="en-US" sz="1400" dirty="0" smtClean="0"/>
                  <a:t>8/1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27539" y="1716719"/>
                <a:ext cx="53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CD-0</a:t>
                </a:r>
              </a:p>
              <a:p>
                <a:r>
                  <a:rPr lang="en-US" sz="1400" dirty="0" smtClean="0"/>
                  <a:t>11/1</a:t>
                </a:r>
                <a:endParaRPr lang="en-US" sz="1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80068" y="1696537"/>
                <a:ext cx="8899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Ready for </a:t>
                </a:r>
              </a:p>
              <a:p>
                <a:r>
                  <a:rPr lang="en-US" sz="1400" dirty="0"/>
                  <a:t>B</a:t>
                </a:r>
                <a:r>
                  <a:rPr lang="en-US" sz="1400" dirty="0" smtClean="0"/>
                  <a:t>eam</a:t>
                </a:r>
              </a:p>
              <a:p>
                <a:r>
                  <a:rPr lang="en-US" sz="1400" dirty="0" smtClean="0"/>
                  <a:t>6/1</a:t>
                </a:r>
                <a:endParaRPr lang="en-US" sz="1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57200" y="5693936"/>
            <a:ext cx="2892526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MoU</a:t>
            </a:r>
            <a:r>
              <a:rPr lang="en-US" dirty="0" smtClean="0"/>
              <a:t>” w/ ALICE: ~12/2016 </a:t>
            </a:r>
          </a:p>
          <a:p>
            <a:r>
              <a:rPr lang="en-US" sz="1400" dirty="0" smtClean="0"/>
              <a:t>To produce staves, frames and FEMs </a:t>
            </a: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5267737" y="4493160"/>
            <a:ext cx="1402929" cy="484829"/>
            <a:chOff x="4960323" y="4355483"/>
            <a:chExt cx="1189031" cy="484829"/>
          </a:xfrm>
        </p:grpSpPr>
        <p:sp>
          <p:nvSpPr>
            <p:cNvPr id="12" name="TextBox 11"/>
            <p:cNvSpPr txBox="1"/>
            <p:nvPr/>
          </p:nvSpPr>
          <p:spPr>
            <a:xfrm>
              <a:off x="4960323" y="4359397"/>
              <a:ext cx="116360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Det. Assembly &amp; Test</a:t>
              </a:r>
            </a:p>
            <a:p>
              <a:pPr algn="ctr"/>
              <a:r>
                <a:rPr lang="en-US" sz="1100" dirty="0" smtClean="0"/>
                <a:t>@BNL</a:t>
              </a:r>
              <a:endParaRPr lang="en-US" sz="11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1658" y="4490172"/>
            <a:ext cx="1310816" cy="484829"/>
            <a:chOff x="4951070" y="4355483"/>
            <a:chExt cx="1310816" cy="484829"/>
          </a:xfrm>
        </p:grpSpPr>
        <p:sp>
          <p:nvSpPr>
            <p:cNvPr id="48" name="TextBox 47"/>
            <p:cNvSpPr txBox="1"/>
            <p:nvPr/>
          </p:nvSpPr>
          <p:spPr>
            <a:xfrm>
              <a:off x="4951070" y="4359397"/>
              <a:ext cx="1310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MAPS </a:t>
              </a:r>
              <a:r>
                <a:rPr lang="en-US" sz="1100" dirty="0"/>
                <a:t>Prod</a:t>
              </a:r>
              <a:r>
                <a:rPr lang="en-US" sz="1100" dirty="0" smtClean="0"/>
                <a:t>. &amp; QA </a:t>
              </a:r>
              <a:endParaRPr lang="en-US" sz="1100" dirty="0"/>
            </a:p>
            <a:p>
              <a:pPr algn="ctr"/>
              <a:r>
                <a:rPr lang="en-US" sz="1100" dirty="0" smtClean="0"/>
                <a:t>@ALICE</a:t>
              </a:r>
              <a:endParaRPr lang="en-US" sz="1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38465" y="4389634"/>
            <a:ext cx="1161621" cy="697931"/>
            <a:chOff x="4924204" y="4355483"/>
            <a:chExt cx="1271486" cy="484829"/>
          </a:xfrm>
        </p:grpSpPr>
        <p:sp>
          <p:nvSpPr>
            <p:cNvPr id="51" name="TextBox 50"/>
            <p:cNvSpPr txBox="1"/>
            <p:nvPr/>
          </p:nvSpPr>
          <p:spPr>
            <a:xfrm>
              <a:off x="4924204" y="4359397"/>
              <a:ext cx="1271486" cy="416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Stave </a:t>
              </a:r>
              <a:r>
                <a:rPr lang="en-US" sz="1100" dirty="0" err="1"/>
                <a:t>Prod</a:t>
              </a:r>
              <a:r>
                <a:rPr lang="en-US" sz="1100" dirty="0" err="1" smtClean="0"/>
                <a:t>.&amp;Test</a:t>
              </a:r>
              <a:r>
                <a:rPr lang="en-US" sz="1100" dirty="0" smtClean="0"/>
                <a:t>  @CERN;</a:t>
              </a:r>
            </a:p>
            <a:p>
              <a:r>
                <a:rPr lang="en-US" sz="1100" dirty="0" smtClean="0"/>
                <a:t>FEM Prod. @US</a:t>
              </a:r>
              <a:endParaRPr lang="en-US" sz="11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82820" y="4355483"/>
              <a:ext cx="1166534" cy="4848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3211108" y="4731634"/>
            <a:ext cx="5790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670666" y="4743101"/>
            <a:ext cx="179596" cy="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50" y="4338449"/>
            <a:ext cx="996869" cy="78155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691" y="20638"/>
            <a:ext cx="1129310" cy="9212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51689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+2%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60858" y="5168900"/>
            <a:ext cx="6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+50%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7B60-07C1-2541-9D5D-281D8FC721D2}" type="datetime1">
              <a:rPr lang="en-US" smtClean="0"/>
              <a:t>10/27/16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635641">
            <a:off x="4940585" y="3034346"/>
            <a:ext cx="4096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schedule driven project!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267" y="-1805"/>
            <a:ext cx="6406455" cy="937745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Schedules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83155" y="601876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6 months of schedule float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83" y="0"/>
            <a:ext cx="1068917" cy="872011"/>
          </a:xfrm>
          <a:prstGeom prst="rect">
            <a:avLst/>
          </a:prstGeom>
        </p:spPr>
      </p:pic>
      <p:pic>
        <p:nvPicPr>
          <p:cNvPr id="12" name="Picture 11" descr="MAPS_Inner_Barrel_Master-2016_09_02a_sPHENIX_noCost_overview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001"/>
          <a:stretch/>
        </p:blipFill>
        <p:spPr>
          <a:xfrm>
            <a:off x="0" y="937745"/>
            <a:ext cx="9143558" cy="51316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564" y="3930206"/>
            <a:ext cx="9130436" cy="2088561"/>
            <a:chOff x="13564" y="3930206"/>
            <a:chExt cx="9130436" cy="2088561"/>
          </a:xfrm>
        </p:grpSpPr>
        <p:sp>
          <p:nvSpPr>
            <p:cNvPr id="21" name="TextBox 20"/>
            <p:cNvSpPr txBox="1"/>
            <p:nvPr/>
          </p:nvSpPr>
          <p:spPr>
            <a:xfrm>
              <a:off x="7353300" y="4461934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dirty="0" smtClean="0">
                  <a:solidFill>
                    <a:srgbClr val="FF0000"/>
                  </a:solidFill>
                </a:rPr>
                <a:t>MAPS Tracker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564" y="3930206"/>
              <a:ext cx="9130436" cy="208856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54" y="3018146"/>
            <a:ext cx="9140845" cy="899583"/>
            <a:chOff x="3154" y="3018146"/>
            <a:chExt cx="9140845" cy="899583"/>
          </a:xfrm>
        </p:grpSpPr>
        <p:sp>
          <p:nvSpPr>
            <p:cNvPr id="20" name="TextBox 19"/>
            <p:cNvSpPr txBox="1"/>
            <p:nvPr/>
          </p:nvSpPr>
          <p:spPr>
            <a:xfrm>
              <a:off x="6729101" y="3397250"/>
              <a:ext cx="2224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LANL R&amp;D Milestones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54" y="3018146"/>
              <a:ext cx="9140845" cy="899583"/>
            </a:xfrm>
            <a:prstGeom prst="rect">
              <a:avLst/>
            </a:prstGeom>
            <a:noFill/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0" y="2397791"/>
            <a:ext cx="9144000" cy="590060"/>
            <a:chOff x="0" y="2397791"/>
            <a:chExt cx="9144000" cy="590060"/>
          </a:xfrm>
        </p:grpSpPr>
        <p:sp>
          <p:nvSpPr>
            <p:cNvPr id="22" name="TextBox 21"/>
            <p:cNvSpPr txBox="1"/>
            <p:nvPr/>
          </p:nvSpPr>
          <p:spPr>
            <a:xfrm>
              <a:off x="7549786" y="2500868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CDs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2397791"/>
              <a:ext cx="9144000" cy="59006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√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54" y="1665699"/>
            <a:ext cx="9140403" cy="700858"/>
            <a:chOff x="3154" y="1665699"/>
            <a:chExt cx="9140403" cy="700858"/>
          </a:xfrm>
        </p:grpSpPr>
        <p:sp>
          <p:nvSpPr>
            <p:cNvPr id="19" name="TextBox 18"/>
            <p:cNvSpPr txBox="1"/>
            <p:nvPr/>
          </p:nvSpPr>
          <p:spPr>
            <a:xfrm>
              <a:off x="7153007" y="1891044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ALICE Milestones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54" y="1665699"/>
              <a:ext cx="9140403" cy="700858"/>
            </a:xfrm>
            <a:prstGeom prst="rect">
              <a:avLst/>
            </a:prstGeom>
            <a:noFill/>
            <a:ln w="158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69248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43EB-FCF3-A24B-A608-811B3AF1583A}" type="datetime1">
              <a:rPr lang="en-US" smtClean="0"/>
              <a:t>10/27/16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1221"/>
            <a:ext cx="780776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Participating and Interested Institutions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07709"/>
            <a:ext cx="8229600" cy="534635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LANL -</a:t>
            </a:r>
            <a:r>
              <a:rPr lang="en-US" dirty="0" smtClean="0">
                <a:solidFill>
                  <a:srgbClr val="000000"/>
                </a:solidFill>
              </a:rPr>
              <a:t> Readout &amp; FEMs, Mechanics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MIT - Assembly and testing, cooling</a:t>
            </a:r>
            <a:r>
              <a:rPr lang="is-IS" b="1" dirty="0" smtClean="0">
                <a:solidFill>
                  <a:srgbClr val="FF0000"/>
                </a:solidFill>
              </a:rPr>
              <a:t>…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LBNL </a:t>
            </a:r>
            <a:r>
              <a:rPr lang="en-US" dirty="0" smtClean="0">
                <a:solidFill>
                  <a:srgbClr val="000000"/>
                </a:solidFill>
              </a:rPr>
              <a:t>– Mechanical carbon structures, readout </a:t>
            </a:r>
          </a:p>
          <a:p>
            <a:r>
              <a:rPr lang="en-US" dirty="0" smtClean="0"/>
              <a:t>BNL </a:t>
            </a:r>
            <a:r>
              <a:rPr lang="en-US" dirty="0" smtClean="0">
                <a:solidFill>
                  <a:srgbClr val="000000"/>
                </a:solidFill>
              </a:rPr>
              <a:t>– Integration and services, safety and monitoring </a:t>
            </a:r>
            <a:r>
              <a:rPr lang="en-US" dirty="0" smtClean="0"/>
              <a:t> </a:t>
            </a:r>
          </a:p>
          <a:p>
            <a:r>
              <a:rPr lang="en-US" dirty="0" smtClean="0"/>
              <a:t>UT-Austin </a:t>
            </a:r>
            <a:r>
              <a:rPr lang="en-US" dirty="0" smtClean="0">
                <a:solidFill>
                  <a:srgbClr val="000000"/>
                </a:solidFill>
              </a:rPr>
              <a:t>– MAPS readout electronics and testing   </a:t>
            </a:r>
          </a:p>
          <a:p>
            <a:r>
              <a:rPr lang="en-US" dirty="0" smtClean="0"/>
              <a:t>Univ. of Colorado </a:t>
            </a:r>
            <a:r>
              <a:rPr lang="en-US" dirty="0" smtClean="0">
                <a:solidFill>
                  <a:srgbClr val="000000"/>
                </a:solidFill>
              </a:rPr>
              <a:t>– </a:t>
            </a:r>
            <a:r>
              <a:rPr lang="en-US" dirty="0" err="1" smtClean="0">
                <a:solidFill>
                  <a:srgbClr val="000000"/>
                </a:solidFill>
              </a:rPr>
              <a:t>sPHENIX</a:t>
            </a:r>
            <a:r>
              <a:rPr lang="en-US" dirty="0" smtClean="0">
                <a:solidFill>
                  <a:srgbClr val="000000"/>
                </a:solidFill>
              </a:rPr>
              <a:t> DAQ/DCM-II integration  </a:t>
            </a:r>
          </a:p>
          <a:p>
            <a:r>
              <a:rPr lang="en-US" dirty="0" smtClean="0"/>
              <a:t>Univ. of New Mexico </a:t>
            </a:r>
            <a:r>
              <a:rPr lang="en-US" dirty="0" smtClean="0">
                <a:solidFill>
                  <a:srgbClr val="000000"/>
                </a:solidFill>
              </a:rPr>
              <a:t>– LV, cabling &amp; connectors </a:t>
            </a:r>
          </a:p>
          <a:p>
            <a:r>
              <a:rPr lang="en-US" dirty="0" smtClean="0"/>
              <a:t>New Mexico State University </a:t>
            </a:r>
            <a:r>
              <a:rPr lang="en-US" dirty="0" smtClean="0">
                <a:solidFill>
                  <a:srgbClr val="000000"/>
                </a:solidFill>
              </a:rPr>
              <a:t>– Tracking algorithm and simulations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Univ. of IL of Chicago </a:t>
            </a:r>
            <a:r>
              <a:rPr lang="en-US" dirty="0" smtClean="0">
                <a:solidFill>
                  <a:srgbClr val="000000"/>
                </a:solidFill>
              </a:rPr>
              <a:t>– Stave assembly and testing, offline analysis  </a:t>
            </a:r>
          </a:p>
          <a:p>
            <a:r>
              <a:rPr lang="en-US" dirty="0"/>
              <a:t>Iowa State University </a:t>
            </a:r>
            <a:r>
              <a:rPr lang="en-US" dirty="0">
                <a:solidFill>
                  <a:srgbClr val="000000"/>
                </a:solidFill>
              </a:rPr>
              <a:t>– Assembly and testing, simulations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Georgia State University  </a:t>
            </a:r>
            <a:r>
              <a:rPr lang="en-US" dirty="0" smtClean="0">
                <a:solidFill>
                  <a:srgbClr val="000000"/>
                </a:solidFill>
              </a:rPr>
              <a:t>- Slow control and monitoring </a:t>
            </a:r>
          </a:p>
          <a:p>
            <a:r>
              <a:rPr lang="en-US" dirty="0" smtClean="0"/>
              <a:t>Florida State University  </a:t>
            </a:r>
            <a:r>
              <a:rPr lang="en-US" dirty="0" smtClean="0">
                <a:solidFill>
                  <a:srgbClr val="000000"/>
                </a:solidFill>
              </a:rPr>
              <a:t>- Offline and simulations </a:t>
            </a:r>
          </a:p>
          <a:p>
            <a:r>
              <a:rPr lang="en-US" dirty="0" smtClean="0"/>
              <a:t>Univ. of California, Los Angeles </a:t>
            </a:r>
            <a:r>
              <a:rPr lang="en-US" dirty="0" smtClean="0">
                <a:solidFill>
                  <a:srgbClr val="000000"/>
                </a:solidFill>
              </a:rPr>
              <a:t>– Assembly and testing, simulations  </a:t>
            </a:r>
          </a:p>
          <a:p>
            <a:r>
              <a:rPr lang="en-US" dirty="0" smtClean="0"/>
              <a:t>Univ. of California, Riverside </a:t>
            </a:r>
            <a:r>
              <a:rPr lang="en-US" dirty="0" smtClean="0">
                <a:solidFill>
                  <a:srgbClr val="000000"/>
                </a:solidFill>
              </a:rPr>
              <a:t>– Assembly and testing, simulations  </a:t>
            </a:r>
          </a:p>
          <a:p>
            <a:r>
              <a:rPr lang="en-US" dirty="0" smtClean="0"/>
              <a:t>RIKEN/RBRC, Japan </a:t>
            </a:r>
            <a:r>
              <a:rPr lang="en-US" dirty="0" smtClean="0">
                <a:solidFill>
                  <a:srgbClr val="000000"/>
                </a:solidFill>
              </a:rPr>
              <a:t>– Assembly and testing, integration  </a:t>
            </a:r>
          </a:p>
          <a:p>
            <a:r>
              <a:rPr lang="en-US" dirty="0" err="1" smtClean="0"/>
              <a:t>Yonsei</a:t>
            </a:r>
            <a:r>
              <a:rPr lang="en-US" dirty="0" smtClean="0"/>
              <a:t>, Korea </a:t>
            </a:r>
            <a:r>
              <a:rPr lang="en-US" dirty="0" smtClean="0">
                <a:solidFill>
                  <a:srgbClr val="000000"/>
                </a:solidFill>
              </a:rPr>
              <a:t>– MAPS QA and readout, simulations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Czech Republic  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Miroslav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Mike Finger, </a:t>
            </a:r>
            <a:r>
              <a:rPr lang="en-US" dirty="0" err="1" smtClean="0">
                <a:solidFill>
                  <a:srgbClr val="000000"/>
                </a:solidFill>
              </a:rPr>
              <a:t>Caclav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Vrba</a:t>
            </a:r>
            <a:r>
              <a:rPr lang="en-US" dirty="0" smtClean="0">
                <a:solidFill>
                  <a:srgbClr val="000000"/>
                </a:solidFill>
              </a:rPr>
              <a:t> et al , tasks TBD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Peking Univ. </a:t>
            </a:r>
            <a:r>
              <a:rPr lang="en-US" dirty="0" smtClean="0">
                <a:solidFill>
                  <a:srgbClr val="000000"/>
                </a:solidFill>
              </a:rPr>
              <a:t>– many good students (already on CMS)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sPHENIX/MAPS Discussion @MIT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3" y="0"/>
            <a:ext cx="1100667" cy="897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9218" y="5984731"/>
            <a:ext cx="237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Potential collaborators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0413" y="1174221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E958-5324-734F-9930-E20029B7C939}" type="datetime1">
              <a:rPr lang="en-US" smtClean="0"/>
              <a:t>10/27/16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227" y="248402"/>
            <a:ext cx="2512462" cy="932611"/>
          </a:xfrm>
        </p:spPr>
        <p:txBody>
          <a:bodyPr>
            <a:normAutofit fontScale="90000"/>
          </a:bodyPr>
          <a:lstStyle/>
          <a:p>
            <a:r>
              <a:rPr lang="en-US" sz="3800" b="1" dirty="0"/>
              <a:t>Organization Chart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473" y="937948"/>
            <a:ext cx="8980101" cy="5398571"/>
            <a:chOff x="233101" y="1802859"/>
            <a:chExt cx="12771699" cy="7677967"/>
          </a:xfrm>
        </p:grpSpPr>
        <p:sp>
          <p:nvSpPr>
            <p:cNvPr id="443" name="AutoShape 3"/>
            <p:cNvSpPr>
              <a:spLocks noChangeArrowheads="1"/>
            </p:cNvSpPr>
            <p:nvPr/>
          </p:nvSpPr>
          <p:spPr bwMode="auto">
            <a:xfrm>
              <a:off x="5025456" y="1802859"/>
              <a:ext cx="2165822" cy="754410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err="1" smtClean="0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 Project Office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Manager: Ed O’Brien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AutoShape 4"/>
            <p:cNvSpPr>
              <a:spLocks noChangeArrowheads="1"/>
            </p:cNvSpPr>
            <p:nvPr/>
          </p:nvSpPr>
          <p:spPr bwMode="auto">
            <a:xfrm>
              <a:off x="4113531" y="2683005"/>
              <a:ext cx="3989672" cy="113161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kern="0" dirty="0" err="1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kern="0" dirty="0">
                  <a:solidFill>
                    <a:sysClr val="windowText" lastClr="000000"/>
                  </a:solidFill>
                </a:rPr>
                <a:t> MAPS Project Office</a:t>
              </a:r>
            </a:p>
            <a:p>
              <a:pPr algn="ctr" defTabSz="642915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Project Manager: 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Ming Liu (LANL)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</a:rPr>
                <a:t>Deputy Project Manager: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Mike </a:t>
              </a:r>
              <a:r>
                <a:rPr lang="en-US" sz="800" i="1" dirty="0" err="1" smtClean="0">
                  <a:solidFill>
                    <a:sysClr val="windowText" lastClr="000000"/>
                  </a:solidFill>
                </a:rPr>
                <a:t>McCumber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 (LANL)</a:t>
              </a:r>
            </a:p>
            <a:p>
              <a:pPr algn="ctr" defTabSz="642915">
                <a:defRPr/>
              </a:pPr>
              <a:r>
                <a:rPr lang="en-US" sz="800" dirty="0" smtClean="0">
                  <a:solidFill>
                    <a:sysClr val="windowText" lastClr="000000"/>
                  </a:solidFill>
                </a:rPr>
                <a:t>Electrical </a:t>
              </a:r>
              <a:r>
                <a:rPr lang="en-US" sz="800" dirty="0" err="1" smtClean="0">
                  <a:solidFill>
                    <a:sysClr val="windowText" lastClr="000000"/>
                  </a:solidFill>
                </a:rPr>
                <a:t>Engineer:TBD</a:t>
              </a:r>
              <a:endParaRPr lang="en-US" sz="800" dirty="0" smtClean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dirty="0" smtClean="0">
                  <a:solidFill>
                    <a:sysClr val="windowText" lastClr="000000"/>
                  </a:solidFill>
                </a:rPr>
                <a:t>Mechanical Engineer: Walt Sondheim? /MIT?</a:t>
              </a:r>
            </a:p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     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 </a:t>
              </a:r>
              <a:endParaRPr lang="en-US" sz="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AutoShape 5"/>
            <p:cNvSpPr>
              <a:spLocks noChangeArrowheads="1"/>
            </p:cNvSpPr>
            <p:nvPr/>
          </p:nvSpPr>
          <p:spPr bwMode="auto">
            <a:xfrm>
              <a:off x="8559166" y="2305799"/>
              <a:ext cx="2165822" cy="163455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err="1">
                  <a:solidFill>
                    <a:sysClr val="windowText" lastClr="000000"/>
                  </a:solidFill>
                </a:rPr>
                <a:t>sPHENIX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Management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Spokespersons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Gunther Roland</a:t>
              </a: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David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Morrison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Line 6"/>
            <p:cNvSpPr>
              <a:spLocks noChangeShapeType="1"/>
            </p:cNvSpPr>
            <p:nvPr/>
          </p:nvSpPr>
          <p:spPr bwMode="auto">
            <a:xfrm>
              <a:off x="6165363" y="3814620"/>
              <a:ext cx="0" cy="3772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Line 7"/>
            <p:cNvSpPr>
              <a:spLocks noChangeShapeType="1"/>
            </p:cNvSpPr>
            <p:nvPr/>
          </p:nvSpPr>
          <p:spPr bwMode="auto">
            <a:xfrm>
              <a:off x="6165363" y="2557269"/>
              <a:ext cx="0" cy="1257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Line 9"/>
            <p:cNvSpPr>
              <a:spLocks noChangeShapeType="1"/>
            </p:cNvSpPr>
            <p:nvPr/>
          </p:nvSpPr>
          <p:spPr bwMode="auto">
            <a:xfrm>
              <a:off x="8103203" y="3185945"/>
              <a:ext cx="4559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Line 10"/>
            <p:cNvSpPr>
              <a:spLocks noChangeShapeType="1"/>
            </p:cNvSpPr>
            <p:nvPr/>
          </p:nvSpPr>
          <p:spPr bwMode="auto">
            <a:xfrm>
              <a:off x="1035784" y="4191826"/>
              <a:ext cx="11399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Line 11"/>
            <p:cNvSpPr>
              <a:spLocks noChangeShapeType="1"/>
            </p:cNvSpPr>
            <p:nvPr/>
          </p:nvSpPr>
          <p:spPr bwMode="auto">
            <a:xfrm>
              <a:off x="1035784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Line 12"/>
            <p:cNvSpPr>
              <a:spLocks noChangeShapeType="1"/>
            </p:cNvSpPr>
            <p:nvPr/>
          </p:nvSpPr>
          <p:spPr bwMode="auto">
            <a:xfrm>
              <a:off x="2631653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Line 13"/>
            <p:cNvSpPr>
              <a:spLocks noChangeShapeType="1"/>
            </p:cNvSpPr>
            <p:nvPr/>
          </p:nvSpPr>
          <p:spPr bwMode="auto">
            <a:xfrm>
              <a:off x="4227522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Line 14"/>
            <p:cNvSpPr>
              <a:spLocks noChangeShapeType="1"/>
            </p:cNvSpPr>
            <p:nvPr/>
          </p:nvSpPr>
          <p:spPr bwMode="auto">
            <a:xfrm>
              <a:off x="5823391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Line 15"/>
            <p:cNvSpPr>
              <a:spLocks noChangeShapeType="1"/>
            </p:cNvSpPr>
            <p:nvPr/>
          </p:nvSpPr>
          <p:spPr bwMode="auto">
            <a:xfrm>
              <a:off x="7419259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Line 16"/>
            <p:cNvSpPr>
              <a:spLocks noChangeShapeType="1"/>
            </p:cNvSpPr>
            <p:nvPr/>
          </p:nvSpPr>
          <p:spPr bwMode="auto">
            <a:xfrm>
              <a:off x="9129119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7" name="Line 17"/>
            <p:cNvSpPr>
              <a:spLocks noChangeShapeType="1"/>
            </p:cNvSpPr>
            <p:nvPr/>
          </p:nvSpPr>
          <p:spPr bwMode="auto">
            <a:xfrm>
              <a:off x="10838978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Line 18"/>
            <p:cNvSpPr>
              <a:spLocks noChangeShapeType="1"/>
            </p:cNvSpPr>
            <p:nvPr/>
          </p:nvSpPr>
          <p:spPr bwMode="auto">
            <a:xfrm>
              <a:off x="12434847" y="4191826"/>
              <a:ext cx="0" cy="25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AutoShape 19"/>
            <p:cNvSpPr>
              <a:spLocks noChangeArrowheads="1"/>
            </p:cNvSpPr>
            <p:nvPr/>
          </p:nvSpPr>
          <p:spPr bwMode="auto">
            <a:xfrm>
              <a:off x="11750903" y="644501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Offline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NMSU/FSU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AutoShape 20"/>
            <p:cNvSpPr>
              <a:spLocks noChangeArrowheads="1"/>
            </p:cNvSpPr>
            <p:nvPr/>
          </p:nvSpPr>
          <p:spPr bwMode="auto">
            <a:xfrm>
              <a:off x="11750903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Software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UIC/FSU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AutoShape 21"/>
            <p:cNvSpPr>
              <a:spLocks noChangeArrowheads="1"/>
            </p:cNvSpPr>
            <p:nvPr/>
          </p:nvSpPr>
          <p:spPr bwMode="auto">
            <a:xfrm>
              <a:off x="11750903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Simulation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ISU/GSU</a:t>
              </a: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/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3" name="Group 23"/>
            <p:cNvGrpSpPr>
              <a:grpSpLocks/>
            </p:cNvGrpSpPr>
            <p:nvPr/>
          </p:nvGrpSpPr>
          <p:grpSpPr bwMode="auto">
            <a:xfrm>
              <a:off x="11499174" y="4820501"/>
              <a:ext cx="251729" cy="3017642"/>
              <a:chOff x="86" y="1968"/>
              <a:chExt cx="106" cy="1152"/>
            </a:xfrm>
          </p:grpSpPr>
          <p:sp>
            <p:nvSpPr>
              <p:cNvPr id="524" name="Line 24"/>
              <p:cNvSpPr>
                <a:spLocks noChangeShapeType="1"/>
              </p:cNvSpPr>
              <p:nvPr/>
            </p:nvSpPr>
            <p:spPr bwMode="auto">
              <a:xfrm flipH="1">
                <a:off x="86" y="1968"/>
                <a:ext cx="10" cy="11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5" name="Line 2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6" name="Line 2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7" name="Line 2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8" name="Line 28"/>
              <p:cNvSpPr>
                <a:spLocks noChangeShapeType="1"/>
              </p:cNvSpPr>
              <p:nvPr/>
            </p:nvSpPr>
            <p:spPr bwMode="auto">
              <a:xfrm>
                <a:off x="96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4" name="AutoShape 29"/>
            <p:cNvSpPr>
              <a:spLocks noChangeArrowheads="1"/>
            </p:cNvSpPr>
            <p:nvPr/>
          </p:nvSpPr>
          <p:spPr bwMode="auto">
            <a:xfrm>
              <a:off x="2061700" y="6473074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Sensor Production</a:t>
              </a:r>
            </a:p>
            <a:p>
              <a:pPr algn="ctr" defTabSz="642915">
                <a:defRPr/>
              </a:pPr>
              <a:r>
                <a:rPr lang="en-US" sz="800" i="1" dirty="0" err="1">
                  <a:solidFill>
                    <a:sysClr val="windowText" lastClr="000000"/>
                  </a:solidFill>
                </a:rPr>
                <a:t>TowerJAZZ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5" name="AutoShape 30"/>
            <p:cNvSpPr>
              <a:spLocks noChangeArrowheads="1"/>
            </p:cNvSpPr>
            <p:nvPr/>
          </p:nvSpPr>
          <p:spPr bwMode="auto">
            <a:xfrm>
              <a:off x="465831" y="540005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FEM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M. </a:t>
              </a:r>
              <a:r>
                <a:rPr lang="en-US" sz="800" i="1" kern="0" dirty="0" err="1">
                  <a:solidFill>
                    <a:sysClr val="windowText" lastClr="000000"/>
                  </a:solidFill>
                </a:rPr>
                <a:t>Prokop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LANL</a:t>
              </a:r>
            </a:p>
          </p:txBody>
        </p:sp>
        <p:sp>
          <p:nvSpPr>
            <p:cNvPr id="466" name="AutoShape 31"/>
            <p:cNvSpPr>
              <a:spLocks noChangeArrowheads="1"/>
            </p:cNvSpPr>
            <p:nvPr/>
          </p:nvSpPr>
          <p:spPr bwMode="auto">
            <a:xfrm>
              <a:off x="465831" y="640594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Slow </a:t>
              </a:r>
              <a:r>
                <a:rPr lang="en-US" sz="800" i="1" dirty="0" smtClean="0">
                  <a:solidFill>
                    <a:sysClr val="windowText" lastClr="000000"/>
                  </a:solidFill>
                </a:rPr>
                <a:t>Control &amp;</a:t>
              </a:r>
              <a:endParaRPr lang="en-US" sz="800" i="1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Monitoring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AutoShape 32"/>
            <p:cNvSpPr>
              <a:spLocks noChangeArrowheads="1"/>
            </p:cNvSpPr>
            <p:nvPr/>
          </p:nvSpPr>
          <p:spPr bwMode="auto">
            <a:xfrm>
              <a:off x="465831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 smtClean="0">
                  <a:solidFill>
                    <a:sysClr val="windowText" lastClr="000000"/>
                  </a:solidFill>
                </a:rPr>
                <a:t>Readout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UT/LANL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68" name="Group 33"/>
            <p:cNvGrpSpPr>
              <a:grpSpLocks/>
            </p:cNvGrpSpPr>
            <p:nvPr/>
          </p:nvGrpSpPr>
          <p:grpSpPr bwMode="auto">
            <a:xfrm>
              <a:off x="233101" y="4820500"/>
              <a:ext cx="232731" cy="3004544"/>
              <a:chOff x="94" y="1968"/>
              <a:chExt cx="98" cy="1147"/>
            </a:xfrm>
          </p:grpSpPr>
          <p:sp>
            <p:nvSpPr>
              <p:cNvPr id="519" name="Line 34"/>
              <p:cNvSpPr>
                <a:spLocks noChangeShapeType="1"/>
              </p:cNvSpPr>
              <p:nvPr/>
            </p:nvSpPr>
            <p:spPr bwMode="auto">
              <a:xfrm flipH="1">
                <a:off x="94" y="1968"/>
                <a:ext cx="2" cy="11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0" name="Line 35"/>
              <p:cNvSpPr>
                <a:spLocks noChangeShapeType="1"/>
              </p:cNvSpPr>
              <p:nvPr/>
            </p:nvSpPr>
            <p:spPr bwMode="auto">
              <a:xfrm>
                <a:off x="96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1" name="Line 36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2" name="Line 37"/>
              <p:cNvSpPr>
                <a:spLocks noChangeShapeType="1"/>
              </p:cNvSpPr>
              <p:nvPr/>
            </p:nvSpPr>
            <p:spPr bwMode="auto">
              <a:xfrm>
                <a:off x="96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9" name="AutoShape 39"/>
            <p:cNvSpPr>
              <a:spLocks noChangeArrowheads="1"/>
            </p:cNvSpPr>
            <p:nvPr/>
          </p:nvSpPr>
          <p:spPr bwMode="auto">
            <a:xfrm>
              <a:off x="2061700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rgbClr val="000000"/>
                  </a:solidFill>
                </a:rPr>
                <a:t>MAPS Sensor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rgbClr val="000000"/>
                  </a:solidFill>
                </a:rPr>
                <a:t>ALICE</a:t>
              </a:r>
              <a:endParaRPr lang="en-US" sz="800" i="1" kern="0" dirty="0">
                <a:solidFill>
                  <a:srgbClr val="000000"/>
                </a:solidFill>
              </a:endParaRPr>
            </a:p>
          </p:txBody>
        </p:sp>
        <p:sp>
          <p:nvSpPr>
            <p:cNvPr id="470" name="AutoShape 40"/>
            <p:cNvSpPr>
              <a:spLocks noChangeArrowheads="1"/>
            </p:cNvSpPr>
            <p:nvPr/>
          </p:nvSpPr>
          <p:spPr bwMode="auto">
            <a:xfrm>
              <a:off x="2061700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Sensor Design</a:t>
              </a: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ALICE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AutoShape 41"/>
            <p:cNvSpPr>
              <a:spLocks noChangeArrowheads="1"/>
            </p:cNvSpPr>
            <p:nvPr/>
          </p:nvSpPr>
          <p:spPr bwMode="auto">
            <a:xfrm>
              <a:off x="2061700" y="7510055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Sensor QA</a:t>
              </a:r>
            </a:p>
            <a:p>
              <a:pPr algn="ctr" defTabSz="642915">
                <a:defRPr/>
              </a:pPr>
              <a:r>
                <a:rPr lang="en-US" sz="800" i="1" kern="0" dirty="0" err="1">
                  <a:solidFill>
                    <a:sysClr val="windowText" lastClr="000000"/>
                  </a:solidFill>
                </a:rPr>
                <a:t>Yonsei</a:t>
              </a:r>
              <a:r>
                <a:rPr lang="en-US" sz="800" i="1" dirty="0">
                  <a:solidFill>
                    <a:sysClr val="windowText" lastClr="000000"/>
                  </a:solidFill>
                </a:rPr>
                <a:t>(Korea)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2" name="Line 42"/>
            <p:cNvSpPr>
              <a:spLocks noChangeShapeType="1"/>
            </p:cNvSpPr>
            <p:nvPr/>
          </p:nvSpPr>
          <p:spPr bwMode="auto">
            <a:xfrm>
              <a:off x="1833718" y="4820501"/>
              <a:ext cx="9387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3" name="Line 43"/>
            <p:cNvSpPr>
              <a:spLocks noChangeShapeType="1"/>
            </p:cNvSpPr>
            <p:nvPr/>
          </p:nvSpPr>
          <p:spPr bwMode="auto">
            <a:xfrm>
              <a:off x="1833719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Line 44"/>
            <p:cNvSpPr>
              <a:spLocks noChangeShapeType="1"/>
            </p:cNvSpPr>
            <p:nvPr/>
          </p:nvSpPr>
          <p:spPr bwMode="auto">
            <a:xfrm>
              <a:off x="1833719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5" name="Line 45"/>
            <p:cNvSpPr>
              <a:spLocks noChangeShapeType="1"/>
            </p:cNvSpPr>
            <p:nvPr/>
          </p:nvSpPr>
          <p:spPr bwMode="auto">
            <a:xfrm>
              <a:off x="1833719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AutoShape 46"/>
            <p:cNvSpPr>
              <a:spLocks noChangeArrowheads="1"/>
            </p:cNvSpPr>
            <p:nvPr/>
          </p:nvSpPr>
          <p:spPr bwMode="auto">
            <a:xfrm>
              <a:off x="3657569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Stave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ALICE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AutoShape 47"/>
            <p:cNvSpPr>
              <a:spLocks noChangeArrowheads="1"/>
            </p:cNvSpPr>
            <p:nvPr/>
          </p:nvSpPr>
          <p:spPr bwMode="auto">
            <a:xfrm>
              <a:off x="3657569" y="544917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Stave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 Design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ALICE</a:t>
              </a:r>
            </a:p>
          </p:txBody>
        </p:sp>
        <p:sp>
          <p:nvSpPr>
            <p:cNvPr id="478" name="AutoShape 48"/>
            <p:cNvSpPr>
              <a:spLocks noChangeArrowheads="1"/>
            </p:cNvSpPr>
            <p:nvPr/>
          </p:nvSpPr>
          <p:spPr bwMode="auto">
            <a:xfrm>
              <a:off x="3657569" y="645505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rgbClr val="FF0000"/>
                  </a:solidFill>
                </a:rPr>
                <a:t>Stave</a:t>
              </a:r>
              <a:r>
                <a:rPr lang="en-US" sz="800" i="1" kern="0" dirty="0">
                  <a:solidFill>
                    <a:srgbClr val="FF0000"/>
                  </a:solidFill>
                </a:rPr>
                <a:t> </a:t>
              </a:r>
              <a:r>
                <a:rPr lang="en-US" sz="800" i="1" dirty="0">
                  <a:solidFill>
                    <a:srgbClr val="FF0000"/>
                  </a:solidFill>
                </a:rPr>
                <a:t>Assembly</a:t>
              </a:r>
              <a:endParaRPr lang="en-US" sz="800" i="1" kern="0" dirty="0">
                <a:solidFill>
                  <a:srgbClr val="FF0000"/>
                </a:solidFill>
              </a:endParaRPr>
            </a:p>
            <a:p>
              <a:pPr algn="ctr" defTabSz="642915">
                <a:defRPr/>
              </a:pPr>
              <a:r>
                <a:rPr lang="en-US" sz="800" i="1" dirty="0">
                  <a:solidFill>
                    <a:srgbClr val="FF0000"/>
                  </a:solidFill>
                </a:rPr>
                <a:t>MIT</a:t>
              </a:r>
              <a:r>
                <a:rPr lang="en-US" sz="800" i="1" dirty="0" smtClean="0">
                  <a:solidFill>
                    <a:srgbClr val="FF0000"/>
                  </a:solidFill>
                </a:rPr>
                <a:t>/</a:t>
              </a:r>
              <a:r>
                <a:rPr lang="en-US" sz="800" i="1" kern="0" dirty="0" smtClean="0">
                  <a:solidFill>
                    <a:srgbClr val="FF0000"/>
                  </a:solidFill>
                </a:rPr>
                <a:t>UIC/LANL</a:t>
              </a:r>
              <a:endParaRPr lang="en-US" sz="800" i="1" kern="0" dirty="0">
                <a:solidFill>
                  <a:srgbClr val="FF0000"/>
                </a:solidFill>
              </a:endParaRPr>
            </a:p>
          </p:txBody>
        </p:sp>
        <p:sp>
          <p:nvSpPr>
            <p:cNvPr id="479" name="Line 49"/>
            <p:cNvSpPr>
              <a:spLocks noChangeShapeType="1"/>
            </p:cNvSpPr>
            <p:nvPr/>
          </p:nvSpPr>
          <p:spPr bwMode="auto">
            <a:xfrm>
              <a:off x="3429588" y="4820501"/>
              <a:ext cx="0" cy="31019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Line 50"/>
            <p:cNvSpPr>
              <a:spLocks noChangeShapeType="1"/>
            </p:cNvSpPr>
            <p:nvPr/>
          </p:nvSpPr>
          <p:spPr bwMode="auto">
            <a:xfrm>
              <a:off x="3429588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1" name="Line 51"/>
            <p:cNvSpPr>
              <a:spLocks noChangeShapeType="1"/>
            </p:cNvSpPr>
            <p:nvPr/>
          </p:nvSpPr>
          <p:spPr bwMode="auto">
            <a:xfrm>
              <a:off x="3429588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Line 52"/>
            <p:cNvSpPr>
              <a:spLocks noChangeShapeType="1"/>
            </p:cNvSpPr>
            <p:nvPr/>
          </p:nvSpPr>
          <p:spPr bwMode="auto">
            <a:xfrm>
              <a:off x="3429588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83" name="Group 53"/>
            <p:cNvGrpSpPr>
              <a:grpSpLocks/>
            </p:cNvGrpSpPr>
            <p:nvPr/>
          </p:nvGrpSpPr>
          <p:grpSpPr bwMode="auto">
            <a:xfrm>
              <a:off x="5025456" y="4443296"/>
              <a:ext cx="1481878" cy="3897788"/>
              <a:chOff x="2064" y="1824"/>
              <a:chExt cx="624" cy="1488"/>
            </a:xfrm>
          </p:grpSpPr>
          <p:sp>
            <p:nvSpPr>
              <p:cNvPr id="509" name="AutoShape 54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Cabling</a:t>
                </a: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ysClr val="windowText" lastClr="000000"/>
                    </a:solidFill>
                  </a:rPr>
                  <a:t>UNM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0" name="AutoShape 55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LV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UNM/NMSU</a:t>
                </a:r>
              </a:p>
            </p:txBody>
          </p:sp>
          <p:sp>
            <p:nvSpPr>
              <p:cNvPr id="511" name="AutoShape 5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ysClr val="windowText" lastClr="000000"/>
                    </a:solidFill>
                  </a:rPr>
                  <a:t>High density cables</a:t>
                </a:r>
                <a:endParaRPr lang="en-US" sz="800" i="1" kern="0" dirty="0">
                  <a:solidFill>
                    <a:sysClr val="windowText" lastClr="00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</a:t>
                </a:r>
              </a:p>
            </p:txBody>
          </p:sp>
          <p:sp>
            <p:nvSpPr>
              <p:cNvPr id="512" name="AutoShape 57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Fibers</a:t>
                </a: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ysClr val="windowText" lastClr="000000"/>
                    </a:solidFill>
                  </a:rPr>
                  <a:t>UNM</a:t>
                </a:r>
              </a:p>
            </p:txBody>
          </p:sp>
          <p:grpSp>
            <p:nvGrpSpPr>
              <p:cNvPr id="513" name="Group 58"/>
              <p:cNvGrpSpPr>
                <a:grpSpLocks/>
              </p:cNvGrpSpPr>
              <p:nvPr/>
            </p:nvGrpSpPr>
            <p:grpSpPr bwMode="auto">
              <a:xfrm>
                <a:off x="2064" y="1968"/>
                <a:ext cx="96" cy="1152"/>
                <a:chOff x="96" y="1968"/>
                <a:chExt cx="96" cy="1152"/>
              </a:xfrm>
            </p:grpSpPr>
            <p:sp>
              <p:nvSpPr>
                <p:cNvPr id="514" name="Line 59"/>
                <p:cNvSpPr>
                  <a:spLocks noChangeShapeType="1"/>
                </p:cNvSpPr>
                <p:nvPr/>
              </p:nvSpPr>
              <p:spPr bwMode="auto">
                <a:xfrm>
                  <a:off x="96" y="1968"/>
                  <a:ext cx="0" cy="115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5" name="Line 60"/>
                <p:cNvSpPr>
                  <a:spLocks noChangeShapeType="1"/>
                </p:cNvSpPr>
                <p:nvPr/>
              </p:nvSpPr>
              <p:spPr bwMode="auto">
                <a:xfrm>
                  <a:off x="96" y="1968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6" name="Line 61"/>
                <p:cNvSpPr>
                  <a:spLocks noChangeShapeType="1"/>
                </p:cNvSpPr>
                <p:nvPr/>
              </p:nvSpPr>
              <p:spPr bwMode="auto">
                <a:xfrm>
                  <a:off x="96" y="2352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7" name="Line 62"/>
                <p:cNvSpPr>
                  <a:spLocks noChangeShapeType="1"/>
                </p:cNvSpPr>
                <p:nvPr/>
              </p:nvSpPr>
              <p:spPr bwMode="auto">
                <a:xfrm>
                  <a:off x="96" y="2736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18" name="Line 63"/>
                <p:cNvSpPr>
                  <a:spLocks noChangeShapeType="1"/>
                </p:cNvSpPr>
                <p:nvPr/>
              </p:nvSpPr>
              <p:spPr bwMode="auto">
                <a:xfrm>
                  <a:off x="96" y="312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42915">
                    <a:defRPr/>
                  </a:pPr>
                  <a:endParaRPr lang="en-US" sz="80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484" name="Group 64"/>
            <p:cNvGrpSpPr>
              <a:grpSpLocks/>
            </p:cNvGrpSpPr>
            <p:nvPr/>
          </p:nvGrpSpPr>
          <p:grpSpPr bwMode="auto">
            <a:xfrm>
              <a:off x="6621325" y="4443296"/>
              <a:ext cx="1481878" cy="3897788"/>
              <a:chOff x="2112" y="1824"/>
              <a:chExt cx="624" cy="1488"/>
            </a:xfrm>
          </p:grpSpPr>
          <p:sp>
            <p:nvSpPr>
              <p:cNvPr id="501" name="AutoShape 65"/>
              <p:cNvSpPr>
                <a:spLocks noChangeArrowheads="1"/>
              </p:cNvSpPr>
              <p:nvPr/>
            </p:nvSpPr>
            <p:spPr bwMode="auto">
              <a:xfrm>
                <a:off x="2208" y="1824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rgbClr val="FF0000"/>
                    </a:solidFill>
                  </a:rPr>
                  <a:t>Mechanics 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rgbClr val="FF0000"/>
                    </a:solidFill>
                  </a:rPr>
                  <a:t>MIT/LBNL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2" name="AutoShape 66"/>
              <p:cNvSpPr>
                <a:spLocks noChangeArrowheads="1"/>
              </p:cNvSpPr>
              <p:nvPr/>
            </p:nvSpPr>
            <p:spPr bwMode="auto">
              <a:xfrm>
                <a:off x="2208" y="2208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rgbClr val="FF0000"/>
                    </a:solidFill>
                  </a:rPr>
                  <a:t>Structure Design</a:t>
                </a:r>
              </a:p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rgbClr val="FF0000"/>
                    </a:solidFill>
                  </a:rPr>
                  <a:t> LANL/MIT</a:t>
                </a:r>
              </a:p>
            </p:txBody>
          </p:sp>
          <p:sp>
            <p:nvSpPr>
              <p:cNvPr id="503" name="AutoShape 67"/>
              <p:cNvSpPr>
                <a:spLocks noChangeArrowheads="1"/>
              </p:cNvSpPr>
              <p:nvPr/>
            </p:nvSpPr>
            <p:spPr bwMode="auto">
              <a:xfrm>
                <a:off x="2208" y="2592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kern="0" dirty="0">
                    <a:solidFill>
                      <a:srgbClr val="FF0000"/>
                    </a:solidFill>
                  </a:rPr>
                  <a:t>Assembly</a:t>
                </a: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rgbClr val="FF0000"/>
                    </a:solidFill>
                  </a:rPr>
                  <a:t>BNL/MIT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4" name="AutoShape 68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528" cy="336"/>
              </a:xfrm>
              <a:prstGeom prst="flowChartAlternateProcess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642915">
                  <a:defRPr/>
                </a:pPr>
                <a:r>
                  <a:rPr lang="en-US" sz="800" i="1" dirty="0">
                    <a:solidFill>
                      <a:srgbClr val="FF0000"/>
                    </a:solidFill>
                  </a:rPr>
                  <a:t>Installation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  <a:p>
                <a:pPr algn="ctr" defTabSz="642915">
                  <a:defRPr/>
                </a:pPr>
                <a:r>
                  <a:rPr lang="en-US" sz="800" i="1" kern="0" dirty="0" smtClean="0">
                    <a:solidFill>
                      <a:srgbClr val="FF0000"/>
                    </a:solidFill>
                  </a:rPr>
                  <a:t>BNL/MIT</a:t>
                </a:r>
                <a:endParaRPr lang="en-US" sz="800" i="1" kern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5" name="Line 72"/>
              <p:cNvSpPr>
                <a:spLocks noChangeShapeType="1"/>
              </p:cNvSpPr>
              <p:nvPr/>
            </p:nvSpPr>
            <p:spPr bwMode="auto">
              <a:xfrm>
                <a:off x="2112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6" name="Line 73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7" name="Line 74"/>
              <p:cNvSpPr>
                <a:spLocks noChangeShapeType="1"/>
              </p:cNvSpPr>
              <p:nvPr/>
            </p:nvSpPr>
            <p:spPr bwMode="auto">
              <a:xfrm>
                <a:off x="2112" y="2736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8" name="Line 75"/>
              <p:cNvSpPr>
                <a:spLocks noChangeShapeType="1"/>
              </p:cNvSpPr>
              <p:nvPr/>
            </p:nvSpPr>
            <p:spPr bwMode="auto">
              <a:xfrm>
                <a:off x="2112" y="31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42915">
                  <a:defRPr/>
                </a:pPr>
                <a:endParaRPr lang="en-US" sz="8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5" name="AutoShape 76"/>
            <p:cNvSpPr>
              <a:spLocks noChangeArrowheads="1"/>
            </p:cNvSpPr>
            <p:nvPr/>
          </p:nvSpPr>
          <p:spPr bwMode="auto">
            <a:xfrm>
              <a:off x="8445175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FF0000"/>
                  </a:solidFill>
                </a:rPr>
                <a:t>Integration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rgbClr val="FF0000"/>
                  </a:solidFill>
                </a:rPr>
                <a:t>MIT</a:t>
              </a:r>
              <a:endParaRPr lang="en-US" sz="800" i="1" kern="0" dirty="0">
                <a:solidFill>
                  <a:srgbClr val="FF0000"/>
                </a:solidFill>
              </a:endParaRP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AutoShape 77"/>
            <p:cNvSpPr>
              <a:spLocks noChangeArrowheads="1"/>
            </p:cNvSpPr>
            <p:nvPr/>
          </p:nvSpPr>
          <p:spPr bwMode="auto">
            <a:xfrm>
              <a:off x="8445175" y="5449176"/>
              <a:ext cx="1271816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FF0000"/>
                  </a:solidFill>
                </a:rPr>
                <a:t>Cooling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rgbClr val="FF0000"/>
                  </a:solidFill>
                </a:rPr>
                <a:t>MIT</a:t>
              </a:r>
            </a:p>
          </p:txBody>
        </p:sp>
        <p:sp>
          <p:nvSpPr>
            <p:cNvPr id="487" name="AutoShape 78"/>
            <p:cNvSpPr>
              <a:spLocks noChangeArrowheads="1"/>
            </p:cNvSpPr>
            <p:nvPr/>
          </p:nvSpPr>
          <p:spPr bwMode="auto">
            <a:xfrm>
              <a:off x="10155034" y="4443296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Electrical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9" name="AutoShape 80"/>
            <p:cNvSpPr>
              <a:spLocks noChangeArrowheads="1"/>
            </p:cNvSpPr>
            <p:nvPr/>
          </p:nvSpPr>
          <p:spPr bwMode="auto">
            <a:xfrm>
              <a:off x="10155034" y="5400059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Low Voltage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UNM/NMSU</a:t>
              </a:r>
            </a:p>
          </p:txBody>
        </p:sp>
        <p:sp>
          <p:nvSpPr>
            <p:cNvPr id="490" name="Line 81"/>
            <p:cNvSpPr>
              <a:spLocks noChangeShapeType="1"/>
            </p:cNvSpPr>
            <p:nvPr/>
          </p:nvSpPr>
          <p:spPr bwMode="auto">
            <a:xfrm>
              <a:off x="8217194" y="4820501"/>
              <a:ext cx="15634" cy="41960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Line 82"/>
            <p:cNvSpPr>
              <a:spLocks noChangeShapeType="1"/>
            </p:cNvSpPr>
            <p:nvPr/>
          </p:nvSpPr>
          <p:spPr bwMode="auto">
            <a:xfrm>
              <a:off x="8217194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Line 83"/>
            <p:cNvSpPr>
              <a:spLocks noChangeShapeType="1"/>
            </p:cNvSpPr>
            <p:nvPr/>
          </p:nvSpPr>
          <p:spPr bwMode="auto">
            <a:xfrm>
              <a:off x="8217194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Line 84"/>
            <p:cNvSpPr>
              <a:spLocks noChangeShapeType="1"/>
            </p:cNvSpPr>
            <p:nvPr/>
          </p:nvSpPr>
          <p:spPr bwMode="auto">
            <a:xfrm>
              <a:off x="8217194" y="683226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AutoShape 85"/>
            <p:cNvSpPr>
              <a:spLocks noChangeArrowheads="1"/>
            </p:cNvSpPr>
            <p:nvPr/>
          </p:nvSpPr>
          <p:spPr bwMode="auto">
            <a:xfrm>
              <a:off x="8445175" y="6455057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Alignment</a:t>
              </a: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BNL/UIC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Line 86"/>
            <p:cNvSpPr>
              <a:spLocks noChangeShapeType="1"/>
            </p:cNvSpPr>
            <p:nvPr/>
          </p:nvSpPr>
          <p:spPr bwMode="auto">
            <a:xfrm>
              <a:off x="9927053" y="4820502"/>
              <a:ext cx="0" cy="1005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6" name="Line 87"/>
            <p:cNvSpPr>
              <a:spLocks noChangeShapeType="1"/>
            </p:cNvSpPr>
            <p:nvPr/>
          </p:nvSpPr>
          <p:spPr bwMode="auto">
            <a:xfrm>
              <a:off x="9927053" y="4820501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7" name="Line 88"/>
            <p:cNvSpPr>
              <a:spLocks noChangeShapeType="1"/>
            </p:cNvSpPr>
            <p:nvPr/>
          </p:nvSpPr>
          <p:spPr bwMode="auto">
            <a:xfrm>
              <a:off x="9927053" y="5826382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9" name="Line 59"/>
            <p:cNvSpPr>
              <a:spLocks noChangeShapeType="1"/>
            </p:cNvSpPr>
            <p:nvPr/>
          </p:nvSpPr>
          <p:spPr bwMode="auto">
            <a:xfrm>
              <a:off x="6641221" y="4820501"/>
              <a:ext cx="0" cy="30176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AutoShape 85"/>
            <p:cNvSpPr>
              <a:spLocks noChangeArrowheads="1"/>
            </p:cNvSpPr>
            <p:nvPr/>
          </p:nvSpPr>
          <p:spPr bwMode="auto">
            <a:xfrm>
              <a:off x="8463094" y="7487603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Mechanical Stability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  <a:p>
              <a:pPr algn="ctr" defTabSz="642915">
                <a:defRPr/>
              </a:pPr>
              <a:endParaRPr lang="en-US" sz="800" i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AutoShape 78"/>
            <p:cNvSpPr>
              <a:spLocks noChangeArrowheads="1"/>
            </p:cNvSpPr>
            <p:nvPr/>
          </p:nvSpPr>
          <p:spPr bwMode="auto">
            <a:xfrm>
              <a:off x="8445175" y="860068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Safety System</a:t>
              </a:r>
            </a:p>
            <a:p>
              <a:pPr algn="ctr" defTabSz="642915">
                <a:defRPr/>
              </a:pPr>
              <a:r>
                <a:rPr lang="en-US" sz="800" i="1" kern="0" dirty="0">
                  <a:solidFill>
                    <a:sysClr val="windowText" lastClr="000000"/>
                  </a:solidFill>
                </a:rPr>
                <a:t>BNL</a:t>
              </a:r>
            </a:p>
          </p:txBody>
        </p:sp>
        <p:sp>
          <p:nvSpPr>
            <p:cNvPr id="533" name="Line 84"/>
            <p:cNvSpPr>
              <a:spLocks noChangeShapeType="1"/>
            </p:cNvSpPr>
            <p:nvPr/>
          </p:nvSpPr>
          <p:spPr bwMode="auto">
            <a:xfrm>
              <a:off x="8232828" y="7941975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Line 84"/>
            <p:cNvSpPr>
              <a:spLocks noChangeShapeType="1"/>
            </p:cNvSpPr>
            <p:nvPr/>
          </p:nvSpPr>
          <p:spPr bwMode="auto">
            <a:xfrm>
              <a:off x="8232828" y="9016510"/>
              <a:ext cx="2279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42915">
                <a:defRPr/>
              </a:pPr>
              <a:endParaRPr lang="en-US" sz="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AutoShape 19"/>
            <p:cNvSpPr>
              <a:spLocks noChangeArrowheads="1"/>
            </p:cNvSpPr>
            <p:nvPr/>
          </p:nvSpPr>
          <p:spPr bwMode="auto">
            <a:xfrm>
              <a:off x="11749284" y="7443100"/>
              <a:ext cx="1253897" cy="880146"/>
            </a:xfrm>
            <a:prstGeom prst="flowChartAlternateProcess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42915">
                <a:defRPr/>
              </a:pPr>
              <a:r>
                <a:rPr lang="en-US" sz="800" i="1" dirty="0">
                  <a:solidFill>
                    <a:sysClr val="windowText" lastClr="000000"/>
                  </a:solidFill>
                </a:rPr>
                <a:t>B-jet tagging</a:t>
              </a:r>
              <a:endParaRPr lang="en-US" sz="800" i="1" kern="0" dirty="0">
                <a:solidFill>
                  <a:sysClr val="windowText" lastClr="000000"/>
                </a:solidFill>
              </a:endParaRPr>
            </a:p>
            <a:p>
              <a:pPr algn="ctr" defTabSz="642915">
                <a:defRPr/>
              </a:pPr>
              <a:r>
                <a:rPr lang="en-US" sz="800" i="1" kern="0" dirty="0" smtClean="0">
                  <a:solidFill>
                    <a:sysClr val="windowText" lastClr="000000"/>
                  </a:solidFill>
                </a:rPr>
                <a:t>LANL,</a:t>
              </a:r>
              <a:r>
                <a:rPr lang="en-US" sz="800" i="1" kern="0" dirty="0">
                  <a:solidFill>
                    <a:sysClr val="windowText" lastClr="000000"/>
                  </a:solidFill>
                </a:rPr>
                <a:t>NMSU</a:t>
              </a:r>
            </a:p>
          </p:txBody>
        </p:sp>
      </p:grpSp>
      <p:sp>
        <p:nvSpPr>
          <p:cNvPr id="94" name="AutoShape 48"/>
          <p:cNvSpPr>
            <a:spLocks noChangeArrowheads="1"/>
          </p:cNvSpPr>
          <p:nvPr/>
        </p:nvSpPr>
        <p:spPr bwMode="auto">
          <a:xfrm>
            <a:off x="2489303" y="4967086"/>
            <a:ext cx="881646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800" i="1" dirty="0">
                <a:solidFill>
                  <a:srgbClr val="FF0000"/>
                </a:solidFill>
              </a:rPr>
              <a:t>Stave</a:t>
            </a:r>
            <a:r>
              <a:rPr lang="en-US" sz="800" i="1" kern="0" dirty="0">
                <a:solidFill>
                  <a:srgbClr val="FF0000"/>
                </a:solidFill>
              </a:rPr>
              <a:t> QA</a:t>
            </a:r>
          </a:p>
          <a:p>
            <a:pPr algn="ctr" defTabSz="642915">
              <a:defRPr/>
            </a:pPr>
            <a:r>
              <a:rPr lang="en-US" sz="800" i="1" kern="0" dirty="0" smtClean="0">
                <a:solidFill>
                  <a:srgbClr val="FF0000"/>
                </a:solidFill>
              </a:rPr>
              <a:t>MIT/ISU</a:t>
            </a:r>
            <a:endParaRPr lang="en-US" sz="800" i="1" kern="0" dirty="0">
              <a:solidFill>
                <a:srgbClr val="FF0000"/>
              </a:solidFill>
            </a:endParaRPr>
          </a:p>
        </p:txBody>
      </p:sp>
      <p:sp>
        <p:nvSpPr>
          <p:cNvPr id="95" name="Line 52"/>
          <p:cNvSpPr>
            <a:spLocks noChangeShapeType="1"/>
          </p:cNvSpPr>
          <p:nvPr/>
        </p:nvSpPr>
        <p:spPr bwMode="auto">
          <a:xfrm>
            <a:off x="2339996" y="5240777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1213508" y="5240777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97" name="AutoShape 31"/>
          <p:cNvSpPr>
            <a:spLocks noChangeArrowheads="1"/>
          </p:cNvSpPr>
          <p:nvPr/>
        </p:nvSpPr>
        <p:spPr bwMode="auto">
          <a:xfrm>
            <a:off x="245112" y="4884665"/>
            <a:ext cx="881646" cy="618853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15">
              <a:defRPr/>
            </a:pPr>
            <a:r>
              <a:rPr lang="en-US" sz="800" i="1" dirty="0">
                <a:solidFill>
                  <a:sysClr val="windowText" lastClr="000000"/>
                </a:solidFill>
              </a:rPr>
              <a:t>DCM Integration</a:t>
            </a:r>
          </a:p>
          <a:p>
            <a:pPr algn="ctr" defTabSz="642915">
              <a:defRPr/>
            </a:pPr>
            <a:r>
              <a:rPr lang="en-US" sz="800" i="1" kern="0" dirty="0">
                <a:solidFill>
                  <a:sysClr val="windowText" lastClr="000000"/>
                </a:solidFill>
              </a:rPr>
              <a:t>Colorado</a:t>
            </a:r>
          </a:p>
          <a:p>
            <a:pPr algn="ctr" defTabSz="642915">
              <a:defRPr/>
            </a:pPr>
            <a:endParaRPr lang="en-US" sz="800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>
            <a:off x="82068" y="5172092"/>
            <a:ext cx="16029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3" y="0"/>
            <a:ext cx="1100667" cy="897913"/>
          </a:xfrm>
          <a:prstGeom prst="rect">
            <a:avLst/>
          </a:prstGeom>
        </p:spPr>
      </p:pic>
      <p:sp>
        <p:nvSpPr>
          <p:cNvPr id="99" name="AutoShape 3"/>
          <p:cNvSpPr>
            <a:spLocks noChangeArrowheads="1"/>
          </p:cNvSpPr>
          <p:nvPr/>
        </p:nvSpPr>
        <p:spPr bwMode="auto">
          <a:xfrm>
            <a:off x="3451098" y="184263"/>
            <a:ext cx="1522844" cy="530445"/>
          </a:xfrm>
          <a:prstGeom prst="flowChartAlternateProcess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42915">
              <a:defRPr/>
            </a:pPr>
            <a:r>
              <a:rPr lang="en-US" sz="800" i="1" kern="0" dirty="0" smtClean="0">
                <a:solidFill>
                  <a:sysClr val="windowText" lastClr="000000"/>
                </a:solidFill>
              </a:rPr>
              <a:t>BNL Program </a:t>
            </a:r>
            <a:r>
              <a:rPr lang="en-US" sz="800" i="1" kern="0" dirty="0">
                <a:solidFill>
                  <a:sysClr val="windowText" lastClr="000000"/>
                </a:solidFill>
              </a:rPr>
              <a:t>Manager</a:t>
            </a: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>
            <a:off x="4239895" y="701468"/>
            <a:ext cx="0" cy="26522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42915">
              <a:defRPr/>
            </a:pPr>
            <a:endParaRPr lang="en-US" sz="800" kern="0">
              <a:solidFill>
                <a:sysClr val="windowText" lastClr="0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538730" y="1145227"/>
            <a:ext cx="165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Sep. 2016 </a:t>
            </a:r>
          </a:p>
          <a:p>
            <a:r>
              <a:rPr lang="en-US" dirty="0" smtClean="0"/>
              <a:t>Tracker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572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2857</Words>
  <Application>Microsoft Macintosh PowerPoint</Application>
  <PresentationFormat>On-screen Show (4:3)</PresentationFormat>
  <Paragraphs>565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Topics for Today</vt:lpstr>
      <vt:lpstr>sPHENIX MAPS Inner Tracker</vt:lpstr>
      <vt:lpstr>sPHENIX MAPS Inner Tracker</vt:lpstr>
      <vt:lpstr>To Include INTT …. Modify End Wheel  </vt:lpstr>
      <vt:lpstr>Scope of the Project</vt:lpstr>
      <vt:lpstr>Project Task and Timeline</vt:lpstr>
      <vt:lpstr>Overview of Schedules </vt:lpstr>
      <vt:lpstr>Participating and Interested Institutions</vt:lpstr>
      <vt:lpstr>Organization Chart</vt:lpstr>
      <vt:lpstr>A Separate MIE Proposal for the sPHENIX MAPS Inner Tracker?</vt:lpstr>
      <vt:lpstr>A Proposal</vt:lpstr>
      <vt:lpstr>Back up </vt:lpstr>
      <vt:lpstr>A Small Group Meeting 10/21/2016</vt:lpstr>
      <vt:lpstr>My Understanding of sPHENIX Project </vt:lpstr>
      <vt:lpstr>DOE MIE Process and Challenges</vt:lpstr>
      <vt:lpstr>Long Term LHC Schedule</vt:lpstr>
      <vt:lpstr>Experimental R&amp;D Deliverables: Tracker</vt:lpstr>
      <vt:lpstr>Experimental R&amp;D Deliverables: Physics</vt:lpstr>
      <vt:lpstr>MAPS Electronics</vt:lpstr>
      <vt:lpstr>Summary of a Meeting with ALICE/ITS Manager  Dr. Luciano Musa, 09/12/2016</vt:lpstr>
      <vt:lpstr>LANL R&amp;D MoU</vt:lpstr>
      <vt:lpstr>CERN-BNL “MoU” for sPHENIX Production </vt:lpstr>
      <vt:lpstr>CERN-BNL “MoU” for sPHENIX Production (cont.)</vt:lpstr>
      <vt:lpstr>CERN-BNL MoU for sPHENIX Production (cont.)</vt:lpstr>
      <vt:lpstr>Near Term Plan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MAPS Project Opportunity</dc:title>
  <dc:creator>Ming Liu (LANL)</dc:creator>
  <cp:lastModifiedBy>Ming Liu (LANL)</cp:lastModifiedBy>
  <cp:revision>124</cp:revision>
  <dcterms:created xsi:type="dcterms:W3CDTF">2016-10-26T19:01:35Z</dcterms:created>
  <dcterms:modified xsi:type="dcterms:W3CDTF">2016-10-27T14:31:51Z</dcterms:modified>
</cp:coreProperties>
</file>