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58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238B4-8156-2342-94C5-A6006FD013B4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EC035-3B90-EE48-AF8E-DF0A1726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28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7F315-49E7-DB47-B047-E6B98B1BE693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10A60-30D5-DF48-8888-6C69E0967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19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DB4B-E80C-4B42-83D0-D5EA531858A9}" type="datetime1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0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0BD6-F6C3-704F-895F-FE03F1A79BF4}" type="datetime1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9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4C90-630A-C849-B550-74C5B0A1FCEA}" type="datetime1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6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Click to edit Master title style</a:t>
            </a:r>
            <a:endParaRPr sz="1800">
              <a:solidFill>
                <a:srgbClr val="51504D"/>
              </a:solidFill>
            </a:endParaRP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Fifth level</a:t>
            </a:r>
            <a:endParaRPr sz="1800">
              <a:solidFill>
                <a:srgbClr val="51504D"/>
              </a:solidFill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910739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09C6-FE6E-E24E-A378-81585D8F07E3}" type="datetime1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1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19BA-B663-CA4A-9A8D-7532F162CA7A}" type="datetime1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6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4D74-E1B9-2344-A3A8-87F5892155E4}" type="datetime1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9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8B5C-945E-F041-B1E3-E4A876C14832}" type="datetime1">
              <a:rPr lang="en-US" smtClean="0"/>
              <a:t>10/14/16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DF0C-2EBC-644B-A2A8-06E03E4F27B0}" type="datetime1">
              <a:rPr lang="en-US" smtClean="0"/>
              <a:t>10/14/16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9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D66-1CA1-4144-90B5-4EB456CF4380}" type="datetime1">
              <a:rPr lang="en-US" smtClean="0"/>
              <a:t>10/14/16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E5FC-5E54-3F4B-A345-E553D3C56CA9}" type="datetime1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0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1EF-2643-9D4E-8BC4-712560AE868C}" type="datetime1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58543-DE32-D64B-AA59-1EFED4861FC4}" type="datetime1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E0FEF-2927-B74B-BFF8-E7854C79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Separate MIE Proposal for the </a:t>
            </a:r>
            <a:r>
              <a:rPr lang="en-US" dirty="0" err="1" smtClean="0"/>
              <a:t>sPHENIX</a:t>
            </a:r>
            <a:r>
              <a:rPr lang="en-US" dirty="0" smtClean="0"/>
              <a:t> MAPS Inner Tracker?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This idea of a separate MIE has been brought up and discussed at several meetings recently </a:t>
            </a:r>
          </a:p>
          <a:p>
            <a:endParaRPr lang="en-US" dirty="0" smtClean="0"/>
          </a:p>
          <a:p>
            <a:r>
              <a:rPr lang="en-US" dirty="0" err="1" smtClean="0"/>
              <a:t>sPHENIX</a:t>
            </a:r>
            <a:r>
              <a:rPr lang="en-US" dirty="0" smtClean="0"/>
              <a:t> collaboration proposed “cost reduced” baseline configurations, (I) &amp; (II). </a:t>
            </a:r>
          </a:p>
          <a:p>
            <a:pPr lvl="1"/>
            <a:r>
              <a:rPr lang="en-US" dirty="0" smtClean="0"/>
              <a:t>In both scenarios, we need MAPS! </a:t>
            </a:r>
          </a:p>
          <a:p>
            <a:pPr lvl="1"/>
            <a:r>
              <a:rPr lang="en-US" dirty="0" smtClean="0"/>
              <a:t>Still waiting for  decisions/inputs from ALD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MAPS is considered by BNL ALD to have the best chance to get additional fund for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strong consortium of outside institutions (LANL+MIT+LBNL? + UT..), thus there is a strong push/desire from ALD/</a:t>
            </a:r>
            <a:r>
              <a:rPr lang="en-US" dirty="0" err="1" smtClean="0"/>
              <a:t>sPHENIX</a:t>
            </a:r>
            <a:r>
              <a:rPr lang="en-US" dirty="0" smtClean="0"/>
              <a:t> project office to get a separate MIE for MAPS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214-59A9-584B-9BC0-5E4D5EE6CD6F}" type="datetime1">
              <a:rPr lang="en-US" smtClean="0"/>
              <a:t>10/14/16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6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Understanding of </a:t>
            </a:r>
            <a:r>
              <a:rPr lang="en-US" dirty="0" err="1" smtClean="0"/>
              <a:t>sPHENIX</a:t>
            </a:r>
            <a:r>
              <a:rPr lang="en-US" dirty="0"/>
              <a:t> </a:t>
            </a:r>
            <a:r>
              <a:rPr lang="en-US" dirty="0" smtClean="0"/>
              <a:t>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/>
              <a:t>sPHENIX</a:t>
            </a:r>
            <a:r>
              <a:rPr lang="en-US" dirty="0"/>
              <a:t> MIE is a DOE project costing </a:t>
            </a:r>
            <a:r>
              <a:rPr lang="en-US" dirty="0" smtClean="0"/>
              <a:t>$30</a:t>
            </a:r>
            <a:r>
              <a:rPr lang="en-US" dirty="0"/>
              <a:t>-35M through savings from RHIC operation, NO additional fund will be given to BNL for </a:t>
            </a:r>
            <a:r>
              <a:rPr lang="en-US" dirty="0" err="1"/>
              <a:t>sPHENIX</a:t>
            </a:r>
            <a:r>
              <a:rPr lang="en-US" dirty="0"/>
              <a:t> </a:t>
            </a:r>
          </a:p>
          <a:p>
            <a:endParaRPr lang="en-US" dirty="0" smtClean="0"/>
          </a:p>
          <a:p>
            <a:r>
              <a:rPr lang="en-US" dirty="0" smtClean="0"/>
              <a:t>Money and Schedule Challenges if a new MAPS MIE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not very clear DOE will be ready </a:t>
            </a:r>
            <a:r>
              <a:rPr lang="en-US" dirty="0" smtClean="0"/>
              <a:t>financially for </a:t>
            </a:r>
            <a:r>
              <a:rPr lang="en-US" dirty="0"/>
              <a:t>such </a:t>
            </a:r>
            <a:r>
              <a:rPr lang="en-US" dirty="0" smtClean="0"/>
              <a:t>proposal, </a:t>
            </a:r>
            <a:r>
              <a:rPr lang="en-US" dirty="0"/>
              <a:t>and also the timeline if </a:t>
            </a:r>
            <a:r>
              <a:rPr lang="en-US" dirty="0" smtClean="0"/>
              <a:t>approved. 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what ALD described, DOE (</a:t>
            </a:r>
            <a:r>
              <a:rPr lang="en-US" dirty="0" err="1"/>
              <a:t>Jehanne</a:t>
            </a:r>
            <a:r>
              <a:rPr lang="en-US" dirty="0"/>
              <a:t> and Tim) thought  this was a good idea but it is too  early to say more than that. 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separate MAPS/MIE timeline needs to be tied to the ALICE/ITS production and </a:t>
            </a:r>
            <a:r>
              <a:rPr lang="en-US" dirty="0" smtClean="0"/>
              <a:t>also the </a:t>
            </a:r>
            <a:r>
              <a:rPr lang="en-US" dirty="0" err="1" smtClean="0"/>
              <a:t>sPHENIX</a:t>
            </a:r>
            <a:r>
              <a:rPr lang="en-US" dirty="0" smtClean="0"/>
              <a:t> schedules</a:t>
            </a:r>
          </a:p>
          <a:p>
            <a:pPr lvl="1"/>
            <a:r>
              <a:rPr lang="en-US" dirty="0" smtClean="0"/>
              <a:t>ALICE/ITS production ends summer 2018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Potential high </a:t>
            </a:r>
            <a:r>
              <a:rPr lang="en-US" dirty="0"/>
              <a:t>i</a:t>
            </a:r>
            <a:r>
              <a:rPr lang="en-US" dirty="0" smtClean="0"/>
              <a:t>mpacts </a:t>
            </a:r>
            <a:r>
              <a:rPr lang="en-US" dirty="0"/>
              <a:t>on the </a:t>
            </a:r>
            <a:r>
              <a:rPr lang="en-US" dirty="0" err="1"/>
              <a:t>sPHENIX</a:t>
            </a:r>
            <a:r>
              <a:rPr lang="en-US" dirty="0"/>
              <a:t>-ALICE </a:t>
            </a:r>
            <a:r>
              <a:rPr lang="en-US" dirty="0" err="1"/>
              <a:t>MoU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Resources, lab space and man power  </a:t>
            </a:r>
          </a:p>
          <a:p>
            <a:pPr lvl="1"/>
            <a:r>
              <a:rPr lang="en-US" dirty="0" smtClean="0"/>
              <a:t>Schedules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/>
              <a:t>a strategy on how to proceed   </a:t>
            </a:r>
            <a:r>
              <a:rPr lang="en-US" dirty="0" smtClean="0"/>
              <a:t>Given the limited M&amp;S from RHIC operation saving, one seemingly attractive option is to submit a separate MIE for the MAPS</a:t>
            </a:r>
          </a:p>
          <a:p>
            <a:pPr lvl="1"/>
            <a:r>
              <a:rPr lang="en-US" dirty="0" smtClean="0"/>
              <a:t>ALD consider it has the best chance to bring in additional fund to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6833-1396-0649-95C0-7371B6AAE3FD}" type="datetime1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MIE Process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>Contact for new scientific proposals</a:t>
            </a:r>
          </a:p>
          <a:p>
            <a:pPr lvl="1"/>
            <a:r>
              <a:rPr lang="en-US" dirty="0" smtClean="0"/>
              <a:t>Associate Director for NP (Tim), who will then identify point of contact for the project </a:t>
            </a:r>
          </a:p>
          <a:p>
            <a:pPr lvl="2"/>
            <a:r>
              <a:rPr lang="en-US" dirty="0" err="1" smtClean="0"/>
              <a:t>Jehanne</a:t>
            </a:r>
            <a:r>
              <a:rPr lang="en-US" dirty="0" smtClean="0"/>
              <a:t> </a:t>
            </a:r>
            <a:r>
              <a:rPr lang="en-US" dirty="0" err="1" smtClean="0"/>
              <a:t>Gillo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a project with Total Estimated Cost(TEC) &lt; $10M</a:t>
            </a:r>
          </a:p>
          <a:p>
            <a:pPr lvl="1"/>
            <a:r>
              <a:rPr lang="en-US" dirty="0" smtClean="0"/>
              <a:t>no CD process needed: good </a:t>
            </a:r>
            <a:r>
              <a:rPr lang="en-US" dirty="0" smtClean="0"/>
              <a:t>news</a:t>
            </a:r>
          </a:p>
          <a:p>
            <a:pPr lvl="1"/>
            <a:r>
              <a:rPr lang="en-US" dirty="0" smtClean="0"/>
              <a:t>The 3-layer MAPS inner tracker fit this scope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For a project with TPC &gt; $2M</a:t>
            </a:r>
          </a:p>
          <a:p>
            <a:pPr lvl="1"/>
            <a:r>
              <a:rPr lang="en-US" dirty="0" smtClean="0"/>
              <a:t>includes all engineering and fabrication costs, needs to be identified individually in the federal budget as Major Item of Equipment(MIE): concern over time line! </a:t>
            </a:r>
          </a:p>
          <a:p>
            <a:pPr lvl="1"/>
            <a:r>
              <a:rPr lang="en-US" dirty="0" smtClean="0"/>
              <a:t>If submitted and reviewed and DOE “mission need” approved in FY17</a:t>
            </a:r>
          </a:p>
          <a:p>
            <a:pPr lvl="2"/>
            <a:r>
              <a:rPr lang="en-US" dirty="0" smtClean="0"/>
              <a:t>the earliest date to receive fund is FY20, Oct. 2019. </a:t>
            </a:r>
          </a:p>
          <a:p>
            <a:pPr lvl="1"/>
            <a:r>
              <a:rPr lang="en-US" dirty="0" smtClean="0"/>
              <a:t>Federal budget prepared 2-year in advance </a:t>
            </a:r>
          </a:p>
          <a:p>
            <a:pPr lvl="1"/>
            <a:r>
              <a:rPr lang="en-US" dirty="0" smtClean="0"/>
              <a:t>DOE budget request to Congress ~Feb 2018 </a:t>
            </a:r>
          </a:p>
          <a:p>
            <a:pPr lvl="1"/>
            <a:r>
              <a:rPr lang="en-US" dirty="0" smtClean="0"/>
              <a:t>It is hard to have a complete proposal submitted, reviewed and approved for “DOE mission need” and have this MIE included in the Feb. 2017 DOE budget request (~3 months from now) </a:t>
            </a:r>
          </a:p>
          <a:p>
            <a:pPr lvl="2"/>
            <a:r>
              <a:rPr lang="en-US" dirty="0" smtClean="0"/>
              <a:t>while we are still waiting for (CD0 and) CD1 approval from DOE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Challenges to match ALICE/ITS production schedules</a:t>
            </a:r>
          </a:p>
          <a:p>
            <a:pPr lvl="1"/>
            <a:r>
              <a:rPr lang="en-US" dirty="0" smtClean="0"/>
              <a:t>Early fund (~$1M) needed summer 2018 to continue ALICE/ITS production line for </a:t>
            </a:r>
            <a:r>
              <a:rPr lang="en-US" dirty="0" err="1" smtClean="0"/>
              <a:t>sPHENIX</a:t>
            </a:r>
            <a:r>
              <a:rPr lang="en-US" dirty="0" smtClean="0"/>
              <a:t> MAPS staves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My Conclusion</a:t>
            </a:r>
          </a:p>
          <a:p>
            <a:r>
              <a:rPr lang="en-US" dirty="0" smtClean="0"/>
              <a:t>The normal MIE process </a:t>
            </a:r>
            <a:r>
              <a:rPr lang="en-US" dirty="0" smtClean="0"/>
              <a:t>won’t match current ALICE</a:t>
            </a:r>
            <a:r>
              <a:rPr lang="en-US" dirty="0" smtClean="0"/>
              <a:t>/ITS and </a:t>
            </a:r>
            <a:r>
              <a:rPr lang="en-US" dirty="0" err="1" smtClean="0"/>
              <a:t>sPHENIX</a:t>
            </a:r>
            <a:r>
              <a:rPr lang="en-US" dirty="0" smtClean="0"/>
              <a:t> installation </a:t>
            </a:r>
            <a:r>
              <a:rPr lang="en-US" dirty="0" smtClean="0"/>
              <a:t>and run schedules  </a:t>
            </a:r>
            <a:endParaRPr lang="en-US" dirty="0" smtClean="0"/>
          </a:p>
          <a:p>
            <a:r>
              <a:rPr lang="en-US" dirty="0" smtClean="0"/>
              <a:t>Some</a:t>
            </a:r>
            <a:r>
              <a:rPr lang="en-US" dirty="0" smtClean="0"/>
              <a:t> minimum fund (~$1M) must </a:t>
            </a:r>
            <a:r>
              <a:rPr lang="en-US" dirty="0" smtClean="0"/>
              <a:t>be secured for the MAPS stave </a:t>
            </a:r>
            <a:r>
              <a:rPr lang="en-US" dirty="0" smtClean="0"/>
              <a:t>production at CERN </a:t>
            </a:r>
            <a:r>
              <a:rPr lang="en-US" dirty="0" smtClean="0"/>
              <a:t>following the completion of ALICE/ITS </a:t>
            </a:r>
            <a:r>
              <a:rPr lang="en-US" dirty="0" smtClean="0"/>
              <a:t>project, such as $$ from RHIC operation savings or foreign contributions etc.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considerations:</a:t>
            </a:r>
          </a:p>
          <a:p>
            <a:pPr lvl="1"/>
            <a:r>
              <a:rPr lang="en-US" dirty="0" smtClean="0"/>
              <a:t>Can we defend the “BNL base line TPC only” tracking system for the </a:t>
            </a:r>
            <a:r>
              <a:rPr lang="en-US" dirty="0" err="1" smtClean="0"/>
              <a:t>sPHENIX</a:t>
            </a:r>
            <a:r>
              <a:rPr lang="en-US" dirty="0" smtClean="0"/>
              <a:t> physics program, with separate MAPS MIE? </a:t>
            </a:r>
          </a:p>
          <a:p>
            <a:pPr lvl="1"/>
            <a:r>
              <a:rPr lang="en-US" dirty="0" smtClean="0"/>
              <a:t>If MAPS delayed, with TPC only, it won’t be able to do tracking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ACF-F1A5-D14F-AEF8-46A45D71B60F}" type="datetime1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1143000"/>
          </a:xfrm>
        </p:spPr>
        <p:txBody>
          <a:bodyPr/>
          <a:lstStyle/>
          <a:p>
            <a:r>
              <a:rPr lang="en-US" dirty="0" smtClean="0"/>
              <a:t>Project Task and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0262" y="4490172"/>
            <a:ext cx="83869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Det. Install. </a:t>
            </a:r>
            <a:endParaRPr lang="en-US" sz="1100" dirty="0"/>
          </a:p>
          <a:p>
            <a:pPr algn="ctr"/>
            <a:r>
              <a:rPr lang="en-US" sz="1100" dirty="0" smtClean="0"/>
              <a:t>     @BNL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endCxn id="45" idx="1"/>
          </p:cNvCxnSpPr>
          <p:nvPr/>
        </p:nvCxnSpPr>
        <p:spPr>
          <a:xfrm>
            <a:off x="4857754" y="4731634"/>
            <a:ext cx="436527" cy="3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7539" y="2449224"/>
            <a:ext cx="1193243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Readout R&amp;D</a:t>
            </a:r>
          </a:p>
          <a:p>
            <a:r>
              <a:rPr lang="en-US" sz="1400" dirty="0" smtClean="0"/>
              <a:t>Mech. design </a:t>
            </a:r>
          </a:p>
          <a:p>
            <a:r>
              <a:rPr lang="en-US" sz="1400" dirty="0" smtClean="0"/>
              <a:t>@LANL/ALICE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65661" y="3249769"/>
            <a:ext cx="1165103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Mech. </a:t>
            </a:r>
            <a:r>
              <a:rPr lang="en-US" sz="1400" dirty="0" err="1" smtClean="0"/>
              <a:t>Integr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&amp; Prototype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@BNL/LANL 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58150" y="4470980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50" y="31851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Key R&amp;D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04850" y="1118699"/>
            <a:ext cx="7734300" cy="1316502"/>
            <a:chOff x="704850" y="1118699"/>
            <a:chExt cx="7734300" cy="1316502"/>
          </a:xfrm>
        </p:grpSpPr>
        <p:grpSp>
          <p:nvGrpSpPr>
            <p:cNvPr id="69" name="Group 68"/>
            <p:cNvGrpSpPr/>
            <p:nvPr/>
          </p:nvGrpSpPr>
          <p:grpSpPr>
            <a:xfrm>
              <a:off x="704850" y="1118699"/>
              <a:ext cx="7734300" cy="595801"/>
              <a:chOff x="704850" y="1118699"/>
              <a:chExt cx="7734300" cy="595801"/>
            </a:xfrm>
          </p:grpSpPr>
          <p:sp>
            <p:nvSpPr>
              <p:cNvPr id="6" name="Right Arrow 5"/>
              <p:cNvSpPr/>
              <p:nvPr/>
            </p:nvSpPr>
            <p:spPr>
              <a:xfrm>
                <a:off x="704850" y="1416050"/>
                <a:ext cx="7734300" cy="29845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04850" y="1118699"/>
                <a:ext cx="7548667" cy="387364"/>
                <a:chOff x="704850" y="1118699"/>
                <a:chExt cx="7548667" cy="3873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97264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FY2017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344240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FY2018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679344" y="1126148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FY2019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117605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FY2020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82328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FY2021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0485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FY2016</a:t>
                  </a:r>
                  <a:endParaRPr lang="en-US" dirty="0"/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1527539" y="1696537"/>
              <a:ext cx="6842516" cy="738664"/>
              <a:chOff x="1527539" y="1696537"/>
              <a:chExt cx="6842516" cy="73866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942701" y="1730295"/>
                <a:ext cx="5368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CD-1</a:t>
                </a:r>
              </a:p>
              <a:p>
                <a:r>
                  <a:rPr lang="en-US" sz="1400" dirty="0" smtClean="0"/>
                  <a:t>11/1</a:t>
                </a:r>
                <a:endParaRPr lang="en-US" sz="1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812546" y="1714500"/>
                <a:ext cx="697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CD-2/3</a:t>
                </a:r>
              </a:p>
              <a:p>
                <a:r>
                  <a:rPr lang="en-US" sz="1400" dirty="0" smtClean="0"/>
                  <a:t>8/1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27539" y="1716719"/>
                <a:ext cx="5368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CD-0</a:t>
                </a:r>
              </a:p>
              <a:p>
                <a:r>
                  <a:rPr lang="en-US" sz="1400" dirty="0" smtClean="0"/>
                  <a:t>11/1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80068" y="1696537"/>
                <a:ext cx="8899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Ready for </a:t>
                </a:r>
              </a:p>
              <a:p>
                <a:r>
                  <a:rPr lang="en-US" sz="1400" dirty="0"/>
                  <a:t>B</a:t>
                </a:r>
                <a:r>
                  <a:rPr lang="en-US" sz="1400" dirty="0" smtClean="0"/>
                  <a:t>eam</a:t>
                </a:r>
              </a:p>
              <a:p>
                <a:r>
                  <a:rPr lang="en-US" sz="1400" dirty="0" smtClean="0"/>
                  <a:t>6/1</a:t>
                </a:r>
                <a:endParaRPr lang="en-US" sz="14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457200" y="5693936"/>
            <a:ext cx="2892526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MoU</a:t>
            </a:r>
            <a:r>
              <a:rPr lang="en-US" dirty="0" smtClean="0"/>
              <a:t> w/ ALICE: 12/2016 </a:t>
            </a:r>
          </a:p>
          <a:p>
            <a:r>
              <a:rPr lang="en-US" sz="1400" dirty="0" smtClean="0"/>
              <a:t>To produce staves, frames and FEMs </a:t>
            </a:r>
            <a:endParaRPr lang="en-US" sz="1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5267737" y="4493160"/>
            <a:ext cx="1402929" cy="484829"/>
            <a:chOff x="4960323" y="4355483"/>
            <a:chExt cx="1189031" cy="484829"/>
          </a:xfrm>
        </p:grpSpPr>
        <p:sp>
          <p:nvSpPr>
            <p:cNvPr id="12" name="TextBox 11"/>
            <p:cNvSpPr txBox="1"/>
            <p:nvPr/>
          </p:nvSpPr>
          <p:spPr>
            <a:xfrm>
              <a:off x="4960323" y="4359397"/>
              <a:ext cx="116360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Det. Assembly &amp; Test</a:t>
              </a:r>
            </a:p>
            <a:p>
              <a:pPr algn="ctr"/>
              <a:r>
                <a:rPr lang="en-US" sz="1100" dirty="0" smtClean="0"/>
                <a:t>@BNL</a:t>
              </a:r>
              <a:endParaRPr lang="en-US" sz="11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658" y="4490172"/>
            <a:ext cx="1310816" cy="484829"/>
            <a:chOff x="4951070" y="4355483"/>
            <a:chExt cx="1310816" cy="484829"/>
          </a:xfrm>
        </p:grpSpPr>
        <p:sp>
          <p:nvSpPr>
            <p:cNvPr id="48" name="TextBox 47"/>
            <p:cNvSpPr txBox="1"/>
            <p:nvPr/>
          </p:nvSpPr>
          <p:spPr>
            <a:xfrm>
              <a:off x="4951070" y="4359397"/>
              <a:ext cx="1310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MAPS </a:t>
              </a:r>
              <a:r>
                <a:rPr lang="en-US" sz="1100" dirty="0"/>
                <a:t>Prod</a:t>
              </a:r>
              <a:r>
                <a:rPr lang="en-US" sz="1100" dirty="0" smtClean="0"/>
                <a:t>. &amp; QA </a:t>
              </a:r>
              <a:endParaRPr lang="en-US" sz="1100" dirty="0"/>
            </a:p>
            <a:p>
              <a:pPr algn="ctr"/>
              <a:r>
                <a:rPr lang="en-US" sz="1100" dirty="0" smtClean="0"/>
                <a:t>@ALICE</a:t>
              </a:r>
              <a:endParaRPr lang="en-US" sz="11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38465" y="4389634"/>
            <a:ext cx="1161621" cy="697931"/>
            <a:chOff x="4924204" y="4355483"/>
            <a:chExt cx="1271486" cy="484829"/>
          </a:xfrm>
        </p:grpSpPr>
        <p:sp>
          <p:nvSpPr>
            <p:cNvPr id="51" name="TextBox 50"/>
            <p:cNvSpPr txBox="1"/>
            <p:nvPr/>
          </p:nvSpPr>
          <p:spPr>
            <a:xfrm>
              <a:off x="4924204" y="4359397"/>
              <a:ext cx="1271486" cy="416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Stave </a:t>
              </a:r>
              <a:r>
                <a:rPr lang="en-US" sz="1100" dirty="0" err="1"/>
                <a:t>Prod</a:t>
              </a:r>
              <a:r>
                <a:rPr lang="en-US" sz="1100" dirty="0" err="1" smtClean="0"/>
                <a:t>.&amp;Test</a:t>
              </a:r>
              <a:r>
                <a:rPr lang="en-US" sz="1100" dirty="0" smtClean="0"/>
                <a:t>  @CERN;</a:t>
              </a:r>
            </a:p>
            <a:p>
              <a:r>
                <a:rPr lang="en-US" sz="1100" dirty="0" smtClean="0"/>
                <a:t>FEM Prod. @US</a:t>
              </a:r>
              <a:endParaRPr lang="en-US" sz="11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211108" y="4731634"/>
            <a:ext cx="5790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670666" y="4743101"/>
            <a:ext cx="179596" cy="6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750" y="4338449"/>
            <a:ext cx="996869" cy="781553"/>
          </a:xfrm>
          <a:prstGeom prst="rect">
            <a:avLst/>
          </a:prstGeom>
        </p:spPr>
      </p:pic>
      <p:grpSp>
        <p:nvGrpSpPr>
          <p:cNvPr id="73" name="Group 207"/>
          <p:cNvGrpSpPr/>
          <p:nvPr/>
        </p:nvGrpSpPr>
        <p:grpSpPr>
          <a:xfrm>
            <a:off x="498611" y="2449224"/>
            <a:ext cx="864942" cy="625214"/>
            <a:chOff x="0" y="0"/>
            <a:chExt cx="3101968" cy="2412937"/>
          </a:xfrm>
        </p:grpSpPr>
        <p:pic>
          <p:nvPicPr>
            <p:cNvPr id="74" name="IMG_0054_small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9579" t="45264" r="24285"/>
            <a:stretch>
              <a:fillRect/>
            </a:stretch>
          </p:blipFill>
          <p:spPr>
            <a:xfrm>
              <a:off x="127000" y="88900"/>
              <a:ext cx="2847969" cy="20827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5" name="Picture 74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101969" cy="2412938"/>
            </a:xfrm>
            <a:prstGeom prst="rect">
              <a:avLst/>
            </a:prstGeom>
            <a:effectLst/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691" y="20638"/>
            <a:ext cx="1129310" cy="921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51689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+2%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60858" y="516890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+50%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9248"/>
            <a:ext cx="165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Sep. 2016 </a:t>
            </a:r>
          </a:p>
          <a:p>
            <a:r>
              <a:rPr lang="en-US" dirty="0" smtClean="0"/>
              <a:t>Tracker Review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1A64-125A-1542-B8FF-31546D5A60FD}" type="datetime1">
              <a:rPr lang="en-US" smtClean="0"/>
              <a:t>10/14/16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20" y="0"/>
            <a:ext cx="6406455" cy="937745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Schedules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83155" y="6018768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6 months of schedule float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083" y="0"/>
            <a:ext cx="1068917" cy="872011"/>
          </a:xfrm>
          <a:prstGeom prst="rect">
            <a:avLst/>
          </a:prstGeom>
        </p:spPr>
      </p:pic>
      <p:pic>
        <p:nvPicPr>
          <p:cNvPr id="12" name="Picture 11" descr="MAPS_Inner_Barrel_Master-2016_09_02a_sPHENIX_noCost_overview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001"/>
          <a:stretch/>
        </p:blipFill>
        <p:spPr>
          <a:xfrm>
            <a:off x="0" y="937745"/>
            <a:ext cx="9143558" cy="513166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564" y="3930206"/>
            <a:ext cx="9130436" cy="2088561"/>
            <a:chOff x="13564" y="3930206"/>
            <a:chExt cx="9130436" cy="2088561"/>
          </a:xfrm>
        </p:grpSpPr>
        <p:sp>
          <p:nvSpPr>
            <p:cNvPr id="21" name="TextBox 20"/>
            <p:cNvSpPr txBox="1"/>
            <p:nvPr/>
          </p:nvSpPr>
          <p:spPr>
            <a:xfrm>
              <a:off x="7353300" y="4461934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MAPS Tracker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564" y="3930206"/>
              <a:ext cx="9130436" cy="208856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54" y="3018146"/>
            <a:ext cx="9140845" cy="899583"/>
            <a:chOff x="3154" y="3018146"/>
            <a:chExt cx="9140845" cy="899583"/>
          </a:xfrm>
        </p:grpSpPr>
        <p:sp>
          <p:nvSpPr>
            <p:cNvPr id="20" name="TextBox 19"/>
            <p:cNvSpPr txBox="1"/>
            <p:nvPr/>
          </p:nvSpPr>
          <p:spPr>
            <a:xfrm>
              <a:off x="6729101" y="3397250"/>
              <a:ext cx="2224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LANL R&amp;D Milestones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54" y="3018146"/>
              <a:ext cx="9140845" cy="899583"/>
            </a:xfrm>
            <a:prstGeom prst="rect">
              <a:avLst/>
            </a:prstGeom>
            <a:noFill/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2397791"/>
            <a:ext cx="9144000" cy="590060"/>
            <a:chOff x="0" y="2397791"/>
            <a:chExt cx="9144000" cy="590060"/>
          </a:xfrm>
        </p:grpSpPr>
        <p:sp>
          <p:nvSpPr>
            <p:cNvPr id="22" name="TextBox 21"/>
            <p:cNvSpPr txBox="1"/>
            <p:nvPr/>
          </p:nvSpPr>
          <p:spPr>
            <a:xfrm>
              <a:off x="7549786" y="2500868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 smtClean="0">
                  <a:solidFill>
                    <a:srgbClr val="FF0000"/>
                  </a:solidFill>
                </a:rPr>
                <a:t> CDs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2397791"/>
              <a:ext cx="9144000" cy="59006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√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54" y="1665699"/>
            <a:ext cx="9140403" cy="700858"/>
            <a:chOff x="3154" y="1665699"/>
            <a:chExt cx="9140403" cy="700858"/>
          </a:xfrm>
        </p:grpSpPr>
        <p:sp>
          <p:nvSpPr>
            <p:cNvPr id="19" name="TextBox 18"/>
            <p:cNvSpPr txBox="1"/>
            <p:nvPr/>
          </p:nvSpPr>
          <p:spPr>
            <a:xfrm>
              <a:off x="7153007" y="1891044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ALICE Milestones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54" y="1665699"/>
              <a:ext cx="9140403" cy="700858"/>
            </a:xfrm>
            <a:prstGeom prst="rect">
              <a:avLst/>
            </a:prstGeom>
            <a:noFill/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169248"/>
            <a:ext cx="165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Sep. 2016 </a:t>
            </a:r>
          </a:p>
          <a:p>
            <a:r>
              <a:rPr lang="en-US" dirty="0" smtClean="0"/>
              <a:t>Tracker Review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3406-E6A0-BE45-BB36-D8D69ECFBFD7}" type="datetime1">
              <a:rPr lang="en-US" smtClean="0"/>
              <a:t>10/14/16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3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1221"/>
            <a:ext cx="780776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Participating and Interested Institutions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LANL -</a:t>
            </a:r>
            <a:r>
              <a:rPr lang="en-US" dirty="0" smtClean="0">
                <a:solidFill>
                  <a:srgbClr val="000000"/>
                </a:solidFill>
              </a:rPr>
              <a:t> Readout &amp; FEMs, Mechanics </a:t>
            </a:r>
          </a:p>
          <a:p>
            <a:r>
              <a:rPr lang="en-US" dirty="0" smtClean="0"/>
              <a:t>MIT -</a:t>
            </a:r>
            <a:r>
              <a:rPr lang="en-US" dirty="0" smtClean="0">
                <a:solidFill>
                  <a:srgbClr val="000000"/>
                </a:solidFill>
              </a:rPr>
              <a:t> Assembly and testing, cooling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LBNL </a:t>
            </a:r>
            <a:r>
              <a:rPr lang="en-US" dirty="0" smtClean="0">
                <a:solidFill>
                  <a:srgbClr val="000000"/>
                </a:solidFill>
              </a:rPr>
              <a:t>– Mechanical carbon structures, readout </a:t>
            </a:r>
          </a:p>
          <a:p>
            <a:r>
              <a:rPr lang="en-US" dirty="0" smtClean="0"/>
              <a:t>BNL </a:t>
            </a:r>
            <a:r>
              <a:rPr lang="en-US" dirty="0" smtClean="0">
                <a:solidFill>
                  <a:srgbClr val="000000"/>
                </a:solidFill>
              </a:rPr>
              <a:t>– Integration and services, safety and monitoring </a:t>
            </a:r>
            <a:r>
              <a:rPr lang="en-US" dirty="0" smtClean="0"/>
              <a:t> </a:t>
            </a:r>
          </a:p>
          <a:p>
            <a:r>
              <a:rPr lang="en-US" dirty="0" smtClean="0"/>
              <a:t>UT-Austin </a:t>
            </a:r>
            <a:r>
              <a:rPr lang="en-US" dirty="0" smtClean="0">
                <a:solidFill>
                  <a:srgbClr val="000000"/>
                </a:solidFill>
              </a:rPr>
              <a:t>– MAPS readout electronics and testing   </a:t>
            </a:r>
          </a:p>
          <a:p>
            <a:r>
              <a:rPr lang="en-US" dirty="0" smtClean="0"/>
              <a:t>Univ. of Colorado </a:t>
            </a:r>
            <a:r>
              <a:rPr lang="en-US" dirty="0" smtClean="0">
                <a:solidFill>
                  <a:srgbClr val="000000"/>
                </a:solidFill>
              </a:rPr>
              <a:t>– </a:t>
            </a:r>
            <a:r>
              <a:rPr lang="en-US" dirty="0" err="1" smtClean="0">
                <a:solidFill>
                  <a:srgbClr val="000000"/>
                </a:solidFill>
              </a:rPr>
              <a:t>sPHENIX</a:t>
            </a:r>
            <a:r>
              <a:rPr lang="en-US" dirty="0" smtClean="0">
                <a:solidFill>
                  <a:srgbClr val="000000"/>
                </a:solidFill>
              </a:rPr>
              <a:t> DAQ/DCM-II integration  </a:t>
            </a:r>
          </a:p>
          <a:p>
            <a:r>
              <a:rPr lang="en-US" dirty="0" smtClean="0"/>
              <a:t>Univ. of New Mexico </a:t>
            </a:r>
            <a:r>
              <a:rPr lang="en-US" dirty="0" smtClean="0">
                <a:solidFill>
                  <a:srgbClr val="000000"/>
                </a:solidFill>
              </a:rPr>
              <a:t>– LV, cabling &amp; connectors </a:t>
            </a:r>
          </a:p>
          <a:p>
            <a:r>
              <a:rPr lang="en-US" dirty="0" smtClean="0"/>
              <a:t>New Mexico State University </a:t>
            </a:r>
            <a:r>
              <a:rPr lang="en-US" dirty="0" smtClean="0">
                <a:solidFill>
                  <a:srgbClr val="000000"/>
                </a:solidFill>
              </a:rPr>
              <a:t>– Tracking algorithm and simulations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Univ. of IL of Chicago </a:t>
            </a:r>
            <a:r>
              <a:rPr lang="en-US" dirty="0" smtClean="0">
                <a:solidFill>
                  <a:srgbClr val="000000"/>
                </a:solidFill>
              </a:rPr>
              <a:t>– Stave assembly and testing, offline analysis  </a:t>
            </a:r>
          </a:p>
          <a:p>
            <a:r>
              <a:rPr lang="en-US" dirty="0"/>
              <a:t>Iowa State University </a:t>
            </a:r>
            <a:r>
              <a:rPr lang="en-US" dirty="0">
                <a:solidFill>
                  <a:srgbClr val="000000"/>
                </a:solidFill>
              </a:rPr>
              <a:t>– Assembly and testing, simulations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Georgia State University  </a:t>
            </a:r>
            <a:r>
              <a:rPr lang="en-US" dirty="0" smtClean="0">
                <a:solidFill>
                  <a:srgbClr val="000000"/>
                </a:solidFill>
              </a:rPr>
              <a:t>- Slow control and monitoring </a:t>
            </a:r>
          </a:p>
          <a:p>
            <a:r>
              <a:rPr lang="en-US" dirty="0" smtClean="0"/>
              <a:t>Florida State University  </a:t>
            </a:r>
            <a:r>
              <a:rPr lang="en-US" dirty="0" smtClean="0">
                <a:solidFill>
                  <a:srgbClr val="000000"/>
                </a:solidFill>
              </a:rPr>
              <a:t>- Offline and simulations </a:t>
            </a:r>
          </a:p>
          <a:p>
            <a:r>
              <a:rPr lang="en-US" dirty="0" smtClean="0"/>
              <a:t>Univ. of California, Los Angeles </a:t>
            </a:r>
            <a:r>
              <a:rPr lang="en-US" dirty="0" smtClean="0">
                <a:solidFill>
                  <a:srgbClr val="000000"/>
                </a:solidFill>
              </a:rPr>
              <a:t>– Assembly and testing, simulations  </a:t>
            </a:r>
          </a:p>
          <a:p>
            <a:r>
              <a:rPr lang="en-US" dirty="0" smtClean="0"/>
              <a:t>Univ. of California, Riverside </a:t>
            </a:r>
            <a:r>
              <a:rPr lang="en-US" dirty="0" smtClean="0">
                <a:solidFill>
                  <a:srgbClr val="000000"/>
                </a:solidFill>
              </a:rPr>
              <a:t>– Assembly and testing, simulations  </a:t>
            </a:r>
          </a:p>
          <a:p>
            <a:r>
              <a:rPr lang="en-US" dirty="0" smtClean="0"/>
              <a:t>RIKEN/RBRC, Japan </a:t>
            </a:r>
            <a:r>
              <a:rPr lang="en-US" dirty="0" smtClean="0">
                <a:solidFill>
                  <a:srgbClr val="000000"/>
                </a:solidFill>
              </a:rPr>
              <a:t>– Assembly and testing, integration  </a:t>
            </a:r>
          </a:p>
          <a:p>
            <a:r>
              <a:rPr lang="en-US" dirty="0" err="1" smtClean="0"/>
              <a:t>Yonsei</a:t>
            </a:r>
            <a:r>
              <a:rPr lang="en-US" dirty="0" smtClean="0"/>
              <a:t>, Korea </a:t>
            </a:r>
            <a:r>
              <a:rPr lang="en-US" dirty="0" smtClean="0">
                <a:solidFill>
                  <a:srgbClr val="000000"/>
                </a:solidFill>
              </a:rPr>
              <a:t>– MAPS QA and readout, simulations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3" y="0"/>
            <a:ext cx="1100667" cy="897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031" y="5884040"/>
            <a:ext cx="232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Potential collaboration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0413" y="1174221"/>
            <a:ext cx="165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Sep. 2016 </a:t>
            </a:r>
          </a:p>
          <a:p>
            <a:r>
              <a:rPr lang="en-US" dirty="0" smtClean="0"/>
              <a:t>Tracker Review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2CF3-9F1B-E049-914B-41832F7C2ED5}" type="datetime1">
              <a:rPr lang="en-US" smtClean="0"/>
              <a:t>10/14/16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8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239" y="34079"/>
            <a:ext cx="2512462" cy="932611"/>
          </a:xfrm>
        </p:spPr>
        <p:txBody>
          <a:bodyPr>
            <a:normAutofit fontScale="90000"/>
          </a:bodyPr>
          <a:lstStyle/>
          <a:p>
            <a:r>
              <a:rPr lang="en-US" sz="3800" b="1" dirty="0"/>
              <a:t>Organization Chart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473" y="937948"/>
            <a:ext cx="8980101" cy="5398571"/>
            <a:chOff x="233101" y="1802859"/>
            <a:chExt cx="12771699" cy="7677967"/>
          </a:xfrm>
        </p:grpSpPr>
        <p:sp>
          <p:nvSpPr>
            <p:cNvPr id="443" name="AutoShape 3"/>
            <p:cNvSpPr>
              <a:spLocks noChangeArrowheads="1"/>
            </p:cNvSpPr>
            <p:nvPr/>
          </p:nvSpPr>
          <p:spPr bwMode="auto">
            <a:xfrm>
              <a:off x="5025456" y="1802859"/>
              <a:ext cx="2165822" cy="754410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err="1" smtClean="0">
                  <a:solidFill>
                    <a:sysClr val="windowText" lastClr="000000"/>
                  </a:solidFill>
                </a:rPr>
                <a:t>sPHENIX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 Project Office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Manager: Ed O’Brien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4" name="AutoShape 4"/>
            <p:cNvSpPr>
              <a:spLocks noChangeArrowheads="1"/>
            </p:cNvSpPr>
            <p:nvPr/>
          </p:nvSpPr>
          <p:spPr bwMode="auto">
            <a:xfrm>
              <a:off x="4113531" y="2683005"/>
              <a:ext cx="3989672" cy="113161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kern="0" dirty="0" err="1">
                  <a:solidFill>
                    <a:sysClr val="windowText" lastClr="000000"/>
                  </a:solidFill>
                </a:rPr>
                <a:t>sPHENIX</a:t>
              </a:r>
              <a:r>
                <a:rPr lang="en-US" sz="800" kern="0" dirty="0">
                  <a:solidFill>
                    <a:sysClr val="windowText" lastClr="000000"/>
                  </a:solidFill>
                </a:rPr>
                <a:t> MAPS Project Office</a:t>
              </a:r>
            </a:p>
            <a:p>
              <a:pPr algn="ctr" defTabSz="642915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Project Manager: 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Ming Liu (LANL)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Deputy Project Manager:</a:t>
              </a:r>
              <a:r>
                <a:rPr lang="en-US" sz="800" i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Mike </a:t>
              </a:r>
              <a:r>
                <a:rPr lang="en-US" sz="800" i="1" dirty="0" err="1" smtClean="0">
                  <a:solidFill>
                    <a:sysClr val="windowText" lastClr="000000"/>
                  </a:solidFill>
                </a:rPr>
                <a:t>McCumber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 (LANL)</a:t>
              </a:r>
            </a:p>
            <a:p>
              <a:pPr algn="ctr" defTabSz="642915">
                <a:defRPr/>
              </a:pPr>
              <a:r>
                <a:rPr lang="en-US" sz="800" dirty="0" smtClean="0">
                  <a:solidFill>
                    <a:sysClr val="windowText" lastClr="000000"/>
                  </a:solidFill>
                </a:rPr>
                <a:t>Electrical </a:t>
              </a:r>
              <a:r>
                <a:rPr lang="en-US" sz="800" dirty="0" err="1" smtClean="0">
                  <a:solidFill>
                    <a:sysClr val="windowText" lastClr="000000"/>
                  </a:solidFill>
                </a:rPr>
                <a:t>Engineer:TBD</a:t>
              </a:r>
              <a:endParaRPr lang="en-US" sz="800" dirty="0" smtClean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dirty="0" smtClean="0">
                  <a:solidFill>
                    <a:sysClr val="windowText" lastClr="000000"/>
                  </a:solidFill>
                </a:rPr>
                <a:t>Mechanical Engineer: Walt Sondheim</a:t>
              </a:r>
            </a:p>
            <a:p>
              <a:pPr algn="ctr" defTabSz="642915">
                <a:defRPr/>
              </a:pPr>
              <a:r>
                <a:rPr lang="en-US" sz="800" i="1" dirty="0" smtClean="0">
                  <a:solidFill>
                    <a:sysClr val="windowText" lastClr="000000"/>
                  </a:solidFill>
                </a:rPr>
                <a:t>     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 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AutoShape 5"/>
            <p:cNvSpPr>
              <a:spLocks noChangeArrowheads="1"/>
            </p:cNvSpPr>
            <p:nvPr/>
          </p:nvSpPr>
          <p:spPr bwMode="auto">
            <a:xfrm>
              <a:off x="8559166" y="2305799"/>
              <a:ext cx="2165822" cy="163455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err="1">
                  <a:solidFill>
                    <a:sysClr val="windowText" lastClr="000000"/>
                  </a:solidFill>
                </a:rPr>
                <a:t>sPHENIX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 Management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Spokespersons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Gunther Roland</a:t>
              </a: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David 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Morrison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Line 6"/>
            <p:cNvSpPr>
              <a:spLocks noChangeShapeType="1"/>
            </p:cNvSpPr>
            <p:nvPr/>
          </p:nvSpPr>
          <p:spPr bwMode="auto">
            <a:xfrm>
              <a:off x="6165363" y="3814620"/>
              <a:ext cx="0" cy="3772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Line 7"/>
            <p:cNvSpPr>
              <a:spLocks noChangeShapeType="1"/>
            </p:cNvSpPr>
            <p:nvPr/>
          </p:nvSpPr>
          <p:spPr bwMode="auto">
            <a:xfrm>
              <a:off x="6165363" y="2557269"/>
              <a:ext cx="0" cy="1257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Line 9"/>
            <p:cNvSpPr>
              <a:spLocks noChangeShapeType="1"/>
            </p:cNvSpPr>
            <p:nvPr/>
          </p:nvSpPr>
          <p:spPr bwMode="auto">
            <a:xfrm>
              <a:off x="8103203" y="3185945"/>
              <a:ext cx="4559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Line 10"/>
            <p:cNvSpPr>
              <a:spLocks noChangeShapeType="1"/>
            </p:cNvSpPr>
            <p:nvPr/>
          </p:nvSpPr>
          <p:spPr bwMode="auto">
            <a:xfrm>
              <a:off x="1035784" y="4191826"/>
              <a:ext cx="113990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Line 11"/>
            <p:cNvSpPr>
              <a:spLocks noChangeShapeType="1"/>
            </p:cNvSpPr>
            <p:nvPr/>
          </p:nvSpPr>
          <p:spPr bwMode="auto">
            <a:xfrm>
              <a:off x="1035784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Line 12"/>
            <p:cNvSpPr>
              <a:spLocks noChangeShapeType="1"/>
            </p:cNvSpPr>
            <p:nvPr/>
          </p:nvSpPr>
          <p:spPr bwMode="auto">
            <a:xfrm>
              <a:off x="2631653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Line 13"/>
            <p:cNvSpPr>
              <a:spLocks noChangeShapeType="1"/>
            </p:cNvSpPr>
            <p:nvPr/>
          </p:nvSpPr>
          <p:spPr bwMode="auto">
            <a:xfrm>
              <a:off x="4227522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Line 14"/>
            <p:cNvSpPr>
              <a:spLocks noChangeShapeType="1"/>
            </p:cNvSpPr>
            <p:nvPr/>
          </p:nvSpPr>
          <p:spPr bwMode="auto">
            <a:xfrm>
              <a:off x="5823391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Line 15"/>
            <p:cNvSpPr>
              <a:spLocks noChangeShapeType="1"/>
            </p:cNvSpPr>
            <p:nvPr/>
          </p:nvSpPr>
          <p:spPr bwMode="auto">
            <a:xfrm>
              <a:off x="7419259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Line 16"/>
            <p:cNvSpPr>
              <a:spLocks noChangeShapeType="1"/>
            </p:cNvSpPr>
            <p:nvPr/>
          </p:nvSpPr>
          <p:spPr bwMode="auto">
            <a:xfrm>
              <a:off x="9129119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7" name="Line 17"/>
            <p:cNvSpPr>
              <a:spLocks noChangeShapeType="1"/>
            </p:cNvSpPr>
            <p:nvPr/>
          </p:nvSpPr>
          <p:spPr bwMode="auto">
            <a:xfrm>
              <a:off x="10838978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Line 18"/>
            <p:cNvSpPr>
              <a:spLocks noChangeShapeType="1"/>
            </p:cNvSpPr>
            <p:nvPr/>
          </p:nvSpPr>
          <p:spPr bwMode="auto">
            <a:xfrm>
              <a:off x="12434847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AutoShape 19"/>
            <p:cNvSpPr>
              <a:spLocks noChangeArrowheads="1"/>
            </p:cNvSpPr>
            <p:nvPr/>
          </p:nvSpPr>
          <p:spPr bwMode="auto">
            <a:xfrm>
              <a:off x="11750903" y="6445014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Offline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NMSU/FSU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AutoShape 20"/>
            <p:cNvSpPr>
              <a:spLocks noChangeArrowheads="1"/>
            </p:cNvSpPr>
            <p:nvPr/>
          </p:nvSpPr>
          <p:spPr bwMode="auto">
            <a:xfrm>
              <a:off x="11750903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Software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UIC/FSU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AutoShape 21"/>
            <p:cNvSpPr>
              <a:spLocks noChangeArrowheads="1"/>
            </p:cNvSpPr>
            <p:nvPr/>
          </p:nvSpPr>
          <p:spPr bwMode="auto">
            <a:xfrm>
              <a:off x="11750903" y="544917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Simulation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ISU/GSU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/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63" name="Group 23"/>
            <p:cNvGrpSpPr>
              <a:grpSpLocks/>
            </p:cNvGrpSpPr>
            <p:nvPr/>
          </p:nvGrpSpPr>
          <p:grpSpPr bwMode="auto">
            <a:xfrm>
              <a:off x="11499174" y="4820501"/>
              <a:ext cx="251729" cy="3017642"/>
              <a:chOff x="86" y="1968"/>
              <a:chExt cx="106" cy="1152"/>
            </a:xfrm>
          </p:grpSpPr>
          <p:sp>
            <p:nvSpPr>
              <p:cNvPr id="524" name="Line 24"/>
              <p:cNvSpPr>
                <a:spLocks noChangeShapeType="1"/>
              </p:cNvSpPr>
              <p:nvPr/>
            </p:nvSpPr>
            <p:spPr bwMode="auto">
              <a:xfrm flipH="1">
                <a:off x="86" y="1968"/>
                <a:ext cx="10" cy="115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5" name="Line 25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6" name="Line 26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7" name="Line 27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8" name="Line 28"/>
              <p:cNvSpPr>
                <a:spLocks noChangeShapeType="1"/>
              </p:cNvSpPr>
              <p:nvPr/>
            </p:nvSpPr>
            <p:spPr bwMode="auto">
              <a:xfrm>
                <a:off x="96" y="312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64" name="AutoShape 29"/>
            <p:cNvSpPr>
              <a:spLocks noChangeArrowheads="1"/>
            </p:cNvSpPr>
            <p:nvPr/>
          </p:nvSpPr>
          <p:spPr bwMode="auto">
            <a:xfrm>
              <a:off x="2061700" y="6473074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Sensor Production</a:t>
              </a:r>
            </a:p>
            <a:p>
              <a:pPr algn="ctr" defTabSz="642915">
                <a:defRPr/>
              </a:pPr>
              <a:r>
                <a:rPr lang="en-US" sz="800" i="1" dirty="0" err="1">
                  <a:solidFill>
                    <a:sysClr val="windowText" lastClr="000000"/>
                  </a:solidFill>
                </a:rPr>
                <a:t>TowerJAZZ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5" name="AutoShape 30"/>
            <p:cNvSpPr>
              <a:spLocks noChangeArrowheads="1"/>
            </p:cNvSpPr>
            <p:nvPr/>
          </p:nvSpPr>
          <p:spPr bwMode="auto">
            <a:xfrm>
              <a:off x="465831" y="5400059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FEM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M. </a:t>
              </a:r>
              <a:r>
                <a:rPr lang="en-US" sz="800" i="1" kern="0" dirty="0" err="1">
                  <a:solidFill>
                    <a:sysClr val="windowText" lastClr="000000"/>
                  </a:solidFill>
                </a:rPr>
                <a:t>Prokop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 LANL</a:t>
              </a:r>
            </a:p>
          </p:txBody>
        </p:sp>
        <p:sp>
          <p:nvSpPr>
            <p:cNvPr id="466" name="AutoShape 31"/>
            <p:cNvSpPr>
              <a:spLocks noChangeArrowheads="1"/>
            </p:cNvSpPr>
            <p:nvPr/>
          </p:nvSpPr>
          <p:spPr bwMode="auto">
            <a:xfrm>
              <a:off x="465831" y="640594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Slow 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Control &amp;</a:t>
              </a:r>
              <a:endParaRPr lang="en-US" sz="800" i="1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Monitoring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BNL</a:t>
              </a: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7" name="AutoShape 32"/>
            <p:cNvSpPr>
              <a:spLocks noChangeArrowheads="1"/>
            </p:cNvSpPr>
            <p:nvPr/>
          </p:nvSpPr>
          <p:spPr bwMode="auto">
            <a:xfrm>
              <a:off x="465831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 smtClean="0">
                  <a:solidFill>
                    <a:sysClr val="windowText" lastClr="000000"/>
                  </a:solidFill>
                </a:rPr>
                <a:t>Readout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UT/LANL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68" name="Group 33"/>
            <p:cNvGrpSpPr>
              <a:grpSpLocks/>
            </p:cNvGrpSpPr>
            <p:nvPr/>
          </p:nvGrpSpPr>
          <p:grpSpPr bwMode="auto">
            <a:xfrm>
              <a:off x="233101" y="4820500"/>
              <a:ext cx="232731" cy="3004544"/>
              <a:chOff x="94" y="1968"/>
              <a:chExt cx="98" cy="1147"/>
            </a:xfrm>
          </p:grpSpPr>
          <p:sp>
            <p:nvSpPr>
              <p:cNvPr id="519" name="Line 34"/>
              <p:cNvSpPr>
                <a:spLocks noChangeShapeType="1"/>
              </p:cNvSpPr>
              <p:nvPr/>
            </p:nvSpPr>
            <p:spPr bwMode="auto">
              <a:xfrm flipH="1">
                <a:off x="94" y="1968"/>
                <a:ext cx="2" cy="114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0" name="Line 35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1" name="Line 36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2" name="Line 37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69" name="AutoShape 39"/>
            <p:cNvSpPr>
              <a:spLocks noChangeArrowheads="1"/>
            </p:cNvSpPr>
            <p:nvPr/>
          </p:nvSpPr>
          <p:spPr bwMode="auto">
            <a:xfrm>
              <a:off x="2061700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rgbClr val="000000"/>
                  </a:solidFill>
                </a:rPr>
                <a:t>MAPS Sensor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rgbClr val="000000"/>
                  </a:solidFill>
                </a:rPr>
                <a:t>ALICE</a:t>
              </a:r>
              <a:endParaRPr lang="en-US" sz="800" i="1" kern="0" dirty="0">
                <a:solidFill>
                  <a:srgbClr val="000000"/>
                </a:solidFill>
              </a:endParaRPr>
            </a:p>
          </p:txBody>
        </p:sp>
        <p:sp>
          <p:nvSpPr>
            <p:cNvPr id="470" name="AutoShape 40"/>
            <p:cNvSpPr>
              <a:spLocks noChangeArrowheads="1"/>
            </p:cNvSpPr>
            <p:nvPr/>
          </p:nvSpPr>
          <p:spPr bwMode="auto">
            <a:xfrm>
              <a:off x="2061700" y="544917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Sensor Design</a:t>
              </a: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ALICE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1" name="AutoShape 41"/>
            <p:cNvSpPr>
              <a:spLocks noChangeArrowheads="1"/>
            </p:cNvSpPr>
            <p:nvPr/>
          </p:nvSpPr>
          <p:spPr bwMode="auto">
            <a:xfrm>
              <a:off x="2061700" y="7510055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Sensor QA</a:t>
              </a:r>
            </a:p>
            <a:p>
              <a:pPr algn="ctr" defTabSz="642915">
                <a:defRPr/>
              </a:pPr>
              <a:r>
                <a:rPr lang="en-US" sz="800" i="1" kern="0" dirty="0" err="1">
                  <a:solidFill>
                    <a:sysClr val="windowText" lastClr="000000"/>
                  </a:solidFill>
                </a:rPr>
                <a:t>Yonsei</a:t>
              </a:r>
              <a:r>
                <a:rPr lang="en-US" sz="800" i="1" dirty="0">
                  <a:solidFill>
                    <a:sysClr val="windowText" lastClr="000000"/>
                  </a:solidFill>
                </a:rPr>
                <a:t>(Korea)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2" name="Line 42"/>
            <p:cNvSpPr>
              <a:spLocks noChangeShapeType="1"/>
            </p:cNvSpPr>
            <p:nvPr/>
          </p:nvSpPr>
          <p:spPr bwMode="auto">
            <a:xfrm>
              <a:off x="1833718" y="4820501"/>
              <a:ext cx="9387" cy="31019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3" name="Line 43"/>
            <p:cNvSpPr>
              <a:spLocks noChangeShapeType="1"/>
            </p:cNvSpPr>
            <p:nvPr/>
          </p:nvSpPr>
          <p:spPr bwMode="auto">
            <a:xfrm>
              <a:off x="1833719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4" name="Line 44"/>
            <p:cNvSpPr>
              <a:spLocks noChangeShapeType="1"/>
            </p:cNvSpPr>
            <p:nvPr/>
          </p:nvSpPr>
          <p:spPr bwMode="auto">
            <a:xfrm>
              <a:off x="1833719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5" name="Line 45"/>
            <p:cNvSpPr>
              <a:spLocks noChangeShapeType="1"/>
            </p:cNvSpPr>
            <p:nvPr/>
          </p:nvSpPr>
          <p:spPr bwMode="auto">
            <a:xfrm>
              <a:off x="1833719" y="683226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6" name="AutoShape 46"/>
            <p:cNvSpPr>
              <a:spLocks noChangeArrowheads="1"/>
            </p:cNvSpPr>
            <p:nvPr/>
          </p:nvSpPr>
          <p:spPr bwMode="auto">
            <a:xfrm>
              <a:off x="3657569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Stave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ALICE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7" name="AutoShape 47"/>
            <p:cNvSpPr>
              <a:spLocks noChangeArrowheads="1"/>
            </p:cNvSpPr>
            <p:nvPr/>
          </p:nvSpPr>
          <p:spPr bwMode="auto">
            <a:xfrm>
              <a:off x="3657569" y="544917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Stave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 Design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ALICE</a:t>
              </a:r>
            </a:p>
          </p:txBody>
        </p:sp>
        <p:sp>
          <p:nvSpPr>
            <p:cNvPr id="478" name="AutoShape 48"/>
            <p:cNvSpPr>
              <a:spLocks noChangeArrowheads="1"/>
            </p:cNvSpPr>
            <p:nvPr/>
          </p:nvSpPr>
          <p:spPr bwMode="auto">
            <a:xfrm>
              <a:off x="3657569" y="6455057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Stave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800" i="1" dirty="0">
                  <a:solidFill>
                    <a:sysClr val="windowText" lastClr="000000"/>
                  </a:solidFill>
                </a:rPr>
                <a:t>Assembly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MIT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/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UIC/LANL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9" name="Line 49"/>
            <p:cNvSpPr>
              <a:spLocks noChangeShapeType="1"/>
            </p:cNvSpPr>
            <p:nvPr/>
          </p:nvSpPr>
          <p:spPr bwMode="auto">
            <a:xfrm>
              <a:off x="3429588" y="4820501"/>
              <a:ext cx="0" cy="31019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0" name="Line 50"/>
            <p:cNvSpPr>
              <a:spLocks noChangeShapeType="1"/>
            </p:cNvSpPr>
            <p:nvPr/>
          </p:nvSpPr>
          <p:spPr bwMode="auto">
            <a:xfrm>
              <a:off x="3429588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1" name="Line 51"/>
            <p:cNvSpPr>
              <a:spLocks noChangeShapeType="1"/>
            </p:cNvSpPr>
            <p:nvPr/>
          </p:nvSpPr>
          <p:spPr bwMode="auto">
            <a:xfrm>
              <a:off x="3429588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2" name="Line 52"/>
            <p:cNvSpPr>
              <a:spLocks noChangeShapeType="1"/>
            </p:cNvSpPr>
            <p:nvPr/>
          </p:nvSpPr>
          <p:spPr bwMode="auto">
            <a:xfrm>
              <a:off x="3429588" y="683226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83" name="Group 53"/>
            <p:cNvGrpSpPr>
              <a:grpSpLocks/>
            </p:cNvGrpSpPr>
            <p:nvPr/>
          </p:nvGrpSpPr>
          <p:grpSpPr bwMode="auto">
            <a:xfrm>
              <a:off x="5025456" y="4443296"/>
              <a:ext cx="1481878" cy="3897788"/>
              <a:chOff x="2064" y="1824"/>
              <a:chExt cx="624" cy="1488"/>
            </a:xfrm>
          </p:grpSpPr>
          <p:sp>
            <p:nvSpPr>
              <p:cNvPr id="509" name="AutoShape 54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Cabling</a:t>
                </a: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UNM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0" name="AutoShape 55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ysClr val="windowText" lastClr="000000"/>
                    </a:solidFill>
                  </a:rPr>
                  <a:t>LV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UNM/NMSU</a:t>
                </a:r>
              </a:p>
            </p:txBody>
          </p:sp>
          <p:sp>
            <p:nvSpPr>
              <p:cNvPr id="511" name="AutoShape 5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ysClr val="windowText" lastClr="000000"/>
                    </a:solidFill>
                  </a:rPr>
                  <a:t>High density cables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UNM</a:t>
                </a:r>
              </a:p>
            </p:txBody>
          </p:sp>
          <p:sp>
            <p:nvSpPr>
              <p:cNvPr id="512" name="AutoShape 57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Fibers</a:t>
                </a: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UNM</a:t>
                </a:r>
              </a:p>
            </p:txBody>
          </p:sp>
          <p:grpSp>
            <p:nvGrpSpPr>
              <p:cNvPr id="513" name="Group 58"/>
              <p:cNvGrpSpPr>
                <a:grpSpLocks/>
              </p:cNvGrpSpPr>
              <p:nvPr/>
            </p:nvGrpSpPr>
            <p:grpSpPr bwMode="auto">
              <a:xfrm>
                <a:off x="2064" y="1968"/>
                <a:ext cx="96" cy="1152"/>
                <a:chOff x="96" y="1968"/>
                <a:chExt cx="96" cy="1152"/>
              </a:xfrm>
            </p:grpSpPr>
            <p:sp>
              <p:nvSpPr>
                <p:cNvPr id="514" name="Line 59"/>
                <p:cNvSpPr>
                  <a:spLocks noChangeShapeType="1"/>
                </p:cNvSpPr>
                <p:nvPr/>
              </p:nvSpPr>
              <p:spPr bwMode="auto">
                <a:xfrm>
                  <a:off x="96" y="1968"/>
                  <a:ext cx="0" cy="115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5" name="Line 60"/>
                <p:cNvSpPr>
                  <a:spLocks noChangeShapeType="1"/>
                </p:cNvSpPr>
                <p:nvPr/>
              </p:nvSpPr>
              <p:spPr bwMode="auto">
                <a:xfrm>
                  <a:off x="96" y="1968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6" name="Line 61"/>
                <p:cNvSpPr>
                  <a:spLocks noChangeShapeType="1"/>
                </p:cNvSpPr>
                <p:nvPr/>
              </p:nvSpPr>
              <p:spPr bwMode="auto">
                <a:xfrm>
                  <a:off x="96" y="2352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7" name="Line 62"/>
                <p:cNvSpPr>
                  <a:spLocks noChangeShapeType="1"/>
                </p:cNvSpPr>
                <p:nvPr/>
              </p:nvSpPr>
              <p:spPr bwMode="auto">
                <a:xfrm>
                  <a:off x="96" y="2736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8" name="Line 63"/>
                <p:cNvSpPr>
                  <a:spLocks noChangeShapeType="1"/>
                </p:cNvSpPr>
                <p:nvPr/>
              </p:nvSpPr>
              <p:spPr bwMode="auto">
                <a:xfrm>
                  <a:off x="96" y="312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484" name="Group 64"/>
            <p:cNvGrpSpPr>
              <a:grpSpLocks/>
            </p:cNvGrpSpPr>
            <p:nvPr/>
          </p:nvGrpSpPr>
          <p:grpSpPr bwMode="auto">
            <a:xfrm>
              <a:off x="6621325" y="4443296"/>
              <a:ext cx="1481878" cy="3897788"/>
              <a:chOff x="2112" y="1824"/>
              <a:chExt cx="624" cy="1488"/>
            </a:xfrm>
          </p:grpSpPr>
          <p:sp>
            <p:nvSpPr>
              <p:cNvPr id="501" name="AutoShape 65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ysClr val="windowText" lastClr="000000"/>
                    </a:solidFill>
                  </a:rPr>
                  <a:t>Mechanics 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MIT/LBNL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2" name="AutoShape 66"/>
              <p:cNvSpPr>
                <a:spLocks noChangeArrowheads="1"/>
              </p:cNvSpPr>
              <p:nvPr/>
            </p:nvSpPr>
            <p:spPr bwMode="auto">
              <a:xfrm>
                <a:off x="2208" y="2208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ysClr val="windowText" lastClr="000000"/>
                    </a:solidFill>
                  </a:rPr>
                  <a:t>Structure Design</a:t>
                </a: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 LANL/MIT</a:t>
                </a:r>
              </a:p>
            </p:txBody>
          </p:sp>
          <p:sp>
            <p:nvSpPr>
              <p:cNvPr id="503" name="AutoShape 67"/>
              <p:cNvSpPr>
                <a:spLocks noChangeArrowheads="1"/>
              </p:cNvSpPr>
              <p:nvPr/>
            </p:nvSpPr>
            <p:spPr bwMode="auto">
              <a:xfrm>
                <a:off x="2208" y="2592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Assembly</a:t>
                </a: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BNL/MIT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4" name="AutoShape 68"/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ysClr val="windowText" lastClr="000000"/>
                    </a:solidFill>
                  </a:rPr>
                  <a:t>Installation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BNL/MIT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5" name="Line 72"/>
              <p:cNvSpPr>
                <a:spLocks noChangeShapeType="1"/>
              </p:cNvSpPr>
              <p:nvPr/>
            </p:nvSpPr>
            <p:spPr bwMode="auto">
              <a:xfrm>
                <a:off x="2112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6" name="Line 73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7" name="Line 74"/>
              <p:cNvSpPr>
                <a:spLocks noChangeShapeType="1"/>
              </p:cNvSpPr>
              <p:nvPr/>
            </p:nvSpPr>
            <p:spPr bwMode="auto">
              <a:xfrm>
                <a:off x="2112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8" name="Line 75"/>
              <p:cNvSpPr>
                <a:spLocks noChangeShapeType="1"/>
              </p:cNvSpPr>
              <p:nvPr/>
            </p:nvSpPr>
            <p:spPr bwMode="auto">
              <a:xfrm>
                <a:off x="2112" y="312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5" name="AutoShape 76"/>
            <p:cNvSpPr>
              <a:spLocks noChangeArrowheads="1"/>
            </p:cNvSpPr>
            <p:nvPr/>
          </p:nvSpPr>
          <p:spPr bwMode="auto">
            <a:xfrm>
              <a:off x="8445175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Integration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MIT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6" name="AutoShape 77"/>
            <p:cNvSpPr>
              <a:spLocks noChangeArrowheads="1"/>
            </p:cNvSpPr>
            <p:nvPr/>
          </p:nvSpPr>
          <p:spPr bwMode="auto">
            <a:xfrm>
              <a:off x="8445175" y="5449176"/>
              <a:ext cx="1271816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rgbClr val="000000"/>
                  </a:solidFill>
                </a:rPr>
                <a:t>Cooling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rgbClr val="000000"/>
                  </a:solidFill>
                </a:rPr>
                <a:t>MIT</a:t>
              </a:r>
            </a:p>
          </p:txBody>
        </p:sp>
        <p:sp>
          <p:nvSpPr>
            <p:cNvPr id="487" name="AutoShape 78"/>
            <p:cNvSpPr>
              <a:spLocks noChangeArrowheads="1"/>
            </p:cNvSpPr>
            <p:nvPr/>
          </p:nvSpPr>
          <p:spPr bwMode="auto">
            <a:xfrm>
              <a:off x="10155034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Electrical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BNL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9" name="AutoShape 80"/>
            <p:cNvSpPr>
              <a:spLocks noChangeArrowheads="1"/>
            </p:cNvSpPr>
            <p:nvPr/>
          </p:nvSpPr>
          <p:spPr bwMode="auto">
            <a:xfrm>
              <a:off x="10155034" y="5400059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Low Voltage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UNM/NMSU</a:t>
              </a:r>
            </a:p>
          </p:txBody>
        </p:sp>
        <p:sp>
          <p:nvSpPr>
            <p:cNvPr id="490" name="Line 81"/>
            <p:cNvSpPr>
              <a:spLocks noChangeShapeType="1"/>
            </p:cNvSpPr>
            <p:nvPr/>
          </p:nvSpPr>
          <p:spPr bwMode="auto">
            <a:xfrm>
              <a:off x="8217194" y="4820501"/>
              <a:ext cx="15634" cy="41960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" name="Line 82"/>
            <p:cNvSpPr>
              <a:spLocks noChangeShapeType="1"/>
            </p:cNvSpPr>
            <p:nvPr/>
          </p:nvSpPr>
          <p:spPr bwMode="auto">
            <a:xfrm>
              <a:off x="8217194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2" name="Line 83"/>
            <p:cNvSpPr>
              <a:spLocks noChangeShapeType="1"/>
            </p:cNvSpPr>
            <p:nvPr/>
          </p:nvSpPr>
          <p:spPr bwMode="auto">
            <a:xfrm>
              <a:off x="8217194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3" name="Line 84"/>
            <p:cNvSpPr>
              <a:spLocks noChangeShapeType="1"/>
            </p:cNvSpPr>
            <p:nvPr/>
          </p:nvSpPr>
          <p:spPr bwMode="auto">
            <a:xfrm>
              <a:off x="8217194" y="683226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4" name="AutoShape 85"/>
            <p:cNvSpPr>
              <a:spLocks noChangeArrowheads="1"/>
            </p:cNvSpPr>
            <p:nvPr/>
          </p:nvSpPr>
          <p:spPr bwMode="auto">
            <a:xfrm>
              <a:off x="8445175" y="6455057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Alignment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BNL/UIC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5" name="Line 86"/>
            <p:cNvSpPr>
              <a:spLocks noChangeShapeType="1"/>
            </p:cNvSpPr>
            <p:nvPr/>
          </p:nvSpPr>
          <p:spPr bwMode="auto">
            <a:xfrm>
              <a:off x="9927053" y="4820502"/>
              <a:ext cx="0" cy="1005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6" name="Line 87"/>
            <p:cNvSpPr>
              <a:spLocks noChangeShapeType="1"/>
            </p:cNvSpPr>
            <p:nvPr/>
          </p:nvSpPr>
          <p:spPr bwMode="auto">
            <a:xfrm>
              <a:off x="9927053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7" name="Line 88"/>
            <p:cNvSpPr>
              <a:spLocks noChangeShapeType="1"/>
            </p:cNvSpPr>
            <p:nvPr/>
          </p:nvSpPr>
          <p:spPr bwMode="auto">
            <a:xfrm>
              <a:off x="9927053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" name="Line 59"/>
            <p:cNvSpPr>
              <a:spLocks noChangeShapeType="1"/>
            </p:cNvSpPr>
            <p:nvPr/>
          </p:nvSpPr>
          <p:spPr bwMode="auto">
            <a:xfrm>
              <a:off x="6641221" y="4820501"/>
              <a:ext cx="0" cy="30176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" name="AutoShape 85"/>
            <p:cNvSpPr>
              <a:spLocks noChangeArrowheads="1"/>
            </p:cNvSpPr>
            <p:nvPr/>
          </p:nvSpPr>
          <p:spPr bwMode="auto">
            <a:xfrm>
              <a:off x="8463094" y="7487603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Mechanical Stability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BNL</a:t>
              </a: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" name="AutoShape 78"/>
            <p:cNvSpPr>
              <a:spLocks noChangeArrowheads="1"/>
            </p:cNvSpPr>
            <p:nvPr/>
          </p:nvSpPr>
          <p:spPr bwMode="auto">
            <a:xfrm>
              <a:off x="8445175" y="860068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Safety System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BNL</a:t>
              </a:r>
            </a:p>
          </p:txBody>
        </p:sp>
        <p:sp>
          <p:nvSpPr>
            <p:cNvPr id="533" name="Line 84"/>
            <p:cNvSpPr>
              <a:spLocks noChangeShapeType="1"/>
            </p:cNvSpPr>
            <p:nvPr/>
          </p:nvSpPr>
          <p:spPr bwMode="auto">
            <a:xfrm>
              <a:off x="8232828" y="7941975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4" name="Line 84"/>
            <p:cNvSpPr>
              <a:spLocks noChangeShapeType="1"/>
            </p:cNvSpPr>
            <p:nvPr/>
          </p:nvSpPr>
          <p:spPr bwMode="auto">
            <a:xfrm>
              <a:off x="8232828" y="9016510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5" name="AutoShape 19"/>
            <p:cNvSpPr>
              <a:spLocks noChangeArrowheads="1"/>
            </p:cNvSpPr>
            <p:nvPr/>
          </p:nvSpPr>
          <p:spPr bwMode="auto">
            <a:xfrm>
              <a:off x="11749284" y="744310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B-jet tagging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LANL,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NMSU</a:t>
              </a:r>
            </a:p>
          </p:txBody>
        </p:sp>
      </p:grpSp>
      <p:sp>
        <p:nvSpPr>
          <p:cNvPr id="94" name="AutoShape 48"/>
          <p:cNvSpPr>
            <a:spLocks noChangeArrowheads="1"/>
          </p:cNvSpPr>
          <p:nvPr/>
        </p:nvSpPr>
        <p:spPr bwMode="auto">
          <a:xfrm>
            <a:off x="2489303" y="4967086"/>
            <a:ext cx="881646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15">
              <a:defRPr/>
            </a:pPr>
            <a:r>
              <a:rPr lang="en-US" sz="800" i="1" dirty="0">
                <a:solidFill>
                  <a:sysClr val="windowText" lastClr="000000"/>
                </a:solidFill>
              </a:rPr>
              <a:t>Stave</a:t>
            </a:r>
            <a:r>
              <a:rPr lang="en-US" sz="800" i="1" kern="0" dirty="0">
                <a:solidFill>
                  <a:sysClr val="windowText" lastClr="000000"/>
                </a:solidFill>
              </a:rPr>
              <a:t> QA</a:t>
            </a:r>
          </a:p>
          <a:p>
            <a:pPr algn="ctr" defTabSz="642915">
              <a:defRPr/>
            </a:pPr>
            <a:r>
              <a:rPr lang="en-US" sz="800" i="1" kern="0" dirty="0" smtClean="0">
                <a:solidFill>
                  <a:sysClr val="windowText" lastClr="000000"/>
                </a:solidFill>
              </a:rPr>
              <a:t>MIT/ISU</a:t>
            </a:r>
            <a:endParaRPr lang="en-US" sz="800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95" name="Line 52"/>
          <p:cNvSpPr>
            <a:spLocks noChangeShapeType="1"/>
          </p:cNvSpPr>
          <p:nvPr/>
        </p:nvSpPr>
        <p:spPr bwMode="auto">
          <a:xfrm>
            <a:off x="2339996" y="5240777"/>
            <a:ext cx="16029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>
            <a:off x="1213508" y="5240777"/>
            <a:ext cx="16029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97" name="AutoShape 31"/>
          <p:cNvSpPr>
            <a:spLocks noChangeArrowheads="1"/>
          </p:cNvSpPr>
          <p:nvPr/>
        </p:nvSpPr>
        <p:spPr bwMode="auto">
          <a:xfrm>
            <a:off x="245112" y="4884665"/>
            <a:ext cx="881646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15">
              <a:defRPr/>
            </a:pPr>
            <a:r>
              <a:rPr lang="en-US" sz="800" i="1" dirty="0">
                <a:solidFill>
                  <a:sysClr val="windowText" lastClr="000000"/>
                </a:solidFill>
              </a:rPr>
              <a:t>DCM Integration</a:t>
            </a:r>
          </a:p>
          <a:p>
            <a:pPr algn="ctr" defTabSz="642915">
              <a:defRPr/>
            </a:pPr>
            <a:r>
              <a:rPr lang="en-US" sz="800" i="1" kern="0" dirty="0">
                <a:solidFill>
                  <a:sysClr val="windowText" lastClr="000000"/>
                </a:solidFill>
              </a:rPr>
              <a:t>Colorado</a:t>
            </a:r>
          </a:p>
          <a:p>
            <a:pPr algn="ctr" defTabSz="642915">
              <a:defRPr/>
            </a:pPr>
            <a:endParaRPr lang="en-US" sz="800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98" name="Line 37"/>
          <p:cNvSpPr>
            <a:spLocks noChangeShapeType="1"/>
          </p:cNvSpPr>
          <p:nvPr/>
        </p:nvSpPr>
        <p:spPr bwMode="auto">
          <a:xfrm>
            <a:off x="82068" y="5172092"/>
            <a:ext cx="16029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3" y="0"/>
            <a:ext cx="1100667" cy="897913"/>
          </a:xfrm>
          <a:prstGeom prst="rect">
            <a:avLst/>
          </a:prstGeom>
        </p:spPr>
      </p:pic>
      <p:sp>
        <p:nvSpPr>
          <p:cNvPr id="99" name="AutoShape 3"/>
          <p:cNvSpPr>
            <a:spLocks noChangeArrowheads="1"/>
          </p:cNvSpPr>
          <p:nvPr/>
        </p:nvSpPr>
        <p:spPr bwMode="auto">
          <a:xfrm>
            <a:off x="3451098" y="184263"/>
            <a:ext cx="1522844" cy="530445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800" i="1" kern="0" dirty="0" smtClean="0">
                <a:solidFill>
                  <a:sysClr val="windowText" lastClr="000000"/>
                </a:solidFill>
              </a:rPr>
              <a:t>BNL Program </a:t>
            </a:r>
            <a:r>
              <a:rPr lang="en-US" sz="800" i="1" kern="0" dirty="0">
                <a:solidFill>
                  <a:sysClr val="windowText" lastClr="000000"/>
                </a:solidFill>
              </a:rPr>
              <a:t>Manager</a:t>
            </a:r>
          </a:p>
        </p:txBody>
      </p:sp>
      <p:sp>
        <p:nvSpPr>
          <p:cNvPr id="101" name="Line 6"/>
          <p:cNvSpPr>
            <a:spLocks noChangeShapeType="1"/>
          </p:cNvSpPr>
          <p:nvPr/>
        </p:nvSpPr>
        <p:spPr bwMode="auto">
          <a:xfrm>
            <a:off x="4239895" y="701468"/>
            <a:ext cx="0" cy="26522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538730" y="1145227"/>
            <a:ext cx="165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Sep. 2016 </a:t>
            </a:r>
          </a:p>
          <a:p>
            <a:r>
              <a:rPr lang="en-US" dirty="0" smtClean="0"/>
              <a:t>Tracker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721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Additional 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Ceke</a:t>
            </a:r>
            <a:r>
              <a:rPr lang="en-US" dirty="0" smtClean="0"/>
              <a:t> Group (PHENIX, FVTX )</a:t>
            </a:r>
          </a:p>
          <a:p>
            <a:pPr lvl="1"/>
            <a:r>
              <a:rPr lang="en-US" dirty="0" smtClean="0"/>
              <a:t>Expressed interest, M. Finger/Mike Finger </a:t>
            </a:r>
          </a:p>
          <a:p>
            <a:r>
              <a:rPr lang="en-US" dirty="0" smtClean="0"/>
              <a:t>PKU (PHENIX, </a:t>
            </a:r>
            <a:r>
              <a:rPr lang="en-US" dirty="0" err="1" smtClean="0"/>
              <a:t>Muon</a:t>
            </a:r>
            <a:r>
              <a:rPr lang="en-US" dirty="0" smtClean="0"/>
              <a:t> Arm)</a:t>
            </a:r>
          </a:p>
          <a:p>
            <a:pPr lvl="1"/>
            <a:r>
              <a:rPr lang="en-US" dirty="0" smtClean="0"/>
              <a:t>Expressed interest, Y. Mao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848C-0EB6-0147-8A3D-071AD3D7EAFD}" type="datetime1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2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MAPS Labor Profile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3" y="0"/>
            <a:ext cx="1100667" cy="897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186934"/>
            <a:ext cx="812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MAPS Labor profile from resource –</a:t>
            </a:r>
            <a:r>
              <a:rPr lang="en-US" b="1" dirty="0"/>
              <a:t> </a:t>
            </a:r>
            <a:r>
              <a:rPr lang="en-US" b="1" dirty="0" smtClean="0"/>
              <a:t>loaded schedule sorted by FY and job category</a:t>
            </a:r>
            <a:endParaRPr lang="en-US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32387" r="7511" b="23632"/>
          <a:stretch/>
        </p:blipFill>
        <p:spPr bwMode="auto">
          <a:xfrm>
            <a:off x="609600" y="1828800"/>
            <a:ext cx="8014996" cy="410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69248"/>
            <a:ext cx="165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Sep. 2016 </a:t>
            </a:r>
          </a:p>
          <a:p>
            <a:r>
              <a:rPr lang="en-US" dirty="0" smtClean="0"/>
              <a:t>Tracker Review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C310-1B93-D044-8ABF-0CB832EAC440}" type="datetime1">
              <a:rPr lang="en-US" smtClean="0"/>
              <a:t>10/14/16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6944</TotalTime>
  <Words>1103</Words>
  <Application>Microsoft Macintosh PowerPoint</Application>
  <PresentationFormat>On-screen Show (4:3)</PresentationFormat>
  <Paragraphs>236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 Separate MIE Proposal for the sPHENIX MAPS Inner Tracker?</vt:lpstr>
      <vt:lpstr>My Understanding of sPHENIX Project </vt:lpstr>
      <vt:lpstr>DOE MIE Process and Challenges</vt:lpstr>
      <vt:lpstr>Project Task and Timeline</vt:lpstr>
      <vt:lpstr>Overview of Schedules </vt:lpstr>
      <vt:lpstr>Participating and Interested Institutions</vt:lpstr>
      <vt:lpstr>Organization Chart</vt:lpstr>
      <vt:lpstr>Possible Additional Collaborations</vt:lpstr>
      <vt:lpstr>MAPS Labor Profile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 (LANL)</dc:creator>
  <cp:lastModifiedBy>Ming Liu (LANL)</cp:lastModifiedBy>
  <cp:revision>33</cp:revision>
  <dcterms:created xsi:type="dcterms:W3CDTF">2016-10-14T19:14:40Z</dcterms:created>
  <dcterms:modified xsi:type="dcterms:W3CDTF">2016-10-19T15:00:54Z</dcterms:modified>
</cp:coreProperties>
</file>