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20" y="-21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9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523489" y="9201150"/>
            <a:ext cx="340322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/>
          <p:nvPr/>
        </p:nvSpPr>
        <p:spPr>
          <a:xfrm>
            <a:off x="4972893" y="9201150"/>
            <a:ext cx="3592414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Tracking Cost and Schedule Review</a:t>
            </a:r>
          </a:p>
        </p:txBody>
      </p:sp>
      <p:sp>
        <p:nvSpPr>
          <p:cNvPr id="5" name="Shape 5"/>
          <p:cNvSpPr/>
          <p:nvPr/>
        </p:nvSpPr>
        <p:spPr>
          <a:xfrm>
            <a:off x="588764" y="9201150"/>
            <a:ext cx="905272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9/7/2016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1270000" y="3188047"/>
            <a:ext cx="10464800" cy="1295053"/>
          </a:xfrm>
          <a:prstGeom prst="rect">
            <a:avLst/>
          </a:prstGeom>
        </p:spPr>
        <p:txBody>
          <a:bodyPr/>
          <a:lstStyle>
            <a:lvl1pPr defTabSz="572516">
              <a:defRPr sz="784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MAPS Inner Barrel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xfrm>
            <a:off x="1270000" y="4572000"/>
            <a:ext cx="10464800" cy="11303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Michael P. McCumber</a:t>
            </a:r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Los Alamos National Laboratory</a:t>
            </a:r>
          </a:p>
        </p:txBody>
      </p:sp>
      <p:pic>
        <p:nvPicPr>
          <p:cNvPr id="123" name="sphenix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9941" y="5910457"/>
            <a:ext cx="3084918" cy="993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12192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Resource/Cost Drivers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080029" y="2279226"/>
            <a:ext cx="10844743" cy="231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lvl2pPr>
          </a:lstStyle>
          <a:p>
            <a:r>
              <a:t>Building a stave assembly lab from scratch is costly and time consuming (+$1-2M cost, +1 project years)</a:t>
            </a:r>
          </a:p>
          <a:p>
            <a:pPr lvl="1"/>
            <a:r>
              <a:t>Secure access to CERN facility via MOU to extend the assembly line in Switzerland</a:t>
            </a:r>
          </a:p>
        </p:txBody>
      </p:sp>
      <p:sp>
        <p:nvSpPr>
          <p:cNvPr id="205" name="Shape 205"/>
          <p:cNvSpPr/>
          <p:nvPr/>
        </p:nvSpPr>
        <p:spPr>
          <a:xfrm>
            <a:off x="1080029" y="4943686"/>
            <a:ext cx="10844743" cy="3439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Some project deliverables outside LANL expertise / capabilities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Bring in large outside institutions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LBNL for Mechanics, MIT for Stave assembly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Focus LANL on readout speciality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Bring in small outside institutions to provide add. manpower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-2933700" y="-222251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Organization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12529046" y="9201150"/>
            <a:ext cx="329208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5375764" y="545827"/>
            <a:ext cx="2287291" cy="121647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Edward O’Brien</a:t>
            </a:r>
          </a:p>
          <a:p>
            <a:pPr>
              <a:defRPr sz="2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</a:t>
            </a:r>
          </a:p>
          <a:p>
            <a:pPr>
              <a:defRPr sz="2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Coordinator</a:t>
            </a:r>
          </a:p>
        </p:txBody>
      </p:sp>
      <p:sp>
        <p:nvSpPr>
          <p:cNvPr id="210" name="Shape 210"/>
          <p:cNvSpPr/>
          <p:nvPr/>
        </p:nvSpPr>
        <p:spPr>
          <a:xfrm>
            <a:off x="1688455" y="5010422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Ming Liu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MAPS L3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Manager (1.3.x)</a:t>
            </a:r>
          </a:p>
        </p:txBody>
      </p:sp>
      <p:sp>
        <p:nvSpPr>
          <p:cNvPr id="211" name="Shape 211"/>
          <p:cNvSpPr/>
          <p:nvPr/>
        </p:nvSpPr>
        <p:spPr>
          <a:xfrm>
            <a:off x="1688455" y="7486922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Tom Hemmick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TPC L3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Manager (1.3.z)</a:t>
            </a:r>
          </a:p>
        </p:txBody>
      </p:sp>
      <p:sp>
        <p:nvSpPr>
          <p:cNvPr id="212" name="Shape 212"/>
          <p:cNvSpPr/>
          <p:nvPr/>
        </p:nvSpPr>
        <p:spPr>
          <a:xfrm>
            <a:off x="1688455" y="6248672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Itaru Nakagawa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Strip L3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Manager (1.3.y)</a:t>
            </a:r>
          </a:p>
        </p:txBody>
      </p:sp>
      <p:sp>
        <p:nvSpPr>
          <p:cNvPr id="213" name="Shape 213"/>
          <p:cNvSpPr/>
          <p:nvPr/>
        </p:nvSpPr>
        <p:spPr>
          <a:xfrm>
            <a:off x="456555" y="3654176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Tracking L2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(1.3)</a:t>
            </a:r>
          </a:p>
        </p:txBody>
      </p:sp>
      <p:sp>
        <p:nvSpPr>
          <p:cNvPr id="214" name="Shape 214"/>
          <p:cNvSpPr/>
          <p:nvPr/>
        </p:nvSpPr>
        <p:spPr>
          <a:xfrm>
            <a:off x="426615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John Haggerty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Science</a:t>
            </a:r>
          </a:p>
        </p:txBody>
      </p:sp>
      <p:sp>
        <p:nvSpPr>
          <p:cNvPr id="215" name="Shape 215"/>
          <p:cNvSpPr/>
          <p:nvPr/>
        </p:nvSpPr>
        <p:spPr>
          <a:xfrm flipV="1">
            <a:off x="990599" y="4781771"/>
            <a:ext cx="1" cy="3325556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flipH="1">
            <a:off x="977900" y="5568950"/>
            <a:ext cx="667065" cy="0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flipH="1">
            <a:off x="977900" y="6792887"/>
            <a:ext cx="667065" cy="1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8" name="Shape 218"/>
          <p:cNvSpPr/>
          <p:nvPr/>
        </p:nvSpPr>
        <p:spPr>
          <a:xfrm flipH="1">
            <a:off x="965200" y="8088287"/>
            <a:ext cx="667065" cy="1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2901190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James Mills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Engineering</a:t>
            </a:r>
          </a:p>
        </p:txBody>
      </p:sp>
      <p:sp>
        <p:nvSpPr>
          <p:cNvPr id="220" name="Shape 220"/>
          <p:cNvSpPr/>
          <p:nvPr/>
        </p:nvSpPr>
        <p:spPr>
          <a:xfrm>
            <a:off x="5375764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Don Lynch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Chief Engineer</a:t>
            </a:r>
          </a:p>
        </p:txBody>
      </p:sp>
      <p:sp>
        <p:nvSpPr>
          <p:cNvPr id="221" name="Shape 221"/>
          <p:cNvSpPr/>
          <p:nvPr/>
        </p:nvSpPr>
        <p:spPr>
          <a:xfrm>
            <a:off x="7850339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Irina Sourakova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Controls</a:t>
            </a:r>
          </a:p>
        </p:txBody>
      </p:sp>
      <p:sp>
        <p:nvSpPr>
          <p:cNvPr id="222" name="Shape 222"/>
          <p:cNvSpPr/>
          <p:nvPr/>
        </p:nvSpPr>
        <p:spPr>
          <a:xfrm>
            <a:off x="10324913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Robert Ernst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Resources</a:t>
            </a:r>
          </a:p>
        </p:txBody>
      </p:sp>
      <p:sp>
        <p:nvSpPr>
          <p:cNvPr id="223" name="Shape 223"/>
          <p:cNvSpPr/>
          <p:nvPr/>
        </p:nvSpPr>
        <p:spPr>
          <a:xfrm flipV="1">
            <a:off x="1600200" y="3420497"/>
            <a:ext cx="1" cy="199544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562988" y="2030114"/>
            <a:ext cx="9862044" cy="1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5" name="Shape 225"/>
          <p:cNvSpPr/>
          <p:nvPr/>
        </p:nvSpPr>
        <p:spPr>
          <a:xfrm flipV="1">
            <a:off x="1574800" y="2017568"/>
            <a:ext cx="1" cy="199545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6" name="Shape 226"/>
          <p:cNvSpPr/>
          <p:nvPr/>
        </p:nvSpPr>
        <p:spPr>
          <a:xfrm flipV="1">
            <a:off x="4044835" y="2017568"/>
            <a:ext cx="1" cy="199545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V="1">
            <a:off x="6519409" y="1843271"/>
            <a:ext cx="1" cy="373688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flipV="1">
            <a:off x="9084809" y="2017722"/>
            <a:ext cx="1" cy="199237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flipV="1">
            <a:off x="11413219" y="2017722"/>
            <a:ext cx="1" cy="199237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3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762" t="45608" r="6410" b="2538"/>
          <a:stretch>
            <a:fillRect/>
          </a:stretch>
        </p:blipFill>
        <p:spPr>
          <a:xfrm>
            <a:off x="4661603" y="4180656"/>
            <a:ext cx="7293704" cy="3894798"/>
          </a:xfrm>
          <a:prstGeom prst="rect">
            <a:avLst/>
          </a:prstGeom>
          <a:ln w="25400"/>
        </p:spPr>
      </p:pic>
      <p:sp>
        <p:nvSpPr>
          <p:cNvPr id="231" name="Shape 231"/>
          <p:cNvSpPr/>
          <p:nvPr/>
        </p:nvSpPr>
        <p:spPr>
          <a:xfrm rot="5421844">
            <a:off x="4496503" y="403629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rot="16015627">
            <a:off x="11024303" y="7204934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1219200" y="-2159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Budget and Labor Profiles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36" name="MAPS_Inner_Barrel-2016_08_21.pdf"/>
          <p:cNvPicPr>
            <a:picLocks noChangeAspect="1"/>
          </p:cNvPicPr>
          <p:nvPr/>
        </p:nvPicPr>
        <p:blipFill>
          <a:blip r:embed="rId2">
            <a:extLst/>
          </a:blip>
          <a:srcRect b="46486"/>
          <a:stretch>
            <a:fillRect/>
          </a:stretch>
        </p:blipFill>
        <p:spPr>
          <a:xfrm>
            <a:off x="257657" y="1051983"/>
            <a:ext cx="23649626" cy="7910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1219200" y="-973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Timeline of Major Tasks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293984" y="2059305"/>
            <a:ext cx="12416832" cy="563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Key Dates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Start of LDRD funding: October 1 2016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Arrival of 4-staves: mid 2017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Full System Readout Test: late 2017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Readout Electronics Design Finalization: early 2018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End of ALICE ITS Inner Stave assembly: mid 2018 (latest ITS update)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Test Beam Operation: early 2019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Ready for CD-2 by July 2018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Ready for CD-3 by August 2018 (sPHENIX CD-3b date)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Inner Barrel Stave Construction (9 mo): late 2018 to mid 2019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1219200" y="-182498"/>
            <a:ext cx="11099800" cy="1328617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Project Status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7902552" y="7961990"/>
            <a:ext cx="3614267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59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Funded!</a:t>
            </a:r>
          </a:p>
        </p:txBody>
      </p:sp>
      <p:grpSp>
        <p:nvGrpSpPr>
          <p:cNvPr id="247" name="Group 247"/>
          <p:cNvGrpSpPr/>
          <p:nvPr/>
        </p:nvGrpSpPr>
        <p:grpSpPr>
          <a:xfrm>
            <a:off x="601926" y="1161976"/>
            <a:ext cx="5660216" cy="7752847"/>
            <a:chOff x="0" y="0"/>
            <a:chExt cx="5660214" cy="7752846"/>
          </a:xfrm>
        </p:grpSpPr>
        <p:pic>
          <p:nvPicPr>
            <p:cNvPr id="246" name="Screen Shot 2016-05-18 at 2.09.18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406215" cy="74226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" name="Picture 24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60215" cy="7752847"/>
            </a:xfrm>
            <a:prstGeom prst="rect">
              <a:avLst/>
            </a:prstGeom>
            <a:effectLst/>
          </p:spPr>
        </p:pic>
      </p:grpSp>
      <p:sp>
        <p:nvSpPr>
          <p:cNvPr id="248" name="Shape 248"/>
          <p:cNvSpPr/>
          <p:nvPr/>
        </p:nvSpPr>
        <p:spPr>
          <a:xfrm>
            <a:off x="6879015" y="3149949"/>
            <a:ext cx="409150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Funding Breakdown: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~1/3 M&amp;S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~1/3 Experiment Staffing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~1/3 Theory Staffing</a:t>
            </a:r>
          </a:p>
        </p:txBody>
      </p:sp>
      <p:sp>
        <p:nvSpPr>
          <p:cNvPr id="249" name="Shape 249"/>
          <p:cNvSpPr/>
          <p:nvPr/>
        </p:nvSpPr>
        <p:spPr>
          <a:xfrm>
            <a:off x="6812340" y="1682110"/>
            <a:ext cx="422485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Funding Profile: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$5M spread over 3 years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starting in Oct 2016</a:t>
            </a:r>
          </a:p>
        </p:txBody>
      </p:sp>
      <p:sp>
        <p:nvSpPr>
          <p:cNvPr id="250" name="Shape 250"/>
          <p:cNvSpPr/>
          <p:nvPr/>
        </p:nvSpPr>
        <p:spPr>
          <a:xfrm>
            <a:off x="6879578" y="4998789"/>
            <a:ext cx="566021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Proposals judged on many factors, coverage from multiple divisions, strong Theory is necessary to success</a:t>
            </a:r>
          </a:p>
        </p:txBody>
      </p:sp>
      <p:sp>
        <p:nvSpPr>
          <p:cNvPr id="251" name="Shape 251"/>
          <p:cNvSpPr/>
          <p:nvPr/>
        </p:nvSpPr>
        <p:spPr>
          <a:xfrm>
            <a:off x="6654372" y="6561973"/>
            <a:ext cx="268454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M&amp;S total: $1.5M</a:t>
            </a:r>
          </a:p>
        </p:txBody>
      </p:sp>
      <p:sp>
        <p:nvSpPr>
          <p:cNvPr id="252" name="Shape 252"/>
          <p:cNvSpPr/>
          <p:nvPr/>
        </p:nvSpPr>
        <p:spPr>
          <a:xfrm>
            <a:off x="7097032" y="7261981"/>
            <a:ext cx="522530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Total Experimental Support: $3M</a:t>
            </a:r>
          </a:p>
        </p:txBody>
      </p:sp>
      <p:sp>
        <p:nvSpPr>
          <p:cNvPr id="253" name="Shape 253"/>
          <p:cNvSpPr/>
          <p:nvPr/>
        </p:nvSpPr>
        <p:spPr>
          <a:xfrm>
            <a:off x="9543912" y="6561973"/>
            <a:ext cx="322108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Engineering: $0.5M</a:t>
            </a:r>
          </a:p>
        </p:txBody>
      </p:sp>
      <p:sp>
        <p:nvSpPr>
          <p:cNvPr id="254" name="Shape 254"/>
          <p:cNvSpPr/>
          <p:nvPr/>
        </p:nvSpPr>
        <p:spPr>
          <a:xfrm>
            <a:off x="6764439" y="969136"/>
            <a:ext cx="536558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Purpose: Obtain key R&amp;D support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1219200" y="-465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Issues and Concerns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676560" y="1949238"/>
            <a:ext cx="11948014" cy="629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(1) Mating the ALICE and sPHENIX production schedules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Problem: now only ~1/4 year gap between ITS and CD-3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Strategy: train experts in-situ, maintain production line at low effort, &amp; ramp back up, look for opportunities to close the gap</a:t>
            </a:r>
          </a:p>
          <a:p>
            <a:pPr lvl="1"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(2) Long Development Time for Readout Electronics</a:t>
            </a:r>
            <a:r>
              <a:t> 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Problem: Full custom board design may be required 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Strategy: Early review of options, early start on design if full custom boards are needed.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Plan-B: Readout one stave with prototype electronics as proof-of-principle for technical review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ctrTitle"/>
          </p:nvPr>
        </p:nvSpPr>
        <p:spPr>
          <a:xfrm>
            <a:off x="1270000" y="4229273"/>
            <a:ext cx="10464800" cy="1295054"/>
          </a:xfrm>
          <a:prstGeom prst="rect">
            <a:avLst/>
          </a:prstGeom>
        </p:spPr>
        <p:txBody>
          <a:bodyPr/>
          <a:lstStyle>
            <a:lvl1pPr defTabSz="572516">
              <a:defRPr sz="784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Backups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1219200" y="-385234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ALPIDE Pixel Technology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267" name="Group 267"/>
          <p:cNvGrpSpPr/>
          <p:nvPr/>
        </p:nvGrpSpPr>
        <p:grpSpPr>
          <a:xfrm>
            <a:off x="838200" y="1075266"/>
            <a:ext cx="11861800" cy="8111491"/>
            <a:chOff x="0" y="389466"/>
            <a:chExt cx="11861799" cy="8111489"/>
          </a:xfrm>
        </p:grpSpPr>
        <p:pic>
          <p:nvPicPr>
            <p:cNvPr id="264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1105"/>
            <a:stretch>
              <a:fillRect/>
            </a:stretch>
          </p:blipFill>
          <p:spPr>
            <a:xfrm>
              <a:off x="0" y="592575"/>
              <a:ext cx="11861800" cy="7908381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65" name="Shape 265"/>
            <p:cNvSpPr/>
            <p:nvPr/>
          </p:nvSpPr>
          <p:spPr>
            <a:xfrm>
              <a:off x="10203343" y="389466"/>
              <a:ext cx="1647473" cy="12589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10412023" y="7874916"/>
              <a:ext cx="1230114" cy="5651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0824" b="5064"/>
          <a:stretch>
            <a:fillRect/>
          </a:stretch>
        </p:blipFill>
        <p:spPr>
          <a:xfrm>
            <a:off x="402166" y="1356936"/>
            <a:ext cx="11992803" cy="7565422"/>
          </a:xfrm>
          <a:prstGeom prst="rect">
            <a:avLst/>
          </a:prstGeom>
          <a:ln w="25400"/>
        </p:spPr>
      </p:pic>
      <p:sp>
        <p:nvSpPr>
          <p:cNvPr id="270" name="Shape 270"/>
          <p:cNvSpPr/>
          <p:nvPr/>
        </p:nvSpPr>
        <p:spPr>
          <a:xfrm>
            <a:off x="11140166" y="1157750"/>
            <a:ext cx="1665668" cy="8912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1140166" y="8275700"/>
            <a:ext cx="1665668" cy="891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952500" y="-385234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ALPIDE Operation</a:t>
            </a:r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1219200" y="-2159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ALPIDE Readout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7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2405" b="6456"/>
          <a:stretch>
            <a:fillRect/>
          </a:stretch>
        </p:blipFill>
        <p:spPr>
          <a:xfrm>
            <a:off x="410765" y="1434967"/>
            <a:ext cx="11853188" cy="7213045"/>
          </a:xfrm>
          <a:prstGeom prst="rect">
            <a:avLst/>
          </a:prstGeom>
          <a:ln w="25400"/>
        </p:spPr>
      </p:pic>
      <p:sp>
        <p:nvSpPr>
          <p:cNvPr id="278" name="Shape 278"/>
          <p:cNvSpPr/>
          <p:nvPr/>
        </p:nvSpPr>
        <p:spPr>
          <a:xfrm>
            <a:off x="11116733" y="889000"/>
            <a:ext cx="12700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219200" y="25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MAPS Performance Specifications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596816" y="1752388"/>
            <a:ext cx="11811168" cy="699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Inner Silicon tracking driven by heavy flavor jet performance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Track acceptance: -1.1&lt;η&lt;+1.1 and 0&lt;φ&lt;2π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Minimum vertex acceptance: -10 cm &lt; z</a:t>
            </a:r>
            <a:r>
              <a:rPr baseline="-5999"/>
              <a:t>vtx</a:t>
            </a:r>
            <a:r>
              <a:t> &lt; +10 cm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Meet or Exceed a 30% b-jet efficiency at 30% b-jet purity</a:t>
            </a:r>
          </a:p>
          <a:p>
            <a:pPr marL="698500" lvl="1" indent="-254000" algn="l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defined by the CMS of b-jet figure-of-merit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Minimum track efficiency: &gt;95% of all charged particles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Minimum DCA</a:t>
            </a:r>
            <a:r>
              <a:rPr baseline="-5999"/>
              <a:t>XY</a:t>
            </a:r>
            <a:r>
              <a:t> resolution: &lt; 70 microns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Resolve multiple collisions vertexes at large collider luminosities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Maintain track momentum resolution:</a:t>
            </a:r>
          </a:p>
          <a:p>
            <a:pPr marL="698500" lvl="1" indent="-254000" algn="l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Upsilon mass: dp/p &lt;1.2% for 4 &lt; p</a:t>
            </a:r>
            <a:r>
              <a:rPr baseline="-5999"/>
              <a:t>T</a:t>
            </a:r>
            <a:r>
              <a:t> &lt; 10 GeV/c</a:t>
            </a:r>
          </a:p>
          <a:p>
            <a:pPr marL="698500" lvl="1" indent="-254000" algn="l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Jet Fragmentation: dp/p &lt; (0.2% x p) for p</a:t>
            </a:r>
            <a:r>
              <a:rPr baseline="-5999"/>
              <a:t>T </a:t>
            </a:r>
            <a:r>
              <a:t>&lt; 40 GeV/c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Maintain small rate of tracking ambiguities: </a:t>
            </a:r>
            <a:r>
              <a:rPr i="1"/>
              <a:t>fake tracks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-533400" y="-165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sPHENIX MAPS Description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17675" t="7645" r="37712" b="3846"/>
          <a:stretch>
            <a:fillRect/>
          </a:stretch>
        </p:blipFill>
        <p:spPr>
          <a:xfrm>
            <a:off x="8324030" y="1590973"/>
            <a:ext cx="4651054" cy="4613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10761" y="0"/>
                </a:moveTo>
                <a:cubicBezTo>
                  <a:pt x="10317" y="0"/>
                  <a:pt x="10299" y="7"/>
                  <a:pt x="10299" y="177"/>
                </a:cubicBezTo>
                <a:cubicBezTo>
                  <a:pt x="10299" y="422"/>
                  <a:pt x="10109" y="504"/>
                  <a:pt x="9529" y="504"/>
                </a:cubicBezTo>
                <a:cubicBezTo>
                  <a:pt x="7931" y="504"/>
                  <a:pt x="5609" y="1341"/>
                  <a:pt x="4118" y="2458"/>
                </a:cubicBezTo>
                <a:cubicBezTo>
                  <a:pt x="3868" y="2646"/>
                  <a:pt x="3619" y="2800"/>
                  <a:pt x="3566" y="2800"/>
                </a:cubicBezTo>
                <a:cubicBezTo>
                  <a:pt x="3513" y="2800"/>
                  <a:pt x="3478" y="2824"/>
                  <a:pt x="3487" y="2854"/>
                </a:cubicBezTo>
                <a:cubicBezTo>
                  <a:pt x="3510" y="2932"/>
                  <a:pt x="2425" y="4019"/>
                  <a:pt x="2323" y="4019"/>
                </a:cubicBezTo>
                <a:cubicBezTo>
                  <a:pt x="2276" y="4019"/>
                  <a:pt x="2259" y="4042"/>
                  <a:pt x="2285" y="4067"/>
                </a:cubicBezTo>
                <a:cubicBezTo>
                  <a:pt x="2310" y="4093"/>
                  <a:pt x="2224" y="4261"/>
                  <a:pt x="2095" y="4443"/>
                </a:cubicBezTo>
                <a:cubicBezTo>
                  <a:pt x="1498" y="5282"/>
                  <a:pt x="1343" y="5535"/>
                  <a:pt x="1037" y="6156"/>
                </a:cubicBezTo>
                <a:cubicBezTo>
                  <a:pt x="856" y="6521"/>
                  <a:pt x="687" y="6919"/>
                  <a:pt x="661" y="7040"/>
                </a:cubicBezTo>
                <a:cubicBezTo>
                  <a:pt x="635" y="7161"/>
                  <a:pt x="568" y="7277"/>
                  <a:pt x="514" y="7299"/>
                </a:cubicBezTo>
                <a:cubicBezTo>
                  <a:pt x="459" y="7320"/>
                  <a:pt x="430" y="7365"/>
                  <a:pt x="451" y="7399"/>
                </a:cubicBezTo>
                <a:cubicBezTo>
                  <a:pt x="472" y="7433"/>
                  <a:pt x="427" y="7710"/>
                  <a:pt x="350" y="8018"/>
                </a:cubicBezTo>
                <a:cubicBezTo>
                  <a:pt x="273" y="8325"/>
                  <a:pt x="187" y="8733"/>
                  <a:pt x="160" y="8921"/>
                </a:cubicBezTo>
                <a:cubicBezTo>
                  <a:pt x="133" y="9109"/>
                  <a:pt x="91" y="9275"/>
                  <a:pt x="66" y="9290"/>
                </a:cubicBezTo>
                <a:cubicBezTo>
                  <a:pt x="-15" y="9341"/>
                  <a:pt x="-25" y="11294"/>
                  <a:pt x="53" y="11808"/>
                </a:cubicBezTo>
                <a:cubicBezTo>
                  <a:pt x="302" y="13440"/>
                  <a:pt x="503" y="14119"/>
                  <a:pt x="1068" y="15253"/>
                </a:cubicBezTo>
                <a:cubicBezTo>
                  <a:pt x="1635" y="16393"/>
                  <a:pt x="2199" y="17177"/>
                  <a:pt x="3078" y="18046"/>
                </a:cubicBezTo>
                <a:cubicBezTo>
                  <a:pt x="4473" y="19423"/>
                  <a:pt x="6373" y="20379"/>
                  <a:pt x="8555" y="20799"/>
                </a:cubicBezTo>
                <a:cubicBezTo>
                  <a:pt x="8751" y="20837"/>
                  <a:pt x="9424" y="20872"/>
                  <a:pt x="10050" y="20877"/>
                </a:cubicBezTo>
                <a:cubicBezTo>
                  <a:pt x="10934" y="20884"/>
                  <a:pt x="11346" y="20853"/>
                  <a:pt x="11899" y="20742"/>
                </a:cubicBezTo>
                <a:cubicBezTo>
                  <a:pt x="14809" y="20152"/>
                  <a:pt x="17052" y="18674"/>
                  <a:pt x="18583" y="16332"/>
                </a:cubicBezTo>
                <a:cubicBezTo>
                  <a:pt x="18877" y="15884"/>
                  <a:pt x="19117" y="15498"/>
                  <a:pt x="19117" y="15476"/>
                </a:cubicBezTo>
                <a:cubicBezTo>
                  <a:pt x="19117" y="15453"/>
                  <a:pt x="19211" y="15240"/>
                  <a:pt x="19325" y="15002"/>
                </a:cubicBezTo>
                <a:cubicBezTo>
                  <a:pt x="19631" y="14364"/>
                  <a:pt x="20023" y="13056"/>
                  <a:pt x="20146" y="12258"/>
                </a:cubicBezTo>
                <a:cubicBezTo>
                  <a:pt x="20504" y="9948"/>
                  <a:pt x="19981" y="7264"/>
                  <a:pt x="18804" y="5383"/>
                </a:cubicBezTo>
                <a:cubicBezTo>
                  <a:pt x="17441" y="3203"/>
                  <a:pt x="15549" y="1710"/>
                  <a:pt x="13215" y="972"/>
                </a:cubicBezTo>
                <a:cubicBezTo>
                  <a:pt x="12804" y="842"/>
                  <a:pt x="12227" y="694"/>
                  <a:pt x="11934" y="643"/>
                </a:cubicBezTo>
                <a:cubicBezTo>
                  <a:pt x="11308" y="535"/>
                  <a:pt x="11223" y="483"/>
                  <a:pt x="11223" y="206"/>
                </a:cubicBezTo>
                <a:cubicBezTo>
                  <a:pt x="11223" y="0"/>
                  <a:pt x="11223" y="0"/>
                  <a:pt x="10761" y="0"/>
                </a:cubicBezTo>
                <a:close/>
                <a:moveTo>
                  <a:pt x="21575" y="19484"/>
                </a:moveTo>
                <a:lnTo>
                  <a:pt x="21571" y="21600"/>
                </a:lnTo>
                <a:lnTo>
                  <a:pt x="21575" y="21600"/>
                </a:lnTo>
                <a:lnTo>
                  <a:pt x="21575" y="19484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9854083" y="3215059"/>
            <a:ext cx="1308101" cy="1308101"/>
          </a:xfrm>
          <a:prstGeom prst="ellipse">
            <a:avLst/>
          </a:prstGeom>
          <a:solidFill>
            <a:srgbClr val="9CC3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0311283" y="3684959"/>
            <a:ext cx="381001" cy="381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0488057" y="3860899"/>
            <a:ext cx="40154" cy="41822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0449957" y="3822799"/>
            <a:ext cx="116354" cy="118022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0323983" y="3327399"/>
            <a:ext cx="3683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TPC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5548411" y="3816697"/>
            <a:ext cx="4858793" cy="986334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10534203" y="3923753"/>
            <a:ext cx="1" cy="4867041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flipV="1">
            <a:off x="10546903" y="3843188"/>
            <a:ext cx="1" cy="933352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flipV="1">
            <a:off x="5574604" y="3954071"/>
            <a:ext cx="4806407" cy="4806406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1" name="Screen Shot 2015-07-01 at 3.18.3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7783" y="4824161"/>
            <a:ext cx="5053600" cy="391337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42" name="Shape 142"/>
          <p:cNvSpPr/>
          <p:nvPr/>
        </p:nvSpPr>
        <p:spPr>
          <a:xfrm>
            <a:off x="10212483" y="3914775"/>
            <a:ext cx="59130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MAPS</a:t>
            </a:r>
          </a:p>
        </p:txBody>
      </p:sp>
      <p:sp>
        <p:nvSpPr>
          <p:cNvPr id="143" name="Shape 143"/>
          <p:cNvSpPr/>
          <p:nvPr/>
        </p:nvSpPr>
        <p:spPr>
          <a:xfrm>
            <a:off x="540680" y="1543684"/>
            <a:ext cx="7592467" cy="26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2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ALICE ITS Inner Barrel Staves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near-clone of ALICE IB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3-layers in a similar 12/16/20 configuration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each stave has 9 sensors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each stave ~0.3% X</a:t>
            </a:r>
            <a:r>
              <a:rPr baseline="-5999"/>
              <a:t>0</a:t>
            </a:r>
          </a:p>
        </p:txBody>
      </p:sp>
      <p:sp>
        <p:nvSpPr>
          <p:cNvPr id="144" name="Shape 144"/>
          <p:cNvSpPr/>
          <p:nvPr/>
        </p:nvSpPr>
        <p:spPr>
          <a:xfrm>
            <a:off x="533368" y="4338319"/>
            <a:ext cx="4805488" cy="26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2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ALPIDE Sensors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28 x 28 um pitch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99.9% efficiency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2-4 usec integration time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on-pixel digitization</a:t>
            </a:r>
          </a:p>
        </p:txBody>
      </p:sp>
      <p:sp>
        <p:nvSpPr>
          <p:cNvPr id="145" name="Shape 145"/>
          <p:cNvSpPr/>
          <p:nvPr/>
        </p:nvSpPr>
        <p:spPr>
          <a:xfrm>
            <a:off x="570110" y="7180679"/>
            <a:ext cx="4732004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4000" indent="-254000" algn="l">
              <a:lnSpc>
                <a:spcPct val="12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lvl2pPr>
          </a:lstStyle>
          <a:p>
            <a:r>
              <a:t>sPHENIX Readout</a:t>
            </a:r>
          </a:p>
          <a:p>
            <a:pPr lvl="1"/>
            <a:r>
              <a:t>Custom FEM-based on ALICE Readout Unit</a:t>
            </a:r>
          </a:p>
        </p:txBody>
      </p:sp>
      <p:sp>
        <p:nvSpPr>
          <p:cNvPr id="146" name="Shape 146"/>
          <p:cNvSpPr/>
          <p:nvPr/>
        </p:nvSpPr>
        <p:spPr>
          <a:xfrm>
            <a:off x="804998" y="2686146"/>
            <a:ext cx="11394803" cy="486537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satOff val="-3355"/>
                <a:lumOff val="2661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14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lnSpc>
                <a:spcPct val="130000"/>
              </a:lnSpc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r>
              <a:t>Why select MAPS?</a:t>
            </a:r>
          </a:p>
          <a:p>
            <a:pPr>
              <a:lnSpc>
                <a:spcPct val="130000"/>
              </a:lnSpc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Minimize Risk, Maximize Physics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Design: ITS IB exceeds our requirements, additional physics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Savings: 15+ years of ALICE R&amp;D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Timeliness: Extend the CERN production (2017 &amp; 2018)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Leverage: US institutions interested in EIC MAPS R&amp;D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5-02-12 at 4.05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2145" y="1477810"/>
            <a:ext cx="5618382" cy="4753483"/>
          </a:xfrm>
          <a:prstGeom prst="rect">
            <a:avLst/>
          </a:prstGeom>
          <a:ln w="25400"/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952500" y="-35711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sPHENIX MAPS Geometry I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5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50068" t="35766" b="14401"/>
          <a:stretch>
            <a:fillRect/>
          </a:stretch>
        </p:blipFill>
        <p:spPr>
          <a:xfrm>
            <a:off x="2030482" y="1332411"/>
            <a:ext cx="3176798" cy="2377869"/>
          </a:xfrm>
          <a:prstGeom prst="rect">
            <a:avLst/>
          </a:prstGeom>
          <a:ln w="25400"/>
        </p:spPr>
      </p:pic>
      <p:sp>
        <p:nvSpPr>
          <p:cNvPr id="152" name="Shape 152"/>
          <p:cNvSpPr/>
          <p:nvPr/>
        </p:nvSpPr>
        <p:spPr>
          <a:xfrm>
            <a:off x="11811000" y="3111103"/>
            <a:ext cx="976974" cy="87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5509854">
            <a:off x="12126609" y="8250370"/>
            <a:ext cx="976975" cy="87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4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70339"/>
          <a:stretch>
            <a:fillRect/>
          </a:stretch>
        </p:blipFill>
        <p:spPr>
          <a:xfrm>
            <a:off x="426672" y="5920909"/>
            <a:ext cx="11745553" cy="2612828"/>
          </a:xfrm>
          <a:prstGeom prst="rect">
            <a:avLst/>
          </a:prstGeom>
          <a:ln w="25400"/>
        </p:spPr>
      </p:pic>
      <p:sp>
        <p:nvSpPr>
          <p:cNvPr id="155" name="Shape 155"/>
          <p:cNvSpPr/>
          <p:nvPr/>
        </p:nvSpPr>
        <p:spPr>
          <a:xfrm>
            <a:off x="9592177" y="4579497"/>
            <a:ext cx="1282886" cy="2462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0671402" y="8641001"/>
            <a:ext cx="1282887" cy="7924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8299289" y="7733392"/>
            <a:ext cx="3396736" cy="11823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Inner Barrel Stave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1.5 cm x 27 cm</a:t>
            </a:r>
          </a:p>
        </p:txBody>
      </p:sp>
      <p:sp>
        <p:nvSpPr>
          <p:cNvPr id="158" name="Shape 158"/>
          <p:cNvSpPr/>
          <p:nvPr/>
        </p:nvSpPr>
        <p:spPr>
          <a:xfrm>
            <a:off x="687756" y="3877945"/>
            <a:ext cx="6428688" cy="2404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ALPIDE Generation-4 Sensor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1024*512 = 0.5M channels / sensor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1.5 cm x 3.0 cm x 50 um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9 sensors / stave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952500" y="-63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sPHENIX MAPS Geometry II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2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1253" r="6892"/>
          <a:stretch>
            <a:fillRect/>
          </a:stretch>
        </p:blipFill>
        <p:spPr>
          <a:xfrm>
            <a:off x="1257763" y="1708488"/>
            <a:ext cx="10098922" cy="7219379"/>
          </a:xfrm>
          <a:prstGeom prst="rect">
            <a:avLst/>
          </a:prstGeom>
          <a:ln w="25400"/>
        </p:spPr>
      </p:pic>
      <p:sp>
        <p:nvSpPr>
          <p:cNvPr id="163" name="Shape 163"/>
          <p:cNvSpPr/>
          <p:nvPr/>
        </p:nvSpPr>
        <p:spPr>
          <a:xfrm>
            <a:off x="11811000" y="3111103"/>
            <a:ext cx="976974" cy="87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5509854">
            <a:off x="10856609" y="7954036"/>
            <a:ext cx="976975" cy="876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489272">
            <a:off x="10581442" y="1637903"/>
            <a:ext cx="976975" cy="876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1092200" y="-395372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MAPS Electronics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0308" b="67776"/>
          <a:stretch>
            <a:fillRect/>
          </a:stretch>
        </p:blipFill>
        <p:spPr>
          <a:xfrm>
            <a:off x="115490" y="2025566"/>
            <a:ext cx="12519741" cy="205775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4688383" y="1322832"/>
            <a:ext cx="39074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ALICE readout path</a:t>
            </a:r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0308" b="67776"/>
          <a:stretch>
            <a:fillRect/>
          </a:stretch>
        </p:blipFill>
        <p:spPr>
          <a:xfrm>
            <a:off x="42851" y="5454074"/>
            <a:ext cx="12519741" cy="205775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428430" y="4553067"/>
            <a:ext cx="442734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sPHENIX readout path</a:t>
            </a:r>
          </a:p>
        </p:txBody>
      </p:sp>
      <p:sp>
        <p:nvSpPr>
          <p:cNvPr id="173" name="Shape 173"/>
          <p:cNvSpPr/>
          <p:nvPr/>
        </p:nvSpPr>
        <p:spPr>
          <a:xfrm>
            <a:off x="7201165" y="5552778"/>
            <a:ext cx="2063927" cy="4117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l" defTabSz="647700">
              <a:lnSpc>
                <a:spcPct val="110000"/>
              </a:lnSpc>
              <a:defRPr sz="2000" b="1">
                <a:solidFill>
                  <a:schemeClr val="accent5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MAPS FEM</a:t>
            </a:r>
          </a:p>
        </p:txBody>
      </p:sp>
      <p:sp>
        <p:nvSpPr>
          <p:cNvPr id="174" name="Shape 174"/>
          <p:cNvSpPr/>
          <p:nvPr/>
        </p:nvSpPr>
        <p:spPr>
          <a:xfrm>
            <a:off x="8851227" y="6285098"/>
            <a:ext cx="2063927" cy="3957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830008" y="5384622"/>
            <a:ext cx="2230506" cy="2095501"/>
          </a:xfrm>
          <a:prstGeom prst="roundRect">
            <a:avLst>
              <a:gd name="adj" fmla="val 24587"/>
            </a:avLst>
          </a:prstGeom>
          <a:ln w="63500">
            <a:solidFill>
              <a:schemeClr val="accent5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739756" y="5384622"/>
            <a:ext cx="1814052" cy="2095501"/>
          </a:xfrm>
          <a:prstGeom prst="roundRect">
            <a:avLst>
              <a:gd name="adj" fmla="val 28402"/>
            </a:avLst>
          </a:prstGeom>
          <a:ln w="63500">
            <a:solidFill>
              <a:srgbClr val="53585F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 flipV="1">
            <a:off x="7945261" y="7287281"/>
            <a:ext cx="1" cy="584201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1017415" y="7828679"/>
            <a:ext cx="2274734" cy="4117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l" defTabSz="647700">
              <a:lnSpc>
                <a:spcPct val="110000"/>
              </a:lnSpc>
              <a:defRPr sz="2000" b="1">
                <a:solidFill>
                  <a:srgbClr val="53585F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busy out</a:t>
            </a:r>
          </a:p>
        </p:txBody>
      </p:sp>
      <p:sp>
        <p:nvSpPr>
          <p:cNvPr id="179" name="Shape 179"/>
          <p:cNvSpPr/>
          <p:nvPr/>
        </p:nvSpPr>
        <p:spPr>
          <a:xfrm>
            <a:off x="10948723" y="5515826"/>
            <a:ext cx="1396118" cy="5618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647700">
              <a:lnSpc>
                <a:spcPct val="110000"/>
              </a:lnSpc>
              <a:defRPr sz="2000" b="1">
                <a:solidFill>
                  <a:srgbClr val="53585F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DCM2</a:t>
            </a:r>
          </a:p>
        </p:txBody>
      </p:sp>
      <p:sp>
        <p:nvSpPr>
          <p:cNvPr id="180" name="Shape 180"/>
          <p:cNvSpPr/>
          <p:nvPr/>
        </p:nvSpPr>
        <p:spPr>
          <a:xfrm>
            <a:off x="11646782" y="7345999"/>
            <a:ext cx="1" cy="468035"/>
          </a:xfrm>
          <a:prstGeom prst="line">
            <a:avLst/>
          </a:prstGeom>
          <a:ln w="63500">
            <a:solidFill>
              <a:srgbClr val="53585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1833049" y="7061882"/>
            <a:ext cx="1066801" cy="1"/>
          </a:xfrm>
          <a:prstGeom prst="line">
            <a:avLst/>
          </a:prstGeom>
          <a:ln w="63500">
            <a:solidFill>
              <a:srgbClr val="53585F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1737854" y="6645704"/>
            <a:ext cx="647588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799" marR="57799" algn="l" defTabSz="647700">
              <a:lnSpc>
                <a:spcPct val="110000"/>
              </a:lnSpc>
              <a:defRPr sz="2000" b="1">
                <a:solidFill>
                  <a:srgbClr val="53585F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EvB</a:t>
            </a:r>
          </a:p>
        </p:txBody>
      </p:sp>
      <p:sp>
        <p:nvSpPr>
          <p:cNvPr id="183" name="Shape 183"/>
          <p:cNvSpPr/>
          <p:nvPr/>
        </p:nvSpPr>
        <p:spPr>
          <a:xfrm>
            <a:off x="10621202" y="8301408"/>
            <a:ext cx="2423694" cy="4117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l" defTabSz="647700">
              <a:lnSpc>
                <a:spcPct val="110000"/>
              </a:lnSpc>
              <a:defRPr sz="2000" b="1" i="1">
                <a:solidFill>
                  <a:srgbClr val="53585F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existing design</a:t>
            </a:r>
          </a:p>
        </p:txBody>
      </p:sp>
      <p:sp>
        <p:nvSpPr>
          <p:cNvPr id="184" name="Shape 184"/>
          <p:cNvSpPr/>
          <p:nvPr/>
        </p:nvSpPr>
        <p:spPr>
          <a:xfrm>
            <a:off x="10434935" y="8301407"/>
            <a:ext cx="2423694" cy="7602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647700">
              <a:lnSpc>
                <a:spcPct val="110000"/>
              </a:lnSpc>
              <a:defRPr sz="2000" b="1" i="1">
                <a:solidFill>
                  <a:srgbClr val="53585F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existing sPHENIX design</a:t>
            </a:r>
          </a:p>
        </p:txBody>
      </p:sp>
      <p:sp>
        <p:nvSpPr>
          <p:cNvPr id="185" name="Shape 185"/>
          <p:cNvSpPr/>
          <p:nvPr/>
        </p:nvSpPr>
        <p:spPr>
          <a:xfrm>
            <a:off x="6149054" y="8148371"/>
            <a:ext cx="3592414" cy="7602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799" marR="57799" defTabSz="647700">
              <a:lnSpc>
                <a:spcPct val="110000"/>
              </a:lnSpc>
              <a:defRPr sz="2000" b="1" i="1">
                <a:solidFill>
                  <a:schemeClr val="accent5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new custom design, </a:t>
            </a:r>
          </a:p>
          <a:p>
            <a:pPr marL="57799" marR="57799" defTabSz="647700">
              <a:lnSpc>
                <a:spcPct val="110000"/>
              </a:lnSpc>
              <a:defRPr sz="2000" b="1" i="1">
                <a:solidFill>
                  <a:schemeClr val="accent5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starting with ALICE boards</a:t>
            </a:r>
          </a:p>
        </p:txBody>
      </p:sp>
      <p:sp>
        <p:nvSpPr>
          <p:cNvPr id="186" name="Shape 186"/>
          <p:cNvSpPr/>
          <p:nvPr/>
        </p:nvSpPr>
        <p:spPr>
          <a:xfrm>
            <a:off x="1093974" y="6984366"/>
            <a:ext cx="2965561" cy="4117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l" defTabSz="647700">
              <a:lnSpc>
                <a:spcPct val="110000"/>
              </a:lnSpc>
              <a:defRPr sz="2000" b="1" i="1">
                <a:solidFill>
                  <a:srgbClr val="6998C7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existing ALICE design</a:t>
            </a:r>
          </a:p>
        </p:txBody>
      </p:sp>
      <p:sp>
        <p:nvSpPr>
          <p:cNvPr id="187" name="Shape 187"/>
          <p:cNvSpPr/>
          <p:nvPr/>
        </p:nvSpPr>
        <p:spPr>
          <a:xfrm>
            <a:off x="7319698" y="7685405"/>
            <a:ext cx="1396118" cy="4117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algn="l" defTabSz="647700">
              <a:lnSpc>
                <a:spcPct val="110000"/>
              </a:lnSpc>
              <a:defRPr sz="2000" b="1">
                <a:solidFill>
                  <a:schemeClr val="accent5"/>
                </a:solidFill>
                <a:uFill>
                  <a:solidFill>
                    <a:srgbClr val="002E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trigger in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19200" y="-12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Design Drivers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795093" y="1942041"/>
            <a:ext cx="11948014" cy="705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Why are three layers needed for sPHENIX?</a:t>
            </a:r>
          </a:p>
          <a:p>
            <a:pPr lvl="1"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Additional anchoring points are helpful for: secondary vertexing, pattern recognition, pileup rejection, self-alignment. Reduces need for addition tracking between MAPS and TPc. Studies of fewer layer options are still on-going.</a:t>
            </a:r>
          </a:p>
          <a:p>
            <a:pPr lvl="1"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3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Why not change the stave design to do </a:t>
            </a:r>
            <a:r>
              <a:rPr i="1"/>
              <a:t>X</a:t>
            </a:r>
            <a:r>
              <a:t>?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The ALICE design is well-suited for our physics and exceed our coverage needs. Potential cost savings by shortening the stave are countered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by redesign costs and delays. Cooling tube design requires duplicating ALICE water cooling system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1083733" y="-300567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L3 Project Scope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783083" y="1598718"/>
            <a:ext cx="9931301" cy="689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Covered by MAPS project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MAPS R&amp;D effort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4-stave Prototype Tracker with ALICE Readout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sPHENIX readout electronics design &amp; prototyping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chemeClr val="accent1"/>
                </a:solidFill>
              </a:rPr>
              <a:t>Mechanics design</a:t>
            </a:r>
            <a:r>
              <a:t> &amp; prototyping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Servicing design (safety, cooling, power, etc)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Construction deliverables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68 staves assemblies for 3-layer IB (CERN/sPHENIX)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Mechanical assembly fabrication (LBNL)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Front end electronics fabrication (x68) (LANL)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Half-Barrel assembly, metrology (BNL)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Hand-off for Installation at 1008</a:t>
            </a:r>
          </a:p>
        </p:txBody>
      </p:sp>
      <p:sp>
        <p:nvSpPr>
          <p:cNvPr id="196" name="Shape 196"/>
          <p:cNvSpPr/>
          <p:nvPr/>
        </p:nvSpPr>
        <p:spPr>
          <a:xfrm>
            <a:off x="7816155" y="2019300"/>
            <a:ext cx="44983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143000" lvl="2" indent="-254000" algn="l">
              <a:lnSpc>
                <a:spcPct val="130000"/>
              </a:lnSpc>
              <a:buSzPct val="75000"/>
              <a:buChar char="✴"/>
              <a:defRPr sz="28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LDRD deliverables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19200" y="241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Schedule Drivers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426549" y="1842135"/>
            <a:ext cx="9784471" cy="60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sPHENIX Readout Research and Development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Custom readout will begin with ALICE design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Multiple prototyping rounds expected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Full system test needed before production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ALICE ITS Inner Barrel Production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Mid-2017: Arrival of 4-staves for R&amp;D development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Mid-2018: Natural end of ALICE production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Late-2018: CD-3 begins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Macintosh PowerPoint</Application>
  <PresentationFormat>Custom</PresentationFormat>
  <Paragraphs>180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White</vt:lpstr>
      <vt:lpstr>MAPS Inner Barrel</vt:lpstr>
      <vt:lpstr>MAPS Performance Specifications</vt:lpstr>
      <vt:lpstr>sPHENIX MAPS Description</vt:lpstr>
      <vt:lpstr>sPHENIX MAPS Geometry I</vt:lpstr>
      <vt:lpstr>sPHENIX MAPS Geometry II</vt:lpstr>
      <vt:lpstr>MAPS Electronics</vt:lpstr>
      <vt:lpstr>Design Drivers</vt:lpstr>
      <vt:lpstr>L3 Project Scope</vt:lpstr>
      <vt:lpstr>Schedule Drivers</vt:lpstr>
      <vt:lpstr>Resource/Cost Drivers</vt:lpstr>
      <vt:lpstr>Organization</vt:lpstr>
      <vt:lpstr>Budget and Labor Profiles</vt:lpstr>
      <vt:lpstr>Timeline of Major Tasks</vt:lpstr>
      <vt:lpstr>Project Status</vt:lpstr>
      <vt:lpstr>Issues and Concerns</vt:lpstr>
      <vt:lpstr>Backups</vt:lpstr>
      <vt:lpstr>ALPIDE Pixel Technology</vt:lpstr>
      <vt:lpstr>ALPIDE Operation</vt:lpstr>
      <vt:lpstr>ALPIDE Readout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Inner Barrel</dc:title>
  <cp:lastModifiedBy>Ming Liu (LANL)</cp:lastModifiedBy>
  <cp:revision>1</cp:revision>
  <dcterms:modified xsi:type="dcterms:W3CDTF">2016-08-29T17:46:27Z</dcterms:modified>
</cp:coreProperties>
</file>