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69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5409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523489" y="9201150"/>
            <a:ext cx="340322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/>
          <p:nvPr/>
        </p:nvSpPr>
        <p:spPr>
          <a:xfrm>
            <a:off x="4972893" y="9201150"/>
            <a:ext cx="3592414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Tracking Cost and Schedule Review</a:t>
            </a:r>
          </a:p>
        </p:txBody>
      </p:sp>
      <p:sp>
        <p:nvSpPr>
          <p:cNvPr id="5" name="Shape 5"/>
          <p:cNvSpPr/>
          <p:nvPr/>
        </p:nvSpPr>
        <p:spPr>
          <a:xfrm>
            <a:off x="588764" y="9201150"/>
            <a:ext cx="905272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6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9/7/2016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711200" y="3137247"/>
            <a:ext cx="11734800" cy="129505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2516">
              <a:defRPr sz="784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MAPS </a:t>
            </a:r>
            <a:r>
              <a:rPr lang="en-US" dirty="0" smtClean="0"/>
              <a:t>Technical Overview</a:t>
            </a:r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xfrm>
            <a:off x="1270000" y="4572000"/>
            <a:ext cx="10464800" cy="11303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Cesar da Silva and Mike</a:t>
            </a:r>
            <a:r>
              <a:rPr dirty="0" smtClean="0"/>
              <a:t> </a:t>
            </a:r>
            <a:r>
              <a:rPr dirty="0"/>
              <a:t>McCumber</a:t>
            </a:r>
          </a:p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Los Alamos National Laboratory</a:t>
            </a:r>
          </a:p>
        </p:txBody>
      </p:sp>
      <p:pic>
        <p:nvPicPr>
          <p:cNvPr id="123" name="sphenix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9941" y="5910457"/>
            <a:ext cx="3084918" cy="993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219200" y="241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Schedule Drivers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426549" y="1842135"/>
            <a:ext cx="9784471" cy="60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sPHENIX Readout Research and Development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Modified readout will begin with ALICE design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Multiple prototyping rounds possible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Full system test needed before production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ALICE ITS Inner Barrel Production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Mid-2017: Arrival of 4-staves for R&amp;D development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Mid-2018: Natural end of ALICE production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Late-2018: CD-3 begins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12192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Resource/Cost Drivers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12529046" y="9201150"/>
            <a:ext cx="329208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080029" y="2279226"/>
            <a:ext cx="10844743" cy="231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lvl2pPr>
          </a:lstStyle>
          <a:p>
            <a:r>
              <a:t>Building a stave assembly lab from scratch is costly and time consuming (+$1-2M cost, +1 project years)</a:t>
            </a:r>
          </a:p>
          <a:p>
            <a:pPr lvl="1"/>
            <a:r>
              <a:t>Secure access to CERN facility via MOU to extend the assembly line in Switzerland</a:t>
            </a:r>
          </a:p>
        </p:txBody>
      </p:sp>
      <p:sp>
        <p:nvSpPr>
          <p:cNvPr id="229" name="Shape 229"/>
          <p:cNvSpPr/>
          <p:nvPr/>
        </p:nvSpPr>
        <p:spPr>
          <a:xfrm>
            <a:off x="1080029" y="5045286"/>
            <a:ext cx="10844743" cy="3439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Big project with many deliverables, limited LANL manpower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Bring in large outside institutions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LBNL for Mechanics, MIT for Stave assembly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Focus LANL on readout speciality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Bring in small outside institutions to provide add. manpower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-2933700" y="-222251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Organization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5375764" y="545827"/>
            <a:ext cx="2287291" cy="1216472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Edward O’Brien</a:t>
            </a:r>
          </a:p>
          <a:p>
            <a:pPr>
              <a:defRPr sz="2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</a:t>
            </a:r>
          </a:p>
          <a:p>
            <a:pPr>
              <a:defRPr sz="2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Coordinator</a:t>
            </a:r>
          </a:p>
        </p:txBody>
      </p:sp>
      <p:sp>
        <p:nvSpPr>
          <p:cNvPr id="234" name="Shape 234"/>
          <p:cNvSpPr/>
          <p:nvPr/>
        </p:nvSpPr>
        <p:spPr>
          <a:xfrm>
            <a:off x="1688455" y="5010422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Ming Liu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MAPS L3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Manager (1.3.x)</a:t>
            </a:r>
          </a:p>
        </p:txBody>
      </p:sp>
      <p:sp>
        <p:nvSpPr>
          <p:cNvPr id="235" name="Shape 235"/>
          <p:cNvSpPr/>
          <p:nvPr/>
        </p:nvSpPr>
        <p:spPr>
          <a:xfrm>
            <a:off x="1688455" y="7486922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Tom Hemmick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TPC L3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Manager (1.3.z)</a:t>
            </a:r>
          </a:p>
        </p:txBody>
      </p:sp>
      <p:sp>
        <p:nvSpPr>
          <p:cNvPr id="236" name="Shape 236"/>
          <p:cNvSpPr/>
          <p:nvPr/>
        </p:nvSpPr>
        <p:spPr>
          <a:xfrm>
            <a:off x="1688455" y="6248672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Itaru Nakagawa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Strip L3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Manager (1.3.y)</a:t>
            </a:r>
          </a:p>
        </p:txBody>
      </p:sp>
      <p:sp>
        <p:nvSpPr>
          <p:cNvPr id="237" name="Shape 237"/>
          <p:cNvSpPr/>
          <p:nvPr/>
        </p:nvSpPr>
        <p:spPr>
          <a:xfrm>
            <a:off x="456555" y="3654176"/>
            <a:ext cx="2287290" cy="1088431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Tracking L2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(1.3)</a:t>
            </a:r>
          </a:p>
        </p:txBody>
      </p:sp>
      <p:sp>
        <p:nvSpPr>
          <p:cNvPr id="238" name="Shape 238"/>
          <p:cNvSpPr/>
          <p:nvPr/>
        </p:nvSpPr>
        <p:spPr>
          <a:xfrm>
            <a:off x="426615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John Haggerty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Science</a:t>
            </a:r>
          </a:p>
        </p:txBody>
      </p:sp>
      <p:sp>
        <p:nvSpPr>
          <p:cNvPr id="239" name="Shape 239"/>
          <p:cNvSpPr/>
          <p:nvPr/>
        </p:nvSpPr>
        <p:spPr>
          <a:xfrm flipV="1">
            <a:off x="990599" y="4781771"/>
            <a:ext cx="1" cy="3325556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H="1">
            <a:off x="977900" y="5568950"/>
            <a:ext cx="667065" cy="0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H="1">
            <a:off x="977900" y="6792887"/>
            <a:ext cx="667065" cy="1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H="1">
            <a:off x="965200" y="8088287"/>
            <a:ext cx="667065" cy="1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2901190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James Mills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Engineering</a:t>
            </a:r>
          </a:p>
        </p:txBody>
      </p:sp>
      <p:sp>
        <p:nvSpPr>
          <p:cNvPr id="244" name="Shape 244"/>
          <p:cNvSpPr/>
          <p:nvPr/>
        </p:nvSpPr>
        <p:spPr>
          <a:xfrm>
            <a:off x="5375764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Don Lynch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Chief Engineer</a:t>
            </a:r>
          </a:p>
        </p:txBody>
      </p:sp>
      <p:sp>
        <p:nvSpPr>
          <p:cNvPr id="245" name="Shape 245"/>
          <p:cNvSpPr/>
          <p:nvPr/>
        </p:nvSpPr>
        <p:spPr>
          <a:xfrm>
            <a:off x="7850339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Irina Sourakova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Controls</a:t>
            </a:r>
          </a:p>
        </p:txBody>
      </p:sp>
      <p:sp>
        <p:nvSpPr>
          <p:cNvPr id="246" name="Shape 246"/>
          <p:cNvSpPr/>
          <p:nvPr/>
        </p:nvSpPr>
        <p:spPr>
          <a:xfrm>
            <a:off x="10324913" y="2297931"/>
            <a:ext cx="2287291" cy="1088430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Robert Ernst</a:t>
            </a:r>
          </a:p>
          <a:p>
            <a:pPr>
              <a:defRPr sz="2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Project Manager - Resources</a:t>
            </a:r>
          </a:p>
        </p:txBody>
      </p:sp>
      <p:sp>
        <p:nvSpPr>
          <p:cNvPr id="247" name="Shape 247"/>
          <p:cNvSpPr/>
          <p:nvPr/>
        </p:nvSpPr>
        <p:spPr>
          <a:xfrm flipV="1">
            <a:off x="1600200" y="3420497"/>
            <a:ext cx="1" cy="199544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562988" y="2030114"/>
            <a:ext cx="9862044" cy="1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9" name="Shape 249"/>
          <p:cNvSpPr/>
          <p:nvPr/>
        </p:nvSpPr>
        <p:spPr>
          <a:xfrm flipV="1">
            <a:off x="1574800" y="2017568"/>
            <a:ext cx="1" cy="199545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flipV="1">
            <a:off x="4044835" y="2017568"/>
            <a:ext cx="1" cy="199545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flipV="1">
            <a:off x="6519409" y="1843271"/>
            <a:ext cx="1" cy="373688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2" name="Shape 252"/>
          <p:cNvSpPr/>
          <p:nvPr/>
        </p:nvSpPr>
        <p:spPr>
          <a:xfrm flipV="1">
            <a:off x="9084809" y="2017722"/>
            <a:ext cx="1" cy="199237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3" name="Shape 253"/>
          <p:cNvSpPr/>
          <p:nvPr/>
        </p:nvSpPr>
        <p:spPr>
          <a:xfrm flipV="1">
            <a:off x="11413219" y="2017722"/>
            <a:ext cx="1" cy="199237"/>
          </a:xfrm>
          <a:prstGeom prst="line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5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762" t="45608" r="6410" b="2538"/>
          <a:stretch>
            <a:fillRect/>
          </a:stretch>
        </p:blipFill>
        <p:spPr>
          <a:xfrm>
            <a:off x="4661603" y="4180656"/>
            <a:ext cx="7293704" cy="3894798"/>
          </a:xfrm>
          <a:prstGeom prst="rect">
            <a:avLst/>
          </a:prstGeom>
          <a:ln w="25400"/>
        </p:spPr>
      </p:pic>
      <p:sp>
        <p:nvSpPr>
          <p:cNvPr id="255" name="Shape 255"/>
          <p:cNvSpPr/>
          <p:nvPr/>
        </p:nvSpPr>
        <p:spPr>
          <a:xfrm rot="5421844">
            <a:off x="4496503" y="403629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 rot="16015627">
            <a:off x="11024303" y="7204934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1219200" y="-647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Budget Overview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5" name="Picture 4" descr="MAPS_Inner_Barrel_Master-2016_08_26a_sPHENI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1"/>
          <a:stretch/>
        </p:blipFill>
        <p:spPr>
          <a:xfrm>
            <a:off x="211676" y="569781"/>
            <a:ext cx="15561724" cy="84655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1219200" y="-973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Timeline of Major Tasks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293984" y="2059305"/>
            <a:ext cx="12416832" cy="563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Key Dates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Start of LDRD funding: October 1 2016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Arrival of 4-staves: mid 2017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Full System Readout Test: late 2017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Readout Electronics Design Finalization: early 2018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End of ALICE ITS Inner Stave assembly: mid 2018 (latest ITS update)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Test Beam Operation: early 2019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Ready for CD-2 by July 2018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Ready for CD-3 by August 2018 (sPHENIX CD-3b date)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Inner Barrel Stave Construction (9 mo): late 2018 to mid 2019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1219200" y="-46567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Issues and Concerns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676560" y="2290445"/>
            <a:ext cx="11948014" cy="5172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t>(1) Mating the ALICE and sPHENIX production schedules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Problem: now only ~1/4 year gap between ITS and CD-3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Strategy: train experts in-situ, maintain production line at low effort, &amp; ramp back up, look for opportunities to close the gap</a:t>
            </a:r>
          </a:p>
          <a:p>
            <a:pPr lvl="1"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(2) Long Development Time for Readout Electronics</a:t>
            </a:r>
            <a:r>
              <a:t> 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Problem: Full custom board design may be required 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Strategy: Early review of options, early start on design work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Plan-B: Proof-of-principle readout with one stave for technical review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829733" y="-275167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Summary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952500" y="5918266"/>
            <a:ext cx="11281900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20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MAPS is a conservative approach to a tough problem</a:t>
            </a:r>
          </a:p>
          <a:p>
            <a:pPr>
              <a:lnSpc>
                <a:spcPct val="20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Retiring the Readout risk is a top priority</a:t>
            </a:r>
          </a:p>
          <a:p>
            <a:pPr>
              <a:lnSpc>
                <a:spcPct val="20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Work closely with ALICE to keep the project schedules coupled</a:t>
            </a:r>
          </a:p>
        </p:txBody>
      </p:sp>
      <p:pic>
        <p:nvPicPr>
          <p:cNvPr id="27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20762" t="45608" r="6410" b="2538"/>
          <a:stretch>
            <a:fillRect/>
          </a:stretch>
        </p:blipFill>
        <p:spPr>
          <a:xfrm>
            <a:off x="2554834" y="1552321"/>
            <a:ext cx="7293704" cy="3894798"/>
          </a:xfrm>
          <a:prstGeom prst="rect">
            <a:avLst/>
          </a:prstGeom>
          <a:ln w="25400"/>
        </p:spPr>
      </p:pic>
      <p:sp>
        <p:nvSpPr>
          <p:cNvPr id="274" name="Shape 274"/>
          <p:cNvSpPr/>
          <p:nvPr/>
        </p:nvSpPr>
        <p:spPr>
          <a:xfrm rot="5421844">
            <a:off x="2490456" y="124746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 rot="15405932">
            <a:off x="9119856" y="4297572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ctrTitle"/>
          </p:nvPr>
        </p:nvSpPr>
        <p:spPr>
          <a:xfrm>
            <a:off x="1270000" y="4229273"/>
            <a:ext cx="10464800" cy="12950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2516">
              <a:defRPr sz="784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Backups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1219200" y="-385234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ALPIDE Pixel Technology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284" name="Group 284"/>
          <p:cNvGrpSpPr/>
          <p:nvPr/>
        </p:nvGrpSpPr>
        <p:grpSpPr>
          <a:xfrm>
            <a:off x="838200" y="1075266"/>
            <a:ext cx="11861800" cy="8111491"/>
            <a:chOff x="0" y="389466"/>
            <a:chExt cx="11861799" cy="8111489"/>
          </a:xfrm>
        </p:grpSpPr>
        <p:pic>
          <p:nvPicPr>
            <p:cNvPr id="281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1105"/>
            <a:stretch>
              <a:fillRect/>
            </a:stretch>
          </p:blipFill>
          <p:spPr>
            <a:xfrm>
              <a:off x="0" y="592575"/>
              <a:ext cx="11861800" cy="7908381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2" name="Shape 282"/>
            <p:cNvSpPr/>
            <p:nvPr/>
          </p:nvSpPr>
          <p:spPr>
            <a:xfrm>
              <a:off x="10203343" y="389466"/>
              <a:ext cx="1647473" cy="12589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0412023" y="7874916"/>
              <a:ext cx="1230114" cy="5651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0824" b="5064"/>
          <a:stretch>
            <a:fillRect/>
          </a:stretch>
        </p:blipFill>
        <p:spPr>
          <a:xfrm>
            <a:off x="402166" y="1356936"/>
            <a:ext cx="11992803" cy="7565422"/>
          </a:xfrm>
          <a:prstGeom prst="rect">
            <a:avLst/>
          </a:prstGeom>
          <a:ln w="25400"/>
        </p:spPr>
      </p:pic>
      <p:sp>
        <p:nvSpPr>
          <p:cNvPr id="287" name="Shape 287"/>
          <p:cNvSpPr/>
          <p:nvPr/>
        </p:nvSpPr>
        <p:spPr>
          <a:xfrm>
            <a:off x="11140166" y="1157750"/>
            <a:ext cx="1665668" cy="8912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1140166" y="8275700"/>
            <a:ext cx="1665668" cy="891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952500" y="-385234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ALPIDE Operation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219200" y="25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MAPS Performance Specifications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596816" y="1752388"/>
            <a:ext cx="11811168" cy="6993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Inner Silicon tracking driven by heavy flavor jet performance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Track acceptance: -1.1&lt;η&lt;+1.1 and 0&lt;φ&lt;2π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Minimum vertex acceptance: -10 cm &lt; z</a:t>
            </a:r>
            <a:r>
              <a:rPr baseline="-5999"/>
              <a:t>vtx</a:t>
            </a:r>
            <a:r>
              <a:t> &lt; +10 cm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Meet or Exceed a 30% b-jet efficiency at 30% b-jet purity</a:t>
            </a:r>
          </a:p>
          <a:p>
            <a:pPr marL="698500" lvl="1" indent="-254000" algn="l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defined by the CMS of b-jet figure-of-merit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Minimum track efficiency: &gt;95% of all charged particles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Minimum DCA</a:t>
            </a:r>
            <a:r>
              <a:rPr baseline="-5999"/>
              <a:t>XY</a:t>
            </a:r>
            <a:r>
              <a:t> resolution: &lt; 70 microns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Resolve multiple collisions vertexes at large collider luminosities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Maintain track momentum resolution:</a:t>
            </a:r>
          </a:p>
          <a:p>
            <a:pPr marL="698500" lvl="1" indent="-254000" algn="l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Upsilon mass: dp/p &lt;1.2% for 4 &lt; p</a:t>
            </a:r>
            <a:r>
              <a:rPr baseline="-5999"/>
              <a:t>T</a:t>
            </a:r>
            <a:r>
              <a:t> &lt; 10 GeV/c</a:t>
            </a:r>
          </a:p>
          <a:p>
            <a:pPr marL="698500" lvl="1" indent="-254000" algn="l">
              <a:lnSpc>
                <a:spcPct val="130000"/>
              </a:lnSpc>
              <a:buSzPct val="130000"/>
              <a:buChar char="•"/>
              <a:defRPr sz="2600">
                <a:latin typeface="Helvetica"/>
                <a:ea typeface="Helvetica"/>
                <a:cs typeface="Helvetica"/>
                <a:sym typeface="Helvetica"/>
              </a:defRPr>
            </a:pPr>
            <a:r>
              <a:t>Jet Fragmentation: dp/p &lt; (0.2% x p) for p</a:t>
            </a:r>
            <a:r>
              <a:rPr baseline="-5999"/>
              <a:t>T </a:t>
            </a:r>
            <a:r>
              <a:t>&lt; 40 GeV/c</a:t>
            </a:r>
          </a:p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Maintain small rate of tracking ambiguities: </a:t>
            </a:r>
            <a:r>
              <a:rPr i="1"/>
              <a:t>fake tracks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1219200" y="-2159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ALPIDE Readout</a:t>
            </a:r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9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2405" b="6456"/>
          <a:stretch>
            <a:fillRect/>
          </a:stretch>
        </p:blipFill>
        <p:spPr>
          <a:xfrm>
            <a:off x="410765" y="1434967"/>
            <a:ext cx="11853188" cy="7213045"/>
          </a:xfrm>
          <a:prstGeom prst="rect">
            <a:avLst/>
          </a:prstGeom>
          <a:ln w="25400"/>
        </p:spPr>
      </p:pic>
      <p:sp>
        <p:nvSpPr>
          <p:cNvPr id="295" name="Shape 295"/>
          <p:cNvSpPr/>
          <p:nvPr/>
        </p:nvSpPr>
        <p:spPr>
          <a:xfrm>
            <a:off x="11116733" y="889000"/>
            <a:ext cx="12700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-533400" y="-165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sPHENIX MAPS Description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17675" t="7645" r="37712" b="3846"/>
          <a:stretch>
            <a:fillRect/>
          </a:stretch>
        </p:blipFill>
        <p:spPr>
          <a:xfrm>
            <a:off x="8324030" y="1590973"/>
            <a:ext cx="4651054" cy="4613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10761" y="0"/>
                </a:moveTo>
                <a:cubicBezTo>
                  <a:pt x="10317" y="0"/>
                  <a:pt x="10299" y="7"/>
                  <a:pt x="10299" y="177"/>
                </a:cubicBezTo>
                <a:cubicBezTo>
                  <a:pt x="10299" y="422"/>
                  <a:pt x="10109" y="504"/>
                  <a:pt x="9529" y="504"/>
                </a:cubicBezTo>
                <a:cubicBezTo>
                  <a:pt x="7931" y="504"/>
                  <a:pt x="5609" y="1341"/>
                  <a:pt x="4118" y="2458"/>
                </a:cubicBezTo>
                <a:cubicBezTo>
                  <a:pt x="3868" y="2646"/>
                  <a:pt x="3619" y="2800"/>
                  <a:pt x="3566" y="2800"/>
                </a:cubicBezTo>
                <a:cubicBezTo>
                  <a:pt x="3513" y="2800"/>
                  <a:pt x="3478" y="2824"/>
                  <a:pt x="3487" y="2854"/>
                </a:cubicBezTo>
                <a:cubicBezTo>
                  <a:pt x="3510" y="2932"/>
                  <a:pt x="2425" y="4019"/>
                  <a:pt x="2323" y="4019"/>
                </a:cubicBezTo>
                <a:cubicBezTo>
                  <a:pt x="2276" y="4019"/>
                  <a:pt x="2259" y="4042"/>
                  <a:pt x="2285" y="4067"/>
                </a:cubicBezTo>
                <a:cubicBezTo>
                  <a:pt x="2310" y="4093"/>
                  <a:pt x="2224" y="4261"/>
                  <a:pt x="2095" y="4443"/>
                </a:cubicBezTo>
                <a:cubicBezTo>
                  <a:pt x="1498" y="5282"/>
                  <a:pt x="1343" y="5535"/>
                  <a:pt x="1037" y="6156"/>
                </a:cubicBezTo>
                <a:cubicBezTo>
                  <a:pt x="856" y="6521"/>
                  <a:pt x="687" y="6919"/>
                  <a:pt x="661" y="7040"/>
                </a:cubicBezTo>
                <a:cubicBezTo>
                  <a:pt x="635" y="7161"/>
                  <a:pt x="568" y="7277"/>
                  <a:pt x="514" y="7299"/>
                </a:cubicBezTo>
                <a:cubicBezTo>
                  <a:pt x="459" y="7320"/>
                  <a:pt x="430" y="7365"/>
                  <a:pt x="451" y="7399"/>
                </a:cubicBezTo>
                <a:cubicBezTo>
                  <a:pt x="472" y="7433"/>
                  <a:pt x="427" y="7710"/>
                  <a:pt x="350" y="8018"/>
                </a:cubicBezTo>
                <a:cubicBezTo>
                  <a:pt x="273" y="8325"/>
                  <a:pt x="187" y="8733"/>
                  <a:pt x="160" y="8921"/>
                </a:cubicBezTo>
                <a:cubicBezTo>
                  <a:pt x="133" y="9109"/>
                  <a:pt x="91" y="9275"/>
                  <a:pt x="66" y="9290"/>
                </a:cubicBezTo>
                <a:cubicBezTo>
                  <a:pt x="-15" y="9341"/>
                  <a:pt x="-25" y="11294"/>
                  <a:pt x="53" y="11808"/>
                </a:cubicBezTo>
                <a:cubicBezTo>
                  <a:pt x="302" y="13440"/>
                  <a:pt x="503" y="14119"/>
                  <a:pt x="1068" y="15253"/>
                </a:cubicBezTo>
                <a:cubicBezTo>
                  <a:pt x="1635" y="16393"/>
                  <a:pt x="2199" y="17177"/>
                  <a:pt x="3078" y="18046"/>
                </a:cubicBezTo>
                <a:cubicBezTo>
                  <a:pt x="4473" y="19423"/>
                  <a:pt x="6373" y="20379"/>
                  <a:pt x="8555" y="20799"/>
                </a:cubicBezTo>
                <a:cubicBezTo>
                  <a:pt x="8751" y="20837"/>
                  <a:pt x="9424" y="20872"/>
                  <a:pt x="10050" y="20877"/>
                </a:cubicBezTo>
                <a:cubicBezTo>
                  <a:pt x="10934" y="20884"/>
                  <a:pt x="11346" y="20853"/>
                  <a:pt x="11899" y="20742"/>
                </a:cubicBezTo>
                <a:cubicBezTo>
                  <a:pt x="14809" y="20152"/>
                  <a:pt x="17052" y="18674"/>
                  <a:pt x="18583" y="16332"/>
                </a:cubicBezTo>
                <a:cubicBezTo>
                  <a:pt x="18877" y="15884"/>
                  <a:pt x="19117" y="15498"/>
                  <a:pt x="19117" y="15476"/>
                </a:cubicBezTo>
                <a:cubicBezTo>
                  <a:pt x="19117" y="15453"/>
                  <a:pt x="19211" y="15240"/>
                  <a:pt x="19325" y="15002"/>
                </a:cubicBezTo>
                <a:cubicBezTo>
                  <a:pt x="19631" y="14364"/>
                  <a:pt x="20023" y="13056"/>
                  <a:pt x="20146" y="12258"/>
                </a:cubicBezTo>
                <a:cubicBezTo>
                  <a:pt x="20504" y="9948"/>
                  <a:pt x="19981" y="7264"/>
                  <a:pt x="18804" y="5383"/>
                </a:cubicBezTo>
                <a:cubicBezTo>
                  <a:pt x="17441" y="3203"/>
                  <a:pt x="15549" y="1710"/>
                  <a:pt x="13215" y="972"/>
                </a:cubicBezTo>
                <a:cubicBezTo>
                  <a:pt x="12804" y="842"/>
                  <a:pt x="12227" y="694"/>
                  <a:pt x="11934" y="643"/>
                </a:cubicBezTo>
                <a:cubicBezTo>
                  <a:pt x="11308" y="535"/>
                  <a:pt x="11223" y="483"/>
                  <a:pt x="11223" y="206"/>
                </a:cubicBezTo>
                <a:cubicBezTo>
                  <a:pt x="11223" y="0"/>
                  <a:pt x="11223" y="0"/>
                  <a:pt x="10761" y="0"/>
                </a:cubicBezTo>
                <a:close/>
                <a:moveTo>
                  <a:pt x="21575" y="19484"/>
                </a:moveTo>
                <a:lnTo>
                  <a:pt x="21571" y="21600"/>
                </a:lnTo>
                <a:lnTo>
                  <a:pt x="21575" y="21600"/>
                </a:lnTo>
                <a:lnTo>
                  <a:pt x="21575" y="19484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9854083" y="3215059"/>
            <a:ext cx="1308101" cy="1308101"/>
          </a:xfrm>
          <a:prstGeom prst="ellipse">
            <a:avLst/>
          </a:prstGeom>
          <a:solidFill>
            <a:srgbClr val="9CC3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0311283" y="3684959"/>
            <a:ext cx="381001" cy="381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0488057" y="3860899"/>
            <a:ext cx="40154" cy="41822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0449957" y="3822799"/>
            <a:ext cx="116354" cy="118022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0323983" y="3327399"/>
            <a:ext cx="3683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TPC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5548411" y="3816697"/>
            <a:ext cx="4858793" cy="986334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10534203" y="3923753"/>
            <a:ext cx="1" cy="4867041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flipV="1">
            <a:off x="10546903" y="3843188"/>
            <a:ext cx="1" cy="933352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flipV="1">
            <a:off x="5574604" y="3954071"/>
            <a:ext cx="4806407" cy="4806406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1" name="Screen Shot 2015-07-01 at 3.18.3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7783" y="4824161"/>
            <a:ext cx="5053600" cy="391337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42" name="Shape 142"/>
          <p:cNvSpPr/>
          <p:nvPr/>
        </p:nvSpPr>
        <p:spPr>
          <a:xfrm>
            <a:off x="10212483" y="3914775"/>
            <a:ext cx="59130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MAPS</a:t>
            </a:r>
          </a:p>
        </p:txBody>
      </p:sp>
      <p:sp>
        <p:nvSpPr>
          <p:cNvPr id="143" name="Shape 143"/>
          <p:cNvSpPr/>
          <p:nvPr/>
        </p:nvSpPr>
        <p:spPr>
          <a:xfrm>
            <a:off x="540680" y="1543684"/>
            <a:ext cx="7592467" cy="26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2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ALICE ITS Inner Barrel Staves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near-clone of ALICE IB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3-layers in a similar 12/16/20 configuration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each stave has 9 sensors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each stave ~0.3% X</a:t>
            </a:r>
            <a:r>
              <a:rPr baseline="-5999"/>
              <a:t>0</a:t>
            </a:r>
          </a:p>
        </p:txBody>
      </p:sp>
      <p:sp>
        <p:nvSpPr>
          <p:cNvPr id="144" name="Shape 144"/>
          <p:cNvSpPr/>
          <p:nvPr/>
        </p:nvSpPr>
        <p:spPr>
          <a:xfrm>
            <a:off x="533368" y="4338319"/>
            <a:ext cx="4805488" cy="26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2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ALPIDE Sensors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28 x 28 um pitch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99.9% efficiency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2-4 usec integration time</a:t>
            </a:r>
          </a:p>
          <a:p>
            <a:pPr marL="698500" lvl="1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on-pixel digitization</a:t>
            </a:r>
          </a:p>
        </p:txBody>
      </p:sp>
      <p:sp>
        <p:nvSpPr>
          <p:cNvPr id="145" name="Shape 145"/>
          <p:cNvSpPr/>
          <p:nvPr/>
        </p:nvSpPr>
        <p:spPr>
          <a:xfrm>
            <a:off x="570110" y="7180679"/>
            <a:ext cx="4732004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54000" indent="-254000" algn="l">
              <a:lnSpc>
                <a:spcPct val="12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254000" algn="l">
              <a:lnSpc>
                <a:spcPct val="120000"/>
              </a:lnSpc>
              <a:buSzPct val="13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lvl2pPr>
          </a:lstStyle>
          <a:p>
            <a:r>
              <a:t>sPHENIX Readout</a:t>
            </a:r>
          </a:p>
          <a:p>
            <a:pPr lvl="1"/>
            <a:r>
              <a:t>Modified FEM-based on ALICE Readout Unit</a:t>
            </a:r>
          </a:p>
        </p:txBody>
      </p:sp>
      <p:sp>
        <p:nvSpPr>
          <p:cNvPr id="146" name="Shape 146"/>
          <p:cNvSpPr/>
          <p:nvPr/>
        </p:nvSpPr>
        <p:spPr>
          <a:xfrm>
            <a:off x="804998" y="2231460"/>
            <a:ext cx="11394804" cy="5290680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satOff val="-3355"/>
                <a:lumOff val="2661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14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lnSpc>
                <a:spcPct val="130000"/>
              </a:lnSpc>
              <a:defRPr sz="4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Why select MAPS?</a:t>
            </a:r>
          </a:p>
          <a:p>
            <a:pPr>
              <a:lnSpc>
                <a:spcPct val="130000"/>
              </a:lnSpc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Minimize Risk, Maximize Physics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Design: ITS IB exceeds our requirements, additional precision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Savings: 15+ years of ALICE R&amp;D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Timeliness: Extend the CERN production (2017 &amp; 2018)</a:t>
            </a:r>
          </a:p>
          <a:p>
            <a:pPr marL="254000" indent="-254000" algn="l">
              <a:lnSpc>
                <a:spcPct val="14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Leverage: US institutions interested in EIC MAPS R&amp;</a:t>
            </a:r>
            <a:r>
              <a:rPr dirty="0" smtClean="0"/>
              <a:t>D</a:t>
            </a:r>
            <a:endParaRPr lang="en-US" dirty="0" smtClean="0"/>
          </a:p>
          <a:p>
            <a:pPr algn="l">
              <a:lnSpc>
                <a:spcPct val="140000"/>
              </a:lnSpc>
              <a:buSzPct val="150000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5-02-12 at 4.05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2145" y="1477810"/>
            <a:ext cx="5618382" cy="4753483"/>
          </a:xfrm>
          <a:prstGeom prst="rect">
            <a:avLst/>
          </a:prstGeom>
          <a:ln w="25400"/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952500" y="-35711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sPHENIX MAPS Geometry I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5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50068" t="35766" b="14401"/>
          <a:stretch>
            <a:fillRect/>
          </a:stretch>
        </p:blipFill>
        <p:spPr>
          <a:xfrm>
            <a:off x="2030482" y="1332411"/>
            <a:ext cx="3176798" cy="2377869"/>
          </a:xfrm>
          <a:prstGeom prst="rect">
            <a:avLst/>
          </a:prstGeom>
          <a:ln w="25400"/>
        </p:spPr>
      </p:pic>
      <p:sp>
        <p:nvSpPr>
          <p:cNvPr id="152" name="Shape 152"/>
          <p:cNvSpPr/>
          <p:nvPr/>
        </p:nvSpPr>
        <p:spPr>
          <a:xfrm>
            <a:off x="11811000" y="3111103"/>
            <a:ext cx="976974" cy="87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5509854">
            <a:off x="12126609" y="8250370"/>
            <a:ext cx="976975" cy="87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4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70339"/>
          <a:stretch>
            <a:fillRect/>
          </a:stretch>
        </p:blipFill>
        <p:spPr>
          <a:xfrm>
            <a:off x="426672" y="5920909"/>
            <a:ext cx="11745553" cy="2612828"/>
          </a:xfrm>
          <a:prstGeom prst="rect">
            <a:avLst/>
          </a:prstGeom>
          <a:ln w="25400"/>
        </p:spPr>
      </p:pic>
      <p:sp>
        <p:nvSpPr>
          <p:cNvPr id="155" name="Shape 155"/>
          <p:cNvSpPr/>
          <p:nvPr/>
        </p:nvSpPr>
        <p:spPr>
          <a:xfrm>
            <a:off x="9592177" y="4579497"/>
            <a:ext cx="1282886" cy="2462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0671402" y="8641001"/>
            <a:ext cx="1282887" cy="7924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algn="l" defTabSz="647700">
              <a:lnSpc>
                <a:spcPct val="142000"/>
              </a:lnSpc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8299289" y="7733392"/>
            <a:ext cx="3396736" cy="11823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Inner Barrel Stave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1.5 cm x 27 cm</a:t>
            </a:r>
          </a:p>
        </p:txBody>
      </p:sp>
      <p:sp>
        <p:nvSpPr>
          <p:cNvPr id="158" name="Shape 158"/>
          <p:cNvSpPr/>
          <p:nvPr/>
        </p:nvSpPr>
        <p:spPr>
          <a:xfrm>
            <a:off x="687756" y="3877945"/>
            <a:ext cx="6428688" cy="2404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ALPIDE Generation-4 Sensor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1.5 cm x 3.0 cm x 50 um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1024*512 = 0.5M channels / sensor</a:t>
            </a:r>
          </a:p>
          <a:p>
            <a:pPr algn="l">
              <a:lnSpc>
                <a:spcPct val="130000"/>
              </a:lnSpc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9 sensors / stave</a:t>
            </a:r>
          </a:p>
        </p:txBody>
      </p:sp>
      <p:sp>
        <p:nvSpPr>
          <p:cNvPr id="159" name="Shape 159"/>
          <p:cNvSpPr/>
          <p:nvPr/>
        </p:nvSpPr>
        <p:spPr>
          <a:xfrm>
            <a:off x="10819970" y="4318000"/>
            <a:ext cx="98575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 b="1">
                <a:solidFill>
                  <a:srgbClr val="6F76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wire bonds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952500" y="-63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sPHENIX MAPS Geometry II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3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1253" r="6892"/>
          <a:stretch>
            <a:fillRect/>
          </a:stretch>
        </p:blipFill>
        <p:spPr>
          <a:xfrm>
            <a:off x="1257763" y="1594188"/>
            <a:ext cx="10098922" cy="7219379"/>
          </a:xfrm>
          <a:prstGeom prst="rect">
            <a:avLst/>
          </a:prstGeom>
          <a:ln w="25400"/>
        </p:spPr>
      </p:pic>
      <p:sp>
        <p:nvSpPr>
          <p:cNvPr id="164" name="Shape 164"/>
          <p:cNvSpPr/>
          <p:nvPr/>
        </p:nvSpPr>
        <p:spPr>
          <a:xfrm>
            <a:off x="11811000" y="3111103"/>
            <a:ext cx="976974" cy="87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5509854">
            <a:off x="10856609" y="7788936"/>
            <a:ext cx="976975" cy="876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489272">
            <a:off x="10581442" y="1523603"/>
            <a:ext cx="976975" cy="876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352485" y="7682163"/>
            <a:ext cx="417182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inner clearance to pipe: </a:t>
            </a:r>
            <a:r>
              <a:rPr dirty="0" smtClean="0"/>
              <a:t>1.</a:t>
            </a:r>
            <a:r>
              <a:rPr lang="en-US" dirty="0" smtClean="0"/>
              <a:t>0</a:t>
            </a:r>
            <a:r>
              <a:rPr dirty="0" smtClean="0"/>
              <a:t> </a:t>
            </a:r>
            <a:r>
              <a:rPr dirty="0"/>
              <a:t>mm</a:t>
            </a:r>
          </a:p>
          <a:p>
            <a:pP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outer clearance to TPC: </a:t>
            </a:r>
            <a:r>
              <a:rPr dirty="0" smtClean="0"/>
              <a:t>&gt;</a:t>
            </a:r>
            <a:r>
              <a:rPr lang="en-US" dirty="0" smtClean="0"/>
              <a:t> </a:t>
            </a:r>
            <a:r>
              <a:rPr lang="en-US" dirty="0" smtClean="0"/>
              <a:t>6</a:t>
            </a:r>
            <a:r>
              <a:rPr dirty="0" smtClean="0"/>
              <a:t> </a:t>
            </a:r>
            <a:r>
              <a:rPr dirty="0"/>
              <a:t>cm</a:t>
            </a:r>
          </a:p>
          <a:p>
            <a:pP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* w/o intermediate tracker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092200" y="-395372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MAPS Electronics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10308" b="67776"/>
          <a:stretch>
            <a:fillRect/>
          </a:stretch>
        </p:blipFill>
        <p:spPr>
          <a:xfrm>
            <a:off x="115490" y="2025566"/>
            <a:ext cx="12519741" cy="205775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688383" y="1322832"/>
            <a:ext cx="39074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42851" y="4476618"/>
            <a:ext cx="13249298" cy="4585036"/>
            <a:chOff x="0" y="0"/>
            <a:chExt cx="13249296" cy="4585034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0308" b="67776"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0"/>
              <a:ext cx="10230645" cy="58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76159"/>
              <a:ext cx="2063927" cy="4117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V="1">
              <a:off x="7902409" y="2810662"/>
              <a:ext cx="1" cy="584201"/>
            </a:xfrm>
            <a:prstGeom prst="line">
              <a:avLst/>
            </a:prstGeom>
            <a:noFill/>
            <a:ln w="63500" cap="flat">
              <a:solidFill>
                <a:schemeClr val="accent5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52060"/>
              <a:ext cx="2274733" cy="4117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39207"/>
              <a:ext cx="1396119" cy="5618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169085"/>
              <a:ext cx="647588" cy="411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824789"/>
              <a:ext cx="2423694" cy="4117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824788"/>
              <a:ext cx="2423694" cy="7602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671752"/>
              <a:ext cx="3592415" cy="7602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57799" marR="57799" defTabSz="647700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modified design, </a:t>
              </a:r>
            </a:p>
            <a:p>
              <a:pPr marL="57799" marR="57799" defTabSz="647700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507747"/>
              <a:ext cx="2965561" cy="4117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6" y="3208786"/>
              <a:ext cx="1396118" cy="41173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10573334" y="863600"/>
            <a:ext cx="2146896" cy="2742459"/>
            <a:chOff x="0" y="0"/>
            <a:chExt cx="2146895" cy="2742458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0"/>
              <a:ext cx="2146896" cy="106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reprogram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2" animBg="1" advAuto="0"/>
      <p:bldP spid="19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1219200" y="-12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Design Drivers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95093" y="1811866"/>
            <a:ext cx="11948014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Why not change the stave design to do </a:t>
            </a:r>
            <a:r>
              <a:rPr i="1" dirty="0"/>
              <a:t>X</a:t>
            </a:r>
            <a:r>
              <a:rPr dirty="0"/>
              <a:t>?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The ALICE design is well-suited for our physics and exceed our coverage needs. Potential cost savings by shortening the stave are countered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by redesign costs and delays. Cooling tube design requires duplicating ALICE water cooling system</a:t>
            </a:r>
          </a:p>
          <a:p>
            <a:pPr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>
              <a:lnSpc>
                <a:spcPct val="130000"/>
              </a:lnSpc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Why are three layers needed for sPHENIX?</a:t>
            </a:r>
          </a:p>
          <a:p>
            <a:pPr lvl="1" algn="l">
              <a:lnSpc>
                <a:spcPct val="13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Additional anchoring points are helpful for: secondary vertexing, pattern recognition, pileup rejection, self-alignment. Reduces need for addition tracking between MAPS and TPC. Studies of fewer layer options are still on-going.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219200" y="-182498"/>
            <a:ext cx="11099800" cy="1328617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Project Status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640097" y="1219916"/>
            <a:ext cx="3614267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59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Funded!</a:t>
            </a:r>
          </a:p>
        </p:txBody>
      </p:sp>
      <p:grpSp>
        <p:nvGrpSpPr>
          <p:cNvPr id="204" name="Group 204"/>
          <p:cNvGrpSpPr/>
          <p:nvPr/>
        </p:nvGrpSpPr>
        <p:grpSpPr>
          <a:xfrm>
            <a:off x="601926" y="1161976"/>
            <a:ext cx="5660216" cy="7752847"/>
            <a:chOff x="0" y="0"/>
            <a:chExt cx="5660214" cy="7752846"/>
          </a:xfrm>
        </p:grpSpPr>
        <p:pic>
          <p:nvPicPr>
            <p:cNvPr id="203" name="Screen Shot 2016-05-18 at 2.09.18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406215" cy="74226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Picture 20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60215" cy="7752847"/>
            </a:xfrm>
            <a:prstGeom prst="rect">
              <a:avLst/>
            </a:prstGeom>
            <a:effectLst/>
          </p:spPr>
        </p:pic>
      </p:grpSp>
      <p:sp>
        <p:nvSpPr>
          <p:cNvPr id="205" name="Shape 205"/>
          <p:cNvSpPr/>
          <p:nvPr/>
        </p:nvSpPr>
        <p:spPr>
          <a:xfrm>
            <a:off x="6879015" y="4604828"/>
            <a:ext cx="409150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Funding Breakdown: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~</a:t>
            </a:r>
            <a:r>
              <a:rPr lang="en-US" dirty="0" smtClean="0"/>
              <a:t>1/3</a:t>
            </a:r>
            <a:r>
              <a:rPr dirty="0" smtClean="0"/>
              <a:t> </a:t>
            </a:r>
            <a:r>
              <a:rPr dirty="0"/>
              <a:t>M&amp;S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~1/3 Experiment Staffing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~1/3 Theory Staffing</a:t>
            </a:r>
          </a:p>
        </p:txBody>
      </p:sp>
      <p:sp>
        <p:nvSpPr>
          <p:cNvPr id="206" name="Shape 206"/>
          <p:cNvSpPr/>
          <p:nvPr/>
        </p:nvSpPr>
        <p:spPr>
          <a:xfrm>
            <a:off x="6812340" y="3136989"/>
            <a:ext cx="422485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Funding Profile: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$5M spread over 3 years</a:t>
            </a:r>
          </a:p>
          <a:p>
            <a:pPr lvl="1"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starting in Oct 2016</a:t>
            </a:r>
          </a:p>
        </p:txBody>
      </p:sp>
      <p:sp>
        <p:nvSpPr>
          <p:cNvPr id="207" name="Shape 207"/>
          <p:cNvSpPr/>
          <p:nvPr/>
        </p:nvSpPr>
        <p:spPr>
          <a:xfrm>
            <a:off x="6879578" y="6453667"/>
            <a:ext cx="566021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Proposals judged on many factors, coverage from multiple divisions, strong Theory is necessary to success</a:t>
            </a:r>
          </a:p>
        </p:txBody>
      </p:sp>
      <p:sp>
        <p:nvSpPr>
          <p:cNvPr id="208" name="Shape 208"/>
          <p:cNvSpPr/>
          <p:nvPr/>
        </p:nvSpPr>
        <p:spPr>
          <a:xfrm>
            <a:off x="6654372" y="8016851"/>
            <a:ext cx="268454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M&amp;S total: $</a:t>
            </a:r>
            <a:r>
              <a:rPr dirty="0" smtClean="0"/>
              <a:t>1.</a:t>
            </a:r>
            <a:r>
              <a:rPr lang="en-US" dirty="0"/>
              <a:t>3</a:t>
            </a:r>
            <a:r>
              <a:rPr dirty="0" smtClean="0"/>
              <a:t>M</a:t>
            </a:r>
            <a:endParaRPr dirty="0"/>
          </a:p>
        </p:txBody>
      </p:sp>
      <p:sp>
        <p:nvSpPr>
          <p:cNvPr id="209" name="Shape 209"/>
          <p:cNvSpPr/>
          <p:nvPr/>
        </p:nvSpPr>
        <p:spPr>
          <a:xfrm>
            <a:off x="9543911" y="8016851"/>
            <a:ext cx="322108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Engineering: $0.5M</a:t>
            </a:r>
          </a:p>
        </p:txBody>
      </p:sp>
      <p:sp>
        <p:nvSpPr>
          <p:cNvPr id="210" name="Shape 210"/>
          <p:cNvSpPr/>
          <p:nvPr/>
        </p:nvSpPr>
        <p:spPr>
          <a:xfrm>
            <a:off x="6764438" y="2424014"/>
            <a:ext cx="536558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5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Purpose: Obtain key R&amp;D support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1083733" y="-300567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L3 Project Scope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12579994" y="9201150"/>
            <a:ext cx="227312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64549" y="1542744"/>
            <a:ext cx="10156627" cy="704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54000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/>
              <a:t>Covered by MAPS project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MAPS R&amp;D effort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4-stave Prototype Tracker with ALICE Readout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sPHENIX readout electronics design &amp; prototyping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solidFill>
                  <a:schemeClr val="accent1"/>
                </a:solidFill>
              </a:rPr>
              <a:t>In</a:t>
            </a:r>
            <a:r>
              <a:rPr b="1" dirty="0" smtClean="0">
                <a:solidFill>
                  <a:schemeClr val="accent1"/>
                </a:solidFill>
              </a:rPr>
              <a:t>itial </a:t>
            </a:r>
            <a:r>
              <a:rPr b="1" dirty="0">
                <a:solidFill>
                  <a:schemeClr val="accent1"/>
                </a:solidFill>
              </a:rPr>
              <a:t>Mechanics design</a:t>
            </a:r>
            <a:r>
              <a:rPr dirty="0"/>
              <a:t> &amp; prototyping &amp; final design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Servicing design (safety, cooling, power, etc)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Construction deliverables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68 staves assemblies for 3-layer IB (CERN/sPHENIX)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Mechanical assembly fabrication (LBNL)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Front end electronics fabrication (x68) (LANL)</a:t>
            </a:r>
          </a:p>
          <a:p>
            <a:pPr marL="1143000" lvl="2" indent="-254000" algn="l">
              <a:lnSpc>
                <a:spcPct val="130000"/>
              </a:lnSpc>
              <a:buSzPct val="150000"/>
              <a:buChar char="•"/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Half-Barrel assembly, metrology (BNL)</a:t>
            </a:r>
          </a:p>
          <a:p>
            <a:pPr marL="698500" lvl="1" indent="-254000" algn="l">
              <a:lnSpc>
                <a:spcPct val="130000"/>
              </a:lnSpc>
              <a:buSzPct val="150000"/>
              <a:buChar char="•"/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Installation</a:t>
            </a:r>
            <a:r>
              <a:rPr lang="en-US" dirty="0" smtClean="0"/>
              <a:t> and Comissioning</a:t>
            </a:r>
            <a:r>
              <a:rPr dirty="0" smtClean="0"/>
              <a:t> </a:t>
            </a:r>
            <a:r>
              <a:rPr dirty="0"/>
              <a:t>at 1008</a:t>
            </a:r>
          </a:p>
        </p:txBody>
      </p:sp>
      <p:sp>
        <p:nvSpPr>
          <p:cNvPr id="215" name="Shape 215"/>
          <p:cNvSpPr/>
          <p:nvPr/>
        </p:nvSpPr>
        <p:spPr>
          <a:xfrm>
            <a:off x="7596022" y="1757390"/>
            <a:ext cx="44983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143000" lvl="2" indent="-254000" algn="l">
              <a:lnSpc>
                <a:spcPct val="130000"/>
              </a:lnSpc>
              <a:buSzPct val="75000"/>
              <a:buChar char="✴"/>
              <a:defRPr sz="28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LDRD deliverables</a:t>
            </a:r>
          </a:p>
        </p:txBody>
      </p:sp>
      <p:pic>
        <p:nvPicPr>
          <p:cNvPr id="216" name="Screen Shot 2016-08-29 at 2.50.46 PM.png"/>
          <p:cNvPicPr>
            <a:picLocks noChangeAspect="1"/>
          </p:cNvPicPr>
          <p:nvPr/>
        </p:nvPicPr>
        <p:blipFill>
          <a:blip r:embed="rId2">
            <a:extLst/>
          </a:blip>
          <a:srcRect l="5035" t="25903" r="2524" b="9344"/>
          <a:stretch>
            <a:fillRect/>
          </a:stretch>
        </p:blipFill>
        <p:spPr>
          <a:xfrm rot="20898955">
            <a:off x="10597511" y="4166760"/>
            <a:ext cx="2161096" cy="2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338" extrusionOk="0">
                <a:moveTo>
                  <a:pt x="5050" y="0"/>
                </a:moveTo>
                <a:cubicBezTo>
                  <a:pt x="2603" y="-15"/>
                  <a:pt x="2284" y="213"/>
                  <a:pt x="2137" y="2194"/>
                </a:cubicBezTo>
                <a:cubicBezTo>
                  <a:pt x="1997" y="4086"/>
                  <a:pt x="1825" y="4314"/>
                  <a:pt x="986" y="3596"/>
                </a:cubicBezTo>
                <a:cubicBezTo>
                  <a:pt x="169" y="2898"/>
                  <a:pt x="0" y="3083"/>
                  <a:pt x="0" y="4662"/>
                </a:cubicBezTo>
                <a:cubicBezTo>
                  <a:pt x="0" y="6152"/>
                  <a:pt x="266" y="6657"/>
                  <a:pt x="1215" y="6948"/>
                </a:cubicBezTo>
                <a:cubicBezTo>
                  <a:pt x="2162" y="7238"/>
                  <a:pt x="2430" y="7722"/>
                  <a:pt x="2430" y="9203"/>
                </a:cubicBezTo>
                <a:cubicBezTo>
                  <a:pt x="2430" y="10602"/>
                  <a:pt x="2200" y="11206"/>
                  <a:pt x="1551" y="11488"/>
                </a:cubicBezTo>
                <a:cubicBezTo>
                  <a:pt x="918" y="11763"/>
                  <a:pt x="673" y="12392"/>
                  <a:pt x="673" y="13712"/>
                </a:cubicBezTo>
                <a:cubicBezTo>
                  <a:pt x="673" y="15136"/>
                  <a:pt x="930" y="15540"/>
                  <a:pt x="1825" y="15540"/>
                </a:cubicBezTo>
                <a:cubicBezTo>
                  <a:pt x="2678" y="15540"/>
                  <a:pt x="3037" y="16081"/>
                  <a:pt x="3202" y="17582"/>
                </a:cubicBezTo>
                <a:cubicBezTo>
                  <a:pt x="3388" y="19278"/>
                  <a:pt x="3648" y="19455"/>
                  <a:pt x="4785" y="18740"/>
                </a:cubicBezTo>
                <a:cubicBezTo>
                  <a:pt x="5910" y="18031"/>
                  <a:pt x="6180" y="18226"/>
                  <a:pt x="6360" y="19867"/>
                </a:cubicBezTo>
                <a:cubicBezTo>
                  <a:pt x="6485" y="21003"/>
                  <a:pt x="6733" y="21585"/>
                  <a:pt x="6938" y="21238"/>
                </a:cubicBezTo>
                <a:cubicBezTo>
                  <a:pt x="7135" y="20905"/>
                  <a:pt x="9068" y="19745"/>
                  <a:pt x="11236" y="18648"/>
                </a:cubicBezTo>
                <a:cubicBezTo>
                  <a:pt x="18172" y="15139"/>
                  <a:pt x="21287" y="13219"/>
                  <a:pt x="21475" y="12341"/>
                </a:cubicBezTo>
                <a:cubicBezTo>
                  <a:pt x="21600" y="11759"/>
                  <a:pt x="21573" y="10773"/>
                  <a:pt x="21388" y="9233"/>
                </a:cubicBezTo>
                <a:cubicBezTo>
                  <a:pt x="21073" y="6597"/>
                  <a:pt x="20622" y="6217"/>
                  <a:pt x="14426" y="3505"/>
                </a:cubicBezTo>
                <a:cubicBezTo>
                  <a:pt x="12074" y="2475"/>
                  <a:pt x="9618" y="1267"/>
                  <a:pt x="8973" y="823"/>
                </a:cubicBezTo>
                <a:cubicBezTo>
                  <a:pt x="8327" y="379"/>
                  <a:pt x="6562" y="10"/>
                  <a:pt x="505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Screen Shot 2016-08-29 at 2.50.46 PM.png"/>
          <p:cNvPicPr>
            <a:picLocks noChangeAspect="1"/>
          </p:cNvPicPr>
          <p:nvPr/>
        </p:nvPicPr>
        <p:blipFill>
          <a:blip r:embed="rId2">
            <a:extLst/>
          </a:blip>
          <a:srcRect l="5035" t="25903" r="2524" b="9344"/>
          <a:stretch>
            <a:fillRect/>
          </a:stretch>
        </p:blipFill>
        <p:spPr>
          <a:xfrm rot="21178134">
            <a:off x="10601787" y="3963559"/>
            <a:ext cx="2161097" cy="2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338" extrusionOk="0">
                <a:moveTo>
                  <a:pt x="5050" y="0"/>
                </a:moveTo>
                <a:cubicBezTo>
                  <a:pt x="2603" y="-15"/>
                  <a:pt x="2284" y="213"/>
                  <a:pt x="2137" y="2194"/>
                </a:cubicBezTo>
                <a:cubicBezTo>
                  <a:pt x="1997" y="4086"/>
                  <a:pt x="1825" y="4314"/>
                  <a:pt x="986" y="3596"/>
                </a:cubicBezTo>
                <a:cubicBezTo>
                  <a:pt x="169" y="2898"/>
                  <a:pt x="0" y="3083"/>
                  <a:pt x="0" y="4662"/>
                </a:cubicBezTo>
                <a:cubicBezTo>
                  <a:pt x="0" y="6152"/>
                  <a:pt x="266" y="6657"/>
                  <a:pt x="1215" y="6948"/>
                </a:cubicBezTo>
                <a:cubicBezTo>
                  <a:pt x="2162" y="7238"/>
                  <a:pt x="2430" y="7722"/>
                  <a:pt x="2430" y="9203"/>
                </a:cubicBezTo>
                <a:cubicBezTo>
                  <a:pt x="2430" y="10602"/>
                  <a:pt x="2200" y="11206"/>
                  <a:pt x="1551" y="11488"/>
                </a:cubicBezTo>
                <a:cubicBezTo>
                  <a:pt x="918" y="11763"/>
                  <a:pt x="673" y="12392"/>
                  <a:pt x="673" y="13712"/>
                </a:cubicBezTo>
                <a:cubicBezTo>
                  <a:pt x="673" y="15136"/>
                  <a:pt x="930" y="15540"/>
                  <a:pt x="1825" y="15540"/>
                </a:cubicBezTo>
                <a:cubicBezTo>
                  <a:pt x="2678" y="15540"/>
                  <a:pt x="3037" y="16081"/>
                  <a:pt x="3202" y="17582"/>
                </a:cubicBezTo>
                <a:cubicBezTo>
                  <a:pt x="3388" y="19278"/>
                  <a:pt x="3648" y="19455"/>
                  <a:pt x="4785" y="18740"/>
                </a:cubicBezTo>
                <a:cubicBezTo>
                  <a:pt x="5910" y="18031"/>
                  <a:pt x="6180" y="18226"/>
                  <a:pt x="6360" y="19867"/>
                </a:cubicBezTo>
                <a:cubicBezTo>
                  <a:pt x="6485" y="21003"/>
                  <a:pt x="6733" y="21585"/>
                  <a:pt x="6938" y="21238"/>
                </a:cubicBezTo>
                <a:cubicBezTo>
                  <a:pt x="7135" y="20905"/>
                  <a:pt x="9068" y="19745"/>
                  <a:pt x="11236" y="18648"/>
                </a:cubicBezTo>
                <a:cubicBezTo>
                  <a:pt x="18172" y="15139"/>
                  <a:pt x="21287" y="13219"/>
                  <a:pt x="21475" y="12341"/>
                </a:cubicBezTo>
                <a:cubicBezTo>
                  <a:pt x="21600" y="11759"/>
                  <a:pt x="21573" y="10773"/>
                  <a:pt x="21388" y="9233"/>
                </a:cubicBezTo>
                <a:cubicBezTo>
                  <a:pt x="21073" y="6597"/>
                  <a:pt x="20622" y="6217"/>
                  <a:pt x="14426" y="3505"/>
                </a:cubicBezTo>
                <a:cubicBezTo>
                  <a:pt x="12074" y="2475"/>
                  <a:pt x="9618" y="1267"/>
                  <a:pt x="8973" y="823"/>
                </a:cubicBezTo>
                <a:cubicBezTo>
                  <a:pt x="8327" y="379"/>
                  <a:pt x="6562" y="10"/>
                  <a:pt x="505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8" name="Screen Shot 2016-08-29 at 2.50.46 PM.png"/>
          <p:cNvPicPr>
            <a:picLocks noChangeAspect="1"/>
          </p:cNvPicPr>
          <p:nvPr/>
        </p:nvPicPr>
        <p:blipFill>
          <a:blip r:embed="rId2">
            <a:extLst/>
          </a:blip>
          <a:srcRect l="5035" t="25903" r="2524" b="9344"/>
          <a:stretch>
            <a:fillRect/>
          </a:stretch>
        </p:blipFill>
        <p:spPr>
          <a:xfrm rot="21383315">
            <a:off x="10591275" y="3773992"/>
            <a:ext cx="2161096" cy="2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338" extrusionOk="0">
                <a:moveTo>
                  <a:pt x="5050" y="0"/>
                </a:moveTo>
                <a:cubicBezTo>
                  <a:pt x="2603" y="-15"/>
                  <a:pt x="2284" y="213"/>
                  <a:pt x="2137" y="2194"/>
                </a:cubicBezTo>
                <a:cubicBezTo>
                  <a:pt x="1997" y="4086"/>
                  <a:pt x="1825" y="4314"/>
                  <a:pt x="986" y="3596"/>
                </a:cubicBezTo>
                <a:cubicBezTo>
                  <a:pt x="169" y="2898"/>
                  <a:pt x="0" y="3083"/>
                  <a:pt x="0" y="4662"/>
                </a:cubicBezTo>
                <a:cubicBezTo>
                  <a:pt x="0" y="6152"/>
                  <a:pt x="266" y="6657"/>
                  <a:pt x="1215" y="6948"/>
                </a:cubicBezTo>
                <a:cubicBezTo>
                  <a:pt x="2162" y="7238"/>
                  <a:pt x="2430" y="7722"/>
                  <a:pt x="2430" y="9203"/>
                </a:cubicBezTo>
                <a:cubicBezTo>
                  <a:pt x="2430" y="10602"/>
                  <a:pt x="2200" y="11206"/>
                  <a:pt x="1551" y="11488"/>
                </a:cubicBezTo>
                <a:cubicBezTo>
                  <a:pt x="918" y="11763"/>
                  <a:pt x="673" y="12392"/>
                  <a:pt x="673" y="13712"/>
                </a:cubicBezTo>
                <a:cubicBezTo>
                  <a:pt x="673" y="15136"/>
                  <a:pt x="930" y="15540"/>
                  <a:pt x="1825" y="15540"/>
                </a:cubicBezTo>
                <a:cubicBezTo>
                  <a:pt x="2678" y="15540"/>
                  <a:pt x="3037" y="16081"/>
                  <a:pt x="3202" y="17582"/>
                </a:cubicBezTo>
                <a:cubicBezTo>
                  <a:pt x="3388" y="19278"/>
                  <a:pt x="3648" y="19455"/>
                  <a:pt x="4785" y="18740"/>
                </a:cubicBezTo>
                <a:cubicBezTo>
                  <a:pt x="5910" y="18031"/>
                  <a:pt x="6180" y="18226"/>
                  <a:pt x="6360" y="19867"/>
                </a:cubicBezTo>
                <a:cubicBezTo>
                  <a:pt x="6485" y="21003"/>
                  <a:pt x="6733" y="21585"/>
                  <a:pt x="6938" y="21238"/>
                </a:cubicBezTo>
                <a:cubicBezTo>
                  <a:pt x="7135" y="20905"/>
                  <a:pt x="9068" y="19745"/>
                  <a:pt x="11236" y="18648"/>
                </a:cubicBezTo>
                <a:cubicBezTo>
                  <a:pt x="18172" y="15139"/>
                  <a:pt x="21287" y="13219"/>
                  <a:pt x="21475" y="12341"/>
                </a:cubicBezTo>
                <a:cubicBezTo>
                  <a:pt x="21600" y="11759"/>
                  <a:pt x="21573" y="10773"/>
                  <a:pt x="21388" y="9233"/>
                </a:cubicBezTo>
                <a:cubicBezTo>
                  <a:pt x="21073" y="6597"/>
                  <a:pt x="20622" y="6217"/>
                  <a:pt x="14426" y="3505"/>
                </a:cubicBezTo>
                <a:cubicBezTo>
                  <a:pt x="12074" y="2475"/>
                  <a:pt x="9618" y="1267"/>
                  <a:pt x="8973" y="823"/>
                </a:cubicBezTo>
                <a:cubicBezTo>
                  <a:pt x="8327" y="379"/>
                  <a:pt x="6562" y="10"/>
                  <a:pt x="505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Screen Shot 2016-08-29 at 2.50.46 PM.png"/>
          <p:cNvPicPr>
            <a:picLocks noChangeAspect="1"/>
          </p:cNvPicPr>
          <p:nvPr/>
        </p:nvPicPr>
        <p:blipFill>
          <a:blip r:embed="rId2">
            <a:extLst/>
          </a:blip>
          <a:srcRect l="5035" t="25903" r="2524" b="9344"/>
          <a:stretch>
            <a:fillRect/>
          </a:stretch>
        </p:blipFill>
        <p:spPr>
          <a:xfrm>
            <a:off x="10591280" y="3596192"/>
            <a:ext cx="2161097" cy="27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338" extrusionOk="0">
                <a:moveTo>
                  <a:pt x="5050" y="0"/>
                </a:moveTo>
                <a:cubicBezTo>
                  <a:pt x="2603" y="-15"/>
                  <a:pt x="2284" y="213"/>
                  <a:pt x="2137" y="2194"/>
                </a:cubicBezTo>
                <a:cubicBezTo>
                  <a:pt x="1997" y="4086"/>
                  <a:pt x="1825" y="4314"/>
                  <a:pt x="986" y="3596"/>
                </a:cubicBezTo>
                <a:cubicBezTo>
                  <a:pt x="169" y="2898"/>
                  <a:pt x="0" y="3083"/>
                  <a:pt x="0" y="4662"/>
                </a:cubicBezTo>
                <a:cubicBezTo>
                  <a:pt x="0" y="6152"/>
                  <a:pt x="266" y="6657"/>
                  <a:pt x="1215" y="6948"/>
                </a:cubicBezTo>
                <a:cubicBezTo>
                  <a:pt x="2162" y="7238"/>
                  <a:pt x="2430" y="7722"/>
                  <a:pt x="2430" y="9203"/>
                </a:cubicBezTo>
                <a:cubicBezTo>
                  <a:pt x="2430" y="10602"/>
                  <a:pt x="2200" y="11206"/>
                  <a:pt x="1551" y="11488"/>
                </a:cubicBezTo>
                <a:cubicBezTo>
                  <a:pt x="918" y="11763"/>
                  <a:pt x="673" y="12392"/>
                  <a:pt x="673" y="13712"/>
                </a:cubicBezTo>
                <a:cubicBezTo>
                  <a:pt x="673" y="15136"/>
                  <a:pt x="930" y="15540"/>
                  <a:pt x="1825" y="15540"/>
                </a:cubicBezTo>
                <a:cubicBezTo>
                  <a:pt x="2678" y="15540"/>
                  <a:pt x="3037" y="16081"/>
                  <a:pt x="3202" y="17582"/>
                </a:cubicBezTo>
                <a:cubicBezTo>
                  <a:pt x="3388" y="19278"/>
                  <a:pt x="3648" y="19455"/>
                  <a:pt x="4785" y="18740"/>
                </a:cubicBezTo>
                <a:cubicBezTo>
                  <a:pt x="5910" y="18031"/>
                  <a:pt x="6180" y="18226"/>
                  <a:pt x="6360" y="19867"/>
                </a:cubicBezTo>
                <a:cubicBezTo>
                  <a:pt x="6485" y="21003"/>
                  <a:pt x="6733" y="21585"/>
                  <a:pt x="6938" y="21238"/>
                </a:cubicBezTo>
                <a:cubicBezTo>
                  <a:pt x="7135" y="20905"/>
                  <a:pt x="9068" y="19745"/>
                  <a:pt x="11236" y="18648"/>
                </a:cubicBezTo>
                <a:cubicBezTo>
                  <a:pt x="18172" y="15139"/>
                  <a:pt x="21287" y="13219"/>
                  <a:pt x="21475" y="12341"/>
                </a:cubicBezTo>
                <a:cubicBezTo>
                  <a:pt x="21600" y="11759"/>
                  <a:pt x="21573" y="10773"/>
                  <a:pt x="21388" y="9233"/>
                </a:cubicBezTo>
                <a:cubicBezTo>
                  <a:pt x="21073" y="6597"/>
                  <a:pt x="20622" y="6217"/>
                  <a:pt x="14426" y="3505"/>
                </a:cubicBezTo>
                <a:cubicBezTo>
                  <a:pt x="12074" y="2475"/>
                  <a:pt x="9618" y="1267"/>
                  <a:pt x="8973" y="823"/>
                </a:cubicBezTo>
                <a:cubicBezTo>
                  <a:pt x="8327" y="379"/>
                  <a:pt x="6562" y="10"/>
                  <a:pt x="505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10603024" y="2881918"/>
            <a:ext cx="213588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Prototype:</a:t>
            </a:r>
          </a:p>
          <a:p>
            <a:pPr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cosmic &amp; beam tests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1124</Words>
  <Application>Microsoft Macintosh PowerPoint</Application>
  <PresentationFormat>Custom</PresentationFormat>
  <Paragraphs>192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MAPS Technical Overview</vt:lpstr>
      <vt:lpstr>MAPS Performance Specifications</vt:lpstr>
      <vt:lpstr>sPHENIX MAPS Description</vt:lpstr>
      <vt:lpstr>sPHENIX MAPS Geometry I</vt:lpstr>
      <vt:lpstr>sPHENIX MAPS Geometry II</vt:lpstr>
      <vt:lpstr>MAPS Electronics</vt:lpstr>
      <vt:lpstr>Design Drivers</vt:lpstr>
      <vt:lpstr>Project Status</vt:lpstr>
      <vt:lpstr>L3 Project Scope</vt:lpstr>
      <vt:lpstr>Schedule Drivers</vt:lpstr>
      <vt:lpstr>Resource/Cost Drivers</vt:lpstr>
      <vt:lpstr>Organization</vt:lpstr>
      <vt:lpstr>Budget Overview</vt:lpstr>
      <vt:lpstr>Timeline of Major Tasks</vt:lpstr>
      <vt:lpstr>Issues and Concerns</vt:lpstr>
      <vt:lpstr>Summary</vt:lpstr>
      <vt:lpstr>Backups</vt:lpstr>
      <vt:lpstr>ALPIDE Pixel Technology</vt:lpstr>
      <vt:lpstr>ALPIDE Operation</vt:lpstr>
      <vt:lpstr>ALPIDE Readout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Inner Barrel</dc:title>
  <cp:lastModifiedBy>Ming Liu (LANL)</cp:lastModifiedBy>
  <cp:revision>9</cp:revision>
  <dcterms:modified xsi:type="dcterms:W3CDTF">2016-08-30T06:37:51Z</dcterms:modified>
</cp:coreProperties>
</file>