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74" r:id="rId2"/>
  </p:sldMasterIdLst>
  <p:sldIdLst>
    <p:sldId id="257" r:id="rId3"/>
    <p:sldId id="258" r:id="rId4"/>
  </p:sldIdLst>
  <p:sldSz cx="13004800" cy="9753600"/>
  <p:notesSz cx="6858000" cy="9144000"/>
  <p:defaultTextStyle>
    <a:lvl1pPr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565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129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694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260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2824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390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599957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518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5" d="100"/>
          <a:sy n="65" d="100"/>
        </p:scale>
        <p:origin x="-1104" y="19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4" y="1638301"/>
            <a:ext cx="10464801" cy="3302000"/>
          </a:xfrm>
          <a:prstGeom prst="rect">
            <a:avLst/>
          </a:prstGeom>
        </p:spPr>
        <p:txBody>
          <a:bodyPr anchor="b"/>
          <a:lstStyle>
            <a:lvl1pPr>
              <a:defRPr sz="8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8000" smtClean="0">
                <a:solidFill>
                  <a:srgbClr val="FFFFFF"/>
                </a:solidFill>
              </a:rPr>
              <a:t>Click to edit Master title style</a:t>
            </a:r>
            <a:endParaRPr sz="8000">
              <a:solidFill>
                <a:srgbClr val="FFFFFF"/>
              </a:solidFill>
            </a:endParaRP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4" y="5029200"/>
            <a:ext cx="10464801" cy="1130300"/>
          </a:xfrm>
          <a:prstGeom prst="rect">
            <a:avLst/>
          </a:prstGeom>
        </p:spPr>
        <p:txBody>
          <a:bodyPr anchor="t"/>
          <a:lstStyle>
            <a:lvl1pPr>
              <a:defRPr sz="3100">
                <a:solidFill>
                  <a:srgbClr val="FFFFFF"/>
                </a:solidFill>
              </a:defRPr>
            </a:lvl1pPr>
            <a:lvl2pPr>
              <a:defRPr sz="3100">
                <a:solidFill>
                  <a:srgbClr val="FFFFFF"/>
                </a:solidFill>
              </a:defRPr>
            </a:lvl2pPr>
            <a:lvl3pPr>
              <a:defRPr sz="3100">
                <a:solidFill>
                  <a:srgbClr val="FFFFFF"/>
                </a:solidFill>
              </a:defRPr>
            </a:lvl3pPr>
            <a:lvl4pPr>
              <a:defRPr sz="3100">
                <a:solidFill>
                  <a:srgbClr val="FFFFFF"/>
                </a:solidFill>
              </a:defRPr>
            </a:lvl4pPr>
            <a:lvl5pPr>
              <a:defRPr sz="31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Fifth level</a:t>
            </a:r>
            <a:endParaRPr sz="3100">
              <a:solidFill>
                <a:srgbClr val="FFFFFF"/>
              </a:solidFill>
            </a:endParaRP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12448073" y="9214066"/>
            <a:ext cx="481483" cy="495302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42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39385" y="14745"/>
            <a:ext cx="1908353" cy="622866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hape 43"/>
          <p:cNvSpPr/>
          <p:nvPr/>
        </p:nvSpPr>
        <p:spPr>
          <a:xfrm>
            <a:off x="3526121" y="9448212"/>
            <a:ext cx="5901759" cy="306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>
                <a:solidFill>
                  <a:srgbClr val="51504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1504D"/>
                </a:solidFill>
              </a:rPr>
              <a:t>Cesar  Luiz da Silva - EMMI Workshop - LBNL 2013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5"/>
            <a:ext cx="11704320" cy="6436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0240" y="9040147"/>
            <a:ext cx="3034453" cy="519289"/>
          </a:xfrm>
          <a:prstGeom prst="rect">
            <a:avLst/>
          </a:prstGeom>
        </p:spPr>
        <p:txBody>
          <a:bodyPr lIns="130025" tIns="65013" rIns="130025" bIns="65013"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3308" y="9040147"/>
            <a:ext cx="4118187" cy="519289"/>
          </a:xfrm>
          <a:prstGeom prst="rect">
            <a:avLst/>
          </a:prstGeom>
        </p:spPr>
        <p:txBody>
          <a:bodyPr lIns="130025" tIns="65013" rIns="130025" bIns="65013"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C324-A73A-3247-9D2D-AE368E06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82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70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C324-A73A-3247-9D2D-AE368E06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32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6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7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1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3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5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6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07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09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0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47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5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5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30" indent="0">
              <a:buNone/>
              <a:defRPr sz="2800" b="1"/>
            </a:lvl2pPr>
            <a:lvl3pPr marL="1300259" indent="0">
              <a:buNone/>
              <a:defRPr sz="2600" b="1"/>
            </a:lvl3pPr>
            <a:lvl4pPr marL="1950391" indent="0">
              <a:buNone/>
              <a:defRPr sz="2300" b="1"/>
            </a:lvl4pPr>
            <a:lvl5pPr marL="2600520" indent="0">
              <a:buNone/>
              <a:defRPr sz="2300" b="1"/>
            </a:lvl5pPr>
            <a:lvl6pPr marL="3250650" indent="0">
              <a:buNone/>
              <a:defRPr sz="2300" b="1"/>
            </a:lvl6pPr>
            <a:lvl7pPr marL="3900782" indent="0">
              <a:buNone/>
              <a:defRPr sz="2300" b="1"/>
            </a:lvl7pPr>
            <a:lvl8pPr marL="4550909" indent="0">
              <a:buNone/>
              <a:defRPr sz="2300" b="1"/>
            </a:lvl8pPr>
            <a:lvl9pPr marL="5201041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30" indent="0">
              <a:buNone/>
              <a:defRPr sz="2800" b="1"/>
            </a:lvl2pPr>
            <a:lvl3pPr marL="1300259" indent="0">
              <a:buNone/>
              <a:defRPr sz="2600" b="1"/>
            </a:lvl3pPr>
            <a:lvl4pPr marL="1950391" indent="0">
              <a:buNone/>
              <a:defRPr sz="2300" b="1"/>
            </a:lvl4pPr>
            <a:lvl5pPr marL="2600520" indent="0">
              <a:buNone/>
              <a:defRPr sz="2300" b="1"/>
            </a:lvl5pPr>
            <a:lvl6pPr marL="3250650" indent="0">
              <a:buNone/>
              <a:defRPr sz="2300" b="1"/>
            </a:lvl6pPr>
            <a:lvl7pPr marL="3900782" indent="0">
              <a:buNone/>
              <a:defRPr sz="2300" b="1"/>
            </a:lvl7pPr>
            <a:lvl8pPr marL="4550909" indent="0">
              <a:buNone/>
              <a:defRPr sz="2300" b="1"/>
            </a:lvl8pPr>
            <a:lvl9pPr marL="5201041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79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86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0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1270004" y="3225801"/>
            <a:ext cx="10464801" cy="3302000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8000" smtClean="0">
                <a:solidFill>
                  <a:srgbClr val="FFFFFF"/>
                </a:solidFill>
              </a:rPr>
              <a:t>Click to edit Master title style</a:t>
            </a:r>
            <a:endParaRPr sz="8000">
              <a:solidFill>
                <a:srgbClr val="FFFFFF"/>
              </a:solidFill>
            </a:endParaRP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3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3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3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30" indent="0">
              <a:buNone/>
              <a:defRPr sz="1700"/>
            </a:lvl2pPr>
            <a:lvl3pPr marL="1300259" indent="0">
              <a:buNone/>
              <a:defRPr sz="1400"/>
            </a:lvl3pPr>
            <a:lvl4pPr marL="1950391" indent="0">
              <a:buNone/>
              <a:defRPr sz="1300"/>
            </a:lvl4pPr>
            <a:lvl5pPr marL="2600520" indent="0">
              <a:buNone/>
              <a:defRPr sz="1300"/>
            </a:lvl5pPr>
            <a:lvl6pPr marL="3250650" indent="0">
              <a:buNone/>
              <a:defRPr sz="1300"/>
            </a:lvl6pPr>
            <a:lvl7pPr marL="3900782" indent="0">
              <a:buNone/>
              <a:defRPr sz="1300"/>
            </a:lvl7pPr>
            <a:lvl8pPr marL="4550909" indent="0">
              <a:buNone/>
              <a:defRPr sz="1300"/>
            </a:lvl8pPr>
            <a:lvl9pPr marL="520104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509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30" indent="0">
              <a:buNone/>
              <a:defRPr sz="4000"/>
            </a:lvl2pPr>
            <a:lvl3pPr marL="1300259" indent="0">
              <a:buNone/>
              <a:defRPr sz="3400"/>
            </a:lvl3pPr>
            <a:lvl4pPr marL="1950391" indent="0">
              <a:buNone/>
              <a:defRPr sz="2800"/>
            </a:lvl4pPr>
            <a:lvl5pPr marL="2600520" indent="0">
              <a:buNone/>
              <a:defRPr sz="2800"/>
            </a:lvl5pPr>
            <a:lvl6pPr marL="3250650" indent="0">
              <a:buNone/>
              <a:defRPr sz="2800"/>
            </a:lvl6pPr>
            <a:lvl7pPr marL="3900782" indent="0">
              <a:buNone/>
              <a:defRPr sz="2800"/>
            </a:lvl7pPr>
            <a:lvl8pPr marL="4550909" indent="0">
              <a:buNone/>
              <a:defRPr sz="2800"/>
            </a:lvl8pPr>
            <a:lvl9pPr marL="5201041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30" indent="0">
              <a:buNone/>
              <a:defRPr sz="1700"/>
            </a:lvl2pPr>
            <a:lvl3pPr marL="1300259" indent="0">
              <a:buNone/>
              <a:defRPr sz="1400"/>
            </a:lvl3pPr>
            <a:lvl4pPr marL="1950391" indent="0">
              <a:buNone/>
              <a:defRPr sz="1300"/>
            </a:lvl4pPr>
            <a:lvl5pPr marL="2600520" indent="0">
              <a:buNone/>
              <a:defRPr sz="1300"/>
            </a:lvl5pPr>
            <a:lvl6pPr marL="3250650" indent="0">
              <a:buNone/>
              <a:defRPr sz="1300"/>
            </a:lvl6pPr>
            <a:lvl7pPr marL="3900782" indent="0">
              <a:buNone/>
              <a:defRPr sz="1300"/>
            </a:lvl7pPr>
            <a:lvl8pPr marL="4550909" indent="0">
              <a:buNone/>
              <a:defRPr sz="1300"/>
            </a:lvl8pPr>
            <a:lvl9pPr marL="520104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43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211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601"/>
            <a:ext cx="2926080" cy="83221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601"/>
            <a:ext cx="8561493" cy="83221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4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smtClean="0">
                <a:solidFill>
                  <a:srgbClr val="FFFFFF"/>
                </a:solidFill>
              </a:rPr>
              <a:t>Click to edit Master title style</a:t>
            </a:r>
            <a:endParaRPr sz="6000">
              <a:solidFill>
                <a:srgbClr val="FFFFFF"/>
              </a:solidFill>
            </a:endParaRP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952500" y="4762501"/>
            <a:ext cx="5334000" cy="4114800"/>
          </a:xfrm>
          <a:prstGeom prst="rect">
            <a:avLst/>
          </a:prstGeom>
        </p:spPr>
        <p:txBody>
          <a:bodyPr anchor="t"/>
          <a:lstStyle>
            <a:lvl1pPr>
              <a:defRPr sz="3100">
                <a:solidFill>
                  <a:srgbClr val="FFFFFF"/>
                </a:solidFill>
              </a:defRPr>
            </a:lvl1pPr>
            <a:lvl2pPr>
              <a:defRPr sz="3100">
                <a:solidFill>
                  <a:srgbClr val="FFFFFF"/>
                </a:solidFill>
              </a:defRPr>
            </a:lvl2pPr>
            <a:lvl3pPr>
              <a:defRPr sz="3100">
                <a:solidFill>
                  <a:srgbClr val="FFFFFF"/>
                </a:solidFill>
              </a:defRPr>
            </a:lvl3pPr>
            <a:lvl4pPr>
              <a:defRPr sz="3100">
                <a:solidFill>
                  <a:srgbClr val="FFFFFF"/>
                </a:solidFill>
              </a:defRPr>
            </a:lvl4pPr>
            <a:lvl5pPr>
              <a:defRPr sz="31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Fifth level</a:t>
            </a:r>
            <a:endParaRPr sz="3100">
              <a:solidFill>
                <a:srgbClr val="FFFFFF"/>
              </a:solidFill>
            </a:endParaRP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952501" y="254001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8000" smtClean="0">
                <a:solidFill>
                  <a:srgbClr val="FFFFFF"/>
                </a:solidFill>
              </a:rPr>
              <a:t>Click to edit Master title style</a:t>
            </a:r>
            <a:endParaRPr sz="8000">
              <a:solidFill>
                <a:srgbClr val="FFFFFF"/>
              </a:solidFill>
            </a:endParaRP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Click to edit Master title style</a:t>
            </a:r>
            <a:endParaRPr sz="2600">
              <a:solidFill>
                <a:srgbClr val="51504D"/>
              </a:solidFill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Fifth level</a:t>
            </a:r>
            <a:endParaRPr sz="2600">
              <a:solidFill>
                <a:srgbClr val="51504D"/>
              </a:solidFill>
            </a:endParaRP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952501" y="254001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8000" smtClean="0">
                <a:solidFill>
                  <a:srgbClr val="FFFFFF"/>
                </a:solidFill>
              </a:rPr>
              <a:t>Click to edit Master title style</a:t>
            </a:r>
            <a:endParaRPr sz="8000">
              <a:solidFill>
                <a:srgbClr val="FFFFFF"/>
              </a:solidFill>
            </a:endParaRP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847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1pPr>
            <a:lvl2pPr marL="685694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2pPr>
            <a:lvl3pPr marL="1231712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3pPr>
            <a:lvl4pPr marL="1676142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4pPr>
            <a:lvl5pPr marL="2120576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Fifth level</a:t>
            </a:r>
            <a:endParaRPr sz="2800">
              <a:solidFill>
                <a:srgbClr val="FFFFFF"/>
              </a:solidFill>
            </a:endParaRP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952501" y="1270004"/>
            <a:ext cx="11099800" cy="7213601"/>
          </a:xfrm>
          <a:prstGeom prst="rect">
            <a:avLst/>
          </a:prstGeom>
        </p:spPr>
        <p:txBody>
          <a:bodyPr/>
          <a:lstStyle>
            <a:lvl1pPr marL="444432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1pPr>
            <a:lvl2pPr marL="888864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2pPr>
            <a:lvl3pPr marL="1333295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3pPr>
            <a:lvl4pPr marL="1777727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4pPr>
            <a:lvl5pPr marL="2222159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Fifth level</a:t>
            </a:r>
            <a:endParaRPr sz="3800">
              <a:solidFill>
                <a:srgbClr val="FFFFFF"/>
              </a:solidFill>
            </a:endParaRP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237849" y="69634"/>
            <a:ext cx="11814455" cy="919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51504D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237849" y="1193742"/>
            <a:ext cx="12529111" cy="8262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8303"/>
            <a:ext cx="368503" cy="381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norm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5" name="pasted-image.png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508311" y="-20486"/>
            <a:ext cx="3300132" cy="1193742"/>
          </a:xfrm>
          <a:prstGeom prst="rect">
            <a:avLst/>
          </a:prstGeom>
          <a:ln w="12700">
            <a:miter lim="400000"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xmlns:p14="http://schemas.microsoft.com/office/powerpoint/2010/main" spd="med"/>
  <p:hf hdr="0"/>
  <p:txStyles>
    <p:titleStyle>
      <a:lvl1pPr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1pPr>
      <a:lvl2pPr indent="228565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2pPr>
      <a:lvl3pPr indent="457129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3pPr>
      <a:lvl4pPr indent="685694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4pPr>
      <a:lvl5pPr indent="914260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5pPr>
      <a:lvl6pPr indent="1142824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6pPr>
      <a:lvl7pPr indent="1371390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7pPr>
      <a:lvl8pPr indent="1599957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8pPr>
      <a:lvl9pPr indent="1828518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1pPr>
      <a:lvl2pPr indent="228565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2pPr>
      <a:lvl3pPr indent="457129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3pPr>
      <a:lvl4pPr indent="685694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4pPr>
      <a:lvl5pPr indent="914260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5pPr>
      <a:lvl6pPr indent="1142824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6pPr>
      <a:lvl7pPr indent="1371390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7pPr>
      <a:lvl8pPr indent="1599957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8pPr>
      <a:lvl9pPr indent="1828518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565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129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694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260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2824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390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599957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518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25" tIns="65013" rIns="130025" bIns="650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5"/>
            <a:ext cx="11704320" cy="6436925"/>
          </a:xfrm>
          <a:prstGeom prst="rect">
            <a:avLst/>
          </a:prstGeom>
        </p:spPr>
        <p:txBody>
          <a:bodyPr vert="horz" lIns="130025" tIns="65013" rIns="130025" bIns="650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7"/>
            <a:ext cx="3034453" cy="519289"/>
          </a:xfrm>
          <a:prstGeom prst="rect">
            <a:avLst/>
          </a:prstGeom>
        </p:spPr>
        <p:txBody>
          <a:bodyPr vert="horz" lIns="130025" tIns="65013" rIns="130025" bIns="6501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47"/>
            <a:ext cx="4118187" cy="519289"/>
          </a:xfrm>
          <a:prstGeom prst="rect">
            <a:avLst/>
          </a:prstGeom>
        </p:spPr>
        <p:txBody>
          <a:bodyPr vert="horz" lIns="130025" tIns="65013" rIns="130025" bIns="6501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7"/>
            <a:ext cx="3034453" cy="519289"/>
          </a:xfrm>
          <a:prstGeom prst="rect">
            <a:avLst/>
          </a:prstGeom>
        </p:spPr>
        <p:txBody>
          <a:bodyPr vert="horz" lIns="130025" tIns="65013" rIns="130025" bIns="65013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asted-image.png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508311" y="-20486"/>
            <a:ext cx="3300132" cy="119374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977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ctr" defTabSz="65013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598" indent="-487598" algn="l" defTabSz="650130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461" indent="-406332" algn="l" defTabSz="65013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324" indent="-325064" algn="l" defTabSz="65013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455" indent="-325064" algn="l" defTabSz="65013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586" indent="-325064" algn="l" defTabSz="65013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5717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5845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5977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05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59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391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2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5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782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09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041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7849" y="48467"/>
            <a:ext cx="11814455" cy="91925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Organization Chart</a:t>
            </a:r>
            <a:endParaRPr lang="en-US" sz="5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20622" y="1333971"/>
            <a:ext cx="12766950" cy="7677967"/>
            <a:chOff x="237850" y="1802859"/>
            <a:chExt cx="12766950" cy="7677967"/>
          </a:xfrm>
        </p:grpSpPr>
        <p:sp>
          <p:nvSpPr>
            <p:cNvPr id="443" name="AutoShape 3"/>
            <p:cNvSpPr>
              <a:spLocks noChangeArrowheads="1"/>
            </p:cNvSpPr>
            <p:nvPr/>
          </p:nvSpPr>
          <p:spPr bwMode="auto">
            <a:xfrm>
              <a:off x="5025456" y="1802859"/>
              <a:ext cx="2165822" cy="754410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BNL Program Manager</a:t>
              </a:r>
            </a:p>
          </p:txBody>
        </p:sp>
        <p:sp>
          <p:nvSpPr>
            <p:cNvPr id="444" name="AutoShape 4"/>
            <p:cNvSpPr>
              <a:spLocks noChangeArrowheads="1"/>
            </p:cNvSpPr>
            <p:nvPr/>
          </p:nvSpPr>
          <p:spPr bwMode="auto">
            <a:xfrm>
              <a:off x="4113531" y="2683005"/>
              <a:ext cx="3989672" cy="113161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PHENIX FVTX Project Office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Project Manager: 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Ming</a:t>
              </a:r>
              <a:r>
                <a:rPr kumimoji="0" lang="en-US" sz="1200" b="0" i="1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Liu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(LANL)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Deputy Project Manager: Mike</a:t>
              </a:r>
              <a:r>
                <a:rPr kumimoji="0" lang="en-US" sz="1200" b="0" i="0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McCumber</a:t>
              </a:r>
              <a:r>
                <a:rPr kumimoji="0" lang="en-US" sz="1200" b="0" i="0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(LANL) 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Electronics Project Engineer: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Mechanical Project Engineer: </a:t>
              </a:r>
              <a:r>
                <a:rPr kumimoji="0" lang="en-US" altLang="ja-JP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W. Sondheim (LANL)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5" name="AutoShape 5"/>
            <p:cNvSpPr>
              <a:spLocks noChangeArrowheads="1"/>
            </p:cNvSpPr>
            <p:nvPr/>
          </p:nvSpPr>
          <p:spPr bwMode="auto">
            <a:xfrm>
              <a:off x="8559166" y="2305799"/>
              <a:ext cx="2165822" cy="163455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PHENIX Management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Spokesperson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Gunther Roland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Operation Manager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E. O</a:t>
              </a:r>
              <a:r>
                <a:rPr kumimoji="0" lang="ja-JP" alt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’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Brien</a:t>
              </a:r>
            </a:p>
          </p:txBody>
        </p:sp>
        <p:sp>
          <p:nvSpPr>
            <p:cNvPr id="446" name="Line 6"/>
            <p:cNvSpPr>
              <a:spLocks noChangeShapeType="1"/>
            </p:cNvSpPr>
            <p:nvPr/>
          </p:nvSpPr>
          <p:spPr bwMode="auto">
            <a:xfrm>
              <a:off x="6165363" y="3814620"/>
              <a:ext cx="0" cy="37720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7" name="Line 7"/>
            <p:cNvSpPr>
              <a:spLocks noChangeShapeType="1"/>
            </p:cNvSpPr>
            <p:nvPr/>
          </p:nvSpPr>
          <p:spPr bwMode="auto">
            <a:xfrm>
              <a:off x="6165363" y="2557269"/>
              <a:ext cx="0" cy="1257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9" name="Line 9"/>
            <p:cNvSpPr>
              <a:spLocks noChangeShapeType="1"/>
            </p:cNvSpPr>
            <p:nvPr/>
          </p:nvSpPr>
          <p:spPr bwMode="auto">
            <a:xfrm>
              <a:off x="8103203" y="3185945"/>
              <a:ext cx="4559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0" name="Line 10"/>
            <p:cNvSpPr>
              <a:spLocks noChangeShapeType="1"/>
            </p:cNvSpPr>
            <p:nvPr/>
          </p:nvSpPr>
          <p:spPr bwMode="auto">
            <a:xfrm>
              <a:off x="1035784" y="4191826"/>
              <a:ext cx="113990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1" name="Line 11"/>
            <p:cNvSpPr>
              <a:spLocks noChangeShapeType="1"/>
            </p:cNvSpPr>
            <p:nvPr/>
          </p:nvSpPr>
          <p:spPr bwMode="auto">
            <a:xfrm>
              <a:off x="1035784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2" name="Line 12"/>
            <p:cNvSpPr>
              <a:spLocks noChangeShapeType="1"/>
            </p:cNvSpPr>
            <p:nvPr/>
          </p:nvSpPr>
          <p:spPr bwMode="auto">
            <a:xfrm>
              <a:off x="2631653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3" name="Line 13"/>
            <p:cNvSpPr>
              <a:spLocks noChangeShapeType="1"/>
            </p:cNvSpPr>
            <p:nvPr/>
          </p:nvSpPr>
          <p:spPr bwMode="auto">
            <a:xfrm>
              <a:off x="4227522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4" name="Line 14"/>
            <p:cNvSpPr>
              <a:spLocks noChangeShapeType="1"/>
            </p:cNvSpPr>
            <p:nvPr/>
          </p:nvSpPr>
          <p:spPr bwMode="auto">
            <a:xfrm>
              <a:off x="5823391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5" name="Line 15"/>
            <p:cNvSpPr>
              <a:spLocks noChangeShapeType="1"/>
            </p:cNvSpPr>
            <p:nvPr/>
          </p:nvSpPr>
          <p:spPr bwMode="auto">
            <a:xfrm>
              <a:off x="7419259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6" name="Line 16"/>
            <p:cNvSpPr>
              <a:spLocks noChangeShapeType="1"/>
            </p:cNvSpPr>
            <p:nvPr/>
          </p:nvSpPr>
          <p:spPr bwMode="auto">
            <a:xfrm>
              <a:off x="9129119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7" name="Line 17"/>
            <p:cNvSpPr>
              <a:spLocks noChangeShapeType="1"/>
            </p:cNvSpPr>
            <p:nvPr/>
          </p:nvSpPr>
          <p:spPr bwMode="auto">
            <a:xfrm>
              <a:off x="10838978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8" name="Line 18"/>
            <p:cNvSpPr>
              <a:spLocks noChangeShapeType="1"/>
            </p:cNvSpPr>
            <p:nvPr/>
          </p:nvSpPr>
          <p:spPr bwMode="auto">
            <a:xfrm>
              <a:off x="12434847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9" name="AutoShape 19"/>
            <p:cNvSpPr>
              <a:spLocks noChangeArrowheads="1"/>
            </p:cNvSpPr>
            <p:nvPr/>
          </p:nvSpPr>
          <p:spPr bwMode="auto">
            <a:xfrm>
              <a:off x="11750903" y="7460938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Offline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0" name="AutoShape 20"/>
            <p:cNvSpPr>
              <a:spLocks noChangeArrowheads="1"/>
            </p:cNvSpPr>
            <p:nvPr/>
          </p:nvSpPr>
          <p:spPr bwMode="auto">
            <a:xfrm>
              <a:off x="11750903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Software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1" name="AutoShape 21"/>
            <p:cNvSpPr>
              <a:spLocks noChangeArrowheads="1"/>
            </p:cNvSpPr>
            <p:nvPr/>
          </p:nvSpPr>
          <p:spPr bwMode="auto">
            <a:xfrm>
              <a:off x="11750903" y="544917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Simulation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2" name="AutoShape 22"/>
            <p:cNvSpPr>
              <a:spLocks noChangeArrowheads="1"/>
            </p:cNvSpPr>
            <p:nvPr/>
          </p:nvSpPr>
          <p:spPr bwMode="auto">
            <a:xfrm>
              <a:off x="11750903" y="6455057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Database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63" name="Group 23"/>
            <p:cNvGrpSpPr>
              <a:grpSpLocks/>
            </p:cNvGrpSpPr>
            <p:nvPr/>
          </p:nvGrpSpPr>
          <p:grpSpPr bwMode="auto">
            <a:xfrm>
              <a:off x="11499174" y="4820501"/>
              <a:ext cx="251729" cy="4107346"/>
              <a:chOff x="86" y="1968"/>
              <a:chExt cx="106" cy="1568"/>
            </a:xfrm>
          </p:grpSpPr>
          <p:sp>
            <p:nvSpPr>
              <p:cNvPr id="524" name="Line 24"/>
              <p:cNvSpPr>
                <a:spLocks noChangeShapeType="1"/>
              </p:cNvSpPr>
              <p:nvPr/>
            </p:nvSpPr>
            <p:spPr bwMode="auto">
              <a:xfrm flipH="1">
                <a:off x="86" y="1968"/>
                <a:ext cx="10" cy="15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5" name="Line 25"/>
              <p:cNvSpPr>
                <a:spLocks noChangeShapeType="1"/>
              </p:cNvSpPr>
              <p:nvPr/>
            </p:nvSpPr>
            <p:spPr bwMode="auto">
              <a:xfrm>
                <a:off x="96" y="1968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6" name="Line 26"/>
              <p:cNvSpPr>
                <a:spLocks noChangeShapeType="1"/>
              </p:cNvSpPr>
              <p:nvPr/>
            </p:nvSpPr>
            <p:spPr bwMode="auto">
              <a:xfrm>
                <a:off x="96" y="2352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7" name="Line 27"/>
              <p:cNvSpPr>
                <a:spLocks noChangeShapeType="1"/>
              </p:cNvSpPr>
              <p:nvPr/>
            </p:nvSpPr>
            <p:spPr bwMode="auto">
              <a:xfrm>
                <a:off x="96" y="2736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8" name="Line 28"/>
              <p:cNvSpPr>
                <a:spLocks noChangeShapeType="1"/>
              </p:cNvSpPr>
              <p:nvPr/>
            </p:nvSpPr>
            <p:spPr bwMode="auto">
              <a:xfrm>
                <a:off x="96" y="3120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64" name="AutoShape 29"/>
            <p:cNvSpPr>
              <a:spLocks noChangeArrowheads="1"/>
            </p:cNvSpPr>
            <p:nvPr/>
          </p:nvSpPr>
          <p:spPr bwMode="auto">
            <a:xfrm>
              <a:off x="2061700" y="6473074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Sensor Assembly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5" name="AutoShape 30"/>
            <p:cNvSpPr>
              <a:spLocks noChangeArrowheads="1"/>
            </p:cNvSpPr>
            <p:nvPr/>
          </p:nvSpPr>
          <p:spPr bwMode="auto">
            <a:xfrm>
              <a:off x="465831" y="5400059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FEM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M. </a:t>
              </a:r>
              <a:r>
                <a:rPr kumimoji="0" lang="en-US" sz="12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Prokop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LANL</a:t>
              </a:r>
            </a:p>
          </p:txBody>
        </p:sp>
        <p:sp>
          <p:nvSpPr>
            <p:cNvPr id="466" name="AutoShape 31"/>
            <p:cNvSpPr>
              <a:spLocks noChangeArrowheads="1"/>
            </p:cNvSpPr>
            <p:nvPr/>
          </p:nvSpPr>
          <p:spPr bwMode="auto">
            <a:xfrm>
              <a:off x="465831" y="6405940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Slow Control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7" name="AutoShape 32"/>
            <p:cNvSpPr>
              <a:spLocks noChangeArrowheads="1"/>
            </p:cNvSpPr>
            <p:nvPr/>
          </p:nvSpPr>
          <p:spPr bwMode="auto">
            <a:xfrm>
              <a:off x="465831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DAQ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68" name="Group 33"/>
            <p:cNvGrpSpPr>
              <a:grpSpLocks/>
            </p:cNvGrpSpPr>
            <p:nvPr/>
          </p:nvGrpSpPr>
          <p:grpSpPr bwMode="auto">
            <a:xfrm>
              <a:off x="237850" y="4820500"/>
              <a:ext cx="227981" cy="2011761"/>
              <a:chOff x="96" y="1968"/>
              <a:chExt cx="96" cy="768"/>
            </a:xfrm>
          </p:grpSpPr>
          <p:sp>
            <p:nvSpPr>
              <p:cNvPr id="519" name="Line 34"/>
              <p:cNvSpPr>
                <a:spLocks noChangeShapeType="1"/>
              </p:cNvSpPr>
              <p:nvPr/>
            </p:nvSpPr>
            <p:spPr bwMode="auto">
              <a:xfrm>
                <a:off x="96" y="1968"/>
                <a:ext cx="0" cy="7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0" name="Line 35"/>
              <p:cNvSpPr>
                <a:spLocks noChangeShapeType="1"/>
              </p:cNvSpPr>
              <p:nvPr/>
            </p:nvSpPr>
            <p:spPr bwMode="auto">
              <a:xfrm>
                <a:off x="96" y="1968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1" name="Line 36"/>
              <p:cNvSpPr>
                <a:spLocks noChangeShapeType="1"/>
              </p:cNvSpPr>
              <p:nvPr/>
            </p:nvSpPr>
            <p:spPr bwMode="auto">
              <a:xfrm>
                <a:off x="96" y="2352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2" name="Line 37"/>
              <p:cNvSpPr>
                <a:spLocks noChangeShapeType="1"/>
              </p:cNvSpPr>
              <p:nvPr/>
            </p:nvSpPr>
            <p:spPr bwMode="auto">
              <a:xfrm>
                <a:off x="96" y="2736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69" name="AutoShape 39"/>
            <p:cNvSpPr>
              <a:spLocks noChangeArrowheads="1"/>
            </p:cNvSpPr>
            <p:nvPr/>
          </p:nvSpPr>
          <p:spPr bwMode="auto">
            <a:xfrm>
              <a:off x="2061700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noProof="0" dirty="0" smtClean="0">
                  <a:solidFill>
                    <a:srgbClr val="000000"/>
                  </a:solidFill>
                </a:rPr>
                <a:t>MAP Chip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0" name="AutoShape 40"/>
            <p:cNvSpPr>
              <a:spLocks noChangeArrowheads="1"/>
            </p:cNvSpPr>
            <p:nvPr/>
          </p:nvSpPr>
          <p:spPr bwMode="auto">
            <a:xfrm>
              <a:off x="2061700" y="544917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Sensor Design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LBNL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1" name="AutoShape 41"/>
            <p:cNvSpPr>
              <a:spLocks noChangeArrowheads="1"/>
            </p:cNvSpPr>
            <p:nvPr/>
          </p:nvSpPr>
          <p:spPr bwMode="auto">
            <a:xfrm>
              <a:off x="2061700" y="7510055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Sensor QA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2" name="Line 42"/>
            <p:cNvSpPr>
              <a:spLocks noChangeShapeType="1"/>
            </p:cNvSpPr>
            <p:nvPr/>
          </p:nvSpPr>
          <p:spPr bwMode="auto">
            <a:xfrm>
              <a:off x="1833718" y="4820501"/>
              <a:ext cx="9387" cy="31019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3" name="Line 43"/>
            <p:cNvSpPr>
              <a:spLocks noChangeShapeType="1"/>
            </p:cNvSpPr>
            <p:nvPr/>
          </p:nvSpPr>
          <p:spPr bwMode="auto">
            <a:xfrm>
              <a:off x="1833719" y="4820501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4" name="Line 44"/>
            <p:cNvSpPr>
              <a:spLocks noChangeShapeType="1"/>
            </p:cNvSpPr>
            <p:nvPr/>
          </p:nvSpPr>
          <p:spPr bwMode="auto">
            <a:xfrm>
              <a:off x="1833719" y="582638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5" name="Line 45"/>
            <p:cNvSpPr>
              <a:spLocks noChangeShapeType="1"/>
            </p:cNvSpPr>
            <p:nvPr/>
          </p:nvSpPr>
          <p:spPr bwMode="auto">
            <a:xfrm>
              <a:off x="1833719" y="683226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6" name="AutoShape 46"/>
            <p:cNvSpPr>
              <a:spLocks noChangeArrowheads="1"/>
            </p:cNvSpPr>
            <p:nvPr/>
          </p:nvSpPr>
          <p:spPr bwMode="auto">
            <a:xfrm>
              <a:off x="3657569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Stave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7" name="AutoShape 47"/>
            <p:cNvSpPr>
              <a:spLocks noChangeArrowheads="1"/>
            </p:cNvSpPr>
            <p:nvPr/>
          </p:nvSpPr>
          <p:spPr bwMode="auto">
            <a:xfrm>
              <a:off x="3657569" y="544917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Stave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Design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8" name="AutoShape 48"/>
            <p:cNvSpPr>
              <a:spLocks noChangeArrowheads="1"/>
            </p:cNvSpPr>
            <p:nvPr/>
          </p:nvSpPr>
          <p:spPr bwMode="auto">
            <a:xfrm>
              <a:off x="3657569" y="6455057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Stave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lang="en-US" sz="1200" i="1" dirty="0" smtClean="0">
                  <a:solidFill>
                    <a:sysClr val="windowText" lastClr="000000"/>
                  </a:solidFill>
                </a:rPr>
                <a:t>Assembly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9" name="Line 49"/>
            <p:cNvSpPr>
              <a:spLocks noChangeShapeType="1"/>
            </p:cNvSpPr>
            <p:nvPr/>
          </p:nvSpPr>
          <p:spPr bwMode="auto">
            <a:xfrm>
              <a:off x="3429588" y="4820501"/>
              <a:ext cx="0" cy="31019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0" name="Line 50"/>
            <p:cNvSpPr>
              <a:spLocks noChangeShapeType="1"/>
            </p:cNvSpPr>
            <p:nvPr/>
          </p:nvSpPr>
          <p:spPr bwMode="auto">
            <a:xfrm>
              <a:off x="3429588" y="4820501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1" name="Line 51"/>
            <p:cNvSpPr>
              <a:spLocks noChangeShapeType="1"/>
            </p:cNvSpPr>
            <p:nvPr/>
          </p:nvSpPr>
          <p:spPr bwMode="auto">
            <a:xfrm>
              <a:off x="3429588" y="582638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2" name="Line 52"/>
            <p:cNvSpPr>
              <a:spLocks noChangeShapeType="1"/>
            </p:cNvSpPr>
            <p:nvPr/>
          </p:nvSpPr>
          <p:spPr bwMode="auto">
            <a:xfrm>
              <a:off x="3429588" y="683226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83" name="Group 53"/>
            <p:cNvGrpSpPr>
              <a:grpSpLocks/>
            </p:cNvGrpSpPr>
            <p:nvPr/>
          </p:nvGrpSpPr>
          <p:grpSpPr bwMode="auto">
            <a:xfrm>
              <a:off x="5025456" y="4443296"/>
              <a:ext cx="1481878" cy="3897788"/>
              <a:chOff x="2064" y="1824"/>
              <a:chExt cx="624" cy="1488"/>
            </a:xfrm>
          </p:grpSpPr>
          <p:sp>
            <p:nvSpPr>
              <p:cNvPr id="509" name="AutoShape 54"/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Cabling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0" name="AutoShape 55"/>
              <p:cNvSpPr>
                <a:spLocks noChangeArrowheads="1"/>
              </p:cNvSpPr>
              <p:nvPr/>
            </p:nvSpPr>
            <p:spPr bwMode="auto">
              <a:xfrm>
                <a:off x="2160" y="2592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i="1" noProof="0" dirty="0" smtClean="0">
                    <a:solidFill>
                      <a:sysClr val="windowText" lastClr="000000"/>
                    </a:solidFill>
                  </a:rPr>
                  <a:t>Bias and LV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1" name="AutoShape 56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HDI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2" name="AutoShape 57"/>
              <p:cNvSpPr>
                <a:spLocks noChangeArrowheads="1"/>
              </p:cNvSpPr>
              <p:nvPr/>
            </p:nvSpPr>
            <p:spPr bwMode="auto">
              <a:xfrm>
                <a:off x="2160" y="2976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Fibers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513" name="Group 58"/>
              <p:cNvGrpSpPr>
                <a:grpSpLocks/>
              </p:cNvGrpSpPr>
              <p:nvPr/>
            </p:nvGrpSpPr>
            <p:grpSpPr bwMode="auto">
              <a:xfrm>
                <a:off x="2064" y="1968"/>
                <a:ext cx="96" cy="1152"/>
                <a:chOff x="96" y="1968"/>
                <a:chExt cx="96" cy="1152"/>
              </a:xfrm>
            </p:grpSpPr>
            <p:sp>
              <p:nvSpPr>
                <p:cNvPr id="514" name="Line 59"/>
                <p:cNvSpPr>
                  <a:spLocks noChangeShapeType="1"/>
                </p:cNvSpPr>
                <p:nvPr/>
              </p:nvSpPr>
              <p:spPr bwMode="auto">
                <a:xfrm>
                  <a:off x="96" y="1968"/>
                  <a:ext cx="0" cy="1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15" name="Line 60"/>
                <p:cNvSpPr>
                  <a:spLocks noChangeShapeType="1"/>
                </p:cNvSpPr>
                <p:nvPr/>
              </p:nvSpPr>
              <p:spPr bwMode="auto">
                <a:xfrm>
                  <a:off x="96" y="1968"/>
                  <a:ext cx="9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16" name="Line 61"/>
                <p:cNvSpPr>
                  <a:spLocks noChangeShapeType="1"/>
                </p:cNvSpPr>
                <p:nvPr/>
              </p:nvSpPr>
              <p:spPr bwMode="auto">
                <a:xfrm>
                  <a:off x="96" y="2352"/>
                  <a:ext cx="9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17" name="Line 62"/>
                <p:cNvSpPr>
                  <a:spLocks noChangeShapeType="1"/>
                </p:cNvSpPr>
                <p:nvPr/>
              </p:nvSpPr>
              <p:spPr bwMode="auto">
                <a:xfrm>
                  <a:off x="96" y="2736"/>
                  <a:ext cx="9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18" name="Line 63"/>
                <p:cNvSpPr>
                  <a:spLocks noChangeShapeType="1"/>
                </p:cNvSpPr>
                <p:nvPr/>
              </p:nvSpPr>
              <p:spPr bwMode="auto">
                <a:xfrm>
                  <a:off x="96" y="3120"/>
                  <a:ext cx="9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484" name="Group 64"/>
            <p:cNvGrpSpPr>
              <a:grpSpLocks/>
            </p:cNvGrpSpPr>
            <p:nvPr/>
          </p:nvGrpSpPr>
          <p:grpSpPr bwMode="auto">
            <a:xfrm>
              <a:off x="6621325" y="4443296"/>
              <a:ext cx="1481878" cy="3897788"/>
              <a:chOff x="2112" y="1824"/>
              <a:chExt cx="624" cy="1488"/>
            </a:xfrm>
          </p:grpSpPr>
          <p:sp>
            <p:nvSpPr>
              <p:cNvPr id="501" name="AutoShape 65"/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i="1" dirty="0" smtClean="0">
                    <a:solidFill>
                      <a:sysClr val="windowText" lastClr="000000"/>
                    </a:solidFill>
                  </a:rPr>
                  <a:t>Structure 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2" name="AutoShape 66"/>
              <p:cNvSpPr>
                <a:spLocks noChangeArrowheads="1"/>
              </p:cNvSpPr>
              <p:nvPr/>
            </p:nvSpPr>
            <p:spPr bwMode="auto">
              <a:xfrm>
                <a:off x="2208" y="2208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i="1" dirty="0" smtClean="0">
                    <a:solidFill>
                      <a:sysClr val="windowText" lastClr="000000"/>
                    </a:solidFill>
                  </a:rPr>
                  <a:t>Design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3" name="AutoShape 67"/>
              <p:cNvSpPr>
                <a:spLocks noChangeArrowheads="1"/>
              </p:cNvSpPr>
              <p:nvPr/>
            </p:nvSpPr>
            <p:spPr bwMode="auto">
              <a:xfrm>
                <a:off x="2208" y="2592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Assembly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4" name="AutoShape 68"/>
              <p:cNvSpPr>
                <a:spLocks noChangeArrowheads="1"/>
              </p:cNvSpPr>
              <p:nvPr/>
            </p:nvSpPr>
            <p:spPr bwMode="auto">
              <a:xfrm>
                <a:off x="2208" y="2976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Integration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5" name="Line 72"/>
              <p:cNvSpPr>
                <a:spLocks noChangeShapeType="1"/>
              </p:cNvSpPr>
              <p:nvPr/>
            </p:nvSpPr>
            <p:spPr bwMode="auto">
              <a:xfrm>
                <a:off x="2112" y="1968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6" name="Line 73"/>
              <p:cNvSpPr>
                <a:spLocks noChangeShapeType="1"/>
              </p:cNvSpPr>
              <p:nvPr/>
            </p:nvSpPr>
            <p:spPr bwMode="auto">
              <a:xfrm>
                <a:off x="2112" y="2352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7" name="Line 74"/>
              <p:cNvSpPr>
                <a:spLocks noChangeShapeType="1"/>
              </p:cNvSpPr>
              <p:nvPr/>
            </p:nvSpPr>
            <p:spPr bwMode="auto">
              <a:xfrm>
                <a:off x="2112" y="2736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8" name="Line 75"/>
              <p:cNvSpPr>
                <a:spLocks noChangeShapeType="1"/>
              </p:cNvSpPr>
              <p:nvPr/>
            </p:nvSpPr>
            <p:spPr bwMode="auto">
              <a:xfrm>
                <a:off x="2112" y="3120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85" name="AutoShape 76"/>
            <p:cNvSpPr>
              <a:spLocks noChangeArrowheads="1"/>
            </p:cNvSpPr>
            <p:nvPr/>
          </p:nvSpPr>
          <p:spPr bwMode="auto">
            <a:xfrm>
              <a:off x="8445175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Integration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6" name="AutoShape 77"/>
            <p:cNvSpPr>
              <a:spLocks noChangeArrowheads="1"/>
            </p:cNvSpPr>
            <p:nvPr/>
          </p:nvSpPr>
          <p:spPr bwMode="auto">
            <a:xfrm>
              <a:off x="8445175" y="5449176"/>
              <a:ext cx="1271816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Cooling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7" name="AutoShape 78"/>
            <p:cNvSpPr>
              <a:spLocks noChangeArrowheads="1"/>
            </p:cNvSpPr>
            <p:nvPr/>
          </p:nvSpPr>
          <p:spPr bwMode="auto">
            <a:xfrm>
              <a:off x="10155034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Electrical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8" name="AutoShape 79"/>
            <p:cNvSpPr>
              <a:spLocks noChangeArrowheads="1"/>
            </p:cNvSpPr>
            <p:nvPr/>
          </p:nvSpPr>
          <p:spPr bwMode="auto">
            <a:xfrm>
              <a:off x="10155034" y="544917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Bias Voltage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9" name="AutoShape 80"/>
            <p:cNvSpPr>
              <a:spLocks noChangeArrowheads="1"/>
            </p:cNvSpPr>
            <p:nvPr/>
          </p:nvSpPr>
          <p:spPr bwMode="auto">
            <a:xfrm>
              <a:off x="10155034" y="6455057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Low Voltage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0" name="Line 81"/>
            <p:cNvSpPr>
              <a:spLocks noChangeShapeType="1"/>
            </p:cNvSpPr>
            <p:nvPr/>
          </p:nvSpPr>
          <p:spPr bwMode="auto">
            <a:xfrm>
              <a:off x="8217194" y="4820501"/>
              <a:ext cx="15634" cy="419600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1" name="Line 82"/>
            <p:cNvSpPr>
              <a:spLocks noChangeShapeType="1"/>
            </p:cNvSpPr>
            <p:nvPr/>
          </p:nvSpPr>
          <p:spPr bwMode="auto">
            <a:xfrm>
              <a:off x="8217194" y="4820501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2" name="Line 83"/>
            <p:cNvSpPr>
              <a:spLocks noChangeShapeType="1"/>
            </p:cNvSpPr>
            <p:nvPr/>
          </p:nvSpPr>
          <p:spPr bwMode="auto">
            <a:xfrm>
              <a:off x="8217194" y="582638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3" name="Line 84"/>
            <p:cNvSpPr>
              <a:spLocks noChangeShapeType="1"/>
            </p:cNvSpPr>
            <p:nvPr/>
          </p:nvSpPr>
          <p:spPr bwMode="auto">
            <a:xfrm>
              <a:off x="8217194" y="683226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4" name="AutoShape 85"/>
            <p:cNvSpPr>
              <a:spLocks noChangeArrowheads="1"/>
            </p:cNvSpPr>
            <p:nvPr/>
          </p:nvSpPr>
          <p:spPr bwMode="auto">
            <a:xfrm>
              <a:off x="8445175" y="6455057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Optical Alignment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5" name="Line 86"/>
            <p:cNvSpPr>
              <a:spLocks noChangeShapeType="1"/>
            </p:cNvSpPr>
            <p:nvPr/>
          </p:nvSpPr>
          <p:spPr bwMode="auto">
            <a:xfrm>
              <a:off x="9927053" y="4820501"/>
              <a:ext cx="0" cy="20117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6" name="Line 87"/>
            <p:cNvSpPr>
              <a:spLocks noChangeShapeType="1"/>
            </p:cNvSpPr>
            <p:nvPr/>
          </p:nvSpPr>
          <p:spPr bwMode="auto">
            <a:xfrm>
              <a:off x="9927053" y="4820501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7" name="Line 88"/>
            <p:cNvSpPr>
              <a:spLocks noChangeShapeType="1"/>
            </p:cNvSpPr>
            <p:nvPr/>
          </p:nvSpPr>
          <p:spPr bwMode="auto">
            <a:xfrm>
              <a:off x="9927053" y="582638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8" name="Line 89"/>
            <p:cNvSpPr>
              <a:spLocks noChangeShapeType="1"/>
            </p:cNvSpPr>
            <p:nvPr/>
          </p:nvSpPr>
          <p:spPr bwMode="auto">
            <a:xfrm>
              <a:off x="9927053" y="683226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9" name="Line 59"/>
            <p:cNvSpPr>
              <a:spLocks noChangeShapeType="1"/>
            </p:cNvSpPr>
            <p:nvPr/>
          </p:nvSpPr>
          <p:spPr bwMode="auto">
            <a:xfrm>
              <a:off x="6641221" y="4820501"/>
              <a:ext cx="0" cy="301764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1" name="AutoShape 85"/>
            <p:cNvSpPr>
              <a:spLocks noChangeArrowheads="1"/>
            </p:cNvSpPr>
            <p:nvPr/>
          </p:nvSpPr>
          <p:spPr bwMode="auto">
            <a:xfrm>
              <a:off x="8463094" y="7487603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Mechanical</a:t>
              </a:r>
              <a:r>
                <a:rPr kumimoji="0" lang="en-US" sz="1200" b="0" i="1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Stability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2" name="AutoShape 78"/>
            <p:cNvSpPr>
              <a:spLocks noChangeArrowheads="1"/>
            </p:cNvSpPr>
            <p:nvPr/>
          </p:nvSpPr>
          <p:spPr bwMode="auto">
            <a:xfrm>
              <a:off x="8445175" y="8600680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Safety System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3" name="Line 84"/>
            <p:cNvSpPr>
              <a:spLocks noChangeShapeType="1"/>
            </p:cNvSpPr>
            <p:nvPr/>
          </p:nvSpPr>
          <p:spPr bwMode="auto">
            <a:xfrm>
              <a:off x="8232828" y="7941975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4" name="Line 84"/>
            <p:cNvSpPr>
              <a:spLocks noChangeShapeType="1"/>
            </p:cNvSpPr>
            <p:nvPr/>
          </p:nvSpPr>
          <p:spPr bwMode="auto">
            <a:xfrm>
              <a:off x="8232828" y="9016510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5" name="AutoShape 19"/>
            <p:cNvSpPr>
              <a:spLocks noChangeArrowheads="1"/>
            </p:cNvSpPr>
            <p:nvPr/>
          </p:nvSpPr>
          <p:spPr bwMode="auto">
            <a:xfrm>
              <a:off x="11749284" y="8498098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B-jet tagging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6" name="Line 28"/>
            <p:cNvSpPr>
              <a:spLocks noChangeShapeType="1"/>
            </p:cNvSpPr>
            <p:nvPr/>
          </p:nvSpPr>
          <p:spPr bwMode="auto">
            <a:xfrm>
              <a:off x="11499480" y="8928319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4" name="AutoShape 48"/>
          <p:cNvSpPr>
            <a:spLocks noChangeArrowheads="1"/>
          </p:cNvSpPr>
          <p:nvPr/>
        </p:nvSpPr>
        <p:spPr bwMode="auto">
          <a:xfrm>
            <a:off x="3540341" y="7064301"/>
            <a:ext cx="1253897" cy="880146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>
                <a:solidFill>
                  <a:sysClr val="windowText" lastClr="000000"/>
                </a:solidFill>
              </a:rPr>
              <a:t>Stave</a:t>
            </a: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QA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5" name="Line 52"/>
          <p:cNvSpPr>
            <a:spLocks noChangeShapeType="1"/>
          </p:cNvSpPr>
          <p:nvPr/>
        </p:nvSpPr>
        <p:spPr bwMode="auto">
          <a:xfrm>
            <a:off x="3327994" y="7453550"/>
            <a:ext cx="22798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6" name="Line 52"/>
          <p:cNvSpPr>
            <a:spLocks noChangeShapeType="1"/>
          </p:cNvSpPr>
          <p:nvPr/>
        </p:nvSpPr>
        <p:spPr bwMode="auto">
          <a:xfrm>
            <a:off x="1725878" y="7453550"/>
            <a:ext cx="22798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9162623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Forming the Collaboration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On board: LANL, MIT, UNM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Potential: 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Contacted: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42334"/>
      </p:ext>
    </p:extLst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INT_heavy_flavor_CLSilva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INT_heavy_flavor_CLSilva.thmx</Template>
  <TotalTime>1896</TotalTime>
  <Words>121</Words>
  <Application>Microsoft Macintosh PowerPoint</Application>
  <PresentationFormat>Custom</PresentationFormat>
  <Paragraphs>51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INT_heavy_flavor_CLSilva</vt:lpstr>
      <vt:lpstr>Office Theme</vt:lpstr>
      <vt:lpstr>Organization Chart</vt:lpstr>
      <vt:lpstr>Forming the Collaboration</vt:lpstr>
    </vt:vector>
  </TitlesOfParts>
  <Company>Los Alamos National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Chart</dc:title>
  <dc:creator>Cesar Luiz da Silva</dc:creator>
  <cp:lastModifiedBy>Cesar Luiz da Silva</cp:lastModifiedBy>
  <cp:revision>13</cp:revision>
  <dcterms:created xsi:type="dcterms:W3CDTF">2016-08-14T07:41:03Z</dcterms:created>
  <dcterms:modified xsi:type="dcterms:W3CDTF">2016-08-15T15:23:26Z</dcterms:modified>
</cp:coreProperties>
</file>