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  <p:sldMasterId id="2147483674" r:id="rId2"/>
  </p:sldMasterIdLst>
  <p:sldIdLst>
    <p:sldId id="257" r:id="rId3"/>
    <p:sldId id="258" r:id="rId4"/>
  </p:sldIdLst>
  <p:sldSz cx="13004800" cy="9753600"/>
  <p:notesSz cx="6858000" cy="9144000"/>
  <p:defaultTextStyle>
    <a:lvl1pPr algn="ctr" defTabSz="58411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1pPr>
    <a:lvl2pPr indent="228565" algn="ctr" defTabSz="58411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2pPr>
    <a:lvl3pPr indent="457129" algn="ctr" defTabSz="58411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3pPr>
    <a:lvl4pPr indent="685694" algn="ctr" defTabSz="58411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4pPr>
    <a:lvl5pPr indent="914260" algn="ctr" defTabSz="58411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5pPr>
    <a:lvl6pPr indent="1142824" algn="ctr" defTabSz="58411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6pPr>
    <a:lvl7pPr indent="1371390" algn="ctr" defTabSz="58411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7pPr>
    <a:lvl8pPr indent="1599957" algn="ctr" defTabSz="58411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8pPr>
    <a:lvl9pPr indent="1828518" algn="ctr" defTabSz="58411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50" d="100"/>
          <a:sy n="150" d="100"/>
        </p:scale>
        <p:origin x="-1768" y="8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1270004" y="1638301"/>
            <a:ext cx="10464801" cy="3302000"/>
          </a:xfrm>
          <a:prstGeom prst="rect">
            <a:avLst/>
          </a:prstGeom>
        </p:spPr>
        <p:txBody>
          <a:bodyPr anchor="b"/>
          <a:lstStyle>
            <a:lvl1pPr>
              <a:defRPr sz="80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8000" smtClean="0">
                <a:solidFill>
                  <a:srgbClr val="FFFFFF"/>
                </a:solidFill>
              </a:rPr>
              <a:t>Click to edit Master title style</a:t>
            </a:r>
            <a:endParaRPr sz="8000">
              <a:solidFill>
                <a:srgbClr val="FFFFFF"/>
              </a:solidFill>
            </a:endParaRPr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1270004" y="5029200"/>
            <a:ext cx="10464801" cy="1130300"/>
          </a:xfrm>
          <a:prstGeom prst="rect">
            <a:avLst/>
          </a:prstGeom>
        </p:spPr>
        <p:txBody>
          <a:bodyPr anchor="t"/>
          <a:lstStyle>
            <a:lvl1pPr>
              <a:defRPr sz="3100">
                <a:solidFill>
                  <a:srgbClr val="FFFFFF"/>
                </a:solidFill>
              </a:defRPr>
            </a:lvl1pPr>
            <a:lvl2pPr>
              <a:defRPr sz="3100">
                <a:solidFill>
                  <a:srgbClr val="FFFFFF"/>
                </a:solidFill>
              </a:defRPr>
            </a:lvl2pPr>
            <a:lvl3pPr>
              <a:defRPr sz="3100">
                <a:solidFill>
                  <a:srgbClr val="FFFFFF"/>
                </a:solidFill>
              </a:defRPr>
            </a:lvl3pPr>
            <a:lvl4pPr>
              <a:defRPr sz="3100">
                <a:solidFill>
                  <a:srgbClr val="FFFFFF"/>
                </a:solidFill>
              </a:defRPr>
            </a:lvl4pPr>
            <a:lvl5pPr>
              <a:defRPr sz="3100">
                <a:solidFill>
                  <a:srgbClr val="FFFFFF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100" smtClean="0">
                <a:solidFill>
                  <a:srgbClr val="FFFFFF"/>
                </a:solidFill>
              </a:rPr>
              <a:t>Click to edit Master text styles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3100" smtClean="0">
                <a:solidFill>
                  <a:srgbClr val="FFFFFF"/>
                </a:solidFill>
              </a:rPr>
              <a:t>Second level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en-US" sz="3100" smtClean="0">
                <a:solidFill>
                  <a:srgbClr val="FFFFFF"/>
                </a:solidFill>
              </a:rPr>
              <a:t>Third level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en-US" sz="3100" smtClean="0">
                <a:solidFill>
                  <a:srgbClr val="FFFFFF"/>
                </a:solidFill>
              </a:rPr>
              <a:t>Fourth level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lang="en-US" sz="3100" smtClean="0">
                <a:solidFill>
                  <a:srgbClr val="FFFFFF"/>
                </a:solidFill>
              </a:rPr>
              <a:t>Fifth level</a:t>
            </a:r>
            <a:endParaRPr sz="3100">
              <a:solidFill>
                <a:srgbClr val="FFFFFF"/>
              </a:solidFill>
            </a:endParaRPr>
          </a:p>
        </p:txBody>
      </p:sp>
      <p:sp>
        <p:nvSpPr>
          <p:cNvPr id="8" name="Shape 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xfrm>
            <a:off x="12448073" y="9214066"/>
            <a:ext cx="481483" cy="495302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rgbClr val="000000"/>
                </a:solidFill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  <p:pic>
        <p:nvPicPr>
          <p:cNvPr id="42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039385" y="14745"/>
            <a:ext cx="1908353" cy="622866"/>
          </a:xfrm>
          <a:prstGeom prst="rect">
            <a:avLst/>
          </a:prstGeom>
          <a:ln w="12700">
            <a:miter lim="400000"/>
          </a:ln>
        </p:spPr>
      </p:pic>
      <p:sp>
        <p:nvSpPr>
          <p:cNvPr id="43" name="Shape 43"/>
          <p:cNvSpPr/>
          <p:nvPr/>
        </p:nvSpPr>
        <p:spPr>
          <a:xfrm>
            <a:off x="3526121" y="9448212"/>
            <a:ext cx="5901759" cy="3064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2000">
                <a:solidFill>
                  <a:srgbClr val="51504D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51504D"/>
                </a:solidFill>
              </a:rPr>
              <a:t>Cesar  Luiz da Silva - EMMI Workshop - LBNL 2013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40" y="390596"/>
            <a:ext cx="11704320" cy="162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240" y="2275845"/>
            <a:ext cx="11704320" cy="64369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0240" y="9040147"/>
            <a:ext cx="3034453" cy="519289"/>
          </a:xfrm>
          <a:prstGeom prst="rect">
            <a:avLst/>
          </a:prstGeom>
        </p:spPr>
        <p:txBody>
          <a:bodyPr lIns="130025" tIns="65013" rIns="130025" bIns="65013"/>
          <a:lstStyle/>
          <a:p>
            <a:r>
              <a:rPr lang="en-US" smtClean="0"/>
              <a:t>9/19/2014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43308" y="9040147"/>
            <a:ext cx="4118187" cy="519289"/>
          </a:xfrm>
          <a:prstGeom prst="rect">
            <a:avLst/>
          </a:prstGeom>
        </p:spPr>
        <p:txBody>
          <a:bodyPr lIns="130025" tIns="65013" rIns="130025" bIns="65013"/>
          <a:lstStyle/>
          <a:p>
            <a:r>
              <a:rPr lang="en-US" smtClean="0"/>
              <a:t>Cesar L. da Silva - LANL - PHENIX HF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DC324-A73A-3247-9D2D-AE368E061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3826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5360" y="3029940"/>
            <a:ext cx="11054080" cy="2090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0720" y="5527040"/>
            <a:ext cx="9103360" cy="24925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01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2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3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0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0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07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0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1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9/19/2014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Cesar L. da Silva - LANL - PHENIX HF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9706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9/19/2014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Cesar L. da Silva - LANL - PHENIX HF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DC324-A73A-3247-9D2D-AE368E061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8328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290" y="6267596"/>
            <a:ext cx="11054080" cy="1937173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290" y="4133997"/>
            <a:ext cx="11054080" cy="213359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5013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0259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039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005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5065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007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5090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010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9/19/2014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Cesar L. da Silva - LANL - PHENIX HF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1478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240" y="2275845"/>
            <a:ext cx="5743787" cy="6436925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0773" y="2275845"/>
            <a:ext cx="5743787" cy="6436925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9/19/2014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Cesar L. da Silva - LANL - PHENIX HF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129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240" y="2183272"/>
            <a:ext cx="5746045" cy="90988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0130" indent="0">
              <a:buNone/>
              <a:defRPr sz="2800" b="1"/>
            </a:lvl2pPr>
            <a:lvl3pPr marL="1300259" indent="0">
              <a:buNone/>
              <a:defRPr sz="2600" b="1"/>
            </a:lvl3pPr>
            <a:lvl4pPr marL="1950391" indent="0">
              <a:buNone/>
              <a:defRPr sz="2300" b="1"/>
            </a:lvl4pPr>
            <a:lvl5pPr marL="2600520" indent="0">
              <a:buNone/>
              <a:defRPr sz="2300" b="1"/>
            </a:lvl5pPr>
            <a:lvl6pPr marL="3250650" indent="0">
              <a:buNone/>
              <a:defRPr sz="2300" b="1"/>
            </a:lvl6pPr>
            <a:lvl7pPr marL="3900782" indent="0">
              <a:buNone/>
              <a:defRPr sz="2300" b="1"/>
            </a:lvl7pPr>
            <a:lvl8pPr marL="4550909" indent="0">
              <a:buNone/>
              <a:defRPr sz="2300" b="1"/>
            </a:lvl8pPr>
            <a:lvl9pPr marL="5201041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240" y="3093155"/>
            <a:ext cx="5746045" cy="5619610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6260" y="2183272"/>
            <a:ext cx="5748302" cy="90988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0130" indent="0">
              <a:buNone/>
              <a:defRPr sz="2800" b="1"/>
            </a:lvl2pPr>
            <a:lvl3pPr marL="1300259" indent="0">
              <a:buNone/>
              <a:defRPr sz="2600" b="1"/>
            </a:lvl3pPr>
            <a:lvl4pPr marL="1950391" indent="0">
              <a:buNone/>
              <a:defRPr sz="2300" b="1"/>
            </a:lvl4pPr>
            <a:lvl5pPr marL="2600520" indent="0">
              <a:buNone/>
              <a:defRPr sz="2300" b="1"/>
            </a:lvl5pPr>
            <a:lvl6pPr marL="3250650" indent="0">
              <a:buNone/>
              <a:defRPr sz="2300" b="1"/>
            </a:lvl6pPr>
            <a:lvl7pPr marL="3900782" indent="0">
              <a:buNone/>
              <a:defRPr sz="2300" b="1"/>
            </a:lvl7pPr>
            <a:lvl8pPr marL="4550909" indent="0">
              <a:buNone/>
              <a:defRPr sz="2300" b="1"/>
            </a:lvl8pPr>
            <a:lvl9pPr marL="5201041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6260" y="3093155"/>
            <a:ext cx="5748302" cy="5619610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9/19/2014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Cesar L. da Silva - LANL - PHENIX HF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7793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9/19/2014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Cesar L. da Silva - LANL - PHENIX HF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1860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9/19/2014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Cesar L. da Silva - LANL - PHENIX HF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007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title"/>
          </p:nvPr>
        </p:nvSpPr>
        <p:spPr>
          <a:xfrm>
            <a:off x="1270004" y="3225801"/>
            <a:ext cx="10464801" cy="3302000"/>
          </a:xfrm>
          <a:prstGeom prst="rect">
            <a:avLst/>
          </a:prstGeom>
        </p:spPr>
        <p:txBody>
          <a:bodyPr/>
          <a:lstStyle>
            <a:lvl1pPr>
              <a:defRPr sz="80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8000" smtClean="0">
                <a:solidFill>
                  <a:srgbClr val="FFFFFF"/>
                </a:solidFill>
              </a:rPr>
              <a:t>Click to edit Master title style</a:t>
            </a:r>
            <a:endParaRPr sz="8000">
              <a:solidFill>
                <a:srgbClr val="FFFFFF"/>
              </a:solidFill>
            </a:endParaRPr>
          </a:p>
        </p:txBody>
      </p:sp>
      <p:sp>
        <p:nvSpPr>
          <p:cNvPr id="15" name="Shape 1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43" y="388338"/>
            <a:ext cx="4278490" cy="165269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516" y="388343"/>
            <a:ext cx="7270044" cy="8324427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243" y="2041033"/>
            <a:ext cx="4278490" cy="6671734"/>
          </a:xfrm>
        </p:spPr>
        <p:txBody>
          <a:bodyPr/>
          <a:lstStyle>
            <a:lvl1pPr marL="0" indent="0">
              <a:buNone/>
              <a:defRPr sz="2000"/>
            </a:lvl1pPr>
            <a:lvl2pPr marL="650130" indent="0">
              <a:buNone/>
              <a:defRPr sz="1700"/>
            </a:lvl2pPr>
            <a:lvl3pPr marL="1300259" indent="0">
              <a:buNone/>
              <a:defRPr sz="1400"/>
            </a:lvl3pPr>
            <a:lvl4pPr marL="1950391" indent="0">
              <a:buNone/>
              <a:defRPr sz="1300"/>
            </a:lvl4pPr>
            <a:lvl5pPr marL="2600520" indent="0">
              <a:buNone/>
              <a:defRPr sz="1300"/>
            </a:lvl5pPr>
            <a:lvl6pPr marL="3250650" indent="0">
              <a:buNone/>
              <a:defRPr sz="1300"/>
            </a:lvl6pPr>
            <a:lvl7pPr marL="3900782" indent="0">
              <a:buNone/>
              <a:defRPr sz="1300"/>
            </a:lvl7pPr>
            <a:lvl8pPr marL="4550909" indent="0">
              <a:buNone/>
              <a:defRPr sz="1300"/>
            </a:lvl8pPr>
            <a:lvl9pPr marL="5201041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9/19/2014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Cesar L. da Silva - LANL - PHENIX HF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8509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032" y="6827520"/>
            <a:ext cx="7802880" cy="806027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032" y="871502"/>
            <a:ext cx="7802880" cy="5852160"/>
          </a:xfrm>
        </p:spPr>
        <p:txBody>
          <a:bodyPr/>
          <a:lstStyle>
            <a:lvl1pPr marL="0" indent="0">
              <a:buNone/>
              <a:defRPr sz="4600"/>
            </a:lvl1pPr>
            <a:lvl2pPr marL="650130" indent="0">
              <a:buNone/>
              <a:defRPr sz="4000"/>
            </a:lvl2pPr>
            <a:lvl3pPr marL="1300259" indent="0">
              <a:buNone/>
              <a:defRPr sz="3400"/>
            </a:lvl3pPr>
            <a:lvl4pPr marL="1950391" indent="0">
              <a:buNone/>
              <a:defRPr sz="2800"/>
            </a:lvl4pPr>
            <a:lvl5pPr marL="2600520" indent="0">
              <a:buNone/>
              <a:defRPr sz="2800"/>
            </a:lvl5pPr>
            <a:lvl6pPr marL="3250650" indent="0">
              <a:buNone/>
              <a:defRPr sz="2800"/>
            </a:lvl6pPr>
            <a:lvl7pPr marL="3900782" indent="0">
              <a:buNone/>
              <a:defRPr sz="2800"/>
            </a:lvl7pPr>
            <a:lvl8pPr marL="4550909" indent="0">
              <a:buNone/>
              <a:defRPr sz="2800"/>
            </a:lvl8pPr>
            <a:lvl9pPr marL="5201041" indent="0">
              <a:buNone/>
              <a:defRPr sz="2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032" y="7633547"/>
            <a:ext cx="7802880" cy="1144693"/>
          </a:xfrm>
        </p:spPr>
        <p:txBody>
          <a:bodyPr/>
          <a:lstStyle>
            <a:lvl1pPr marL="0" indent="0">
              <a:buNone/>
              <a:defRPr sz="2000"/>
            </a:lvl1pPr>
            <a:lvl2pPr marL="650130" indent="0">
              <a:buNone/>
              <a:defRPr sz="1700"/>
            </a:lvl2pPr>
            <a:lvl3pPr marL="1300259" indent="0">
              <a:buNone/>
              <a:defRPr sz="1400"/>
            </a:lvl3pPr>
            <a:lvl4pPr marL="1950391" indent="0">
              <a:buNone/>
              <a:defRPr sz="1300"/>
            </a:lvl4pPr>
            <a:lvl5pPr marL="2600520" indent="0">
              <a:buNone/>
              <a:defRPr sz="1300"/>
            </a:lvl5pPr>
            <a:lvl6pPr marL="3250650" indent="0">
              <a:buNone/>
              <a:defRPr sz="1300"/>
            </a:lvl6pPr>
            <a:lvl7pPr marL="3900782" indent="0">
              <a:buNone/>
              <a:defRPr sz="1300"/>
            </a:lvl7pPr>
            <a:lvl8pPr marL="4550909" indent="0">
              <a:buNone/>
              <a:defRPr sz="1300"/>
            </a:lvl8pPr>
            <a:lvl9pPr marL="5201041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9/19/2014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Cesar L. da Silva - LANL - PHENIX HF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043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9/19/2014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Cesar L. da Silva - LANL - PHENIX HF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7211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480" y="390601"/>
            <a:ext cx="2926080" cy="832216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240" y="390601"/>
            <a:ext cx="8561493" cy="832216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9/19/2014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Cesar L. da Silva - LANL - PHENIX HF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343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000" smtClean="0">
                <a:solidFill>
                  <a:srgbClr val="FFFFFF"/>
                </a:solidFill>
              </a:rPr>
              <a:t>Click to edit Master title style</a:t>
            </a:r>
            <a:endParaRPr sz="6000">
              <a:solidFill>
                <a:srgbClr val="FFFFFF"/>
              </a:solidFill>
            </a:endParaRPr>
          </a:p>
        </p:txBody>
      </p:sp>
      <p:sp>
        <p:nvSpPr>
          <p:cNvPr id="18" name="Shape 18"/>
          <p:cNvSpPr>
            <a:spLocks noGrp="1"/>
          </p:cNvSpPr>
          <p:nvPr>
            <p:ph type="body" idx="1"/>
          </p:nvPr>
        </p:nvSpPr>
        <p:spPr>
          <a:xfrm>
            <a:off x="952500" y="4762501"/>
            <a:ext cx="5334000" cy="4114800"/>
          </a:xfrm>
          <a:prstGeom prst="rect">
            <a:avLst/>
          </a:prstGeom>
        </p:spPr>
        <p:txBody>
          <a:bodyPr anchor="t"/>
          <a:lstStyle>
            <a:lvl1pPr>
              <a:defRPr sz="3100">
                <a:solidFill>
                  <a:srgbClr val="FFFFFF"/>
                </a:solidFill>
              </a:defRPr>
            </a:lvl1pPr>
            <a:lvl2pPr>
              <a:defRPr sz="3100">
                <a:solidFill>
                  <a:srgbClr val="FFFFFF"/>
                </a:solidFill>
              </a:defRPr>
            </a:lvl2pPr>
            <a:lvl3pPr>
              <a:defRPr sz="3100">
                <a:solidFill>
                  <a:srgbClr val="FFFFFF"/>
                </a:solidFill>
              </a:defRPr>
            </a:lvl3pPr>
            <a:lvl4pPr>
              <a:defRPr sz="3100">
                <a:solidFill>
                  <a:srgbClr val="FFFFFF"/>
                </a:solidFill>
              </a:defRPr>
            </a:lvl4pPr>
            <a:lvl5pPr>
              <a:defRPr sz="3100">
                <a:solidFill>
                  <a:srgbClr val="FFFFFF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100" smtClean="0">
                <a:solidFill>
                  <a:srgbClr val="FFFFFF"/>
                </a:solidFill>
              </a:rPr>
              <a:t>Click to edit Master text styles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3100" smtClean="0">
                <a:solidFill>
                  <a:srgbClr val="FFFFFF"/>
                </a:solidFill>
              </a:rPr>
              <a:t>Second level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en-US" sz="3100" smtClean="0">
                <a:solidFill>
                  <a:srgbClr val="FFFFFF"/>
                </a:solidFill>
              </a:rPr>
              <a:t>Third level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en-US" sz="3100" smtClean="0">
                <a:solidFill>
                  <a:srgbClr val="FFFFFF"/>
                </a:solidFill>
              </a:rPr>
              <a:t>Fourth level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lang="en-US" sz="3100" smtClean="0">
                <a:solidFill>
                  <a:srgbClr val="FFFFFF"/>
                </a:solidFill>
              </a:rPr>
              <a:t>Fifth level</a:t>
            </a:r>
            <a:endParaRPr sz="3100">
              <a:solidFill>
                <a:srgbClr val="FFFFFF"/>
              </a:solidFill>
            </a:endParaRPr>
          </a:p>
        </p:txBody>
      </p:sp>
      <p:sp>
        <p:nvSpPr>
          <p:cNvPr id="19" name="Shape 1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952501" y="254001"/>
            <a:ext cx="11099800" cy="2159000"/>
          </a:xfrm>
          <a:prstGeom prst="rect">
            <a:avLst/>
          </a:prstGeom>
        </p:spPr>
        <p:txBody>
          <a:bodyPr/>
          <a:lstStyle>
            <a:lvl1pPr>
              <a:defRPr sz="80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8000" smtClean="0">
                <a:solidFill>
                  <a:srgbClr val="FFFFFF"/>
                </a:solidFill>
              </a:rPr>
              <a:t>Click to edit Master title style</a:t>
            </a:r>
            <a:endParaRPr sz="8000">
              <a:solidFill>
                <a:srgbClr val="FFFFFF"/>
              </a:solidFill>
            </a:endParaRPr>
          </a:p>
        </p:txBody>
      </p:sp>
      <p:sp>
        <p:nvSpPr>
          <p:cNvPr id="22" name="Shape 2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600" smtClean="0">
                <a:solidFill>
                  <a:srgbClr val="51504D"/>
                </a:solidFill>
              </a:rPr>
              <a:t>Click to edit Master title style</a:t>
            </a:r>
            <a:endParaRPr sz="2600">
              <a:solidFill>
                <a:srgbClr val="51504D"/>
              </a:solidFill>
            </a:endParaRPr>
          </a:p>
        </p:txBody>
      </p:sp>
      <p:sp>
        <p:nvSpPr>
          <p:cNvPr id="25" name="Shape 2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600" smtClean="0">
                <a:solidFill>
                  <a:srgbClr val="51504D"/>
                </a:solidFill>
              </a:rPr>
              <a:t>Click to edit Master text styles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2600" smtClean="0">
                <a:solidFill>
                  <a:srgbClr val="51504D"/>
                </a:solidFill>
              </a:rPr>
              <a:t>Second level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en-US" sz="2600" smtClean="0">
                <a:solidFill>
                  <a:srgbClr val="51504D"/>
                </a:solidFill>
              </a:rPr>
              <a:t>Third level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en-US" sz="2600" smtClean="0">
                <a:solidFill>
                  <a:srgbClr val="51504D"/>
                </a:solidFill>
              </a:rPr>
              <a:t>Fourth level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lang="en-US" sz="2600" smtClean="0">
                <a:solidFill>
                  <a:srgbClr val="51504D"/>
                </a:solidFill>
              </a:rPr>
              <a:t>Fifth level</a:t>
            </a:r>
            <a:endParaRPr sz="2600">
              <a:solidFill>
                <a:srgbClr val="51504D"/>
              </a:solidFill>
            </a:endParaRPr>
          </a:p>
        </p:txBody>
      </p:sp>
      <p:sp>
        <p:nvSpPr>
          <p:cNvPr id="26" name="Shape 2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>
            <a:spLocks noGrp="1"/>
          </p:cNvSpPr>
          <p:nvPr>
            <p:ph type="title"/>
          </p:nvPr>
        </p:nvSpPr>
        <p:spPr>
          <a:xfrm>
            <a:off x="952501" y="254001"/>
            <a:ext cx="11099800" cy="2159000"/>
          </a:xfrm>
          <a:prstGeom prst="rect">
            <a:avLst/>
          </a:prstGeom>
        </p:spPr>
        <p:txBody>
          <a:bodyPr/>
          <a:lstStyle>
            <a:lvl1pPr>
              <a:defRPr sz="80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8000" smtClean="0">
                <a:solidFill>
                  <a:srgbClr val="FFFFFF"/>
                </a:solidFill>
              </a:rPr>
              <a:t>Click to edit Master title style</a:t>
            </a:r>
            <a:endParaRPr sz="8000">
              <a:solidFill>
                <a:srgbClr val="FFFFFF"/>
              </a:solidFill>
            </a:endParaRPr>
          </a:p>
        </p:txBody>
      </p:sp>
      <p:sp>
        <p:nvSpPr>
          <p:cNvPr id="29" name="Shape 29"/>
          <p:cNvSpPr>
            <a:spLocks noGrp="1"/>
          </p:cNvSpPr>
          <p:nvPr>
            <p:ph type="body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847" indent="-342847" algn="l">
              <a:spcBef>
                <a:spcPts val="3200"/>
              </a:spcBef>
              <a:buSzPct val="75000"/>
              <a:buChar char="•"/>
              <a:defRPr sz="2800">
                <a:solidFill>
                  <a:srgbClr val="FFFFFF"/>
                </a:solidFill>
              </a:defRPr>
            </a:lvl1pPr>
            <a:lvl2pPr marL="685694" indent="-342847" algn="l">
              <a:spcBef>
                <a:spcPts val="3200"/>
              </a:spcBef>
              <a:buSzPct val="75000"/>
              <a:buChar char="•"/>
              <a:defRPr sz="2800">
                <a:solidFill>
                  <a:srgbClr val="FFFFFF"/>
                </a:solidFill>
              </a:defRPr>
            </a:lvl2pPr>
            <a:lvl3pPr marL="1231712" indent="-342847" algn="l">
              <a:spcBef>
                <a:spcPts val="3200"/>
              </a:spcBef>
              <a:buSzPct val="75000"/>
              <a:buChar char="•"/>
              <a:defRPr sz="2800">
                <a:solidFill>
                  <a:srgbClr val="FFFFFF"/>
                </a:solidFill>
              </a:defRPr>
            </a:lvl3pPr>
            <a:lvl4pPr marL="1676142" indent="-342847" algn="l">
              <a:spcBef>
                <a:spcPts val="3200"/>
              </a:spcBef>
              <a:buSzPct val="75000"/>
              <a:buChar char="•"/>
              <a:defRPr sz="2800">
                <a:solidFill>
                  <a:srgbClr val="FFFFFF"/>
                </a:solidFill>
              </a:defRPr>
            </a:lvl4pPr>
            <a:lvl5pPr marL="2120576" indent="-342847" algn="l">
              <a:spcBef>
                <a:spcPts val="3200"/>
              </a:spcBef>
              <a:buSzPct val="75000"/>
              <a:buChar char="•"/>
              <a:defRPr sz="2800">
                <a:solidFill>
                  <a:srgbClr val="FFFFFF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800" smtClean="0">
                <a:solidFill>
                  <a:srgbClr val="FFFFFF"/>
                </a:solidFill>
              </a:rPr>
              <a:t>Click to edit Master text styles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2800" smtClean="0">
                <a:solidFill>
                  <a:srgbClr val="FFFFFF"/>
                </a:solidFill>
              </a:rPr>
              <a:t>Second level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en-US" sz="2800" smtClean="0">
                <a:solidFill>
                  <a:srgbClr val="FFFFFF"/>
                </a:solidFill>
              </a:rPr>
              <a:t>Third level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en-US" sz="2800" smtClean="0">
                <a:solidFill>
                  <a:srgbClr val="FFFFFF"/>
                </a:solidFill>
              </a:rPr>
              <a:t>Fourth level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lang="en-US" sz="2800" smtClean="0">
                <a:solidFill>
                  <a:srgbClr val="FFFFFF"/>
                </a:solidFill>
              </a:rPr>
              <a:t>Fifth level</a:t>
            </a:r>
            <a:endParaRPr sz="2800">
              <a:solidFill>
                <a:srgbClr val="FFFFFF"/>
              </a:solidFill>
            </a:endParaRPr>
          </a:p>
        </p:txBody>
      </p:sp>
      <p:sp>
        <p:nvSpPr>
          <p:cNvPr id="30" name="Shape 3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/>
          </p:cNvSpPr>
          <p:nvPr>
            <p:ph type="body" idx="1"/>
          </p:nvPr>
        </p:nvSpPr>
        <p:spPr>
          <a:xfrm>
            <a:off x="952501" y="1270004"/>
            <a:ext cx="11099800" cy="7213601"/>
          </a:xfrm>
          <a:prstGeom prst="rect">
            <a:avLst/>
          </a:prstGeom>
        </p:spPr>
        <p:txBody>
          <a:bodyPr/>
          <a:lstStyle>
            <a:lvl1pPr marL="444432" indent="-444432" algn="l">
              <a:spcBef>
                <a:spcPts val="4200"/>
              </a:spcBef>
              <a:buSzPct val="75000"/>
              <a:buChar char="•"/>
              <a:defRPr sz="3800">
                <a:solidFill>
                  <a:srgbClr val="FFFFFF"/>
                </a:solidFill>
              </a:defRPr>
            </a:lvl1pPr>
            <a:lvl2pPr marL="888864" indent="-444432" algn="l">
              <a:spcBef>
                <a:spcPts val="4200"/>
              </a:spcBef>
              <a:buSzPct val="75000"/>
              <a:buChar char="•"/>
              <a:defRPr sz="3800">
                <a:solidFill>
                  <a:srgbClr val="FFFFFF"/>
                </a:solidFill>
              </a:defRPr>
            </a:lvl2pPr>
            <a:lvl3pPr marL="1333295" indent="-444432" algn="l">
              <a:spcBef>
                <a:spcPts val="4200"/>
              </a:spcBef>
              <a:buSzPct val="75000"/>
              <a:buChar char="•"/>
              <a:defRPr sz="3800">
                <a:solidFill>
                  <a:srgbClr val="FFFFFF"/>
                </a:solidFill>
              </a:defRPr>
            </a:lvl3pPr>
            <a:lvl4pPr marL="1777727" indent="-444432" algn="l">
              <a:spcBef>
                <a:spcPts val="4200"/>
              </a:spcBef>
              <a:buSzPct val="75000"/>
              <a:buChar char="•"/>
              <a:defRPr sz="3800">
                <a:solidFill>
                  <a:srgbClr val="FFFFFF"/>
                </a:solidFill>
              </a:defRPr>
            </a:lvl4pPr>
            <a:lvl5pPr marL="2222159" indent="-444432" algn="l">
              <a:spcBef>
                <a:spcPts val="4200"/>
              </a:spcBef>
              <a:buSzPct val="75000"/>
              <a:buChar char="•"/>
              <a:defRPr sz="3800">
                <a:solidFill>
                  <a:srgbClr val="FFFFFF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800" smtClean="0">
                <a:solidFill>
                  <a:srgbClr val="FFFFFF"/>
                </a:solidFill>
              </a:rPr>
              <a:t>Click to edit Master text styles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3800" smtClean="0">
                <a:solidFill>
                  <a:srgbClr val="FFFFFF"/>
                </a:solidFill>
              </a:rPr>
              <a:t>Second level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en-US" sz="3800" smtClean="0">
                <a:solidFill>
                  <a:srgbClr val="FFFFFF"/>
                </a:solidFill>
              </a:rPr>
              <a:t>Third level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en-US" sz="3800" smtClean="0">
                <a:solidFill>
                  <a:srgbClr val="FFFFFF"/>
                </a:solidFill>
              </a:rPr>
              <a:t>Fourth level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lang="en-US" sz="3800" smtClean="0">
                <a:solidFill>
                  <a:srgbClr val="FFFFFF"/>
                </a:solidFill>
              </a:rPr>
              <a:t>Fifth level</a:t>
            </a:r>
            <a:endParaRPr sz="3800">
              <a:solidFill>
                <a:srgbClr val="FFFFFF"/>
              </a:solidFill>
            </a:endParaRPr>
          </a:p>
        </p:txBody>
      </p:sp>
      <p:sp>
        <p:nvSpPr>
          <p:cNvPr id="33" name="Shape 3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13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237849" y="69634"/>
            <a:ext cx="11814455" cy="919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 dirty="0">
                <a:solidFill>
                  <a:srgbClr val="51504D"/>
                </a:solidFill>
              </a:rP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237849" y="1193742"/>
            <a:ext cx="12529111" cy="82622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51504D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51504D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51504D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51504D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51504D"/>
                </a:solidFill>
              </a:rP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311798" y="9258303"/>
            <a:ext cx="368503" cy="38100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normAutofit/>
          </a:bodyPr>
          <a:lstStyle>
            <a:lvl1pPr>
              <a:defRPr sz="1800"/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  <p:pic>
        <p:nvPicPr>
          <p:cNvPr id="5" name="pasted-image.png"/>
          <p:cNvPicPr/>
          <p:nvPr/>
        </p:nvPicPr>
        <p:blipFill>
          <a:blip r:embed="rId14">
            <a:extLst/>
          </a:blip>
          <a:stretch>
            <a:fillRect/>
          </a:stretch>
        </p:blipFill>
        <p:spPr>
          <a:xfrm>
            <a:off x="10508311" y="-20486"/>
            <a:ext cx="3300132" cy="1193742"/>
          </a:xfrm>
          <a:prstGeom prst="rect">
            <a:avLst/>
          </a:prstGeom>
          <a:ln w="12700">
            <a:miter lim="400000"/>
          </a:ln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ransition xmlns:p14="http://schemas.microsoft.com/office/powerpoint/2010/main" spd="med"/>
  <p:hf hdr="0"/>
  <p:txStyles>
    <p:titleStyle>
      <a:lvl1pPr algn="ctr" defTabSz="584110" eaLnBrk="1" hangingPunct="1">
        <a:defRPr sz="2600">
          <a:solidFill>
            <a:srgbClr val="51504D"/>
          </a:solidFill>
          <a:latin typeface="+mn-lt"/>
          <a:ea typeface="+mn-ea"/>
          <a:cs typeface="+mn-cs"/>
          <a:sym typeface="Helvetica Light"/>
        </a:defRPr>
      </a:lvl1pPr>
      <a:lvl2pPr indent="228565" algn="ctr" defTabSz="584110" eaLnBrk="1" hangingPunct="1">
        <a:defRPr sz="2600">
          <a:solidFill>
            <a:srgbClr val="51504D"/>
          </a:solidFill>
          <a:latin typeface="+mn-lt"/>
          <a:ea typeface="+mn-ea"/>
          <a:cs typeface="+mn-cs"/>
          <a:sym typeface="Helvetica Light"/>
        </a:defRPr>
      </a:lvl2pPr>
      <a:lvl3pPr indent="457129" algn="ctr" defTabSz="584110" eaLnBrk="1" hangingPunct="1">
        <a:defRPr sz="2600">
          <a:solidFill>
            <a:srgbClr val="51504D"/>
          </a:solidFill>
          <a:latin typeface="+mn-lt"/>
          <a:ea typeface="+mn-ea"/>
          <a:cs typeface="+mn-cs"/>
          <a:sym typeface="Helvetica Light"/>
        </a:defRPr>
      </a:lvl3pPr>
      <a:lvl4pPr indent="685694" algn="ctr" defTabSz="584110" eaLnBrk="1" hangingPunct="1">
        <a:defRPr sz="2600">
          <a:solidFill>
            <a:srgbClr val="51504D"/>
          </a:solidFill>
          <a:latin typeface="+mn-lt"/>
          <a:ea typeface="+mn-ea"/>
          <a:cs typeface="+mn-cs"/>
          <a:sym typeface="Helvetica Light"/>
        </a:defRPr>
      </a:lvl4pPr>
      <a:lvl5pPr indent="914260" algn="ctr" defTabSz="584110" eaLnBrk="1" hangingPunct="1">
        <a:defRPr sz="2600">
          <a:solidFill>
            <a:srgbClr val="51504D"/>
          </a:solidFill>
          <a:latin typeface="+mn-lt"/>
          <a:ea typeface="+mn-ea"/>
          <a:cs typeface="+mn-cs"/>
          <a:sym typeface="Helvetica Light"/>
        </a:defRPr>
      </a:lvl5pPr>
      <a:lvl6pPr indent="1142824" algn="ctr" defTabSz="584110" eaLnBrk="1" hangingPunct="1">
        <a:defRPr sz="2600">
          <a:solidFill>
            <a:srgbClr val="51504D"/>
          </a:solidFill>
          <a:latin typeface="+mn-lt"/>
          <a:ea typeface="+mn-ea"/>
          <a:cs typeface="+mn-cs"/>
          <a:sym typeface="Helvetica Light"/>
        </a:defRPr>
      </a:lvl6pPr>
      <a:lvl7pPr indent="1371390" algn="ctr" defTabSz="584110" eaLnBrk="1" hangingPunct="1">
        <a:defRPr sz="2600">
          <a:solidFill>
            <a:srgbClr val="51504D"/>
          </a:solidFill>
          <a:latin typeface="+mn-lt"/>
          <a:ea typeface="+mn-ea"/>
          <a:cs typeface="+mn-cs"/>
          <a:sym typeface="Helvetica Light"/>
        </a:defRPr>
      </a:lvl7pPr>
      <a:lvl8pPr indent="1599957" algn="ctr" defTabSz="584110" eaLnBrk="1" hangingPunct="1">
        <a:defRPr sz="2600">
          <a:solidFill>
            <a:srgbClr val="51504D"/>
          </a:solidFill>
          <a:latin typeface="+mn-lt"/>
          <a:ea typeface="+mn-ea"/>
          <a:cs typeface="+mn-cs"/>
          <a:sym typeface="Helvetica Light"/>
        </a:defRPr>
      </a:lvl8pPr>
      <a:lvl9pPr indent="1828518" algn="ctr" defTabSz="584110" eaLnBrk="1" hangingPunct="1">
        <a:defRPr sz="2600">
          <a:solidFill>
            <a:srgbClr val="51504D"/>
          </a:solidFill>
          <a:latin typeface="+mn-lt"/>
          <a:ea typeface="+mn-ea"/>
          <a:cs typeface="+mn-cs"/>
          <a:sym typeface="Helvetica Light"/>
        </a:defRPr>
      </a:lvl9pPr>
    </p:titleStyle>
    <p:bodyStyle>
      <a:lvl1pPr algn="ctr" defTabSz="584110" eaLnBrk="1" hangingPunct="1">
        <a:defRPr sz="2600">
          <a:solidFill>
            <a:srgbClr val="51504D"/>
          </a:solidFill>
          <a:latin typeface="+mn-lt"/>
          <a:ea typeface="+mn-ea"/>
          <a:cs typeface="+mn-cs"/>
          <a:sym typeface="Helvetica Light"/>
        </a:defRPr>
      </a:lvl1pPr>
      <a:lvl2pPr indent="228565" algn="ctr" defTabSz="584110" eaLnBrk="1" hangingPunct="1">
        <a:defRPr sz="2600">
          <a:solidFill>
            <a:srgbClr val="51504D"/>
          </a:solidFill>
          <a:latin typeface="+mn-lt"/>
          <a:ea typeface="+mn-ea"/>
          <a:cs typeface="+mn-cs"/>
          <a:sym typeface="Helvetica Light"/>
        </a:defRPr>
      </a:lvl2pPr>
      <a:lvl3pPr indent="457129" algn="ctr" defTabSz="584110" eaLnBrk="1" hangingPunct="1">
        <a:defRPr sz="2600">
          <a:solidFill>
            <a:srgbClr val="51504D"/>
          </a:solidFill>
          <a:latin typeface="+mn-lt"/>
          <a:ea typeface="+mn-ea"/>
          <a:cs typeface="+mn-cs"/>
          <a:sym typeface="Helvetica Light"/>
        </a:defRPr>
      </a:lvl3pPr>
      <a:lvl4pPr indent="685694" algn="ctr" defTabSz="584110" eaLnBrk="1" hangingPunct="1">
        <a:defRPr sz="2600">
          <a:solidFill>
            <a:srgbClr val="51504D"/>
          </a:solidFill>
          <a:latin typeface="+mn-lt"/>
          <a:ea typeface="+mn-ea"/>
          <a:cs typeface="+mn-cs"/>
          <a:sym typeface="Helvetica Light"/>
        </a:defRPr>
      </a:lvl4pPr>
      <a:lvl5pPr indent="914260" algn="ctr" defTabSz="584110" eaLnBrk="1" hangingPunct="1">
        <a:defRPr sz="2600">
          <a:solidFill>
            <a:srgbClr val="51504D"/>
          </a:solidFill>
          <a:latin typeface="+mn-lt"/>
          <a:ea typeface="+mn-ea"/>
          <a:cs typeface="+mn-cs"/>
          <a:sym typeface="Helvetica Light"/>
        </a:defRPr>
      </a:lvl5pPr>
      <a:lvl6pPr indent="1142824" algn="ctr" defTabSz="584110" eaLnBrk="1" hangingPunct="1">
        <a:defRPr sz="2600">
          <a:solidFill>
            <a:srgbClr val="51504D"/>
          </a:solidFill>
          <a:latin typeface="+mn-lt"/>
          <a:ea typeface="+mn-ea"/>
          <a:cs typeface="+mn-cs"/>
          <a:sym typeface="Helvetica Light"/>
        </a:defRPr>
      </a:lvl6pPr>
      <a:lvl7pPr indent="1371390" algn="ctr" defTabSz="584110" eaLnBrk="1" hangingPunct="1">
        <a:defRPr sz="2600">
          <a:solidFill>
            <a:srgbClr val="51504D"/>
          </a:solidFill>
          <a:latin typeface="+mn-lt"/>
          <a:ea typeface="+mn-ea"/>
          <a:cs typeface="+mn-cs"/>
          <a:sym typeface="Helvetica Light"/>
        </a:defRPr>
      </a:lvl7pPr>
      <a:lvl8pPr indent="1599957" algn="ctr" defTabSz="584110" eaLnBrk="1" hangingPunct="1">
        <a:defRPr sz="2600">
          <a:solidFill>
            <a:srgbClr val="51504D"/>
          </a:solidFill>
          <a:latin typeface="+mn-lt"/>
          <a:ea typeface="+mn-ea"/>
          <a:cs typeface="+mn-cs"/>
          <a:sym typeface="Helvetica Light"/>
        </a:defRPr>
      </a:lvl8pPr>
      <a:lvl9pPr indent="1828518" algn="ctr" defTabSz="584110" eaLnBrk="1" hangingPunct="1">
        <a:defRPr sz="2600">
          <a:solidFill>
            <a:srgbClr val="51504D"/>
          </a:solidFill>
          <a:latin typeface="+mn-lt"/>
          <a:ea typeface="+mn-ea"/>
          <a:cs typeface="+mn-cs"/>
          <a:sym typeface="Helvetica Light"/>
        </a:defRPr>
      </a:lvl9pPr>
    </p:bodyStyle>
    <p:otherStyle>
      <a:lvl1pPr algn="ctr" defTabSz="584110" eaLnBrk="1" hangingPunct="1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565" algn="ctr" defTabSz="584110" eaLnBrk="1" hangingPunct="1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129" algn="ctr" defTabSz="584110" eaLnBrk="1" hangingPunct="1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694" algn="ctr" defTabSz="584110" eaLnBrk="1" hangingPunct="1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260" algn="ctr" defTabSz="584110" eaLnBrk="1" hangingPunct="1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2824" algn="ctr" defTabSz="584110" eaLnBrk="1" hangingPunct="1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390" algn="ctr" defTabSz="584110" eaLnBrk="1" hangingPunct="1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599957" algn="ctr" defTabSz="584110" eaLnBrk="1" hangingPunct="1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518" algn="ctr" defTabSz="584110" eaLnBrk="1" hangingPunct="1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0240" y="390596"/>
            <a:ext cx="11704320" cy="1625600"/>
          </a:xfrm>
          <a:prstGeom prst="rect">
            <a:avLst/>
          </a:prstGeom>
        </p:spPr>
        <p:txBody>
          <a:bodyPr vert="horz" lIns="130025" tIns="65013" rIns="130025" bIns="6501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240" y="2275845"/>
            <a:ext cx="11704320" cy="6436925"/>
          </a:xfrm>
          <a:prstGeom prst="rect">
            <a:avLst/>
          </a:prstGeom>
        </p:spPr>
        <p:txBody>
          <a:bodyPr vert="horz" lIns="130025" tIns="65013" rIns="130025" bIns="6501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0240" y="9040147"/>
            <a:ext cx="3034453" cy="519289"/>
          </a:xfrm>
          <a:prstGeom prst="rect">
            <a:avLst/>
          </a:prstGeom>
        </p:spPr>
        <p:txBody>
          <a:bodyPr vert="horz" lIns="130025" tIns="65013" rIns="130025" bIns="65013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9/19/2014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43308" y="9040147"/>
            <a:ext cx="4118187" cy="519289"/>
          </a:xfrm>
          <a:prstGeom prst="rect">
            <a:avLst/>
          </a:prstGeom>
        </p:spPr>
        <p:txBody>
          <a:bodyPr vert="horz" lIns="130025" tIns="65013" rIns="130025" bIns="65013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Cesar L. da Silva - LANL - PHENIX HF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0107" y="9040147"/>
            <a:ext cx="3034453" cy="519289"/>
          </a:xfrm>
          <a:prstGeom prst="rect">
            <a:avLst/>
          </a:prstGeom>
        </p:spPr>
        <p:txBody>
          <a:bodyPr vert="horz" lIns="130025" tIns="65013" rIns="130025" bIns="65013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asted-image.png"/>
          <p:cNvPicPr/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10508311" y="-20486"/>
            <a:ext cx="3300132" cy="1193742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997789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/>
  <p:txStyles>
    <p:titleStyle>
      <a:lvl1pPr algn="ctr" defTabSz="65013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7598" indent="-487598" algn="l" defTabSz="650130" rtl="0" eaLnBrk="1" latinLnBrk="0" hangingPunct="1">
        <a:spcBef>
          <a:spcPct val="20000"/>
        </a:spcBef>
        <a:buFont typeface="Arial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56461" indent="-406332" algn="l" defTabSz="650130" rtl="0" eaLnBrk="1" latinLnBrk="0" hangingPunct="1">
        <a:spcBef>
          <a:spcPct val="20000"/>
        </a:spcBef>
        <a:buFont typeface="Arial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324" indent="-325064" algn="l" defTabSz="650130" rtl="0" eaLnBrk="1" latinLnBrk="0" hangingPunct="1">
        <a:spcBef>
          <a:spcPct val="20000"/>
        </a:spcBef>
        <a:buFont typeface="Arial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75455" indent="-325064" algn="l" defTabSz="65013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925586" indent="-325064" algn="l" defTabSz="650130" rtl="0" eaLnBrk="1" latinLnBrk="0" hangingPunct="1">
        <a:spcBef>
          <a:spcPct val="20000"/>
        </a:spcBef>
        <a:buFont typeface="Arial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75717" indent="-325064" algn="l" defTabSz="65013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25845" indent="-325064" algn="l" defTabSz="65013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75977" indent="-325064" algn="l" defTabSz="65013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526105" indent="-325064" algn="l" defTabSz="65013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013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0130" algn="l" defTabSz="65013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0259" algn="l" defTabSz="65013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0391" algn="l" defTabSz="65013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00520" algn="l" defTabSz="65013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50650" algn="l" defTabSz="65013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00782" algn="l" defTabSz="65013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50909" algn="l" defTabSz="65013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01041" algn="l" defTabSz="65013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37849" y="48467"/>
            <a:ext cx="11814455" cy="919255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Organization Chart</a:t>
            </a:r>
            <a:endParaRPr lang="en-US" sz="5400" b="1" dirty="0"/>
          </a:p>
        </p:txBody>
      </p:sp>
      <p:grpSp>
        <p:nvGrpSpPr>
          <p:cNvPr id="3" name="Group 2"/>
          <p:cNvGrpSpPr/>
          <p:nvPr/>
        </p:nvGrpSpPr>
        <p:grpSpPr>
          <a:xfrm>
            <a:off x="120622" y="1333971"/>
            <a:ext cx="12766950" cy="7677967"/>
            <a:chOff x="237850" y="1802859"/>
            <a:chExt cx="12766950" cy="7677967"/>
          </a:xfrm>
        </p:grpSpPr>
        <p:sp>
          <p:nvSpPr>
            <p:cNvPr id="443" name="AutoShape 3"/>
            <p:cNvSpPr>
              <a:spLocks noChangeArrowheads="1"/>
            </p:cNvSpPr>
            <p:nvPr/>
          </p:nvSpPr>
          <p:spPr bwMode="auto">
            <a:xfrm>
              <a:off x="5025456" y="1802859"/>
              <a:ext cx="2165822" cy="754410"/>
            </a:xfrm>
            <a:prstGeom prst="flowChartAlternateProcess">
              <a:avLst/>
            </a:pr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BNL Program Manager</a:t>
              </a:r>
            </a:p>
          </p:txBody>
        </p:sp>
        <p:sp>
          <p:nvSpPr>
            <p:cNvPr id="444" name="AutoShape 4"/>
            <p:cNvSpPr>
              <a:spLocks noChangeArrowheads="1"/>
            </p:cNvSpPr>
            <p:nvPr/>
          </p:nvSpPr>
          <p:spPr bwMode="auto">
            <a:xfrm>
              <a:off x="4113531" y="2683005"/>
              <a:ext cx="3989672" cy="1131616"/>
            </a:xfrm>
            <a:prstGeom prst="flowChartAlternateProcess">
              <a:avLst/>
            </a:pr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PHENIX FVTX Project Office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Project Manager: </a:t>
              </a:r>
              <a:r>
                <a:rPr kumimoji="0" lang="en-US" sz="1200" b="0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Ming</a:t>
              </a:r>
              <a:r>
                <a:rPr kumimoji="0" lang="en-US" sz="1200" b="0" i="1" u="none" strike="noStrike" kern="0" cap="none" spc="0" normalizeH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 Liu</a:t>
              </a:r>
              <a:r>
                <a:rPr kumimoji="0" lang="en-US" sz="1200" b="0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 (LANL)</a:t>
              </a:r>
              <a:endPara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Deputy Project Manager: Mike</a:t>
              </a:r>
              <a:r>
                <a:rPr kumimoji="0" lang="en-US" sz="1200" b="0" i="0" u="none" strike="noStrike" kern="0" cap="none" spc="0" normalizeH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 </a:t>
              </a:r>
              <a:r>
                <a:rPr kumimoji="0" lang="en-US" sz="1200" b="0" i="0" u="none" strike="noStrike" kern="0" cap="none" spc="0" normalizeH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McCumber</a:t>
              </a:r>
              <a:r>
                <a:rPr kumimoji="0" lang="en-US" sz="1200" b="0" i="0" u="none" strike="noStrike" kern="0" cap="none" spc="0" normalizeH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 </a:t>
              </a:r>
              <a:r>
                <a:rPr kumimoji="0" lang="en-US" sz="1200" b="0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(LANL) </a:t>
              </a:r>
              <a:endPara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Electronics Project Engineer: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Mechanical Project Engineer: </a:t>
              </a:r>
              <a:r>
                <a:rPr kumimoji="0" lang="en-US" altLang="ja-JP" sz="1200" b="0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W. Sondheim (LANL)</a:t>
              </a:r>
              <a:r>
                <a:rPr kumimoji="0" lang="en-US" altLang="ja-JP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 </a:t>
              </a:r>
              <a:endPara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45" name="AutoShape 5"/>
            <p:cNvSpPr>
              <a:spLocks noChangeArrowheads="1"/>
            </p:cNvSpPr>
            <p:nvPr/>
          </p:nvSpPr>
          <p:spPr bwMode="auto">
            <a:xfrm>
              <a:off x="8559166" y="2305799"/>
              <a:ext cx="2165822" cy="1634556"/>
            </a:xfrm>
            <a:prstGeom prst="flowChartAlternateProcess">
              <a:avLst/>
            </a:pr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PHENIX Management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Spokesperson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Gunther Roland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Operation Manager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E. O</a:t>
              </a:r>
              <a:r>
                <a:rPr kumimoji="0" lang="ja-JP" altLang="en-US" sz="1200" b="0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’</a:t>
              </a:r>
              <a:r>
                <a:rPr kumimoji="0" lang="en-US" sz="1200" b="0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Brien</a:t>
              </a:r>
            </a:p>
          </p:txBody>
        </p:sp>
        <p:sp>
          <p:nvSpPr>
            <p:cNvPr id="446" name="Line 6"/>
            <p:cNvSpPr>
              <a:spLocks noChangeShapeType="1"/>
            </p:cNvSpPr>
            <p:nvPr/>
          </p:nvSpPr>
          <p:spPr bwMode="auto">
            <a:xfrm>
              <a:off x="6165363" y="3814620"/>
              <a:ext cx="0" cy="37720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47" name="Line 7"/>
            <p:cNvSpPr>
              <a:spLocks noChangeShapeType="1"/>
            </p:cNvSpPr>
            <p:nvPr/>
          </p:nvSpPr>
          <p:spPr bwMode="auto">
            <a:xfrm>
              <a:off x="6165363" y="2557269"/>
              <a:ext cx="0" cy="12573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49" name="Line 9"/>
            <p:cNvSpPr>
              <a:spLocks noChangeShapeType="1"/>
            </p:cNvSpPr>
            <p:nvPr/>
          </p:nvSpPr>
          <p:spPr bwMode="auto">
            <a:xfrm>
              <a:off x="8103203" y="3185945"/>
              <a:ext cx="455963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50" name="Line 10"/>
            <p:cNvSpPr>
              <a:spLocks noChangeShapeType="1"/>
            </p:cNvSpPr>
            <p:nvPr/>
          </p:nvSpPr>
          <p:spPr bwMode="auto">
            <a:xfrm>
              <a:off x="1035784" y="4191826"/>
              <a:ext cx="11399063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51" name="Line 11"/>
            <p:cNvSpPr>
              <a:spLocks noChangeShapeType="1"/>
            </p:cNvSpPr>
            <p:nvPr/>
          </p:nvSpPr>
          <p:spPr bwMode="auto">
            <a:xfrm>
              <a:off x="1035784" y="4191826"/>
              <a:ext cx="0" cy="25147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52" name="Line 12"/>
            <p:cNvSpPr>
              <a:spLocks noChangeShapeType="1"/>
            </p:cNvSpPr>
            <p:nvPr/>
          </p:nvSpPr>
          <p:spPr bwMode="auto">
            <a:xfrm>
              <a:off x="2631653" y="4191826"/>
              <a:ext cx="0" cy="25147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53" name="Line 13"/>
            <p:cNvSpPr>
              <a:spLocks noChangeShapeType="1"/>
            </p:cNvSpPr>
            <p:nvPr/>
          </p:nvSpPr>
          <p:spPr bwMode="auto">
            <a:xfrm>
              <a:off x="4227522" y="4191826"/>
              <a:ext cx="0" cy="25147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54" name="Line 14"/>
            <p:cNvSpPr>
              <a:spLocks noChangeShapeType="1"/>
            </p:cNvSpPr>
            <p:nvPr/>
          </p:nvSpPr>
          <p:spPr bwMode="auto">
            <a:xfrm>
              <a:off x="5823391" y="4191826"/>
              <a:ext cx="0" cy="25147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55" name="Line 15"/>
            <p:cNvSpPr>
              <a:spLocks noChangeShapeType="1"/>
            </p:cNvSpPr>
            <p:nvPr/>
          </p:nvSpPr>
          <p:spPr bwMode="auto">
            <a:xfrm>
              <a:off x="7419259" y="4191826"/>
              <a:ext cx="0" cy="25147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56" name="Line 16"/>
            <p:cNvSpPr>
              <a:spLocks noChangeShapeType="1"/>
            </p:cNvSpPr>
            <p:nvPr/>
          </p:nvSpPr>
          <p:spPr bwMode="auto">
            <a:xfrm>
              <a:off x="9129119" y="4191826"/>
              <a:ext cx="0" cy="25147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57" name="Line 17"/>
            <p:cNvSpPr>
              <a:spLocks noChangeShapeType="1"/>
            </p:cNvSpPr>
            <p:nvPr/>
          </p:nvSpPr>
          <p:spPr bwMode="auto">
            <a:xfrm>
              <a:off x="10838978" y="4191826"/>
              <a:ext cx="0" cy="25147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58" name="Line 18"/>
            <p:cNvSpPr>
              <a:spLocks noChangeShapeType="1"/>
            </p:cNvSpPr>
            <p:nvPr/>
          </p:nvSpPr>
          <p:spPr bwMode="auto">
            <a:xfrm>
              <a:off x="12434847" y="4191826"/>
              <a:ext cx="0" cy="25147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59" name="AutoShape 19"/>
            <p:cNvSpPr>
              <a:spLocks noChangeArrowheads="1"/>
            </p:cNvSpPr>
            <p:nvPr/>
          </p:nvSpPr>
          <p:spPr bwMode="auto">
            <a:xfrm>
              <a:off x="11750903" y="7460938"/>
              <a:ext cx="1253897" cy="880146"/>
            </a:xfrm>
            <a:prstGeom prst="flowChartAlternateProcess">
              <a:avLst/>
            </a:pr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Offline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MIT?</a:t>
              </a:r>
              <a:endParaRPr kumimoji="0" lang="en-US" sz="12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60" name="AutoShape 20"/>
            <p:cNvSpPr>
              <a:spLocks noChangeArrowheads="1"/>
            </p:cNvSpPr>
            <p:nvPr/>
          </p:nvSpPr>
          <p:spPr bwMode="auto">
            <a:xfrm>
              <a:off x="11750903" y="4443296"/>
              <a:ext cx="1253897" cy="880146"/>
            </a:xfrm>
            <a:prstGeom prst="flowChartAlternateProcess">
              <a:avLst/>
            </a:pr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Software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i="1" noProof="0" dirty="0" smtClean="0">
                  <a:solidFill>
                    <a:sysClr val="windowText" lastClr="000000"/>
                  </a:solidFill>
                </a:rPr>
                <a:t>NMSU</a:t>
              </a:r>
              <a:endParaRPr kumimoji="0" lang="en-US" sz="12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61" name="AutoShape 21"/>
            <p:cNvSpPr>
              <a:spLocks noChangeArrowheads="1"/>
            </p:cNvSpPr>
            <p:nvPr/>
          </p:nvSpPr>
          <p:spPr bwMode="auto">
            <a:xfrm>
              <a:off x="11750903" y="5449176"/>
              <a:ext cx="1253897" cy="880146"/>
            </a:xfrm>
            <a:prstGeom prst="flowChartAlternateProcess">
              <a:avLst/>
            </a:pr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Simulation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UNM</a:t>
              </a:r>
              <a:endParaRPr kumimoji="0" lang="en-US" sz="12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62" name="AutoShape 22"/>
            <p:cNvSpPr>
              <a:spLocks noChangeArrowheads="1"/>
            </p:cNvSpPr>
            <p:nvPr/>
          </p:nvSpPr>
          <p:spPr bwMode="auto">
            <a:xfrm>
              <a:off x="11750903" y="6455057"/>
              <a:ext cx="1253897" cy="880146"/>
            </a:xfrm>
            <a:prstGeom prst="flowChartAlternateProcess">
              <a:avLst/>
            </a:pr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Database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MIT/Korea</a:t>
              </a:r>
              <a:endParaRPr kumimoji="0" lang="en-US" sz="12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463" name="Group 23"/>
            <p:cNvGrpSpPr>
              <a:grpSpLocks/>
            </p:cNvGrpSpPr>
            <p:nvPr/>
          </p:nvGrpSpPr>
          <p:grpSpPr bwMode="auto">
            <a:xfrm>
              <a:off x="11499174" y="4820501"/>
              <a:ext cx="251729" cy="4107346"/>
              <a:chOff x="86" y="1968"/>
              <a:chExt cx="106" cy="1568"/>
            </a:xfrm>
          </p:grpSpPr>
          <p:sp>
            <p:nvSpPr>
              <p:cNvPr id="524" name="Line 24"/>
              <p:cNvSpPr>
                <a:spLocks noChangeShapeType="1"/>
              </p:cNvSpPr>
              <p:nvPr/>
            </p:nvSpPr>
            <p:spPr bwMode="auto">
              <a:xfrm flipH="1">
                <a:off x="86" y="1968"/>
                <a:ext cx="10" cy="1568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25" name="Line 25"/>
              <p:cNvSpPr>
                <a:spLocks noChangeShapeType="1"/>
              </p:cNvSpPr>
              <p:nvPr/>
            </p:nvSpPr>
            <p:spPr bwMode="auto">
              <a:xfrm>
                <a:off x="96" y="1968"/>
                <a:ext cx="96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26" name="Line 26"/>
              <p:cNvSpPr>
                <a:spLocks noChangeShapeType="1"/>
              </p:cNvSpPr>
              <p:nvPr/>
            </p:nvSpPr>
            <p:spPr bwMode="auto">
              <a:xfrm>
                <a:off x="96" y="2352"/>
                <a:ext cx="96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27" name="Line 27"/>
              <p:cNvSpPr>
                <a:spLocks noChangeShapeType="1"/>
              </p:cNvSpPr>
              <p:nvPr/>
            </p:nvSpPr>
            <p:spPr bwMode="auto">
              <a:xfrm>
                <a:off x="96" y="2736"/>
                <a:ext cx="96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28" name="Line 28"/>
              <p:cNvSpPr>
                <a:spLocks noChangeShapeType="1"/>
              </p:cNvSpPr>
              <p:nvPr/>
            </p:nvSpPr>
            <p:spPr bwMode="auto">
              <a:xfrm>
                <a:off x="96" y="3120"/>
                <a:ext cx="96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464" name="AutoShape 29"/>
            <p:cNvSpPr>
              <a:spLocks noChangeArrowheads="1"/>
            </p:cNvSpPr>
            <p:nvPr/>
          </p:nvSpPr>
          <p:spPr bwMode="auto">
            <a:xfrm>
              <a:off x="2061700" y="6473074"/>
              <a:ext cx="1253897" cy="880146"/>
            </a:xfrm>
            <a:prstGeom prst="flowChartAlternateProcess">
              <a:avLst/>
            </a:pr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i="1" dirty="0" smtClean="0">
                  <a:solidFill>
                    <a:sysClr val="windowText" lastClr="000000"/>
                  </a:solidFill>
                </a:rPr>
                <a:t>Sensor </a:t>
              </a:r>
              <a:r>
                <a:rPr lang="en-US" sz="1200" i="1" dirty="0" smtClean="0">
                  <a:solidFill>
                    <a:sysClr val="windowText" lastClr="000000"/>
                  </a:solidFill>
                </a:rPr>
                <a:t>Assembly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CERN/Korea</a:t>
              </a:r>
              <a:endParaRPr kumimoji="0" lang="en-US" sz="12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65" name="AutoShape 30"/>
            <p:cNvSpPr>
              <a:spLocks noChangeArrowheads="1"/>
            </p:cNvSpPr>
            <p:nvPr/>
          </p:nvSpPr>
          <p:spPr bwMode="auto">
            <a:xfrm>
              <a:off x="465831" y="5400059"/>
              <a:ext cx="1253897" cy="880146"/>
            </a:xfrm>
            <a:prstGeom prst="flowChartAlternateProcess">
              <a:avLst/>
            </a:pr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FEM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M. </a:t>
              </a:r>
              <a:r>
                <a:rPr kumimoji="0" lang="en-US" sz="1200" b="0" i="1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Prokop</a:t>
              </a:r>
              <a:r>
                <a:rPr kumimoji="0" lang="en-US" sz="1200" b="0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 LANL</a:t>
              </a:r>
            </a:p>
          </p:txBody>
        </p:sp>
        <p:sp>
          <p:nvSpPr>
            <p:cNvPr id="466" name="AutoShape 31"/>
            <p:cNvSpPr>
              <a:spLocks noChangeArrowheads="1"/>
            </p:cNvSpPr>
            <p:nvPr/>
          </p:nvSpPr>
          <p:spPr bwMode="auto">
            <a:xfrm>
              <a:off x="465831" y="6405940"/>
              <a:ext cx="1253897" cy="880146"/>
            </a:xfrm>
            <a:prstGeom prst="flowChartAlternateProcess">
              <a:avLst/>
            </a:pr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i="1" dirty="0" smtClean="0">
                  <a:solidFill>
                    <a:sysClr val="windowText" lastClr="000000"/>
                  </a:solidFill>
                </a:rPr>
                <a:t>Slow Control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LANL+MIT?</a:t>
              </a:r>
              <a:endParaRPr kumimoji="0" lang="en-US" sz="12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67" name="AutoShape 32"/>
            <p:cNvSpPr>
              <a:spLocks noChangeArrowheads="1"/>
            </p:cNvSpPr>
            <p:nvPr/>
          </p:nvSpPr>
          <p:spPr bwMode="auto">
            <a:xfrm>
              <a:off x="465831" y="4443296"/>
              <a:ext cx="1253897" cy="880146"/>
            </a:xfrm>
            <a:prstGeom prst="flowChartAlternateProcess">
              <a:avLst/>
            </a:pr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DAQ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MIT/BNL?</a:t>
              </a:r>
              <a:endParaRPr kumimoji="0" lang="en-US" sz="12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468" name="Group 33"/>
            <p:cNvGrpSpPr>
              <a:grpSpLocks/>
            </p:cNvGrpSpPr>
            <p:nvPr/>
          </p:nvGrpSpPr>
          <p:grpSpPr bwMode="auto">
            <a:xfrm>
              <a:off x="237850" y="4820500"/>
              <a:ext cx="227981" cy="2011761"/>
              <a:chOff x="96" y="1968"/>
              <a:chExt cx="96" cy="768"/>
            </a:xfrm>
          </p:grpSpPr>
          <p:sp>
            <p:nvSpPr>
              <p:cNvPr id="519" name="Line 34"/>
              <p:cNvSpPr>
                <a:spLocks noChangeShapeType="1"/>
              </p:cNvSpPr>
              <p:nvPr/>
            </p:nvSpPr>
            <p:spPr bwMode="auto">
              <a:xfrm>
                <a:off x="96" y="1968"/>
                <a:ext cx="0" cy="768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20" name="Line 35"/>
              <p:cNvSpPr>
                <a:spLocks noChangeShapeType="1"/>
              </p:cNvSpPr>
              <p:nvPr/>
            </p:nvSpPr>
            <p:spPr bwMode="auto">
              <a:xfrm>
                <a:off x="96" y="1968"/>
                <a:ext cx="96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21" name="Line 36"/>
              <p:cNvSpPr>
                <a:spLocks noChangeShapeType="1"/>
              </p:cNvSpPr>
              <p:nvPr/>
            </p:nvSpPr>
            <p:spPr bwMode="auto">
              <a:xfrm>
                <a:off x="96" y="2352"/>
                <a:ext cx="96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22" name="Line 37"/>
              <p:cNvSpPr>
                <a:spLocks noChangeShapeType="1"/>
              </p:cNvSpPr>
              <p:nvPr/>
            </p:nvSpPr>
            <p:spPr bwMode="auto">
              <a:xfrm>
                <a:off x="96" y="2736"/>
                <a:ext cx="96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469" name="AutoShape 39"/>
            <p:cNvSpPr>
              <a:spLocks noChangeArrowheads="1"/>
            </p:cNvSpPr>
            <p:nvPr/>
          </p:nvSpPr>
          <p:spPr bwMode="auto">
            <a:xfrm>
              <a:off x="2061700" y="4443296"/>
              <a:ext cx="1253897" cy="880146"/>
            </a:xfrm>
            <a:prstGeom prst="flowChartAlternateProcess">
              <a:avLst/>
            </a:pr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i="1" noProof="0" dirty="0" smtClean="0">
                  <a:solidFill>
                    <a:srgbClr val="000000"/>
                  </a:solidFill>
                </a:rPr>
                <a:t>MAP </a:t>
              </a:r>
              <a:r>
                <a:rPr lang="en-US" sz="1200" i="1" noProof="0" dirty="0" smtClean="0">
                  <a:solidFill>
                    <a:srgbClr val="000000"/>
                  </a:solidFill>
                </a:rPr>
                <a:t>Chip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i="1" dirty="0" smtClean="0">
                  <a:solidFill>
                    <a:srgbClr val="000000"/>
                  </a:solidFill>
                </a:rPr>
                <a:t>CERN</a:t>
              </a:r>
              <a:endParaRPr lang="en-US" sz="1200" i="1" noProof="0" dirty="0" smtClean="0">
                <a:solidFill>
                  <a:srgbClr val="000000"/>
                </a:solidFill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470" name="AutoShape 40"/>
            <p:cNvSpPr>
              <a:spLocks noChangeArrowheads="1"/>
            </p:cNvSpPr>
            <p:nvPr/>
          </p:nvSpPr>
          <p:spPr bwMode="auto">
            <a:xfrm>
              <a:off x="2061700" y="5449176"/>
              <a:ext cx="1253897" cy="880146"/>
            </a:xfrm>
            <a:prstGeom prst="flowChartAlternateProcess">
              <a:avLst/>
            </a:pr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Sensor Design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i="1" dirty="0" smtClean="0">
                  <a:solidFill>
                    <a:sysClr val="windowText" lastClr="000000"/>
                  </a:solidFill>
                </a:rPr>
                <a:t>ALICE</a:t>
              </a:r>
              <a:endParaRPr kumimoji="0" lang="en-US" sz="12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71" name="AutoShape 41"/>
            <p:cNvSpPr>
              <a:spLocks noChangeArrowheads="1"/>
            </p:cNvSpPr>
            <p:nvPr/>
          </p:nvSpPr>
          <p:spPr bwMode="auto">
            <a:xfrm>
              <a:off x="2061700" y="7510055"/>
              <a:ext cx="1253897" cy="880146"/>
            </a:xfrm>
            <a:prstGeom prst="flowChartAlternateProcess">
              <a:avLst/>
            </a:pr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Sensor </a:t>
              </a:r>
              <a:r>
                <a:rPr kumimoji="0" lang="en-US" sz="1200" b="0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QA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i="1" dirty="0" smtClean="0">
                  <a:solidFill>
                    <a:sysClr val="windowText" lastClr="000000"/>
                  </a:solidFill>
                </a:rPr>
                <a:t>CERN/Korea</a:t>
              </a:r>
              <a:endParaRPr kumimoji="0" lang="en-US" sz="12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72" name="Line 42"/>
            <p:cNvSpPr>
              <a:spLocks noChangeShapeType="1"/>
            </p:cNvSpPr>
            <p:nvPr/>
          </p:nvSpPr>
          <p:spPr bwMode="auto">
            <a:xfrm>
              <a:off x="1833718" y="4820501"/>
              <a:ext cx="9387" cy="310193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73" name="Line 43"/>
            <p:cNvSpPr>
              <a:spLocks noChangeShapeType="1"/>
            </p:cNvSpPr>
            <p:nvPr/>
          </p:nvSpPr>
          <p:spPr bwMode="auto">
            <a:xfrm>
              <a:off x="1833719" y="4820501"/>
              <a:ext cx="227981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74" name="Line 44"/>
            <p:cNvSpPr>
              <a:spLocks noChangeShapeType="1"/>
            </p:cNvSpPr>
            <p:nvPr/>
          </p:nvSpPr>
          <p:spPr bwMode="auto">
            <a:xfrm>
              <a:off x="1833719" y="5826382"/>
              <a:ext cx="227981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75" name="Line 45"/>
            <p:cNvSpPr>
              <a:spLocks noChangeShapeType="1"/>
            </p:cNvSpPr>
            <p:nvPr/>
          </p:nvSpPr>
          <p:spPr bwMode="auto">
            <a:xfrm>
              <a:off x="1833719" y="6832262"/>
              <a:ext cx="227981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76" name="AutoShape 46"/>
            <p:cNvSpPr>
              <a:spLocks noChangeArrowheads="1"/>
            </p:cNvSpPr>
            <p:nvPr/>
          </p:nvSpPr>
          <p:spPr bwMode="auto">
            <a:xfrm>
              <a:off x="3657569" y="4443296"/>
              <a:ext cx="1253897" cy="880146"/>
            </a:xfrm>
            <a:prstGeom prst="flowChartAlternateProcess">
              <a:avLst/>
            </a:pr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i="1" dirty="0" smtClean="0">
                  <a:solidFill>
                    <a:sysClr val="windowText" lastClr="000000"/>
                  </a:solidFill>
                </a:rPr>
                <a:t>Stave Production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i="1" dirty="0" smtClean="0">
                  <a:solidFill>
                    <a:sysClr val="windowText" lastClr="000000"/>
                  </a:solidFill>
                </a:rPr>
                <a:t>CERN+XX</a:t>
              </a:r>
              <a:r>
                <a:rPr lang="en-US" sz="1200" i="1" dirty="0" smtClean="0">
                  <a:solidFill>
                    <a:sysClr val="windowText" lastClr="000000"/>
                  </a:solidFill>
                </a:rPr>
                <a:t> </a:t>
              </a:r>
              <a:endParaRPr lang="en-US" sz="1200" i="1" dirty="0" smtClean="0">
                <a:solidFill>
                  <a:sysClr val="windowText" lastClr="000000"/>
                </a:solidFill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77" name="AutoShape 47"/>
            <p:cNvSpPr>
              <a:spLocks noChangeArrowheads="1"/>
            </p:cNvSpPr>
            <p:nvPr/>
          </p:nvSpPr>
          <p:spPr bwMode="auto">
            <a:xfrm>
              <a:off x="3657569" y="5449176"/>
              <a:ext cx="1253897" cy="880146"/>
            </a:xfrm>
            <a:prstGeom prst="flowChartAlternateProcess">
              <a:avLst/>
            </a:pr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i="1" dirty="0" smtClean="0">
                  <a:solidFill>
                    <a:sysClr val="windowText" lastClr="000000"/>
                  </a:solidFill>
                </a:rPr>
                <a:t>Stave</a:t>
              </a:r>
              <a:r>
                <a:rPr kumimoji="0" lang="en-US" sz="1200" b="0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 </a:t>
              </a:r>
              <a:r>
                <a:rPr kumimoji="0" lang="en-US" sz="1200" b="0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Design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i="1" dirty="0" smtClean="0">
                  <a:solidFill>
                    <a:sysClr val="windowText" lastClr="000000"/>
                  </a:solidFill>
                </a:rPr>
                <a:t>ALICE</a:t>
              </a:r>
              <a:endParaRPr kumimoji="0" lang="en-US" sz="12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78" name="AutoShape 48"/>
            <p:cNvSpPr>
              <a:spLocks noChangeArrowheads="1"/>
            </p:cNvSpPr>
            <p:nvPr/>
          </p:nvSpPr>
          <p:spPr bwMode="auto">
            <a:xfrm>
              <a:off x="3657569" y="6455057"/>
              <a:ext cx="1253897" cy="880146"/>
            </a:xfrm>
            <a:prstGeom prst="flowChartAlternateProcess">
              <a:avLst/>
            </a:pr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i="1" dirty="0" smtClean="0">
                  <a:solidFill>
                    <a:sysClr val="windowText" lastClr="000000"/>
                  </a:solidFill>
                </a:rPr>
                <a:t>Stave</a:t>
              </a:r>
              <a:r>
                <a:rPr kumimoji="0" lang="en-US" sz="1200" b="0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 </a:t>
              </a:r>
              <a:r>
                <a:rPr lang="en-US" sz="1200" i="1" dirty="0" smtClean="0">
                  <a:solidFill>
                    <a:sysClr val="windowText" lastClr="000000"/>
                  </a:solidFill>
                </a:rPr>
                <a:t>Assembly</a:t>
              </a:r>
              <a:endParaRPr kumimoji="0" lang="en-US" sz="12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CERN+XX</a:t>
              </a:r>
              <a:endParaRPr kumimoji="0" lang="en-US" sz="12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79" name="Line 49"/>
            <p:cNvSpPr>
              <a:spLocks noChangeShapeType="1"/>
            </p:cNvSpPr>
            <p:nvPr/>
          </p:nvSpPr>
          <p:spPr bwMode="auto">
            <a:xfrm>
              <a:off x="3429588" y="4820501"/>
              <a:ext cx="0" cy="310193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80" name="Line 50"/>
            <p:cNvSpPr>
              <a:spLocks noChangeShapeType="1"/>
            </p:cNvSpPr>
            <p:nvPr/>
          </p:nvSpPr>
          <p:spPr bwMode="auto">
            <a:xfrm>
              <a:off x="3429588" y="4820501"/>
              <a:ext cx="227981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81" name="Line 51"/>
            <p:cNvSpPr>
              <a:spLocks noChangeShapeType="1"/>
            </p:cNvSpPr>
            <p:nvPr/>
          </p:nvSpPr>
          <p:spPr bwMode="auto">
            <a:xfrm>
              <a:off x="3429588" y="5826382"/>
              <a:ext cx="227981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82" name="Line 52"/>
            <p:cNvSpPr>
              <a:spLocks noChangeShapeType="1"/>
            </p:cNvSpPr>
            <p:nvPr/>
          </p:nvSpPr>
          <p:spPr bwMode="auto">
            <a:xfrm>
              <a:off x="3429588" y="6832262"/>
              <a:ext cx="227981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483" name="Group 53"/>
            <p:cNvGrpSpPr>
              <a:grpSpLocks/>
            </p:cNvGrpSpPr>
            <p:nvPr/>
          </p:nvGrpSpPr>
          <p:grpSpPr bwMode="auto">
            <a:xfrm>
              <a:off x="5025456" y="4443296"/>
              <a:ext cx="1481878" cy="3897788"/>
              <a:chOff x="2064" y="1824"/>
              <a:chExt cx="624" cy="1488"/>
            </a:xfrm>
          </p:grpSpPr>
          <p:sp>
            <p:nvSpPr>
              <p:cNvPr id="509" name="AutoShape 54"/>
              <p:cNvSpPr>
                <a:spLocks noChangeArrowheads="1"/>
              </p:cNvSpPr>
              <p:nvPr/>
            </p:nvSpPr>
            <p:spPr bwMode="auto">
              <a:xfrm>
                <a:off x="2160" y="1824"/>
                <a:ext cx="528" cy="336"/>
              </a:xfrm>
              <a:prstGeom prst="flowChartAlternateProcess">
                <a:avLst/>
              </a:prstGeom>
              <a:solidFill>
                <a:srgbClr val="FF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Cabling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200" i="1" dirty="0" smtClean="0">
                    <a:solidFill>
                      <a:sysClr val="windowText" lastClr="000000"/>
                    </a:solidFill>
                  </a:rPr>
                  <a:t>UNM?</a:t>
                </a:r>
                <a:endParaRPr kumimoji="0" lang="en-US" sz="1200" b="0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10" name="AutoShape 55"/>
              <p:cNvSpPr>
                <a:spLocks noChangeArrowheads="1"/>
              </p:cNvSpPr>
              <p:nvPr/>
            </p:nvSpPr>
            <p:spPr bwMode="auto">
              <a:xfrm>
                <a:off x="2160" y="2592"/>
                <a:ext cx="528" cy="336"/>
              </a:xfrm>
              <a:prstGeom prst="flowChartAlternateProcess">
                <a:avLst/>
              </a:prstGeom>
              <a:solidFill>
                <a:srgbClr val="FF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200" i="1" noProof="0" dirty="0" smtClean="0">
                    <a:solidFill>
                      <a:sysClr val="windowText" lastClr="000000"/>
                    </a:solidFill>
                  </a:rPr>
                  <a:t>Bias and LV</a:t>
                </a:r>
                <a:endParaRPr kumimoji="0" lang="en-US" sz="1200" b="0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NMSU?</a:t>
                </a:r>
                <a:endParaRPr kumimoji="0" lang="en-US" sz="1200" b="0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11" name="AutoShape 56"/>
              <p:cNvSpPr>
                <a:spLocks noChangeArrowheads="1"/>
              </p:cNvSpPr>
              <p:nvPr/>
            </p:nvSpPr>
            <p:spPr bwMode="auto">
              <a:xfrm>
                <a:off x="2160" y="2208"/>
                <a:ext cx="528" cy="336"/>
              </a:xfrm>
              <a:prstGeom prst="flowChartAlternateProcess">
                <a:avLst/>
              </a:prstGeom>
              <a:solidFill>
                <a:srgbClr val="FF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HDI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ALICE</a:t>
                </a:r>
                <a:endParaRPr kumimoji="0" lang="en-US" sz="1200" b="0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12" name="AutoShape 57"/>
              <p:cNvSpPr>
                <a:spLocks noChangeArrowheads="1"/>
              </p:cNvSpPr>
              <p:nvPr/>
            </p:nvSpPr>
            <p:spPr bwMode="auto">
              <a:xfrm>
                <a:off x="2160" y="2976"/>
                <a:ext cx="528" cy="336"/>
              </a:xfrm>
              <a:prstGeom prst="flowChartAlternateProcess">
                <a:avLst/>
              </a:prstGeom>
              <a:solidFill>
                <a:srgbClr val="FF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Fibers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LANL?/RIKEN?</a:t>
                </a:r>
                <a:endParaRPr kumimoji="0" lang="en-US" sz="1200" b="0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grpSp>
            <p:nvGrpSpPr>
              <p:cNvPr id="513" name="Group 58"/>
              <p:cNvGrpSpPr>
                <a:grpSpLocks/>
              </p:cNvGrpSpPr>
              <p:nvPr/>
            </p:nvGrpSpPr>
            <p:grpSpPr bwMode="auto">
              <a:xfrm>
                <a:off x="2064" y="1968"/>
                <a:ext cx="96" cy="1152"/>
                <a:chOff x="96" y="1968"/>
                <a:chExt cx="96" cy="1152"/>
              </a:xfrm>
            </p:grpSpPr>
            <p:sp>
              <p:nvSpPr>
                <p:cNvPr id="514" name="Line 59"/>
                <p:cNvSpPr>
                  <a:spLocks noChangeShapeType="1"/>
                </p:cNvSpPr>
                <p:nvPr/>
              </p:nvSpPr>
              <p:spPr bwMode="auto">
                <a:xfrm>
                  <a:off x="96" y="1968"/>
                  <a:ext cx="0" cy="1152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15" name="Line 60"/>
                <p:cNvSpPr>
                  <a:spLocks noChangeShapeType="1"/>
                </p:cNvSpPr>
                <p:nvPr/>
              </p:nvSpPr>
              <p:spPr bwMode="auto">
                <a:xfrm>
                  <a:off x="96" y="1968"/>
                  <a:ext cx="96" cy="0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16" name="Line 61"/>
                <p:cNvSpPr>
                  <a:spLocks noChangeShapeType="1"/>
                </p:cNvSpPr>
                <p:nvPr/>
              </p:nvSpPr>
              <p:spPr bwMode="auto">
                <a:xfrm>
                  <a:off x="96" y="2352"/>
                  <a:ext cx="96" cy="0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17" name="Line 62"/>
                <p:cNvSpPr>
                  <a:spLocks noChangeShapeType="1"/>
                </p:cNvSpPr>
                <p:nvPr/>
              </p:nvSpPr>
              <p:spPr bwMode="auto">
                <a:xfrm>
                  <a:off x="96" y="2736"/>
                  <a:ext cx="96" cy="0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18" name="Line 63"/>
                <p:cNvSpPr>
                  <a:spLocks noChangeShapeType="1"/>
                </p:cNvSpPr>
                <p:nvPr/>
              </p:nvSpPr>
              <p:spPr bwMode="auto">
                <a:xfrm>
                  <a:off x="96" y="3120"/>
                  <a:ext cx="96" cy="0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</p:grpSp>
        <p:grpSp>
          <p:nvGrpSpPr>
            <p:cNvPr id="484" name="Group 64"/>
            <p:cNvGrpSpPr>
              <a:grpSpLocks/>
            </p:cNvGrpSpPr>
            <p:nvPr/>
          </p:nvGrpSpPr>
          <p:grpSpPr bwMode="auto">
            <a:xfrm>
              <a:off x="6621325" y="4443296"/>
              <a:ext cx="1481878" cy="3897788"/>
              <a:chOff x="2112" y="1824"/>
              <a:chExt cx="624" cy="1488"/>
            </a:xfrm>
          </p:grpSpPr>
          <p:sp>
            <p:nvSpPr>
              <p:cNvPr id="501" name="AutoShape 65"/>
              <p:cNvSpPr>
                <a:spLocks noChangeArrowheads="1"/>
              </p:cNvSpPr>
              <p:nvPr/>
            </p:nvSpPr>
            <p:spPr bwMode="auto">
              <a:xfrm>
                <a:off x="2208" y="1824"/>
                <a:ext cx="528" cy="336"/>
              </a:xfrm>
              <a:prstGeom prst="flowChartAlternateProcess">
                <a:avLst/>
              </a:prstGeom>
              <a:solidFill>
                <a:srgbClr val="FF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200" i="1" dirty="0" smtClean="0">
                    <a:solidFill>
                      <a:sysClr val="windowText" lastClr="000000"/>
                    </a:solidFill>
                  </a:rPr>
                  <a:t>Structure </a:t>
                </a:r>
                <a:endParaRPr kumimoji="0" lang="en-US" sz="1200" b="0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LANL+BNL?</a:t>
                </a:r>
                <a:endParaRPr kumimoji="0" lang="en-US" sz="1200" b="0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02" name="AutoShape 66"/>
              <p:cNvSpPr>
                <a:spLocks noChangeArrowheads="1"/>
              </p:cNvSpPr>
              <p:nvPr/>
            </p:nvSpPr>
            <p:spPr bwMode="auto">
              <a:xfrm>
                <a:off x="2208" y="2208"/>
                <a:ext cx="528" cy="336"/>
              </a:xfrm>
              <a:prstGeom prst="flowChartAlternateProcess">
                <a:avLst/>
              </a:prstGeom>
              <a:solidFill>
                <a:srgbClr val="FF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200" i="1" dirty="0" smtClean="0">
                    <a:solidFill>
                      <a:sysClr val="windowText" lastClr="000000"/>
                    </a:solidFill>
                  </a:rPr>
                  <a:t>Design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200" i="1" dirty="0" smtClean="0">
                    <a:solidFill>
                      <a:sysClr val="windowText" lastClr="000000"/>
                    </a:solidFill>
                  </a:rPr>
                  <a:t>LANL+LBNL</a:t>
                </a:r>
                <a:endParaRPr lang="en-US" sz="1200" i="1" dirty="0" smtClean="0">
                  <a:solidFill>
                    <a:sysClr val="windowText" lastClr="000000"/>
                  </a:solidFill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03" name="AutoShape 67"/>
              <p:cNvSpPr>
                <a:spLocks noChangeArrowheads="1"/>
              </p:cNvSpPr>
              <p:nvPr/>
            </p:nvSpPr>
            <p:spPr bwMode="auto">
              <a:xfrm>
                <a:off x="2208" y="2592"/>
                <a:ext cx="528" cy="336"/>
              </a:xfrm>
              <a:prstGeom prst="flowChartAlternateProcess">
                <a:avLst/>
              </a:prstGeom>
              <a:solidFill>
                <a:srgbClr val="FF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Assembly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MIT/UC?</a:t>
                </a:r>
                <a:endParaRPr kumimoji="0" lang="en-US" sz="1200" b="0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04" name="AutoShape 68"/>
              <p:cNvSpPr>
                <a:spLocks noChangeArrowheads="1"/>
              </p:cNvSpPr>
              <p:nvPr/>
            </p:nvSpPr>
            <p:spPr bwMode="auto">
              <a:xfrm>
                <a:off x="2208" y="2976"/>
                <a:ext cx="528" cy="336"/>
              </a:xfrm>
              <a:prstGeom prst="flowChartAlternateProcess">
                <a:avLst/>
              </a:prstGeom>
              <a:solidFill>
                <a:srgbClr val="FF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Integration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200" i="1" dirty="0" smtClean="0">
                    <a:solidFill>
                      <a:sysClr val="windowText" lastClr="000000"/>
                    </a:solidFill>
                  </a:rPr>
                  <a:t>BNL</a:t>
                </a:r>
                <a:endParaRPr kumimoji="0" lang="en-US" sz="1200" b="0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05" name="Line 72"/>
              <p:cNvSpPr>
                <a:spLocks noChangeShapeType="1"/>
              </p:cNvSpPr>
              <p:nvPr/>
            </p:nvSpPr>
            <p:spPr bwMode="auto">
              <a:xfrm>
                <a:off x="2112" y="1968"/>
                <a:ext cx="96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06" name="Line 73"/>
              <p:cNvSpPr>
                <a:spLocks noChangeShapeType="1"/>
              </p:cNvSpPr>
              <p:nvPr/>
            </p:nvSpPr>
            <p:spPr bwMode="auto">
              <a:xfrm>
                <a:off x="2112" y="2352"/>
                <a:ext cx="96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07" name="Line 74"/>
              <p:cNvSpPr>
                <a:spLocks noChangeShapeType="1"/>
              </p:cNvSpPr>
              <p:nvPr/>
            </p:nvSpPr>
            <p:spPr bwMode="auto">
              <a:xfrm>
                <a:off x="2112" y="2736"/>
                <a:ext cx="96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08" name="Line 75"/>
              <p:cNvSpPr>
                <a:spLocks noChangeShapeType="1"/>
              </p:cNvSpPr>
              <p:nvPr/>
            </p:nvSpPr>
            <p:spPr bwMode="auto">
              <a:xfrm>
                <a:off x="2112" y="3120"/>
                <a:ext cx="96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485" name="AutoShape 76"/>
            <p:cNvSpPr>
              <a:spLocks noChangeArrowheads="1"/>
            </p:cNvSpPr>
            <p:nvPr/>
          </p:nvSpPr>
          <p:spPr bwMode="auto">
            <a:xfrm>
              <a:off x="8445175" y="4443296"/>
              <a:ext cx="1253897" cy="880146"/>
            </a:xfrm>
            <a:prstGeom prst="flowChartAlternateProcess">
              <a:avLst/>
            </a:pr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System Integration</a:t>
              </a:r>
              <a:endParaRPr kumimoji="0" lang="en-US" sz="12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BNL/LANL</a:t>
              </a:r>
              <a:endParaRPr kumimoji="0" lang="en-US" sz="12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86" name="AutoShape 77"/>
            <p:cNvSpPr>
              <a:spLocks noChangeArrowheads="1"/>
            </p:cNvSpPr>
            <p:nvPr/>
          </p:nvSpPr>
          <p:spPr bwMode="auto">
            <a:xfrm>
              <a:off x="8445175" y="5449176"/>
              <a:ext cx="1271816" cy="880146"/>
            </a:xfrm>
            <a:prstGeom prst="flowChartAlternateProcess">
              <a:avLst/>
            </a:pr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Cooling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BNL/LBNL</a:t>
              </a:r>
              <a:endParaRPr kumimoji="0" lang="en-US" sz="1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487" name="AutoShape 78"/>
            <p:cNvSpPr>
              <a:spLocks noChangeArrowheads="1"/>
            </p:cNvSpPr>
            <p:nvPr/>
          </p:nvSpPr>
          <p:spPr bwMode="auto">
            <a:xfrm>
              <a:off x="10155034" y="4443296"/>
              <a:ext cx="1253897" cy="880146"/>
            </a:xfrm>
            <a:prstGeom prst="flowChartAlternateProcess">
              <a:avLst/>
            </a:pr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i="1" dirty="0" smtClean="0">
                  <a:solidFill>
                    <a:sysClr val="windowText" lastClr="000000"/>
                  </a:solidFill>
                </a:rPr>
                <a:t>Electrical</a:t>
              </a:r>
              <a:endParaRPr kumimoji="0" lang="en-US" sz="12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MIT?</a:t>
              </a:r>
              <a:endParaRPr kumimoji="0" lang="en-US" sz="12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88" name="AutoShape 79"/>
            <p:cNvSpPr>
              <a:spLocks noChangeArrowheads="1"/>
            </p:cNvSpPr>
            <p:nvPr/>
          </p:nvSpPr>
          <p:spPr bwMode="auto">
            <a:xfrm>
              <a:off x="10155034" y="5449176"/>
              <a:ext cx="1253897" cy="880146"/>
            </a:xfrm>
            <a:prstGeom prst="flowChartAlternateProcess">
              <a:avLst/>
            </a:pr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i="1" dirty="0" smtClean="0">
                  <a:solidFill>
                    <a:sysClr val="windowText" lastClr="000000"/>
                  </a:solidFill>
                </a:rPr>
                <a:t>Bias Voltage</a:t>
              </a:r>
              <a:endParaRPr kumimoji="0" lang="en-US" sz="12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89" name="AutoShape 80"/>
            <p:cNvSpPr>
              <a:spLocks noChangeArrowheads="1"/>
            </p:cNvSpPr>
            <p:nvPr/>
          </p:nvSpPr>
          <p:spPr bwMode="auto">
            <a:xfrm>
              <a:off x="10155034" y="6455057"/>
              <a:ext cx="1253897" cy="880146"/>
            </a:xfrm>
            <a:prstGeom prst="flowChartAlternateProcess">
              <a:avLst/>
            </a:pr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i="1" dirty="0" smtClean="0">
                  <a:solidFill>
                    <a:sysClr val="windowText" lastClr="000000"/>
                  </a:solidFill>
                </a:rPr>
                <a:t>Low </a:t>
              </a:r>
              <a:r>
                <a:rPr lang="en-US" sz="1200" i="1" dirty="0" smtClean="0">
                  <a:solidFill>
                    <a:sysClr val="windowText" lastClr="000000"/>
                  </a:solidFill>
                </a:rPr>
                <a:t>Voltage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NMSU</a:t>
              </a:r>
              <a:endParaRPr kumimoji="0" lang="en-US" sz="12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90" name="Line 81"/>
            <p:cNvSpPr>
              <a:spLocks noChangeShapeType="1"/>
            </p:cNvSpPr>
            <p:nvPr/>
          </p:nvSpPr>
          <p:spPr bwMode="auto">
            <a:xfrm>
              <a:off x="8217194" y="4820501"/>
              <a:ext cx="15634" cy="419600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91" name="Line 82"/>
            <p:cNvSpPr>
              <a:spLocks noChangeShapeType="1"/>
            </p:cNvSpPr>
            <p:nvPr/>
          </p:nvSpPr>
          <p:spPr bwMode="auto">
            <a:xfrm>
              <a:off x="8217194" y="4820501"/>
              <a:ext cx="227981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92" name="Line 83"/>
            <p:cNvSpPr>
              <a:spLocks noChangeShapeType="1"/>
            </p:cNvSpPr>
            <p:nvPr/>
          </p:nvSpPr>
          <p:spPr bwMode="auto">
            <a:xfrm>
              <a:off x="8217194" y="5826382"/>
              <a:ext cx="227981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93" name="Line 84"/>
            <p:cNvSpPr>
              <a:spLocks noChangeShapeType="1"/>
            </p:cNvSpPr>
            <p:nvPr/>
          </p:nvSpPr>
          <p:spPr bwMode="auto">
            <a:xfrm>
              <a:off x="8217194" y="6832262"/>
              <a:ext cx="227981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94" name="AutoShape 85"/>
            <p:cNvSpPr>
              <a:spLocks noChangeArrowheads="1"/>
            </p:cNvSpPr>
            <p:nvPr/>
          </p:nvSpPr>
          <p:spPr bwMode="auto">
            <a:xfrm>
              <a:off x="8445175" y="6455057"/>
              <a:ext cx="1253897" cy="880146"/>
            </a:xfrm>
            <a:prstGeom prst="flowChartAlternateProcess">
              <a:avLst/>
            </a:pr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Optical Alignment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95" name="Line 86"/>
            <p:cNvSpPr>
              <a:spLocks noChangeShapeType="1"/>
            </p:cNvSpPr>
            <p:nvPr/>
          </p:nvSpPr>
          <p:spPr bwMode="auto">
            <a:xfrm>
              <a:off x="9927053" y="4820501"/>
              <a:ext cx="0" cy="201176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96" name="Line 87"/>
            <p:cNvSpPr>
              <a:spLocks noChangeShapeType="1"/>
            </p:cNvSpPr>
            <p:nvPr/>
          </p:nvSpPr>
          <p:spPr bwMode="auto">
            <a:xfrm>
              <a:off x="9927053" y="4820501"/>
              <a:ext cx="227981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97" name="Line 88"/>
            <p:cNvSpPr>
              <a:spLocks noChangeShapeType="1"/>
            </p:cNvSpPr>
            <p:nvPr/>
          </p:nvSpPr>
          <p:spPr bwMode="auto">
            <a:xfrm>
              <a:off x="9927053" y="5826382"/>
              <a:ext cx="227981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98" name="Line 89"/>
            <p:cNvSpPr>
              <a:spLocks noChangeShapeType="1"/>
            </p:cNvSpPr>
            <p:nvPr/>
          </p:nvSpPr>
          <p:spPr bwMode="auto">
            <a:xfrm>
              <a:off x="9927053" y="6832262"/>
              <a:ext cx="227981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29" name="Line 59"/>
            <p:cNvSpPr>
              <a:spLocks noChangeShapeType="1"/>
            </p:cNvSpPr>
            <p:nvPr/>
          </p:nvSpPr>
          <p:spPr bwMode="auto">
            <a:xfrm>
              <a:off x="6641221" y="4820501"/>
              <a:ext cx="0" cy="301764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31" name="AutoShape 85"/>
            <p:cNvSpPr>
              <a:spLocks noChangeArrowheads="1"/>
            </p:cNvSpPr>
            <p:nvPr/>
          </p:nvSpPr>
          <p:spPr bwMode="auto">
            <a:xfrm>
              <a:off x="8463094" y="7487603"/>
              <a:ext cx="1253897" cy="880146"/>
            </a:xfrm>
            <a:prstGeom prst="flowChartAlternateProcess">
              <a:avLst/>
            </a:pr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Mechanical</a:t>
              </a:r>
              <a:r>
                <a:rPr kumimoji="0" lang="en-US" sz="1200" b="0" i="1" u="none" strike="noStrike" kern="0" cap="none" spc="0" normalizeH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 Stability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32" name="AutoShape 78"/>
            <p:cNvSpPr>
              <a:spLocks noChangeArrowheads="1"/>
            </p:cNvSpPr>
            <p:nvPr/>
          </p:nvSpPr>
          <p:spPr bwMode="auto">
            <a:xfrm>
              <a:off x="8445175" y="8600680"/>
              <a:ext cx="1253897" cy="880146"/>
            </a:xfrm>
            <a:prstGeom prst="flowChartAlternateProcess">
              <a:avLst/>
            </a:pr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Safety System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33" name="Line 84"/>
            <p:cNvSpPr>
              <a:spLocks noChangeShapeType="1"/>
            </p:cNvSpPr>
            <p:nvPr/>
          </p:nvSpPr>
          <p:spPr bwMode="auto">
            <a:xfrm>
              <a:off x="8232828" y="7941975"/>
              <a:ext cx="227981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34" name="Line 84"/>
            <p:cNvSpPr>
              <a:spLocks noChangeShapeType="1"/>
            </p:cNvSpPr>
            <p:nvPr/>
          </p:nvSpPr>
          <p:spPr bwMode="auto">
            <a:xfrm>
              <a:off x="8232828" y="9016510"/>
              <a:ext cx="227981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35" name="AutoShape 19"/>
            <p:cNvSpPr>
              <a:spLocks noChangeArrowheads="1"/>
            </p:cNvSpPr>
            <p:nvPr/>
          </p:nvSpPr>
          <p:spPr bwMode="auto">
            <a:xfrm>
              <a:off x="11749284" y="8498098"/>
              <a:ext cx="1253897" cy="880146"/>
            </a:xfrm>
            <a:prstGeom prst="flowChartAlternateProcess">
              <a:avLst/>
            </a:pr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i="1" dirty="0" smtClean="0">
                  <a:solidFill>
                    <a:sysClr val="windowText" lastClr="000000"/>
                  </a:solidFill>
                </a:rPr>
                <a:t>B-jet tagging</a:t>
              </a:r>
              <a:endParaRPr kumimoji="0" lang="en-US" sz="12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LANL+XX</a:t>
              </a:r>
              <a:endParaRPr kumimoji="0" lang="en-US" sz="12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36" name="Line 28"/>
            <p:cNvSpPr>
              <a:spLocks noChangeShapeType="1"/>
            </p:cNvSpPr>
            <p:nvPr/>
          </p:nvSpPr>
          <p:spPr bwMode="auto">
            <a:xfrm>
              <a:off x="11499480" y="8928319"/>
              <a:ext cx="227981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94" name="AutoShape 48"/>
          <p:cNvSpPr>
            <a:spLocks noChangeArrowheads="1"/>
          </p:cNvSpPr>
          <p:nvPr/>
        </p:nvSpPr>
        <p:spPr bwMode="auto">
          <a:xfrm>
            <a:off x="3540341" y="7064301"/>
            <a:ext cx="1253897" cy="880146"/>
          </a:xfrm>
          <a:prstGeom prst="flowChartAlternateProcess">
            <a:avLst/>
          </a:pr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dirty="0" smtClean="0">
                <a:solidFill>
                  <a:sysClr val="windowText" lastClr="000000"/>
                </a:solidFill>
              </a:rPr>
              <a:t>Stave</a:t>
            </a:r>
            <a:r>
              <a:rPr kumimoji="0" lang="en-US" sz="12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en-US" sz="12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QA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dirty="0" smtClean="0">
                <a:solidFill>
                  <a:sysClr val="windowText" lastClr="000000"/>
                </a:solidFill>
              </a:rPr>
              <a:t>CERN+XX+BNL</a:t>
            </a:r>
            <a:endParaRPr kumimoji="0" lang="en-US" sz="1200" b="0" i="1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1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5" name="Line 52"/>
          <p:cNvSpPr>
            <a:spLocks noChangeShapeType="1"/>
          </p:cNvSpPr>
          <p:nvPr/>
        </p:nvSpPr>
        <p:spPr bwMode="auto">
          <a:xfrm>
            <a:off x="3327994" y="7453550"/>
            <a:ext cx="227981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6" name="Line 52"/>
          <p:cNvSpPr>
            <a:spLocks noChangeShapeType="1"/>
          </p:cNvSpPr>
          <p:nvPr/>
        </p:nvSpPr>
        <p:spPr bwMode="auto">
          <a:xfrm>
            <a:off x="1725878" y="7453550"/>
            <a:ext cx="227981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99162623"/>
      </p:ext>
    </p:extLst>
  </p:cSld>
  <p:clrMapOvr>
    <a:masterClrMapping/>
  </p:clrMapOvr>
  <p:transition xmlns:p14="http://schemas.microsoft.com/office/powerpoint/2010/main"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Forming the Collaboration</a:t>
            </a:r>
            <a:endParaRPr lang="en-US" sz="5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57200" indent="-457200" algn="l">
              <a:buFont typeface="Arial"/>
              <a:buChar char="•"/>
            </a:pPr>
            <a:r>
              <a:rPr lang="en-US" sz="3200" dirty="0" smtClean="0"/>
              <a:t>On board: </a:t>
            </a:r>
            <a:endParaRPr lang="en-US" sz="3200" dirty="0" smtClean="0"/>
          </a:p>
          <a:p>
            <a:pPr lvl="8" indent="0" algn="l"/>
            <a:r>
              <a:rPr lang="en-US" sz="3200" dirty="0"/>
              <a:t> </a:t>
            </a:r>
            <a:r>
              <a:rPr lang="en-US" sz="3200" dirty="0" smtClean="0"/>
              <a:t>                </a:t>
            </a:r>
            <a:r>
              <a:rPr lang="en-US" sz="3200" dirty="0" smtClean="0"/>
              <a:t>LANL</a:t>
            </a:r>
            <a:r>
              <a:rPr lang="en-US" sz="3200" dirty="0" smtClean="0"/>
              <a:t>, MIT, </a:t>
            </a:r>
            <a:r>
              <a:rPr lang="en-US" sz="3200" dirty="0" smtClean="0"/>
              <a:t>UNM, RIKEN, NMSU</a:t>
            </a:r>
            <a:endParaRPr lang="en-US" sz="3200" dirty="0" smtClean="0"/>
          </a:p>
          <a:p>
            <a:pPr marL="457200" indent="-457200" algn="l">
              <a:buFont typeface="Arial"/>
              <a:buChar char="•"/>
            </a:pPr>
            <a:r>
              <a:rPr lang="en-US" sz="3200" dirty="0" smtClean="0"/>
              <a:t>Potential: </a:t>
            </a:r>
            <a:endParaRPr lang="en-US" sz="3200" dirty="0" smtClean="0"/>
          </a:p>
          <a:p>
            <a:pPr algn="l"/>
            <a:r>
              <a:rPr lang="en-US" sz="3200" dirty="0"/>
              <a:t> </a:t>
            </a:r>
            <a:r>
              <a:rPr lang="en-US" sz="3200" dirty="0" smtClean="0"/>
              <a:t>                </a:t>
            </a:r>
            <a:r>
              <a:rPr lang="en-US" sz="3200" dirty="0" smtClean="0"/>
              <a:t>UCR, UC Davis, UCLA, Korean Institutes, BNL</a:t>
            </a:r>
            <a:endParaRPr lang="en-US" sz="3200" dirty="0" smtClean="0"/>
          </a:p>
          <a:p>
            <a:pPr marL="457200" indent="-457200" algn="l">
              <a:buFont typeface="Arial"/>
              <a:buChar char="•"/>
            </a:pPr>
            <a:r>
              <a:rPr lang="en-US" sz="3200" dirty="0" smtClean="0"/>
              <a:t>Consulting: </a:t>
            </a:r>
          </a:p>
          <a:p>
            <a:pPr algn="l"/>
            <a:r>
              <a:rPr lang="en-US" sz="3200" dirty="0"/>
              <a:t> </a:t>
            </a:r>
            <a:r>
              <a:rPr lang="en-US" sz="3200" dirty="0" smtClean="0"/>
              <a:t>                LBNL, ALICE/CERN, </a:t>
            </a:r>
            <a:r>
              <a:rPr lang="en-US" sz="3200" dirty="0" err="1" smtClean="0"/>
              <a:t>Yonei</a:t>
            </a:r>
            <a:r>
              <a:rPr lang="en-US" sz="3200" dirty="0" smtClean="0"/>
              <a:t>/Korea, CCNU/China </a:t>
            </a:r>
            <a:endParaRPr lang="en-US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42334"/>
      </p:ext>
    </p:extLst>
  </p:cSld>
  <p:clrMapOvr>
    <a:masterClrMapping/>
  </p:clrMapOvr>
  <p:transition xmlns:p14="http://schemas.microsoft.com/office/powerpoint/2010/main"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INT_heavy_flavor_CLSilva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Habitat">
      <a:maj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abitat">
      <a:maj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INT_heavy_flavor_CLSilva.thmx</Template>
  <TotalTime>1917</TotalTime>
  <Words>222</Words>
  <Application>Microsoft Macintosh PowerPoint</Application>
  <PresentationFormat>Custom</PresentationFormat>
  <Paragraphs>81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INT_heavy_flavor_CLSilva</vt:lpstr>
      <vt:lpstr>Office Theme</vt:lpstr>
      <vt:lpstr>Organization Chart</vt:lpstr>
      <vt:lpstr>Forming the Collaboration</vt:lpstr>
    </vt:vector>
  </TitlesOfParts>
  <Company>Los Alamos National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Organization Chart</dc:title>
  <dc:creator>Cesar Luiz da Silva</dc:creator>
  <cp:lastModifiedBy>Ming Liu (LANL)</cp:lastModifiedBy>
  <cp:revision>21</cp:revision>
  <dcterms:created xsi:type="dcterms:W3CDTF">2016-08-14T07:41:03Z</dcterms:created>
  <dcterms:modified xsi:type="dcterms:W3CDTF">2016-08-17T20:05:09Z</dcterms:modified>
</cp:coreProperties>
</file>